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10"/>
  </p:notesMasterIdLst>
  <p:handoutMasterIdLst>
    <p:handoutMasterId r:id="rId111"/>
  </p:handoutMasterIdLst>
  <p:sldIdLst>
    <p:sldId id="256" r:id="rId2"/>
    <p:sldId id="302" r:id="rId3"/>
    <p:sldId id="459" r:id="rId4"/>
    <p:sldId id="697" r:id="rId5"/>
    <p:sldId id="664" r:id="rId6"/>
    <p:sldId id="779" r:id="rId7"/>
    <p:sldId id="780" r:id="rId8"/>
    <p:sldId id="744" r:id="rId9"/>
    <p:sldId id="751" r:id="rId10"/>
    <p:sldId id="761" r:id="rId11"/>
    <p:sldId id="752" r:id="rId12"/>
    <p:sldId id="753" r:id="rId13"/>
    <p:sldId id="755" r:id="rId14"/>
    <p:sldId id="756" r:id="rId15"/>
    <p:sldId id="757" r:id="rId16"/>
    <p:sldId id="758" r:id="rId17"/>
    <p:sldId id="759" r:id="rId18"/>
    <p:sldId id="775" r:id="rId19"/>
    <p:sldId id="777" r:id="rId20"/>
    <p:sldId id="778" r:id="rId21"/>
    <p:sldId id="746" r:id="rId22"/>
    <p:sldId id="747" r:id="rId23"/>
    <p:sldId id="797" r:id="rId24"/>
    <p:sldId id="748" r:id="rId25"/>
    <p:sldId id="749" r:id="rId26"/>
    <p:sldId id="763" r:id="rId27"/>
    <p:sldId id="702" r:id="rId28"/>
    <p:sldId id="703" r:id="rId29"/>
    <p:sldId id="707" r:id="rId30"/>
    <p:sldId id="708" r:id="rId31"/>
    <p:sldId id="717" r:id="rId32"/>
    <p:sldId id="781" r:id="rId33"/>
    <p:sldId id="769" r:id="rId34"/>
    <p:sldId id="770" r:id="rId35"/>
    <p:sldId id="767" r:id="rId36"/>
    <p:sldId id="771" r:id="rId37"/>
    <p:sldId id="768" r:id="rId38"/>
    <p:sldId id="726" r:id="rId39"/>
    <p:sldId id="728" r:id="rId40"/>
    <p:sldId id="731" r:id="rId41"/>
    <p:sldId id="730" r:id="rId42"/>
    <p:sldId id="733" r:id="rId43"/>
    <p:sldId id="734" r:id="rId44"/>
    <p:sldId id="732" r:id="rId45"/>
    <p:sldId id="764" r:id="rId46"/>
    <p:sldId id="550" r:id="rId47"/>
    <p:sldId id="668" r:id="rId48"/>
    <p:sldId id="669" r:id="rId49"/>
    <p:sldId id="782" r:id="rId50"/>
    <p:sldId id="783" r:id="rId51"/>
    <p:sldId id="784" r:id="rId52"/>
    <p:sldId id="785" r:id="rId53"/>
    <p:sldId id="786" r:id="rId54"/>
    <p:sldId id="787" r:id="rId55"/>
    <p:sldId id="807" r:id="rId56"/>
    <p:sldId id="808" r:id="rId57"/>
    <p:sldId id="809" r:id="rId58"/>
    <p:sldId id="813" r:id="rId59"/>
    <p:sldId id="810" r:id="rId60"/>
    <p:sldId id="812" r:id="rId61"/>
    <p:sldId id="788" r:id="rId62"/>
    <p:sldId id="789" r:id="rId63"/>
    <p:sldId id="790" r:id="rId64"/>
    <p:sldId id="791" r:id="rId65"/>
    <p:sldId id="792" r:id="rId66"/>
    <p:sldId id="850" r:id="rId67"/>
    <p:sldId id="793" r:id="rId68"/>
    <p:sldId id="796" r:id="rId69"/>
    <p:sldId id="795" r:id="rId70"/>
    <p:sldId id="798" r:id="rId71"/>
    <p:sldId id="799" r:id="rId72"/>
    <p:sldId id="800" r:id="rId73"/>
    <p:sldId id="801" r:id="rId74"/>
    <p:sldId id="842" r:id="rId75"/>
    <p:sldId id="844" r:id="rId76"/>
    <p:sldId id="845" r:id="rId77"/>
    <p:sldId id="846" r:id="rId78"/>
    <p:sldId id="847" r:id="rId79"/>
    <p:sldId id="848" r:id="rId80"/>
    <p:sldId id="849" r:id="rId81"/>
    <p:sldId id="843" r:id="rId82"/>
    <p:sldId id="815" r:id="rId83"/>
    <p:sldId id="816" r:id="rId84"/>
    <p:sldId id="817" r:id="rId85"/>
    <p:sldId id="818" r:id="rId86"/>
    <p:sldId id="819" r:id="rId87"/>
    <p:sldId id="841" r:id="rId88"/>
    <p:sldId id="820" r:id="rId89"/>
    <p:sldId id="821" r:id="rId90"/>
    <p:sldId id="822" r:id="rId91"/>
    <p:sldId id="851" r:id="rId92"/>
    <p:sldId id="829" r:id="rId93"/>
    <p:sldId id="830" r:id="rId94"/>
    <p:sldId id="831" r:id="rId95"/>
    <p:sldId id="832" r:id="rId96"/>
    <p:sldId id="833" r:id="rId97"/>
    <p:sldId id="834" r:id="rId98"/>
    <p:sldId id="835" r:id="rId99"/>
    <p:sldId id="836" r:id="rId100"/>
    <p:sldId id="837" r:id="rId101"/>
    <p:sldId id="838" r:id="rId102"/>
    <p:sldId id="839" r:id="rId103"/>
    <p:sldId id="840" r:id="rId104"/>
    <p:sldId id="802" r:id="rId105"/>
    <p:sldId id="803" r:id="rId106"/>
    <p:sldId id="804" r:id="rId107"/>
    <p:sldId id="805" r:id="rId108"/>
    <p:sldId id="806" r:id="rId109"/>
  </p:sldIdLst>
  <p:sldSz cx="9144000" cy="6858000" type="screen4x3"/>
  <p:notesSz cx="9144000" cy="6858000"/>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mn-ea"/>
        <a:cs typeface="+mn-cs"/>
      </a:defRPr>
    </a:lvl5pPr>
    <a:lvl6pPr marL="2286000" algn="l" defTabSz="914400" rtl="0" eaLnBrk="1" latinLnBrk="0" hangingPunct="1">
      <a:defRPr sz="2400" i="1" kern="1200">
        <a:solidFill>
          <a:schemeClr val="tx1"/>
        </a:solidFill>
        <a:latin typeface="Arial" panose="020B0604020202020204" pitchFamily="34" charset="0"/>
        <a:ea typeface="+mn-ea"/>
        <a:cs typeface="+mn-cs"/>
      </a:defRPr>
    </a:lvl6pPr>
    <a:lvl7pPr marL="2743200" algn="l" defTabSz="914400" rtl="0" eaLnBrk="1" latinLnBrk="0" hangingPunct="1">
      <a:defRPr sz="2400" i="1" kern="1200">
        <a:solidFill>
          <a:schemeClr val="tx1"/>
        </a:solidFill>
        <a:latin typeface="Arial" panose="020B0604020202020204" pitchFamily="34" charset="0"/>
        <a:ea typeface="+mn-ea"/>
        <a:cs typeface="+mn-cs"/>
      </a:defRPr>
    </a:lvl7pPr>
    <a:lvl8pPr marL="3200400" algn="l" defTabSz="914400" rtl="0" eaLnBrk="1" latinLnBrk="0" hangingPunct="1">
      <a:defRPr sz="2400" i="1" kern="1200">
        <a:solidFill>
          <a:schemeClr val="tx1"/>
        </a:solidFill>
        <a:latin typeface="Arial" panose="020B0604020202020204" pitchFamily="34" charset="0"/>
        <a:ea typeface="+mn-ea"/>
        <a:cs typeface="+mn-cs"/>
      </a:defRPr>
    </a:lvl8pPr>
    <a:lvl9pPr marL="3657600" algn="l" defTabSz="914400" rtl="0" eaLnBrk="1" latinLnBrk="0" hangingPunct="1">
      <a:defRPr sz="2400"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97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6B5A"/>
    <a:srgbClr val="7E0000"/>
    <a:srgbClr val="FF8C3C"/>
    <a:srgbClr val="315263"/>
    <a:srgbClr val="7B84C6"/>
    <a:srgbClr val="001E4A"/>
    <a:srgbClr val="08022E"/>
    <a:srgbClr val="00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7" autoAdjust="0"/>
    <p:restoredTop sz="93959" autoAdjust="0"/>
  </p:normalViewPr>
  <p:slideViewPr>
    <p:cSldViewPr snapToGrid="0">
      <p:cViewPr varScale="1">
        <p:scale>
          <a:sx n="82" d="100"/>
          <a:sy n="82" d="100"/>
        </p:scale>
        <p:origin x="475" y="48"/>
      </p:cViewPr>
      <p:guideLst>
        <p:guide orient="horz" pos="1536"/>
        <p:guide pos="3971"/>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33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4008438" cy="339725"/>
          </a:xfrm>
          <a:prstGeom prst="rect">
            <a:avLst/>
          </a:prstGeom>
          <a:noFill/>
          <a:ln w="12700">
            <a:noFill/>
            <a:miter lim="800000"/>
            <a:headEnd/>
            <a:tailEnd/>
          </a:ln>
          <a:effectLst/>
        </p:spPr>
        <p:txBody>
          <a:bodyPr vert="horz" wrap="square" lIns="90404" tIns="45200" rIns="90404" bIns="45200" numCol="1" anchor="t" anchorCtr="0" compatLnSpc="1">
            <a:prstTxWarp prst="textNoShape">
              <a:avLst/>
            </a:prstTxWarp>
          </a:bodyPr>
          <a:lstStyle>
            <a:lvl1pPr defTabSz="904875">
              <a:defRPr sz="1000" b="1" i="0">
                <a:latin typeface="Times New Roman" pitchFamily="18" charset="0"/>
              </a:defRPr>
            </a:lvl1pPr>
          </a:lstStyle>
          <a:p>
            <a:pPr>
              <a:defRPr/>
            </a:pPr>
            <a:r>
              <a:rPr lang="en-US"/>
              <a:t>VLSI Design</a:t>
            </a:r>
          </a:p>
        </p:txBody>
      </p:sp>
      <p:sp>
        <p:nvSpPr>
          <p:cNvPr id="45059" name="Rectangle 3"/>
          <p:cNvSpPr>
            <a:spLocks noGrp="1" noChangeArrowheads="1"/>
          </p:cNvSpPr>
          <p:nvPr>
            <p:ph type="dt" sz="quarter" idx="1"/>
          </p:nvPr>
        </p:nvSpPr>
        <p:spPr bwMode="auto">
          <a:xfrm>
            <a:off x="5218113" y="0"/>
            <a:ext cx="3906837" cy="339725"/>
          </a:xfrm>
          <a:prstGeom prst="rect">
            <a:avLst/>
          </a:prstGeom>
          <a:noFill/>
          <a:ln w="12700">
            <a:noFill/>
            <a:miter lim="800000"/>
            <a:headEnd/>
            <a:tailEnd/>
          </a:ln>
          <a:effectLst/>
        </p:spPr>
        <p:txBody>
          <a:bodyPr vert="horz" wrap="square" lIns="90404" tIns="45200" rIns="90404" bIns="45200" numCol="1" anchor="t" anchorCtr="0" compatLnSpc="1">
            <a:prstTxWarp prst="textNoShape">
              <a:avLst/>
            </a:prstTxWarp>
          </a:bodyPr>
          <a:lstStyle>
            <a:lvl1pPr algn="r" defTabSz="904875">
              <a:defRPr sz="1300" i="0">
                <a:latin typeface="Times New Roman" pitchFamily="18" charset="0"/>
              </a:defRPr>
            </a:lvl1pPr>
          </a:lstStyle>
          <a:p>
            <a:pPr>
              <a:defRPr/>
            </a:pPr>
            <a:endParaRPr lang="en-US"/>
          </a:p>
        </p:txBody>
      </p:sp>
      <p:sp>
        <p:nvSpPr>
          <p:cNvPr id="45060" name="Rectangle 4"/>
          <p:cNvSpPr>
            <a:spLocks noGrp="1" noChangeArrowheads="1"/>
          </p:cNvSpPr>
          <p:nvPr>
            <p:ph type="ftr" sz="quarter" idx="2"/>
          </p:nvPr>
        </p:nvSpPr>
        <p:spPr bwMode="auto">
          <a:xfrm>
            <a:off x="0" y="6508750"/>
            <a:ext cx="4008438" cy="339725"/>
          </a:xfrm>
          <a:prstGeom prst="rect">
            <a:avLst/>
          </a:prstGeom>
          <a:noFill/>
          <a:ln w="12700">
            <a:noFill/>
            <a:miter lim="800000"/>
            <a:headEnd/>
            <a:tailEnd/>
          </a:ln>
          <a:effectLst/>
        </p:spPr>
        <p:txBody>
          <a:bodyPr vert="horz" wrap="square" lIns="90404" tIns="45200" rIns="90404" bIns="45200" numCol="1" anchor="b" anchorCtr="0" compatLnSpc="1">
            <a:prstTxWarp prst="textNoShape">
              <a:avLst/>
            </a:prstTxWarp>
          </a:bodyPr>
          <a:lstStyle>
            <a:lvl1pPr defTabSz="904875">
              <a:defRPr sz="1000" i="0">
                <a:latin typeface="Times New Roman" pitchFamily="18" charset="0"/>
              </a:defRPr>
            </a:lvl1pPr>
          </a:lstStyle>
          <a:p>
            <a:pPr>
              <a:defRPr/>
            </a:pPr>
            <a:r>
              <a:rPr lang="en-US"/>
              <a:t>Manufacturing</a:t>
            </a:r>
          </a:p>
        </p:txBody>
      </p:sp>
      <p:sp>
        <p:nvSpPr>
          <p:cNvPr id="45061" name="Rectangle 5"/>
          <p:cNvSpPr>
            <a:spLocks noGrp="1" noChangeArrowheads="1"/>
          </p:cNvSpPr>
          <p:nvPr>
            <p:ph type="sldNum" sz="quarter" idx="3"/>
          </p:nvPr>
        </p:nvSpPr>
        <p:spPr bwMode="auto">
          <a:xfrm>
            <a:off x="5218113" y="6508750"/>
            <a:ext cx="3906837" cy="339725"/>
          </a:xfrm>
          <a:prstGeom prst="rect">
            <a:avLst/>
          </a:prstGeom>
          <a:noFill/>
          <a:ln w="12700">
            <a:noFill/>
            <a:miter lim="800000"/>
            <a:headEnd/>
            <a:tailEnd/>
          </a:ln>
          <a:effectLst/>
        </p:spPr>
        <p:txBody>
          <a:bodyPr vert="horz" wrap="square" lIns="90404" tIns="45200" rIns="90404" bIns="45200" numCol="1" anchor="b" anchorCtr="0" compatLnSpc="1">
            <a:prstTxWarp prst="textNoShape">
              <a:avLst/>
            </a:prstTxWarp>
          </a:bodyPr>
          <a:lstStyle>
            <a:lvl1pPr algn="r" defTabSz="904875">
              <a:defRPr sz="1300" i="0">
                <a:latin typeface="Times New Roman" panose="02020603050405020304" pitchFamily="18" charset="0"/>
                <a:cs typeface="Times New Roman" panose="02020603050405020304" pitchFamily="18" charset="0"/>
              </a:defRPr>
            </a:lvl1pPr>
          </a:lstStyle>
          <a:p>
            <a:pPr>
              <a:defRPr/>
            </a:pPr>
            <a:fld id="{8135F9C8-93E9-4A74-9462-FC5716E7FCC1}" type="slidenum">
              <a:rPr lang="ar-SA" altLang="en-US"/>
              <a:pPr>
                <a:defRPr/>
              </a:pPr>
              <a:t>‹#›</a:t>
            </a:fld>
            <a:endParaRPr lang="en-US" altLang="en-US"/>
          </a:p>
        </p:txBody>
      </p:sp>
    </p:spTree>
    <p:extLst>
      <p:ext uri="{BB962C8B-B14F-4D97-AF65-F5344CB8AC3E}">
        <p14:creationId xmlns:p14="http://schemas.microsoft.com/office/powerpoint/2010/main" val="4173209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4008438" cy="339725"/>
          </a:xfrm>
          <a:prstGeom prst="rect">
            <a:avLst/>
          </a:prstGeom>
          <a:noFill/>
          <a:ln w="12700">
            <a:noFill/>
            <a:miter lim="800000"/>
            <a:headEnd/>
            <a:tailEnd/>
          </a:ln>
          <a:effectLst/>
        </p:spPr>
        <p:txBody>
          <a:bodyPr vert="horz" wrap="square" lIns="90404" tIns="45200" rIns="90404" bIns="45200" numCol="1" anchor="t" anchorCtr="0" compatLnSpc="1">
            <a:prstTxWarp prst="textNoShape">
              <a:avLst/>
            </a:prstTxWarp>
          </a:bodyPr>
          <a:lstStyle>
            <a:lvl1pPr defTabSz="904875">
              <a:defRPr sz="1300" i="0">
                <a:latin typeface="Times New Roman" pitchFamily="18" charset="0"/>
              </a:defRPr>
            </a:lvl1pPr>
          </a:lstStyle>
          <a:p>
            <a:pPr>
              <a:defRPr/>
            </a:pPr>
            <a:r>
              <a:rPr lang="en-US"/>
              <a:t>EE141</a:t>
            </a:r>
          </a:p>
        </p:txBody>
      </p:sp>
      <p:sp>
        <p:nvSpPr>
          <p:cNvPr id="44035" name="Rectangle 3"/>
          <p:cNvSpPr>
            <a:spLocks noGrp="1" noChangeArrowheads="1"/>
          </p:cNvSpPr>
          <p:nvPr>
            <p:ph type="dt" idx="1"/>
          </p:nvPr>
        </p:nvSpPr>
        <p:spPr bwMode="auto">
          <a:xfrm>
            <a:off x="5218113" y="0"/>
            <a:ext cx="3906837" cy="339725"/>
          </a:xfrm>
          <a:prstGeom prst="rect">
            <a:avLst/>
          </a:prstGeom>
          <a:noFill/>
          <a:ln w="12700">
            <a:noFill/>
            <a:miter lim="800000"/>
            <a:headEnd/>
            <a:tailEnd/>
          </a:ln>
          <a:effectLst/>
        </p:spPr>
        <p:txBody>
          <a:bodyPr vert="horz" wrap="square" lIns="90404" tIns="45200" rIns="90404" bIns="45200" numCol="1" anchor="t" anchorCtr="0" compatLnSpc="1">
            <a:prstTxWarp prst="textNoShape">
              <a:avLst/>
            </a:prstTxWarp>
          </a:bodyPr>
          <a:lstStyle>
            <a:lvl1pPr algn="r" defTabSz="904875">
              <a:defRPr sz="1300" i="0">
                <a:latin typeface="Times New Roman" pitchFamily="18"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2830513" y="509588"/>
            <a:ext cx="3471862" cy="2603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1206500" y="3282950"/>
            <a:ext cx="6716713" cy="3055938"/>
          </a:xfrm>
          <a:prstGeom prst="rect">
            <a:avLst/>
          </a:prstGeom>
          <a:noFill/>
          <a:ln w="12700">
            <a:noFill/>
            <a:miter lim="800000"/>
            <a:headEnd/>
            <a:tailEnd/>
          </a:ln>
          <a:effectLst/>
        </p:spPr>
        <p:txBody>
          <a:bodyPr vert="horz" wrap="square" lIns="90404" tIns="45200" rIns="90404" bIns="452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6508750"/>
            <a:ext cx="4008438" cy="339725"/>
          </a:xfrm>
          <a:prstGeom prst="rect">
            <a:avLst/>
          </a:prstGeom>
          <a:noFill/>
          <a:ln w="12700">
            <a:noFill/>
            <a:miter lim="800000"/>
            <a:headEnd/>
            <a:tailEnd/>
          </a:ln>
          <a:effectLst/>
        </p:spPr>
        <p:txBody>
          <a:bodyPr vert="horz" wrap="square" lIns="90404" tIns="45200" rIns="90404" bIns="45200" numCol="1" anchor="b" anchorCtr="0" compatLnSpc="1">
            <a:prstTxWarp prst="textNoShape">
              <a:avLst/>
            </a:prstTxWarp>
          </a:bodyPr>
          <a:lstStyle>
            <a:lvl1pPr defTabSz="904875">
              <a:defRPr sz="1300" i="0">
                <a:latin typeface="Times New Roman" pitchFamily="18" charset="0"/>
              </a:defRPr>
            </a:lvl1pPr>
          </a:lstStyle>
          <a:p>
            <a:pPr>
              <a:defRPr/>
            </a:pPr>
            <a:endParaRPr lang="en-US"/>
          </a:p>
        </p:txBody>
      </p:sp>
      <p:sp>
        <p:nvSpPr>
          <p:cNvPr id="44039" name="Rectangle 7"/>
          <p:cNvSpPr>
            <a:spLocks noGrp="1" noChangeArrowheads="1"/>
          </p:cNvSpPr>
          <p:nvPr>
            <p:ph type="sldNum" sz="quarter" idx="5"/>
          </p:nvPr>
        </p:nvSpPr>
        <p:spPr bwMode="auto">
          <a:xfrm>
            <a:off x="5218113" y="6508750"/>
            <a:ext cx="3906837" cy="339725"/>
          </a:xfrm>
          <a:prstGeom prst="rect">
            <a:avLst/>
          </a:prstGeom>
          <a:noFill/>
          <a:ln w="12700">
            <a:noFill/>
            <a:miter lim="800000"/>
            <a:headEnd/>
            <a:tailEnd/>
          </a:ln>
          <a:effectLst/>
        </p:spPr>
        <p:txBody>
          <a:bodyPr vert="horz" wrap="square" lIns="90404" tIns="45200" rIns="90404" bIns="45200" numCol="1" anchor="b" anchorCtr="0" compatLnSpc="1">
            <a:prstTxWarp prst="textNoShape">
              <a:avLst/>
            </a:prstTxWarp>
          </a:bodyPr>
          <a:lstStyle>
            <a:lvl1pPr algn="r" defTabSz="904875">
              <a:defRPr sz="1300" i="0">
                <a:latin typeface="Times New Roman" panose="02020603050405020304" pitchFamily="18" charset="0"/>
                <a:cs typeface="Times New Roman" panose="02020603050405020304" pitchFamily="18" charset="0"/>
              </a:defRPr>
            </a:lvl1pPr>
          </a:lstStyle>
          <a:p>
            <a:pPr>
              <a:defRPr/>
            </a:pPr>
            <a:fld id="{1D2F9579-CBA7-4476-8DE4-D9BCA2E62588}" type="slidenum">
              <a:rPr lang="ar-SA" altLang="en-US"/>
              <a:pPr>
                <a:defRPr/>
              </a:pPr>
              <a:t>‹#›</a:t>
            </a:fld>
            <a:endParaRPr lang="en-US" altLang="en-US"/>
          </a:p>
        </p:txBody>
      </p:sp>
    </p:spTree>
    <p:extLst>
      <p:ext uri="{BB962C8B-B14F-4D97-AF65-F5344CB8AC3E}">
        <p14:creationId xmlns:p14="http://schemas.microsoft.com/office/powerpoint/2010/main" val="2222713725"/>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r>
              <a:rPr lang="en-US" altLang="en-US" sz="1300" i="0" smtClean="0">
                <a:latin typeface="Times New Roman" panose="02020603050405020304" pitchFamily="18" charset="0"/>
              </a:rPr>
              <a:t>EE141</a:t>
            </a:r>
          </a:p>
        </p:txBody>
      </p:sp>
      <p:sp>
        <p:nvSpPr>
          <p:cNvPr id="921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fld id="{5E2F5145-90DB-4826-AC0F-56BE02CC044A}" type="slidenum">
              <a:rPr lang="ar-SA" altLang="en-US" sz="1300" i="0" smtClean="0">
                <a:latin typeface="Times New Roman" panose="02020603050405020304" pitchFamily="18" charset="0"/>
              </a:rPr>
              <a:pPr/>
              <a:t>1</a:t>
            </a:fld>
            <a:endParaRPr lang="en-US" altLang="en-US" sz="1300" i="0" smtClean="0">
              <a:latin typeface="Times New Roman" panose="02020603050405020304" pitchFamily="18" charset="0"/>
            </a:endParaRPr>
          </a:p>
        </p:txBody>
      </p:sp>
      <p:sp>
        <p:nvSpPr>
          <p:cNvPr id="9220" name="Rectangle 2"/>
          <p:cNvSpPr>
            <a:spLocks noGrp="1" noRot="1" noChangeAspect="1" noChangeArrowheads="1" noTextEdit="1"/>
          </p:cNvSpPr>
          <p:nvPr>
            <p:ph type="sldImg"/>
          </p:nvPr>
        </p:nvSpPr>
        <p:spPr>
          <a:ln/>
        </p:spPr>
      </p:sp>
      <p:sp>
        <p:nvSpPr>
          <p:cNvPr id="922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fa-IR" altLang="en-US" smtClean="0"/>
          </a:p>
        </p:txBody>
      </p:sp>
    </p:spTree>
    <p:extLst>
      <p:ext uri="{BB962C8B-B14F-4D97-AF65-F5344CB8AC3E}">
        <p14:creationId xmlns:p14="http://schemas.microsoft.com/office/powerpoint/2010/main" val="359823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r>
              <a:rPr lang="en-US" altLang="en-US" sz="1300" i="0" smtClean="0">
                <a:latin typeface="Times New Roman" panose="02020603050405020304" pitchFamily="18" charset="0"/>
              </a:rPr>
              <a:t>EE141</a:t>
            </a:r>
          </a:p>
        </p:txBody>
      </p:sp>
      <p:sp>
        <p:nvSpPr>
          <p:cNvPr id="1229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fld id="{16823B01-267D-4329-8279-206509178E50}" type="slidenum">
              <a:rPr lang="ar-SA" altLang="en-US" sz="1300" i="0" smtClean="0">
                <a:latin typeface="Times New Roman" panose="02020603050405020304" pitchFamily="18" charset="0"/>
              </a:rPr>
              <a:pPr/>
              <a:t>3</a:t>
            </a:fld>
            <a:endParaRPr lang="en-US" altLang="en-US" sz="1300" i="0" smtClean="0">
              <a:latin typeface="Times New Roman" panose="02020603050405020304" pitchFamily="18" charset="0"/>
            </a:endParaRPr>
          </a:p>
        </p:txBody>
      </p:sp>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fa-IR" altLang="en-US" smtClean="0"/>
          </a:p>
        </p:txBody>
      </p:sp>
    </p:spTree>
    <p:extLst>
      <p:ext uri="{BB962C8B-B14F-4D97-AF65-F5344CB8AC3E}">
        <p14:creationId xmlns:p14="http://schemas.microsoft.com/office/powerpoint/2010/main" val="412854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i="1">
                <a:solidFill>
                  <a:schemeClr val="tx1"/>
                </a:solidFill>
                <a:latin typeface="Arial" panose="020B0604020202020204" pitchFamily="34" charset="0"/>
              </a:defRPr>
            </a:lvl1pPr>
            <a:lvl2pPr marL="742950" indent="-285750" defTabSz="922338">
              <a:defRPr sz="2400" i="1">
                <a:solidFill>
                  <a:schemeClr val="tx1"/>
                </a:solidFill>
                <a:latin typeface="Arial" panose="020B0604020202020204" pitchFamily="34" charset="0"/>
              </a:defRPr>
            </a:lvl2pPr>
            <a:lvl3pPr marL="1143000" indent="-228600" defTabSz="922338">
              <a:defRPr sz="2400" i="1">
                <a:solidFill>
                  <a:schemeClr val="tx1"/>
                </a:solidFill>
                <a:latin typeface="Arial" panose="020B0604020202020204" pitchFamily="34" charset="0"/>
              </a:defRPr>
            </a:lvl3pPr>
            <a:lvl4pPr marL="1600200" indent="-228600" defTabSz="922338">
              <a:defRPr sz="2400" i="1">
                <a:solidFill>
                  <a:schemeClr val="tx1"/>
                </a:solidFill>
                <a:latin typeface="Arial" panose="020B0604020202020204" pitchFamily="34" charset="0"/>
              </a:defRPr>
            </a:lvl4pPr>
            <a:lvl5pPr marL="2057400" indent="-228600" defTabSz="922338">
              <a:defRPr sz="2400" i="1">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400" i="1">
                <a:solidFill>
                  <a:schemeClr val="tx1"/>
                </a:solidFill>
                <a:latin typeface="Arial" panose="020B0604020202020204" pitchFamily="34" charset="0"/>
              </a:defRPr>
            </a:lvl9pPr>
          </a:lstStyle>
          <a:p>
            <a:fld id="{23E221B1-E3D2-4B37-9E3E-6F36CEEBE02F}" type="slidenum">
              <a:rPr lang="en-US" altLang="en-US" sz="1200" i="0" smtClean="0">
                <a:latin typeface="Times New Roman" panose="02020603050405020304" pitchFamily="18" charset="0"/>
                <a:ea typeface="MS PGothic" panose="020B0600070205080204" pitchFamily="34" charset="-128"/>
              </a:rPr>
              <a:pPr/>
              <a:t>10</a:t>
            </a:fld>
            <a:endParaRPr lang="en-US" altLang="en-US" sz="1200" i="0" smtClean="0">
              <a:latin typeface="Times New Roman" panose="02020603050405020304" pitchFamily="18" charset="0"/>
              <a:ea typeface="MS PGothic" panose="020B0600070205080204" pitchFamily="34"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MS PGothic" panose="020B0600070205080204" pitchFamily="34" charset="-128"/>
              </a:rPr>
              <a:t>No order precedents</a:t>
            </a:r>
          </a:p>
          <a:p>
            <a:endParaRPr lang="en-US" altLang="en-US" smtClean="0">
              <a:ea typeface="MS PGothic" panose="020B0600070205080204" pitchFamily="34" charset="-128"/>
            </a:endParaRPr>
          </a:p>
        </p:txBody>
      </p:sp>
    </p:spTree>
    <p:extLst>
      <p:ext uri="{BB962C8B-B14F-4D97-AF65-F5344CB8AC3E}">
        <p14:creationId xmlns:p14="http://schemas.microsoft.com/office/powerpoint/2010/main" val="250228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
        <p:nvSpPr>
          <p:cNvPr id="276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fld id="{42A2B232-78F6-4DEB-ADC4-892CC31ACA16}" type="slidenum">
              <a:rPr lang="en-US" altLang="en-US" sz="1300" i="0" smtClean="0">
                <a:latin typeface="Times New Roman" panose="02020603050405020304" pitchFamily="18" charset="0"/>
              </a:rPr>
              <a:pPr/>
              <a:t>13</a:t>
            </a:fld>
            <a:endParaRPr lang="en-US" altLang="en-US" sz="1300" i="0" smtClean="0">
              <a:latin typeface="Times New Roman" panose="02020603050405020304" pitchFamily="18" charset="0"/>
            </a:endParaRPr>
          </a:p>
        </p:txBody>
      </p:sp>
    </p:spTree>
    <p:extLst>
      <p:ext uri="{BB962C8B-B14F-4D97-AF65-F5344CB8AC3E}">
        <p14:creationId xmlns:p14="http://schemas.microsoft.com/office/powerpoint/2010/main" val="197058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r>
              <a:rPr lang="en-US" altLang="en-US" sz="1300" i="0" smtClean="0">
                <a:latin typeface="Times New Roman" panose="02020603050405020304" pitchFamily="18" charset="0"/>
              </a:rPr>
              <a:t>EE141</a:t>
            </a:r>
          </a:p>
        </p:txBody>
      </p:sp>
      <p:sp>
        <p:nvSpPr>
          <p:cNvPr id="10649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fld id="{B1688714-F3FC-4283-89FC-2DD3ABC1AF84}" type="slidenum">
              <a:rPr lang="ar-SA" altLang="en-US" sz="1300" i="0" smtClean="0">
                <a:latin typeface="Times New Roman" panose="02020603050405020304" pitchFamily="18" charset="0"/>
              </a:rPr>
              <a:pPr/>
              <a:t>82</a:t>
            </a:fld>
            <a:endParaRPr lang="en-US" altLang="en-US" sz="1300" i="0" smtClean="0">
              <a:latin typeface="Times New Roman" panose="02020603050405020304" pitchFamily="18" charset="0"/>
            </a:endParaRPr>
          </a:p>
        </p:txBody>
      </p:sp>
      <p:sp>
        <p:nvSpPr>
          <p:cNvPr id="106500" name="Rectangle 2"/>
          <p:cNvSpPr>
            <a:spLocks noGrp="1" noChangeArrowheads="1"/>
          </p:cNvSpPr>
          <p:nvPr>
            <p:ph type="body" idx="1"/>
          </p:nvPr>
        </p:nvSpPr>
        <p:spPr>
          <a:xfrm>
            <a:off x="1219200" y="3257550"/>
            <a:ext cx="6705600" cy="30861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5" rIns="91427" bIns="45715"/>
          <a:lstStyle/>
          <a:p>
            <a:pPr eaLnBrk="1" hangingPunct="1"/>
            <a:r>
              <a:rPr lang="en-US" altLang="en-US" smtClean="0"/>
              <a:t>There are several types of delay in VHDL, and understanding of how delay works in a process is key to writing and understanding VHDL.</a:t>
            </a:r>
          </a:p>
          <a:p>
            <a:pPr eaLnBrk="1" hangingPunct="1"/>
            <a:r>
              <a:rPr lang="en-US" altLang="en-US" smtClean="0"/>
              <a:t>It bears repeating that any signal assignment in VHDL is actually a scheduling for a future value to be placed on that signal.  When a signal assignment statement is executed, the signal maintains its original value until the time for the scheduled update to the new value.  Any signal assignment statement will incur a delay of one of the three types listed in this slide.</a:t>
            </a:r>
          </a:p>
        </p:txBody>
      </p:sp>
      <p:pic>
        <p:nvPicPr>
          <p:cNvPr id="106501" name="Picture 3"/>
          <p:cNvPicPr>
            <a:picLocks noGrp="1" noChangeAspect="1" noChangeArrowheads="1"/>
          </p:cNvPicPr>
          <p:nvPr>
            <p:ph type="sldImg"/>
          </p:nvPr>
        </p:nvPicPr>
        <p:blipFill>
          <a:blip r:embed="rId3">
            <a:extLst>
              <a:ext uri="{28A0092B-C50C-407E-A947-70E740481C1C}">
                <a14:useLocalDpi xmlns:a14="http://schemas.microsoft.com/office/drawing/2010/main" val="0"/>
              </a:ext>
            </a:extLst>
          </a:blip>
          <a:srcRect/>
          <a:stretch>
            <a:fillRect/>
          </a:stretch>
        </p:blipFill>
        <p:spPr>
          <a:xfrm>
            <a:off x="2863850" y="508000"/>
            <a:ext cx="3416300" cy="2562225"/>
          </a:xfrm>
          <a:noFill/>
          <a:ln w="12700">
            <a:solidFill>
              <a:schemeClr val="tx1"/>
            </a:solidFill>
          </a:ln>
        </p:spPr>
      </p:pic>
    </p:spTree>
    <p:extLst>
      <p:ext uri="{BB962C8B-B14F-4D97-AF65-F5344CB8AC3E}">
        <p14:creationId xmlns:p14="http://schemas.microsoft.com/office/powerpoint/2010/main" val="345722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r>
              <a:rPr lang="en-US" altLang="en-US" sz="1300" i="0" smtClean="0">
                <a:latin typeface="Times New Roman" panose="02020603050405020304" pitchFamily="18" charset="0"/>
              </a:rPr>
              <a:t>EE141</a:t>
            </a:r>
          </a:p>
        </p:txBody>
      </p:sp>
      <p:sp>
        <p:nvSpPr>
          <p:cNvPr id="10854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fld id="{DD45257E-1552-45A2-A0B4-A73EB843CA8D}" type="slidenum">
              <a:rPr lang="ar-SA" altLang="en-US" sz="1300" i="0" smtClean="0">
                <a:latin typeface="Times New Roman" panose="02020603050405020304" pitchFamily="18" charset="0"/>
              </a:rPr>
              <a:pPr/>
              <a:t>83</a:t>
            </a:fld>
            <a:endParaRPr lang="en-US" altLang="en-US" sz="1300" i="0" smtClean="0">
              <a:latin typeface="Times New Roman" panose="02020603050405020304" pitchFamily="18" charset="0"/>
            </a:endParaRPr>
          </a:p>
        </p:txBody>
      </p:sp>
      <p:sp>
        <p:nvSpPr>
          <p:cNvPr id="108548" name="Rectangle 2"/>
          <p:cNvSpPr>
            <a:spLocks noGrp="1" noChangeArrowheads="1"/>
          </p:cNvSpPr>
          <p:nvPr>
            <p:ph type="body" idx="1"/>
          </p:nvPr>
        </p:nvSpPr>
        <p:spPr>
          <a:xfrm>
            <a:off x="1219200" y="3257550"/>
            <a:ext cx="6705600" cy="30861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5" rIns="91427" bIns="45715"/>
          <a:lstStyle/>
          <a:p>
            <a:pPr eaLnBrk="1" hangingPunct="1"/>
            <a:r>
              <a:rPr lang="en-US" altLang="en-US" smtClean="0"/>
              <a:t>The keyword TRANSPORT must be used to specify a transport delay.  </a:t>
            </a:r>
          </a:p>
          <a:p>
            <a:pPr eaLnBrk="1" hangingPunct="1"/>
            <a:r>
              <a:rPr lang="en-US" altLang="en-US" smtClean="0"/>
              <a:t>Transport delay is the simplest in that when it is specified, any change in an input signal value may result in a new value being assigned to the output signal after the specified propagation delay.</a:t>
            </a:r>
          </a:p>
          <a:p>
            <a:pPr eaLnBrk="1" hangingPunct="1"/>
            <a:r>
              <a:rPr lang="en-US" altLang="en-US" smtClean="0"/>
              <a:t>Note that no restrictions are specified on input pulse widths.  In this example, Output will be an inverted copy of Input delayed by the 10ns propagation delay regardless of the pulse widths seen on Input .</a:t>
            </a:r>
          </a:p>
        </p:txBody>
      </p:sp>
      <p:pic>
        <p:nvPicPr>
          <p:cNvPr id="108549" name="Picture 3"/>
          <p:cNvPicPr>
            <a:picLocks noGrp="1" noChangeAspect="1" noChangeArrowheads="1"/>
          </p:cNvPicPr>
          <p:nvPr>
            <p:ph type="sldImg"/>
          </p:nvPr>
        </p:nvPicPr>
        <p:blipFill>
          <a:blip r:embed="rId3">
            <a:extLst>
              <a:ext uri="{28A0092B-C50C-407E-A947-70E740481C1C}">
                <a14:useLocalDpi xmlns:a14="http://schemas.microsoft.com/office/drawing/2010/main" val="0"/>
              </a:ext>
            </a:extLst>
          </a:blip>
          <a:srcRect/>
          <a:stretch>
            <a:fillRect/>
          </a:stretch>
        </p:blipFill>
        <p:spPr>
          <a:xfrm>
            <a:off x="2863850" y="508000"/>
            <a:ext cx="3416300" cy="2562225"/>
          </a:xfrm>
          <a:noFill/>
          <a:ln w="12700">
            <a:solidFill>
              <a:schemeClr val="tx1"/>
            </a:solidFill>
          </a:ln>
        </p:spPr>
      </p:pic>
    </p:spTree>
    <p:extLst>
      <p:ext uri="{BB962C8B-B14F-4D97-AF65-F5344CB8AC3E}">
        <p14:creationId xmlns:p14="http://schemas.microsoft.com/office/powerpoint/2010/main" val="47091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r>
              <a:rPr lang="en-US" altLang="en-US" sz="1300" i="0" smtClean="0">
                <a:latin typeface="Times New Roman" panose="02020603050405020304" pitchFamily="18" charset="0"/>
              </a:rPr>
              <a:t>EE141</a:t>
            </a:r>
          </a:p>
        </p:txBody>
      </p:sp>
      <p:sp>
        <p:nvSpPr>
          <p:cNvPr id="11059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fld id="{1F9DCC87-7AF0-4BF7-AAAD-EEEB4CACCE2B}" type="slidenum">
              <a:rPr lang="ar-SA" altLang="en-US" sz="1300" i="0" smtClean="0">
                <a:latin typeface="Times New Roman" panose="02020603050405020304" pitchFamily="18" charset="0"/>
              </a:rPr>
              <a:pPr/>
              <a:t>84</a:t>
            </a:fld>
            <a:endParaRPr lang="en-US" altLang="en-US" sz="1300" i="0" smtClean="0">
              <a:latin typeface="Times New Roman" panose="02020603050405020304" pitchFamily="18" charset="0"/>
            </a:endParaRPr>
          </a:p>
        </p:txBody>
      </p:sp>
      <p:sp>
        <p:nvSpPr>
          <p:cNvPr id="110596" name="Rectangle 2"/>
          <p:cNvSpPr>
            <a:spLocks noGrp="1" noChangeArrowheads="1"/>
          </p:cNvSpPr>
          <p:nvPr>
            <p:ph type="body" idx="1"/>
          </p:nvPr>
        </p:nvSpPr>
        <p:spPr>
          <a:xfrm>
            <a:off x="1219200" y="3257550"/>
            <a:ext cx="6705600" cy="30861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5" rIns="91427" bIns="45715"/>
          <a:lstStyle/>
          <a:p>
            <a:pPr eaLnBrk="1" hangingPunct="1"/>
            <a:r>
              <a:rPr lang="en-US" altLang="en-US" smtClean="0"/>
              <a:t>The keyword INERTIAL may be used in the signal assignment statement to specify an inertial delay, or it may be left out because inertial delay is used by default in VHDL signal assignment statements which contain “after”  clauses.</a:t>
            </a:r>
          </a:p>
          <a:p>
            <a:pPr eaLnBrk="1" hangingPunct="1"/>
            <a:r>
              <a:rPr lang="en-US" altLang="en-US" smtClean="0"/>
              <a:t>If the optional REJECT construct is not used, the specified delay is then used as both the ‘inertia’ (i.e. minimum input pulse width requirement) and the propagation delay for the signal.  Note that in the example above, pulses on </a:t>
            </a:r>
            <a:r>
              <a:rPr lang="en-US" altLang="en-US" i="1" smtClean="0"/>
              <a:t>Input</a:t>
            </a:r>
            <a:r>
              <a:rPr lang="en-US" altLang="en-US" smtClean="0"/>
              <a:t> narrower than 10ns are not observed on </a:t>
            </a:r>
            <a:r>
              <a:rPr lang="en-US" altLang="en-US" i="1" smtClean="0"/>
              <a:t>Output.</a:t>
            </a:r>
          </a:p>
        </p:txBody>
      </p:sp>
      <p:pic>
        <p:nvPicPr>
          <p:cNvPr id="110597" name="Picture 3"/>
          <p:cNvPicPr>
            <a:picLocks noGrp="1" noChangeAspect="1" noChangeArrowheads="1"/>
          </p:cNvPicPr>
          <p:nvPr>
            <p:ph type="sldImg"/>
          </p:nvPr>
        </p:nvPicPr>
        <p:blipFill>
          <a:blip r:embed="rId3">
            <a:extLst>
              <a:ext uri="{28A0092B-C50C-407E-A947-70E740481C1C}">
                <a14:useLocalDpi xmlns:a14="http://schemas.microsoft.com/office/drawing/2010/main" val="0"/>
              </a:ext>
            </a:extLst>
          </a:blip>
          <a:srcRect/>
          <a:stretch>
            <a:fillRect/>
          </a:stretch>
        </p:blipFill>
        <p:spPr>
          <a:xfrm>
            <a:off x="2863850" y="508000"/>
            <a:ext cx="3416300" cy="2562225"/>
          </a:xfrm>
          <a:noFill/>
          <a:ln w="12700">
            <a:solidFill>
              <a:schemeClr val="tx1"/>
            </a:solidFill>
          </a:ln>
        </p:spPr>
      </p:pic>
    </p:spTree>
    <p:extLst>
      <p:ext uri="{BB962C8B-B14F-4D97-AF65-F5344CB8AC3E}">
        <p14:creationId xmlns:p14="http://schemas.microsoft.com/office/powerpoint/2010/main" val="3459034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r>
              <a:rPr lang="en-US" altLang="en-US" sz="1300" i="0" smtClean="0">
                <a:latin typeface="Times New Roman" panose="02020603050405020304" pitchFamily="18" charset="0"/>
              </a:rPr>
              <a:t>EE141</a:t>
            </a:r>
          </a:p>
        </p:txBody>
      </p:sp>
      <p:sp>
        <p:nvSpPr>
          <p:cNvPr id="11264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fld id="{747EAEFB-F156-4CD4-B911-14E9C9DE1B9C}" type="slidenum">
              <a:rPr lang="ar-SA" altLang="en-US" sz="1300" i="0" smtClean="0">
                <a:latin typeface="Times New Roman" panose="02020603050405020304" pitchFamily="18" charset="0"/>
              </a:rPr>
              <a:pPr/>
              <a:t>85</a:t>
            </a:fld>
            <a:endParaRPr lang="en-US" altLang="en-US" sz="1300" i="0" smtClean="0">
              <a:latin typeface="Times New Roman" panose="02020603050405020304" pitchFamily="18" charset="0"/>
            </a:endParaRPr>
          </a:p>
        </p:txBody>
      </p:sp>
      <p:sp>
        <p:nvSpPr>
          <p:cNvPr id="112644" name="Rectangle 2"/>
          <p:cNvSpPr>
            <a:spLocks noGrp="1" noChangeArrowheads="1"/>
          </p:cNvSpPr>
          <p:nvPr>
            <p:ph type="body" idx="1"/>
          </p:nvPr>
        </p:nvSpPr>
        <p:spPr>
          <a:xfrm>
            <a:off x="1219200" y="3257550"/>
            <a:ext cx="6705600" cy="30861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5" rIns="91427" bIns="45715"/>
          <a:lstStyle/>
          <a:p>
            <a:pPr eaLnBrk="1" hangingPunct="1"/>
            <a:r>
              <a:rPr lang="en-US" altLang="en-US" smtClean="0"/>
              <a:t>The REJECT construct is a new feature to VHDL introduced in the VHDL 1076-1993 standard.  The REJECT construct can only be used with the keyword INERTIAL to include a time parameter that specifies the input pulse width constraint.</a:t>
            </a:r>
          </a:p>
          <a:p>
            <a:pPr eaLnBrk="1" hangingPunct="1"/>
            <a:r>
              <a:rPr lang="en-US" altLang="en-US" smtClean="0"/>
              <a:t>Prior to this, a description for such a gate would have needed the use of an intermediate signal with the appropriate inertial delay followed by an assignment of this intermediate signal’s value to the actual output via a transport delay.</a:t>
            </a:r>
          </a:p>
        </p:txBody>
      </p:sp>
      <p:pic>
        <p:nvPicPr>
          <p:cNvPr id="112645" name="Picture 3"/>
          <p:cNvPicPr>
            <a:picLocks noGrp="1" noChangeAspect="1" noChangeArrowheads="1"/>
          </p:cNvPicPr>
          <p:nvPr>
            <p:ph type="sldImg"/>
          </p:nvPr>
        </p:nvPicPr>
        <p:blipFill>
          <a:blip r:embed="rId3">
            <a:extLst>
              <a:ext uri="{28A0092B-C50C-407E-A947-70E740481C1C}">
                <a14:useLocalDpi xmlns:a14="http://schemas.microsoft.com/office/drawing/2010/main" val="0"/>
              </a:ext>
            </a:extLst>
          </a:blip>
          <a:srcRect/>
          <a:stretch>
            <a:fillRect/>
          </a:stretch>
        </p:blipFill>
        <p:spPr>
          <a:xfrm>
            <a:off x="2863850" y="508000"/>
            <a:ext cx="3416300" cy="2562225"/>
          </a:xfrm>
          <a:noFill/>
          <a:ln w="12700">
            <a:solidFill>
              <a:schemeClr val="tx1"/>
            </a:solidFill>
          </a:ln>
        </p:spPr>
      </p:pic>
    </p:spTree>
    <p:extLst>
      <p:ext uri="{BB962C8B-B14F-4D97-AF65-F5344CB8AC3E}">
        <p14:creationId xmlns:p14="http://schemas.microsoft.com/office/powerpoint/2010/main" val="117193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r>
              <a:rPr lang="en-US" altLang="en-US" sz="1300" i="0" smtClean="0">
                <a:latin typeface="Times New Roman" panose="02020603050405020304" pitchFamily="18" charset="0"/>
              </a:rPr>
              <a:t>EE141</a:t>
            </a:r>
          </a:p>
        </p:txBody>
      </p:sp>
      <p:sp>
        <p:nvSpPr>
          <p:cNvPr id="11469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04875">
              <a:defRPr sz="2400" i="1">
                <a:solidFill>
                  <a:schemeClr val="tx1"/>
                </a:solidFill>
                <a:latin typeface="Arial" panose="020B0604020202020204" pitchFamily="34" charset="0"/>
              </a:defRPr>
            </a:lvl1pPr>
            <a:lvl2pPr marL="742950" indent="-285750" defTabSz="904875">
              <a:defRPr sz="2400" i="1">
                <a:solidFill>
                  <a:schemeClr val="tx1"/>
                </a:solidFill>
                <a:latin typeface="Arial" panose="020B0604020202020204" pitchFamily="34" charset="0"/>
              </a:defRPr>
            </a:lvl2pPr>
            <a:lvl3pPr marL="1143000" indent="-228600" defTabSz="904875">
              <a:defRPr sz="2400" i="1">
                <a:solidFill>
                  <a:schemeClr val="tx1"/>
                </a:solidFill>
                <a:latin typeface="Arial" panose="020B0604020202020204" pitchFamily="34" charset="0"/>
              </a:defRPr>
            </a:lvl3pPr>
            <a:lvl4pPr marL="1600200" indent="-228600" defTabSz="904875">
              <a:defRPr sz="2400" i="1">
                <a:solidFill>
                  <a:schemeClr val="tx1"/>
                </a:solidFill>
                <a:latin typeface="Arial" panose="020B0604020202020204" pitchFamily="34" charset="0"/>
              </a:defRPr>
            </a:lvl4pPr>
            <a:lvl5pPr marL="2057400" indent="-228600" defTabSz="904875">
              <a:defRPr sz="2400" i="1">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400" i="1">
                <a:solidFill>
                  <a:schemeClr val="tx1"/>
                </a:solidFill>
                <a:latin typeface="Arial" panose="020B0604020202020204" pitchFamily="34" charset="0"/>
              </a:defRPr>
            </a:lvl9pPr>
          </a:lstStyle>
          <a:p>
            <a:fld id="{168DE933-6635-44B4-BC63-1441F4468229}" type="slidenum">
              <a:rPr lang="ar-SA" altLang="en-US" sz="1300" i="0" smtClean="0">
                <a:latin typeface="Times New Roman" panose="02020603050405020304" pitchFamily="18" charset="0"/>
              </a:rPr>
              <a:pPr/>
              <a:t>86</a:t>
            </a:fld>
            <a:endParaRPr lang="en-US" altLang="en-US" sz="1300" i="0" smtClean="0">
              <a:latin typeface="Times New Roman" panose="02020603050405020304" pitchFamily="18" charset="0"/>
            </a:endParaRPr>
          </a:p>
        </p:txBody>
      </p:sp>
      <p:sp>
        <p:nvSpPr>
          <p:cNvPr id="114692" name="Rectangle 2"/>
          <p:cNvSpPr>
            <a:spLocks noGrp="1" noChangeArrowheads="1"/>
          </p:cNvSpPr>
          <p:nvPr>
            <p:ph type="body" idx="1"/>
          </p:nvPr>
        </p:nvSpPr>
        <p:spPr>
          <a:xfrm>
            <a:off x="1219200" y="3257550"/>
            <a:ext cx="6705600" cy="30861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5" rIns="91427" bIns="45715"/>
          <a:lstStyle/>
          <a:p>
            <a:pPr eaLnBrk="1" hangingPunct="1"/>
            <a:r>
              <a:rPr lang="en-US" altLang="en-US" smtClean="0"/>
              <a:t>VHDL allows the designer to describe systems at various levels of abstraction.  As such, timing and delay information may not always be included in a VHDL description.</a:t>
            </a:r>
          </a:p>
          <a:p>
            <a:pPr eaLnBrk="1" hangingPunct="1"/>
            <a:r>
              <a:rPr lang="en-US" altLang="en-US" smtClean="0"/>
              <a:t>A delta (or delta cycle) is essentially an infinitesimal, but quantized, unit of time. The delta delay mechanism is used to provide a minimum delay in a signal assignment statement so that the simulation cycle described earlier can operate correctly when signal assignment statements do not include explicitly specified delays.  That is:</a:t>
            </a:r>
          </a:p>
          <a:p>
            <a:pPr eaLnBrk="1" hangingPunct="1"/>
            <a:r>
              <a:rPr lang="en-US" altLang="en-US" smtClean="0"/>
              <a:t>1) all active processes can execute in the same simulation cycle</a:t>
            </a:r>
          </a:p>
          <a:p>
            <a:pPr eaLnBrk="1" hangingPunct="1"/>
            <a:r>
              <a:rPr lang="en-US" altLang="en-US" smtClean="0"/>
              <a:t>2) each active process will suspend at wait statement</a:t>
            </a:r>
          </a:p>
          <a:p>
            <a:pPr eaLnBrk="1" hangingPunct="1"/>
            <a:r>
              <a:rPr lang="en-US" altLang="en-US" smtClean="0"/>
              <a:t>3) when all processes are suspended simulation is advanced the minimum time necessary so that some signals can take on their new values</a:t>
            </a:r>
          </a:p>
          <a:p>
            <a:pPr eaLnBrk="1" hangingPunct="1"/>
            <a:r>
              <a:rPr lang="en-US" altLang="en-US" smtClean="0"/>
              <a:t>4) processes then determine if the new signal values satisfy the conditions to proceed from the wait statement at which they are suspended</a:t>
            </a:r>
          </a:p>
          <a:p>
            <a:pPr eaLnBrk="1" hangingPunct="1"/>
            <a:endParaRPr lang="en-US" altLang="en-US" smtClean="0"/>
          </a:p>
        </p:txBody>
      </p:sp>
      <p:pic>
        <p:nvPicPr>
          <p:cNvPr id="114693" name="Picture 3"/>
          <p:cNvPicPr>
            <a:picLocks noGrp="1" noChangeAspect="1" noChangeArrowheads="1"/>
          </p:cNvPicPr>
          <p:nvPr>
            <p:ph type="sldImg"/>
          </p:nvPr>
        </p:nvPicPr>
        <p:blipFill>
          <a:blip r:embed="rId3">
            <a:extLst>
              <a:ext uri="{28A0092B-C50C-407E-A947-70E740481C1C}">
                <a14:useLocalDpi xmlns:a14="http://schemas.microsoft.com/office/drawing/2010/main" val="0"/>
              </a:ext>
            </a:extLst>
          </a:blip>
          <a:srcRect/>
          <a:stretch>
            <a:fillRect/>
          </a:stretch>
        </p:blipFill>
        <p:spPr>
          <a:xfrm>
            <a:off x="2863850" y="508000"/>
            <a:ext cx="3416300" cy="2562225"/>
          </a:xfrm>
          <a:noFill/>
          <a:ln w="12700">
            <a:solidFill>
              <a:schemeClr val="tx1"/>
            </a:solidFill>
          </a:ln>
        </p:spPr>
      </p:pic>
    </p:spTree>
    <p:extLst>
      <p:ext uri="{BB962C8B-B14F-4D97-AF65-F5344CB8AC3E}">
        <p14:creationId xmlns:p14="http://schemas.microsoft.com/office/powerpoint/2010/main" val="50850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5943600"/>
            <a:ext cx="9144000" cy="914400"/>
          </a:xfrm>
          <a:prstGeom prst="rect">
            <a:avLst/>
          </a:prstGeom>
          <a:gradFill rotWithShape="1">
            <a:gsLst>
              <a:gs pos="0">
                <a:schemeClr val="bg1"/>
              </a:gs>
              <a:gs pos="100000">
                <a:srgbClr val="7B84C6"/>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algn="ctr">
              <a:defRPr/>
            </a:pPr>
            <a:endParaRPr lang="fa-IR" altLang="en-US" sz="4400" i="0" smtClean="0">
              <a:solidFill>
                <a:srgbClr val="0000B6"/>
              </a:solidFill>
              <a:latin typeface="Book Antiqua" panose="02040602050305030304" pitchFamily="18" charset="0"/>
            </a:endParaRPr>
          </a:p>
        </p:txBody>
      </p:sp>
      <p:sp>
        <p:nvSpPr>
          <p:cNvPr id="32256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22563"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71658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34"/>
          <p:cNvSpPr>
            <a:spLocks noGrp="1" noChangeArrowheads="1"/>
          </p:cNvSpPr>
          <p:nvPr>
            <p:ph type="sldNum" sz="quarter" idx="10"/>
          </p:nvPr>
        </p:nvSpPr>
        <p:spPr>
          <a:ln/>
        </p:spPr>
        <p:txBody>
          <a:bodyPr/>
          <a:lstStyle>
            <a:lvl1pPr>
              <a:defRPr/>
            </a:lvl1pPr>
          </a:lstStyle>
          <a:p>
            <a:pPr>
              <a:defRPr/>
            </a:pPr>
            <a:fld id="{5C47FE71-3E76-47A6-BE43-A8DE74055654}" type="slidenum">
              <a:rPr lang="ar-SA" altLang="en-US"/>
              <a:pPr>
                <a:defRPr/>
              </a:pPr>
              <a:t>‹#›</a:t>
            </a:fld>
            <a:endParaRPr lang="en-US" altLang="en-US"/>
          </a:p>
        </p:txBody>
      </p:sp>
    </p:spTree>
    <p:extLst>
      <p:ext uri="{BB962C8B-B14F-4D97-AF65-F5344CB8AC3E}">
        <p14:creationId xmlns:p14="http://schemas.microsoft.com/office/powerpoint/2010/main" val="140754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200025"/>
            <a:ext cx="1949450" cy="61372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60400" y="200025"/>
            <a:ext cx="5695950" cy="6137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34"/>
          <p:cNvSpPr>
            <a:spLocks noGrp="1" noChangeArrowheads="1"/>
          </p:cNvSpPr>
          <p:nvPr>
            <p:ph type="sldNum" sz="quarter" idx="10"/>
          </p:nvPr>
        </p:nvSpPr>
        <p:spPr>
          <a:ln/>
        </p:spPr>
        <p:txBody>
          <a:bodyPr/>
          <a:lstStyle>
            <a:lvl1pPr>
              <a:defRPr/>
            </a:lvl1pPr>
          </a:lstStyle>
          <a:p>
            <a:pPr>
              <a:defRPr/>
            </a:pPr>
            <a:fld id="{3E294747-7EE3-4FF4-8333-E522654498E1}" type="slidenum">
              <a:rPr lang="ar-SA" altLang="en-US"/>
              <a:pPr>
                <a:defRPr/>
              </a:pPr>
              <a:t>‹#›</a:t>
            </a:fld>
            <a:endParaRPr lang="en-US" altLang="en-US"/>
          </a:p>
        </p:txBody>
      </p:sp>
    </p:spTree>
    <p:extLst>
      <p:ext uri="{BB962C8B-B14F-4D97-AF65-F5344CB8AC3E}">
        <p14:creationId xmlns:p14="http://schemas.microsoft.com/office/powerpoint/2010/main" val="2714466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77800"/>
            <a:ext cx="7772400" cy="1041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9696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0"/>
            <a:ext cx="8382000" cy="640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0">
            <a:extLst>
              <a:ext uri="{FF2B5EF4-FFF2-40B4-BE49-F238E27FC236}"/>
            </a:extLst>
          </p:cNvPr>
          <p:cNvSpPr>
            <a:spLocks noGrp="1" noChangeArrowheads="1"/>
          </p:cNvSpPr>
          <p:nvPr>
            <p:ph type="ftr" sz="quarter" idx="10"/>
          </p:nvPr>
        </p:nvSpPr>
        <p:spPr>
          <a:xfrm>
            <a:off x="228600" y="6553200"/>
            <a:ext cx="6705600" cy="304800"/>
          </a:xfrm>
          <a:prstGeom prst="rect">
            <a:avLst/>
          </a:prstGeom>
        </p:spPr>
        <p:txBody>
          <a:bodyPr/>
          <a:lstStyle>
            <a:lvl1pPr>
              <a:defRPr/>
            </a:lvl1pPr>
          </a:lstStyle>
          <a:p>
            <a:pPr>
              <a:defRPr/>
            </a:pPr>
            <a:r>
              <a:rPr lang="en-US" altLang="en-US"/>
              <a:t>ECE 44</a:t>
            </a:r>
            <a:r>
              <a:rPr lang="pl-PL" altLang="en-US"/>
              <a:t>8</a:t>
            </a:r>
            <a:r>
              <a:rPr lang="en-US" altLang="en-US"/>
              <a:t> – </a:t>
            </a:r>
            <a:r>
              <a:rPr lang="pl-PL" altLang="en-US"/>
              <a:t>FPGA and ASIC Design with VHDL</a:t>
            </a:r>
          </a:p>
        </p:txBody>
      </p:sp>
    </p:spTree>
    <p:extLst>
      <p:ext uri="{BB962C8B-B14F-4D97-AF65-F5344CB8AC3E}">
        <p14:creationId xmlns:p14="http://schemas.microsoft.com/office/powerpoint/2010/main" val="152284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34"/>
          <p:cNvSpPr>
            <a:spLocks noGrp="1" noChangeArrowheads="1"/>
          </p:cNvSpPr>
          <p:nvPr>
            <p:ph type="sldNum" sz="quarter" idx="10"/>
          </p:nvPr>
        </p:nvSpPr>
        <p:spPr>
          <a:ln/>
        </p:spPr>
        <p:txBody>
          <a:bodyPr/>
          <a:lstStyle>
            <a:lvl1pPr>
              <a:defRPr/>
            </a:lvl1pPr>
          </a:lstStyle>
          <a:p>
            <a:pPr>
              <a:defRPr/>
            </a:pPr>
            <a:fld id="{9578323B-FF6B-4480-ADB1-AE20C6623A48}" type="slidenum">
              <a:rPr lang="ar-SA" altLang="en-US"/>
              <a:pPr>
                <a:defRPr/>
              </a:pPr>
              <a:t>‹#›</a:t>
            </a:fld>
            <a:endParaRPr lang="en-US" altLang="en-US"/>
          </a:p>
        </p:txBody>
      </p:sp>
    </p:spTree>
    <p:extLst>
      <p:ext uri="{BB962C8B-B14F-4D97-AF65-F5344CB8AC3E}">
        <p14:creationId xmlns:p14="http://schemas.microsoft.com/office/powerpoint/2010/main" val="423242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4"/>
          <p:cNvSpPr>
            <a:spLocks noGrp="1" noChangeArrowheads="1"/>
          </p:cNvSpPr>
          <p:nvPr>
            <p:ph type="sldNum" sz="quarter" idx="10"/>
          </p:nvPr>
        </p:nvSpPr>
        <p:spPr>
          <a:ln/>
        </p:spPr>
        <p:txBody>
          <a:bodyPr/>
          <a:lstStyle>
            <a:lvl1pPr>
              <a:defRPr/>
            </a:lvl1pPr>
          </a:lstStyle>
          <a:p>
            <a:pPr>
              <a:defRPr/>
            </a:pPr>
            <a:fld id="{CCC0C0C7-C377-4D68-82A5-07751BB8D1D1}" type="slidenum">
              <a:rPr lang="ar-SA" altLang="en-US"/>
              <a:pPr>
                <a:defRPr/>
              </a:pPr>
              <a:t>‹#›</a:t>
            </a:fld>
            <a:endParaRPr lang="en-US" altLang="en-US"/>
          </a:p>
        </p:txBody>
      </p:sp>
    </p:spTree>
    <p:extLst>
      <p:ext uri="{BB962C8B-B14F-4D97-AF65-F5344CB8AC3E}">
        <p14:creationId xmlns:p14="http://schemas.microsoft.com/office/powerpoint/2010/main" val="168221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257300"/>
            <a:ext cx="381000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257300"/>
            <a:ext cx="381000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034"/>
          <p:cNvSpPr>
            <a:spLocks noGrp="1" noChangeArrowheads="1"/>
          </p:cNvSpPr>
          <p:nvPr>
            <p:ph type="sldNum" sz="quarter" idx="10"/>
          </p:nvPr>
        </p:nvSpPr>
        <p:spPr>
          <a:ln/>
        </p:spPr>
        <p:txBody>
          <a:bodyPr/>
          <a:lstStyle>
            <a:lvl1pPr>
              <a:defRPr/>
            </a:lvl1pPr>
          </a:lstStyle>
          <a:p>
            <a:pPr>
              <a:defRPr/>
            </a:pPr>
            <a:fld id="{FB76947E-F2E1-4385-A6BA-9AA3DC58A3B6}" type="slidenum">
              <a:rPr lang="ar-SA" altLang="en-US"/>
              <a:pPr>
                <a:defRPr/>
              </a:pPr>
              <a:t>‹#›</a:t>
            </a:fld>
            <a:endParaRPr lang="en-US" altLang="en-US"/>
          </a:p>
        </p:txBody>
      </p:sp>
    </p:spTree>
    <p:extLst>
      <p:ext uri="{BB962C8B-B14F-4D97-AF65-F5344CB8AC3E}">
        <p14:creationId xmlns:p14="http://schemas.microsoft.com/office/powerpoint/2010/main" val="367704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034"/>
          <p:cNvSpPr>
            <a:spLocks noGrp="1" noChangeArrowheads="1"/>
          </p:cNvSpPr>
          <p:nvPr>
            <p:ph type="sldNum" sz="quarter" idx="10"/>
          </p:nvPr>
        </p:nvSpPr>
        <p:spPr>
          <a:ln/>
        </p:spPr>
        <p:txBody>
          <a:bodyPr/>
          <a:lstStyle>
            <a:lvl1pPr>
              <a:defRPr/>
            </a:lvl1pPr>
          </a:lstStyle>
          <a:p>
            <a:pPr>
              <a:defRPr/>
            </a:pPr>
            <a:fld id="{2804047E-0C51-4DFB-A1CF-C419BFAE09F5}" type="slidenum">
              <a:rPr lang="ar-SA" altLang="en-US"/>
              <a:pPr>
                <a:defRPr/>
              </a:pPr>
              <a:t>‹#›</a:t>
            </a:fld>
            <a:endParaRPr lang="en-US" altLang="en-US"/>
          </a:p>
        </p:txBody>
      </p:sp>
    </p:spTree>
    <p:extLst>
      <p:ext uri="{BB962C8B-B14F-4D97-AF65-F5344CB8AC3E}">
        <p14:creationId xmlns:p14="http://schemas.microsoft.com/office/powerpoint/2010/main" val="80430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034"/>
          <p:cNvSpPr>
            <a:spLocks noGrp="1" noChangeArrowheads="1"/>
          </p:cNvSpPr>
          <p:nvPr>
            <p:ph type="sldNum" sz="quarter" idx="10"/>
          </p:nvPr>
        </p:nvSpPr>
        <p:spPr>
          <a:ln/>
        </p:spPr>
        <p:txBody>
          <a:bodyPr/>
          <a:lstStyle>
            <a:lvl1pPr>
              <a:defRPr/>
            </a:lvl1pPr>
          </a:lstStyle>
          <a:p>
            <a:pPr>
              <a:defRPr/>
            </a:pPr>
            <a:fld id="{101148DB-AE34-4E9C-B422-20D7B9FDE273}" type="slidenum">
              <a:rPr lang="ar-SA" altLang="en-US"/>
              <a:pPr>
                <a:defRPr/>
              </a:pPr>
              <a:t>‹#›</a:t>
            </a:fld>
            <a:endParaRPr lang="en-US" altLang="en-US"/>
          </a:p>
        </p:txBody>
      </p:sp>
    </p:spTree>
    <p:extLst>
      <p:ext uri="{BB962C8B-B14F-4D97-AF65-F5344CB8AC3E}">
        <p14:creationId xmlns:p14="http://schemas.microsoft.com/office/powerpoint/2010/main" val="182527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4"/>
          <p:cNvSpPr>
            <a:spLocks noGrp="1" noChangeArrowheads="1"/>
          </p:cNvSpPr>
          <p:nvPr>
            <p:ph type="sldNum" sz="quarter" idx="10"/>
          </p:nvPr>
        </p:nvSpPr>
        <p:spPr>
          <a:ln/>
        </p:spPr>
        <p:txBody>
          <a:bodyPr/>
          <a:lstStyle>
            <a:lvl1pPr>
              <a:defRPr/>
            </a:lvl1pPr>
          </a:lstStyle>
          <a:p>
            <a:pPr>
              <a:defRPr/>
            </a:pPr>
            <a:fld id="{77BE5F16-11D4-439E-ABEB-6758D4FCEF38}" type="slidenum">
              <a:rPr lang="ar-SA" altLang="en-US"/>
              <a:pPr>
                <a:defRPr/>
              </a:pPr>
              <a:t>‹#›</a:t>
            </a:fld>
            <a:endParaRPr lang="en-US" altLang="en-US"/>
          </a:p>
        </p:txBody>
      </p:sp>
    </p:spTree>
    <p:extLst>
      <p:ext uri="{BB962C8B-B14F-4D97-AF65-F5344CB8AC3E}">
        <p14:creationId xmlns:p14="http://schemas.microsoft.com/office/powerpoint/2010/main" val="383262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4"/>
          <p:cNvSpPr>
            <a:spLocks noGrp="1" noChangeArrowheads="1"/>
          </p:cNvSpPr>
          <p:nvPr>
            <p:ph type="sldNum" sz="quarter" idx="10"/>
          </p:nvPr>
        </p:nvSpPr>
        <p:spPr>
          <a:ln/>
        </p:spPr>
        <p:txBody>
          <a:bodyPr/>
          <a:lstStyle>
            <a:lvl1pPr>
              <a:defRPr/>
            </a:lvl1pPr>
          </a:lstStyle>
          <a:p>
            <a:pPr>
              <a:defRPr/>
            </a:pPr>
            <a:fld id="{F72DB3CC-2893-4EFC-AC5A-8A3814C42A8D}" type="slidenum">
              <a:rPr lang="ar-SA" altLang="en-US"/>
              <a:pPr>
                <a:defRPr/>
              </a:pPr>
              <a:t>‹#›</a:t>
            </a:fld>
            <a:endParaRPr lang="en-US" altLang="en-US"/>
          </a:p>
        </p:txBody>
      </p:sp>
    </p:spTree>
    <p:extLst>
      <p:ext uri="{BB962C8B-B14F-4D97-AF65-F5344CB8AC3E}">
        <p14:creationId xmlns:p14="http://schemas.microsoft.com/office/powerpoint/2010/main" val="130446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4"/>
          <p:cNvSpPr>
            <a:spLocks noGrp="1" noChangeArrowheads="1"/>
          </p:cNvSpPr>
          <p:nvPr>
            <p:ph type="sldNum" sz="quarter" idx="10"/>
          </p:nvPr>
        </p:nvSpPr>
        <p:spPr>
          <a:ln/>
        </p:spPr>
        <p:txBody>
          <a:bodyPr/>
          <a:lstStyle>
            <a:lvl1pPr>
              <a:defRPr/>
            </a:lvl1pPr>
          </a:lstStyle>
          <a:p>
            <a:pPr>
              <a:defRPr/>
            </a:pPr>
            <a:fld id="{ED85D43A-AA80-4380-BA0A-F96EC85CD09B}" type="slidenum">
              <a:rPr lang="ar-SA" altLang="en-US"/>
              <a:pPr>
                <a:defRPr/>
              </a:pPr>
              <a:t>‹#›</a:t>
            </a:fld>
            <a:endParaRPr lang="en-US" altLang="en-US"/>
          </a:p>
        </p:txBody>
      </p:sp>
    </p:spTree>
    <p:extLst>
      <p:ext uri="{BB962C8B-B14F-4D97-AF65-F5344CB8AC3E}">
        <p14:creationId xmlns:p14="http://schemas.microsoft.com/office/powerpoint/2010/main" val="364047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36"/>
          <p:cNvSpPr>
            <a:spLocks noChangeArrowheads="1"/>
          </p:cNvSpPr>
          <p:nvPr userDrawn="1"/>
        </p:nvSpPr>
        <p:spPr bwMode="auto">
          <a:xfrm>
            <a:off x="0" y="5943600"/>
            <a:ext cx="9144000" cy="914400"/>
          </a:xfrm>
          <a:prstGeom prst="rect">
            <a:avLst/>
          </a:prstGeom>
          <a:gradFill rotWithShape="1">
            <a:gsLst>
              <a:gs pos="0">
                <a:schemeClr val="bg1"/>
              </a:gs>
              <a:gs pos="100000">
                <a:srgbClr val="7B84C6"/>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algn="ctr">
              <a:defRPr/>
            </a:pPr>
            <a:endParaRPr lang="fa-IR" altLang="en-US" sz="4400" i="0" smtClean="0">
              <a:solidFill>
                <a:srgbClr val="0000B6"/>
              </a:solidFill>
              <a:latin typeface="Book Antiqua" panose="02040602050305030304" pitchFamily="18" charset="0"/>
            </a:endParaRPr>
          </a:p>
        </p:txBody>
      </p:sp>
      <p:sp>
        <p:nvSpPr>
          <p:cNvPr id="1027" name="Text Box 1038"/>
          <p:cNvSpPr txBox="1">
            <a:spLocks noChangeArrowheads="1"/>
          </p:cNvSpPr>
          <p:nvPr userDrawn="1"/>
        </p:nvSpPr>
        <p:spPr bwMode="auto">
          <a:xfrm>
            <a:off x="723900" y="6491288"/>
            <a:ext cx="188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a:defRPr/>
            </a:pPr>
            <a:r>
              <a:rPr lang="en-US" altLang="en-US" sz="1800" i="0" smtClean="0">
                <a:latin typeface="Arial Narrow" panose="020B0606020202030204" pitchFamily="34" charset="0"/>
              </a:rPr>
              <a:t>VLSI Design Course</a:t>
            </a:r>
            <a:endParaRPr lang="en-US" altLang="en-US" sz="1800" i="0" baseline="30000" smtClean="0">
              <a:latin typeface="Arial Narrow" panose="020B0606020202030204" pitchFamily="34" charset="0"/>
            </a:endParaRPr>
          </a:p>
        </p:txBody>
      </p:sp>
      <p:sp>
        <p:nvSpPr>
          <p:cNvPr id="3077" name="Rectangle 1029"/>
          <p:cNvSpPr>
            <a:spLocks noGrp="1" noChangeArrowheads="1"/>
          </p:cNvSpPr>
          <p:nvPr>
            <p:ph type="title"/>
          </p:nvPr>
        </p:nvSpPr>
        <p:spPr bwMode="auto">
          <a:xfrm>
            <a:off x="660400" y="200025"/>
            <a:ext cx="7772400" cy="715963"/>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US" smtClean="0"/>
              <a:t>VLSI Design Course</a:t>
            </a:r>
          </a:p>
        </p:txBody>
      </p:sp>
      <p:sp>
        <p:nvSpPr>
          <p:cNvPr id="1029" name="Rectangle 1030"/>
          <p:cNvSpPr>
            <a:spLocks noGrp="1" noChangeArrowheads="1"/>
          </p:cNvSpPr>
          <p:nvPr>
            <p:ph type="body" idx="1"/>
          </p:nvPr>
        </p:nvSpPr>
        <p:spPr bwMode="auto">
          <a:xfrm>
            <a:off x="685800" y="1257300"/>
            <a:ext cx="77724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2" name="Rectangle 1034"/>
          <p:cNvSpPr>
            <a:spLocks noGrp="1" noChangeArrowheads="1"/>
          </p:cNvSpPr>
          <p:nvPr>
            <p:ph type="sldNum" sz="quarter" idx="4"/>
          </p:nvPr>
        </p:nvSpPr>
        <p:spPr bwMode="auto">
          <a:xfrm>
            <a:off x="7239000" y="6575425"/>
            <a:ext cx="19050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B6"/>
                </a:solidFill>
                <a:latin typeface="Book Antiqua" panose="02040602050305030304" pitchFamily="18" charset="0"/>
                <a:cs typeface="Arial" panose="020B0604020202020204" pitchFamily="34" charset="0"/>
              </a:defRPr>
            </a:lvl1pPr>
          </a:lstStyle>
          <a:p>
            <a:pPr>
              <a:defRPr/>
            </a:pPr>
            <a:fld id="{570B8884-FBE3-4172-B10C-368DDBBF5E9A}" type="slidenum">
              <a:rPr lang="ar-SA" altLang="en-US"/>
              <a:pPr>
                <a:defRPr/>
              </a:pPr>
              <a:t>‹#›</a:t>
            </a:fld>
            <a:endParaRPr lang="en-US" altLang="en-US"/>
          </a:p>
        </p:txBody>
      </p:sp>
      <p:sp>
        <p:nvSpPr>
          <p:cNvPr id="1031" name="Text Box 1039"/>
          <p:cNvSpPr txBox="1">
            <a:spLocks noChangeArrowheads="1"/>
          </p:cNvSpPr>
          <p:nvPr userDrawn="1"/>
        </p:nvSpPr>
        <p:spPr bwMode="auto">
          <a:xfrm>
            <a:off x="7118350" y="6491288"/>
            <a:ext cx="1350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a:defRPr/>
            </a:pPr>
            <a:r>
              <a:rPr lang="en-US" altLang="en-US" sz="1800" i="0" smtClean="0">
                <a:latin typeface="Arial Narrow" panose="020B0606020202030204" pitchFamily="34" charset="0"/>
              </a:rPr>
              <a:t>VHDL Review</a:t>
            </a:r>
          </a:p>
        </p:txBody>
      </p:sp>
      <p:sp>
        <p:nvSpPr>
          <p:cNvPr id="1032" name="Text Box 1040"/>
          <p:cNvSpPr txBox="1">
            <a:spLocks noChangeArrowheads="1"/>
          </p:cNvSpPr>
          <p:nvPr userDrawn="1"/>
        </p:nvSpPr>
        <p:spPr bwMode="auto">
          <a:xfrm>
            <a:off x="4013200" y="6583363"/>
            <a:ext cx="1233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a:defRPr/>
            </a:pPr>
            <a:r>
              <a:rPr lang="en-US" altLang="en-US" sz="1800" i="0" baseline="30000" smtClean="0">
                <a:latin typeface="Arial Narrow" panose="020B0606020202030204" pitchFamily="34" charset="0"/>
              </a:rPr>
              <a:t>Semnan University</a:t>
            </a:r>
          </a:p>
        </p:txBody>
      </p:sp>
      <p:sp>
        <p:nvSpPr>
          <p:cNvPr id="1033" name="Text Box 1041"/>
          <p:cNvSpPr txBox="1">
            <a:spLocks noChangeArrowheads="1"/>
          </p:cNvSpPr>
          <p:nvPr userDrawn="1"/>
        </p:nvSpPr>
        <p:spPr bwMode="auto">
          <a:xfrm>
            <a:off x="8620125" y="64008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a:spcBef>
                <a:spcPct val="50000"/>
              </a:spcBef>
              <a:defRPr/>
            </a:pPr>
            <a:endParaRPr lang="fa-IR" altLang="en-US" smtClean="0"/>
          </a:p>
        </p:txBody>
      </p:sp>
    </p:spTree>
  </p:cSld>
  <p:clrMap bg1="lt1" tx1="dk1" bg2="lt2" tx2="dk2" accent1="accent1" accent2="accent2" accent3="accent3" accent4="accent4" accent5="accent5" accent6="accent6" hlink="hlink" folHlink="folHlink"/>
  <p:sldLayoutIdLst>
    <p:sldLayoutId id="2147483906"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 id="2147483909" r:id="rId13"/>
  </p:sldLayoutIdLst>
  <p:hf hdr="0" ftr="0" dt="0"/>
  <p:txStyles>
    <p:titleStyle>
      <a:lvl1pPr algn="l" rtl="0" eaLnBrk="0" fontAlgn="base" hangingPunct="0">
        <a:spcBef>
          <a:spcPct val="0"/>
        </a:spcBef>
        <a:spcAft>
          <a:spcPct val="0"/>
        </a:spcAft>
        <a:defRPr sz="4400" b="1" i="1">
          <a:solidFill>
            <a:srgbClr val="C66B5A"/>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b="1" i="1">
          <a:solidFill>
            <a:srgbClr val="C66B5A"/>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4400" b="1" i="1">
          <a:solidFill>
            <a:srgbClr val="C66B5A"/>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4400" b="1" i="1">
          <a:solidFill>
            <a:srgbClr val="C66B5A"/>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4400" b="1" i="1">
          <a:solidFill>
            <a:srgbClr val="C66B5A"/>
          </a:solidFill>
          <a:effectLst>
            <a:outerShdw blurRad="38100" dist="38100" dir="2700000" algn="tl">
              <a:srgbClr val="C0C0C0"/>
            </a:outerShdw>
          </a:effectLst>
          <a:latin typeface="Arial Narrow" pitchFamily="34" charset="0"/>
        </a:defRPr>
      </a:lvl5pPr>
      <a:lvl6pPr marL="457200" algn="l" rtl="0" eaLnBrk="0" fontAlgn="base" hangingPunct="0">
        <a:spcBef>
          <a:spcPct val="0"/>
        </a:spcBef>
        <a:spcAft>
          <a:spcPct val="0"/>
        </a:spcAft>
        <a:defRPr sz="4400" b="1" i="1">
          <a:solidFill>
            <a:srgbClr val="C66B5A"/>
          </a:solidFill>
          <a:effectLst>
            <a:outerShdw blurRad="38100" dist="38100" dir="2700000" algn="tl">
              <a:srgbClr val="C0C0C0"/>
            </a:outerShdw>
          </a:effectLst>
          <a:latin typeface="Arial Narrow" pitchFamily="34" charset="0"/>
        </a:defRPr>
      </a:lvl6pPr>
      <a:lvl7pPr marL="914400" algn="l" rtl="0" eaLnBrk="0" fontAlgn="base" hangingPunct="0">
        <a:spcBef>
          <a:spcPct val="0"/>
        </a:spcBef>
        <a:spcAft>
          <a:spcPct val="0"/>
        </a:spcAft>
        <a:defRPr sz="4400" b="1" i="1">
          <a:solidFill>
            <a:srgbClr val="C66B5A"/>
          </a:solidFill>
          <a:effectLst>
            <a:outerShdw blurRad="38100" dist="38100" dir="2700000" algn="tl">
              <a:srgbClr val="C0C0C0"/>
            </a:outerShdw>
          </a:effectLst>
          <a:latin typeface="Arial Narrow" pitchFamily="34" charset="0"/>
        </a:defRPr>
      </a:lvl7pPr>
      <a:lvl8pPr marL="1371600" algn="l" rtl="0" eaLnBrk="0" fontAlgn="base" hangingPunct="0">
        <a:spcBef>
          <a:spcPct val="0"/>
        </a:spcBef>
        <a:spcAft>
          <a:spcPct val="0"/>
        </a:spcAft>
        <a:defRPr sz="4400" b="1" i="1">
          <a:solidFill>
            <a:srgbClr val="C66B5A"/>
          </a:solidFill>
          <a:effectLst>
            <a:outerShdw blurRad="38100" dist="38100" dir="2700000" algn="tl">
              <a:srgbClr val="C0C0C0"/>
            </a:outerShdw>
          </a:effectLst>
          <a:latin typeface="Arial Narrow" pitchFamily="34" charset="0"/>
        </a:defRPr>
      </a:lvl8pPr>
      <a:lvl9pPr marL="1828800" algn="l" rtl="0" eaLnBrk="0" fontAlgn="base" hangingPunct="0">
        <a:spcBef>
          <a:spcPct val="0"/>
        </a:spcBef>
        <a:spcAft>
          <a:spcPct val="0"/>
        </a:spcAft>
        <a:defRPr sz="4400" b="1" i="1">
          <a:solidFill>
            <a:srgbClr val="C66B5A"/>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315263"/>
        </a:buClr>
        <a:buSzPct val="75000"/>
        <a:buFont typeface="Wingdings" panose="05000000000000000000" pitchFamily="2" charset="2"/>
        <a:buChar char="q"/>
        <a:defRPr sz="2800">
          <a:solidFill>
            <a:srgbClr val="315263"/>
          </a:solidFill>
          <a:latin typeface="+mn-lt"/>
          <a:ea typeface="+mn-ea"/>
          <a:cs typeface="+mn-cs"/>
        </a:defRPr>
      </a:lvl1pPr>
      <a:lvl2pPr marL="742950" indent="-285750" algn="l" rtl="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defRPr>
      </a:lvl3pPr>
      <a:lvl4pPr marL="1600200" indent="-228600" algn="l" rtl="0" eaLnBrk="0" fontAlgn="base" hangingPunct="0">
        <a:spcBef>
          <a:spcPct val="20000"/>
        </a:spcBef>
        <a:spcAft>
          <a:spcPct val="0"/>
        </a:spcAft>
        <a:buClr>
          <a:srgbClr val="FC9D1E"/>
        </a:buClr>
        <a:buSzPct val="65000"/>
        <a:buFont typeface="Monotype Sorts"/>
        <a:buChar char="l"/>
        <a:defRPr>
          <a:solidFill>
            <a:schemeClr val="tx1"/>
          </a:solidFill>
          <a:latin typeface="+mn-lt"/>
        </a:defRPr>
      </a:lvl4pPr>
      <a:lvl5pPr marL="2057400" indent="-228600" algn="l" rtl="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mn-lt"/>
        </a:defRPr>
      </a:lvl5pPr>
      <a:lvl6pPr marL="2514600" indent="-228600" algn="l" rtl="0" eaLnBrk="0" fontAlgn="base" hangingPunct="0">
        <a:spcBef>
          <a:spcPct val="20000"/>
        </a:spcBef>
        <a:spcAft>
          <a:spcPct val="0"/>
        </a:spcAft>
        <a:buClr>
          <a:schemeClr val="tx1"/>
        </a:buClr>
        <a:buSzPct val="100000"/>
        <a:buFont typeface="Times New Roman" pitchFamily="18" charset="0"/>
        <a:buChar char="»"/>
        <a:defRPr sz="1600">
          <a:solidFill>
            <a:schemeClr val="tx1"/>
          </a:solidFill>
          <a:latin typeface="+mn-lt"/>
        </a:defRPr>
      </a:lvl6pPr>
      <a:lvl7pPr marL="2971800" indent="-228600" algn="l" rtl="0" eaLnBrk="0" fontAlgn="base" hangingPunct="0">
        <a:spcBef>
          <a:spcPct val="20000"/>
        </a:spcBef>
        <a:spcAft>
          <a:spcPct val="0"/>
        </a:spcAft>
        <a:buClr>
          <a:schemeClr val="tx1"/>
        </a:buClr>
        <a:buSzPct val="100000"/>
        <a:buFont typeface="Times New Roman" pitchFamily="18" charset="0"/>
        <a:buChar char="»"/>
        <a:defRPr sz="1600">
          <a:solidFill>
            <a:schemeClr val="tx1"/>
          </a:solidFill>
          <a:latin typeface="+mn-lt"/>
        </a:defRPr>
      </a:lvl7pPr>
      <a:lvl8pPr marL="3429000" indent="-228600" algn="l" rtl="0" eaLnBrk="0" fontAlgn="base" hangingPunct="0">
        <a:spcBef>
          <a:spcPct val="20000"/>
        </a:spcBef>
        <a:spcAft>
          <a:spcPct val="0"/>
        </a:spcAft>
        <a:buClr>
          <a:schemeClr val="tx1"/>
        </a:buClr>
        <a:buSzPct val="100000"/>
        <a:buFont typeface="Times New Roman" pitchFamily="18" charset="0"/>
        <a:buChar char="»"/>
        <a:defRPr sz="1600">
          <a:solidFill>
            <a:schemeClr val="tx1"/>
          </a:solidFill>
          <a:latin typeface="+mn-lt"/>
        </a:defRPr>
      </a:lvl8pPr>
      <a:lvl9pPr marL="3886200" indent="-228600" algn="l" rtl="0" eaLnBrk="0" fontAlgn="base" hangingPunct="0">
        <a:spcBef>
          <a:spcPct val="20000"/>
        </a:spcBef>
        <a:spcAft>
          <a:spcPct val="0"/>
        </a:spcAft>
        <a:buClr>
          <a:schemeClr val="tx1"/>
        </a:buClr>
        <a:buSzPct val="100000"/>
        <a:buFont typeface="Times New Roman" pitchFamily="18" charset="0"/>
        <a:buChar char="»"/>
        <a:defRPr sz="16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yoginit@auburn.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7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oleObject" Target="../embeddings/oleObject1.bin"/><Relationship Id="rId4" Type="http://schemas.openxmlformats.org/officeDocument/2006/relationships/image" Target="../media/image28.png"/></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0" y="1281113"/>
            <a:ext cx="4800600" cy="1143000"/>
          </a:xfrm>
        </p:spPr>
        <p:txBody>
          <a:bodyPr/>
          <a:lstStyle/>
          <a:p>
            <a:pPr>
              <a:defRPr/>
            </a:pPr>
            <a:r>
              <a:rPr lang="en-US" sz="4800" dirty="0" smtClean="0"/>
              <a:t> VHDL</a:t>
            </a:r>
          </a:p>
        </p:txBody>
      </p:sp>
      <p:sp>
        <p:nvSpPr>
          <p:cNvPr id="2058" name="Text Box 10"/>
          <p:cNvSpPr txBox="1">
            <a:spLocks noChangeArrowheads="1"/>
          </p:cNvSpPr>
          <p:nvPr/>
        </p:nvSpPr>
        <p:spPr bwMode="auto">
          <a:xfrm>
            <a:off x="428625" y="4489450"/>
            <a:ext cx="2202847" cy="1569660"/>
          </a:xfrm>
          <a:prstGeom prst="rect">
            <a:avLst/>
          </a:prstGeom>
          <a:noFill/>
          <a:ln w="12700">
            <a:noFill/>
            <a:miter lim="800000"/>
            <a:headEnd/>
            <a:tailEnd/>
          </a:ln>
          <a:effectLst/>
        </p:spPr>
        <p:txBody>
          <a:bodyPr wrap="none">
            <a:spAutoFit/>
          </a:bodyPr>
          <a:lstStyle/>
          <a:p>
            <a:pPr>
              <a:defRPr/>
            </a:pPr>
            <a:r>
              <a:rPr lang="en-US" sz="4800" i="0" dirty="0" smtClean="0">
                <a:solidFill>
                  <a:srgbClr val="315263"/>
                </a:solidFill>
                <a:effectLst>
                  <a:outerShdw blurRad="38100" dist="38100" dir="2700000" algn="tl">
                    <a:srgbClr val="C0C0C0"/>
                  </a:outerShdw>
                </a:effectLst>
              </a:rPr>
              <a:t>Quick</a:t>
            </a:r>
            <a:r>
              <a:rPr lang="en-US" sz="4800" i="0" dirty="0">
                <a:solidFill>
                  <a:srgbClr val="315263"/>
                </a:solidFill>
                <a:effectLst>
                  <a:outerShdw blurRad="38100" dist="38100" dir="2700000" algn="tl">
                    <a:srgbClr val="C0C0C0"/>
                  </a:outerShdw>
                </a:effectLst>
              </a:rPr>
              <a:t/>
            </a:r>
            <a:br>
              <a:rPr lang="en-US" sz="4800" i="0" dirty="0">
                <a:solidFill>
                  <a:srgbClr val="315263"/>
                </a:solidFill>
                <a:effectLst>
                  <a:outerShdw blurRad="38100" dist="38100" dir="2700000" algn="tl">
                    <a:srgbClr val="C0C0C0"/>
                  </a:outerShdw>
                </a:effectLst>
              </a:rPr>
            </a:br>
            <a:r>
              <a:rPr lang="en-US" sz="4800" i="0" dirty="0">
                <a:solidFill>
                  <a:srgbClr val="315263"/>
                </a:solidFill>
                <a:effectLst>
                  <a:outerShdw blurRad="38100" dist="38100" dir="2700000" algn="tl">
                    <a:srgbClr val="C0C0C0"/>
                  </a:outerShdw>
                </a:effectLst>
              </a:rPr>
              <a:t>Review</a:t>
            </a:r>
          </a:p>
        </p:txBody>
      </p:sp>
      <p:sp>
        <p:nvSpPr>
          <p:cNvPr id="8196" name="Text Box 11"/>
          <p:cNvSpPr txBox="1">
            <a:spLocks noChangeArrowheads="1"/>
          </p:cNvSpPr>
          <p:nvPr/>
        </p:nvSpPr>
        <p:spPr bwMode="auto">
          <a:xfrm>
            <a:off x="307975" y="3328988"/>
            <a:ext cx="262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i="0">
                <a:solidFill>
                  <a:schemeClr val="tx1"/>
                </a:solidFill>
              </a:rPr>
              <a:t>Parviz Keshavarzi</a:t>
            </a:r>
          </a:p>
        </p:txBody>
      </p:sp>
      <p:sp>
        <p:nvSpPr>
          <p:cNvPr id="8197" name="Text Box 12"/>
          <p:cNvSpPr txBox="1">
            <a:spLocks noChangeArrowheads="1"/>
          </p:cNvSpPr>
          <p:nvPr/>
        </p:nvSpPr>
        <p:spPr bwMode="auto">
          <a:xfrm>
            <a:off x="5148263" y="5799138"/>
            <a:ext cx="157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chemeClr val="tx1"/>
                </a:solidFill>
              </a:rPr>
              <a:t>Feb, 2022</a:t>
            </a:r>
          </a:p>
        </p:txBody>
      </p:sp>
      <p:pic>
        <p:nvPicPr>
          <p:cNvPr id="8198" name="Picture 13" descr="soc_intro_c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561975"/>
            <a:ext cx="3414713"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91138" name="Rectangle 2">
            <a:extLst>
              <a:ext uri="{FF2B5EF4-FFF2-40B4-BE49-F238E27FC236}"/>
            </a:extLst>
          </p:cNvPr>
          <p:cNvSpPr>
            <a:spLocks noGrp="1" noChangeArrowheads="1"/>
          </p:cNvSpPr>
          <p:nvPr>
            <p:ph type="title"/>
          </p:nvPr>
        </p:nvSpPr>
        <p:spPr>
          <a:xfrm>
            <a:off x="228600" y="0"/>
            <a:ext cx="8382000" cy="1143000"/>
          </a:xfrm>
        </p:spPr>
        <p:txBody>
          <a:bodyPr/>
          <a:lstStyle/>
          <a:p>
            <a:pPr>
              <a:defRPr/>
            </a:pPr>
            <a:r>
              <a:rPr lang="en-US" altLang="en-US">
                <a:ea typeface="ＭＳ Ｐゴシック" panose="020B0600070205080204" pitchFamily="34" charset="-128"/>
              </a:rPr>
              <a:t>Logic Operators</a:t>
            </a:r>
          </a:p>
        </p:txBody>
      </p:sp>
      <p:sp>
        <p:nvSpPr>
          <p:cNvPr id="22532" name="Rectangle 3"/>
          <p:cNvSpPr>
            <a:spLocks noGrp="1" noChangeArrowheads="1"/>
          </p:cNvSpPr>
          <p:nvPr>
            <p:ph type="body" idx="1"/>
          </p:nvPr>
        </p:nvSpPr>
        <p:spPr/>
        <p:txBody>
          <a:bodyPr/>
          <a:lstStyle/>
          <a:p>
            <a:r>
              <a:rPr lang="en-US" altLang="en-US" smtClean="0">
                <a:ea typeface="MS PGothic" panose="020B0600070205080204" pitchFamily="34" charset="-128"/>
              </a:rPr>
              <a:t>Logic operators</a:t>
            </a:r>
          </a:p>
          <a:p>
            <a:endParaRPr lang="en-US" altLang="en-US" smtClean="0">
              <a:ea typeface="MS PGothic" panose="020B0600070205080204" pitchFamily="34" charset="-128"/>
            </a:endParaRPr>
          </a:p>
          <a:p>
            <a:endParaRPr lang="en-US" altLang="en-US" smtClean="0">
              <a:ea typeface="MS PGothic" panose="020B0600070205080204" pitchFamily="34" charset="-128"/>
            </a:endParaRPr>
          </a:p>
          <a:p>
            <a:r>
              <a:rPr lang="en-US" altLang="en-US" smtClean="0">
                <a:ea typeface="MS PGothic" panose="020B0600070205080204" pitchFamily="34" charset="-128"/>
              </a:rPr>
              <a:t>Logic operators precedence</a:t>
            </a:r>
          </a:p>
        </p:txBody>
      </p:sp>
      <p:sp>
        <p:nvSpPr>
          <p:cNvPr id="22533" name="Rectangle 4"/>
          <p:cNvSpPr>
            <a:spLocks noChangeArrowheads="1"/>
          </p:cNvSpPr>
          <p:nvPr/>
        </p:nvSpPr>
        <p:spPr bwMode="auto">
          <a:xfrm>
            <a:off x="1371600" y="2286000"/>
            <a:ext cx="6629400" cy="4032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tabLst>
                <a:tab pos="457200" algn="l"/>
                <a:tab pos="685800" algn="l"/>
              </a:tabLst>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tabLst>
                <a:tab pos="457200" algn="l"/>
                <a:tab pos="685800" algn="l"/>
              </a:tabLst>
              <a:defRPr sz="2400">
                <a:solidFill>
                  <a:schemeClr val="tx1"/>
                </a:solidFill>
                <a:latin typeface="Arial" panose="020B0604020202020204" pitchFamily="34" charset="0"/>
              </a:defRPr>
            </a:lvl2pPr>
            <a:lvl3pPr marL="1143000" indent="-228600">
              <a:spcBef>
                <a:spcPct val="20000"/>
              </a:spcBef>
              <a:buClr>
                <a:schemeClr val="tx1"/>
              </a:buClr>
              <a:buSzPct val="100000"/>
              <a:buChar char="–"/>
              <a:tabLst>
                <a:tab pos="457200" algn="l"/>
                <a:tab pos="685800" algn="l"/>
              </a:tabLst>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tabLst>
                <a:tab pos="457200" algn="l"/>
                <a:tab pos="685800" algn="l"/>
              </a:tabLst>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9pPr>
          </a:lstStyle>
          <a:p>
            <a:pPr>
              <a:lnSpc>
                <a:spcPct val="95000"/>
              </a:lnSpc>
              <a:spcBef>
                <a:spcPct val="0"/>
              </a:spcBef>
              <a:buClrTx/>
              <a:buSzTx/>
              <a:buFontTx/>
              <a:buNone/>
            </a:pPr>
            <a:r>
              <a:rPr lang="en-US" altLang="en-US" sz="2000">
                <a:solidFill>
                  <a:schemeClr val="tx1"/>
                </a:solidFill>
                <a:latin typeface="Courier New" panose="02070309020205020404" pitchFamily="49" charset="0"/>
                <a:ea typeface="MS PGothic" panose="020B0600070205080204" pitchFamily="34" charset="-128"/>
              </a:rPr>
              <a:t>and   or   nand   nor   xor   not   xnor</a:t>
            </a:r>
          </a:p>
        </p:txBody>
      </p:sp>
      <p:sp>
        <p:nvSpPr>
          <p:cNvPr id="22534" name="Rectangle 5"/>
          <p:cNvSpPr>
            <a:spLocks noChangeArrowheads="1"/>
          </p:cNvSpPr>
          <p:nvPr/>
        </p:nvSpPr>
        <p:spPr bwMode="auto">
          <a:xfrm>
            <a:off x="2590800" y="4343400"/>
            <a:ext cx="5486400" cy="7524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tabLst>
                <a:tab pos="457200" algn="l"/>
                <a:tab pos="685800" algn="l"/>
              </a:tabLst>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tabLst>
                <a:tab pos="457200" algn="l"/>
                <a:tab pos="685800" algn="l"/>
              </a:tabLst>
              <a:defRPr sz="2400">
                <a:solidFill>
                  <a:schemeClr val="tx1"/>
                </a:solidFill>
                <a:latin typeface="Arial" panose="020B0604020202020204" pitchFamily="34" charset="0"/>
              </a:defRPr>
            </a:lvl2pPr>
            <a:lvl3pPr marL="1143000" indent="-228600">
              <a:spcBef>
                <a:spcPct val="20000"/>
              </a:spcBef>
              <a:buClr>
                <a:schemeClr val="tx1"/>
              </a:buClr>
              <a:buSzPct val="100000"/>
              <a:buChar char="–"/>
              <a:tabLst>
                <a:tab pos="457200" algn="l"/>
                <a:tab pos="685800" algn="l"/>
              </a:tabLst>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tabLst>
                <a:tab pos="457200" algn="l"/>
                <a:tab pos="685800" algn="l"/>
              </a:tabLst>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9pPr>
          </a:lstStyle>
          <a:p>
            <a:pPr>
              <a:lnSpc>
                <a:spcPct val="95000"/>
              </a:lnSpc>
              <a:spcBef>
                <a:spcPct val="0"/>
              </a:spcBef>
              <a:buClrTx/>
              <a:buSzTx/>
              <a:buFontTx/>
              <a:buNone/>
            </a:pPr>
            <a:r>
              <a:rPr lang="en-US" altLang="en-US" sz="2000">
                <a:solidFill>
                  <a:schemeClr val="tx1"/>
                </a:solidFill>
                <a:latin typeface="Courier New" panose="02070309020205020404" pitchFamily="49" charset="0"/>
                <a:ea typeface="MS PGothic" panose="020B0600070205080204" pitchFamily="34" charset="-128"/>
              </a:rPr>
              <a:t>                not</a:t>
            </a:r>
          </a:p>
          <a:p>
            <a:pPr>
              <a:lnSpc>
                <a:spcPct val="95000"/>
              </a:lnSpc>
              <a:spcBef>
                <a:spcPct val="0"/>
              </a:spcBef>
              <a:buClrTx/>
              <a:buSzTx/>
              <a:buFontTx/>
              <a:buNone/>
            </a:pPr>
            <a:r>
              <a:rPr lang="en-US" altLang="en-US" sz="2000">
                <a:solidFill>
                  <a:schemeClr val="tx1"/>
                </a:solidFill>
                <a:latin typeface="Courier New" panose="02070309020205020404" pitchFamily="49" charset="0"/>
                <a:ea typeface="MS PGothic" panose="020B0600070205080204" pitchFamily="34" charset="-128"/>
              </a:rPr>
              <a:t>and   or   nand   nor   xor   xnor</a:t>
            </a:r>
          </a:p>
        </p:txBody>
      </p:sp>
      <p:sp>
        <p:nvSpPr>
          <p:cNvPr id="22535" name="Text Box 6"/>
          <p:cNvSpPr txBox="1">
            <a:spLocks noChangeArrowheads="1"/>
          </p:cNvSpPr>
          <p:nvPr/>
        </p:nvSpPr>
        <p:spPr bwMode="auto">
          <a:xfrm>
            <a:off x="1219200" y="4013200"/>
            <a:ext cx="1046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a:solidFill>
                  <a:schemeClr val="tx1"/>
                </a:solidFill>
                <a:ea typeface="MS PGothic" panose="020B0600070205080204" pitchFamily="34" charset="-128"/>
              </a:rPr>
              <a:t>Highest</a:t>
            </a:r>
          </a:p>
        </p:txBody>
      </p:sp>
      <p:sp>
        <p:nvSpPr>
          <p:cNvPr id="22536" name="Text Box 7"/>
          <p:cNvSpPr txBox="1">
            <a:spLocks noChangeArrowheads="1"/>
          </p:cNvSpPr>
          <p:nvPr/>
        </p:nvSpPr>
        <p:spPr bwMode="auto">
          <a:xfrm>
            <a:off x="1295400" y="5003800"/>
            <a:ext cx="98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a:solidFill>
                  <a:schemeClr val="tx1"/>
                </a:solidFill>
                <a:ea typeface="MS PGothic" panose="020B0600070205080204" pitchFamily="34" charset="-128"/>
              </a:rPr>
              <a:t>Lowest</a:t>
            </a:r>
          </a:p>
        </p:txBody>
      </p:sp>
      <p:sp>
        <p:nvSpPr>
          <p:cNvPr id="22537" name="Line 8"/>
          <p:cNvSpPr>
            <a:spLocks noChangeShapeType="1"/>
          </p:cNvSpPr>
          <p:nvPr/>
        </p:nvSpPr>
        <p:spPr bwMode="auto">
          <a:xfrm>
            <a:off x="1752600" y="4419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38" name="Rectangle 9"/>
          <p:cNvSpPr>
            <a:spLocks noChangeArrowheads="1"/>
          </p:cNvSpPr>
          <p:nvPr/>
        </p:nvSpPr>
        <p:spPr bwMode="auto">
          <a:xfrm>
            <a:off x="6858000" y="2057400"/>
            <a:ext cx="838200" cy="914400"/>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en-US" altLang="en-US" sz="2400">
              <a:solidFill>
                <a:schemeClr val="tx1"/>
              </a:solidFill>
              <a:ea typeface="MS PGothic" panose="020B0600070205080204" pitchFamily="34" charset="-128"/>
            </a:endParaRPr>
          </a:p>
        </p:txBody>
      </p:sp>
      <p:sp>
        <p:nvSpPr>
          <p:cNvPr id="22539" name="Text Box 10"/>
          <p:cNvSpPr txBox="1">
            <a:spLocks noChangeArrowheads="1"/>
          </p:cNvSpPr>
          <p:nvPr/>
        </p:nvSpPr>
        <p:spPr bwMode="auto">
          <a:xfrm>
            <a:off x="5791200" y="3505200"/>
            <a:ext cx="29765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pl-PL" altLang="en-US" sz="2000">
                <a:solidFill>
                  <a:schemeClr val="tx1"/>
                </a:solidFill>
                <a:ea typeface="MS PGothic" panose="020B0600070205080204" pitchFamily="34" charset="-128"/>
              </a:rPr>
              <a:t>only in VHDL-93</a:t>
            </a:r>
          </a:p>
          <a:p>
            <a:pPr>
              <a:spcBef>
                <a:spcPct val="0"/>
              </a:spcBef>
              <a:buClrTx/>
              <a:buSzTx/>
              <a:buFontTx/>
              <a:buNone/>
            </a:pPr>
            <a:r>
              <a:rPr kumimoji="1" lang="pl-PL" altLang="en-US" sz="2000">
                <a:solidFill>
                  <a:schemeClr val="tx1"/>
                </a:solidFill>
                <a:ea typeface="MS PGothic" panose="020B0600070205080204" pitchFamily="34" charset="-128"/>
              </a:rPr>
              <a:t>and above</a:t>
            </a:r>
          </a:p>
        </p:txBody>
      </p:sp>
      <p:sp>
        <p:nvSpPr>
          <p:cNvPr id="22540" name="Line 11"/>
          <p:cNvSpPr>
            <a:spLocks noChangeShapeType="1"/>
          </p:cNvSpPr>
          <p:nvPr/>
        </p:nvSpPr>
        <p:spPr bwMode="auto">
          <a:xfrm flipH="1" flipV="1">
            <a:off x="7315200" y="3048000"/>
            <a:ext cx="152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849A5ECB-E6C0-4E88-A155-BDB60296FC15}" type="slidenum">
              <a:rPr lang="ar-SA" altLang="en-US" sz="1400" smtClean="0">
                <a:solidFill>
                  <a:srgbClr val="0000B6"/>
                </a:solidFill>
                <a:latin typeface="Book Antiqua" panose="02040602050305030304" pitchFamily="18" charset="0"/>
              </a:rPr>
              <a:pPr>
                <a:spcBef>
                  <a:spcPct val="0"/>
                </a:spcBef>
                <a:buClrTx/>
                <a:buSzTx/>
                <a:buFontTx/>
                <a:buNone/>
              </a:pPr>
              <a:t>100</a:t>
            </a:fld>
            <a:endParaRPr lang="en-US" altLang="en-US" sz="1400" smtClean="0">
              <a:solidFill>
                <a:srgbClr val="0000B6"/>
              </a:solidFill>
              <a:latin typeface="Book Antiqua" panose="02040602050305030304" pitchFamily="18" charset="0"/>
            </a:endParaRPr>
          </a:p>
        </p:txBody>
      </p:sp>
      <p:sp>
        <p:nvSpPr>
          <p:cNvPr id="685058" name="Rectangle 2"/>
          <p:cNvSpPr>
            <a:spLocks noGrp="1" noChangeArrowheads="1"/>
          </p:cNvSpPr>
          <p:nvPr>
            <p:ph type="title"/>
          </p:nvPr>
        </p:nvSpPr>
        <p:spPr/>
        <p:txBody>
          <a:bodyPr/>
          <a:lstStyle/>
          <a:p>
            <a:pPr>
              <a:defRPr/>
            </a:pPr>
            <a:r>
              <a:rPr lang="en-US" smtClean="0"/>
              <a:t>Arrays (cont’d)</a:t>
            </a:r>
          </a:p>
        </p:txBody>
      </p:sp>
      <p:sp>
        <p:nvSpPr>
          <p:cNvPr id="685059" name="Rectangle 3"/>
          <p:cNvSpPr>
            <a:spLocks noGrp="1" noChangeArrowheads="1"/>
          </p:cNvSpPr>
          <p:nvPr>
            <p:ph type="body" idx="1"/>
          </p:nvPr>
        </p:nvSpPr>
        <p:spPr>
          <a:xfrm>
            <a:off x="685800" y="1257300"/>
            <a:ext cx="7772400" cy="531813"/>
          </a:xfrm>
        </p:spPr>
        <p:txBody>
          <a:bodyPr/>
          <a:lstStyle/>
          <a:p>
            <a:r>
              <a:rPr lang="en-US" altLang="en-US" smtClean="0"/>
              <a:t>Multidimensional arrays</a:t>
            </a:r>
          </a:p>
        </p:txBody>
      </p:sp>
      <p:sp>
        <p:nvSpPr>
          <p:cNvPr id="685060" name="Rectangle 4"/>
          <p:cNvSpPr>
            <a:spLocks noChangeArrowheads="1"/>
          </p:cNvSpPr>
          <p:nvPr/>
        </p:nvSpPr>
        <p:spPr bwMode="auto">
          <a:xfrm>
            <a:off x="247650" y="1652588"/>
            <a:ext cx="84169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type</a:t>
            </a:r>
            <a:r>
              <a:rPr lang="en-US" altLang="en-US" sz="2000" i="0">
                <a:solidFill>
                  <a:srgbClr val="3333FF"/>
                </a:solidFill>
                <a:latin typeface="Courier New" panose="02070309020205020404" pitchFamily="49" charset="0"/>
              </a:rPr>
              <a:t> matrix4x3 </a:t>
            </a:r>
            <a:r>
              <a:rPr lang="en-US" altLang="en-US" sz="2000" b="1" i="0">
                <a:solidFill>
                  <a:srgbClr val="3333FF"/>
                </a:solidFill>
                <a:latin typeface="Courier New" panose="02070309020205020404" pitchFamily="49" charset="0"/>
              </a:rPr>
              <a:t>is array</a:t>
            </a:r>
            <a:r>
              <a:rPr lang="en-US" altLang="en-US" sz="2000" i="0">
                <a:solidFill>
                  <a:srgbClr val="3333FF"/>
                </a:solidFill>
                <a:latin typeface="Courier New" panose="02070309020205020404" pitchFamily="49" charset="0"/>
              </a:rPr>
              <a:t> (1 to 4, 1 to 3) </a:t>
            </a:r>
            <a:r>
              <a:rPr lang="en-US" altLang="en-US" sz="2000" b="1" i="0">
                <a:solidFill>
                  <a:srgbClr val="3333FF"/>
                </a:solidFill>
                <a:latin typeface="Courier New" panose="02070309020205020404" pitchFamily="49" charset="0"/>
              </a:rPr>
              <a:t>of</a:t>
            </a:r>
            <a:r>
              <a:rPr lang="en-US" altLang="en-US" sz="2000" i="0">
                <a:solidFill>
                  <a:srgbClr val="3333FF"/>
                </a:solidFill>
                <a:latin typeface="Courier New" panose="02070309020205020404" pitchFamily="49" charset="0"/>
              </a:rPr>
              <a:t> integer; </a:t>
            </a:r>
          </a:p>
          <a:p>
            <a:pPr>
              <a:buClrTx/>
              <a:buSzTx/>
              <a:buFontTx/>
              <a:buNone/>
            </a:pPr>
            <a:r>
              <a:rPr lang="en-US" altLang="en-US" sz="2000" i="0">
                <a:solidFill>
                  <a:srgbClr val="3333FF"/>
                </a:solidFill>
                <a:latin typeface="Courier New" panose="02070309020205020404" pitchFamily="49" charset="0"/>
              </a:rPr>
              <a:t>variable matrixA: matrix4x3 := </a:t>
            </a:r>
            <a:br>
              <a:rPr lang="en-US" altLang="en-US" sz="2000" i="0">
                <a:solidFill>
                  <a:srgbClr val="3333FF"/>
                </a:solidFill>
                <a:latin typeface="Courier New" panose="02070309020205020404" pitchFamily="49" charset="0"/>
              </a:rPr>
            </a:br>
            <a:r>
              <a:rPr lang="en-US" altLang="en-US" sz="2000" i="0">
                <a:solidFill>
                  <a:srgbClr val="3333FF"/>
                </a:solidFill>
                <a:latin typeface="Courier New" panose="02070309020205020404" pitchFamily="49" charset="0"/>
              </a:rPr>
              <a:t>((1,2,3), (4,5,6), (7,8,9), (10,11,12));</a:t>
            </a:r>
          </a:p>
        </p:txBody>
      </p:sp>
      <p:sp>
        <p:nvSpPr>
          <p:cNvPr id="685061" name="Rectangle 5"/>
          <p:cNvSpPr>
            <a:spLocks noChangeArrowheads="1"/>
          </p:cNvSpPr>
          <p:nvPr/>
        </p:nvSpPr>
        <p:spPr bwMode="auto">
          <a:xfrm>
            <a:off x="247650" y="2771775"/>
            <a:ext cx="8636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lvl="1">
              <a:buClrTx/>
              <a:buSzTx/>
              <a:buFontTx/>
              <a:buChar char="•"/>
            </a:pPr>
            <a:r>
              <a:rPr lang="en-US" altLang="en-US" i="0"/>
              <a:t>matrixA(3, 2) = ?</a:t>
            </a:r>
          </a:p>
        </p:txBody>
      </p:sp>
      <p:sp>
        <p:nvSpPr>
          <p:cNvPr id="685062" name="Rectangle 6"/>
          <p:cNvSpPr>
            <a:spLocks noChangeArrowheads="1"/>
          </p:cNvSpPr>
          <p:nvPr/>
        </p:nvSpPr>
        <p:spPr bwMode="auto">
          <a:xfrm>
            <a:off x="247650" y="3365500"/>
            <a:ext cx="8636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Char char="•"/>
            </a:pPr>
            <a:r>
              <a:rPr lang="en-US" altLang="en-US" i="0">
                <a:solidFill>
                  <a:schemeClr val="tx1"/>
                </a:solidFill>
              </a:rPr>
              <a:t>Unconstrained array type</a:t>
            </a:r>
          </a:p>
        </p:txBody>
      </p:sp>
      <p:sp>
        <p:nvSpPr>
          <p:cNvPr id="685063" name="Rectangle 7"/>
          <p:cNvSpPr>
            <a:spLocks noChangeArrowheads="1"/>
          </p:cNvSpPr>
          <p:nvPr/>
        </p:nvSpPr>
        <p:spPr bwMode="auto">
          <a:xfrm>
            <a:off x="247650" y="3808413"/>
            <a:ext cx="88963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type</a:t>
            </a:r>
            <a:r>
              <a:rPr lang="en-US" altLang="en-US" sz="2000" i="0">
                <a:solidFill>
                  <a:srgbClr val="3333FF"/>
                </a:solidFill>
                <a:latin typeface="Courier New" panose="02070309020205020404" pitchFamily="49" charset="0"/>
              </a:rPr>
              <a:t> intvec </a:t>
            </a:r>
            <a:r>
              <a:rPr lang="en-US" altLang="en-US" sz="2000" b="1" i="0">
                <a:solidFill>
                  <a:srgbClr val="3333FF"/>
                </a:solidFill>
                <a:latin typeface="Courier New" panose="02070309020205020404" pitchFamily="49" charset="0"/>
              </a:rPr>
              <a:t>is array</a:t>
            </a:r>
            <a:r>
              <a:rPr lang="en-US" altLang="en-US" sz="2000" i="0">
                <a:solidFill>
                  <a:srgbClr val="3333FF"/>
                </a:solidFill>
                <a:latin typeface="Courier New" panose="02070309020205020404" pitchFamily="49" charset="0"/>
              </a:rPr>
              <a:t> (natural </a:t>
            </a:r>
            <a:r>
              <a:rPr lang="en-US" altLang="en-US" sz="2000" b="1" i="0">
                <a:solidFill>
                  <a:srgbClr val="3333FF"/>
                </a:solidFill>
                <a:latin typeface="Courier New" panose="02070309020205020404" pitchFamily="49" charset="0"/>
              </a:rPr>
              <a:t>range</a:t>
            </a:r>
            <a:r>
              <a:rPr lang="en-US" altLang="en-US" sz="2000" i="0">
                <a:solidFill>
                  <a:srgbClr val="3333FF"/>
                </a:solidFill>
                <a:latin typeface="Courier New" panose="02070309020205020404" pitchFamily="49" charset="0"/>
              </a:rPr>
              <a:t>&lt;&gt;) </a:t>
            </a:r>
            <a:r>
              <a:rPr lang="en-US" altLang="en-US" sz="2000" b="1" i="0">
                <a:solidFill>
                  <a:srgbClr val="3333FF"/>
                </a:solidFill>
                <a:latin typeface="Courier New" panose="02070309020205020404" pitchFamily="49" charset="0"/>
              </a:rPr>
              <a:t>of</a:t>
            </a:r>
            <a:r>
              <a:rPr lang="en-US" altLang="en-US" sz="2000" i="0">
                <a:solidFill>
                  <a:srgbClr val="3333FF"/>
                </a:solidFill>
                <a:latin typeface="Courier New" panose="02070309020205020404" pitchFamily="49" charset="0"/>
              </a:rPr>
              <a:t> integer;  </a:t>
            </a:r>
          </a:p>
        </p:txBody>
      </p:sp>
      <p:sp>
        <p:nvSpPr>
          <p:cNvPr id="685064" name="Rectangle 8"/>
          <p:cNvSpPr>
            <a:spLocks noChangeArrowheads="1"/>
          </p:cNvSpPr>
          <p:nvPr/>
        </p:nvSpPr>
        <p:spPr bwMode="auto">
          <a:xfrm>
            <a:off x="0" y="5054600"/>
            <a:ext cx="892651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lvl="1">
              <a:buClrTx/>
              <a:buSzTx/>
              <a:buFontTx/>
              <a:buChar char="•"/>
            </a:pPr>
            <a:r>
              <a:rPr lang="en-US" altLang="en-US" i="0"/>
              <a:t>range must be specified when the array object is declared</a:t>
            </a:r>
          </a:p>
        </p:txBody>
      </p:sp>
      <p:sp>
        <p:nvSpPr>
          <p:cNvPr id="685065" name="Rectangle 9"/>
          <p:cNvSpPr>
            <a:spLocks noChangeArrowheads="1"/>
          </p:cNvSpPr>
          <p:nvPr/>
        </p:nvSpPr>
        <p:spPr bwMode="auto">
          <a:xfrm>
            <a:off x="247650" y="5716588"/>
            <a:ext cx="88963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signal</a:t>
            </a:r>
            <a:r>
              <a:rPr lang="en-US" altLang="en-US" sz="2000" i="0">
                <a:solidFill>
                  <a:srgbClr val="3333FF"/>
                </a:solidFill>
                <a:latin typeface="Courier New" panose="02070309020205020404" pitchFamily="49" charset="0"/>
              </a:rPr>
              <a:t> intvec5 </a:t>
            </a:r>
            <a:r>
              <a:rPr lang="en-US" altLang="en-US" sz="2000" b="1" i="0">
                <a:solidFill>
                  <a:srgbClr val="3333FF"/>
                </a:solidFill>
                <a:latin typeface="Courier New" panose="02070309020205020404" pitchFamily="49" charset="0"/>
              </a:rPr>
              <a:t>: </a:t>
            </a:r>
            <a:r>
              <a:rPr lang="en-US" altLang="en-US" sz="2000" i="0">
                <a:solidFill>
                  <a:srgbClr val="3333FF"/>
                </a:solidFill>
                <a:latin typeface="Courier New" panose="02070309020205020404" pitchFamily="49" charset="0"/>
              </a:rPr>
              <a:t>intvec(1 to 5)</a:t>
            </a:r>
            <a:r>
              <a:rPr lang="en-US" altLang="en-US" sz="2000" b="1" i="0">
                <a:solidFill>
                  <a:srgbClr val="3333FF"/>
                </a:solidFill>
                <a:latin typeface="Courier New" panose="02070309020205020404" pitchFamily="49" charset="0"/>
              </a:rPr>
              <a:t> := (3,2,6,8,1);</a:t>
            </a:r>
            <a:r>
              <a:rPr lang="en-US" altLang="en-US" sz="2000" i="0">
                <a:solidFill>
                  <a:srgbClr val="3333FF"/>
                </a:solidFill>
                <a:latin typeface="Courier New" panose="02070309020205020404" pitchFamily="49" charset="0"/>
              </a:rPr>
              <a:t>  </a:t>
            </a:r>
          </a:p>
        </p:txBody>
      </p:sp>
      <p:sp>
        <p:nvSpPr>
          <p:cNvPr id="685066" name="Rectangle 10"/>
          <p:cNvSpPr>
            <a:spLocks noChangeArrowheads="1"/>
          </p:cNvSpPr>
          <p:nvPr/>
        </p:nvSpPr>
        <p:spPr bwMode="auto">
          <a:xfrm>
            <a:off x="247650" y="4265613"/>
            <a:ext cx="88963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type</a:t>
            </a:r>
            <a:r>
              <a:rPr lang="en-US" altLang="en-US" sz="2000" i="0">
                <a:solidFill>
                  <a:srgbClr val="3333FF"/>
                </a:solidFill>
                <a:latin typeface="Courier New" panose="02070309020205020404" pitchFamily="49" charset="0"/>
              </a:rPr>
              <a:t> matrix </a:t>
            </a:r>
            <a:r>
              <a:rPr lang="en-US" altLang="en-US" sz="2000" b="1" i="0">
                <a:solidFill>
                  <a:srgbClr val="3333FF"/>
                </a:solidFill>
                <a:latin typeface="Courier New" panose="02070309020205020404" pitchFamily="49" charset="0"/>
              </a:rPr>
              <a:t>is array</a:t>
            </a:r>
            <a:r>
              <a:rPr lang="en-US" altLang="en-US" sz="2000" i="0">
                <a:solidFill>
                  <a:srgbClr val="3333FF"/>
                </a:solidFill>
                <a:latin typeface="Courier New" panose="02070309020205020404" pitchFamily="49" charset="0"/>
              </a:rPr>
              <a:t> (natural </a:t>
            </a:r>
            <a:r>
              <a:rPr lang="en-US" altLang="en-US" sz="2000" b="1" i="0">
                <a:solidFill>
                  <a:srgbClr val="3333FF"/>
                </a:solidFill>
                <a:latin typeface="Courier New" panose="02070309020205020404" pitchFamily="49" charset="0"/>
              </a:rPr>
              <a:t>range</a:t>
            </a:r>
            <a:r>
              <a:rPr lang="en-US" altLang="en-US" sz="2000" i="0">
                <a:solidFill>
                  <a:srgbClr val="3333FF"/>
                </a:solidFill>
                <a:latin typeface="Courier New" panose="02070309020205020404" pitchFamily="49" charset="0"/>
              </a:rPr>
              <a:t>&lt;&gt;,natural </a:t>
            </a:r>
            <a:r>
              <a:rPr lang="en-US" altLang="en-US" sz="2000" b="1" i="0">
                <a:solidFill>
                  <a:srgbClr val="3333FF"/>
                </a:solidFill>
                <a:latin typeface="Courier New" panose="02070309020205020404" pitchFamily="49" charset="0"/>
              </a:rPr>
              <a:t>range</a:t>
            </a:r>
            <a:r>
              <a:rPr lang="en-US" altLang="en-US" sz="2000" i="0">
                <a:solidFill>
                  <a:srgbClr val="3333FF"/>
                </a:solidFill>
                <a:latin typeface="Courier New" panose="02070309020205020404" pitchFamily="49" charset="0"/>
              </a:rPr>
              <a:t>&lt;&gt;) </a:t>
            </a:r>
            <a:br>
              <a:rPr lang="en-US" altLang="en-US" sz="2000" i="0">
                <a:solidFill>
                  <a:srgbClr val="3333FF"/>
                </a:solidFill>
                <a:latin typeface="Courier New" panose="02070309020205020404" pitchFamily="49" charset="0"/>
              </a:rPr>
            </a:br>
            <a:r>
              <a:rPr lang="en-US" altLang="en-US" sz="2000" b="1" i="0">
                <a:solidFill>
                  <a:srgbClr val="3333FF"/>
                </a:solidFill>
                <a:latin typeface="Courier New" panose="02070309020205020404" pitchFamily="49" charset="0"/>
              </a:rPr>
              <a:t>of</a:t>
            </a:r>
            <a:r>
              <a:rPr lang="en-US" altLang="en-US" sz="2000" i="0">
                <a:solidFill>
                  <a:srgbClr val="3333FF"/>
                </a:solidFill>
                <a:latin typeface="Courier New" panose="02070309020205020404" pitchFamily="49" charset="0"/>
              </a:rPr>
              <a:t> integer;  </a:t>
            </a:r>
          </a:p>
        </p:txBody>
      </p:sp>
    </p:spTree>
    <p:extLst>
      <p:ext uri="{BB962C8B-B14F-4D97-AF65-F5344CB8AC3E}">
        <p14:creationId xmlns:p14="http://schemas.microsoft.com/office/powerpoint/2010/main" val="2376017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5059">
                                            <p:txEl>
                                              <p:pRg st="0" end="0"/>
                                            </p:txEl>
                                          </p:spTgt>
                                        </p:tgtEl>
                                        <p:attrNameLst>
                                          <p:attrName>style.visibility</p:attrName>
                                        </p:attrNameLst>
                                      </p:cBhvr>
                                      <p:to>
                                        <p:strVal val="visible"/>
                                      </p:to>
                                    </p:set>
                                    <p:anim calcmode="lin" valueType="num">
                                      <p:cBhvr additive="base">
                                        <p:cTn id="7" dur="500" fill="hold"/>
                                        <p:tgtEl>
                                          <p:spTgt spid="68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5060"/>
                                        </p:tgtEl>
                                        <p:attrNameLst>
                                          <p:attrName>style.visibility</p:attrName>
                                        </p:attrNameLst>
                                      </p:cBhvr>
                                      <p:to>
                                        <p:strVal val="visible"/>
                                      </p:to>
                                    </p:set>
                                    <p:anim calcmode="lin" valueType="num">
                                      <p:cBhvr additive="base">
                                        <p:cTn id="13" dur="500" fill="hold"/>
                                        <p:tgtEl>
                                          <p:spTgt spid="685060"/>
                                        </p:tgtEl>
                                        <p:attrNameLst>
                                          <p:attrName>ppt_x</p:attrName>
                                        </p:attrNameLst>
                                      </p:cBhvr>
                                      <p:tavLst>
                                        <p:tav tm="0">
                                          <p:val>
                                            <p:strVal val="0-#ppt_w/2"/>
                                          </p:val>
                                        </p:tav>
                                        <p:tav tm="100000">
                                          <p:val>
                                            <p:strVal val="#ppt_x"/>
                                          </p:val>
                                        </p:tav>
                                      </p:tavLst>
                                    </p:anim>
                                    <p:anim calcmode="lin" valueType="num">
                                      <p:cBhvr additive="base">
                                        <p:cTn id="14" dur="500" fill="hold"/>
                                        <p:tgtEl>
                                          <p:spTgt spid="68506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5061"/>
                                        </p:tgtEl>
                                        <p:attrNameLst>
                                          <p:attrName>style.visibility</p:attrName>
                                        </p:attrNameLst>
                                      </p:cBhvr>
                                      <p:to>
                                        <p:strVal val="visible"/>
                                      </p:to>
                                    </p:set>
                                    <p:anim calcmode="lin" valueType="num">
                                      <p:cBhvr additive="base">
                                        <p:cTn id="19" dur="500" fill="hold"/>
                                        <p:tgtEl>
                                          <p:spTgt spid="685061"/>
                                        </p:tgtEl>
                                        <p:attrNameLst>
                                          <p:attrName>ppt_x</p:attrName>
                                        </p:attrNameLst>
                                      </p:cBhvr>
                                      <p:tavLst>
                                        <p:tav tm="0">
                                          <p:val>
                                            <p:strVal val="0-#ppt_w/2"/>
                                          </p:val>
                                        </p:tav>
                                        <p:tav tm="100000">
                                          <p:val>
                                            <p:strVal val="#ppt_x"/>
                                          </p:val>
                                        </p:tav>
                                      </p:tavLst>
                                    </p:anim>
                                    <p:anim calcmode="lin" valueType="num">
                                      <p:cBhvr additive="base">
                                        <p:cTn id="20" dur="500" fill="hold"/>
                                        <p:tgtEl>
                                          <p:spTgt spid="68506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5062"/>
                                        </p:tgtEl>
                                        <p:attrNameLst>
                                          <p:attrName>style.visibility</p:attrName>
                                        </p:attrNameLst>
                                      </p:cBhvr>
                                      <p:to>
                                        <p:strVal val="visible"/>
                                      </p:to>
                                    </p:set>
                                    <p:anim calcmode="lin" valueType="num">
                                      <p:cBhvr additive="base">
                                        <p:cTn id="25" dur="500" fill="hold"/>
                                        <p:tgtEl>
                                          <p:spTgt spid="685062"/>
                                        </p:tgtEl>
                                        <p:attrNameLst>
                                          <p:attrName>ppt_x</p:attrName>
                                        </p:attrNameLst>
                                      </p:cBhvr>
                                      <p:tavLst>
                                        <p:tav tm="0">
                                          <p:val>
                                            <p:strVal val="0-#ppt_w/2"/>
                                          </p:val>
                                        </p:tav>
                                        <p:tav tm="100000">
                                          <p:val>
                                            <p:strVal val="#ppt_x"/>
                                          </p:val>
                                        </p:tav>
                                      </p:tavLst>
                                    </p:anim>
                                    <p:anim calcmode="lin" valueType="num">
                                      <p:cBhvr additive="base">
                                        <p:cTn id="26" dur="500" fill="hold"/>
                                        <p:tgtEl>
                                          <p:spTgt spid="68506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85063"/>
                                        </p:tgtEl>
                                        <p:attrNameLst>
                                          <p:attrName>style.visibility</p:attrName>
                                        </p:attrNameLst>
                                      </p:cBhvr>
                                      <p:to>
                                        <p:strVal val="visible"/>
                                      </p:to>
                                    </p:set>
                                    <p:anim calcmode="lin" valueType="num">
                                      <p:cBhvr additive="base">
                                        <p:cTn id="31" dur="500" fill="hold"/>
                                        <p:tgtEl>
                                          <p:spTgt spid="685063"/>
                                        </p:tgtEl>
                                        <p:attrNameLst>
                                          <p:attrName>ppt_x</p:attrName>
                                        </p:attrNameLst>
                                      </p:cBhvr>
                                      <p:tavLst>
                                        <p:tav tm="0">
                                          <p:val>
                                            <p:strVal val="0-#ppt_w/2"/>
                                          </p:val>
                                        </p:tav>
                                        <p:tav tm="100000">
                                          <p:val>
                                            <p:strVal val="#ppt_x"/>
                                          </p:val>
                                        </p:tav>
                                      </p:tavLst>
                                    </p:anim>
                                    <p:anim calcmode="lin" valueType="num">
                                      <p:cBhvr additive="base">
                                        <p:cTn id="32" dur="500" fill="hold"/>
                                        <p:tgtEl>
                                          <p:spTgt spid="68506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85066"/>
                                        </p:tgtEl>
                                        <p:attrNameLst>
                                          <p:attrName>style.visibility</p:attrName>
                                        </p:attrNameLst>
                                      </p:cBhvr>
                                      <p:to>
                                        <p:strVal val="visible"/>
                                      </p:to>
                                    </p:set>
                                    <p:anim calcmode="lin" valueType="num">
                                      <p:cBhvr additive="base">
                                        <p:cTn id="37" dur="500" fill="hold"/>
                                        <p:tgtEl>
                                          <p:spTgt spid="685066"/>
                                        </p:tgtEl>
                                        <p:attrNameLst>
                                          <p:attrName>ppt_x</p:attrName>
                                        </p:attrNameLst>
                                      </p:cBhvr>
                                      <p:tavLst>
                                        <p:tav tm="0">
                                          <p:val>
                                            <p:strVal val="0-#ppt_w/2"/>
                                          </p:val>
                                        </p:tav>
                                        <p:tav tm="100000">
                                          <p:val>
                                            <p:strVal val="#ppt_x"/>
                                          </p:val>
                                        </p:tav>
                                      </p:tavLst>
                                    </p:anim>
                                    <p:anim calcmode="lin" valueType="num">
                                      <p:cBhvr additive="base">
                                        <p:cTn id="38" dur="500" fill="hold"/>
                                        <p:tgtEl>
                                          <p:spTgt spid="68506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85064"/>
                                        </p:tgtEl>
                                        <p:attrNameLst>
                                          <p:attrName>style.visibility</p:attrName>
                                        </p:attrNameLst>
                                      </p:cBhvr>
                                      <p:to>
                                        <p:strVal val="visible"/>
                                      </p:to>
                                    </p:set>
                                    <p:anim calcmode="lin" valueType="num">
                                      <p:cBhvr additive="base">
                                        <p:cTn id="43" dur="500" fill="hold"/>
                                        <p:tgtEl>
                                          <p:spTgt spid="685064"/>
                                        </p:tgtEl>
                                        <p:attrNameLst>
                                          <p:attrName>ppt_x</p:attrName>
                                        </p:attrNameLst>
                                      </p:cBhvr>
                                      <p:tavLst>
                                        <p:tav tm="0">
                                          <p:val>
                                            <p:strVal val="0-#ppt_w/2"/>
                                          </p:val>
                                        </p:tav>
                                        <p:tav tm="100000">
                                          <p:val>
                                            <p:strVal val="#ppt_x"/>
                                          </p:val>
                                        </p:tav>
                                      </p:tavLst>
                                    </p:anim>
                                    <p:anim calcmode="lin" valueType="num">
                                      <p:cBhvr additive="base">
                                        <p:cTn id="44" dur="500" fill="hold"/>
                                        <p:tgtEl>
                                          <p:spTgt spid="68506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85065"/>
                                        </p:tgtEl>
                                        <p:attrNameLst>
                                          <p:attrName>style.visibility</p:attrName>
                                        </p:attrNameLst>
                                      </p:cBhvr>
                                      <p:to>
                                        <p:strVal val="visible"/>
                                      </p:to>
                                    </p:set>
                                    <p:anim calcmode="lin" valueType="num">
                                      <p:cBhvr additive="base">
                                        <p:cTn id="49" dur="500" fill="hold"/>
                                        <p:tgtEl>
                                          <p:spTgt spid="685065"/>
                                        </p:tgtEl>
                                        <p:attrNameLst>
                                          <p:attrName>ppt_x</p:attrName>
                                        </p:attrNameLst>
                                      </p:cBhvr>
                                      <p:tavLst>
                                        <p:tav tm="0">
                                          <p:val>
                                            <p:strVal val="0-#ppt_w/2"/>
                                          </p:val>
                                        </p:tav>
                                        <p:tav tm="100000">
                                          <p:val>
                                            <p:strVal val="#ppt_x"/>
                                          </p:val>
                                        </p:tav>
                                      </p:tavLst>
                                    </p:anim>
                                    <p:anim calcmode="lin" valueType="num">
                                      <p:cBhvr additive="base">
                                        <p:cTn id="50" dur="500" fill="hold"/>
                                        <p:tgtEl>
                                          <p:spTgt spid="6850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59" grpId="0" build="p" autoUpdateAnimBg="0"/>
      <p:bldP spid="685060" grpId="0" autoUpdateAnimBg="0"/>
      <p:bldP spid="685061" grpId="0" autoUpdateAnimBg="0"/>
      <p:bldP spid="685062" grpId="0" autoUpdateAnimBg="0"/>
      <p:bldP spid="685063" grpId="0" autoUpdateAnimBg="0"/>
      <p:bldP spid="685064" grpId="0" autoUpdateAnimBg="0"/>
      <p:bldP spid="685065" grpId="0" autoUpdateAnimBg="0"/>
      <p:bldP spid="685066"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21F866B1-A822-486A-A390-CF0679BD4961}" type="slidenum">
              <a:rPr lang="ar-SA" altLang="en-US" sz="1400" smtClean="0">
                <a:solidFill>
                  <a:srgbClr val="0000B6"/>
                </a:solidFill>
                <a:latin typeface="Book Antiqua" panose="02040602050305030304" pitchFamily="18" charset="0"/>
              </a:rPr>
              <a:pPr>
                <a:spcBef>
                  <a:spcPct val="0"/>
                </a:spcBef>
                <a:buClrTx/>
                <a:buSzTx/>
                <a:buFontTx/>
                <a:buNone/>
              </a:pPr>
              <a:t>101</a:t>
            </a:fld>
            <a:endParaRPr lang="en-US" altLang="en-US" sz="1400" smtClean="0">
              <a:solidFill>
                <a:srgbClr val="0000B6"/>
              </a:solidFill>
              <a:latin typeface="Book Antiqua" panose="02040602050305030304" pitchFamily="18" charset="0"/>
            </a:endParaRPr>
          </a:p>
        </p:txBody>
      </p:sp>
      <p:sp>
        <p:nvSpPr>
          <p:cNvPr id="686082" name="Rectangle 2"/>
          <p:cNvSpPr>
            <a:spLocks noGrp="1" noChangeArrowheads="1"/>
          </p:cNvSpPr>
          <p:nvPr>
            <p:ph type="title"/>
          </p:nvPr>
        </p:nvSpPr>
        <p:spPr>
          <a:xfrm>
            <a:off x="1528763" y="630238"/>
            <a:ext cx="6970712" cy="715962"/>
          </a:xfrm>
        </p:spPr>
        <p:txBody>
          <a:bodyPr/>
          <a:lstStyle/>
          <a:p>
            <a:pPr>
              <a:defRPr/>
            </a:pPr>
            <a:r>
              <a:rPr lang="en-US" dirty="0" smtClean="0"/>
              <a:t>Sequential Machine Model </a:t>
            </a:r>
            <a:br>
              <a:rPr lang="en-US" dirty="0" smtClean="0"/>
            </a:br>
            <a:r>
              <a:rPr lang="en-US" dirty="0" smtClean="0"/>
              <a:t>Using State Table</a:t>
            </a:r>
          </a:p>
        </p:txBody>
      </p:sp>
      <p:pic>
        <p:nvPicPr>
          <p:cNvPr id="68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230313"/>
            <a:ext cx="635317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613" y="4419600"/>
            <a:ext cx="2790825"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453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86084"/>
                                        </p:tgtEl>
                                        <p:attrNameLst>
                                          <p:attrName>style.visibility</p:attrName>
                                        </p:attrNameLst>
                                      </p:cBhvr>
                                      <p:to>
                                        <p:strVal val="visible"/>
                                      </p:to>
                                    </p:set>
                                    <p:anim calcmode="lin" valueType="num">
                                      <p:cBhvr additive="base">
                                        <p:cTn id="7" dur="500" fill="hold"/>
                                        <p:tgtEl>
                                          <p:spTgt spid="686084"/>
                                        </p:tgtEl>
                                        <p:attrNameLst>
                                          <p:attrName>ppt_x</p:attrName>
                                        </p:attrNameLst>
                                      </p:cBhvr>
                                      <p:tavLst>
                                        <p:tav tm="0">
                                          <p:val>
                                            <p:strVal val="0-#ppt_w/2"/>
                                          </p:val>
                                        </p:tav>
                                        <p:tav tm="100000">
                                          <p:val>
                                            <p:strVal val="#ppt_x"/>
                                          </p:val>
                                        </p:tav>
                                      </p:tavLst>
                                    </p:anim>
                                    <p:anim calcmode="lin" valueType="num">
                                      <p:cBhvr additive="base">
                                        <p:cTn id="8" dur="500" fill="hold"/>
                                        <p:tgtEl>
                                          <p:spTgt spid="6860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86083"/>
                                        </p:tgtEl>
                                        <p:attrNameLst>
                                          <p:attrName>style.visibility</p:attrName>
                                        </p:attrNameLst>
                                      </p:cBhvr>
                                      <p:to>
                                        <p:strVal val="visible"/>
                                      </p:to>
                                    </p:set>
                                    <p:anim calcmode="lin" valueType="num">
                                      <p:cBhvr additive="base">
                                        <p:cTn id="13" dur="500" fill="hold"/>
                                        <p:tgtEl>
                                          <p:spTgt spid="686083"/>
                                        </p:tgtEl>
                                        <p:attrNameLst>
                                          <p:attrName>ppt_x</p:attrName>
                                        </p:attrNameLst>
                                      </p:cBhvr>
                                      <p:tavLst>
                                        <p:tav tm="0">
                                          <p:val>
                                            <p:strVal val="0-#ppt_w/2"/>
                                          </p:val>
                                        </p:tav>
                                        <p:tav tm="100000">
                                          <p:val>
                                            <p:strVal val="#ppt_x"/>
                                          </p:val>
                                        </p:tav>
                                      </p:tavLst>
                                    </p:anim>
                                    <p:anim calcmode="lin" valueType="num">
                                      <p:cBhvr additive="base">
                                        <p:cTn id="14" dur="500" fill="hold"/>
                                        <p:tgtEl>
                                          <p:spTgt spid="6860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BF397ACF-5607-42F1-B345-F72A4E4972F1}" type="slidenum">
              <a:rPr lang="ar-SA" altLang="en-US" sz="1400" smtClean="0">
                <a:solidFill>
                  <a:srgbClr val="0000B6"/>
                </a:solidFill>
                <a:latin typeface="Book Antiqua" panose="02040602050305030304" pitchFamily="18" charset="0"/>
              </a:rPr>
              <a:pPr>
                <a:spcBef>
                  <a:spcPct val="0"/>
                </a:spcBef>
                <a:buClrTx/>
                <a:buSzTx/>
                <a:buFontTx/>
                <a:buNone/>
              </a:pPr>
              <a:t>102</a:t>
            </a:fld>
            <a:endParaRPr lang="en-US" altLang="en-US" sz="1400" smtClean="0">
              <a:solidFill>
                <a:srgbClr val="0000B6"/>
              </a:solidFill>
              <a:latin typeface="Book Antiqua" panose="02040602050305030304" pitchFamily="18" charset="0"/>
            </a:endParaRPr>
          </a:p>
        </p:txBody>
      </p:sp>
      <p:sp>
        <p:nvSpPr>
          <p:cNvPr id="687106" name="Rectangle 2"/>
          <p:cNvSpPr>
            <a:spLocks noGrp="1" noChangeArrowheads="1"/>
          </p:cNvSpPr>
          <p:nvPr>
            <p:ph type="title"/>
          </p:nvPr>
        </p:nvSpPr>
        <p:spPr/>
        <p:txBody>
          <a:bodyPr/>
          <a:lstStyle/>
          <a:p>
            <a:pPr>
              <a:defRPr/>
            </a:pPr>
            <a:r>
              <a:rPr lang="en-US" sz="3600" dirty="0" smtClean="0"/>
              <a:t>Predefined Unconstrained Array Types</a:t>
            </a:r>
          </a:p>
        </p:txBody>
      </p:sp>
      <p:sp>
        <p:nvSpPr>
          <p:cNvPr id="687107" name="Rectangle 3"/>
          <p:cNvSpPr>
            <a:spLocks noGrp="1" noChangeArrowheads="1"/>
          </p:cNvSpPr>
          <p:nvPr>
            <p:ph type="body" idx="1"/>
          </p:nvPr>
        </p:nvSpPr>
        <p:spPr>
          <a:xfrm>
            <a:off x="685800" y="1257300"/>
            <a:ext cx="7772400" cy="573088"/>
          </a:xfrm>
        </p:spPr>
        <p:txBody>
          <a:bodyPr/>
          <a:lstStyle/>
          <a:p>
            <a:r>
              <a:rPr lang="en-US" altLang="en-US" smtClean="0"/>
              <a:t>Bit_vector, string</a:t>
            </a:r>
          </a:p>
        </p:txBody>
      </p:sp>
      <p:pic>
        <p:nvPicPr>
          <p:cNvPr id="68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1709738"/>
            <a:ext cx="62960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38" y="2300288"/>
            <a:ext cx="65913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110" name="Rectangle 6"/>
          <p:cNvSpPr>
            <a:spLocks noChangeArrowheads="1"/>
          </p:cNvSpPr>
          <p:nvPr/>
        </p:nvSpPr>
        <p:spPr bwMode="auto">
          <a:xfrm>
            <a:off x="438150" y="2520950"/>
            <a:ext cx="84169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constant</a:t>
            </a:r>
            <a:r>
              <a:rPr lang="en-US" altLang="en-US" sz="2000" i="0">
                <a:solidFill>
                  <a:srgbClr val="3333FF"/>
                </a:solidFill>
                <a:latin typeface="Courier New" panose="02070309020205020404" pitchFamily="49" charset="0"/>
              </a:rPr>
              <a:t> A : bit_vector(0 to 5) := “10101”;</a:t>
            </a:r>
          </a:p>
          <a:p>
            <a:pPr>
              <a:buClrTx/>
              <a:buSzTx/>
              <a:buFontTx/>
              <a:buNone/>
            </a:pPr>
            <a:r>
              <a:rPr lang="en-US" altLang="en-US" sz="2000" i="0">
                <a:solidFill>
                  <a:srgbClr val="3333FF"/>
                </a:solidFill>
                <a:latin typeface="Courier New" panose="02070309020205020404" pitchFamily="49" charset="0"/>
              </a:rPr>
              <a:t>-- (‘1’, ‘0’, ‘1’, ‘0’, ‘1’);</a:t>
            </a:r>
          </a:p>
        </p:txBody>
      </p:sp>
      <p:sp>
        <p:nvSpPr>
          <p:cNvPr id="687111" name="Rectangle 7"/>
          <p:cNvSpPr>
            <a:spLocks noChangeArrowheads="1"/>
          </p:cNvSpPr>
          <p:nvPr/>
        </p:nvSpPr>
        <p:spPr bwMode="auto">
          <a:xfrm>
            <a:off x="247650" y="3351213"/>
            <a:ext cx="86360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Char char="•"/>
            </a:pPr>
            <a:r>
              <a:rPr lang="en-US" altLang="en-US" i="0">
                <a:solidFill>
                  <a:schemeClr val="tx1"/>
                </a:solidFill>
              </a:rPr>
              <a:t>Subtypes </a:t>
            </a:r>
          </a:p>
        </p:txBody>
      </p:sp>
      <p:sp>
        <p:nvSpPr>
          <p:cNvPr id="687112" name="Rectangle 8"/>
          <p:cNvSpPr>
            <a:spLocks noChangeArrowheads="1"/>
          </p:cNvSpPr>
          <p:nvPr/>
        </p:nvSpPr>
        <p:spPr bwMode="auto">
          <a:xfrm>
            <a:off x="1062038" y="4386263"/>
            <a:ext cx="738663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subtype</a:t>
            </a:r>
            <a:r>
              <a:rPr lang="en-US" altLang="en-US" sz="2000" i="0">
                <a:solidFill>
                  <a:srgbClr val="3333FF"/>
                </a:solidFill>
                <a:latin typeface="Courier New" panose="02070309020205020404" pitchFamily="49" charset="0"/>
              </a:rPr>
              <a:t> SHORT_WORD is : bit_vector(15 to 0);</a:t>
            </a:r>
          </a:p>
        </p:txBody>
      </p:sp>
      <p:sp>
        <p:nvSpPr>
          <p:cNvPr id="687113" name="Rectangle 9"/>
          <p:cNvSpPr>
            <a:spLocks noChangeArrowheads="1"/>
          </p:cNvSpPr>
          <p:nvPr/>
        </p:nvSpPr>
        <p:spPr bwMode="auto">
          <a:xfrm>
            <a:off x="247650" y="5202238"/>
            <a:ext cx="86201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Char char="•"/>
            </a:pPr>
            <a:r>
              <a:rPr lang="en-US" altLang="en-US" i="0">
                <a:solidFill>
                  <a:schemeClr val="tx1"/>
                </a:solidFill>
              </a:rPr>
              <a:t>POSITIVE, NATURAL – </a:t>
            </a:r>
            <a:br>
              <a:rPr lang="en-US" altLang="en-US" i="0">
                <a:solidFill>
                  <a:schemeClr val="tx1"/>
                </a:solidFill>
              </a:rPr>
            </a:br>
            <a:r>
              <a:rPr lang="en-US" altLang="en-US" i="0">
                <a:solidFill>
                  <a:schemeClr val="tx1"/>
                </a:solidFill>
              </a:rPr>
              <a:t>predefined subtypes of type integer</a:t>
            </a:r>
          </a:p>
        </p:txBody>
      </p:sp>
      <p:sp>
        <p:nvSpPr>
          <p:cNvPr id="687114" name="Rectangle 10"/>
          <p:cNvSpPr>
            <a:spLocks noChangeArrowheads="1"/>
          </p:cNvSpPr>
          <p:nvPr/>
        </p:nvSpPr>
        <p:spPr bwMode="auto">
          <a:xfrm>
            <a:off x="247650" y="3836988"/>
            <a:ext cx="8591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lvl="1">
              <a:buClrTx/>
              <a:buSzTx/>
              <a:buFontTx/>
              <a:buChar char="•"/>
            </a:pPr>
            <a:r>
              <a:rPr lang="en-US" altLang="en-US" i="0"/>
              <a:t>include a subset of the values specified by the type</a:t>
            </a:r>
          </a:p>
        </p:txBody>
      </p:sp>
    </p:spTree>
    <p:extLst>
      <p:ext uri="{BB962C8B-B14F-4D97-AF65-F5344CB8AC3E}">
        <p14:creationId xmlns:p14="http://schemas.microsoft.com/office/powerpoint/2010/main" val="429198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7107">
                                            <p:txEl>
                                              <p:pRg st="0" end="0"/>
                                            </p:txEl>
                                          </p:spTgt>
                                        </p:tgtEl>
                                        <p:attrNameLst>
                                          <p:attrName>style.visibility</p:attrName>
                                        </p:attrNameLst>
                                      </p:cBhvr>
                                      <p:to>
                                        <p:strVal val="visible"/>
                                      </p:to>
                                    </p:set>
                                    <p:anim calcmode="lin" valueType="num">
                                      <p:cBhvr additive="base">
                                        <p:cTn id="7" dur="500" fill="hold"/>
                                        <p:tgtEl>
                                          <p:spTgt spid="68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87108"/>
                                        </p:tgtEl>
                                        <p:attrNameLst>
                                          <p:attrName>style.visibility</p:attrName>
                                        </p:attrNameLst>
                                      </p:cBhvr>
                                      <p:to>
                                        <p:strVal val="visible"/>
                                      </p:to>
                                    </p:set>
                                    <p:anim calcmode="lin" valueType="num">
                                      <p:cBhvr additive="base">
                                        <p:cTn id="13" dur="500" fill="hold"/>
                                        <p:tgtEl>
                                          <p:spTgt spid="687108"/>
                                        </p:tgtEl>
                                        <p:attrNameLst>
                                          <p:attrName>ppt_x</p:attrName>
                                        </p:attrNameLst>
                                      </p:cBhvr>
                                      <p:tavLst>
                                        <p:tav tm="0">
                                          <p:val>
                                            <p:strVal val="0-#ppt_w/2"/>
                                          </p:val>
                                        </p:tav>
                                        <p:tav tm="100000">
                                          <p:val>
                                            <p:strVal val="#ppt_x"/>
                                          </p:val>
                                        </p:tav>
                                      </p:tavLst>
                                    </p:anim>
                                    <p:anim calcmode="lin" valueType="num">
                                      <p:cBhvr additive="base">
                                        <p:cTn id="14" dur="500" fill="hold"/>
                                        <p:tgtEl>
                                          <p:spTgt spid="68710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87109"/>
                                        </p:tgtEl>
                                        <p:attrNameLst>
                                          <p:attrName>style.visibility</p:attrName>
                                        </p:attrNameLst>
                                      </p:cBhvr>
                                      <p:to>
                                        <p:strVal val="visible"/>
                                      </p:to>
                                    </p:set>
                                    <p:anim calcmode="lin" valueType="num">
                                      <p:cBhvr additive="base">
                                        <p:cTn id="19" dur="500" fill="hold"/>
                                        <p:tgtEl>
                                          <p:spTgt spid="687109"/>
                                        </p:tgtEl>
                                        <p:attrNameLst>
                                          <p:attrName>ppt_x</p:attrName>
                                        </p:attrNameLst>
                                      </p:cBhvr>
                                      <p:tavLst>
                                        <p:tav tm="0">
                                          <p:val>
                                            <p:strVal val="0-#ppt_w/2"/>
                                          </p:val>
                                        </p:tav>
                                        <p:tav tm="100000">
                                          <p:val>
                                            <p:strVal val="#ppt_x"/>
                                          </p:val>
                                        </p:tav>
                                      </p:tavLst>
                                    </p:anim>
                                    <p:anim calcmode="lin" valueType="num">
                                      <p:cBhvr additive="base">
                                        <p:cTn id="20" dur="500" fill="hold"/>
                                        <p:tgtEl>
                                          <p:spTgt spid="68710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7110"/>
                                        </p:tgtEl>
                                        <p:attrNameLst>
                                          <p:attrName>style.visibility</p:attrName>
                                        </p:attrNameLst>
                                      </p:cBhvr>
                                      <p:to>
                                        <p:strVal val="visible"/>
                                      </p:to>
                                    </p:set>
                                    <p:anim calcmode="lin" valueType="num">
                                      <p:cBhvr additive="base">
                                        <p:cTn id="25" dur="500" fill="hold"/>
                                        <p:tgtEl>
                                          <p:spTgt spid="687110"/>
                                        </p:tgtEl>
                                        <p:attrNameLst>
                                          <p:attrName>ppt_x</p:attrName>
                                        </p:attrNameLst>
                                      </p:cBhvr>
                                      <p:tavLst>
                                        <p:tav tm="0">
                                          <p:val>
                                            <p:strVal val="0-#ppt_w/2"/>
                                          </p:val>
                                        </p:tav>
                                        <p:tav tm="100000">
                                          <p:val>
                                            <p:strVal val="#ppt_x"/>
                                          </p:val>
                                        </p:tav>
                                      </p:tavLst>
                                    </p:anim>
                                    <p:anim calcmode="lin" valueType="num">
                                      <p:cBhvr additive="base">
                                        <p:cTn id="26" dur="500" fill="hold"/>
                                        <p:tgtEl>
                                          <p:spTgt spid="68711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87111"/>
                                        </p:tgtEl>
                                        <p:attrNameLst>
                                          <p:attrName>style.visibility</p:attrName>
                                        </p:attrNameLst>
                                      </p:cBhvr>
                                      <p:to>
                                        <p:strVal val="visible"/>
                                      </p:to>
                                    </p:set>
                                    <p:anim calcmode="lin" valueType="num">
                                      <p:cBhvr additive="base">
                                        <p:cTn id="31" dur="500" fill="hold"/>
                                        <p:tgtEl>
                                          <p:spTgt spid="687111"/>
                                        </p:tgtEl>
                                        <p:attrNameLst>
                                          <p:attrName>ppt_x</p:attrName>
                                        </p:attrNameLst>
                                      </p:cBhvr>
                                      <p:tavLst>
                                        <p:tav tm="0">
                                          <p:val>
                                            <p:strVal val="0-#ppt_w/2"/>
                                          </p:val>
                                        </p:tav>
                                        <p:tav tm="100000">
                                          <p:val>
                                            <p:strVal val="#ppt_x"/>
                                          </p:val>
                                        </p:tav>
                                      </p:tavLst>
                                    </p:anim>
                                    <p:anim calcmode="lin" valueType="num">
                                      <p:cBhvr additive="base">
                                        <p:cTn id="32" dur="500" fill="hold"/>
                                        <p:tgtEl>
                                          <p:spTgt spid="68711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87114"/>
                                        </p:tgtEl>
                                        <p:attrNameLst>
                                          <p:attrName>style.visibility</p:attrName>
                                        </p:attrNameLst>
                                      </p:cBhvr>
                                      <p:to>
                                        <p:strVal val="visible"/>
                                      </p:to>
                                    </p:set>
                                    <p:anim calcmode="lin" valueType="num">
                                      <p:cBhvr additive="base">
                                        <p:cTn id="37" dur="500" fill="hold"/>
                                        <p:tgtEl>
                                          <p:spTgt spid="687114"/>
                                        </p:tgtEl>
                                        <p:attrNameLst>
                                          <p:attrName>ppt_x</p:attrName>
                                        </p:attrNameLst>
                                      </p:cBhvr>
                                      <p:tavLst>
                                        <p:tav tm="0">
                                          <p:val>
                                            <p:strVal val="0-#ppt_w/2"/>
                                          </p:val>
                                        </p:tav>
                                        <p:tav tm="100000">
                                          <p:val>
                                            <p:strVal val="#ppt_x"/>
                                          </p:val>
                                        </p:tav>
                                      </p:tavLst>
                                    </p:anim>
                                    <p:anim calcmode="lin" valueType="num">
                                      <p:cBhvr additive="base">
                                        <p:cTn id="38" dur="500" fill="hold"/>
                                        <p:tgtEl>
                                          <p:spTgt spid="68711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87112"/>
                                        </p:tgtEl>
                                        <p:attrNameLst>
                                          <p:attrName>style.visibility</p:attrName>
                                        </p:attrNameLst>
                                      </p:cBhvr>
                                      <p:to>
                                        <p:strVal val="visible"/>
                                      </p:to>
                                    </p:set>
                                    <p:anim calcmode="lin" valueType="num">
                                      <p:cBhvr additive="base">
                                        <p:cTn id="43" dur="500" fill="hold"/>
                                        <p:tgtEl>
                                          <p:spTgt spid="687112"/>
                                        </p:tgtEl>
                                        <p:attrNameLst>
                                          <p:attrName>ppt_x</p:attrName>
                                        </p:attrNameLst>
                                      </p:cBhvr>
                                      <p:tavLst>
                                        <p:tav tm="0">
                                          <p:val>
                                            <p:strVal val="0-#ppt_w/2"/>
                                          </p:val>
                                        </p:tav>
                                        <p:tav tm="100000">
                                          <p:val>
                                            <p:strVal val="#ppt_x"/>
                                          </p:val>
                                        </p:tav>
                                      </p:tavLst>
                                    </p:anim>
                                    <p:anim calcmode="lin" valueType="num">
                                      <p:cBhvr additive="base">
                                        <p:cTn id="44" dur="500" fill="hold"/>
                                        <p:tgtEl>
                                          <p:spTgt spid="68711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87113"/>
                                        </p:tgtEl>
                                        <p:attrNameLst>
                                          <p:attrName>style.visibility</p:attrName>
                                        </p:attrNameLst>
                                      </p:cBhvr>
                                      <p:to>
                                        <p:strVal val="visible"/>
                                      </p:to>
                                    </p:set>
                                    <p:anim calcmode="lin" valueType="num">
                                      <p:cBhvr additive="base">
                                        <p:cTn id="49" dur="500" fill="hold"/>
                                        <p:tgtEl>
                                          <p:spTgt spid="687113"/>
                                        </p:tgtEl>
                                        <p:attrNameLst>
                                          <p:attrName>ppt_x</p:attrName>
                                        </p:attrNameLst>
                                      </p:cBhvr>
                                      <p:tavLst>
                                        <p:tav tm="0">
                                          <p:val>
                                            <p:strVal val="0-#ppt_w/2"/>
                                          </p:val>
                                        </p:tav>
                                        <p:tav tm="100000">
                                          <p:val>
                                            <p:strVal val="#ppt_x"/>
                                          </p:val>
                                        </p:tav>
                                      </p:tavLst>
                                    </p:anim>
                                    <p:anim calcmode="lin" valueType="num">
                                      <p:cBhvr additive="base">
                                        <p:cTn id="50" dur="500" fill="hold"/>
                                        <p:tgtEl>
                                          <p:spTgt spid="687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build="p" autoUpdateAnimBg="0"/>
      <p:bldP spid="687110" grpId="0" autoUpdateAnimBg="0"/>
      <p:bldP spid="687111" grpId="0" autoUpdateAnimBg="0"/>
      <p:bldP spid="687112" grpId="0" autoUpdateAnimBg="0"/>
      <p:bldP spid="687113" grpId="0" autoUpdateAnimBg="0"/>
      <p:bldP spid="687114"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EB9EE8E0-6DF9-4067-ABB8-C4CFBAF7A413}" type="slidenum">
              <a:rPr lang="ar-SA" altLang="en-US" sz="1400" smtClean="0">
                <a:solidFill>
                  <a:srgbClr val="0000B6"/>
                </a:solidFill>
                <a:latin typeface="Book Antiqua" panose="02040602050305030304" pitchFamily="18" charset="0"/>
              </a:rPr>
              <a:pPr>
                <a:spcBef>
                  <a:spcPct val="0"/>
                </a:spcBef>
                <a:buClrTx/>
                <a:buSzTx/>
                <a:buFontTx/>
                <a:buNone/>
              </a:pPr>
              <a:t>103</a:t>
            </a:fld>
            <a:endParaRPr lang="en-US" altLang="en-US" sz="1400" smtClean="0">
              <a:solidFill>
                <a:srgbClr val="0000B6"/>
              </a:solidFill>
              <a:latin typeface="Book Antiqua" panose="02040602050305030304" pitchFamily="18" charset="0"/>
            </a:endParaRPr>
          </a:p>
        </p:txBody>
      </p:sp>
      <p:sp>
        <p:nvSpPr>
          <p:cNvPr id="688130" name="Rectangle 2"/>
          <p:cNvSpPr>
            <a:spLocks noGrp="1" noChangeArrowheads="1"/>
          </p:cNvSpPr>
          <p:nvPr>
            <p:ph type="title"/>
          </p:nvPr>
        </p:nvSpPr>
        <p:spPr/>
        <p:txBody>
          <a:bodyPr/>
          <a:lstStyle/>
          <a:p>
            <a:pPr>
              <a:defRPr/>
            </a:pPr>
            <a:r>
              <a:rPr lang="en-US" smtClean="0"/>
              <a:t>VHDL Operators</a:t>
            </a:r>
          </a:p>
        </p:txBody>
      </p:sp>
      <p:sp>
        <p:nvSpPr>
          <p:cNvPr id="688131" name="Rectangle 3"/>
          <p:cNvSpPr>
            <a:spLocks noGrp="1" noChangeArrowheads="1"/>
          </p:cNvSpPr>
          <p:nvPr>
            <p:ph type="body" idx="1"/>
          </p:nvPr>
        </p:nvSpPr>
        <p:spPr>
          <a:xfrm>
            <a:off x="254000" y="1036638"/>
            <a:ext cx="8890000" cy="3624262"/>
          </a:xfrm>
        </p:spPr>
        <p:txBody>
          <a:bodyPr/>
          <a:lstStyle/>
          <a:p>
            <a:pPr marL="533400" indent="-533400">
              <a:buFontTx/>
              <a:buAutoNum type="arabicPeriod"/>
            </a:pPr>
            <a:r>
              <a:rPr lang="en-US" altLang="en-US" smtClean="0"/>
              <a:t>Binary logical operators: </a:t>
            </a:r>
            <a:r>
              <a:rPr lang="en-US" altLang="en-US" b="1" smtClean="0"/>
              <a:t>and or nand nor xor xnor</a:t>
            </a:r>
          </a:p>
          <a:p>
            <a:pPr marL="533400" indent="-533400">
              <a:buFontTx/>
              <a:buAutoNum type="arabicPeriod"/>
            </a:pPr>
            <a:r>
              <a:rPr lang="en-US" altLang="en-US" smtClean="0"/>
              <a:t>Relational: = /= &lt; &lt;= &gt; &gt;=</a:t>
            </a:r>
          </a:p>
          <a:p>
            <a:pPr marL="533400" indent="-533400">
              <a:buFontTx/>
              <a:buAutoNum type="arabicPeriod"/>
            </a:pPr>
            <a:r>
              <a:rPr lang="en-US" altLang="en-US" smtClean="0"/>
              <a:t>Shift: </a:t>
            </a:r>
            <a:r>
              <a:rPr lang="en-US" altLang="en-US" b="1" smtClean="0"/>
              <a:t>sll srl sla sra rol ror</a:t>
            </a:r>
          </a:p>
          <a:p>
            <a:pPr marL="533400" indent="-533400">
              <a:buFontTx/>
              <a:buAutoNum type="arabicPeriod"/>
            </a:pPr>
            <a:r>
              <a:rPr lang="en-US" altLang="en-US" smtClean="0"/>
              <a:t>Adding: + - &amp; (concatenation)</a:t>
            </a:r>
          </a:p>
          <a:p>
            <a:pPr marL="533400" indent="-533400">
              <a:buFontTx/>
              <a:buAutoNum type="arabicPeriod"/>
            </a:pPr>
            <a:r>
              <a:rPr lang="en-US" altLang="en-US" smtClean="0"/>
              <a:t>Unary sign: + -</a:t>
            </a:r>
          </a:p>
          <a:p>
            <a:pPr marL="533400" indent="-533400">
              <a:buFontTx/>
              <a:buAutoNum type="arabicPeriod"/>
            </a:pPr>
            <a:r>
              <a:rPr lang="en-US" altLang="en-US" smtClean="0"/>
              <a:t>Multiplying: * / </a:t>
            </a:r>
            <a:r>
              <a:rPr lang="en-US" altLang="en-US" b="1" smtClean="0"/>
              <a:t>mod rem</a:t>
            </a:r>
          </a:p>
          <a:p>
            <a:pPr marL="533400" indent="-533400">
              <a:buFontTx/>
              <a:buAutoNum type="arabicPeriod"/>
            </a:pPr>
            <a:r>
              <a:rPr lang="en-US" altLang="en-US" smtClean="0"/>
              <a:t>Miscellaneous: </a:t>
            </a:r>
            <a:r>
              <a:rPr lang="en-US" altLang="en-US" b="1" smtClean="0"/>
              <a:t>not abs</a:t>
            </a:r>
            <a:r>
              <a:rPr lang="en-US" altLang="en-US" smtClean="0"/>
              <a:t> **</a:t>
            </a:r>
          </a:p>
        </p:txBody>
      </p:sp>
      <p:sp>
        <p:nvSpPr>
          <p:cNvPr id="688132" name="Rectangle 4"/>
          <p:cNvSpPr>
            <a:spLocks noChangeArrowheads="1"/>
          </p:cNvSpPr>
          <p:nvPr/>
        </p:nvSpPr>
        <p:spPr bwMode="auto">
          <a:xfrm>
            <a:off x="247650" y="4976813"/>
            <a:ext cx="859155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Char char="•"/>
            </a:pPr>
            <a:r>
              <a:rPr lang="en-US" altLang="en-US" i="0">
                <a:solidFill>
                  <a:schemeClr val="tx1"/>
                </a:solidFill>
              </a:rPr>
              <a:t>Class 7 has the highest precedence (applied first),</a:t>
            </a:r>
            <a:br>
              <a:rPr lang="en-US" altLang="en-US" i="0">
                <a:solidFill>
                  <a:schemeClr val="tx1"/>
                </a:solidFill>
              </a:rPr>
            </a:br>
            <a:r>
              <a:rPr lang="en-US" altLang="en-US" i="0">
                <a:solidFill>
                  <a:schemeClr val="tx1"/>
                </a:solidFill>
              </a:rPr>
              <a:t>followed by class 6, then class 5, etc</a:t>
            </a:r>
          </a:p>
        </p:txBody>
      </p:sp>
    </p:spTree>
    <p:extLst>
      <p:ext uri="{BB962C8B-B14F-4D97-AF65-F5344CB8AC3E}">
        <p14:creationId xmlns:p14="http://schemas.microsoft.com/office/powerpoint/2010/main" val="601877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8131">
                                            <p:txEl>
                                              <p:pRg st="0" end="0"/>
                                            </p:txEl>
                                          </p:spTgt>
                                        </p:tgtEl>
                                        <p:attrNameLst>
                                          <p:attrName>style.visibility</p:attrName>
                                        </p:attrNameLst>
                                      </p:cBhvr>
                                      <p:to>
                                        <p:strVal val="visible"/>
                                      </p:to>
                                    </p:set>
                                    <p:anim calcmode="lin" valueType="num">
                                      <p:cBhvr additive="base">
                                        <p:cTn id="7" dur="500" fill="hold"/>
                                        <p:tgtEl>
                                          <p:spTgt spid="68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8131">
                                            <p:txEl>
                                              <p:pRg st="1" end="1"/>
                                            </p:txEl>
                                          </p:spTgt>
                                        </p:tgtEl>
                                        <p:attrNameLst>
                                          <p:attrName>style.visibility</p:attrName>
                                        </p:attrNameLst>
                                      </p:cBhvr>
                                      <p:to>
                                        <p:strVal val="visible"/>
                                      </p:to>
                                    </p:set>
                                    <p:anim calcmode="lin" valueType="num">
                                      <p:cBhvr additive="base">
                                        <p:cTn id="13" dur="500" fill="hold"/>
                                        <p:tgtEl>
                                          <p:spTgt spid="68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8131">
                                            <p:txEl>
                                              <p:pRg st="2" end="2"/>
                                            </p:txEl>
                                          </p:spTgt>
                                        </p:tgtEl>
                                        <p:attrNameLst>
                                          <p:attrName>style.visibility</p:attrName>
                                        </p:attrNameLst>
                                      </p:cBhvr>
                                      <p:to>
                                        <p:strVal val="visible"/>
                                      </p:to>
                                    </p:set>
                                    <p:anim calcmode="lin" valueType="num">
                                      <p:cBhvr additive="base">
                                        <p:cTn id="19" dur="500" fill="hold"/>
                                        <p:tgtEl>
                                          <p:spTgt spid="68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8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8131">
                                            <p:txEl>
                                              <p:pRg st="3" end="3"/>
                                            </p:txEl>
                                          </p:spTgt>
                                        </p:tgtEl>
                                        <p:attrNameLst>
                                          <p:attrName>style.visibility</p:attrName>
                                        </p:attrNameLst>
                                      </p:cBhvr>
                                      <p:to>
                                        <p:strVal val="visible"/>
                                      </p:to>
                                    </p:set>
                                    <p:anim calcmode="lin" valueType="num">
                                      <p:cBhvr additive="base">
                                        <p:cTn id="25" dur="500" fill="hold"/>
                                        <p:tgtEl>
                                          <p:spTgt spid="688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88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88131">
                                            <p:txEl>
                                              <p:pRg st="4" end="4"/>
                                            </p:txEl>
                                          </p:spTgt>
                                        </p:tgtEl>
                                        <p:attrNameLst>
                                          <p:attrName>style.visibility</p:attrName>
                                        </p:attrNameLst>
                                      </p:cBhvr>
                                      <p:to>
                                        <p:strVal val="visible"/>
                                      </p:to>
                                    </p:set>
                                    <p:anim calcmode="lin" valueType="num">
                                      <p:cBhvr additive="base">
                                        <p:cTn id="31" dur="500" fill="hold"/>
                                        <p:tgtEl>
                                          <p:spTgt spid="6881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881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88131">
                                            <p:txEl>
                                              <p:pRg st="5" end="5"/>
                                            </p:txEl>
                                          </p:spTgt>
                                        </p:tgtEl>
                                        <p:attrNameLst>
                                          <p:attrName>style.visibility</p:attrName>
                                        </p:attrNameLst>
                                      </p:cBhvr>
                                      <p:to>
                                        <p:strVal val="visible"/>
                                      </p:to>
                                    </p:set>
                                    <p:anim calcmode="lin" valueType="num">
                                      <p:cBhvr additive="base">
                                        <p:cTn id="37" dur="500" fill="hold"/>
                                        <p:tgtEl>
                                          <p:spTgt spid="6881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881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88131">
                                            <p:txEl>
                                              <p:pRg st="6" end="6"/>
                                            </p:txEl>
                                          </p:spTgt>
                                        </p:tgtEl>
                                        <p:attrNameLst>
                                          <p:attrName>style.visibility</p:attrName>
                                        </p:attrNameLst>
                                      </p:cBhvr>
                                      <p:to>
                                        <p:strVal val="visible"/>
                                      </p:to>
                                    </p:set>
                                    <p:anim calcmode="lin" valueType="num">
                                      <p:cBhvr additive="base">
                                        <p:cTn id="43" dur="500" fill="hold"/>
                                        <p:tgtEl>
                                          <p:spTgt spid="6881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881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88132"/>
                                        </p:tgtEl>
                                        <p:attrNameLst>
                                          <p:attrName>style.visibility</p:attrName>
                                        </p:attrNameLst>
                                      </p:cBhvr>
                                      <p:to>
                                        <p:strVal val="visible"/>
                                      </p:to>
                                    </p:set>
                                    <p:anim calcmode="lin" valueType="num">
                                      <p:cBhvr additive="base">
                                        <p:cTn id="49" dur="500" fill="hold"/>
                                        <p:tgtEl>
                                          <p:spTgt spid="688132"/>
                                        </p:tgtEl>
                                        <p:attrNameLst>
                                          <p:attrName>ppt_x</p:attrName>
                                        </p:attrNameLst>
                                      </p:cBhvr>
                                      <p:tavLst>
                                        <p:tav tm="0">
                                          <p:val>
                                            <p:strVal val="0-#ppt_w/2"/>
                                          </p:val>
                                        </p:tav>
                                        <p:tav tm="100000">
                                          <p:val>
                                            <p:strVal val="#ppt_x"/>
                                          </p:val>
                                        </p:tav>
                                      </p:tavLst>
                                    </p:anim>
                                    <p:anim calcmode="lin" valueType="num">
                                      <p:cBhvr additive="base">
                                        <p:cTn id="50" dur="500" fill="hold"/>
                                        <p:tgtEl>
                                          <p:spTgt spid="688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1" grpId="0" build="p" autoUpdateAnimBg="0"/>
      <p:bldP spid="688132"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Footer Placeholder 1">
            <a:extLst>
              <a:ext uri="{FF2B5EF4-FFF2-40B4-BE49-F238E27FC236}">
                <a16:creationId xmlns:a16="http://schemas.microsoft.com/office/drawing/2014/main" xmlns="" id="{E118088A-8EFA-FE47-9FF0-15775F85850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pic>
        <p:nvPicPr>
          <p:cNvPr id="147458" name="Picture 2" descr="crii_application_large_change">
            <a:extLst>
              <a:ext uri="{FF2B5EF4-FFF2-40B4-BE49-F238E27FC236}">
                <a16:creationId xmlns:a16="http://schemas.microsoft.com/office/drawing/2014/main" xmlns="" id="{5789E1EA-0C1D-DD49-9CFD-FAA66AB44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ext Box 3">
            <a:extLst>
              <a:ext uri="{FF2B5EF4-FFF2-40B4-BE49-F238E27FC236}">
                <a16:creationId xmlns:a16="http://schemas.microsoft.com/office/drawing/2014/main" xmlns="" id="{7C7B8B82-0809-F445-A740-F1D174CA6C8D}"/>
              </a:ext>
            </a:extLst>
          </p:cNvPr>
          <p:cNvSpPr txBox="1">
            <a:spLocks noChangeArrowheads="1"/>
          </p:cNvSpPr>
          <p:nvPr/>
        </p:nvSpPr>
        <p:spPr bwMode="auto">
          <a:xfrm>
            <a:off x="0" y="3048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600" b="1"/>
              <a:t>ROM</a:t>
            </a:r>
          </a:p>
        </p:txBody>
      </p:sp>
    </p:spTree>
    <p:extLst>
      <p:ext uri="{BB962C8B-B14F-4D97-AF65-F5344CB8AC3E}">
        <p14:creationId xmlns:p14="http://schemas.microsoft.com/office/powerpoint/2010/main" val="14360500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Footer Placeholder 3">
            <a:extLst>
              <a:ext uri="{FF2B5EF4-FFF2-40B4-BE49-F238E27FC236}">
                <a16:creationId xmlns:a16="http://schemas.microsoft.com/office/drawing/2014/main" xmlns="" id="{CA28191C-2437-7B45-AF12-91707DCF03E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sp>
        <p:nvSpPr>
          <p:cNvPr id="148482" name="Rectangle 3">
            <a:extLst>
              <a:ext uri="{FF2B5EF4-FFF2-40B4-BE49-F238E27FC236}">
                <a16:creationId xmlns:a16="http://schemas.microsoft.com/office/drawing/2014/main" xmlns="" id="{6253B7D2-FFEE-D949-9659-17F72E597404}"/>
              </a:ext>
            </a:extLst>
          </p:cNvPr>
          <p:cNvSpPr>
            <a:spLocks noChangeArrowheads="1"/>
          </p:cNvSpPr>
          <p:nvPr/>
        </p:nvSpPr>
        <p:spPr bwMode="auto">
          <a:xfrm>
            <a:off x="3581400" y="2667000"/>
            <a:ext cx="22098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483" name="Line 4">
            <a:extLst>
              <a:ext uri="{FF2B5EF4-FFF2-40B4-BE49-F238E27FC236}">
                <a16:creationId xmlns:a16="http://schemas.microsoft.com/office/drawing/2014/main" xmlns="" id="{539D1088-F57F-734C-BE08-3FD5F39732A7}"/>
              </a:ext>
            </a:extLst>
          </p:cNvPr>
          <p:cNvSpPr>
            <a:spLocks noChangeShapeType="1"/>
          </p:cNvSpPr>
          <p:nvPr/>
        </p:nvSpPr>
        <p:spPr bwMode="auto">
          <a:xfrm>
            <a:off x="4691063" y="1958975"/>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484" name="Line 5">
            <a:extLst>
              <a:ext uri="{FF2B5EF4-FFF2-40B4-BE49-F238E27FC236}">
                <a16:creationId xmlns:a16="http://schemas.microsoft.com/office/drawing/2014/main" xmlns="" id="{A4CF8682-C875-714C-977A-DC8B59D74E40}"/>
              </a:ext>
            </a:extLst>
          </p:cNvPr>
          <p:cNvSpPr>
            <a:spLocks noChangeShapeType="1"/>
          </p:cNvSpPr>
          <p:nvPr/>
        </p:nvSpPr>
        <p:spPr bwMode="auto">
          <a:xfrm flipV="1">
            <a:off x="4572000" y="22098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85" name="Text Box 6">
            <a:extLst>
              <a:ext uri="{FF2B5EF4-FFF2-40B4-BE49-F238E27FC236}">
                <a16:creationId xmlns:a16="http://schemas.microsoft.com/office/drawing/2014/main" xmlns="" id="{F6F40918-6757-D547-8E89-A82059CFED5C}"/>
              </a:ext>
            </a:extLst>
          </p:cNvPr>
          <p:cNvSpPr txBox="1">
            <a:spLocks noChangeArrowheads="1"/>
          </p:cNvSpPr>
          <p:nvPr/>
        </p:nvSpPr>
        <p:spPr bwMode="auto">
          <a:xfrm>
            <a:off x="4872038" y="201771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kumimoji="0" lang="pl-PL" altLang="en-US" sz="1800">
                <a:cs typeface="Arial" panose="020B0604020202020204" pitchFamily="34" charset="0"/>
              </a:rPr>
              <a:t>3</a:t>
            </a:r>
          </a:p>
        </p:txBody>
      </p:sp>
      <p:sp>
        <p:nvSpPr>
          <p:cNvPr id="148486" name="Line 7">
            <a:extLst>
              <a:ext uri="{FF2B5EF4-FFF2-40B4-BE49-F238E27FC236}">
                <a16:creationId xmlns:a16="http://schemas.microsoft.com/office/drawing/2014/main" xmlns="" id="{B43AA4CC-46DA-0147-BD02-E61AB2A0CEED}"/>
              </a:ext>
            </a:extLst>
          </p:cNvPr>
          <p:cNvSpPr>
            <a:spLocks noChangeShapeType="1"/>
          </p:cNvSpPr>
          <p:nvPr/>
        </p:nvSpPr>
        <p:spPr bwMode="auto">
          <a:xfrm>
            <a:off x="4772025" y="4818063"/>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487" name="Line 8">
            <a:extLst>
              <a:ext uri="{FF2B5EF4-FFF2-40B4-BE49-F238E27FC236}">
                <a16:creationId xmlns:a16="http://schemas.microsoft.com/office/drawing/2014/main" xmlns="" id="{82C1EDEC-9030-1A4B-8662-7223DFC33C37}"/>
              </a:ext>
            </a:extLst>
          </p:cNvPr>
          <p:cNvSpPr>
            <a:spLocks noChangeShapeType="1"/>
          </p:cNvSpPr>
          <p:nvPr/>
        </p:nvSpPr>
        <p:spPr bwMode="auto">
          <a:xfrm flipV="1">
            <a:off x="4652963" y="5068888"/>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88" name="Text Box 9">
            <a:extLst>
              <a:ext uri="{FF2B5EF4-FFF2-40B4-BE49-F238E27FC236}">
                <a16:creationId xmlns:a16="http://schemas.microsoft.com/office/drawing/2014/main" xmlns="" id="{D73D4700-C3A4-074C-BF7B-88D3C3A1B0E9}"/>
              </a:ext>
            </a:extLst>
          </p:cNvPr>
          <p:cNvSpPr txBox="1">
            <a:spLocks noChangeArrowheads="1"/>
          </p:cNvSpPr>
          <p:nvPr/>
        </p:nvSpPr>
        <p:spPr bwMode="auto">
          <a:xfrm>
            <a:off x="4953000" y="48768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kumimoji="0" lang="pl-PL" altLang="en-US" sz="1800">
                <a:cs typeface="Arial" panose="020B0604020202020204" pitchFamily="34" charset="0"/>
              </a:rPr>
              <a:t>16</a:t>
            </a:r>
          </a:p>
        </p:txBody>
      </p:sp>
      <p:sp>
        <p:nvSpPr>
          <p:cNvPr id="148489" name="Text Box 13">
            <a:extLst>
              <a:ext uri="{FF2B5EF4-FFF2-40B4-BE49-F238E27FC236}">
                <a16:creationId xmlns:a16="http://schemas.microsoft.com/office/drawing/2014/main" xmlns="" id="{FD45823E-C086-734A-84A3-98A3C6E8EA4A}"/>
              </a:ext>
            </a:extLst>
          </p:cNvPr>
          <p:cNvSpPr txBox="1">
            <a:spLocks noChangeArrowheads="1"/>
          </p:cNvSpPr>
          <p:nvPr/>
        </p:nvSpPr>
        <p:spPr bwMode="auto">
          <a:xfrm>
            <a:off x="4267200" y="2667000"/>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kumimoji="0" lang="pl-PL" altLang="en-US">
                <a:cs typeface="Arial" panose="020B0604020202020204" pitchFamily="34" charset="0"/>
              </a:rPr>
              <a:t>Addr</a:t>
            </a:r>
          </a:p>
        </p:txBody>
      </p:sp>
      <p:sp>
        <p:nvSpPr>
          <p:cNvPr id="148490" name="Text Box 15">
            <a:extLst>
              <a:ext uri="{FF2B5EF4-FFF2-40B4-BE49-F238E27FC236}">
                <a16:creationId xmlns:a16="http://schemas.microsoft.com/office/drawing/2014/main" xmlns="" id="{BA5A6ED7-A12C-1848-B286-EA0A354FFCC3}"/>
              </a:ext>
            </a:extLst>
          </p:cNvPr>
          <p:cNvSpPr txBox="1">
            <a:spLocks noChangeArrowheads="1"/>
          </p:cNvSpPr>
          <p:nvPr/>
        </p:nvSpPr>
        <p:spPr bwMode="auto">
          <a:xfrm>
            <a:off x="4572000" y="56388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kumimoji="0" lang="pl-PL" altLang="en-US">
                <a:cs typeface="Arial" panose="020B0604020202020204" pitchFamily="34" charset="0"/>
              </a:rPr>
              <a:t>C</a:t>
            </a:r>
          </a:p>
        </p:txBody>
      </p:sp>
      <p:sp>
        <p:nvSpPr>
          <p:cNvPr id="148491" name="Text Box 16">
            <a:extLst>
              <a:ext uri="{FF2B5EF4-FFF2-40B4-BE49-F238E27FC236}">
                <a16:creationId xmlns:a16="http://schemas.microsoft.com/office/drawing/2014/main" xmlns="" id="{D11998C8-5E58-B04D-97A1-A355D33676D6}"/>
              </a:ext>
            </a:extLst>
          </p:cNvPr>
          <p:cNvSpPr txBox="1">
            <a:spLocks noChangeArrowheads="1"/>
          </p:cNvSpPr>
          <p:nvPr/>
        </p:nvSpPr>
        <p:spPr bwMode="auto">
          <a:xfrm>
            <a:off x="3048000" y="3163888"/>
            <a:ext cx="23622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0" indent="-228600">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lgn="ctr">
              <a:spcBef>
                <a:spcPct val="0"/>
              </a:spcBef>
            </a:pPr>
            <a:r>
              <a:rPr lang="en-US" altLang="en-US" sz="3200"/>
              <a:t>8x16</a:t>
            </a:r>
          </a:p>
          <a:p>
            <a:pPr algn="ctr">
              <a:spcBef>
                <a:spcPct val="0"/>
              </a:spcBef>
            </a:pPr>
            <a:r>
              <a:rPr lang="en-US" altLang="en-US" sz="3200"/>
              <a:t>ROM</a:t>
            </a:r>
            <a:endParaRPr lang="pl-PL" altLang="en-US" sz="3200"/>
          </a:p>
        </p:txBody>
      </p:sp>
      <p:sp>
        <p:nvSpPr>
          <p:cNvPr id="148492" name="Text Box 13">
            <a:extLst>
              <a:ext uri="{FF2B5EF4-FFF2-40B4-BE49-F238E27FC236}">
                <a16:creationId xmlns:a16="http://schemas.microsoft.com/office/drawing/2014/main" xmlns="" id="{DDC85EEE-112B-4F41-8A27-CE48FE58BA3B}"/>
              </a:ext>
            </a:extLst>
          </p:cNvPr>
          <p:cNvSpPr txBox="1">
            <a:spLocks noChangeArrowheads="1"/>
          </p:cNvSpPr>
          <p:nvPr/>
        </p:nvSpPr>
        <p:spPr bwMode="auto">
          <a:xfrm>
            <a:off x="4267200" y="4338638"/>
            <a:ext cx="83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kumimoji="0" lang="pl-PL" altLang="en-US">
                <a:cs typeface="Arial" panose="020B0604020202020204" pitchFamily="34" charset="0"/>
              </a:rPr>
              <a:t>Dout</a:t>
            </a:r>
          </a:p>
        </p:txBody>
      </p:sp>
      <p:sp>
        <p:nvSpPr>
          <p:cNvPr id="148493" name="Rectangle 2">
            <a:extLst>
              <a:ext uri="{FF2B5EF4-FFF2-40B4-BE49-F238E27FC236}">
                <a16:creationId xmlns:a16="http://schemas.microsoft.com/office/drawing/2014/main" xmlns="" id="{AA78EE0C-5FF8-944E-BB5D-6F678751ECBE}"/>
              </a:ext>
            </a:extLst>
          </p:cNvPr>
          <p:cNvSpPr>
            <a:spLocks noGrp="1" noChangeArrowheads="1"/>
          </p:cNvSpPr>
          <p:nvPr>
            <p:ph type="title"/>
          </p:nvPr>
        </p:nvSpPr>
        <p:spPr>
          <a:xfrm>
            <a:off x="381000" y="0"/>
            <a:ext cx="8382000" cy="990600"/>
          </a:xfrm>
        </p:spPr>
        <p:txBody>
          <a:bodyPr/>
          <a:lstStyle/>
          <a:p>
            <a:r>
              <a:rPr lang="pl-PL" altLang="en-US" sz="3600">
                <a:ea typeface="ＭＳ Ｐゴシック" panose="020B0600070205080204" pitchFamily="34" charset="-128"/>
              </a:rPr>
              <a:t>ROM 8x16 example (1)</a:t>
            </a:r>
          </a:p>
        </p:txBody>
      </p:sp>
    </p:spTree>
    <p:extLst>
      <p:ext uri="{BB962C8B-B14F-4D97-AF65-F5344CB8AC3E}">
        <p14:creationId xmlns:p14="http://schemas.microsoft.com/office/powerpoint/2010/main" val="40567444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a:extLst>
              <a:ext uri="{FF2B5EF4-FFF2-40B4-BE49-F238E27FC236}">
                <a16:creationId xmlns:a16="http://schemas.microsoft.com/office/drawing/2014/main" xmlns="" id="{691F4B97-6FD9-A44A-83D8-5CEA2156E8F9}"/>
              </a:ext>
            </a:extLst>
          </p:cNvPr>
          <p:cNvSpPr>
            <a:spLocks noGrp="1" noChangeArrowheads="1"/>
          </p:cNvSpPr>
          <p:nvPr>
            <p:ph type="title"/>
          </p:nvPr>
        </p:nvSpPr>
        <p:spPr>
          <a:xfrm>
            <a:off x="381000" y="0"/>
            <a:ext cx="8382000" cy="990600"/>
          </a:xfrm>
        </p:spPr>
        <p:txBody>
          <a:bodyPr/>
          <a:lstStyle/>
          <a:p>
            <a:r>
              <a:rPr lang="pl-PL" altLang="en-US" sz="3600">
                <a:ea typeface="ＭＳ Ｐゴシック" panose="020B0600070205080204" pitchFamily="34" charset="-128"/>
              </a:rPr>
              <a:t>ROM 8x16 example (2)</a:t>
            </a:r>
          </a:p>
        </p:txBody>
      </p:sp>
      <p:sp>
        <p:nvSpPr>
          <p:cNvPr id="149506" name="Rectangle 3">
            <a:extLst>
              <a:ext uri="{FF2B5EF4-FFF2-40B4-BE49-F238E27FC236}">
                <a16:creationId xmlns:a16="http://schemas.microsoft.com/office/drawing/2014/main" xmlns="" id="{38BDD1D5-7370-5641-ABEB-CD7BCDECB79E}"/>
              </a:ext>
            </a:extLst>
          </p:cNvPr>
          <p:cNvSpPr>
            <a:spLocks noGrp="1" noChangeArrowheads="1"/>
          </p:cNvSpPr>
          <p:nvPr>
            <p:ph type="body" idx="1"/>
          </p:nvPr>
        </p:nvSpPr>
        <p:spPr>
          <a:xfrm>
            <a:off x="361950" y="1285875"/>
            <a:ext cx="8382000" cy="5029200"/>
          </a:xfrm>
        </p:spPr>
        <p:txBody>
          <a:bodyPr/>
          <a:lstStyle/>
          <a:p>
            <a:pPr>
              <a:lnSpc>
                <a:spcPct val="80000"/>
              </a:lnSpc>
              <a:buFontTx/>
              <a:buNone/>
            </a:pPr>
            <a:r>
              <a:rPr lang="pl-PL" altLang="en-US" sz="1800">
                <a:ea typeface="ＭＳ Ｐゴシック" panose="020B0600070205080204" pitchFamily="34" charset="-128"/>
              </a:rPr>
              <a:t>LIBRARY ieee;</a:t>
            </a:r>
          </a:p>
          <a:p>
            <a:pPr>
              <a:lnSpc>
                <a:spcPct val="80000"/>
              </a:lnSpc>
              <a:buFontTx/>
              <a:buNone/>
            </a:pPr>
            <a:r>
              <a:rPr lang="pl-PL" altLang="en-US" sz="1800">
                <a:ea typeface="ＭＳ Ｐゴシック" panose="020B0600070205080204" pitchFamily="34" charset="-128"/>
              </a:rPr>
              <a:t>USE ieee.std_logic_1164.all;</a:t>
            </a:r>
          </a:p>
          <a:p>
            <a:pPr>
              <a:lnSpc>
                <a:spcPct val="80000"/>
              </a:lnSpc>
              <a:buFontTx/>
              <a:buNone/>
            </a:pPr>
            <a:r>
              <a:rPr lang="pl-PL" altLang="en-US" sz="1800" b="1">
                <a:solidFill>
                  <a:srgbClr val="A50021"/>
                </a:solidFill>
                <a:ea typeface="ＭＳ Ｐゴシック" panose="020B0600070205080204" pitchFamily="34" charset="-128"/>
              </a:rPr>
              <a:t>USE ieee.</a:t>
            </a:r>
            <a:r>
              <a:rPr lang="en-US" altLang="en-US" sz="1800" b="1">
                <a:solidFill>
                  <a:srgbClr val="A50021"/>
                </a:solidFill>
                <a:ea typeface="ＭＳ Ｐゴシック" panose="020B0600070205080204" pitchFamily="34" charset="-128"/>
              </a:rPr>
              <a:t>numeric_std</a:t>
            </a:r>
            <a:r>
              <a:rPr lang="pl-PL" altLang="en-US" sz="1800" b="1">
                <a:solidFill>
                  <a:srgbClr val="A50021"/>
                </a:solidFill>
                <a:ea typeface="ＭＳ Ｐゴシック" panose="020B0600070205080204" pitchFamily="34" charset="-128"/>
              </a:rPr>
              <a:t>.all;</a:t>
            </a:r>
          </a:p>
          <a:p>
            <a:pPr>
              <a:lnSpc>
                <a:spcPct val="80000"/>
              </a:lnSpc>
              <a:buFontTx/>
              <a:buNone/>
            </a:pPr>
            <a:endParaRPr lang="pl-PL" altLang="en-US" sz="1800">
              <a:ea typeface="ＭＳ Ｐゴシック" panose="020B0600070205080204" pitchFamily="34" charset="-128"/>
            </a:endParaRPr>
          </a:p>
          <a:p>
            <a:pPr>
              <a:lnSpc>
                <a:spcPct val="80000"/>
              </a:lnSpc>
              <a:buFontTx/>
              <a:buNone/>
            </a:pPr>
            <a:r>
              <a:rPr lang="pl-PL" altLang="en-US" sz="1800">
                <a:ea typeface="ＭＳ Ｐゴシック" panose="020B0600070205080204" pitchFamily="34" charset="-128"/>
              </a:rPr>
              <a:t>ENTITY rom IS</a:t>
            </a:r>
          </a:p>
          <a:p>
            <a:pPr>
              <a:lnSpc>
                <a:spcPct val="80000"/>
              </a:lnSpc>
              <a:buFontTx/>
              <a:buNone/>
            </a:pPr>
            <a:r>
              <a:rPr lang="pl-PL" altLang="en-US" sz="1800">
                <a:ea typeface="ＭＳ Ｐゴシック" panose="020B0600070205080204" pitchFamily="34" charset="-128"/>
              </a:rPr>
              <a:t>	</a:t>
            </a:r>
          </a:p>
          <a:p>
            <a:pPr>
              <a:lnSpc>
                <a:spcPct val="80000"/>
              </a:lnSpc>
              <a:buFontTx/>
              <a:buNone/>
            </a:pPr>
            <a:r>
              <a:rPr lang="pl-PL" altLang="en-US" sz="1800">
                <a:ea typeface="ＭＳ Ｐゴシック" panose="020B0600070205080204" pitchFamily="34" charset="-128"/>
              </a:rPr>
              <a:t>		PORT (</a:t>
            </a:r>
          </a:p>
          <a:p>
            <a:pPr>
              <a:lnSpc>
                <a:spcPct val="80000"/>
              </a:lnSpc>
              <a:buFontTx/>
              <a:buNone/>
            </a:pPr>
            <a:r>
              <a:rPr lang="pl-PL" altLang="en-US" sz="1800">
                <a:ea typeface="ＭＳ Ｐゴシック" panose="020B0600070205080204" pitchFamily="34" charset="-128"/>
              </a:rPr>
              <a:t>			 Addr : IN </a:t>
            </a:r>
            <a:r>
              <a:rPr lang="pl-PL" altLang="en-US" sz="1800" b="1">
                <a:solidFill>
                  <a:srgbClr val="990033"/>
                </a:solidFill>
                <a:ea typeface="ＭＳ Ｐゴシック" panose="020B0600070205080204" pitchFamily="34" charset="-128"/>
              </a:rPr>
              <a:t>STD_LOGIC_VECTOR</a:t>
            </a:r>
            <a:r>
              <a:rPr lang="pl-PL" altLang="en-US" sz="1800">
                <a:ea typeface="ＭＳ Ｐゴシック" panose="020B0600070205080204" pitchFamily="34" charset="-128"/>
              </a:rPr>
              <a:t>(2 DOWNTO 0);</a:t>
            </a:r>
          </a:p>
          <a:p>
            <a:pPr>
              <a:lnSpc>
                <a:spcPct val="80000"/>
              </a:lnSpc>
              <a:buFontTx/>
              <a:buNone/>
            </a:pPr>
            <a:r>
              <a:rPr lang="pl-PL" altLang="en-US" sz="1800">
                <a:ea typeface="ＭＳ Ｐゴシック" panose="020B0600070205080204" pitchFamily="34" charset="-128"/>
              </a:rPr>
              <a:t>			 Dout : OUT STD_LOGIC_VECTOR(15 DOWNTO 0)</a:t>
            </a:r>
          </a:p>
          <a:p>
            <a:pPr>
              <a:lnSpc>
                <a:spcPct val="80000"/>
              </a:lnSpc>
              <a:buFontTx/>
              <a:buNone/>
            </a:pPr>
            <a:r>
              <a:rPr lang="pl-PL" altLang="en-US" sz="1800">
                <a:ea typeface="ＭＳ Ｐゴシック" panose="020B0600070205080204" pitchFamily="34" charset="-128"/>
              </a:rPr>
              <a:t>		     );</a:t>
            </a:r>
          </a:p>
          <a:p>
            <a:pPr>
              <a:lnSpc>
                <a:spcPct val="80000"/>
              </a:lnSpc>
              <a:buFontTx/>
              <a:buNone/>
            </a:pPr>
            <a:endParaRPr lang="pl-PL" altLang="en-US" sz="1800">
              <a:ea typeface="ＭＳ Ｐゴシック" panose="020B0600070205080204" pitchFamily="34" charset="-128"/>
            </a:endParaRPr>
          </a:p>
          <a:p>
            <a:pPr>
              <a:lnSpc>
                <a:spcPct val="80000"/>
              </a:lnSpc>
              <a:buFontTx/>
              <a:buNone/>
            </a:pPr>
            <a:r>
              <a:rPr lang="pl-PL" altLang="en-US" sz="1800">
                <a:ea typeface="ＭＳ Ｐゴシック" panose="020B0600070205080204" pitchFamily="34" charset="-128"/>
              </a:rPr>
              <a:t>END rom;</a:t>
            </a:r>
          </a:p>
          <a:p>
            <a:pPr>
              <a:lnSpc>
                <a:spcPct val="80000"/>
              </a:lnSpc>
              <a:buFontTx/>
              <a:buNone/>
            </a:pPr>
            <a:endParaRPr lang="pl-PL" altLang="en-US" sz="1800">
              <a:ea typeface="ＭＳ Ｐゴシック" panose="020B0600070205080204" pitchFamily="34" charset="-128"/>
            </a:endParaRPr>
          </a:p>
        </p:txBody>
      </p:sp>
    </p:spTree>
    <p:extLst>
      <p:ext uri="{BB962C8B-B14F-4D97-AF65-F5344CB8AC3E}">
        <p14:creationId xmlns:p14="http://schemas.microsoft.com/office/powerpoint/2010/main" val="10996051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3">
            <a:extLst>
              <a:ext uri="{FF2B5EF4-FFF2-40B4-BE49-F238E27FC236}">
                <a16:creationId xmlns:a16="http://schemas.microsoft.com/office/drawing/2014/main" xmlns="" id="{1E69D4E2-F01C-CE41-AD64-0180D0EA96FA}"/>
              </a:ext>
            </a:extLst>
          </p:cNvPr>
          <p:cNvSpPr>
            <a:spLocks noGrp="1" noChangeArrowheads="1"/>
          </p:cNvSpPr>
          <p:nvPr>
            <p:ph type="body" idx="1"/>
          </p:nvPr>
        </p:nvSpPr>
        <p:spPr>
          <a:xfrm>
            <a:off x="66675" y="1152525"/>
            <a:ext cx="8991600" cy="5029200"/>
          </a:xfrm>
        </p:spPr>
        <p:txBody>
          <a:bodyPr/>
          <a:lstStyle/>
          <a:p>
            <a:pPr>
              <a:lnSpc>
                <a:spcPct val="80000"/>
              </a:lnSpc>
              <a:buFontTx/>
              <a:buNone/>
            </a:pPr>
            <a:r>
              <a:rPr lang="pl-PL" altLang="en-US" sz="1800">
                <a:ea typeface="ＭＳ Ｐゴシック" panose="020B0600070205080204" pitchFamily="34" charset="-128"/>
              </a:rPr>
              <a:t>ARCHITECTURE dataflow OF rom IS</a:t>
            </a:r>
          </a:p>
          <a:p>
            <a:pPr>
              <a:lnSpc>
                <a:spcPct val="80000"/>
              </a:lnSpc>
              <a:buFontTx/>
              <a:buNone/>
            </a:pPr>
            <a:r>
              <a:rPr lang="pl-PL" altLang="en-US" sz="1800">
                <a:solidFill>
                  <a:srgbClr val="800000"/>
                </a:solidFill>
                <a:ea typeface="ＭＳ Ｐゴシック" panose="020B0600070205080204" pitchFamily="34" charset="-128"/>
              </a:rPr>
              <a:t>SIGNAL temp: INTEGER RANGE 0 TO </a:t>
            </a:r>
            <a:r>
              <a:rPr lang="en-US" altLang="en-US" sz="1800">
                <a:solidFill>
                  <a:srgbClr val="800000"/>
                </a:solidFill>
                <a:ea typeface="ＭＳ Ｐゴシック" panose="020B0600070205080204" pitchFamily="34" charset="-128"/>
              </a:rPr>
              <a:t>7</a:t>
            </a:r>
            <a:r>
              <a:rPr lang="pl-PL" altLang="en-US" sz="1800">
                <a:solidFill>
                  <a:srgbClr val="800000"/>
                </a:solidFill>
                <a:ea typeface="ＭＳ Ｐゴシック" panose="020B0600070205080204" pitchFamily="34" charset="-128"/>
              </a:rPr>
              <a:t>;</a:t>
            </a:r>
          </a:p>
          <a:p>
            <a:pPr>
              <a:lnSpc>
                <a:spcPct val="80000"/>
              </a:lnSpc>
              <a:buFontTx/>
              <a:buNone/>
            </a:pPr>
            <a:r>
              <a:rPr lang="pl-PL" altLang="en-US" sz="1800">
                <a:solidFill>
                  <a:srgbClr val="800000"/>
                </a:solidFill>
                <a:ea typeface="ＭＳ Ｐゴシック" panose="020B0600070205080204" pitchFamily="34" charset="-128"/>
              </a:rPr>
              <a:t>TYPE vector_array IS ARRAY (0 to 7) OF STD_LOGIC_VECTOR(15 DOWNTO 0);</a:t>
            </a:r>
          </a:p>
          <a:p>
            <a:pPr>
              <a:lnSpc>
                <a:spcPct val="80000"/>
              </a:lnSpc>
              <a:buFontTx/>
              <a:buNone/>
            </a:pPr>
            <a:r>
              <a:rPr lang="pl-PL" altLang="en-US" sz="1800">
                <a:solidFill>
                  <a:srgbClr val="800000"/>
                </a:solidFill>
                <a:ea typeface="ＭＳ Ｐゴシック" panose="020B0600070205080204" pitchFamily="34" charset="-128"/>
              </a:rPr>
              <a:t>CONSTANT memory : vector_array :=</a:t>
            </a:r>
          </a:p>
          <a:p>
            <a:pPr>
              <a:lnSpc>
                <a:spcPct val="80000"/>
              </a:lnSpc>
              <a:buFontTx/>
              <a:buNone/>
            </a:pPr>
            <a:r>
              <a:rPr lang="pl-PL" altLang="en-US" sz="1800">
                <a:solidFill>
                  <a:srgbClr val="800000"/>
                </a:solidFill>
                <a:ea typeface="ＭＳ Ｐゴシック" panose="020B0600070205080204" pitchFamily="34" charset="-128"/>
              </a:rPr>
              <a:t>				(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ja-JP" sz="1800">
                <a:solidFill>
                  <a:srgbClr val="800000"/>
                </a:solidFill>
                <a:ea typeface="ＭＳ Ｐゴシック" panose="020B0600070205080204" pitchFamily="34" charset="-128"/>
              </a:rPr>
              <a:t>800A</a:t>
            </a:r>
            <a:r>
              <a:rPr lang="pl-PL" altLang="ja-JP" sz="1800">
                <a:solidFill>
                  <a:srgbClr val="800000"/>
                </a:solidFill>
                <a:ea typeface="ＭＳ Ｐゴシック" panose="020B0600070205080204" pitchFamily="34" charset="-128"/>
              </a:rPr>
              <a:t>",</a:t>
            </a:r>
          </a:p>
          <a:p>
            <a:pPr>
              <a:lnSpc>
                <a:spcPct val="80000"/>
              </a:lnSpc>
              <a:buFontTx/>
              <a:buNone/>
            </a:pPr>
            <a:r>
              <a:rPr lang="pl-PL" altLang="en-US" sz="1800">
                <a:solidFill>
                  <a:srgbClr val="800000"/>
                </a:solidFill>
                <a:ea typeface="ＭＳ Ｐゴシック" panose="020B0600070205080204" pitchFamily="34" charset="-128"/>
              </a:rPr>
              <a:t>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D459</a:t>
            </a:r>
            <a:r>
              <a:rPr lang="pl-PL" altLang="en-US" sz="1800">
                <a:solidFill>
                  <a:srgbClr val="800000"/>
                </a:solidFill>
                <a:ea typeface="ＭＳ Ｐゴシック" panose="020B0600070205080204" pitchFamily="34" charset="-128"/>
              </a:rPr>
              <a:t>",</a:t>
            </a:r>
          </a:p>
          <a:p>
            <a:pPr>
              <a:lnSpc>
                <a:spcPct val="80000"/>
              </a:lnSpc>
              <a:buFontTx/>
              <a:buNone/>
            </a:pPr>
            <a:r>
              <a:rPr lang="pl-PL" altLang="en-US" sz="1800">
                <a:solidFill>
                  <a:srgbClr val="800000"/>
                </a:solidFill>
                <a:ea typeface="ＭＳ Ｐゴシック" panose="020B0600070205080204" pitchFamily="34" charset="-128"/>
              </a:rPr>
              <a:t>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A870</a:t>
            </a:r>
            <a:r>
              <a:rPr lang="pl-PL" altLang="en-US" sz="1800">
                <a:solidFill>
                  <a:srgbClr val="800000"/>
                </a:solidFill>
                <a:ea typeface="ＭＳ Ｐゴシック" panose="020B0600070205080204" pitchFamily="34" charset="-128"/>
              </a:rPr>
              <a:t>",</a:t>
            </a:r>
          </a:p>
          <a:p>
            <a:pPr>
              <a:lnSpc>
                <a:spcPct val="80000"/>
              </a:lnSpc>
              <a:buFontTx/>
              <a:buNone/>
            </a:pPr>
            <a:r>
              <a:rPr lang="pl-PL" altLang="en-US" sz="1800">
                <a:solidFill>
                  <a:srgbClr val="800000"/>
                </a:solidFill>
                <a:ea typeface="ＭＳ Ｐゴシック" panose="020B0600070205080204" pitchFamily="34" charset="-128"/>
              </a:rPr>
              <a:t>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7853</a:t>
            </a:r>
            <a:r>
              <a:rPr lang="pl-PL" altLang="en-US" sz="1800">
                <a:solidFill>
                  <a:srgbClr val="800000"/>
                </a:solidFill>
                <a:ea typeface="ＭＳ Ｐゴシック" panose="020B0600070205080204" pitchFamily="34" charset="-128"/>
              </a:rPr>
              <a:t>",					</a:t>
            </a:r>
          </a:p>
          <a:p>
            <a:pPr>
              <a:lnSpc>
                <a:spcPct val="80000"/>
              </a:lnSpc>
              <a:buFontTx/>
              <a:buNone/>
            </a:pPr>
            <a:r>
              <a:rPr lang="pl-PL" altLang="en-US" sz="1800">
                <a:solidFill>
                  <a:srgbClr val="800000"/>
                </a:solidFill>
                <a:ea typeface="ＭＳ Ｐゴシック" panose="020B0600070205080204" pitchFamily="34" charset="-128"/>
              </a:rPr>
              <a:t>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650D</a:t>
            </a:r>
            <a:r>
              <a:rPr lang="pl-PL" altLang="en-US" sz="1800">
                <a:solidFill>
                  <a:srgbClr val="800000"/>
                </a:solidFill>
                <a:ea typeface="ＭＳ Ｐゴシック" panose="020B0600070205080204" pitchFamily="34" charset="-128"/>
              </a:rPr>
              <a:t>",</a:t>
            </a:r>
          </a:p>
          <a:p>
            <a:pPr>
              <a:lnSpc>
                <a:spcPct val="80000"/>
              </a:lnSpc>
              <a:buFontTx/>
              <a:buNone/>
            </a:pPr>
            <a:r>
              <a:rPr lang="pl-PL" altLang="en-US" sz="1800">
                <a:solidFill>
                  <a:srgbClr val="800000"/>
                </a:solidFill>
                <a:ea typeface="ＭＳ Ｐゴシック" panose="020B0600070205080204" pitchFamily="34" charset="-128"/>
              </a:rPr>
              <a:t>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642F</a:t>
            </a:r>
            <a:r>
              <a:rPr lang="pl-PL" altLang="en-US" sz="1800">
                <a:solidFill>
                  <a:srgbClr val="800000"/>
                </a:solidFill>
                <a:ea typeface="ＭＳ Ｐゴシック" panose="020B0600070205080204" pitchFamily="34" charset="-128"/>
              </a:rPr>
              <a:t>",</a:t>
            </a:r>
          </a:p>
          <a:p>
            <a:pPr>
              <a:lnSpc>
                <a:spcPct val="80000"/>
              </a:lnSpc>
              <a:buFontTx/>
              <a:buNone/>
            </a:pPr>
            <a:r>
              <a:rPr lang="pl-PL" altLang="en-US" sz="1800">
                <a:solidFill>
                  <a:srgbClr val="800000"/>
                </a:solidFill>
                <a:ea typeface="ＭＳ Ｐゴシック" panose="020B0600070205080204" pitchFamily="34" charset="-128"/>
              </a:rPr>
              <a:t>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F742</a:t>
            </a:r>
            <a:r>
              <a:rPr lang="pl-PL" altLang="en-US" sz="1800">
                <a:solidFill>
                  <a:srgbClr val="800000"/>
                </a:solidFill>
                <a:ea typeface="ＭＳ Ｐゴシック" panose="020B0600070205080204" pitchFamily="34" charset="-128"/>
              </a:rPr>
              <a:t>",</a:t>
            </a:r>
          </a:p>
          <a:p>
            <a:pPr>
              <a:lnSpc>
                <a:spcPct val="80000"/>
              </a:lnSpc>
              <a:buFontTx/>
              <a:buNone/>
            </a:pPr>
            <a:r>
              <a:rPr lang="pl-PL" altLang="en-US" sz="1800">
                <a:solidFill>
                  <a:srgbClr val="800000"/>
                </a:solidFill>
                <a:ea typeface="ＭＳ Ｐゴシック" panose="020B0600070205080204" pitchFamily="34" charset="-128"/>
              </a:rPr>
              <a:t>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F548</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a:t>
            </a:r>
            <a:r>
              <a:rPr lang="pl-PL" altLang="en-US" sz="1800">
                <a:ea typeface="ＭＳ Ｐゴシック" panose="020B0600070205080204" pitchFamily="34" charset="-128"/>
              </a:rPr>
              <a:t>				</a:t>
            </a:r>
          </a:p>
          <a:p>
            <a:pPr>
              <a:lnSpc>
                <a:spcPct val="80000"/>
              </a:lnSpc>
              <a:buFontTx/>
              <a:buNone/>
            </a:pPr>
            <a:r>
              <a:rPr lang="pl-PL" altLang="en-US" sz="1800">
                <a:ea typeface="ＭＳ Ｐゴシック" panose="020B0600070205080204" pitchFamily="34" charset="-128"/>
              </a:rPr>
              <a:t>BEGIN</a:t>
            </a:r>
            <a:br>
              <a:rPr lang="pl-PL" altLang="en-US" sz="1800">
                <a:ea typeface="ＭＳ Ｐゴシック" panose="020B0600070205080204" pitchFamily="34" charset="-128"/>
              </a:rPr>
            </a:br>
            <a:endParaRPr lang="pl-PL" altLang="en-US" sz="1800">
              <a:ea typeface="ＭＳ Ｐゴシック" panose="020B0600070205080204" pitchFamily="34" charset="-128"/>
            </a:endParaRPr>
          </a:p>
          <a:p>
            <a:pPr>
              <a:lnSpc>
                <a:spcPct val="80000"/>
              </a:lnSpc>
              <a:buFontTx/>
              <a:buNone/>
            </a:pPr>
            <a:r>
              <a:rPr lang="pl-PL" altLang="en-US" sz="1800">
                <a:ea typeface="ＭＳ Ｐゴシック" panose="020B0600070205080204" pitchFamily="34" charset="-128"/>
              </a:rPr>
              <a:t>	 </a:t>
            </a:r>
            <a:r>
              <a:rPr lang="pl-PL" altLang="en-US" sz="1800" b="1">
                <a:solidFill>
                  <a:srgbClr val="990033"/>
                </a:solidFill>
                <a:ea typeface="ＭＳ Ｐゴシック" panose="020B0600070205080204" pitchFamily="34" charset="-128"/>
              </a:rPr>
              <a:t>temp &lt;= </a:t>
            </a:r>
            <a:r>
              <a:rPr lang="en-US" altLang="en-US" sz="1800" b="1">
                <a:solidFill>
                  <a:srgbClr val="990033"/>
                </a:solidFill>
                <a:ea typeface="ＭＳ Ｐゴシック" panose="020B0600070205080204" pitchFamily="34" charset="-128"/>
              </a:rPr>
              <a:t>to</a:t>
            </a:r>
            <a:r>
              <a:rPr lang="pl-PL" altLang="en-US" sz="1800" b="1">
                <a:solidFill>
                  <a:srgbClr val="990033"/>
                </a:solidFill>
                <a:ea typeface="ＭＳ Ｐゴシック" panose="020B0600070205080204" pitchFamily="34" charset="-128"/>
              </a:rPr>
              <a:t>_integer(unsigned(Addr));</a:t>
            </a:r>
          </a:p>
          <a:p>
            <a:pPr>
              <a:lnSpc>
                <a:spcPct val="80000"/>
              </a:lnSpc>
              <a:buFontTx/>
              <a:buNone/>
            </a:pPr>
            <a:r>
              <a:rPr lang="pl-PL" altLang="en-US" sz="1800">
                <a:ea typeface="ＭＳ Ｐゴシック" panose="020B0600070205080204" pitchFamily="34" charset="-128"/>
              </a:rPr>
              <a:t>  </a:t>
            </a:r>
            <a:r>
              <a:rPr lang="pl-PL" altLang="en-US" sz="1800">
                <a:solidFill>
                  <a:srgbClr val="800000"/>
                </a:solidFill>
                <a:ea typeface="ＭＳ Ｐゴシック" panose="020B0600070205080204" pitchFamily="34" charset="-128"/>
              </a:rPr>
              <a:t>    Dout &lt;= memory(temp);</a:t>
            </a:r>
            <a:br>
              <a:rPr lang="pl-PL" altLang="en-US" sz="1800">
                <a:solidFill>
                  <a:srgbClr val="800000"/>
                </a:solidFill>
                <a:ea typeface="ＭＳ Ｐゴシック" panose="020B0600070205080204" pitchFamily="34" charset="-128"/>
              </a:rPr>
            </a:br>
            <a:endParaRPr lang="pl-PL" altLang="en-US" sz="1800">
              <a:solidFill>
                <a:srgbClr val="800000"/>
              </a:solidFill>
              <a:ea typeface="ＭＳ Ｐゴシック" panose="020B0600070205080204" pitchFamily="34" charset="-128"/>
            </a:endParaRPr>
          </a:p>
          <a:p>
            <a:pPr>
              <a:lnSpc>
                <a:spcPct val="80000"/>
              </a:lnSpc>
              <a:buFontTx/>
              <a:buNone/>
            </a:pPr>
            <a:r>
              <a:rPr lang="pl-PL" altLang="en-US" sz="1800">
                <a:ea typeface="ＭＳ Ｐゴシック" panose="020B0600070205080204" pitchFamily="34" charset="-128"/>
              </a:rPr>
              <a:t>END dataflow;</a:t>
            </a:r>
            <a:endParaRPr lang="pl-PL" altLang="en-US" sz="800">
              <a:ea typeface="ＭＳ Ｐゴシック" panose="020B0600070205080204" pitchFamily="34" charset="-128"/>
            </a:endParaRPr>
          </a:p>
        </p:txBody>
      </p:sp>
      <p:sp>
        <p:nvSpPr>
          <p:cNvPr id="150530" name="Rectangle 2">
            <a:extLst>
              <a:ext uri="{FF2B5EF4-FFF2-40B4-BE49-F238E27FC236}">
                <a16:creationId xmlns:a16="http://schemas.microsoft.com/office/drawing/2014/main" xmlns="" id="{24755EE5-207E-A24F-AA77-CEE9C74162D9}"/>
              </a:ext>
            </a:extLst>
          </p:cNvPr>
          <p:cNvSpPr>
            <a:spLocks noGrp="1" noChangeArrowheads="1"/>
          </p:cNvSpPr>
          <p:nvPr>
            <p:ph type="title"/>
          </p:nvPr>
        </p:nvSpPr>
        <p:spPr>
          <a:xfrm>
            <a:off x="381000" y="0"/>
            <a:ext cx="8382000" cy="990600"/>
          </a:xfrm>
        </p:spPr>
        <p:txBody>
          <a:bodyPr/>
          <a:lstStyle/>
          <a:p>
            <a:r>
              <a:rPr lang="pl-PL" altLang="en-US" sz="3600">
                <a:ea typeface="ＭＳ Ｐゴシック" panose="020B0600070205080204" pitchFamily="34" charset="-128"/>
              </a:rPr>
              <a:t>ROM 8x16 example (3)</a:t>
            </a:r>
          </a:p>
        </p:txBody>
      </p:sp>
    </p:spTree>
    <p:extLst>
      <p:ext uri="{BB962C8B-B14F-4D97-AF65-F5344CB8AC3E}">
        <p14:creationId xmlns:p14="http://schemas.microsoft.com/office/powerpoint/2010/main" val="2356036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3">
            <a:extLst>
              <a:ext uri="{FF2B5EF4-FFF2-40B4-BE49-F238E27FC236}">
                <a16:creationId xmlns:a16="http://schemas.microsoft.com/office/drawing/2014/main" xmlns="" id="{7F496A28-9483-6045-AF66-6BEC35AC8FEA}"/>
              </a:ext>
            </a:extLst>
          </p:cNvPr>
          <p:cNvSpPr>
            <a:spLocks noGrp="1" noChangeArrowheads="1"/>
          </p:cNvSpPr>
          <p:nvPr>
            <p:ph type="body" idx="1"/>
          </p:nvPr>
        </p:nvSpPr>
        <p:spPr>
          <a:xfrm>
            <a:off x="66675" y="1152525"/>
            <a:ext cx="8991600" cy="5029200"/>
          </a:xfrm>
        </p:spPr>
        <p:txBody>
          <a:bodyPr/>
          <a:lstStyle/>
          <a:p>
            <a:pPr>
              <a:lnSpc>
                <a:spcPct val="80000"/>
              </a:lnSpc>
              <a:buFontTx/>
              <a:buNone/>
            </a:pPr>
            <a:r>
              <a:rPr lang="pl-PL" altLang="en-US" sz="1800">
                <a:ea typeface="ＭＳ Ｐゴシック" panose="020B0600070205080204" pitchFamily="34" charset="-128"/>
              </a:rPr>
              <a:t>ARCHITECTURE dataflow OF rom IS</a:t>
            </a:r>
          </a:p>
          <a:p>
            <a:pPr>
              <a:lnSpc>
                <a:spcPct val="80000"/>
              </a:lnSpc>
              <a:buFontTx/>
              <a:buNone/>
            </a:pPr>
            <a:r>
              <a:rPr lang="pl-PL" altLang="en-US" sz="1800">
                <a:solidFill>
                  <a:srgbClr val="800000"/>
                </a:solidFill>
                <a:ea typeface="ＭＳ Ｐゴシック" panose="020B0600070205080204" pitchFamily="34" charset="-128"/>
              </a:rPr>
              <a:t>TYPE vector_array IS ARRAY (0 to 7) OF STD_LOGIC_VECTOR(15 DOWNTO 0);</a:t>
            </a:r>
          </a:p>
          <a:p>
            <a:pPr>
              <a:lnSpc>
                <a:spcPct val="80000"/>
              </a:lnSpc>
              <a:buFontTx/>
              <a:buNone/>
            </a:pPr>
            <a:r>
              <a:rPr lang="pl-PL" altLang="en-US" sz="1800">
                <a:solidFill>
                  <a:srgbClr val="800000"/>
                </a:solidFill>
                <a:ea typeface="ＭＳ Ｐゴシック" panose="020B0600070205080204" pitchFamily="34" charset="-128"/>
              </a:rPr>
              <a:t>CONSTANT memory : vector_array :=</a:t>
            </a:r>
          </a:p>
          <a:p>
            <a:pPr>
              <a:lnSpc>
                <a:spcPct val="80000"/>
              </a:lnSpc>
              <a:buFontTx/>
              <a:buNone/>
            </a:pPr>
            <a:r>
              <a:rPr lang="pl-PL" altLang="en-US" sz="1800">
                <a:solidFill>
                  <a:srgbClr val="800000"/>
                </a:solidFill>
                <a:ea typeface="ＭＳ Ｐゴシック" panose="020B0600070205080204" pitchFamily="34" charset="-128"/>
              </a:rPr>
              <a:t>				(	</a:t>
            </a:r>
            <a:r>
              <a:rPr lang="en-US" altLang="en-US" sz="1800">
                <a:solidFill>
                  <a:srgbClr val="800000"/>
                </a:solidFill>
                <a:ea typeface="ＭＳ Ｐゴシック" panose="020B0600070205080204" pitchFamily="34" charset="-128"/>
              </a:rPr>
              <a:t>X</a:t>
            </a:r>
            <a:r>
              <a:rPr lang="pl-PL" altLang="ja-JP" sz="1800">
                <a:solidFill>
                  <a:srgbClr val="800000"/>
                </a:solidFill>
                <a:ea typeface="ＭＳ Ｐゴシック" panose="020B0600070205080204" pitchFamily="34" charset="-128"/>
              </a:rPr>
              <a:t>"</a:t>
            </a:r>
            <a:r>
              <a:rPr lang="en-US" altLang="ja-JP" sz="1800">
                <a:solidFill>
                  <a:srgbClr val="800000"/>
                </a:solidFill>
                <a:ea typeface="ＭＳ Ｐゴシック" panose="020B0600070205080204" pitchFamily="34" charset="-128"/>
              </a:rPr>
              <a:t>800A</a:t>
            </a:r>
            <a:r>
              <a:rPr lang="pl-PL" altLang="ja-JP" sz="1800">
                <a:solidFill>
                  <a:srgbClr val="800000"/>
                </a:solidFill>
                <a:ea typeface="ＭＳ Ｐゴシック" panose="020B0600070205080204" pitchFamily="34" charset="-128"/>
              </a:rPr>
              <a:t>",</a:t>
            </a:r>
          </a:p>
          <a:p>
            <a:pPr>
              <a:lnSpc>
                <a:spcPct val="80000"/>
              </a:lnSpc>
              <a:buFontTx/>
              <a:buNone/>
            </a:pPr>
            <a:r>
              <a:rPr lang="pl-PL" altLang="en-US" sz="1800">
                <a:solidFill>
                  <a:srgbClr val="800000"/>
                </a:solidFill>
                <a:ea typeface="ＭＳ Ｐゴシック" panose="020B0600070205080204" pitchFamily="34" charset="-128"/>
              </a:rPr>
              <a:t>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D459</a:t>
            </a:r>
            <a:r>
              <a:rPr lang="pl-PL" altLang="en-US" sz="1800">
                <a:solidFill>
                  <a:srgbClr val="800000"/>
                </a:solidFill>
                <a:ea typeface="ＭＳ Ｐゴシック" panose="020B0600070205080204" pitchFamily="34" charset="-128"/>
              </a:rPr>
              <a:t>",</a:t>
            </a:r>
          </a:p>
          <a:p>
            <a:pPr>
              <a:lnSpc>
                <a:spcPct val="80000"/>
              </a:lnSpc>
              <a:buFontTx/>
              <a:buNone/>
            </a:pPr>
            <a:r>
              <a:rPr lang="pl-PL" altLang="en-US" sz="1800">
                <a:solidFill>
                  <a:srgbClr val="800000"/>
                </a:solidFill>
                <a:ea typeface="ＭＳ Ｐゴシック" panose="020B0600070205080204" pitchFamily="34" charset="-128"/>
              </a:rPr>
              <a:t>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A870</a:t>
            </a:r>
            <a:r>
              <a:rPr lang="pl-PL" altLang="en-US" sz="1800">
                <a:solidFill>
                  <a:srgbClr val="800000"/>
                </a:solidFill>
                <a:ea typeface="ＭＳ Ｐゴシック" panose="020B0600070205080204" pitchFamily="34" charset="-128"/>
              </a:rPr>
              <a:t>",</a:t>
            </a:r>
          </a:p>
          <a:p>
            <a:pPr>
              <a:lnSpc>
                <a:spcPct val="80000"/>
              </a:lnSpc>
              <a:buFontTx/>
              <a:buNone/>
            </a:pPr>
            <a:r>
              <a:rPr lang="pl-PL" altLang="en-US" sz="1800">
                <a:solidFill>
                  <a:srgbClr val="800000"/>
                </a:solidFill>
                <a:ea typeface="ＭＳ Ｐゴシック" panose="020B0600070205080204" pitchFamily="34" charset="-128"/>
              </a:rPr>
              <a:t>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7853</a:t>
            </a:r>
            <a:r>
              <a:rPr lang="pl-PL" altLang="en-US" sz="1800">
                <a:solidFill>
                  <a:srgbClr val="800000"/>
                </a:solidFill>
                <a:ea typeface="ＭＳ Ｐゴシック" panose="020B0600070205080204" pitchFamily="34" charset="-128"/>
              </a:rPr>
              <a:t>",					</a:t>
            </a:r>
          </a:p>
          <a:p>
            <a:pPr>
              <a:lnSpc>
                <a:spcPct val="80000"/>
              </a:lnSpc>
              <a:buFontTx/>
              <a:buNone/>
            </a:pPr>
            <a:r>
              <a:rPr lang="pl-PL" altLang="en-US" sz="1800">
                <a:solidFill>
                  <a:srgbClr val="800000"/>
                </a:solidFill>
                <a:ea typeface="ＭＳ Ｐゴシック" panose="020B0600070205080204" pitchFamily="34" charset="-128"/>
              </a:rPr>
              <a:t>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650D</a:t>
            </a:r>
            <a:r>
              <a:rPr lang="pl-PL" altLang="en-US" sz="1800">
                <a:solidFill>
                  <a:srgbClr val="800000"/>
                </a:solidFill>
                <a:ea typeface="ＭＳ Ｐゴシック" panose="020B0600070205080204" pitchFamily="34" charset="-128"/>
              </a:rPr>
              <a:t>",</a:t>
            </a:r>
          </a:p>
          <a:p>
            <a:pPr>
              <a:lnSpc>
                <a:spcPct val="80000"/>
              </a:lnSpc>
              <a:buFontTx/>
              <a:buNone/>
            </a:pPr>
            <a:r>
              <a:rPr lang="pl-PL" altLang="en-US" sz="1800">
                <a:solidFill>
                  <a:srgbClr val="800000"/>
                </a:solidFill>
                <a:ea typeface="ＭＳ Ｐゴシック" panose="020B0600070205080204" pitchFamily="34" charset="-128"/>
              </a:rPr>
              <a:t>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642F</a:t>
            </a:r>
            <a:r>
              <a:rPr lang="pl-PL" altLang="en-US" sz="1800">
                <a:solidFill>
                  <a:srgbClr val="800000"/>
                </a:solidFill>
                <a:ea typeface="ＭＳ Ｐゴシック" panose="020B0600070205080204" pitchFamily="34" charset="-128"/>
              </a:rPr>
              <a:t>",</a:t>
            </a:r>
          </a:p>
          <a:p>
            <a:pPr>
              <a:lnSpc>
                <a:spcPct val="80000"/>
              </a:lnSpc>
              <a:buFontTx/>
              <a:buNone/>
            </a:pPr>
            <a:r>
              <a:rPr lang="pl-PL" altLang="en-US" sz="1800">
                <a:solidFill>
                  <a:srgbClr val="800000"/>
                </a:solidFill>
                <a:ea typeface="ＭＳ Ｐゴシック" panose="020B0600070205080204" pitchFamily="34" charset="-128"/>
              </a:rPr>
              <a:t>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F742</a:t>
            </a:r>
            <a:r>
              <a:rPr lang="pl-PL" altLang="en-US" sz="1800">
                <a:solidFill>
                  <a:srgbClr val="800000"/>
                </a:solidFill>
                <a:ea typeface="ＭＳ Ｐゴシック" panose="020B0600070205080204" pitchFamily="34" charset="-128"/>
              </a:rPr>
              <a:t>",</a:t>
            </a:r>
          </a:p>
          <a:p>
            <a:pPr>
              <a:lnSpc>
                <a:spcPct val="80000"/>
              </a:lnSpc>
              <a:buFontTx/>
              <a:buNone/>
            </a:pPr>
            <a:r>
              <a:rPr lang="pl-PL" altLang="en-US" sz="1800">
                <a:solidFill>
                  <a:srgbClr val="800000"/>
                </a:solidFill>
                <a:ea typeface="ＭＳ Ｐゴシック" panose="020B0600070205080204" pitchFamily="34" charset="-128"/>
              </a:rPr>
              <a:t>					</a:t>
            </a:r>
            <a:r>
              <a:rPr lang="en-US" altLang="en-US" sz="1800">
                <a:solidFill>
                  <a:srgbClr val="800000"/>
                </a:solidFill>
                <a:ea typeface="ＭＳ Ｐゴシック" panose="020B0600070205080204" pitchFamily="34" charset="-128"/>
              </a:rPr>
              <a:t>X</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F548</a:t>
            </a:r>
            <a:r>
              <a:rPr lang="pl-PL" altLang="en-US" sz="1800">
                <a:solidFill>
                  <a:srgbClr val="800000"/>
                </a:solidFill>
                <a:ea typeface="ＭＳ Ｐゴシック" panose="020B0600070205080204" pitchFamily="34" charset="-128"/>
              </a:rPr>
              <a:t>"</a:t>
            </a:r>
            <a:r>
              <a:rPr lang="en-US" altLang="en-US" sz="1800">
                <a:solidFill>
                  <a:srgbClr val="800000"/>
                </a:solidFill>
                <a:ea typeface="ＭＳ Ｐゴシック" panose="020B0600070205080204" pitchFamily="34" charset="-128"/>
              </a:rPr>
              <a:t>);</a:t>
            </a:r>
            <a:r>
              <a:rPr lang="pl-PL" altLang="en-US" sz="1800">
                <a:ea typeface="ＭＳ Ｐゴシック" panose="020B0600070205080204" pitchFamily="34" charset="-128"/>
              </a:rPr>
              <a:t>				</a:t>
            </a:r>
          </a:p>
          <a:p>
            <a:pPr>
              <a:lnSpc>
                <a:spcPct val="80000"/>
              </a:lnSpc>
              <a:buFontTx/>
              <a:buNone/>
            </a:pPr>
            <a:r>
              <a:rPr lang="pl-PL" altLang="en-US" sz="1800">
                <a:ea typeface="ＭＳ Ｐゴシック" panose="020B0600070205080204" pitchFamily="34" charset="-128"/>
              </a:rPr>
              <a:t>BEGIN</a:t>
            </a:r>
            <a:br>
              <a:rPr lang="pl-PL" altLang="en-US" sz="1800">
                <a:ea typeface="ＭＳ Ｐゴシック" panose="020B0600070205080204" pitchFamily="34" charset="-128"/>
              </a:rPr>
            </a:br>
            <a:endParaRPr lang="pl-PL" altLang="en-US" sz="1800">
              <a:ea typeface="ＭＳ Ｐゴシック" panose="020B0600070205080204" pitchFamily="34" charset="-128"/>
            </a:endParaRPr>
          </a:p>
          <a:p>
            <a:pPr>
              <a:lnSpc>
                <a:spcPct val="80000"/>
              </a:lnSpc>
              <a:buFontTx/>
              <a:buNone/>
            </a:pPr>
            <a:r>
              <a:rPr lang="pl-PL" altLang="en-US" sz="1800">
                <a:solidFill>
                  <a:srgbClr val="800000"/>
                </a:solidFill>
                <a:ea typeface="ＭＳ Ｐゴシック" panose="020B0600070205080204" pitchFamily="34" charset="-128"/>
              </a:rPr>
              <a:t>    Dout &lt;= memory(</a:t>
            </a:r>
            <a:r>
              <a:rPr lang="en-US" altLang="en-US" sz="1800" b="1">
                <a:solidFill>
                  <a:srgbClr val="990033"/>
                </a:solidFill>
                <a:ea typeface="ＭＳ Ｐゴシック" panose="020B0600070205080204" pitchFamily="34" charset="-128"/>
              </a:rPr>
              <a:t>to</a:t>
            </a:r>
            <a:r>
              <a:rPr lang="pl-PL" altLang="en-US" sz="1800" b="1">
                <a:solidFill>
                  <a:srgbClr val="990033"/>
                </a:solidFill>
                <a:ea typeface="ＭＳ Ｐゴシック" panose="020B0600070205080204" pitchFamily="34" charset="-128"/>
              </a:rPr>
              <a:t>_integer(unsigned(Addr))</a:t>
            </a:r>
            <a:r>
              <a:rPr lang="pl-PL" altLang="en-US" sz="1800">
                <a:solidFill>
                  <a:srgbClr val="800000"/>
                </a:solidFill>
                <a:ea typeface="ＭＳ Ｐゴシック" panose="020B0600070205080204" pitchFamily="34" charset="-128"/>
              </a:rPr>
              <a:t>);</a:t>
            </a:r>
            <a:br>
              <a:rPr lang="pl-PL" altLang="en-US" sz="1800">
                <a:solidFill>
                  <a:srgbClr val="800000"/>
                </a:solidFill>
                <a:ea typeface="ＭＳ Ｐゴシック" panose="020B0600070205080204" pitchFamily="34" charset="-128"/>
              </a:rPr>
            </a:br>
            <a:endParaRPr lang="pl-PL" altLang="en-US" sz="1800">
              <a:solidFill>
                <a:srgbClr val="800000"/>
              </a:solidFill>
              <a:ea typeface="ＭＳ Ｐゴシック" panose="020B0600070205080204" pitchFamily="34" charset="-128"/>
            </a:endParaRPr>
          </a:p>
          <a:p>
            <a:pPr>
              <a:lnSpc>
                <a:spcPct val="80000"/>
              </a:lnSpc>
              <a:buFontTx/>
              <a:buNone/>
            </a:pPr>
            <a:r>
              <a:rPr lang="pl-PL" altLang="en-US" sz="1800">
                <a:ea typeface="ＭＳ Ｐゴシック" panose="020B0600070205080204" pitchFamily="34" charset="-128"/>
              </a:rPr>
              <a:t>END dataflow;</a:t>
            </a:r>
            <a:endParaRPr lang="pl-PL" altLang="en-US" sz="800">
              <a:ea typeface="ＭＳ Ｐゴシック" panose="020B0600070205080204" pitchFamily="34" charset="-128"/>
            </a:endParaRPr>
          </a:p>
        </p:txBody>
      </p:sp>
      <p:sp>
        <p:nvSpPr>
          <p:cNvPr id="340994" name="Rectangle 2">
            <a:extLst>
              <a:ext uri="{FF2B5EF4-FFF2-40B4-BE49-F238E27FC236}">
                <a16:creationId xmlns:a16="http://schemas.microsoft.com/office/drawing/2014/main" xmlns="" id="{BC5EC676-438A-4940-B2FA-2016B404DD06}"/>
              </a:ext>
            </a:extLst>
          </p:cNvPr>
          <p:cNvSpPr>
            <a:spLocks noGrp="1" noChangeArrowheads="1"/>
          </p:cNvSpPr>
          <p:nvPr>
            <p:ph type="title"/>
          </p:nvPr>
        </p:nvSpPr>
        <p:spPr>
          <a:xfrm>
            <a:off x="381000" y="0"/>
            <a:ext cx="8382000" cy="990600"/>
          </a:xfrm>
        </p:spPr>
        <p:txBody>
          <a:bodyPr/>
          <a:lstStyle/>
          <a:p>
            <a:r>
              <a:rPr lang="pl-PL" altLang="en-US" sz="3600">
                <a:ea typeface="ＭＳ Ｐゴシック" panose="020B0600070205080204" pitchFamily="34" charset="-128"/>
              </a:rPr>
              <a:t>ROM 8x16 example (4)</a:t>
            </a:r>
          </a:p>
        </p:txBody>
      </p:sp>
    </p:spTree>
    <p:extLst>
      <p:ext uri="{BB962C8B-B14F-4D97-AF65-F5344CB8AC3E}">
        <p14:creationId xmlns:p14="http://schemas.microsoft.com/office/powerpoint/2010/main" val="2387598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24579" name="Line 2"/>
          <p:cNvSpPr>
            <a:spLocks noChangeShapeType="1"/>
          </p:cNvSpPr>
          <p:nvPr/>
        </p:nvSpPr>
        <p:spPr bwMode="auto">
          <a:xfrm flipH="1">
            <a:off x="4914900" y="2392363"/>
            <a:ext cx="239713" cy="1587"/>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0" name="Line 3"/>
          <p:cNvSpPr>
            <a:spLocks noChangeShapeType="1"/>
          </p:cNvSpPr>
          <p:nvPr/>
        </p:nvSpPr>
        <p:spPr bwMode="auto">
          <a:xfrm>
            <a:off x="2444750" y="3952875"/>
            <a:ext cx="257175" cy="1588"/>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1" name="Line 4"/>
          <p:cNvSpPr>
            <a:spLocks noChangeShapeType="1"/>
          </p:cNvSpPr>
          <p:nvPr/>
        </p:nvSpPr>
        <p:spPr bwMode="auto">
          <a:xfrm>
            <a:off x="2444750" y="4178300"/>
            <a:ext cx="257175" cy="0"/>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2" name="Line 5"/>
          <p:cNvSpPr>
            <a:spLocks noChangeShapeType="1"/>
          </p:cNvSpPr>
          <p:nvPr/>
        </p:nvSpPr>
        <p:spPr bwMode="auto">
          <a:xfrm flipH="1">
            <a:off x="3182938" y="4073525"/>
            <a:ext cx="120650" cy="1588"/>
          </a:xfrm>
          <a:prstGeom prst="line">
            <a:avLst/>
          </a:prstGeom>
          <a:noFill/>
          <a:ln w="20701">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3" name="Freeform 6"/>
          <p:cNvSpPr>
            <a:spLocks/>
          </p:cNvSpPr>
          <p:nvPr/>
        </p:nvSpPr>
        <p:spPr bwMode="auto">
          <a:xfrm>
            <a:off x="2676525" y="3867150"/>
            <a:ext cx="512763" cy="206375"/>
          </a:xfrm>
          <a:custGeom>
            <a:avLst/>
            <a:gdLst>
              <a:gd name="T0" fmla="*/ 648 w 791"/>
              <a:gd name="T1" fmla="*/ 0 h 316"/>
              <a:gd name="T2" fmla="*/ 648 w 791"/>
              <a:gd name="T3" fmla="*/ 0 h 316"/>
              <a:gd name="T4" fmla="*/ 648 w 791"/>
              <a:gd name="T5" fmla="*/ 0 h 316"/>
              <a:gd name="T6" fmla="*/ 648 w 791"/>
              <a:gd name="T7" fmla="*/ 0 h 316"/>
              <a:gd name="T8" fmla="*/ 648 w 791"/>
              <a:gd name="T9" fmla="*/ 0 h 316"/>
              <a:gd name="T10" fmla="*/ 648 w 791"/>
              <a:gd name="T11" fmla="*/ 0 h 316"/>
              <a:gd name="T12" fmla="*/ 648 w 791"/>
              <a:gd name="T13" fmla="*/ 0 h 316"/>
              <a:gd name="T14" fmla="*/ 648 w 791"/>
              <a:gd name="T15" fmla="*/ 0 h 316"/>
              <a:gd name="T16" fmla="*/ 648 w 791"/>
              <a:gd name="T17" fmla="*/ 0 h 316"/>
              <a:gd name="T18" fmla="*/ 648 w 791"/>
              <a:gd name="T19" fmla="*/ 0 h 316"/>
              <a:gd name="T20" fmla="*/ 648 w 791"/>
              <a:gd name="T21" fmla="*/ 0 h 316"/>
              <a:gd name="T22" fmla="*/ 648 w 791"/>
              <a:gd name="T23" fmla="*/ 0 h 316"/>
              <a:gd name="T24" fmla="*/ 648 w 791"/>
              <a:gd name="T25" fmla="*/ 0 h 316"/>
              <a:gd name="T26" fmla="*/ 648 w 791"/>
              <a:gd name="T27" fmla="*/ 0 h 316"/>
              <a:gd name="T28" fmla="*/ 648 w 791"/>
              <a:gd name="T29" fmla="*/ 0 h 316"/>
              <a:gd name="T30" fmla="*/ 648 w 791"/>
              <a:gd name="T31" fmla="*/ 0 h 316"/>
              <a:gd name="T32" fmla="*/ 648 w 791"/>
              <a:gd name="T33" fmla="*/ 0 h 316"/>
              <a:gd name="T34" fmla="*/ 648 w 791"/>
              <a:gd name="T35" fmla="*/ 0 h 316"/>
              <a:gd name="T36" fmla="*/ 648 w 791"/>
              <a:gd name="T37" fmla="*/ 0 h 316"/>
              <a:gd name="T38" fmla="*/ 648 w 791"/>
              <a:gd name="T39" fmla="*/ 0 h 316"/>
              <a:gd name="T40" fmla="*/ 648 w 791"/>
              <a:gd name="T41" fmla="*/ 0 h 316"/>
              <a:gd name="T42" fmla="*/ 648 w 791"/>
              <a:gd name="T43" fmla="*/ 0 h 316"/>
              <a:gd name="T44" fmla="*/ 648 w 791"/>
              <a:gd name="T45" fmla="*/ 0 h 316"/>
              <a:gd name="T46" fmla="*/ 648 w 791"/>
              <a:gd name="T47" fmla="*/ 0 h 316"/>
              <a:gd name="T48" fmla="*/ 648 w 791"/>
              <a:gd name="T49" fmla="*/ 0 h 316"/>
              <a:gd name="T50" fmla="*/ 648 w 791"/>
              <a:gd name="T51" fmla="*/ 0 h 316"/>
              <a:gd name="T52" fmla="*/ 648 w 791"/>
              <a:gd name="T53" fmla="*/ 0 h 316"/>
              <a:gd name="T54" fmla="*/ 648 w 791"/>
              <a:gd name="T55" fmla="*/ 0 h 316"/>
              <a:gd name="T56" fmla="*/ 648 w 791"/>
              <a:gd name="T57" fmla="*/ 0 h 316"/>
              <a:gd name="T58" fmla="*/ 648 w 791"/>
              <a:gd name="T59" fmla="*/ 0 h 316"/>
              <a:gd name="T60" fmla="*/ 648 w 791"/>
              <a:gd name="T61" fmla="*/ 0 h 316"/>
              <a:gd name="T62" fmla="*/ 648 w 791"/>
              <a:gd name="T63" fmla="*/ 0 h 316"/>
              <a:gd name="T64" fmla="*/ 648 w 791"/>
              <a:gd name="T65" fmla="*/ 0 h 316"/>
              <a:gd name="T66" fmla="*/ 648 w 791"/>
              <a:gd name="T67" fmla="*/ 0 h 316"/>
              <a:gd name="T68" fmla="*/ 648 w 791"/>
              <a:gd name="T69" fmla="*/ 0 h 316"/>
              <a:gd name="T70" fmla="*/ 648 w 791"/>
              <a:gd name="T71" fmla="*/ 0 h 316"/>
              <a:gd name="T72" fmla="*/ 648 w 791"/>
              <a:gd name="T73" fmla="*/ 0 h 316"/>
              <a:gd name="T74" fmla="*/ 648 w 791"/>
              <a:gd name="T75" fmla="*/ 0 h 316"/>
              <a:gd name="T76" fmla="*/ 648 w 791"/>
              <a:gd name="T77" fmla="*/ 0 h 316"/>
              <a:gd name="T78" fmla="*/ 648 w 791"/>
              <a:gd name="T79" fmla="*/ 0 h 316"/>
              <a:gd name="T80" fmla="*/ 648 w 791"/>
              <a:gd name="T81" fmla="*/ 0 h 316"/>
              <a:gd name="T82" fmla="*/ 648 w 791"/>
              <a:gd name="T83" fmla="*/ 0 h 316"/>
              <a:gd name="T84" fmla="*/ 648 w 791"/>
              <a:gd name="T85" fmla="*/ 0 h 316"/>
              <a:gd name="T86" fmla="*/ 648 w 791"/>
              <a:gd name="T87" fmla="*/ 0 h 316"/>
              <a:gd name="T88" fmla="*/ 648 w 791"/>
              <a:gd name="T89" fmla="*/ 0 h 316"/>
              <a:gd name="T90" fmla="*/ 648 w 791"/>
              <a:gd name="T91" fmla="*/ 0 h 316"/>
              <a:gd name="T92" fmla="*/ 648 w 791"/>
              <a:gd name="T93" fmla="*/ 0 h 316"/>
              <a:gd name="T94" fmla="*/ 648 w 791"/>
              <a:gd name="T95" fmla="*/ 0 h 316"/>
              <a:gd name="T96" fmla="*/ 648 w 791"/>
              <a:gd name="T97" fmla="*/ 0 h 316"/>
              <a:gd name="T98" fmla="*/ 648 w 791"/>
              <a:gd name="T99" fmla="*/ 0 h 316"/>
              <a:gd name="T100" fmla="*/ 648 w 791"/>
              <a:gd name="T101" fmla="*/ 0 h 316"/>
              <a:gd name="T102" fmla="*/ 648 w 791"/>
              <a:gd name="T103" fmla="*/ 0 h 316"/>
              <a:gd name="T104" fmla="*/ 648 w 791"/>
              <a:gd name="T105" fmla="*/ 0 h 316"/>
              <a:gd name="T106" fmla="*/ 648 w 791"/>
              <a:gd name="T107" fmla="*/ 0 h 316"/>
              <a:gd name="T108" fmla="*/ 648 w 791"/>
              <a:gd name="T109" fmla="*/ 0 h 316"/>
              <a:gd name="T110" fmla="*/ 648 w 791"/>
              <a:gd name="T111" fmla="*/ 0 h 316"/>
              <a:gd name="T112" fmla="*/ 648 w 791"/>
              <a:gd name="T113" fmla="*/ 0 h 316"/>
              <a:gd name="T114" fmla="*/ 648 w 791"/>
              <a:gd name="T115" fmla="*/ 0 h 316"/>
              <a:gd name="T116" fmla="*/ 648 w 791"/>
              <a:gd name="T117" fmla="*/ 0 h 316"/>
              <a:gd name="T118" fmla="*/ 648 w 791"/>
              <a:gd name="T119" fmla="*/ 0 h 316"/>
              <a:gd name="T120" fmla="*/ 648 w 791"/>
              <a:gd name="T121" fmla="*/ 0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1"/>
              <a:gd name="T184" fmla="*/ 0 h 316"/>
              <a:gd name="T185" fmla="*/ 791 w 791"/>
              <a:gd name="T186" fmla="*/ 316 h 3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1" h="316">
                <a:moveTo>
                  <a:pt x="0" y="0"/>
                </a:moveTo>
                <a:lnTo>
                  <a:pt x="31" y="0"/>
                </a:lnTo>
                <a:lnTo>
                  <a:pt x="59" y="0"/>
                </a:lnTo>
                <a:lnTo>
                  <a:pt x="85" y="0"/>
                </a:lnTo>
                <a:lnTo>
                  <a:pt x="110" y="0"/>
                </a:lnTo>
                <a:lnTo>
                  <a:pt x="133" y="0"/>
                </a:lnTo>
                <a:lnTo>
                  <a:pt x="154" y="0"/>
                </a:lnTo>
                <a:lnTo>
                  <a:pt x="174" y="0"/>
                </a:lnTo>
                <a:lnTo>
                  <a:pt x="192" y="0"/>
                </a:lnTo>
                <a:lnTo>
                  <a:pt x="210" y="0"/>
                </a:lnTo>
                <a:lnTo>
                  <a:pt x="225" y="0"/>
                </a:lnTo>
                <a:lnTo>
                  <a:pt x="240" y="0"/>
                </a:lnTo>
                <a:lnTo>
                  <a:pt x="253" y="0"/>
                </a:lnTo>
                <a:lnTo>
                  <a:pt x="265" y="2"/>
                </a:lnTo>
                <a:lnTo>
                  <a:pt x="276" y="2"/>
                </a:lnTo>
                <a:lnTo>
                  <a:pt x="285" y="2"/>
                </a:lnTo>
                <a:lnTo>
                  <a:pt x="294" y="2"/>
                </a:lnTo>
                <a:lnTo>
                  <a:pt x="302" y="2"/>
                </a:lnTo>
                <a:lnTo>
                  <a:pt x="309" y="2"/>
                </a:lnTo>
                <a:lnTo>
                  <a:pt x="316" y="2"/>
                </a:lnTo>
                <a:lnTo>
                  <a:pt x="321" y="2"/>
                </a:lnTo>
                <a:lnTo>
                  <a:pt x="326" y="2"/>
                </a:lnTo>
                <a:lnTo>
                  <a:pt x="330" y="2"/>
                </a:lnTo>
                <a:lnTo>
                  <a:pt x="334" y="2"/>
                </a:lnTo>
                <a:lnTo>
                  <a:pt x="338" y="2"/>
                </a:lnTo>
                <a:lnTo>
                  <a:pt x="341" y="2"/>
                </a:lnTo>
                <a:lnTo>
                  <a:pt x="343" y="2"/>
                </a:lnTo>
                <a:lnTo>
                  <a:pt x="346" y="2"/>
                </a:lnTo>
                <a:lnTo>
                  <a:pt x="349" y="2"/>
                </a:lnTo>
                <a:lnTo>
                  <a:pt x="350" y="2"/>
                </a:lnTo>
                <a:lnTo>
                  <a:pt x="353" y="2"/>
                </a:lnTo>
                <a:lnTo>
                  <a:pt x="354" y="3"/>
                </a:lnTo>
                <a:lnTo>
                  <a:pt x="357" y="3"/>
                </a:lnTo>
                <a:lnTo>
                  <a:pt x="359" y="3"/>
                </a:lnTo>
                <a:lnTo>
                  <a:pt x="361" y="3"/>
                </a:lnTo>
                <a:lnTo>
                  <a:pt x="363" y="3"/>
                </a:lnTo>
                <a:lnTo>
                  <a:pt x="365" y="3"/>
                </a:lnTo>
                <a:lnTo>
                  <a:pt x="366" y="3"/>
                </a:lnTo>
                <a:lnTo>
                  <a:pt x="369" y="3"/>
                </a:lnTo>
                <a:lnTo>
                  <a:pt x="370" y="3"/>
                </a:lnTo>
                <a:lnTo>
                  <a:pt x="371" y="3"/>
                </a:lnTo>
                <a:lnTo>
                  <a:pt x="372" y="3"/>
                </a:lnTo>
                <a:lnTo>
                  <a:pt x="374" y="4"/>
                </a:lnTo>
                <a:lnTo>
                  <a:pt x="375" y="4"/>
                </a:lnTo>
                <a:lnTo>
                  <a:pt x="376" y="4"/>
                </a:lnTo>
                <a:lnTo>
                  <a:pt x="378" y="4"/>
                </a:lnTo>
                <a:lnTo>
                  <a:pt x="379" y="4"/>
                </a:lnTo>
                <a:lnTo>
                  <a:pt x="380" y="4"/>
                </a:lnTo>
                <a:lnTo>
                  <a:pt x="382" y="4"/>
                </a:lnTo>
                <a:lnTo>
                  <a:pt x="383" y="4"/>
                </a:lnTo>
                <a:lnTo>
                  <a:pt x="384" y="4"/>
                </a:lnTo>
                <a:lnTo>
                  <a:pt x="386" y="4"/>
                </a:lnTo>
                <a:lnTo>
                  <a:pt x="386" y="6"/>
                </a:lnTo>
                <a:lnTo>
                  <a:pt x="387" y="6"/>
                </a:lnTo>
                <a:lnTo>
                  <a:pt x="388" y="6"/>
                </a:lnTo>
                <a:lnTo>
                  <a:pt x="390" y="6"/>
                </a:lnTo>
                <a:lnTo>
                  <a:pt x="391" y="6"/>
                </a:lnTo>
                <a:lnTo>
                  <a:pt x="394" y="6"/>
                </a:lnTo>
                <a:lnTo>
                  <a:pt x="395" y="6"/>
                </a:lnTo>
                <a:lnTo>
                  <a:pt x="396" y="7"/>
                </a:lnTo>
                <a:lnTo>
                  <a:pt x="398" y="7"/>
                </a:lnTo>
                <a:lnTo>
                  <a:pt x="400" y="7"/>
                </a:lnTo>
                <a:lnTo>
                  <a:pt x="402" y="7"/>
                </a:lnTo>
                <a:lnTo>
                  <a:pt x="404" y="7"/>
                </a:lnTo>
                <a:lnTo>
                  <a:pt x="406" y="8"/>
                </a:lnTo>
                <a:lnTo>
                  <a:pt x="408" y="8"/>
                </a:lnTo>
                <a:lnTo>
                  <a:pt x="410" y="8"/>
                </a:lnTo>
                <a:lnTo>
                  <a:pt x="412" y="8"/>
                </a:lnTo>
                <a:lnTo>
                  <a:pt x="414" y="8"/>
                </a:lnTo>
                <a:lnTo>
                  <a:pt x="415" y="10"/>
                </a:lnTo>
                <a:lnTo>
                  <a:pt x="416" y="10"/>
                </a:lnTo>
                <a:lnTo>
                  <a:pt x="418" y="10"/>
                </a:lnTo>
                <a:lnTo>
                  <a:pt x="419" y="10"/>
                </a:lnTo>
                <a:lnTo>
                  <a:pt x="420" y="10"/>
                </a:lnTo>
                <a:lnTo>
                  <a:pt x="421" y="10"/>
                </a:lnTo>
                <a:lnTo>
                  <a:pt x="423" y="11"/>
                </a:lnTo>
                <a:lnTo>
                  <a:pt x="424" y="11"/>
                </a:lnTo>
                <a:lnTo>
                  <a:pt x="425" y="11"/>
                </a:lnTo>
                <a:lnTo>
                  <a:pt x="427" y="11"/>
                </a:lnTo>
                <a:lnTo>
                  <a:pt x="428" y="11"/>
                </a:lnTo>
                <a:lnTo>
                  <a:pt x="428" y="12"/>
                </a:lnTo>
                <a:lnTo>
                  <a:pt x="429" y="12"/>
                </a:lnTo>
                <a:lnTo>
                  <a:pt x="431" y="12"/>
                </a:lnTo>
                <a:lnTo>
                  <a:pt x="432" y="12"/>
                </a:lnTo>
                <a:lnTo>
                  <a:pt x="433" y="14"/>
                </a:lnTo>
                <a:lnTo>
                  <a:pt x="435" y="14"/>
                </a:lnTo>
                <a:lnTo>
                  <a:pt x="436" y="14"/>
                </a:lnTo>
                <a:lnTo>
                  <a:pt x="437" y="14"/>
                </a:lnTo>
                <a:lnTo>
                  <a:pt x="440" y="15"/>
                </a:lnTo>
                <a:lnTo>
                  <a:pt x="441" y="15"/>
                </a:lnTo>
                <a:lnTo>
                  <a:pt x="443" y="16"/>
                </a:lnTo>
                <a:lnTo>
                  <a:pt x="445" y="16"/>
                </a:lnTo>
                <a:lnTo>
                  <a:pt x="447" y="18"/>
                </a:lnTo>
                <a:lnTo>
                  <a:pt x="449" y="18"/>
                </a:lnTo>
                <a:lnTo>
                  <a:pt x="451" y="19"/>
                </a:lnTo>
                <a:lnTo>
                  <a:pt x="453" y="19"/>
                </a:lnTo>
                <a:lnTo>
                  <a:pt x="456" y="20"/>
                </a:lnTo>
                <a:lnTo>
                  <a:pt x="459" y="20"/>
                </a:lnTo>
                <a:lnTo>
                  <a:pt x="460" y="22"/>
                </a:lnTo>
                <a:lnTo>
                  <a:pt x="463" y="22"/>
                </a:lnTo>
                <a:lnTo>
                  <a:pt x="464" y="23"/>
                </a:lnTo>
                <a:lnTo>
                  <a:pt x="467" y="23"/>
                </a:lnTo>
                <a:lnTo>
                  <a:pt x="468" y="24"/>
                </a:lnTo>
                <a:lnTo>
                  <a:pt x="469" y="24"/>
                </a:lnTo>
                <a:lnTo>
                  <a:pt x="471" y="24"/>
                </a:lnTo>
                <a:lnTo>
                  <a:pt x="472" y="26"/>
                </a:lnTo>
                <a:lnTo>
                  <a:pt x="473" y="26"/>
                </a:lnTo>
                <a:lnTo>
                  <a:pt x="474" y="26"/>
                </a:lnTo>
                <a:lnTo>
                  <a:pt x="476" y="27"/>
                </a:lnTo>
                <a:lnTo>
                  <a:pt x="477" y="27"/>
                </a:lnTo>
                <a:lnTo>
                  <a:pt x="478" y="27"/>
                </a:lnTo>
                <a:lnTo>
                  <a:pt x="480" y="28"/>
                </a:lnTo>
                <a:lnTo>
                  <a:pt x="481" y="28"/>
                </a:lnTo>
                <a:lnTo>
                  <a:pt x="482" y="28"/>
                </a:lnTo>
                <a:lnTo>
                  <a:pt x="484" y="30"/>
                </a:lnTo>
                <a:lnTo>
                  <a:pt x="485" y="31"/>
                </a:lnTo>
                <a:lnTo>
                  <a:pt x="486" y="31"/>
                </a:lnTo>
                <a:lnTo>
                  <a:pt x="488" y="32"/>
                </a:lnTo>
                <a:lnTo>
                  <a:pt x="489" y="32"/>
                </a:lnTo>
                <a:lnTo>
                  <a:pt x="490" y="34"/>
                </a:lnTo>
                <a:lnTo>
                  <a:pt x="492" y="34"/>
                </a:lnTo>
                <a:lnTo>
                  <a:pt x="494" y="35"/>
                </a:lnTo>
                <a:lnTo>
                  <a:pt x="496" y="35"/>
                </a:lnTo>
                <a:lnTo>
                  <a:pt x="497" y="36"/>
                </a:lnTo>
                <a:lnTo>
                  <a:pt x="500" y="38"/>
                </a:lnTo>
                <a:lnTo>
                  <a:pt x="501" y="38"/>
                </a:lnTo>
                <a:lnTo>
                  <a:pt x="504" y="39"/>
                </a:lnTo>
                <a:lnTo>
                  <a:pt x="505" y="40"/>
                </a:lnTo>
                <a:lnTo>
                  <a:pt x="508" y="41"/>
                </a:lnTo>
                <a:lnTo>
                  <a:pt x="509" y="41"/>
                </a:lnTo>
                <a:lnTo>
                  <a:pt x="512" y="43"/>
                </a:lnTo>
                <a:lnTo>
                  <a:pt x="513" y="44"/>
                </a:lnTo>
                <a:lnTo>
                  <a:pt x="514" y="44"/>
                </a:lnTo>
                <a:lnTo>
                  <a:pt x="516" y="45"/>
                </a:lnTo>
                <a:lnTo>
                  <a:pt x="517" y="45"/>
                </a:lnTo>
                <a:lnTo>
                  <a:pt x="518" y="47"/>
                </a:lnTo>
                <a:lnTo>
                  <a:pt x="520" y="47"/>
                </a:lnTo>
                <a:lnTo>
                  <a:pt x="521" y="48"/>
                </a:lnTo>
                <a:lnTo>
                  <a:pt x="522" y="48"/>
                </a:lnTo>
                <a:lnTo>
                  <a:pt x="523" y="49"/>
                </a:lnTo>
                <a:lnTo>
                  <a:pt x="525" y="49"/>
                </a:lnTo>
                <a:lnTo>
                  <a:pt x="526" y="51"/>
                </a:lnTo>
                <a:lnTo>
                  <a:pt x="527" y="51"/>
                </a:lnTo>
                <a:lnTo>
                  <a:pt x="529" y="52"/>
                </a:lnTo>
                <a:lnTo>
                  <a:pt x="530" y="53"/>
                </a:lnTo>
                <a:lnTo>
                  <a:pt x="531" y="53"/>
                </a:lnTo>
                <a:lnTo>
                  <a:pt x="533" y="53"/>
                </a:lnTo>
                <a:lnTo>
                  <a:pt x="534" y="55"/>
                </a:lnTo>
                <a:lnTo>
                  <a:pt x="535" y="55"/>
                </a:lnTo>
                <a:lnTo>
                  <a:pt x="537" y="56"/>
                </a:lnTo>
                <a:lnTo>
                  <a:pt x="538" y="56"/>
                </a:lnTo>
                <a:lnTo>
                  <a:pt x="539" y="57"/>
                </a:lnTo>
                <a:lnTo>
                  <a:pt x="541" y="59"/>
                </a:lnTo>
                <a:lnTo>
                  <a:pt x="542" y="59"/>
                </a:lnTo>
                <a:lnTo>
                  <a:pt x="543" y="60"/>
                </a:lnTo>
                <a:lnTo>
                  <a:pt x="545" y="61"/>
                </a:lnTo>
                <a:lnTo>
                  <a:pt x="547" y="63"/>
                </a:lnTo>
                <a:lnTo>
                  <a:pt x="549" y="63"/>
                </a:lnTo>
                <a:lnTo>
                  <a:pt x="551" y="64"/>
                </a:lnTo>
                <a:lnTo>
                  <a:pt x="553" y="65"/>
                </a:lnTo>
                <a:lnTo>
                  <a:pt x="554" y="67"/>
                </a:lnTo>
                <a:lnTo>
                  <a:pt x="555" y="67"/>
                </a:lnTo>
                <a:lnTo>
                  <a:pt x="557" y="68"/>
                </a:lnTo>
                <a:lnTo>
                  <a:pt x="558" y="68"/>
                </a:lnTo>
                <a:lnTo>
                  <a:pt x="559" y="69"/>
                </a:lnTo>
                <a:lnTo>
                  <a:pt x="561" y="69"/>
                </a:lnTo>
                <a:lnTo>
                  <a:pt x="562" y="71"/>
                </a:lnTo>
                <a:lnTo>
                  <a:pt x="563" y="71"/>
                </a:lnTo>
                <a:lnTo>
                  <a:pt x="563" y="72"/>
                </a:lnTo>
                <a:lnTo>
                  <a:pt x="565" y="72"/>
                </a:lnTo>
                <a:lnTo>
                  <a:pt x="566" y="73"/>
                </a:lnTo>
                <a:lnTo>
                  <a:pt x="567" y="73"/>
                </a:lnTo>
                <a:lnTo>
                  <a:pt x="569" y="75"/>
                </a:lnTo>
                <a:lnTo>
                  <a:pt x="570" y="76"/>
                </a:lnTo>
                <a:lnTo>
                  <a:pt x="571" y="76"/>
                </a:lnTo>
                <a:lnTo>
                  <a:pt x="573" y="77"/>
                </a:lnTo>
                <a:lnTo>
                  <a:pt x="574" y="77"/>
                </a:lnTo>
                <a:lnTo>
                  <a:pt x="574" y="79"/>
                </a:lnTo>
                <a:lnTo>
                  <a:pt x="575" y="79"/>
                </a:lnTo>
                <a:lnTo>
                  <a:pt x="576" y="80"/>
                </a:lnTo>
                <a:lnTo>
                  <a:pt x="578" y="80"/>
                </a:lnTo>
                <a:lnTo>
                  <a:pt x="579" y="81"/>
                </a:lnTo>
                <a:lnTo>
                  <a:pt x="580" y="81"/>
                </a:lnTo>
                <a:lnTo>
                  <a:pt x="582" y="83"/>
                </a:lnTo>
                <a:lnTo>
                  <a:pt x="583" y="84"/>
                </a:lnTo>
                <a:lnTo>
                  <a:pt x="584" y="84"/>
                </a:lnTo>
                <a:lnTo>
                  <a:pt x="586" y="85"/>
                </a:lnTo>
                <a:lnTo>
                  <a:pt x="587" y="87"/>
                </a:lnTo>
                <a:lnTo>
                  <a:pt x="588" y="88"/>
                </a:lnTo>
                <a:lnTo>
                  <a:pt x="590" y="88"/>
                </a:lnTo>
                <a:lnTo>
                  <a:pt x="591" y="89"/>
                </a:lnTo>
                <a:lnTo>
                  <a:pt x="592" y="89"/>
                </a:lnTo>
                <a:lnTo>
                  <a:pt x="594" y="91"/>
                </a:lnTo>
                <a:lnTo>
                  <a:pt x="595" y="92"/>
                </a:lnTo>
                <a:lnTo>
                  <a:pt x="596" y="92"/>
                </a:lnTo>
                <a:lnTo>
                  <a:pt x="596" y="93"/>
                </a:lnTo>
                <a:lnTo>
                  <a:pt x="598" y="93"/>
                </a:lnTo>
                <a:lnTo>
                  <a:pt x="599" y="94"/>
                </a:lnTo>
                <a:lnTo>
                  <a:pt x="600" y="94"/>
                </a:lnTo>
                <a:lnTo>
                  <a:pt x="602" y="96"/>
                </a:lnTo>
                <a:lnTo>
                  <a:pt x="602" y="97"/>
                </a:lnTo>
                <a:lnTo>
                  <a:pt x="603" y="97"/>
                </a:lnTo>
                <a:lnTo>
                  <a:pt x="604" y="98"/>
                </a:lnTo>
                <a:lnTo>
                  <a:pt x="606" y="98"/>
                </a:lnTo>
                <a:lnTo>
                  <a:pt x="607" y="100"/>
                </a:lnTo>
                <a:lnTo>
                  <a:pt x="608" y="101"/>
                </a:lnTo>
                <a:lnTo>
                  <a:pt x="610" y="102"/>
                </a:lnTo>
                <a:lnTo>
                  <a:pt x="611" y="102"/>
                </a:lnTo>
                <a:lnTo>
                  <a:pt x="611" y="104"/>
                </a:lnTo>
                <a:lnTo>
                  <a:pt x="612" y="104"/>
                </a:lnTo>
                <a:lnTo>
                  <a:pt x="614" y="105"/>
                </a:lnTo>
                <a:lnTo>
                  <a:pt x="615" y="106"/>
                </a:lnTo>
                <a:lnTo>
                  <a:pt x="616" y="108"/>
                </a:lnTo>
                <a:lnTo>
                  <a:pt x="618" y="108"/>
                </a:lnTo>
                <a:lnTo>
                  <a:pt x="618" y="109"/>
                </a:lnTo>
                <a:lnTo>
                  <a:pt x="619" y="109"/>
                </a:lnTo>
                <a:lnTo>
                  <a:pt x="619" y="110"/>
                </a:lnTo>
                <a:lnTo>
                  <a:pt x="620" y="110"/>
                </a:lnTo>
                <a:lnTo>
                  <a:pt x="622" y="112"/>
                </a:lnTo>
                <a:lnTo>
                  <a:pt x="623" y="112"/>
                </a:lnTo>
                <a:lnTo>
                  <a:pt x="623" y="113"/>
                </a:lnTo>
                <a:lnTo>
                  <a:pt x="624" y="113"/>
                </a:lnTo>
                <a:lnTo>
                  <a:pt x="625" y="114"/>
                </a:lnTo>
                <a:lnTo>
                  <a:pt x="627" y="116"/>
                </a:lnTo>
                <a:lnTo>
                  <a:pt x="628" y="116"/>
                </a:lnTo>
                <a:lnTo>
                  <a:pt x="628" y="117"/>
                </a:lnTo>
                <a:lnTo>
                  <a:pt x="629" y="117"/>
                </a:lnTo>
                <a:lnTo>
                  <a:pt x="631" y="118"/>
                </a:lnTo>
                <a:lnTo>
                  <a:pt x="632" y="118"/>
                </a:lnTo>
                <a:lnTo>
                  <a:pt x="633" y="120"/>
                </a:lnTo>
                <a:lnTo>
                  <a:pt x="635" y="121"/>
                </a:lnTo>
                <a:lnTo>
                  <a:pt x="636" y="122"/>
                </a:lnTo>
                <a:lnTo>
                  <a:pt x="637" y="122"/>
                </a:lnTo>
                <a:lnTo>
                  <a:pt x="639" y="124"/>
                </a:lnTo>
                <a:lnTo>
                  <a:pt x="640" y="124"/>
                </a:lnTo>
                <a:lnTo>
                  <a:pt x="640" y="125"/>
                </a:lnTo>
                <a:lnTo>
                  <a:pt x="641" y="126"/>
                </a:lnTo>
                <a:lnTo>
                  <a:pt x="643" y="126"/>
                </a:lnTo>
                <a:lnTo>
                  <a:pt x="644" y="128"/>
                </a:lnTo>
                <a:lnTo>
                  <a:pt x="645" y="128"/>
                </a:lnTo>
                <a:lnTo>
                  <a:pt x="645" y="129"/>
                </a:lnTo>
                <a:lnTo>
                  <a:pt x="647" y="129"/>
                </a:lnTo>
                <a:lnTo>
                  <a:pt x="647" y="130"/>
                </a:lnTo>
                <a:lnTo>
                  <a:pt x="648" y="130"/>
                </a:lnTo>
                <a:lnTo>
                  <a:pt x="649" y="132"/>
                </a:lnTo>
                <a:lnTo>
                  <a:pt x="651" y="133"/>
                </a:lnTo>
                <a:lnTo>
                  <a:pt x="652" y="134"/>
                </a:lnTo>
                <a:lnTo>
                  <a:pt x="653" y="136"/>
                </a:lnTo>
                <a:lnTo>
                  <a:pt x="655" y="137"/>
                </a:lnTo>
                <a:lnTo>
                  <a:pt x="656" y="137"/>
                </a:lnTo>
                <a:lnTo>
                  <a:pt x="656" y="138"/>
                </a:lnTo>
                <a:lnTo>
                  <a:pt x="657" y="140"/>
                </a:lnTo>
                <a:lnTo>
                  <a:pt x="659" y="140"/>
                </a:lnTo>
                <a:lnTo>
                  <a:pt x="659" y="141"/>
                </a:lnTo>
                <a:lnTo>
                  <a:pt x="660" y="142"/>
                </a:lnTo>
                <a:lnTo>
                  <a:pt x="661" y="143"/>
                </a:lnTo>
                <a:lnTo>
                  <a:pt x="663" y="143"/>
                </a:lnTo>
                <a:lnTo>
                  <a:pt x="664" y="145"/>
                </a:lnTo>
                <a:lnTo>
                  <a:pt x="664" y="146"/>
                </a:lnTo>
                <a:lnTo>
                  <a:pt x="665" y="147"/>
                </a:lnTo>
                <a:lnTo>
                  <a:pt x="667" y="149"/>
                </a:lnTo>
                <a:lnTo>
                  <a:pt x="668" y="150"/>
                </a:lnTo>
                <a:lnTo>
                  <a:pt x="669" y="151"/>
                </a:lnTo>
                <a:lnTo>
                  <a:pt x="671" y="153"/>
                </a:lnTo>
                <a:lnTo>
                  <a:pt x="672" y="154"/>
                </a:lnTo>
                <a:lnTo>
                  <a:pt x="673" y="155"/>
                </a:lnTo>
                <a:lnTo>
                  <a:pt x="674" y="157"/>
                </a:lnTo>
                <a:lnTo>
                  <a:pt x="676" y="158"/>
                </a:lnTo>
                <a:lnTo>
                  <a:pt x="676" y="159"/>
                </a:lnTo>
                <a:lnTo>
                  <a:pt x="677" y="159"/>
                </a:lnTo>
                <a:lnTo>
                  <a:pt x="677" y="161"/>
                </a:lnTo>
                <a:lnTo>
                  <a:pt x="678" y="162"/>
                </a:lnTo>
                <a:lnTo>
                  <a:pt x="680" y="163"/>
                </a:lnTo>
                <a:lnTo>
                  <a:pt x="681" y="163"/>
                </a:lnTo>
                <a:lnTo>
                  <a:pt x="681" y="165"/>
                </a:lnTo>
                <a:lnTo>
                  <a:pt x="682" y="166"/>
                </a:lnTo>
                <a:lnTo>
                  <a:pt x="684" y="167"/>
                </a:lnTo>
                <a:lnTo>
                  <a:pt x="685" y="169"/>
                </a:lnTo>
                <a:lnTo>
                  <a:pt x="685" y="170"/>
                </a:lnTo>
                <a:lnTo>
                  <a:pt x="686" y="171"/>
                </a:lnTo>
                <a:lnTo>
                  <a:pt x="688" y="173"/>
                </a:lnTo>
                <a:lnTo>
                  <a:pt x="689" y="174"/>
                </a:lnTo>
                <a:lnTo>
                  <a:pt x="690" y="175"/>
                </a:lnTo>
                <a:lnTo>
                  <a:pt x="692" y="177"/>
                </a:lnTo>
                <a:lnTo>
                  <a:pt x="693" y="178"/>
                </a:lnTo>
                <a:lnTo>
                  <a:pt x="694" y="179"/>
                </a:lnTo>
                <a:lnTo>
                  <a:pt x="696" y="182"/>
                </a:lnTo>
                <a:lnTo>
                  <a:pt x="697" y="183"/>
                </a:lnTo>
                <a:lnTo>
                  <a:pt x="698" y="185"/>
                </a:lnTo>
                <a:lnTo>
                  <a:pt x="700" y="186"/>
                </a:lnTo>
                <a:lnTo>
                  <a:pt x="701" y="189"/>
                </a:lnTo>
                <a:lnTo>
                  <a:pt x="702" y="190"/>
                </a:lnTo>
                <a:lnTo>
                  <a:pt x="704" y="191"/>
                </a:lnTo>
                <a:lnTo>
                  <a:pt x="704" y="193"/>
                </a:lnTo>
                <a:lnTo>
                  <a:pt x="705" y="194"/>
                </a:lnTo>
                <a:lnTo>
                  <a:pt x="706" y="194"/>
                </a:lnTo>
                <a:lnTo>
                  <a:pt x="708" y="195"/>
                </a:lnTo>
                <a:lnTo>
                  <a:pt x="708" y="196"/>
                </a:lnTo>
                <a:lnTo>
                  <a:pt x="709" y="198"/>
                </a:lnTo>
                <a:lnTo>
                  <a:pt x="709" y="199"/>
                </a:lnTo>
                <a:lnTo>
                  <a:pt x="710" y="199"/>
                </a:lnTo>
                <a:lnTo>
                  <a:pt x="712" y="200"/>
                </a:lnTo>
                <a:lnTo>
                  <a:pt x="712" y="202"/>
                </a:lnTo>
                <a:lnTo>
                  <a:pt x="713" y="203"/>
                </a:lnTo>
                <a:lnTo>
                  <a:pt x="713" y="204"/>
                </a:lnTo>
                <a:lnTo>
                  <a:pt x="714" y="204"/>
                </a:lnTo>
                <a:lnTo>
                  <a:pt x="716" y="206"/>
                </a:lnTo>
                <a:lnTo>
                  <a:pt x="716" y="207"/>
                </a:lnTo>
                <a:lnTo>
                  <a:pt x="717" y="208"/>
                </a:lnTo>
                <a:lnTo>
                  <a:pt x="718" y="210"/>
                </a:lnTo>
                <a:lnTo>
                  <a:pt x="718" y="211"/>
                </a:lnTo>
                <a:lnTo>
                  <a:pt x="720" y="212"/>
                </a:lnTo>
                <a:lnTo>
                  <a:pt x="721" y="214"/>
                </a:lnTo>
                <a:lnTo>
                  <a:pt x="722" y="215"/>
                </a:lnTo>
                <a:lnTo>
                  <a:pt x="724" y="216"/>
                </a:lnTo>
                <a:lnTo>
                  <a:pt x="725" y="219"/>
                </a:lnTo>
                <a:lnTo>
                  <a:pt x="726" y="220"/>
                </a:lnTo>
                <a:lnTo>
                  <a:pt x="727" y="223"/>
                </a:lnTo>
                <a:lnTo>
                  <a:pt x="729" y="224"/>
                </a:lnTo>
                <a:lnTo>
                  <a:pt x="730" y="227"/>
                </a:lnTo>
                <a:lnTo>
                  <a:pt x="731" y="228"/>
                </a:lnTo>
                <a:lnTo>
                  <a:pt x="733" y="231"/>
                </a:lnTo>
                <a:lnTo>
                  <a:pt x="734" y="232"/>
                </a:lnTo>
                <a:lnTo>
                  <a:pt x="735" y="234"/>
                </a:lnTo>
                <a:lnTo>
                  <a:pt x="737" y="235"/>
                </a:lnTo>
                <a:lnTo>
                  <a:pt x="737" y="238"/>
                </a:lnTo>
                <a:lnTo>
                  <a:pt x="738" y="239"/>
                </a:lnTo>
                <a:lnTo>
                  <a:pt x="739" y="240"/>
                </a:lnTo>
                <a:lnTo>
                  <a:pt x="741" y="242"/>
                </a:lnTo>
                <a:lnTo>
                  <a:pt x="742" y="243"/>
                </a:lnTo>
                <a:lnTo>
                  <a:pt x="743" y="244"/>
                </a:lnTo>
                <a:lnTo>
                  <a:pt x="743" y="245"/>
                </a:lnTo>
                <a:lnTo>
                  <a:pt x="745" y="247"/>
                </a:lnTo>
                <a:lnTo>
                  <a:pt x="745" y="248"/>
                </a:lnTo>
                <a:lnTo>
                  <a:pt x="746" y="249"/>
                </a:lnTo>
                <a:lnTo>
                  <a:pt x="747" y="249"/>
                </a:lnTo>
                <a:lnTo>
                  <a:pt x="747" y="251"/>
                </a:lnTo>
                <a:lnTo>
                  <a:pt x="749" y="252"/>
                </a:lnTo>
                <a:lnTo>
                  <a:pt x="749" y="253"/>
                </a:lnTo>
                <a:lnTo>
                  <a:pt x="750" y="255"/>
                </a:lnTo>
                <a:lnTo>
                  <a:pt x="751" y="256"/>
                </a:lnTo>
                <a:lnTo>
                  <a:pt x="753" y="257"/>
                </a:lnTo>
                <a:lnTo>
                  <a:pt x="753" y="259"/>
                </a:lnTo>
                <a:lnTo>
                  <a:pt x="754" y="260"/>
                </a:lnTo>
                <a:lnTo>
                  <a:pt x="755" y="263"/>
                </a:lnTo>
                <a:lnTo>
                  <a:pt x="757" y="264"/>
                </a:lnTo>
                <a:lnTo>
                  <a:pt x="758" y="265"/>
                </a:lnTo>
                <a:lnTo>
                  <a:pt x="759" y="268"/>
                </a:lnTo>
                <a:lnTo>
                  <a:pt x="761" y="269"/>
                </a:lnTo>
                <a:lnTo>
                  <a:pt x="762" y="272"/>
                </a:lnTo>
                <a:lnTo>
                  <a:pt x="763" y="273"/>
                </a:lnTo>
                <a:lnTo>
                  <a:pt x="766" y="276"/>
                </a:lnTo>
                <a:lnTo>
                  <a:pt x="767" y="277"/>
                </a:lnTo>
                <a:lnTo>
                  <a:pt x="769" y="280"/>
                </a:lnTo>
                <a:lnTo>
                  <a:pt x="770" y="281"/>
                </a:lnTo>
                <a:lnTo>
                  <a:pt x="770" y="283"/>
                </a:lnTo>
                <a:lnTo>
                  <a:pt x="771" y="284"/>
                </a:lnTo>
                <a:lnTo>
                  <a:pt x="773" y="285"/>
                </a:lnTo>
                <a:lnTo>
                  <a:pt x="774" y="287"/>
                </a:lnTo>
                <a:lnTo>
                  <a:pt x="774" y="288"/>
                </a:lnTo>
                <a:lnTo>
                  <a:pt x="775" y="289"/>
                </a:lnTo>
                <a:lnTo>
                  <a:pt x="776" y="291"/>
                </a:lnTo>
                <a:lnTo>
                  <a:pt x="776" y="292"/>
                </a:lnTo>
                <a:lnTo>
                  <a:pt x="778" y="293"/>
                </a:lnTo>
                <a:lnTo>
                  <a:pt x="778" y="295"/>
                </a:lnTo>
                <a:lnTo>
                  <a:pt x="779" y="295"/>
                </a:lnTo>
                <a:lnTo>
                  <a:pt x="779" y="296"/>
                </a:lnTo>
                <a:lnTo>
                  <a:pt x="780" y="297"/>
                </a:lnTo>
                <a:lnTo>
                  <a:pt x="780" y="298"/>
                </a:lnTo>
                <a:lnTo>
                  <a:pt x="782" y="300"/>
                </a:lnTo>
                <a:lnTo>
                  <a:pt x="783" y="301"/>
                </a:lnTo>
                <a:lnTo>
                  <a:pt x="783" y="302"/>
                </a:lnTo>
                <a:lnTo>
                  <a:pt x="784" y="304"/>
                </a:lnTo>
                <a:lnTo>
                  <a:pt x="786" y="305"/>
                </a:lnTo>
                <a:lnTo>
                  <a:pt x="786" y="306"/>
                </a:lnTo>
                <a:lnTo>
                  <a:pt x="787" y="308"/>
                </a:lnTo>
                <a:lnTo>
                  <a:pt x="787" y="309"/>
                </a:lnTo>
                <a:lnTo>
                  <a:pt x="788" y="310"/>
                </a:lnTo>
                <a:lnTo>
                  <a:pt x="790" y="312"/>
                </a:lnTo>
                <a:lnTo>
                  <a:pt x="790" y="313"/>
                </a:lnTo>
                <a:lnTo>
                  <a:pt x="791" y="316"/>
                </a:lnTo>
              </a:path>
            </a:pathLst>
          </a:custGeom>
          <a:noFill/>
          <a:ln w="20701">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84" name="Freeform 7"/>
          <p:cNvSpPr>
            <a:spLocks/>
          </p:cNvSpPr>
          <p:nvPr/>
        </p:nvSpPr>
        <p:spPr bwMode="auto">
          <a:xfrm>
            <a:off x="2676525" y="4073525"/>
            <a:ext cx="512763" cy="207963"/>
          </a:xfrm>
          <a:custGeom>
            <a:avLst/>
            <a:gdLst>
              <a:gd name="T0" fmla="*/ 648 w 791"/>
              <a:gd name="T1" fmla="*/ 656 h 315"/>
              <a:gd name="T2" fmla="*/ 648 w 791"/>
              <a:gd name="T3" fmla="*/ 656 h 315"/>
              <a:gd name="T4" fmla="*/ 648 w 791"/>
              <a:gd name="T5" fmla="*/ 656 h 315"/>
              <a:gd name="T6" fmla="*/ 648 w 791"/>
              <a:gd name="T7" fmla="*/ 656 h 315"/>
              <a:gd name="T8" fmla="*/ 648 w 791"/>
              <a:gd name="T9" fmla="*/ 656 h 315"/>
              <a:gd name="T10" fmla="*/ 648 w 791"/>
              <a:gd name="T11" fmla="*/ 656 h 315"/>
              <a:gd name="T12" fmla="*/ 648 w 791"/>
              <a:gd name="T13" fmla="*/ 656 h 315"/>
              <a:gd name="T14" fmla="*/ 648 w 791"/>
              <a:gd name="T15" fmla="*/ 656 h 315"/>
              <a:gd name="T16" fmla="*/ 648 w 791"/>
              <a:gd name="T17" fmla="*/ 656 h 315"/>
              <a:gd name="T18" fmla="*/ 648 w 791"/>
              <a:gd name="T19" fmla="*/ 656 h 315"/>
              <a:gd name="T20" fmla="*/ 648 w 791"/>
              <a:gd name="T21" fmla="*/ 656 h 315"/>
              <a:gd name="T22" fmla="*/ 648 w 791"/>
              <a:gd name="T23" fmla="*/ 656 h 315"/>
              <a:gd name="T24" fmla="*/ 648 w 791"/>
              <a:gd name="T25" fmla="*/ 656 h 315"/>
              <a:gd name="T26" fmla="*/ 648 w 791"/>
              <a:gd name="T27" fmla="*/ 656 h 315"/>
              <a:gd name="T28" fmla="*/ 648 w 791"/>
              <a:gd name="T29" fmla="*/ 656 h 315"/>
              <a:gd name="T30" fmla="*/ 648 w 791"/>
              <a:gd name="T31" fmla="*/ 656 h 315"/>
              <a:gd name="T32" fmla="*/ 648 w 791"/>
              <a:gd name="T33" fmla="*/ 656 h 315"/>
              <a:gd name="T34" fmla="*/ 648 w 791"/>
              <a:gd name="T35" fmla="*/ 656 h 315"/>
              <a:gd name="T36" fmla="*/ 648 w 791"/>
              <a:gd name="T37" fmla="*/ 656 h 315"/>
              <a:gd name="T38" fmla="*/ 648 w 791"/>
              <a:gd name="T39" fmla="*/ 656 h 315"/>
              <a:gd name="T40" fmla="*/ 648 w 791"/>
              <a:gd name="T41" fmla="*/ 656 h 315"/>
              <a:gd name="T42" fmla="*/ 648 w 791"/>
              <a:gd name="T43" fmla="*/ 656 h 315"/>
              <a:gd name="T44" fmla="*/ 648 w 791"/>
              <a:gd name="T45" fmla="*/ 656 h 315"/>
              <a:gd name="T46" fmla="*/ 648 w 791"/>
              <a:gd name="T47" fmla="*/ 656 h 315"/>
              <a:gd name="T48" fmla="*/ 648 w 791"/>
              <a:gd name="T49" fmla="*/ 656 h 315"/>
              <a:gd name="T50" fmla="*/ 648 w 791"/>
              <a:gd name="T51" fmla="*/ 656 h 315"/>
              <a:gd name="T52" fmla="*/ 648 w 791"/>
              <a:gd name="T53" fmla="*/ 656 h 315"/>
              <a:gd name="T54" fmla="*/ 648 w 791"/>
              <a:gd name="T55" fmla="*/ 656 h 315"/>
              <a:gd name="T56" fmla="*/ 648 w 791"/>
              <a:gd name="T57" fmla="*/ 656 h 315"/>
              <a:gd name="T58" fmla="*/ 648 w 791"/>
              <a:gd name="T59" fmla="*/ 656 h 315"/>
              <a:gd name="T60" fmla="*/ 648 w 791"/>
              <a:gd name="T61" fmla="*/ 656 h 315"/>
              <a:gd name="T62" fmla="*/ 648 w 791"/>
              <a:gd name="T63" fmla="*/ 656 h 315"/>
              <a:gd name="T64" fmla="*/ 648 w 791"/>
              <a:gd name="T65" fmla="*/ 656 h 315"/>
              <a:gd name="T66" fmla="*/ 648 w 791"/>
              <a:gd name="T67" fmla="*/ 656 h 315"/>
              <a:gd name="T68" fmla="*/ 648 w 791"/>
              <a:gd name="T69" fmla="*/ 656 h 315"/>
              <a:gd name="T70" fmla="*/ 648 w 791"/>
              <a:gd name="T71" fmla="*/ 656 h 315"/>
              <a:gd name="T72" fmla="*/ 648 w 791"/>
              <a:gd name="T73" fmla="*/ 656 h 315"/>
              <a:gd name="T74" fmla="*/ 648 w 791"/>
              <a:gd name="T75" fmla="*/ 656 h 315"/>
              <a:gd name="T76" fmla="*/ 648 w 791"/>
              <a:gd name="T77" fmla="*/ 656 h 315"/>
              <a:gd name="T78" fmla="*/ 648 w 791"/>
              <a:gd name="T79" fmla="*/ 656 h 315"/>
              <a:gd name="T80" fmla="*/ 648 w 791"/>
              <a:gd name="T81" fmla="*/ 656 h 315"/>
              <a:gd name="T82" fmla="*/ 648 w 791"/>
              <a:gd name="T83" fmla="*/ 656 h 315"/>
              <a:gd name="T84" fmla="*/ 648 w 791"/>
              <a:gd name="T85" fmla="*/ 656 h 315"/>
              <a:gd name="T86" fmla="*/ 648 w 791"/>
              <a:gd name="T87" fmla="*/ 656 h 315"/>
              <a:gd name="T88" fmla="*/ 648 w 791"/>
              <a:gd name="T89" fmla="*/ 656 h 315"/>
              <a:gd name="T90" fmla="*/ 648 w 791"/>
              <a:gd name="T91" fmla="*/ 656 h 315"/>
              <a:gd name="T92" fmla="*/ 648 w 791"/>
              <a:gd name="T93" fmla="*/ 656 h 315"/>
              <a:gd name="T94" fmla="*/ 648 w 791"/>
              <a:gd name="T95" fmla="*/ 656 h 315"/>
              <a:gd name="T96" fmla="*/ 648 w 791"/>
              <a:gd name="T97" fmla="*/ 656 h 315"/>
              <a:gd name="T98" fmla="*/ 648 w 791"/>
              <a:gd name="T99" fmla="*/ 656 h 315"/>
              <a:gd name="T100" fmla="*/ 648 w 791"/>
              <a:gd name="T101" fmla="*/ 656 h 315"/>
              <a:gd name="T102" fmla="*/ 648 w 791"/>
              <a:gd name="T103" fmla="*/ 656 h 315"/>
              <a:gd name="T104" fmla="*/ 648 w 791"/>
              <a:gd name="T105" fmla="*/ 656 h 315"/>
              <a:gd name="T106" fmla="*/ 648 w 791"/>
              <a:gd name="T107" fmla="*/ 656 h 315"/>
              <a:gd name="T108" fmla="*/ 648 w 791"/>
              <a:gd name="T109" fmla="*/ 656 h 315"/>
              <a:gd name="T110" fmla="*/ 648 w 791"/>
              <a:gd name="T111" fmla="*/ 656 h 315"/>
              <a:gd name="T112" fmla="*/ 648 w 791"/>
              <a:gd name="T113" fmla="*/ 656 h 315"/>
              <a:gd name="T114" fmla="*/ 648 w 791"/>
              <a:gd name="T115" fmla="*/ 656 h 315"/>
              <a:gd name="T116" fmla="*/ 648 w 791"/>
              <a:gd name="T117" fmla="*/ 656 h 315"/>
              <a:gd name="T118" fmla="*/ 648 w 791"/>
              <a:gd name="T119" fmla="*/ 656 h 315"/>
              <a:gd name="T120" fmla="*/ 648 w 791"/>
              <a:gd name="T121" fmla="*/ 65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1"/>
              <a:gd name="T184" fmla="*/ 0 h 315"/>
              <a:gd name="T185" fmla="*/ 791 w 791"/>
              <a:gd name="T186" fmla="*/ 315 h 3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1" h="315">
                <a:moveTo>
                  <a:pt x="0" y="315"/>
                </a:moveTo>
                <a:lnTo>
                  <a:pt x="31" y="315"/>
                </a:lnTo>
                <a:lnTo>
                  <a:pt x="59" y="315"/>
                </a:lnTo>
                <a:lnTo>
                  <a:pt x="85" y="315"/>
                </a:lnTo>
                <a:lnTo>
                  <a:pt x="110" y="315"/>
                </a:lnTo>
                <a:lnTo>
                  <a:pt x="133" y="315"/>
                </a:lnTo>
                <a:lnTo>
                  <a:pt x="154" y="315"/>
                </a:lnTo>
                <a:lnTo>
                  <a:pt x="174" y="315"/>
                </a:lnTo>
                <a:lnTo>
                  <a:pt x="192" y="315"/>
                </a:lnTo>
                <a:lnTo>
                  <a:pt x="210" y="315"/>
                </a:lnTo>
                <a:lnTo>
                  <a:pt x="225" y="315"/>
                </a:lnTo>
                <a:lnTo>
                  <a:pt x="240" y="315"/>
                </a:lnTo>
                <a:lnTo>
                  <a:pt x="253" y="315"/>
                </a:lnTo>
                <a:lnTo>
                  <a:pt x="265" y="315"/>
                </a:lnTo>
                <a:lnTo>
                  <a:pt x="276" y="315"/>
                </a:lnTo>
                <a:lnTo>
                  <a:pt x="285" y="315"/>
                </a:lnTo>
                <a:lnTo>
                  <a:pt x="294" y="314"/>
                </a:lnTo>
                <a:lnTo>
                  <a:pt x="302" y="314"/>
                </a:lnTo>
                <a:lnTo>
                  <a:pt x="309" y="314"/>
                </a:lnTo>
                <a:lnTo>
                  <a:pt x="316" y="314"/>
                </a:lnTo>
                <a:lnTo>
                  <a:pt x="321" y="314"/>
                </a:lnTo>
                <a:lnTo>
                  <a:pt x="326" y="314"/>
                </a:lnTo>
                <a:lnTo>
                  <a:pt x="330" y="314"/>
                </a:lnTo>
                <a:lnTo>
                  <a:pt x="334" y="314"/>
                </a:lnTo>
                <a:lnTo>
                  <a:pt x="338" y="314"/>
                </a:lnTo>
                <a:lnTo>
                  <a:pt x="341" y="314"/>
                </a:lnTo>
                <a:lnTo>
                  <a:pt x="343" y="314"/>
                </a:lnTo>
                <a:lnTo>
                  <a:pt x="346" y="314"/>
                </a:lnTo>
                <a:lnTo>
                  <a:pt x="349" y="314"/>
                </a:lnTo>
                <a:lnTo>
                  <a:pt x="350" y="314"/>
                </a:lnTo>
                <a:lnTo>
                  <a:pt x="353" y="314"/>
                </a:lnTo>
                <a:lnTo>
                  <a:pt x="354" y="314"/>
                </a:lnTo>
                <a:lnTo>
                  <a:pt x="357" y="313"/>
                </a:lnTo>
                <a:lnTo>
                  <a:pt x="359" y="313"/>
                </a:lnTo>
                <a:lnTo>
                  <a:pt x="361" y="313"/>
                </a:lnTo>
                <a:lnTo>
                  <a:pt x="363" y="313"/>
                </a:lnTo>
                <a:lnTo>
                  <a:pt x="365" y="313"/>
                </a:lnTo>
                <a:lnTo>
                  <a:pt x="366" y="313"/>
                </a:lnTo>
                <a:lnTo>
                  <a:pt x="369" y="313"/>
                </a:lnTo>
                <a:lnTo>
                  <a:pt x="370" y="313"/>
                </a:lnTo>
                <a:lnTo>
                  <a:pt x="371" y="313"/>
                </a:lnTo>
                <a:lnTo>
                  <a:pt x="372" y="313"/>
                </a:lnTo>
                <a:lnTo>
                  <a:pt x="374" y="313"/>
                </a:lnTo>
                <a:lnTo>
                  <a:pt x="375" y="311"/>
                </a:lnTo>
                <a:lnTo>
                  <a:pt x="376" y="311"/>
                </a:lnTo>
                <a:lnTo>
                  <a:pt x="378" y="311"/>
                </a:lnTo>
                <a:lnTo>
                  <a:pt x="379" y="311"/>
                </a:lnTo>
                <a:lnTo>
                  <a:pt x="380" y="311"/>
                </a:lnTo>
                <a:lnTo>
                  <a:pt x="382" y="311"/>
                </a:lnTo>
                <a:lnTo>
                  <a:pt x="383" y="311"/>
                </a:lnTo>
                <a:lnTo>
                  <a:pt x="384" y="311"/>
                </a:lnTo>
                <a:lnTo>
                  <a:pt x="386" y="311"/>
                </a:lnTo>
                <a:lnTo>
                  <a:pt x="387" y="310"/>
                </a:lnTo>
                <a:lnTo>
                  <a:pt x="388" y="310"/>
                </a:lnTo>
                <a:lnTo>
                  <a:pt x="390" y="310"/>
                </a:lnTo>
                <a:lnTo>
                  <a:pt x="391" y="310"/>
                </a:lnTo>
                <a:lnTo>
                  <a:pt x="394" y="310"/>
                </a:lnTo>
                <a:lnTo>
                  <a:pt x="395" y="310"/>
                </a:lnTo>
                <a:lnTo>
                  <a:pt x="396" y="309"/>
                </a:lnTo>
                <a:lnTo>
                  <a:pt x="398" y="309"/>
                </a:lnTo>
                <a:lnTo>
                  <a:pt x="400" y="309"/>
                </a:lnTo>
                <a:lnTo>
                  <a:pt x="402" y="309"/>
                </a:lnTo>
                <a:lnTo>
                  <a:pt x="404" y="309"/>
                </a:lnTo>
                <a:lnTo>
                  <a:pt x="406" y="307"/>
                </a:lnTo>
                <a:lnTo>
                  <a:pt x="408" y="307"/>
                </a:lnTo>
                <a:lnTo>
                  <a:pt x="410" y="307"/>
                </a:lnTo>
                <a:lnTo>
                  <a:pt x="412" y="307"/>
                </a:lnTo>
                <a:lnTo>
                  <a:pt x="414" y="307"/>
                </a:lnTo>
                <a:lnTo>
                  <a:pt x="415" y="306"/>
                </a:lnTo>
                <a:lnTo>
                  <a:pt x="416" y="306"/>
                </a:lnTo>
                <a:lnTo>
                  <a:pt x="418" y="306"/>
                </a:lnTo>
                <a:lnTo>
                  <a:pt x="419" y="306"/>
                </a:lnTo>
                <a:lnTo>
                  <a:pt x="420" y="306"/>
                </a:lnTo>
                <a:lnTo>
                  <a:pt x="421" y="306"/>
                </a:lnTo>
                <a:lnTo>
                  <a:pt x="423" y="305"/>
                </a:lnTo>
                <a:lnTo>
                  <a:pt x="424" y="305"/>
                </a:lnTo>
                <a:lnTo>
                  <a:pt x="425" y="305"/>
                </a:lnTo>
                <a:lnTo>
                  <a:pt x="427" y="305"/>
                </a:lnTo>
                <a:lnTo>
                  <a:pt x="428" y="305"/>
                </a:lnTo>
                <a:lnTo>
                  <a:pt x="429" y="303"/>
                </a:lnTo>
                <a:lnTo>
                  <a:pt x="431" y="303"/>
                </a:lnTo>
                <a:lnTo>
                  <a:pt x="432" y="303"/>
                </a:lnTo>
                <a:lnTo>
                  <a:pt x="433" y="303"/>
                </a:lnTo>
                <a:lnTo>
                  <a:pt x="435" y="302"/>
                </a:lnTo>
                <a:lnTo>
                  <a:pt x="436" y="302"/>
                </a:lnTo>
                <a:lnTo>
                  <a:pt x="437" y="302"/>
                </a:lnTo>
                <a:lnTo>
                  <a:pt x="440" y="301"/>
                </a:lnTo>
                <a:lnTo>
                  <a:pt x="441" y="301"/>
                </a:lnTo>
                <a:lnTo>
                  <a:pt x="443" y="299"/>
                </a:lnTo>
                <a:lnTo>
                  <a:pt x="445" y="299"/>
                </a:lnTo>
                <a:lnTo>
                  <a:pt x="447" y="298"/>
                </a:lnTo>
                <a:lnTo>
                  <a:pt x="449" y="298"/>
                </a:lnTo>
                <a:lnTo>
                  <a:pt x="451" y="297"/>
                </a:lnTo>
                <a:lnTo>
                  <a:pt x="453" y="297"/>
                </a:lnTo>
                <a:lnTo>
                  <a:pt x="456" y="295"/>
                </a:lnTo>
                <a:lnTo>
                  <a:pt x="459" y="295"/>
                </a:lnTo>
                <a:lnTo>
                  <a:pt x="460" y="294"/>
                </a:lnTo>
                <a:lnTo>
                  <a:pt x="463" y="294"/>
                </a:lnTo>
                <a:lnTo>
                  <a:pt x="464" y="293"/>
                </a:lnTo>
                <a:lnTo>
                  <a:pt x="467" y="293"/>
                </a:lnTo>
                <a:lnTo>
                  <a:pt x="468" y="291"/>
                </a:lnTo>
                <a:lnTo>
                  <a:pt x="469" y="291"/>
                </a:lnTo>
                <a:lnTo>
                  <a:pt x="471" y="291"/>
                </a:lnTo>
                <a:lnTo>
                  <a:pt x="472" y="290"/>
                </a:lnTo>
                <a:lnTo>
                  <a:pt x="473" y="290"/>
                </a:lnTo>
                <a:lnTo>
                  <a:pt x="474" y="290"/>
                </a:lnTo>
                <a:lnTo>
                  <a:pt x="476" y="289"/>
                </a:lnTo>
                <a:lnTo>
                  <a:pt x="477" y="289"/>
                </a:lnTo>
                <a:lnTo>
                  <a:pt x="478" y="289"/>
                </a:lnTo>
                <a:lnTo>
                  <a:pt x="480" y="287"/>
                </a:lnTo>
                <a:lnTo>
                  <a:pt x="481" y="287"/>
                </a:lnTo>
                <a:lnTo>
                  <a:pt x="482" y="287"/>
                </a:lnTo>
                <a:lnTo>
                  <a:pt x="484" y="286"/>
                </a:lnTo>
                <a:lnTo>
                  <a:pt x="485" y="285"/>
                </a:lnTo>
                <a:lnTo>
                  <a:pt x="486" y="285"/>
                </a:lnTo>
                <a:lnTo>
                  <a:pt x="488" y="285"/>
                </a:lnTo>
                <a:lnTo>
                  <a:pt x="489" y="284"/>
                </a:lnTo>
                <a:lnTo>
                  <a:pt x="490" y="284"/>
                </a:lnTo>
                <a:lnTo>
                  <a:pt x="492" y="282"/>
                </a:lnTo>
                <a:lnTo>
                  <a:pt x="494" y="281"/>
                </a:lnTo>
                <a:lnTo>
                  <a:pt x="496" y="281"/>
                </a:lnTo>
                <a:lnTo>
                  <a:pt x="497" y="280"/>
                </a:lnTo>
                <a:lnTo>
                  <a:pt x="500" y="278"/>
                </a:lnTo>
                <a:lnTo>
                  <a:pt x="501" y="278"/>
                </a:lnTo>
                <a:lnTo>
                  <a:pt x="504" y="277"/>
                </a:lnTo>
                <a:lnTo>
                  <a:pt x="505" y="276"/>
                </a:lnTo>
                <a:lnTo>
                  <a:pt x="508" y="274"/>
                </a:lnTo>
                <a:lnTo>
                  <a:pt x="509" y="274"/>
                </a:lnTo>
                <a:lnTo>
                  <a:pt x="512" y="273"/>
                </a:lnTo>
                <a:lnTo>
                  <a:pt x="513" y="272"/>
                </a:lnTo>
                <a:lnTo>
                  <a:pt x="514" y="272"/>
                </a:lnTo>
                <a:lnTo>
                  <a:pt x="516" y="270"/>
                </a:lnTo>
                <a:lnTo>
                  <a:pt x="517" y="270"/>
                </a:lnTo>
                <a:lnTo>
                  <a:pt x="518" y="269"/>
                </a:lnTo>
                <a:lnTo>
                  <a:pt x="520" y="269"/>
                </a:lnTo>
                <a:lnTo>
                  <a:pt x="521" y="268"/>
                </a:lnTo>
                <a:lnTo>
                  <a:pt x="522" y="268"/>
                </a:lnTo>
                <a:lnTo>
                  <a:pt x="523" y="266"/>
                </a:lnTo>
                <a:lnTo>
                  <a:pt x="525" y="266"/>
                </a:lnTo>
                <a:lnTo>
                  <a:pt x="526" y="265"/>
                </a:lnTo>
                <a:lnTo>
                  <a:pt x="527" y="265"/>
                </a:lnTo>
                <a:lnTo>
                  <a:pt x="529" y="264"/>
                </a:lnTo>
                <a:lnTo>
                  <a:pt x="530" y="264"/>
                </a:lnTo>
                <a:lnTo>
                  <a:pt x="531" y="262"/>
                </a:lnTo>
                <a:lnTo>
                  <a:pt x="533" y="262"/>
                </a:lnTo>
                <a:lnTo>
                  <a:pt x="534" y="261"/>
                </a:lnTo>
                <a:lnTo>
                  <a:pt x="535" y="261"/>
                </a:lnTo>
                <a:lnTo>
                  <a:pt x="537" y="260"/>
                </a:lnTo>
                <a:lnTo>
                  <a:pt x="538" y="260"/>
                </a:lnTo>
                <a:lnTo>
                  <a:pt x="539" y="258"/>
                </a:lnTo>
                <a:lnTo>
                  <a:pt x="541" y="257"/>
                </a:lnTo>
                <a:lnTo>
                  <a:pt x="542" y="257"/>
                </a:lnTo>
                <a:lnTo>
                  <a:pt x="543" y="256"/>
                </a:lnTo>
                <a:lnTo>
                  <a:pt x="545" y="254"/>
                </a:lnTo>
                <a:lnTo>
                  <a:pt x="547" y="253"/>
                </a:lnTo>
                <a:lnTo>
                  <a:pt x="549" y="253"/>
                </a:lnTo>
                <a:lnTo>
                  <a:pt x="551" y="252"/>
                </a:lnTo>
                <a:lnTo>
                  <a:pt x="553" y="250"/>
                </a:lnTo>
                <a:lnTo>
                  <a:pt x="554" y="250"/>
                </a:lnTo>
                <a:lnTo>
                  <a:pt x="555" y="249"/>
                </a:lnTo>
                <a:lnTo>
                  <a:pt x="557" y="248"/>
                </a:lnTo>
                <a:lnTo>
                  <a:pt x="558" y="248"/>
                </a:lnTo>
                <a:lnTo>
                  <a:pt x="559" y="246"/>
                </a:lnTo>
                <a:lnTo>
                  <a:pt x="561" y="246"/>
                </a:lnTo>
                <a:lnTo>
                  <a:pt x="562" y="245"/>
                </a:lnTo>
                <a:lnTo>
                  <a:pt x="563" y="245"/>
                </a:lnTo>
                <a:lnTo>
                  <a:pt x="563" y="244"/>
                </a:lnTo>
                <a:lnTo>
                  <a:pt x="565" y="244"/>
                </a:lnTo>
                <a:lnTo>
                  <a:pt x="566" y="244"/>
                </a:lnTo>
                <a:lnTo>
                  <a:pt x="566" y="242"/>
                </a:lnTo>
                <a:lnTo>
                  <a:pt x="567" y="242"/>
                </a:lnTo>
                <a:lnTo>
                  <a:pt x="569" y="241"/>
                </a:lnTo>
                <a:lnTo>
                  <a:pt x="570" y="241"/>
                </a:lnTo>
                <a:lnTo>
                  <a:pt x="571" y="240"/>
                </a:lnTo>
                <a:lnTo>
                  <a:pt x="573" y="238"/>
                </a:lnTo>
                <a:lnTo>
                  <a:pt x="574" y="238"/>
                </a:lnTo>
                <a:lnTo>
                  <a:pt x="574" y="237"/>
                </a:lnTo>
                <a:lnTo>
                  <a:pt x="575" y="237"/>
                </a:lnTo>
                <a:lnTo>
                  <a:pt x="576" y="236"/>
                </a:lnTo>
                <a:lnTo>
                  <a:pt x="578" y="236"/>
                </a:lnTo>
                <a:lnTo>
                  <a:pt x="579" y="234"/>
                </a:lnTo>
                <a:lnTo>
                  <a:pt x="580" y="234"/>
                </a:lnTo>
                <a:lnTo>
                  <a:pt x="582" y="233"/>
                </a:lnTo>
                <a:lnTo>
                  <a:pt x="583" y="232"/>
                </a:lnTo>
                <a:lnTo>
                  <a:pt x="584" y="231"/>
                </a:lnTo>
                <a:lnTo>
                  <a:pt x="586" y="231"/>
                </a:lnTo>
                <a:lnTo>
                  <a:pt x="587" y="229"/>
                </a:lnTo>
                <a:lnTo>
                  <a:pt x="588" y="228"/>
                </a:lnTo>
                <a:lnTo>
                  <a:pt x="590" y="228"/>
                </a:lnTo>
                <a:lnTo>
                  <a:pt x="591" y="227"/>
                </a:lnTo>
                <a:lnTo>
                  <a:pt x="592" y="227"/>
                </a:lnTo>
                <a:lnTo>
                  <a:pt x="594" y="225"/>
                </a:lnTo>
                <a:lnTo>
                  <a:pt x="595" y="224"/>
                </a:lnTo>
                <a:lnTo>
                  <a:pt x="596" y="224"/>
                </a:lnTo>
                <a:lnTo>
                  <a:pt x="596" y="223"/>
                </a:lnTo>
                <a:lnTo>
                  <a:pt x="598" y="223"/>
                </a:lnTo>
                <a:lnTo>
                  <a:pt x="599" y="221"/>
                </a:lnTo>
                <a:lnTo>
                  <a:pt x="600" y="221"/>
                </a:lnTo>
                <a:lnTo>
                  <a:pt x="602" y="220"/>
                </a:lnTo>
                <a:lnTo>
                  <a:pt x="603" y="219"/>
                </a:lnTo>
                <a:lnTo>
                  <a:pt x="604" y="217"/>
                </a:lnTo>
                <a:lnTo>
                  <a:pt x="606" y="217"/>
                </a:lnTo>
                <a:lnTo>
                  <a:pt x="607" y="216"/>
                </a:lnTo>
                <a:lnTo>
                  <a:pt x="608" y="215"/>
                </a:lnTo>
                <a:lnTo>
                  <a:pt x="610" y="213"/>
                </a:lnTo>
                <a:lnTo>
                  <a:pt x="611" y="213"/>
                </a:lnTo>
                <a:lnTo>
                  <a:pt x="611" y="212"/>
                </a:lnTo>
                <a:lnTo>
                  <a:pt x="612" y="211"/>
                </a:lnTo>
                <a:lnTo>
                  <a:pt x="614" y="211"/>
                </a:lnTo>
                <a:lnTo>
                  <a:pt x="615" y="209"/>
                </a:lnTo>
                <a:lnTo>
                  <a:pt x="616" y="208"/>
                </a:lnTo>
                <a:lnTo>
                  <a:pt x="618" y="208"/>
                </a:lnTo>
                <a:lnTo>
                  <a:pt x="618" y="207"/>
                </a:lnTo>
                <a:lnTo>
                  <a:pt x="619" y="207"/>
                </a:lnTo>
                <a:lnTo>
                  <a:pt x="619" y="205"/>
                </a:lnTo>
                <a:lnTo>
                  <a:pt x="620" y="205"/>
                </a:lnTo>
                <a:lnTo>
                  <a:pt x="622" y="204"/>
                </a:lnTo>
                <a:lnTo>
                  <a:pt x="623" y="204"/>
                </a:lnTo>
                <a:lnTo>
                  <a:pt x="623" y="203"/>
                </a:lnTo>
                <a:lnTo>
                  <a:pt x="624" y="203"/>
                </a:lnTo>
                <a:lnTo>
                  <a:pt x="625" y="201"/>
                </a:lnTo>
                <a:lnTo>
                  <a:pt x="627" y="200"/>
                </a:lnTo>
                <a:lnTo>
                  <a:pt x="628" y="200"/>
                </a:lnTo>
                <a:lnTo>
                  <a:pt x="628" y="199"/>
                </a:lnTo>
                <a:lnTo>
                  <a:pt x="629" y="199"/>
                </a:lnTo>
                <a:lnTo>
                  <a:pt x="631" y="197"/>
                </a:lnTo>
                <a:lnTo>
                  <a:pt x="632" y="197"/>
                </a:lnTo>
                <a:lnTo>
                  <a:pt x="633" y="196"/>
                </a:lnTo>
                <a:lnTo>
                  <a:pt x="635" y="195"/>
                </a:lnTo>
                <a:lnTo>
                  <a:pt x="636" y="193"/>
                </a:lnTo>
                <a:lnTo>
                  <a:pt x="637" y="193"/>
                </a:lnTo>
                <a:lnTo>
                  <a:pt x="639" y="192"/>
                </a:lnTo>
                <a:lnTo>
                  <a:pt x="640" y="192"/>
                </a:lnTo>
                <a:lnTo>
                  <a:pt x="640" y="191"/>
                </a:lnTo>
                <a:lnTo>
                  <a:pt x="641" y="191"/>
                </a:lnTo>
                <a:lnTo>
                  <a:pt x="643" y="189"/>
                </a:lnTo>
                <a:lnTo>
                  <a:pt x="644" y="189"/>
                </a:lnTo>
                <a:lnTo>
                  <a:pt x="644" y="188"/>
                </a:lnTo>
                <a:lnTo>
                  <a:pt x="645" y="188"/>
                </a:lnTo>
                <a:lnTo>
                  <a:pt x="645" y="187"/>
                </a:lnTo>
                <a:lnTo>
                  <a:pt x="647" y="187"/>
                </a:lnTo>
                <a:lnTo>
                  <a:pt x="647" y="185"/>
                </a:lnTo>
                <a:lnTo>
                  <a:pt x="648" y="185"/>
                </a:lnTo>
                <a:lnTo>
                  <a:pt x="649" y="185"/>
                </a:lnTo>
                <a:lnTo>
                  <a:pt x="649" y="184"/>
                </a:lnTo>
                <a:lnTo>
                  <a:pt x="651" y="183"/>
                </a:lnTo>
                <a:lnTo>
                  <a:pt x="652" y="182"/>
                </a:lnTo>
                <a:lnTo>
                  <a:pt x="653" y="180"/>
                </a:lnTo>
                <a:lnTo>
                  <a:pt x="655" y="179"/>
                </a:lnTo>
                <a:lnTo>
                  <a:pt x="656" y="179"/>
                </a:lnTo>
                <a:lnTo>
                  <a:pt x="656" y="178"/>
                </a:lnTo>
                <a:lnTo>
                  <a:pt x="657" y="178"/>
                </a:lnTo>
                <a:lnTo>
                  <a:pt x="659" y="176"/>
                </a:lnTo>
                <a:lnTo>
                  <a:pt x="659" y="175"/>
                </a:lnTo>
                <a:lnTo>
                  <a:pt x="660" y="174"/>
                </a:lnTo>
                <a:lnTo>
                  <a:pt x="661" y="174"/>
                </a:lnTo>
                <a:lnTo>
                  <a:pt x="663" y="172"/>
                </a:lnTo>
                <a:lnTo>
                  <a:pt x="664" y="171"/>
                </a:lnTo>
                <a:lnTo>
                  <a:pt x="664" y="170"/>
                </a:lnTo>
                <a:lnTo>
                  <a:pt x="665" y="168"/>
                </a:lnTo>
                <a:lnTo>
                  <a:pt x="667" y="167"/>
                </a:lnTo>
                <a:lnTo>
                  <a:pt x="668" y="166"/>
                </a:lnTo>
                <a:lnTo>
                  <a:pt x="669" y="164"/>
                </a:lnTo>
                <a:lnTo>
                  <a:pt x="671" y="163"/>
                </a:lnTo>
                <a:lnTo>
                  <a:pt x="672" y="162"/>
                </a:lnTo>
                <a:lnTo>
                  <a:pt x="673" y="160"/>
                </a:lnTo>
                <a:lnTo>
                  <a:pt x="674" y="159"/>
                </a:lnTo>
                <a:lnTo>
                  <a:pt x="676" y="158"/>
                </a:lnTo>
                <a:lnTo>
                  <a:pt x="676" y="156"/>
                </a:lnTo>
                <a:lnTo>
                  <a:pt x="677" y="156"/>
                </a:lnTo>
                <a:lnTo>
                  <a:pt x="677" y="155"/>
                </a:lnTo>
                <a:lnTo>
                  <a:pt x="678" y="155"/>
                </a:lnTo>
                <a:lnTo>
                  <a:pt x="678" y="154"/>
                </a:lnTo>
                <a:lnTo>
                  <a:pt x="680" y="152"/>
                </a:lnTo>
                <a:lnTo>
                  <a:pt x="681" y="152"/>
                </a:lnTo>
                <a:lnTo>
                  <a:pt x="681" y="151"/>
                </a:lnTo>
                <a:lnTo>
                  <a:pt x="682" y="150"/>
                </a:lnTo>
                <a:lnTo>
                  <a:pt x="684" y="148"/>
                </a:lnTo>
                <a:lnTo>
                  <a:pt x="685" y="147"/>
                </a:lnTo>
                <a:lnTo>
                  <a:pt x="685" y="146"/>
                </a:lnTo>
                <a:lnTo>
                  <a:pt x="686" y="144"/>
                </a:lnTo>
                <a:lnTo>
                  <a:pt x="688" y="143"/>
                </a:lnTo>
                <a:lnTo>
                  <a:pt x="689" y="142"/>
                </a:lnTo>
                <a:lnTo>
                  <a:pt x="690" y="140"/>
                </a:lnTo>
                <a:lnTo>
                  <a:pt x="692" y="139"/>
                </a:lnTo>
                <a:lnTo>
                  <a:pt x="693" y="138"/>
                </a:lnTo>
                <a:lnTo>
                  <a:pt x="694" y="136"/>
                </a:lnTo>
                <a:lnTo>
                  <a:pt x="696" y="134"/>
                </a:lnTo>
                <a:lnTo>
                  <a:pt x="697" y="132"/>
                </a:lnTo>
                <a:lnTo>
                  <a:pt x="698" y="131"/>
                </a:lnTo>
                <a:lnTo>
                  <a:pt x="700" y="130"/>
                </a:lnTo>
                <a:lnTo>
                  <a:pt x="701" y="127"/>
                </a:lnTo>
                <a:lnTo>
                  <a:pt x="702" y="126"/>
                </a:lnTo>
                <a:lnTo>
                  <a:pt x="704" y="125"/>
                </a:lnTo>
                <a:lnTo>
                  <a:pt x="704" y="123"/>
                </a:lnTo>
                <a:lnTo>
                  <a:pt x="705" y="122"/>
                </a:lnTo>
                <a:lnTo>
                  <a:pt x="706" y="122"/>
                </a:lnTo>
                <a:lnTo>
                  <a:pt x="708" y="121"/>
                </a:lnTo>
                <a:lnTo>
                  <a:pt x="708" y="119"/>
                </a:lnTo>
                <a:lnTo>
                  <a:pt x="709" y="118"/>
                </a:lnTo>
                <a:lnTo>
                  <a:pt x="709" y="117"/>
                </a:lnTo>
                <a:lnTo>
                  <a:pt x="710" y="117"/>
                </a:lnTo>
                <a:lnTo>
                  <a:pt x="712" y="115"/>
                </a:lnTo>
                <a:lnTo>
                  <a:pt x="712" y="114"/>
                </a:lnTo>
                <a:lnTo>
                  <a:pt x="713" y="113"/>
                </a:lnTo>
                <a:lnTo>
                  <a:pt x="714" y="111"/>
                </a:lnTo>
                <a:lnTo>
                  <a:pt x="716" y="110"/>
                </a:lnTo>
                <a:lnTo>
                  <a:pt x="716" y="109"/>
                </a:lnTo>
                <a:lnTo>
                  <a:pt x="717" y="107"/>
                </a:lnTo>
                <a:lnTo>
                  <a:pt x="718" y="106"/>
                </a:lnTo>
                <a:lnTo>
                  <a:pt x="718" y="105"/>
                </a:lnTo>
                <a:lnTo>
                  <a:pt x="720" y="103"/>
                </a:lnTo>
                <a:lnTo>
                  <a:pt x="721" y="102"/>
                </a:lnTo>
                <a:lnTo>
                  <a:pt x="722" y="101"/>
                </a:lnTo>
                <a:lnTo>
                  <a:pt x="724" y="99"/>
                </a:lnTo>
                <a:lnTo>
                  <a:pt x="725" y="97"/>
                </a:lnTo>
                <a:lnTo>
                  <a:pt x="726" y="95"/>
                </a:lnTo>
                <a:lnTo>
                  <a:pt x="727" y="93"/>
                </a:lnTo>
                <a:lnTo>
                  <a:pt x="729" y="91"/>
                </a:lnTo>
                <a:lnTo>
                  <a:pt x="730" y="89"/>
                </a:lnTo>
                <a:lnTo>
                  <a:pt x="731" y="87"/>
                </a:lnTo>
                <a:lnTo>
                  <a:pt x="733" y="85"/>
                </a:lnTo>
                <a:lnTo>
                  <a:pt x="734" y="83"/>
                </a:lnTo>
                <a:lnTo>
                  <a:pt x="735" y="82"/>
                </a:lnTo>
                <a:lnTo>
                  <a:pt x="737" y="81"/>
                </a:lnTo>
                <a:lnTo>
                  <a:pt x="737" y="80"/>
                </a:lnTo>
                <a:lnTo>
                  <a:pt x="738" y="77"/>
                </a:lnTo>
                <a:lnTo>
                  <a:pt x="739" y="76"/>
                </a:lnTo>
                <a:lnTo>
                  <a:pt x="741" y="76"/>
                </a:lnTo>
                <a:lnTo>
                  <a:pt x="741" y="74"/>
                </a:lnTo>
                <a:lnTo>
                  <a:pt x="742" y="73"/>
                </a:lnTo>
                <a:lnTo>
                  <a:pt x="743" y="72"/>
                </a:lnTo>
                <a:lnTo>
                  <a:pt x="743" y="70"/>
                </a:lnTo>
                <a:lnTo>
                  <a:pt x="745" y="69"/>
                </a:lnTo>
                <a:lnTo>
                  <a:pt x="745" y="68"/>
                </a:lnTo>
                <a:lnTo>
                  <a:pt x="746" y="66"/>
                </a:lnTo>
                <a:lnTo>
                  <a:pt x="747" y="66"/>
                </a:lnTo>
                <a:lnTo>
                  <a:pt x="747" y="65"/>
                </a:lnTo>
                <a:lnTo>
                  <a:pt x="749" y="64"/>
                </a:lnTo>
                <a:lnTo>
                  <a:pt x="749" y="62"/>
                </a:lnTo>
                <a:lnTo>
                  <a:pt x="750" y="61"/>
                </a:lnTo>
                <a:lnTo>
                  <a:pt x="751" y="60"/>
                </a:lnTo>
                <a:lnTo>
                  <a:pt x="753" y="58"/>
                </a:lnTo>
                <a:lnTo>
                  <a:pt x="753" y="57"/>
                </a:lnTo>
                <a:lnTo>
                  <a:pt x="754" y="56"/>
                </a:lnTo>
                <a:lnTo>
                  <a:pt x="755" y="54"/>
                </a:lnTo>
                <a:lnTo>
                  <a:pt x="757" y="52"/>
                </a:lnTo>
                <a:lnTo>
                  <a:pt x="758" y="50"/>
                </a:lnTo>
                <a:lnTo>
                  <a:pt x="759" y="48"/>
                </a:lnTo>
                <a:lnTo>
                  <a:pt x="761" y="46"/>
                </a:lnTo>
                <a:lnTo>
                  <a:pt x="762" y="44"/>
                </a:lnTo>
                <a:lnTo>
                  <a:pt x="763" y="42"/>
                </a:lnTo>
                <a:lnTo>
                  <a:pt x="766" y="40"/>
                </a:lnTo>
                <a:lnTo>
                  <a:pt x="767" y="38"/>
                </a:lnTo>
                <a:lnTo>
                  <a:pt x="769" y="36"/>
                </a:lnTo>
                <a:lnTo>
                  <a:pt x="770" y="34"/>
                </a:lnTo>
                <a:lnTo>
                  <a:pt x="770" y="33"/>
                </a:lnTo>
                <a:lnTo>
                  <a:pt x="771" y="32"/>
                </a:lnTo>
                <a:lnTo>
                  <a:pt x="773" y="30"/>
                </a:lnTo>
                <a:lnTo>
                  <a:pt x="774" y="29"/>
                </a:lnTo>
                <a:lnTo>
                  <a:pt x="774" y="28"/>
                </a:lnTo>
                <a:lnTo>
                  <a:pt x="775" y="27"/>
                </a:lnTo>
                <a:lnTo>
                  <a:pt x="776" y="25"/>
                </a:lnTo>
                <a:lnTo>
                  <a:pt x="776" y="24"/>
                </a:lnTo>
                <a:lnTo>
                  <a:pt x="778" y="23"/>
                </a:lnTo>
                <a:lnTo>
                  <a:pt x="778" y="21"/>
                </a:lnTo>
                <a:lnTo>
                  <a:pt x="779" y="21"/>
                </a:lnTo>
                <a:lnTo>
                  <a:pt x="779" y="20"/>
                </a:lnTo>
                <a:lnTo>
                  <a:pt x="780" y="19"/>
                </a:lnTo>
                <a:lnTo>
                  <a:pt x="780" y="17"/>
                </a:lnTo>
                <a:lnTo>
                  <a:pt x="782" y="17"/>
                </a:lnTo>
                <a:lnTo>
                  <a:pt x="782" y="16"/>
                </a:lnTo>
                <a:lnTo>
                  <a:pt x="783" y="15"/>
                </a:lnTo>
                <a:lnTo>
                  <a:pt x="783" y="13"/>
                </a:lnTo>
                <a:lnTo>
                  <a:pt x="784" y="12"/>
                </a:lnTo>
                <a:lnTo>
                  <a:pt x="786" y="11"/>
                </a:lnTo>
                <a:lnTo>
                  <a:pt x="786" y="9"/>
                </a:lnTo>
                <a:lnTo>
                  <a:pt x="787" y="8"/>
                </a:lnTo>
                <a:lnTo>
                  <a:pt x="787" y="7"/>
                </a:lnTo>
                <a:lnTo>
                  <a:pt x="788" y="5"/>
                </a:lnTo>
                <a:lnTo>
                  <a:pt x="790" y="4"/>
                </a:lnTo>
                <a:lnTo>
                  <a:pt x="790" y="3"/>
                </a:lnTo>
                <a:lnTo>
                  <a:pt x="791" y="0"/>
                </a:lnTo>
              </a:path>
            </a:pathLst>
          </a:custGeom>
          <a:noFill/>
          <a:ln w="20701">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85" name="Freeform 8"/>
          <p:cNvSpPr>
            <a:spLocks/>
          </p:cNvSpPr>
          <p:nvPr/>
        </p:nvSpPr>
        <p:spPr bwMode="auto">
          <a:xfrm>
            <a:off x="2670175" y="3867150"/>
            <a:ext cx="60325" cy="206375"/>
          </a:xfrm>
          <a:custGeom>
            <a:avLst/>
            <a:gdLst>
              <a:gd name="T0" fmla="*/ 0 w 94"/>
              <a:gd name="T1" fmla="*/ 0 h 317"/>
              <a:gd name="T2" fmla="*/ 0 w 94"/>
              <a:gd name="T3" fmla="*/ 0 h 317"/>
              <a:gd name="T4" fmla="*/ 0 w 94"/>
              <a:gd name="T5" fmla="*/ 0 h 317"/>
              <a:gd name="T6" fmla="*/ 0 w 94"/>
              <a:gd name="T7" fmla="*/ 0 h 317"/>
              <a:gd name="T8" fmla="*/ 0 w 94"/>
              <a:gd name="T9" fmla="*/ 0 h 317"/>
              <a:gd name="T10" fmla="*/ 0 w 94"/>
              <a:gd name="T11" fmla="*/ 0 h 317"/>
              <a:gd name="T12" fmla="*/ 0 w 94"/>
              <a:gd name="T13" fmla="*/ 0 h 317"/>
              <a:gd name="T14" fmla="*/ 0 w 94"/>
              <a:gd name="T15" fmla="*/ 0 h 317"/>
              <a:gd name="T16" fmla="*/ 0 w 94"/>
              <a:gd name="T17" fmla="*/ 0 h 317"/>
              <a:gd name="T18" fmla="*/ 0 w 94"/>
              <a:gd name="T19" fmla="*/ 0 h 317"/>
              <a:gd name="T20" fmla="*/ 0 w 94"/>
              <a:gd name="T21" fmla="*/ 0 h 317"/>
              <a:gd name="T22" fmla="*/ 0 w 94"/>
              <a:gd name="T23" fmla="*/ 0 h 317"/>
              <a:gd name="T24" fmla="*/ 0 w 94"/>
              <a:gd name="T25" fmla="*/ 0 h 317"/>
              <a:gd name="T26" fmla="*/ 0 w 94"/>
              <a:gd name="T27" fmla="*/ 0 h 317"/>
              <a:gd name="T28" fmla="*/ 0 w 94"/>
              <a:gd name="T29" fmla="*/ 0 h 317"/>
              <a:gd name="T30" fmla="*/ 0 w 94"/>
              <a:gd name="T31" fmla="*/ 0 h 317"/>
              <a:gd name="T32" fmla="*/ 0 w 94"/>
              <a:gd name="T33" fmla="*/ 0 h 317"/>
              <a:gd name="T34" fmla="*/ 0 w 94"/>
              <a:gd name="T35" fmla="*/ 0 h 317"/>
              <a:gd name="T36" fmla="*/ 0 w 94"/>
              <a:gd name="T37" fmla="*/ 0 h 317"/>
              <a:gd name="T38" fmla="*/ 0 w 94"/>
              <a:gd name="T39" fmla="*/ 0 h 317"/>
              <a:gd name="T40" fmla="*/ 0 w 94"/>
              <a:gd name="T41" fmla="*/ 0 h 317"/>
              <a:gd name="T42" fmla="*/ 0 w 94"/>
              <a:gd name="T43" fmla="*/ 0 h 317"/>
              <a:gd name="T44" fmla="*/ 0 w 94"/>
              <a:gd name="T45" fmla="*/ 0 h 317"/>
              <a:gd name="T46" fmla="*/ 0 w 94"/>
              <a:gd name="T47" fmla="*/ 0 h 317"/>
              <a:gd name="T48" fmla="*/ 0 w 94"/>
              <a:gd name="T49" fmla="*/ 0 h 317"/>
              <a:gd name="T50" fmla="*/ 0 w 94"/>
              <a:gd name="T51" fmla="*/ 0 h 317"/>
              <a:gd name="T52" fmla="*/ 0 w 94"/>
              <a:gd name="T53" fmla="*/ 0 h 317"/>
              <a:gd name="T54" fmla="*/ 0 w 94"/>
              <a:gd name="T55" fmla="*/ 0 h 317"/>
              <a:gd name="T56" fmla="*/ 0 w 94"/>
              <a:gd name="T57" fmla="*/ 0 h 317"/>
              <a:gd name="T58" fmla="*/ 0 w 94"/>
              <a:gd name="T59" fmla="*/ 0 h 317"/>
              <a:gd name="T60" fmla="*/ 0 w 94"/>
              <a:gd name="T61" fmla="*/ 0 h 317"/>
              <a:gd name="T62" fmla="*/ 0 w 94"/>
              <a:gd name="T63" fmla="*/ 0 h 317"/>
              <a:gd name="T64" fmla="*/ 0 w 94"/>
              <a:gd name="T65" fmla="*/ 0 h 317"/>
              <a:gd name="T66" fmla="*/ 0 w 94"/>
              <a:gd name="T67" fmla="*/ 0 h 317"/>
              <a:gd name="T68" fmla="*/ 0 w 94"/>
              <a:gd name="T69" fmla="*/ 0 h 317"/>
              <a:gd name="T70" fmla="*/ 0 w 94"/>
              <a:gd name="T71" fmla="*/ 0 h 317"/>
              <a:gd name="T72" fmla="*/ 0 w 94"/>
              <a:gd name="T73" fmla="*/ 0 h 317"/>
              <a:gd name="T74" fmla="*/ 0 w 94"/>
              <a:gd name="T75" fmla="*/ 0 h 317"/>
              <a:gd name="T76" fmla="*/ 0 w 94"/>
              <a:gd name="T77" fmla="*/ 0 h 317"/>
              <a:gd name="T78" fmla="*/ 0 w 94"/>
              <a:gd name="T79" fmla="*/ 0 h 317"/>
              <a:gd name="T80" fmla="*/ 0 w 94"/>
              <a:gd name="T81" fmla="*/ 0 h 317"/>
              <a:gd name="T82" fmla="*/ 0 w 94"/>
              <a:gd name="T83" fmla="*/ 0 h 317"/>
              <a:gd name="T84" fmla="*/ 0 w 94"/>
              <a:gd name="T85" fmla="*/ 0 h 317"/>
              <a:gd name="T86" fmla="*/ 0 w 94"/>
              <a:gd name="T87" fmla="*/ 0 h 317"/>
              <a:gd name="T88" fmla="*/ 0 w 94"/>
              <a:gd name="T89" fmla="*/ 0 h 317"/>
              <a:gd name="T90" fmla="*/ 0 w 94"/>
              <a:gd name="T91" fmla="*/ 0 h 317"/>
              <a:gd name="T92" fmla="*/ 0 w 94"/>
              <a:gd name="T93" fmla="*/ 0 h 317"/>
              <a:gd name="T94" fmla="*/ 0 w 94"/>
              <a:gd name="T95" fmla="*/ 0 h 317"/>
              <a:gd name="T96" fmla="*/ 0 w 94"/>
              <a:gd name="T97" fmla="*/ 0 h 317"/>
              <a:gd name="T98" fmla="*/ 0 w 94"/>
              <a:gd name="T99" fmla="*/ 0 h 317"/>
              <a:gd name="T100" fmla="*/ 0 w 94"/>
              <a:gd name="T101" fmla="*/ 0 h 317"/>
              <a:gd name="T102" fmla="*/ 0 w 94"/>
              <a:gd name="T103" fmla="*/ 0 h 317"/>
              <a:gd name="T104" fmla="*/ 0 w 94"/>
              <a:gd name="T105" fmla="*/ 0 h 317"/>
              <a:gd name="T106" fmla="*/ 0 w 94"/>
              <a:gd name="T107" fmla="*/ 0 h 317"/>
              <a:gd name="T108" fmla="*/ 0 w 94"/>
              <a:gd name="T109" fmla="*/ 0 h 317"/>
              <a:gd name="T110" fmla="*/ 0 w 94"/>
              <a:gd name="T111" fmla="*/ 0 h 317"/>
              <a:gd name="T112" fmla="*/ 0 w 94"/>
              <a:gd name="T113" fmla="*/ 0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7"/>
              <a:gd name="T173" fmla="*/ 94 w 94"/>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7">
                <a:moveTo>
                  <a:pt x="0" y="0"/>
                </a:moveTo>
                <a:lnTo>
                  <a:pt x="3" y="4"/>
                </a:lnTo>
                <a:lnTo>
                  <a:pt x="4" y="8"/>
                </a:lnTo>
                <a:lnTo>
                  <a:pt x="7" y="11"/>
                </a:lnTo>
                <a:lnTo>
                  <a:pt x="8" y="14"/>
                </a:lnTo>
                <a:lnTo>
                  <a:pt x="9" y="16"/>
                </a:lnTo>
                <a:lnTo>
                  <a:pt x="11" y="19"/>
                </a:lnTo>
                <a:lnTo>
                  <a:pt x="12" y="22"/>
                </a:lnTo>
                <a:lnTo>
                  <a:pt x="13" y="23"/>
                </a:lnTo>
                <a:lnTo>
                  <a:pt x="15" y="26"/>
                </a:lnTo>
                <a:lnTo>
                  <a:pt x="16" y="27"/>
                </a:lnTo>
                <a:lnTo>
                  <a:pt x="16" y="30"/>
                </a:lnTo>
                <a:lnTo>
                  <a:pt x="17" y="31"/>
                </a:lnTo>
                <a:lnTo>
                  <a:pt x="19" y="32"/>
                </a:lnTo>
                <a:lnTo>
                  <a:pt x="19" y="34"/>
                </a:lnTo>
                <a:lnTo>
                  <a:pt x="20" y="35"/>
                </a:lnTo>
                <a:lnTo>
                  <a:pt x="20" y="38"/>
                </a:lnTo>
                <a:lnTo>
                  <a:pt x="21" y="39"/>
                </a:lnTo>
                <a:lnTo>
                  <a:pt x="23" y="40"/>
                </a:lnTo>
                <a:lnTo>
                  <a:pt x="23" y="41"/>
                </a:lnTo>
                <a:lnTo>
                  <a:pt x="24" y="43"/>
                </a:lnTo>
                <a:lnTo>
                  <a:pt x="24" y="44"/>
                </a:lnTo>
                <a:lnTo>
                  <a:pt x="25" y="45"/>
                </a:lnTo>
                <a:lnTo>
                  <a:pt x="25" y="47"/>
                </a:lnTo>
                <a:lnTo>
                  <a:pt x="25" y="48"/>
                </a:lnTo>
                <a:lnTo>
                  <a:pt x="27" y="49"/>
                </a:lnTo>
                <a:lnTo>
                  <a:pt x="27" y="51"/>
                </a:lnTo>
                <a:lnTo>
                  <a:pt x="28" y="52"/>
                </a:lnTo>
                <a:lnTo>
                  <a:pt x="28" y="53"/>
                </a:lnTo>
                <a:lnTo>
                  <a:pt x="29" y="56"/>
                </a:lnTo>
                <a:lnTo>
                  <a:pt x="29" y="57"/>
                </a:lnTo>
                <a:lnTo>
                  <a:pt x="30" y="59"/>
                </a:lnTo>
                <a:lnTo>
                  <a:pt x="30" y="61"/>
                </a:lnTo>
                <a:lnTo>
                  <a:pt x="32" y="63"/>
                </a:lnTo>
                <a:lnTo>
                  <a:pt x="33" y="64"/>
                </a:lnTo>
                <a:lnTo>
                  <a:pt x="33" y="65"/>
                </a:lnTo>
                <a:lnTo>
                  <a:pt x="33" y="67"/>
                </a:lnTo>
                <a:lnTo>
                  <a:pt x="34" y="68"/>
                </a:lnTo>
                <a:lnTo>
                  <a:pt x="34" y="69"/>
                </a:lnTo>
                <a:lnTo>
                  <a:pt x="36" y="71"/>
                </a:lnTo>
                <a:lnTo>
                  <a:pt x="36" y="72"/>
                </a:lnTo>
                <a:lnTo>
                  <a:pt x="36" y="73"/>
                </a:lnTo>
                <a:lnTo>
                  <a:pt x="37" y="75"/>
                </a:lnTo>
                <a:lnTo>
                  <a:pt x="37" y="76"/>
                </a:lnTo>
                <a:lnTo>
                  <a:pt x="38" y="77"/>
                </a:lnTo>
                <a:lnTo>
                  <a:pt x="38" y="79"/>
                </a:lnTo>
                <a:lnTo>
                  <a:pt x="38" y="80"/>
                </a:lnTo>
                <a:lnTo>
                  <a:pt x="40" y="80"/>
                </a:lnTo>
                <a:lnTo>
                  <a:pt x="40" y="81"/>
                </a:lnTo>
                <a:lnTo>
                  <a:pt x="40" y="83"/>
                </a:lnTo>
                <a:lnTo>
                  <a:pt x="41" y="84"/>
                </a:lnTo>
                <a:lnTo>
                  <a:pt x="41" y="85"/>
                </a:lnTo>
                <a:lnTo>
                  <a:pt x="41" y="87"/>
                </a:lnTo>
                <a:lnTo>
                  <a:pt x="42" y="88"/>
                </a:lnTo>
                <a:lnTo>
                  <a:pt x="42" y="89"/>
                </a:lnTo>
                <a:lnTo>
                  <a:pt x="42" y="91"/>
                </a:lnTo>
                <a:lnTo>
                  <a:pt x="44" y="92"/>
                </a:lnTo>
                <a:lnTo>
                  <a:pt x="44" y="93"/>
                </a:lnTo>
                <a:lnTo>
                  <a:pt x="45" y="94"/>
                </a:lnTo>
                <a:lnTo>
                  <a:pt x="45" y="97"/>
                </a:lnTo>
                <a:lnTo>
                  <a:pt x="46" y="98"/>
                </a:lnTo>
                <a:lnTo>
                  <a:pt x="46" y="101"/>
                </a:lnTo>
                <a:lnTo>
                  <a:pt x="48" y="102"/>
                </a:lnTo>
                <a:lnTo>
                  <a:pt x="49" y="105"/>
                </a:lnTo>
                <a:lnTo>
                  <a:pt x="49" y="106"/>
                </a:lnTo>
                <a:lnTo>
                  <a:pt x="50" y="109"/>
                </a:lnTo>
                <a:lnTo>
                  <a:pt x="50" y="110"/>
                </a:lnTo>
                <a:lnTo>
                  <a:pt x="52" y="113"/>
                </a:lnTo>
                <a:lnTo>
                  <a:pt x="52" y="114"/>
                </a:lnTo>
                <a:lnTo>
                  <a:pt x="53" y="116"/>
                </a:lnTo>
                <a:lnTo>
                  <a:pt x="53" y="117"/>
                </a:lnTo>
                <a:lnTo>
                  <a:pt x="53" y="118"/>
                </a:lnTo>
                <a:lnTo>
                  <a:pt x="54" y="120"/>
                </a:lnTo>
                <a:lnTo>
                  <a:pt x="54" y="121"/>
                </a:lnTo>
                <a:lnTo>
                  <a:pt x="56" y="122"/>
                </a:lnTo>
                <a:lnTo>
                  <a:pt x="56" y="124"/>
                </a:lnTo>
                <a:lnTo>
                  <a:pt x="56" y="125"/>
                </a:lnTo>
                <a:lnTo>
                  <a:pt x="56" y="126"/>
                </a:lnTo>
                <a:lnTo>
                  <a:pt x="57" y="126"/>
                </a:lnTo>
                <a:lnTo>
                  <a:pt x="57" y="128"/>
                </a:lnTo>
                <a:lnTo>
                  <a:pt x="57" y="129"/>
                </a:lnTo>
                <a:lnTo>
                  <a:pt x="58" y="130"/>
                </a:lnTo>
                <a:lnTo>
                  <a:pt x="58" y="132"/>
                </a:lnTo>
                <a:lnTo>
                  <a:pt x="58" y="133"/>
                </a:lnTo>
                <a:lnTo>
                  <a:pt x="60" y="134"/>
                </a:lnTo>
                <a:lnTo>
                  <a:pt x="60" y="136"/>
                </a:lnTo>
                <a:lnTo>
                  <a:pt x="60" y="137"/>
                </a:lnTo>
                <a:lnTo>
                  <a:pt x="60" y="138"/>
                </a:lnTo>
                <a:lnTo>
                  <a:pt x="61" y="140"/>
                </a:lnTo>
                <a:lnTo>
                  <a:pt x="61" y="141"/>
                </a:lnTo>
                <a:lnTo>
                  <a:pt x="62" y="142"/>
                </a:lnTo>
                <a:lnTo>
                  <a:pt x="62" y="145"/>
                </a:lnTo>
                <a:lnTo>
                  <a:pt x="64" y="146"/>
                </a:lnTo>
                <a:lnTo>
                  <a:pt x="64" y="149"/>
                </a:lnTo>
                <a:lnTo>
                  <a:pt x="64" y="150"/>
                </a:lnTo>
                <a:lnTo>
                  <a:pt x="65" y="153"/>
                </a:lnTo>
                <a:lnTo>
                  <a:pt x="66" y="155"/>
                </a:lnTo>
                <a:lnTo>
                  <a:pt x="66" y="157"/>
                </a:lnTo>
                <a:lnTo>
                  <a:pt x="66" y="158"/>
                </a:lnTo>
                <a:lnTo>
                  <a:pt x="68" y="161"/>
                </a:lnTo>
                <a:lnTo>
                  <a:pt x="68" y="162"/>
                </a:lnTo>
                <a:lnTo>
                  <a:pt x="69" y="163"/>
                </a:lnTo>
                <a:lnTo>
                  <a:pt x="69" y="165"/>
                </a:lnTo>
                <a:lnTo>
                  <a:pt x="69" y="166"/>
                </a:lnTo>
                <a:lnTo>
                  <a:pt x="70" y="167"/>
                </a:lnTo>
                <a:lnTo>
                  <a:pt x="70" y="169"/>
                </a:lnTo>
                <a:lnTo>
                  <a:pt x="70" y="170"/>
                </a:lnTo>
                <a:lnTo>
                  <a:pt x="70" y="171"/>
                </a:lnTo>
                <a:lnTo>
                  <a:pt x="72" y="173"/>
                </a:lnTo>
                <a:lnTo>
                  <a:pt x="72" y="174"/>
                </a:lnTo>
                <a:lnTo>
                  <a:pt x="72" y="175"/>
                </a:lnTo>
                <a:lnTo>
                  <a:pt x="73" y="175"/>
                </a:lnTo>
                <a:lnTo>
                  <a:pt x="73" y="177"/>
                </a:lnTo>
                <a:lnTo>
                  <a:pt x="73" y="178"/>
                </a:lnTo>
                <a:lnTo>
                  <a:pt x="73" y="179"/>
                </a:lnTo>
                <a:lnTo>
                  <a:pt x="74" y="181"/>
                </a:lnTo>
                <a:lnTo>
                  <a:pt x="74" y="182"/>
                </a:lnTo>
                <a:lnTo>
                  <a:pt x="74" y="183"/>
                </a:lnTo>
                <a:lnTo>
                  <a:pt x="76" y="185"/>
                </a:lnTo>
                <a:lnTo>
                  <a:pt x="76" y="186"/>
                </a:lnTo>
                <a:lnTo>
                  <a:pt x="76" y="187"/>
                </a:lnTo>
                <a:lnTo>
                  <a:pt x="77" y="189"/>
                </a:lnTo>
                <a:lnTo>
                  <a:pt x="77" y="191"/>
                </a:lnTo>
                <a:lnTo>
                  <a:pt x="77" y="193"/>
                </a:lnTo>
                <a:lnTo>
                  <a:pt x="78" y="195"/>
                </a:lnTo>
                <a:lnTo>
                  <a:pt x="78" y="196"/>
                </a:lnTo>
                <a:lnTo>
                  <a:pt x="79" y="199"/>
                </a:lnTo>
                <a:lnTo>
                  <a:pt x="79" y="200"/>
                </a:lnTo>
                <a:lnTo>
                  <a:pt x="81" y="203"/>
                </a:lnTo>
                <a:lnTo>
                  <a:pt x="81" y="204"/>
                </a:lnTo>
                <a:lnTo>
                  <a:pt x="82" y="207"/>
                </a:lnTo>
                <a:lnTo>
                  <a:pt x="82" y="208"/>
                </a:lnTo>
                <a:lnTo>
                  <a:pt x="82" y="210"/>
                </a:lnTo>
                <a:lnTo>
                  <a:pt x="83" y="211"/>
                </a:lnTo>
                <a:lnTo>
                  <a:pt x="83" y="212"/>
                </a:lnTo>
                <a:lnTo>
                  <a:pt x="83" y="214"/>
                </a:lnTo>
                <a:lnTo>
                  <a:pt x="85" y="215"/>
                </a:lnTo>
                <a:lnTo>
                  <a:pt x="85" y="216"/>
                </a:lnTo>
                <a:lnTo>
                  <a:pt x="85" y="218"/>
                </a:lnTo>
                <a:lnTo>
                  <a:pt x="85" y="219"/>
                </a:lnTo>
                <a:lnTo>
                  <a:pt x="86" y="220"/>
                </a:lnTo>
                <a:lnTo>
                  <a:pt x="86" y="222"/>
                </a:lnTo>
                <a:lnTo>
                  <a:pt x="86" y="223"/>
                </a:lnTo>
                <a:lnTo>
                  <a:pt x="86" y="224"/>
                </a:lnTo>
                <a:lnTo>
                  <a:pt x="86" y="226"/>
                </a:lnTo>
                <a:lnTo>
                  <a:pt x="86" y="227"/>
                </a:lnTo>
                <a:lnTo>
                  <a:pt x="87" y="228"/>
                </a:lnTo>
                <a:lnTo>
                  <a:pt x="87" y="230"/>
                </a:lnTo>
                <a:lnTo>
                  <a:pt x="87" y="231"/>
                </a:lnTo>
                <a:lnTo>
                  <a:pt x="87" y="232"/>
                </a:lnTo>
                <a:lnTo>
                  <a:pt x="87" y="234"/>
                </a:lnTo>
                <a:lnTo>
                  <a:pt x="87" y="235"/>
                </a:lnTo>
                <a:lnTo>
                  <a:pt x="87" y="236"/>
                </a:lnTo>
                <a:lnTo>
                  <a:pt x="87" y="238"/>
                </a:lnTo>
                <a:lnTo>
                  <a:pt x="87" y="240"/>
                </a:lnTo>
                <a:lnTo>
                  <a:pt x="89" y="242"/>
                </a:lnTo>
                <a:lnTo>
                  <a:pt x="89" y="243"/>
                </a:lnTo>
                <a:lnTo>
                  <a:pt x="89" y="245"/>
                </a:lnTo>
                <a:lnTo>
                  <a:pt x="89" y="247"/>
                </a:lnTo>
                <a:lnTo>
                  <a:pt x="89" y="248"/>
                </a:lnTo>
                <a:lnTo>
                  <a:pt x="89" y="251"/>
                </a:lnTo>
                <a:lnTo>
                  <a:pt x="89" y="252"/>
                </a:lnTo>
                <a:lnTo>
                  <a:pt x="89" y="253"/>
                </a:lnTo>
                <a:lnTo>
                  <a:pt x="89" y="255"/>
                </a:lnTo>
                <a:lnTo>
                  <a:pt x="89" y="256"/>
                </a:lnTo>
                <a:lnTo>
                  <a:pt x="89" y="257"/>
                </a:lnTo>
                <a:lnTo>
                  <a:pt x="90" y="257"/>
                </a:lnTo>
                <a:lnTo>
                  <a:pt x="90" y="259"/>
                </a:lnTo>
                <a:lnTo>
                  <a:pt x="90" y="260"/>
                </a:lnTo>
                <a:lnTo>
                  <a:pt x="90" y="261"/>
                </a:lnTo>
                <a:lnTo>
                  <a:pt x="90" y="263"/>
                </a:lnTo>
                <a:lnTo>
                  <a:pt x="90" y="264"/>
                </a:lnTo>
                <a:lnTo>
                  <a:pt x="90" y="265"/>
                </a:lnTo>
                <a:lnTo>
                  <a:pt x="90" y="267"/>
                </a:lnTo>
                <a:lnTo>
                  <a:pt x="91" y="268"/>
                </a:lnTo>
                <a:lnTo>
                  <a:pt x="91" y="269"/>
                </a:lnTo>
                <a:lnTo>
                  <a:pt x="91" y="271"/>
                </a:lnTo>
                <a:lnTo>
                  <a:pt x="91" y="272"/>
                </a:lnTo>
                <a:lnTo>
                  <a:pt x="91" y="273"/>
                </a:lnTo>
                <a:lnTo>
                  <a:pt x="93" y="275"/>
                </a:lnTo>
                <a:lnTo>
                  <a:pt x="93" y="276"/>
                </a:lnTo>
                <a:lnTo>
                  <a:pt x="93" y="277"/>
                </a:lnTo>
                <a:lnTo>
                  <a:pt x="93" y="279"/>
                </a:lnTo>
                <a:lnTo>
                  <a:pt x="93" y="280"/>
                </a:lnTo>
                <a:lnTo>
                  <a:pt x="93" y="281"/>
                </a:lnTo>
                <a:lnTo>
                  <a:pt x="94" y="281"/>
                </a:lnTo>
                <a:lnTo>
                  <a:pt x="94"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8"/>
                </a:lnTo>
                <a:lnTo>
                  <a:pt x="94" y="300"/>
                </a:lnTo>
                <a:lnTo>
                  <a:pt x="94" y="301"/>
                </a:lnTo>
                <a:lnTo>
                  <a:pt x="94" y="302"/>
                </a:lnTo>
                <a:lnTo>
                  <a:pt x="94" y="304"/>
                </a:lnTo>
                <a:lnTo>
                  <a:pt x="94" y="306"/>
                </a:lnTo>
                <a:lnTo>
                  <a:pt x="94" y="308"/>
                </a:lnTo>
                <a:lnTo>
                  <a:pt x="94" y="310"/>
                </a:lnTo>
                <a:lnTo>
                  <a:pt x="94" y="312"/>
                </a:lnTo>
                <a:lnTo>
                  <a:pt x="94" y="314"/>
                </a:lnTo>
                <a:lnTo>
                  <a:pt x="93" y="317"/>
                </a:lnTo>
              </a:path>
            </a:pathLst>
          </a:custGeom>
          <a:noFill/>
          <a:ln w="20701">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86" name="Freeform 9"/>
          <p:cNvSpPr>
            <a:spLocks/>
          </p:cNvSpPr>
          <p:nvPr/>
        </p:nvSpPr>
        <p:spPr bwMode="auto">
          <a:xfrm>
            <a:off x="2670175" y="4073525"/>
            <a:ext cx="60325" cy="207963"/>
          </a:xfrm>
          <a:custGeom>
            <a:avLst/>
            <a:gdLst>
              <a:gd name="T0" fmla="*/ 0 w 94"/>
              <a:gd name="T1" fmla="*/ 658 h 316"/>
              <a:gd name="T2" fmla="*/ 0 w 94"/>
              <a:gd name="T3" fmla="*/ 658 h 316"/>
              <a:gd name="T4" fmla="*/ 0 w 94"/>
              <a:gd name="T5" fmla="*/ 658 h 316"/>
              <a:gd name="T6" fmla="*/ 0 w 94"/>
              <a:gd name="T7" fmla="*/ 658 h 316"/>
              <a:gd name="T8" fmla="*/ 0 w 94"/>
              <a:gd name="T9" fmla="*/ 658 h 316"/>
              <a:gd name="T10" fmla="*/ 0 w 94"/>
              <a:gd name="T11" fmla="*/ 658 h 316"/>
              <a:gd name="T12" fmla="*/ 0 w 94"/>
              <a:gd name="T13" fmla="*/ 658 h 316"/>
              <a:gd name="T14" fmla="*/ 0 w 94"/>
              <a:gd name="T15" fmla="*/ 658 h 316"/>
              <a:gd name="T16" fmla="*/ 0 w 94"/>
              <a:gd name="T17" fmla="*/ 658 h 316"/>
              <a:gd name="T18" fmla="*/ 0 w 94"/>
              <a:gd name="T19" fmla="*/ 658 h 316"/>
              <a:gd name="T20" fmla="*/ 0 w 94"/>
              <a:gd name="T21" fmla="*/ 658 h 316"/>
              <a:gd name="T22" fmla="*/ 0 w 94"/>
              <a:gd name="T23" fmla="*/ 658 h 316"/>
              <a:gd name="T24" fmla="*/ 0 w 94"/>
              <a:gd name="T25" fmla="*/ 658 h 316"/>
              <a:gd name="T26" fmla="*/ 0 w 94"/>
              <a:gd name="T27" fmla="*/ 658 h 316"/>
              <a:gd name="T28" fmla="*/ 0 w 94"/>
              <a:gd name="T29" fmla="*/ 658 h 316"/>
              <a:gd name="T30" fmla="*/ 0 w 94"/>
              <a:gd name="T31" fmla="*/ 658 h 316"/>
              <a:gd name="T32" fmla="*/ 0 w 94"/>
              <a:gd name="T33" fmla="*/ 658 h 316"/>
              <a:gd name="T34" fmla="*/ 0 w 94"/>
              <a:gd name="T35" fmla="*/ 658 h 316"/>
              <a:gd name="T36" fmla="*/ 0 w 94"/>
              <a:gd name="T37" fmla="*/ 658 h 316"/>
              <a:gd name="T38" fmla="*/ 0 w 94"/>
              <a:gd name="T39" fmla="*/ 658 h 316"/>
              <a:gd name="T40" fmla="*/ 0 w 94"/>
              <a:gd name="T41" fmla="*/ 658 h 316"/>
              <a:gd name="T42" fmla="*/ 0 w 94"/>
              <a:gd name="T43" fmla="*/ 658 h 316"/>
              <a:gd name="T44" fmla="*/ 0 w 94"/>
              <a:gd name="T45" fmla="*/ 658 h 316"/>
              <a:gd name="T46" fmla="*/ 0 w 94"/>
              <a:gd name="T47" fmla="*/ 658 h 316"/>
              <a:gd name="T48" fmla="*/ 0 w 94"/>
              <a:gd name="T49" fmla="*/ 658 h 316"/>
              <a:gd name="T50" fmla="*/ 0 w 94"/>
              <a:gd name="T51" fmla="*/ 658 h 316"/>
              <a:gd name="T52" fmla="*/ 0 w 94"/>
              <a:gd name="T53" fmla="*/ 658 h 316"/>
              <a:gd name="T54" fmla="*/ 0 w 94"/>
              <a:gd name="T55" fmla="*/ 658 h 316"/>
              <a:gd name="T56" fmla="*/ 0 w 94"/>
              <a:gd name="T57" fmla="*/ 658 h 316"/>
              <a:gd name="T58" fmla="*/ 0 w 94"/>
              <a:gd name="T59" fmla="*/ 658 h 316"/>
              <a:gd name="T60" fmla="*/ 0 w 94"/>
              <a:gd name="T61" fmla="*/ 658 h 316"/>
              <a:gd name="T62" fmla="*/ 0 w 94"/>
              <a:gd name="T63" fmla="*/ 658 h 316"/>
              <a:gd name="T64" fmla="*/ 0 w 94"/>
              <a:gd name="T65" fmla="*/ 658 h 316"/>
              <a:gd name="T66" fmla="*/ 0 w 94"/>
              <a:gd name="T67" fmla="*/ 658 h 316"/>
              <a:gd name="T68" fmla="*/ 0 w 94"/>
              <a:gd name="T69" fmla="*/ 658 h 316"/>
              <a:gd name="T70" fmla="*/ 0 w 94"/>
              <a:gd name="T71" fmla="*/ 658 h 316"/>
              <a:gd name="T72" fmla="*/ 0 w 94"/>
              <a:gd name="T73" fmla="*/ 658 h 316"/>
              <a:gd name="T74" fmla="*/ 0 w 94"/>
              <a:gd name="T75" fmla="*/ 658 h 316"/>
              <a:gd name="T76" fmla="*/ 0 w 94"/>
              <a:gd name="T77" fmla="*/ 658 h 316"/>
              <a:gd name="T78" fmla="*/ 0 w 94"/>
              <a:gd name="T79" fmla="*/ 658 h 316"/>
              <a:gd name="T80" fmla="*/ 0 w 94"/>
              <a:gd name="T81" fmla="*/ 658 h 316"/>
              <a:gd name="T82" fmla="*/ 0 w 94"/>
              <a:gd name="T83" fmla="*/ 658 h 316"/>
              <a:gd name="T84" fmla="*/ 0 w 94"/>
              <a:gd name="T85" fmla="*/ 658 h 316"/>
              <a:gd name="T86" fmla="*/ 0 w 94"/>
              <a:gd name="T87" fmla="*/ 658 h 316"/>
              <a:gd name="T88" fmla="*/ 0 w 94"/>
              <a:gd name="T89" fmla="*/ 658 h 316"/>
              <a:gd name="T90" fmla="*/ 0 w 94"/>
              <a:gd name="T91" fmla="*/ 658 h 316"/>
              <a:gd name="T92" fmla="*/ 0 w 94"/>
              <a:gd name="T93" fmla="*/ 658 h 316"/>
              <a:gd name="T94" fmla="*/ 0 w 94"/>
              <a:gd name="T95" fmla="*/ 658 h 316"/>
              <a:gd name="T96" fmla="*/ 0 w 94"/>
              <a:gd name="T97" fmla="*/ 658 h 316"/>
              <a:gd name="T98" fmla="*/ 0 w 94"/>
              <a:gd name="T99" fmla="*/ 658 h 316"/>
              <a:gd name="T100" fmla="*/ 0 w 94"/>
              <a:gd name="T101" fmla="*/ 658 h 316"/>
              <a:gd name="T102" fmla="*/ 0 w 94"/>
              <a:gd name="T103" fmla="*/ 658 h 316"/>
              <a:gd name="T104" fmla="*/ 0 w 94"/>
              <a:gd name="T105" fmla="*/ 658 h 316"/>
              <a:gd name="T106" fmla="*/ 0 w 94"/>
              <a:gd name="T107" fmla="*/ 658 h 316"/>
              <a:gd name="T108" fmla="*/ 0 w 94"/>
              <a:gd name="T109" fmla="*/ 658 h 316"/>
              <a:gd name="T110" fmla="*/ 0 w 94"/>
              <a:gd name="T111" fmla="*/ 658 h 316"/>
              <a:gd name="T112" fmla="*/ 0 w 94"/>
              <a:gd name="T113" fmla="*/ 658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6"/>
              <a:gd name="T173" fmla="*/ 94 w 94"/>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6">
                <a:moveTo>
                  <a:pt x="0" y="316"/>
                </a:moveTo>
                <a:lnTo>
                  <a:pt x="3" y="312"/>
                </a:lnTo>
                <a:lnTo>
                  <a:pt x="4" y="310"/>
                </a:lnTo>
                <a:lnTo>
                  <a:pt x="7" y="306"/>
                </a:lnTo>
                <a:lnTo>
                  <a:pt x="8" y="303"/>
                </a:lnTo>
                <a:lnTo>
                  <a:pt x="9" y="300"/>
                </a:lnTo>
                <a:lnTo>
                  <a:pt x="11" y="298"/>
                </a:lnTo>
                <a:lnTo>
                  <a:pt x="12" y="295"/>
                </a:lnTo>
                <a:lnTo>
                  <a:pt x="13" y="294"/>
                </a:lnTo>
                <a:lnTo>
                  <a:pt x="15" y="291"/>
                </a:lnTo>
                <a:lnTo>
                  <a:pt x="16" y="290"/>
                </a:lnTo>
                <a:lnTo>
                  <a:pt x="16" y="287"/>
                </a:lnTo>
                <a:lnTo>
                  <a:pt x="17" y="286"/>
                </a:lnTo>
                <a:lnTo>
                  <a:pt x="19" y="285"/>
                </a:lnTo>
                <a:lnTo>
                  <a:pt x="19" y="283"/>
                </a:lnTo>
                <a:lnTo>
                  <a:pt x="20" y="282"/>
                </a:lnTo>
                <a:lnTo>
                  <a:pt x="20" y="281"/>
                </a:lnTo>
                <a:lnTo>
                  <a:pt x="21" y="279"/>
                </a:lnTo>
                <a:lnTo>
                  <a:pt x="21" y="278"/>
                </a:lnTo>
                <a:lnTo>
                  <a:pt x="23" y="277"/>
                </a:lnTo>
                <a:lnTo>
                  <a:pt x="23" y="275"/>
                </a:lnTo>
                <a:lnTo>
                  <a:pt x="24" y="274"/>
                </a:lnTo>
                <a:lnTo>
                  <a:pt x="24" y="273"/>
                </a:lnTo>
                <a:lnTo>
                  <a:pt x="25" y="271"/>
                </a:lnTo>
                <a:lnTo>
                  <a:pt x="25" y="270"/>
                </a:lnTo>
                <a:lnTo>
                  <a:pt x="25" y="269"/>
                </a:lnTo>
                <a:lnTo>
                  <a:pt x="27" y="267"/>
                </a:lnTo>
                <a:lnTo>
                  <a:pt x="27" y="266"/>
                </a:lnTo>
                <a:lnTo>
                  <a:pt x="28" y="265"/>
                </a:lnTo>
                <a:lnTo>
                  <a:pt x="28" y="263"/>
                </a:lnTo>
                <a:lnTo>
                  <a:pt x="29" y="261"/>
                </a:lnTo>
                <a:lnTo>
                  <a:pt x="29" y="259"/>
                </a:lnTo>
                <a:lnTo>
                  <a:pt x="30" y="258"/>
                </a:lnTo>
                <a:lnTo>
                  <a:pt x="30" y="255"/>
                </a:lnTo>
                <a:lnTo>
                  <a:pt x="32" y="254"/>
                </a:lnTo>
                <a:lnTo>
                  <a:pt x="33" y="253"/>
                </a:lnTo>
                <a:lnTo>
                  <a:pt x="33" y="251"/>
                </a:lnTo>
                <a:lnTo>
                  <a:pt x="33" y="250"/>
                </a:lnTo>
                <a:lnTo>
                  <a:pt x="34" y="249"/>
                </a:lnTo>
                <a:lnTo>
                  <a:pt x="34" y="247"/>
                </a:lnTo>
                <a:lnTo>
                  <a:pt x="36" y="246"/>
                </a:lnTo>
                <a:lnTo>
                  <a:pt x="36" y="245"/>
                </a:lnTo>
                <a:lnTo>
                  <a:pt x="36" y="243"/>
                </a:lnTo>
                <a:lnTo>
                  <a:pt x="37" y="242"/>
                </a:lnTo>
                <a:lnTo>
                  <a:pt x="37" y="241"/>
                </a:lnTo>
                <a:lnTo>
                  <a:pt x="38" y="239"/>
                </a:lnTo>
                <a:lnTo>
                  <a:pt x="38" y="238"/>
                </a:lnTo>
                <a:lnTo>
                  <a:pt x="38" y="237"/>
                </a:lnTo>
                <a:lnTo>
                  <a:pt x="40" y="237"/>
                </a:lnTo>
                <a:lnTo>
                  <a:pt x="40" y="235"/>
                </a:lnTo>
                <a:lnTo>
                  <a:pt x="40" y="234"/>
                </a:lnTo>
                <a:lnTo>
                  <a:pt x="41" y="233"/>
                </a:lnTo>
                <a:lnTo>
                  <a:pt x="41" y="232"/>
                </a:lnTo>
                <a:lnTo>
                  <a:pt x="41" y="230"/>
                </a:lnTo>
                <a:lnTo>
                  <a:pt x="42" y="229"/>
                </a:lnTo>
                <a:lnTo>
                  <a:pt x="42" y="228"/>
                </a:lnTo>
                <a:lnTo>
                  <a:pt x="42" y="226"/>
                </a:lnTo>
                <a:lnTo>
                  <a:pt x="44" y="225"/>
                </a:lnTo>
                <a:lnTo>
                  <a:pt x="44" y="224"/>
                </a:lnTo>
                <a:lnTo>
                  <a:pt x="45" y="222"/>
                </a:lnTo>
                <a:lnTo>
                  <a:pt x="45" y="220"/>
                </a:lnTo>
                <a:lnTo>
                  <a:pt x="46" y="218"/>
                </a:lnTo>
                <a:lnTo>
                  <a:pt x="46" y="216"/>
                </a:lnTo>
                <a:lnTo>
                  <a:pt x="48" y="214"/>
                </a:lnTo>
                <a:lnTo>
                  <a:pt x="49" y="212"/>
                </a:lnTo>
                <a:lnTo>
                  <a:pt x="49" y="210"/>
                </a:lnTo>
                <a:lnTo>
                  <a:pt x="50" y="208"/>
                </a:lnTo>
                <a:lnTo>
                  <a:pt x="50" y="206"/>
                </a:lnTo>
                <a:lnTo>
                  <a:pt x="52" y="204"/>
                </a:lnTo>
                <a:lnTo>
                  <a:pt x="52" y="202"/>
                </a:lnTo>
                <a:lnTo>
                  <a:pt x="53" y="201"/>
                </a:lnTo>
                <a:lnTo>
                  <a:pt x="53" y="200"/>
                </a:lnTo>
                <a:lnTo>
                  <a:pt x="53" y="198"/>
                </a:lnTo>
                <a:lnTo>
                  <a:pt x="54" y="197"/>
                </a:lnTo>
                <a:lnTo>
                  <a:pt x="54" y="196"/>
                </a:lnTo>
                <a:lnTo>
                  <a:pt x="56" y="194"/>
                </a:lnTo>
                <a:lnTo>
                  <a:pt x="56" y="193"/>
                </a:lnTo>
                <a:lnTo>
                  <a:pt x="56" y="192"/>
                </a:lnTo>
                <a:lnTo>
                  <a:pt x="56" y="190"/>
                </a:lnTo>
                <a:lnTo>
                  <a:pt x="57" y="190"/>
                </a:lnTo>
                <a:lnTo>
                  <a:pt x="57" y="189"/>
                </a:lnTo>
                <a:lnTo>
                  <a:pt x="57" y="188"/>
                </a:lnTo>
                <a:lnTo>
                  <a:pt x="58" y="186"/>
                </a:lnTo>
                <a:lnTo>
                  <a:pt x="58" y="185"/>
                </a:lnTo>
                <a:lnTo>
                  <a:pt x="58" y="184"/>
                </a:lnTo>
                <a:lnTo>
                  <a:pt x="60" y="183"/>
                </a:lnTo>
                <a:lnTo>
                  <a:pt x="60" y="181"/>
                </a:lnTo>
                <a:lnTo>
                  <a:pt x="60" y="180"/>
                </a:lnTo>
                <a:lnTo>
                  <a:pt x="60" y="179"/>
                </a:lnTo>
                <a:lnTo>
                  <a:pt x="61" y="177"/>
                </a:lnTo>
                <a:lnTo>
                  <a:pt x="61" y="176"/>
                </a:lnTo>
                <a:lnTo>
                  <a:pt x="62" y="173"/>
                </a:lnTo>
                <a:lnTo>
                  <a:pt x="62" y="172"/>
                </a:lnTo>
                <a:lnTo>
                  <a:pt x="64" y="171"/>
                </a:lnTo>
                <a:lnTo>
                  <a:pt x="64" y="168"/>
                </a:lnTo>
                <a:lnTo>
                  <a:pt x="64" y="165"/>
                </a:lnTo>
                <a:lnTo>
                  <a:pt x="65" y="164"/>
                </a:lnTo>
                <a:lnTo>
                  <a:pt x="66" y="161"/>
                </a:lnTo>
                <a:lnTo>
                  <a:pt x="66" y="160"/>
                </a:lnTo>
                <a:lnTo>
                  <a:pt x="66" y="157"/>
                </a:lnTo>
                <a:lnTo>
                  <a:pt x="68" y="156"/>
                </a:lnTo>
                <a:lnTo>
                  <a:pt x="68" y="155"/>
                </a:lnTo>
                <a:lnTo>
                  <a:pt x="69" y="153"/>
                </a:lnTo>
                <a:lnTo>
                  <a:pt x="69" y="152"/>
                </a:lnTo>
                <a:lnTo>
                  <a:pt x="69" y="151"/>
                </a:lnTo>
                <a:lnTo>
                  <a:pt x="70" y="149"/>
                </a:lnTo>
                <a:lnTo>
                  <a:pt x="70" y="148"/>
                </a:lnTo>
                <a:lnTo>
                  <a:pt x="70" y="147"/>
                </a:lnTo>
                <a:lnTo>
                  <a:pt x="70" y="145"/>
                </a:lnTo>
                <a:lnTo>
                  <a:pt x="72" y="144"/>
                </a:lnTo>
                <a:lnTo>
                  <a:pt x="72" y="143"/>
                </a:lnTo>
                <a:lnTo>
                  <a:pt x="72" y="141"/>
                </a:lnTo>
                <a:lnTo>
                  <a:pt x="73" y="141"/>
                </a:lnTo>
                <a:lnTo>
                  <a:pt x="73" y="140"/>
                </a:lnTo>
                <a:lnTo>
                  <a:pt x="73" y="139"/>
                </a:lnTo>
                <a:lnTo>
                  <a:pt x="73" y="137"/>
                </a:lnTo>
                <a:lnTo>
                  <a:pt x="74" y="136"/>
                </a:lnTo>
                <a:lnTo>
                  <a:pt x="74" y="135"/>
                </a:lnTo>
                <a:lnTo>
                  <a:pt x="74" y="133"/>
                </a:lnTo>
                <a:lnTo>
                  <a:pt x="76" y="132"/>
                </a:lnTo>
                <a:lnTo>
                  <a:pt x="76" y="131"/>
                </a:lnTo>
                <a:lnTo>
                  <a:pt x="76" y="130"/>
                </a:lnTo>
                <a:lnTo>
                  <a:pt x="77" y="128"/>
                </a:lnTo>
                <a:lnTo>
                  <a:pt x="77" y="126"/>
                </a:lnTo>
                <a:lnTo>
                  <a:pt x="77" y="124"/>
                </a:lnTo>
                <a:lnTo>
                  <a:pt x="78" y="122"/>
                </a:lnTo>
                <a:lnTo>
                  <a:pt x="78" y="120"/>
                </a:lnTo>
                <a:lnTo>
                  <a:pt x="79" y="118"/>
                </a:lnTo>
                <a:lnTo>
                  <a:pt x="79" y="116"/>
                </a:lnTo>
                <a:lnTo>
                  <a:pt x="81" y="114"/>
                </a:lnTo>
                <a:lnTo>
                  <a:pt x="81" y="112"/>
                </a:lnTo>
                <a:lnTo>
                  <a:pt x="82" y="110"/>
                </a:lnTo>
                <a:lnTo>
                  <a:pt x="82" y="108"/>
                </a:lnTo>
                <a:lnTo>
                  <a:pt x="82" y="107"/>
                </a:lnTo>
                <a:lnTo>
                  <a:pt x="83" y="106"/>
                </a:lnTo>
                <a:lnTo>
                  <a:pt x="83" y="104"/>
                </a:lnTo>
                <a:lnTo>
                  <a:pt x="83" y="103"/>
                </a:lnTo>
                <a:lnTo>
                  <a:pt x="85" y="102"/>
                </a:lnTo>
                <a:lnTo>
                  <a:pt x="85" y="100"/>
                </a:lnTo>
                <a:lnTo>
                  <a:pt x="85" y="99"/>
                </a:lnTo>
                <a:lnTo>
                  <a:pt x="85" y="98"/>
                </a:lnTo>
                <a:lnTo>
                  <a:pt x="86" y="96"/>
                </a:lnTo>
                <a:lnTo>
                  <a:pt x="86" y="95"/>
                </a:lnTo>
                <a:lnTo>
                  <a:pt x="86" y="94"/>
                </a:lnTo>
                <a:lnTo>
                  <a:pt x="86" y="92"/>
                </a:lnTo>
                <a:lnTo>
                  <a:pt x="86" y="91"/>
                </a:lnTo>
                <a:lnTo>
                  <a:pt x="86" y="90"/>
                </a:lnTo>
                <a:lnTo>
                  <a:pt x="87" y="90"/>
                </a:lnTo>
                <a:lnTo>
                  <a:pt x="87" y="88"/>
                </a:lnTo>
                <a:lnTo>
                  <a:pt x="87" y="87"/>
                </a:lnTo>
                <a:lnTo>
                  <a:pt x="87" y="86"/>
                </a:lnTo>
                <a:lnTo>
                  <a:pt x="87" y="84"/>
                </a:lnTo>
                <a:lnTo>
                  <a:pt x="87" y="83"/>
                </a:lnTo>
                <a:lnTo>
                  <a:pt x="87" y="82"/>
                </a:lnTo>
                <a:lnTo>
                  <a:pt x="87" y="81"/>
                </a:lnTo>
                <a:lnTo>
                  <a:pt x="87" y="78"/>
                </a:lnTo>
                <a:lnTo>
                  <a:pt x="87" y="77"/>
                </a:lnTo>
                <a:lnTo>
                  <a:pt x="89" y="75"/>
                </a:lnTo>
                <a:lnTo>
                  <a:pt x="89" y="73"/>
                </a:lnTo>
                <a:lnTo>
                  <a:pt x="89" y="71"/>
                </a:lnTo>
                <a:lnTo>
                  <a:pt x="89" y="70"/>
                </a:lnTo>
                <a:lnTo>
                  <a:pt x="89" y="67"/>
                </a:lnTo>
                <a:lnTo>
                  <a:pt x="89" y="66"/>
                </a:lnTo>
                <a:lnTo>
                  <a:pt x="89" y="65"/>
                </a:lnTo>
                <a:lnTo>
                  <a:pt x="89" y="63"/>
                </a:lnTo>
                <a:lnTo>
                  <a:pt x="89" y="62"/>
                </a:lnTo>
                <a:lnTo>
                  <a:pt x="89" y="61"/>
                </a:lnTo>
                <a:lnTo>
                  <a:pt x="89" y="59"/>
                </a:lnTo>
                <a:lnTo>
                  <a:pt x="90" y="59"/>
                </a:lnTo>
                <a:lnTo>
                  <a:pt x="90" y="58"/>
                </a:lnTo>
                <a:lnTo>
                  <a:pt x="90" y="57"/>
                </a:lnTo>
                <a:lnTo>
                  <a:pt x="90" y="55"/>
                </a:lnTo>
                <a:lnTo>
                  <a:pt x="90" y="54"/>
                </a:lnTo>
                <a:lnTo>
                  <a:pt x="90" y="53"/>
                </a:lnTo>
                <a:lnTo>
                  <a:pt x="90" y="51"/>
                </a:lnTo>
                <a:lnTo>
                  <a:pt x="90" y="50"/>
                </a:lnTo>
                <a:lnTo>
                  <a:pt x="91" y="49"/>
                </a:lnTo>
                <a:lnTo>
                  <a:pt x="91" y="47"/>
                </a:lnTo>
                <a:lnTo>
                  <a:pt x="91" y="46"/>
                </a:lnTo>
                <a:lnTo>
                  <a:pt x="91" y="45"/>
                </a:lnTo>
                <a:lnTo>
                  <a:pt x="91" y="43"/>
                </a:lnTo>
                <a:lnTo>
                  <a:pt x="93" y="42"/>
                </a:lnTo>
                <a:lnTo>
                  <a:pt x="93" y="41"/>
                </a:lnTo>
                <a:lnTo>
                  <a:pt x="93" y="39"/>
                </a:lnTo>
                <a:lnTo>
                  <a:pt x="93" y="38"/>
                </a:lnTo>
                <a:lnTo>
                  <a:pt x="93" y="37"/>
                </a:lnTo>
                <a:lnTo>
                  <a:pt x="93" y="35"/>
                </a:lnTo>
                <a:lnTo>
                  <a:pt x="94" y="35"/>
                </a:lnTo>
                <a:lnTo>
                  <a:pt x="94" y="34"/>
                </a:lnTo>
                <a:lnTo>
                  <a:pt x="94" y="33"/>
                </a:lnTo>
                <a:lnTo>
                  <a:pt x="94" y="31"/>
                </a:lnTo>
                <a:lnTo>
                  <a:pt x="94" y="30"/>
                </a:lnTo>
                <a:lnTo>
                  <a:pt x="94" y="29"/>
                </a:lnTo>
                <a:lnTo>
                  <a:pt x="94" y="28"/>
                </a:lnTo>
                <a:lnTo>
                  <a:pt x="94" y="26"/>
                </a:lnTo>
                <a:lnTo>
                  <a:pt x="94" y="25"/>
                </a:lnTo>
                <a:lnTo>
                  <a:pt x="94" y="24"/>
                </a:lnTo>
                <a:lnTo>
                  <a:pt x="94" y="22"/>
                </a:lnTo>
                <a:lnTo>
                  <a:pt x="94" y="21"/>
                </a:lnTo>
                <a:lnTo>
                  <a:pt x="94" y="20"/>
                </a:lnTo>
                <a:lnTo>
                  <a:pt x="94" y="17"/>
                </a:lnTo>
                <a:lnTo>
                  <a:pt x="94" y="16"/>
                </a:lnTo>
                <a:lnTo>
                  <a:pt x="94" y="14"/>
                </a:lnTo>
                <a:lnTo>
                  <a:pt x="94" y="13"/>
                </a:lnTo>
                <a:lnTo>
                  <a:pt x="94" y="10"/>
                </a:lnTo>
                <a:lnTo>
                  <a:pt x="94" y="9"/>
                </a:lnTo>
                <a:lnTo>
                  <a:pt x="94" y="6"/>
                </a:lnTo>
                <a:lnTo>
                  <a:pt x="94" y="5"/>
                </a:lnTo>
                <a:lnTo>
                  <a:pt x="94" y="2"/>
                </a:lnTo>
                <a:lnTo>
                  <a:pt x="93" y="0"/>
                </a:lnTo>
              </a:path>
            </a:pathLst>
          </a:custGeom>
          <a:noFill/>
          <a:ln w="20701">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87" name="Freeform 10"/>
          <p:cNvSpPr>
            <a:spLocks/>
          </p:cNvSpPr>
          <p:nvPr/>
        </p:nvSpPr>
        <p:spPr bwMode="auto">
          <a:xfrm>
            <a:off x="3165475" y="1855788"/>
            <a:ext cx="138113" cy="0"/>
          </a:xfrm>
          <a:custGeom>
            <a:avLst/>
            <a:gdLst>
              <a:gd name="T0" fmla="*/ 648 w 212"/>
              <a:gd name="T1" fmla="*/ 0 h 1"/>
              <a:gd name="T2" fmla="*/ 0 w 212"/>
              <a:gd name="T3" fmla="*/ 0 h 1"/>
              <a:gd name="T4" fmla="*/ 648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212" y="0"/>
                </a:moveTo>
                <a:lnTo>
                  <a:pt x="0" y="0"/>
                </a:lnTo>
                <a:lnTo>
                  <a:pt x="212" y="0"/>
                </a:lnTo>
                <a:close/>
              </a:path>
            </a:pathLst>
          </a:custGeom>
          <a:solidFill>
            <a:srgbClr val="FFFFFF"/>
          </a:solidFill>
          <a:ln w="0">
            <a:solidFill>
              <a:srgbClr val="000000"/>
            </a:solidFill>
            <a:round/>
            <a:headEnd/>
            <a:tailEnd/>
          </a:ln>
        </p:spPr>
        <p:txBody>
          <a:bodyPr/>
          <a:lstStyle/>
          <a:p>
            <a:endParaRPr lang="en-GB"/>
          </a:p>
        </p:txBody>
      </p:sp>
      <p:sp>
        <p:nvSpPr>
          <p:cNvPr id="24588" name="Line 11"/>
          <p:cNvSpPr>
            <a:spLocks noChangeShapeType="1"/>
          </p:cNvSpPr>
          <p:nvPr/>
        </p:nvSpPr>
        <p:spPr bwMode="auto">
          <a:xfrm flipH="1">
            <a:off x="3165475" y="1855788"/>
            <a:ext cx="138113"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9" name="Freeform 12"/>
          <p:cNvSpPr>
            <a:spLocks/>
          </p:cNvSpPr>
          <p:nvPr/>
        </p:nvSpPr>
        <p:spPr bwMode="auto">
          <a:xfrm>
            <a:off x="2444750" y="1993900"/>
            <a:ext cx="241300" cy="1588"/>
          </a:xfrm>
          <a:custGeom>
            <a:avLst/>
            <a:gdLst>
              <a:gd name="T0" fmla="*/ 649 w 371"/>
              <a:gd name="T1" fmla="*/ 0 h 1"/>
              <a:gd name="T2" fmla="*/ 0 w 371"/>
              <a:gd name="T3" fmla="*/ 0 h 1"/>
              <a:gd name="T4" fmla="*/ 649 w 371"/>
              <a:gd name="T5" fmla="*/ 0 h 1"/>
              <a:gd name="T6" fmla="*/ 0 60000 65536"/>
              <a:gd name="T7" fmla="*/ 0 60000 65536"/>
              <a:gd name="T8" fmla="*/ 0 60000 65536"/>
              <a:gd name="T9" fmla="*/ 0 w 371"/>
              <a:gd name="T10" fmla="*/ 0 h 1"/>
              <a:gd name="T11" fmla="*/ 371 w 371"/>
              <a:gd name="T12" fmla="*/ 1 h 1"/>
            </a:gdLst>
            <a:ahLst/>
            <a:cxnLst>
              <a:cxn ang="T6">
                <a:pos x="T0" y="T1"/>
              </a:cxn>
              <a:cxn ang="T7">
                <a:pos x="T2" y="T3"/>
              </a:cxn>
              <a:cxn ang="T8">
                <a:pos x="T4" y="T5"/>
              </a:cxn>
            </a:cxnLst>
            <a:rect l="T9" t="T10" r="T11" b="T12"/>
            <a:pathLst>
              <a:path w="371" h="1">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90" name="Line 13"/>
          <p:cNvSpPr>
            <a:spLocks noChangeShapeType="1"/>
          </p:cNvSpPr>
          <p:nvPr/>
        </p:nvSpPr>
        <p:spPr bwMode="auto">
          <a:xfrm flipH="1">
            <a:off x="2444750" y="1993900"/>
            <a:ext cx="241300"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1" name="Freeform 14"/>
          <p:cNvSpPr>
            <a:spLocks/>
          </p:cNvSpPr>
          <p:nvPr/>
        </p:nvSpPr>
        <p:spPr bwMode="auto">
          <a:xfrm>
            <a:off x="2444750" y="1735138"/>
            <a:ext cx="241300" cy="1587"/>
          </a:xfrm>
          <a:custGeom>
            <a:avLst/>
            <a:gdLst>
              <a:gd name="T0" fmla="*/ 649 w 371"/>
              <a:gd name="T1" fmla="*/ 0 h 1"/>
              <a:gd name="T2" fmla="*/ 0 w 371"/>
              <a:gd name="T3" fmla="*/ 0 h 1"/>
              <a:gd name="T4" fmla="*/ 649 w 371"/>
              <a:gd name="T5" fmla="*/ 0 h 1"/>
              <a:gd name="T6" fmla="*/ 0 60000 65536"/>
              <a:gd name="T7" fmla="*/ 0 60000 65536"/>
              <a:gd name="T8" fmla="*/ 0 60000 65536"/>
              <a:gd name="T9" fmla="*/ 0 w 371"/>
              <a:gd name="T10" fmla="*/ 0 h 1"/>
              <a:gd name="T11" fmla="*/ 371 w 371"/>
              <a:gd name="T12" fmla="*/ 1 h 1"/>
            </a:gdLst>
            <a:ahLst/>
            <a:cxnLst>
              <a:cxn ang="T6">
                <a:pos x="T0" y="T1"/>
              </a:cxn>
              <a:cxn ang="T7">
                <a:pos x="T2" y="T3"/>
              </a:cxn>
              <a:cxn ang="T8">
                <a:pos x="T4" y="T5"/>
              </a:cxn>
            </a:cxnLst>
            <a:rect l="T9" t="T10" r="T11" b="T12"/>
            <a:pathLst>
              <a:path w="371" h="1">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92" name="Line 15"/>
          <p:cNvSpPr>
            <a:spLocks noChangeShapeType="1"/>
          </p:cNvSpPr>
          <p:nvPr/>
        </p:nvSpPr>
        <p:spPr bwMode="auto">
          <a:xfrm flipH="1">
            <a:off x="2444750" y="1735138"/>
            <a:ext cx="2413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3" name="Line 16"/>
          <p:cNvSpPr>
            <a:spLocks noChangeShapeType="1"/>
          </p:cNvSpPr>
          <p:nvPr/>
        </p:nvSpPr>
        <p:spPr bwMode="auto">
          <a:xfrm flipH="1">
            <a:off x="4960938" y="5684838"/>
            <a:ext cx="2397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4" name="Line 17"/>
          <p:cNvSpPr>
            <a:spLocks noChangeShapeType="1"/>
          </p:cNvSpPr>
          <p:nvPr/>
        </p:nvSpPr>
        <p:spPr bwMode="auto">
          <a:xfrm>
            <a:off x="4224338" y="5684838"/>
            <a:ext cx="255587"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5" name="Freeform 18"/>
          <p:cNvSpPr>
            <a:spLocks/>
          </p:cNvSpPr>
          <p:nvPr/>
        </p:nvSpPr>
        <p:spPr bwMode="auto">
          <a:xfrm>
            <a:off x="4479925" y="5511800"/>
            <a:ext cx="361950" cy="363538"/>
          </a:xfrm>
          <a:custGeom>
            <a:avLst/>
            <a:gdLst>
              <a:gd name="T0" fmla="*/ 650 w 556"/>
              <a:gd name="T1" fmla="*/ 654 h 556"/>
              <a:gd name="T2" fmla="*/ 0 w 556"/>
              <a:gd name="T3" fmla="*/ 654 h 556"/>
              <a:gd name="T4" fmla="*/ 0 w 556"/>
              <a:gd name="T5" fmla="*/ 0 h 556"/>
              <a:gd name="T6" fmla="*/ 650 w 556"/>
              <a:gd name="T7" fmla="*/ 654 h 556"/>
              <a:gd name="T8" fmla="*/ 0 60000 65536"/>
              <a:gd name="T9" fmla="*/ 0 60000 65536"/>
              <a:gd name="T10" fmla="*/ 0 60000 65536"/>
              <a:gd name="T11" fmla="*/ 0 60000 65536"/>
              <a:gd name="T12" fmla="*/ 0 w 556"/>
              <a:gd name="T13" fmla="*/ 0 h 556"/>
              <a:gd name="T14" fmla="*/ 556 w 556"/>
              <a:gd name="T15" fmla="*/ 556 h 556"/>
            </a:gdLst>
            <a:ahLst/>
            <a:cxnLst>
              <a:cxn ang="T8">
                <a:pos x="T0" y="T1"/>
              </a:cxn>
              <a:cxn ang="T9">
                <a:pos x="T2" y="T3"/>
              </a:cxn>
              <a:cxn ang="T10">
                <a:pos x="T4" y="T5"/>
              </a:cxn>
              <a:cxn ang="T11">
                <a:pos x="T6" y="T7"/>
              </a:cxn>
            </a:cxnLst>
            <a:rect l="T12" t="T13" r="T14" b="T15"/>
            <a:pathLst>
              <a:path w="556" h="556">
                <a:moveTo>
                  <a:pt x="556" y="265"/>
                </a:moveTo>
                <a:lnTo>
                  <a:pt x="0" y="556"/>
                </a:lnTo>
                <a:lnTo>
                  <a:pt x="0" y="0"/>
                </a:lnTo>
                <a:lnTo>
                  <a:pt x="556" y="265"/>
                </a:lnTo>
                <a:close/>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6" name="Freeform 19"/>
          <p:cNvSpPr>
            <a:spLocks/>
          </p:cNvSpPr>
          <p:nvPr/>
        </p:nvSpPr>
        <p:spPr bwMode="auto">
          <a:xfrm>
            <a:off x="4856163" y="5637213"/>
            <a:ext cx="96837" cy="96837"/>
          </a:xfrm>
          <a:custGeom>
            <a:avLst/>
            <a:gdLst>
              <a:gd name="T0" fmla="*/ 0 w 149"/>
              <a:gd name="T1" fmla="*/ 0 h 150"/>
              <a:gd name="T2" fmla="*/ 0 w 149"/>
              <a:gd name="T3" fmla="*/ 654 h 150"/>
              <a:gd name="T4" fmla="*/ 0 w 149"/>
              <a:gd name="T5" fmla="*/ 654 h 150"/>
              <a:gd name="T6" fmla="*/ 0 w 149"/>
              <a:gd name="T7" fmla="*/ 654 h 150"/>
              <a:gd name="T8" fmla="*/ 0 w 149"/>
              <a:gd name="T9" fmla="*/ 654 h 150"/>
              <a:gd name="T10" fmla="*/ 0 w 149"/>
              <a:gd name="T11" fmla="*/ 654 h 150"/>
              <a:gd name="T12" fmla="*/ 0 w 149"/>
              <a:gd name="T13" fmla="*/ 654 h 150"/>
              <a:gd name="T14" fmla="*/ 0 w 149"/>
              <a:gd name="T15" fmla="*/ 654 h 150"/>
              <a:gd name="T16" fmla="*/ 0 w 149"/>
              <a:gd name="T17" fmla="*/ 654 h 150"/>
              <a:gd name="T18" fmla="*/ 0 w 149"/>
              <a:gd name="T19" fmla="*/ 654 h 150"/>
              <a:gd name="T20" fmla="*/ 0 w 149"/>
              <a:gd name="T21" fmla="*/ 654 h 150"/>
              <a:gd name="T22" fmla="*/ 0 w 149"/>
              <a:gd name="T23" fmla="*/ 654 h 150"/>
              <a:gd name="T24" fmla="*/ 0 w 149"/>
              <a:gd name="T25" fmla="*/ 654 h 150"/>
              <a:gd name="T26" fmla="*/ 0 w 149"/>
              <a:gd name="T27" fmla="*/ 654 h 150"/>
              <a:gd name="T28" fmla="*/ 0 w 149"/>
              <a:gd name="T29" fmla="*/ 654 h 150"/>
              <a:gd name="T30" fmla="*/ 0 w 149"/>
              <a:gd name="T31" fmla="*/ 654 h 150"/>
              <a:gd name="T32" fmla="*/ 0 w 149"/>
              <a:gd name="T33" fmla="*/ 654 h 150"/>
              <a:gd name="T34" fmla="*/ 0 w 149"/>
              <a:gd name="T35" fmla="*/ 654 h 150"/>
              <a:gd name="T36" fmla="*/ 0 w 149"/>
              <a:gd name="T37" fmla="*/ 654 h 150"/>
              <a:gd name="T38" fmla="*/ 0 w 149"/>
              <a:gd name="T39" fmla="*/ 654 h 150"/>
              <a:gd name="T40" fmla="*/ 0 w 149"/>
              <a:gd name="T41" fmla="*/ 654 h 150"/>
              <a:gd name="T42" fmla="*/ 0 w 149"/>
              <a:gd name="T43" fmla="*/ 654 h 150"/>
              <a:gd name="T44" fmla="*/ 0 w 149"/>
              <a:gd name="T45" fmla="*/ 654 h 150"/>
              <a:gd name="T46" fmla="*/ 0 w 149"/>
              <a:gd name="T47" fmla="*/ 654 h 150"/>
              <a:gd name="T48" fmla="*/ 0 w 149"/>
              <a:gd name="T49" fmla="*/ 654 h 150"/>
              <a:gd name="T50" fmla="*/ 0 w 149"/>
              <a:gd name="T51" fmla="*/ 654 h 150"/>
              <a:gd name="T52" fmla="*/ 0 w 149"/>
              <a:gd name="T53" fmla="*/ 654 h 150"/>
              <a:gd name="T54" fmla="*/ 0 w 149"/>
              <a:gd name="T55" fmla="*/ 654 h 150"/>
              <a:gd name="T56" fmla="*/ 0 w 149"/>
              <a:gd name="T57" fmla="*/ 654 h 150"/>
              <a:gd name="T58" fmla="*/ 0 w 149"/>
              <a:gd name="T59" fmla="*/ 654 h 150"/>
              <a:gd name="T60" fmla="*/ 0 w 149"/>
              <a:gd name="T61" fmla="*/ 654 h 150"/>
              <a:gd name="T62" fmla="*/ 0 w 149"/>
              <a:gd name="T63" fmla="*/ 654 h 150"/>
              <a:gd name="T64" fmla="*/ 0 w 149"/>
              <a:gd name="T65" fmla="*/ 654 h 150"/>
              <a:gd name="T66" fmla="*/ 0 w 149"/>
              <a:gd name="T67" fmla="*/ 654 h 150"/>
              <a:gd name="T68" fmla="*/ 0 w 149"/>
              <a:gd name="T69" fmla="*/ 654 h 150"/>
              <a:gd name="T70" fmla="*/ 0 w 149"/>
              <a:gd name="T71" fmla="*/ 654 h 150"/>
              <a:gd name="T72" fmla="*/ 0 w 149"/>
              <a:gd name="T73" fmla="*/ 654 h 150"/>
              <a:gd name="T74" fmla="*/ 0 w 149"/>
              <a:gd name="T75" fmla="*/ 654 h 150"/>
              <a:gd name="T76" fmla="*/ 0 w 149"/>
              <a:gd name="T77" fmla="*/ 654 h 150"/>
              <a:gd name="T78" fmla="*/ 0 w 149"/>
              <a:gd name="T79" fmla="*/ 654 h 150"/>
              <a:gd name="T80" fmla="*/ 0 w 149"/>
              <a:gd name="T81" fmla="*/ 654 h 150"/>
              <a:gd name="T82" fmla="*/ 0 w 149"/>
              <a:gd name="T83" fmla="*/ 654 h 150"/>
              <a:gd name="T84" fmla="*/ 0 w 149"/>
              <a:gd name="T85" fmla="*/ 0 h 150"/>
              <a:gd name="T86" fmla="*/ 0 w 149"/>
              <a:gd name="T87" fmla="*/ 0 h 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9"/>
              <a:gd name="T133" fmla="*/ 0 h 150"/>
              <a:gd name="T134" fmla="*/ 149 w 149"/>
              <a:gd name="T135" fmla="*/ 150 h 1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9" h="150">
                <a:moveTo>
                  <a:pt x="75" y="0"/>
                </a:moveTo>
                <a:lnTo>
                  <a:pt x="71" y="0"/>
                </a:lnTo>
                <a:lnTo>
                  <a:pt x="67" y="0"/>
                </a:lnTo>
                <a:lnTo>
                  <a:pt x="63" y="0"/>
                </a:lnTo>
                <a:lnTo>
                  <a:pt x="59" y="2"/>
                </a:lnTo>
                <a:lnTo>
                  <a:pt x="57" y="2"/>
                </a:lnTo>
                <a:lnTo>
                  <a:pt x="53" y="3"/>
                </a:lnTo>
                <a:lnTo>
                  <a:pt x="49" y="4"/>
                </a:lnTo>
                <a:lnTo>
                  <a:pt x="46" y="6"/>
                </a:lnTo>
                <a:lnTo>
                  <a:pt x="42" y="7"/>
                </a:lnTo>
                <a:lnTo>
                  <a:pt x="39" y="8"/>
                </a:lnTo>
                <a:lnTo>
                  <a:pt x="35" y="11"/>
                </a:lnTo>
                <a:lnTo>
                  <a:pt x="33" y="12"/>
                </a:lnTo>
                <a:lnTo>
                  <a:pt x="30" y="15"/>
                </a:lnTo>
                <a:lnTo>
                  <a:pt x="27" y="16"/>
                </a:lnTo>
                <a:lnTo>
                  <a:pt x="25" y="19"/>
                </a:lnTo>
                <a:lnTo>
                  <a:pt x="22" y="22"/>
                </a:lnTo>
                <a:lnTo>
                  <a:pt x="19" y="24"/>
                </a:lnTo>
                <a:lnTo>
                  <a:pt x="17" y="27"/>
                </a:lnTo>
                <a:lnTo>
                  <a:pt x="14" y="29"/>
                </a:lnTo>
                <a:lnTo>
                  <a:pt x="13" y="32"/>
                </a:lnTo>
                <a:lnTo>
                  <a:pt x="10" y="36"/>
                </a:lnTo>
                <a:lnTo>
                  <a:pt x="9" y="39"/>
                </a:lnTo>
                <a:lnTo>
                  <a:pt x="8" y="43"/>
                </a:lnTo>
                <a:lnTo>
                  <a:pt x="6" y="45"/>
                </a:lnTo>
                <a:lnTo>
                  <a:pt x="5" y="49"/>
                </a:lnTo>
                <a:lnTo>
                  <a:pt x="4" y="52"/>
                </a:lnTo>
                <a:lnTo>
                  <a:pt x="2" y="56"/>
                </a:lnTo>
                <a:lnTo>
                  <a:pt x="1" y="60"/>
                </a:lnTo>
                <a:lnTo>
                  <a:pt x="1" y="64"/>
                </a:lnTo>
                <a:lnTo>
                  <a:pt x="0" y="67"/>
                </a:lnTo>
                <a:lnTo>
                  <a:pt x="0" y="71"/>
                </a:lnTo>
                <a:lnTo>
                  <a:pt x="0" y="75"/>
                </a:lnTo>
                <a:lnTo>
                  <a:pt x="0" y="78"/>
                </a:lnTo>
                <a:lnTo>
                  <a:pt x="0" y="82"/>
                </a:lnTo>
                <a:lnTo>
                  <a:pt x="1" y="86"/>
                </a:lnTo>
                <a:lnTo>
                  <a:pt x="1" y="90"/>
                </a:lnTo>
                <a:lnTo>
                  <a:pt x="2" y="93"/>
                </a:lnTo>
                <a:lnTo>
                  <a:pt x="4" y="97"/>
                </a:lnTo>
                <a:lnTo>
                  <a:pt x="5" y="101"/>
                </a:lnTo>
                <a:lnTo>
                  <a:pt x="6" y="104"/>
                </a:lnTo>
                <a:lnTo>
                  <a:pt x="8" y="108"/>
                </a:lnTo>
                <a:lnTo>
                  <a:pt x="9" y="110"/>
                </a:lnTo>
                <a:lnTo>
                  <a:pt x="10" y="113"/>
                </a:lnTo>
                <a:lnTo>
                  <a:pt x="13" y="117"/>
                </a:lnTo>
                <a:lnTo>
                  <a:pt x="14" y="120"/>
                </a:lnTo>
                <a:lnTo>
                  <a:pt x="17" y="122"/>
                </a:lnTo>
                <a:lnTo>
                  <a:pt x="19" y="125"/>
                </a:lnTo>
                <a:lnTo>
                  <a:pt x="22" y="127"/>
                </a:lnTo>
                <a:lnTo>
                  <a:pt x="25" y="130"/>
                </a:lnTo>
                <a:lnTo>
                  <a:pt x="27" y="133"/>
                </a:lnTo>
                <a:lnTo>
                  <a:pt x="30" y="134"/>
                </a:lnTo>
                <a:lnTo>
                  <a:pt x="33" y="137"/>
                </a:lnTo>
                <a:lnTo>
                  <a:pt x="35" y="139"/>
                </a:lnTo>
                <a:lnTo>
                  <a:pt x="39" y="141"/>
                </a:lnTo>
                <a:lnTo>
                  <a:pt x="42" y="142"/>
                </a:lnTo>
                <a:lnTo>
                  <a:pt x="46" y="143"/>
                </a:lnTo>
                <a:lnTo>
                  <a:pt x="49" y="145"/>
                </a:lnTo>
                <a:lnTo>
                  <a:pt x="53" y="146"/>
                </a:lnTo>
                <a:lnTo>
                  <a:pt x="57" y="147"/>
                </a:lnTo>
                <a:lnTo>
                  <a:pt x="59" y="149"/>
                </a:lnTo>
                <a:lnTo>
                  <a:pt x="63" y="149"/>
                </a:lnTo>
                <a:lnTo>
                  <a:pt x="67" y="149"/>
                </a:lnTo>
                <a:lnTo>
                  <a:pt x="71" y="150"/>
                </a:lnTo>
                <a:lnTo>
                  <a:pt x="75" y="150"/>
                </a:lnTo>
                <a:lnTo>
                  <a:pt x="79" y="150"/>
                </a:lnTo>
                <a:lnTo>
                  <a:pt x="83" y="149"/>
                </a:lnTo>
                <a:lnTo>
                  <a:pt x="86" y="149"/>
                </a:lnTo>
                <a:lnTo>
                  <a:pt x="90" y="149"/>
                </a:lnTo>
                <a:lnTo>
                  <a:pt x="94" y="147"/>
                </a:lnTo>
                <a:lnTo>
                  <a:pt x="98" y="146"/>
                </a:lnTo>
                <a:lnTo>
                  <a:pt x="100" y="145"/>
                </a:lnTo>
                <a:lnTo>
                  <a:pt x="104" y="143"/>
                </a:lnTo>
                <a:lnTo>
                  <a:pt x="107" y="142"/>
                </a:lnTo>
                <a:lnTo>
                  <a:pt x="111" y="141"/>
                </a:lnTo>
                <a:lnTo>
                  <a:pt x="114" y="139"/>
                </a:lnTo>
                <a:lnTo>
                  <a:pt x="116" y="137"/>
                </a:lnTo>
                <a:lnTo>
                  <a:pt x="120" y="134"/>
                </a:lnTo>
                <a:lnTo>
                  <a:pt x="123" y="133"/>
                </a:lnTo>
                <a:lnTo>
                  <a:pt x="125" y="130"/>
                </a:lnTo>
                <a:lnTo>
                  <a:pt x="128" y="127"/>
                </a:lnTo>
                <a:lnTo>
                  <a:pt x="131" y="125"/>
                </a:lnTo>
                <a:lnTo>
                  <a:pt x="132" y="122"/>
                </a:lnTo>
                <a:lnTo>
                  <a:pt x="135" y="120"/>
                </a:lnTo>
                <a:lnTo>
                  <a:pt x="137" y="117"/>
                </a:lnTo>
                <a:lnTo>
                  <a:pt x="139" y="113"/>
                </a:lnTo>
                <a:lnTo>
                  <a:pt x="141" y="110"/>
                </a:lnTo>
                <a:lnTo>
                  <a:pt x="143" y="108"/>
                </a:lnTo>
                <a:lnTo>
                  <a:pt x="144" y="104"/>
                </a:lnTo>
                <a:lnTo>
                  <a:pt x="145" y="101"/>
                </a:lnTo>
                <a:lnTo>
                  <a:pt x="147" y="97"/>
                </a:lnTo>
                <a:lnTo>
                  <a:pt x="148" y="93"/>
                </a:lnTo>
                <a:lnTo>
                  <a:pt x="148" y="90"/>
                </a:lnTo>
                <a:lnTo>
                  <a:pt x="149" y="86"/>
                </a:lnTo>
                <a:lnTo>
                  <a:pt x="149" y="82"/>
                </a:lnTo>
                <a:lnTo>
                  <a:pt x="149" y="78"/>
                </a:lnTo>
                <a:lnTo>
                  <a:pt x="149" y="75"/>
                </a:lnTo>
                <a:lnTo>
                  <a:pt x="149" y="71"/>
                </a:lnTo>
                <a:lnTo>
                  <a:pt x="149" y="67"/>
                </a:lnTo>
                <a:lnTo>
                  <a:pt x="149" y="64"/>
                </a:lnTo>
                <a:lnTo>
                  <a:pt x="148" y="60"/>
                </a:lnTo>
                <a:lnTo>
                  <a:pt x="148" y="56"/>
                </a:lnTo>
                <a:lnTo>
                  <a:pt x="147" y="52"/>
                </a:lnTo>
                <a:lnTo>
                  <a:pt x="145" y="49"/>
                </a:lnTo>
                <a:lnTo>
                  <a:pt x="144" y="45"/>
                </a:lnTo>
                <a:lnTo>
                  <a:pt x="143" y="43"/>
                </a:lnTo>
                <a:lnTo>
                  <a:pt x="141" y="39"/>
                </a:lnTo>
                <a:lnTo>
                  <a:pt x="139" y="36"/>
                </a:lnTo>
                <a:lnTo>
                  <a:pt x="137" y="32"/>
                </a:lnTo>
                <a:lnTo>
                  <a:pt x="135" y="29"/>
                </a:lnTo>
                <a:lnTo>
                  <a:pt x="132" y="27"/>
                </a:lnTo>
                <a:lnTo>
                  <a:pt x="131" y="24"/>
                </a:lnTo>
                <a:lnTo>
                  <a:pt x="128" y="22"/>
                </a:lnTo>
                <a:lnTo>
                  <a:pt x="125" y="19"/>
                </a:lnTo>
                <a:lnTo>
                  <a:pt x="123" y="16"/>
                </a:lnTo>
                <a:lnTo>
                  <a:pt x="120" y="15"/>
                </a:lnTo>
                <a:lnTo>
                  <a:pt x="116" y="12"/>
                </a:lnTo>
                <a:lnTo>
                  <a:pt x="114" y="11"/>
                </a:lnTo>
                <a:lnTo>
                  <a:pt x="111" y="8"/>
                </a:lnTo>
                <a:lnTo>
                  <a:pt x="107" y="7"/>
                </a:lnTo>
                <a:lnTo>
                  <a:pt x="104" y="6"/>
                </a:lnTo>
                <a:lnTo>
                  <a:pt x="100" y="4"/>
                </a:lnTo>
                <a:lnTo>
                  <a:pt x="98" y="3"/>
                </a:lnTo>
                <a:lnTo>
                  <a:pt x="94" y="2"/>
                </a:lnTo>
                <a:lnTo>
                  <a:pt x="90" y="2"/>
                </a:lnTo>
                <a:lnTo>
                  <a:pt x="86" y="0"/>
                </a:lnTo>
                <a:lnTo>
                  <a:pt x="83" y="0"/>
                </a:lnTo>
                <a:lnTo>
                  <a:pt x="79" y="0"/>
                </a:lnTo>
                <a:lnTo>
                  <a:pt x="75" y="0"/>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7" name="Line 20"/>
          <p:cNvSpPr>
            <a:spLocks noChangeShapeType="1"/>
          </p:cNvSpPr>
          <p:nvPr/>
        </p:nvSpPr>
        <p:spPr bwMode="auto">
          <a:xfrm>
            <a:off x="4914900" y="3554413"/>
            <a:ext cx="23971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8" name="Line 21"/>
          <p:cNvSpPr>
            <a:spLocks noChangeShapeType="1"/>
          </p:cNvSpPr>
          <p:nvPr/>
        </p:nvSpPr>
        <p:spPr bwMode="auto">
          <a:xfrm>
            <a:off x="4914900" y="3779838"/>
            <a:ext cx="23971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9" name="Line 22"/>
          <p:cNvSpPr>
            <a:spLocks noChangeShapeType="1"/>
          </p:cNvSpPr>
          <p:nvPr/>
        </p:nvSpPr>
        <p:spPr bwMode="auto">
          <a:xfrm flipH="1">
            <a:off x="5635625" y="4073525"/>
            <a:ext cx="13811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00" name="Freeform 23"/>
          <p:cNvSpPr>
            <a:spLocks/>
          </p:cNvSpPr>
          <p:nvPr/>
        </p:nvSpPr>
        <p:spPr bwMode="auto">
          <a:xfrm>
            <a:off x="5138738" y="3867150"/>
            <a:ext cx="512762" cy="206375"/>
          </a:xfrm>
          <a:custGeom>
            <a:avLst/>
            <a:gdLst>
              <a:gd name="T0" fmla="*/ 0 w 791"/>
              <a:gd name="T1" fmla="*/ 0 h 316"/>
              <a:gd name="T2" fmla="*/ 0 w 791"/>
              <a:gd name="T3" fmla="*/ 0 h 316"/>
              <a:gd name="T4" fmla="*/ 0 w 791"/>
              <a:gd name="T5" fmla="*/ 0 h 316"/>
              <a:gd name="T6" fmla="*/ 0 w 791"/>
              <a:gd name="T7" fmla="*/ 0 h 316"/>
              <a:gd name="T8" fmla="*/ 0 w 791"/>
              <a:gd name="T9" fmla="*/ 0 h 316"/>
              <a:gd name="T10" fmla="*/ 0 w 791"/>
              <a:gd name="T11" fmla="*/ 0 h 316"/>
              <a:gd name="T12" fmla="*/ 0 w 791"/>
              <a:gd name="T13" fmla="*/ 0 h 316"/>
              <a:gd name="T14" fmla="*/ 0 w 791"/>
              <a:gd name="T15" fmla="*/ 0 h 316"/>
              <a:gd name="T16" fmla="*/ 0 w 791"/>
              <a:gd name="T17" fmla="*/ 0 h 316"/>
              <a:gd name="T18" fmla="*/ 0 w 791"/>
              <a:gd name="T19" fmla="*/ 0 h 316"/>
              <a:gd name="T20" fmla="*/ 0 w 791"/>
              <a:gd name="T21" fmla="*/ 0 h 316"/>
              <a:gd name="T22" fmla="*/ 0 w 791"/>
              <a:gd name="T23" fmla="*/ 0 h 316"/>
              <a:gd name="T24" fmla="*/ 0 w 791"/>
              <a:gd name="T25" fmla="*/ 0 h 316"/>
              <a:gd name="T26" fmla="*/ 0 w 791"/>
              <a:gd name="T27" fmla="*/ 0 h 316"/>
              <a:gd name="T28" fmla="*/ 0 w 791"/>
              <a:gd name="T29" fmla="*/ 0 h 316"/>
              <a:gd name="T30" fmla="*/ 0 w 791"/>
              <a:gd name="T31" fmla="*/ 0 h 316"/>
              <a:gd name="T32" fmla="*/ 0 w 791"/>
              <a:gd name="T33" fmla="*/ 0 h 316"/>
              <a:gd name="T34" fmla="*/ 0 w 791"/>
              <a:gd name="T35" fmla="*/ 0 h 316"/>
              <a:gd name="T36" fmla="*/ 0 w 791"/>
              <a:gd name="T37" fmla="*/ 0 h 316"/>
              <a:gd name="T38" fmla="*/ 0 w 791"/>
              <a:gd name="T39" fmla="*/ 0 h 316"/>
              <a:gd name="T40" fmla="*/ 0 w 791"/>
              <a:gd name="T41" fmla="*/ 0 h 316"/>
              <a:gd name="T42" fmla="*/ 0 w 791"/>
              <a:gd name="T43" fmla="*/ 0 h 316"/>
              <a:gd name="T44" fmla="*/ 0 w 791"/>
              <a:gd name="T45" fmla="*/ 0 h 316"/>
              <a:gd name="T46" fmla="*/ 0 w 791"/>
              <a:gd name="T47" fmla="*/ 0 h 316"/>
              <a:gd name="T48" fmla="*/ 0 w 791"/>
              <a:gd name="T49" fmla="*/ 0 h 316"/>
              <a:gd name="T50" fmla="*/ 0 w 791"/>
              <a:gd name="T51" fmla="*/ 0 h 316"/>
              <a:gd name="T52" fmla="*/ 0 w 791"/>
              <a:gd name="T53" fmla="*/ 0 h 316"/>
              <a:gd name="T54" fmla="*/ 0 w 791"/>
              <a:gd name="T55" fmla="*/ 0 h 316"/>
              <a:gd name="T56" fmla="*/ 0 w 791"/>
              <a:gd name="T57" fmla="*/ 0 h 316"/>
              <a:gd name="T58" fmla="*/ 0 w 791"/>
              <a:gd name="T59" fmla="*/ 0 h 316"/>
              <a:gd name="T60" fmla="*/ 0 w 791"/>
              <a:gd name="T61" fmla="*/ 0 h 316"/>
              <a:gd name="T62" fmla="*/ 0 w 791"/>
              <a:gd name="T63" fmla="*/ 0 h 316"/>
              <a:gd name="T64" fmla="*/ 0 w 791"/>
              <a:gd name="T65" fmla="*/ 0 h 316"/>
              <a:gd name="T66" fmla="*/ 0 w 791"/>
              <a:gd name="T67" fmla="*/ 0 h 316"/>
              <a:gd name="T68" fmla="*/ 0 w 791"/>
              <a:gd name="T69" fmla="*/ 0 h 316"/>
              <a:gd name="T70" fmla="*/ 0 w 791"/>
              <a:gd name="T71" fmla="*/ 0 h 316"/>
              <a:gd name="T72" fmla="*/ 0 w 791"/>
              <a:gd name="T73" fmla="*/ 0 h 316"/>
              <a:gd name="T74" fmla="*/ 0 w 791"/>
              <a:gd name="T75" fmla="*/ 0 h 316"/>
              <a:gd name="T76" fmla="*/ 0 w 791"/>
              <a:gd name="T77" fmla="*/ 0 h 316"/>
              <a:gd name="T78" fmla="*/ 0 w 791"/>
              <a:gd name="T79" fmla="*/ 0 h 316"/>
              <a:gd name="T80" fmla="*/ 0 w 791"/>
              <a:gd name="T81" fmla="*/ 0 h 316"/>
              <a:gd name="T82" fmla="*/ 0 w 791"/>
              <a:gd name="T83" fmla="*/ 0 h 316"/>
              <a:gd name="T84" fmla="*/ 0 w 791"/>
              <a:gd name="T85" fmla="*/ 0 h 316"/>
              <a:gd name="T86" fmla="*/ 0 w 791"/>
              <a:gd name="T87" fmla="*/ 0 h 316"/>
              <a:gd name="T88" fmla="*/ 0 w 791"/>
              <a:gd name="T89" fmla="*/ 0 h 316"/>
              <a:gd name="T90" fmla="*/ 0 w 791"/>
              <a:gd name="T91" fmla="*/ 0 h 316"/>
              <a:gd name="T92" fmla="*/ 0 w 791"/>
              <a:gd name="T93" fmla="*/ 0 h 316"/>
              <a:gd name="T94" fmla="*/ 0 w 791"/>
              <a:gd name="T95" fmla="*/ 0 h 316"/>
              <a:gd name="T96" fmla="*/ 0 w 791"/>
              <a:gd name="T97" fmla="*/ 0 h 316"/>
              <a:gd name="T98" fmla="*/ 0 w 791"/>
              <a:gd name="T99" fmla="*/ 0 h 316"/>
              <a:gd name="T100" fmla="*/ 0 w 791"/>
              <a:gd name="T101" fmla="*/ 0 h 316"/>
              <a:gd name="T102" fmla="*/ 0 w 791"/>
              <a:gd name="T103" fmla="*/ 0 h 316"/>
              <a:gd name="T104" fmla="*/ 0 w 791"/>
              <a:gd name="T105" fmla="*/ 0 h 316"/>
              <a:gd name="T106" fmla="*/ 0 w 791"/>
              <a:gd name="T107" fmla="*/ 0 h 316"/>
              <a:gd name="T108" fmla="*/ 0 w 791"/>
              <a:gd name="T109" fmla="*/ 0 h 316"/>
              <a:gd name="T110" fmla="*/ 0 w 791"/>
              <a:gd name="T111" fmla="*/ 0 h 316"/>
              <a:gd name="T112" fmla="*/ 0 w 791"/>
              <a:gd name="T113" fmla="*/ 0 h 316"/>
              <a:gd name="T114" fmla="*/ 0 w 791"/>
              <a:gd name="T115" fmla="*/ 0 h 316"/>
              <a:gd name="T116" fmla="*/ 0 w 791"/>
              <a:gd name="T117" fmla="*/ 0 h 316"/>
              <a:gd name="T118" fmla="*/ 0 w 791"/>
              <a:gd name="T119" fmla="*/ 0 h 316"/>
              <a:gd name="T120" fmla="*/ 0 w 791"/>
              <a:gd name="T121" fmla="*/ 0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1"/>
              <a:gd name="T184" fmla="*/ 0 h 316"/>
              <a:gd name="T185" fmla="*/ 791 w 791"/>
              <a:gd name="T186" fmla="*/ 316 h 3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1" h="316">
                <a:moveTo>
                  <a:pt x="0" y="0"/>
                </a:moveTo>
                <a:lnTo>
                  <a:pt x="30" y="0"/>
                </a:lnTo>
                <a:lnTo>
                  <a:pt x="58" y="0"/>
                </a:lnTo>
                <a:lnTo>
                  <a:pt x="85" y="0"/>
                </a:lnTo>
                <a:lnTo>
                  <a:pt x="110" y="0"/>
                </a:lnTo>
                <a:lnTo>
                  <a:pt x="132" y="0"/>
                </a:lnTo>
                <a:lnTo>
                  <a:pt x="153" y="0"/>
                </a:lnTo>
                <a:lnTo>
                  <a:pt x="173" y="0"/>
                </a:lnTo>
                <a:lnTo>
                  <a:pt x="192" y="0"/>
                </a:lnTo>
                <a:lnTo>
                  <a:pt x="209" y="0"/>
                </a:lnTo>
                <a:lnTo>
                  <a:pt x="225" y="0"/>
                </a:lnTo>
                <a:lnTo>
                  <a:pt x="240" y="0"/>
                </a:lnTo>
                <a:lnTo>
                  <a:pt x="253" y="0"/>
                </a:lnTo>
                <a:lnTo>
                  <a:pt x="265" y="2"/>
                </a:lnTo>
                <a:lnTo>
                  <a:pt x="275" y="2"/>
                </a:lnTo>
                <a:lnTo>
                  <a:pt x="285" y="2"/>
                </a:lnTo>
                <a:lnTo>
                  <a:pt x="294" y="2"/>
                </a:lnTo>
                <a:lnTo>
                  <a:pt x="302" y="2"/>
                </a:lnTo>
                <a:lnTo>
                  <a:pt x="308" y="2"/>
                </a:lnTo>
                <a:lnTo>
                  <a:pt x="315" y="2"/>
                </a:lnTo>
                <a:lnTo>
                  <a:pt x="320" y="2"/>
                </a:lnTo>
                <a:lnTo>
                  <a:pt x="326" y="2"/>
                </a:lnTo>
                <a:lnTo>
                  <a:pt x="330" y="2"/>
                </a:lnTo>
                <a:lnTo>
                  <a:pt x="334" y="2"/>
                </a:lnTo>
                <a:lnTo>
                  <a:pt x="338" y="2"/>
                </a:lnTo>
                <a:lnTo>
                  <a:pt x="340" y="2"/>
                </a:lnTo>
                <a:lnTo>
                  <a:pt x="343" y="2"/>
                </a:lnTo>
                <a:lnTo>
                  <a:pt x="346" y="2"/>
                </a:lnTo>
                <a:lnTo>
                  <a:pt x="348" y="2"/>
                </a:lnTo>
                <a:lnTo>
                  <a:pt x="349" y="2"/>
                </a:lnTo>
                <a:lnTo>
                  <a:pt x="352" y="2"/>
                </a:lnTo>
                <a:lnTo>
                  <a:pt x="355" y="3"/>
                </a:lnTo>
                <a:lnTo>
                  <a:pt x="356" y="3"/>
                </a:lnTo>
                <a:lnTo>
                  <a:pt x="359" y="3"/>
                </a:lnTo>
                <a:lnTo>
                  <a:pt x="360" y="3"/>
                </a:lnTo>
                <a:lnTo>
                  <a:pt x="363" y="3"/>
                </a:lnTo>
                <a:lnTo>
                  <a:pt x="364" y="3"/>
                </a:lnTo>
                <a:lnTo>
                  <a:pt x="367" y="3"/>
                </a:lnTo>
                <a:lnTo>
                  <a:pt x="368" y="3"/>
                </a:lnTo>
                <a:lnTo>
                  <a:pt x="369" y="3"/>
                </a:lnTo>
                <a:lnTo>
                  <a:pt x="371" y="3"/>
                </a:lnTo>
                <a:lnTo>
                  <a:pt x="372" y="3"/>
                </a:lnTo>
                <a:lnTo>
                  <a:pt x="373" y="4"/>
                </a:lnTo>
                <a:lnTo>
                  <a:pt x="375" y="4"/>
                </a:lnTo>
                <a:lnTo>
                  <a:pt x="376" y="4"/>
                </a:lnTo>
                <a:lnTo>
                  <a:pt x="377" y="4"/>
                </a:lnTo>
                <a:lnTo>
                  <a:pt x="379" y="4"/>
                </a:lnTo>
                <a:lnTo>
                  <a:pt x="380" y="4"/>
                </a:lnTo>
                <a:lnTo>
                  <a:pt x="381" y="4"/>
                </a:lnTo>
                <a:lnTo>
                  <a:pt x="383" y="4"/>
                </a:lnTo>
                <a:lnTo>
                  <a:pt x="384" y="4"/>
                </a:lnTo>
                <a:lnTo>
                  <a:pt x="385" y="4"/>
                </a:lnTo>
                <a:lnTo>
                  <a:pt x="387" y="6"/>
                </a:lnTo>
                <a:lnTo>
                  <a:pt x="388" y="6"/>
                </a:lnTo>
                <a:lnTo>
                  <a:pt x="389" y="6"/>
                </a:lnTo>
                <a:lnTo>
                  <a:pt x="391" y="6"/>
                </a:lnTo>
                <a:lnTo>
                  <a:pt x="392" y="6"/>
                </a:lnTo>
                <a:lnTo>
                  <a:pt x="393" y="6"/>
                </a:lnTo>
                <a:lnTo>
                  <a:pt x="395" y="6"/>
                </a:lnTo>
                <a:lnTo>
                  <a:pt x="396" y="7"/>
                </a:lnTo>
                <a:lnTo>
                  <a:pt x="397" y="7"/>
                </a:lnTo>
                <a:lnTo>
                  <a:pt x="400" y="7"/>
                </a:lnTo>
                <a:lnTo>
                  <a:pt x="401" y="7"/>
                </a:lnTo>
                <a:lnTo>
                  <a:pt x="404" y="7"/>
                </a:lnTo>
                <a:lnTo>
                  <a:pt x="405" y="8"/>
                </a:lnTo>
                <a:lnTo>
                  <a:pt x="408" y="8"/>
                </a:lnTo>
                <a:lnTo>
                  <a:pt x="409" y="8"/>
                </a:lnTo>
                <a:lnTo>
                  <a:pt x="412" y="8"/>
                </a:lnTo>
                <a:lnTo>
                  <a:pt x="413" y="8"/>
                </a:lnTo>
                <a:lnTo>
                  <a:pt x="414" y="10"/>
                </a:lnTo>
                <a:lnTo>
                  <a:pt x="416" y="10"/>
                </a:lnTo>
                <a:lnTo>
                  <a:pt x="417" y="10"/>
                </a:lnTo>
                <a:lnTo>
                  <a:pt x="418" y="10"/>
                </a:lnTo>
                <a:lnTo>
                  <a:pt x="420" y="10"/>
                </a:lnTo>
                <a:lnTo>
                  <a:pt x="421" y="10"/>
                </a:lnTo>
                <a:lnTo>
                  <a:pt x="422" y="11"/>
                </a:lnTo>
                <a:lnTo>
                  <a:pt x="424" y="11"/>
                </a:lnTo>
                <a:lnTo>
                  <a:pt x="425" y="11"/>
                </a:lnTo>
                <a:lnTo>
                  <a:pt x="426" y="11"/>
                </a:lnTo>
                <a:lnTo>
                  <a:pt x="428" y="11"/>
                </a:lnTo>
                <a:lnTo>
                  <a:pt x="429" y="12"/>
                </a:lnTo>
                <a:lnTo>
                  <a:pt x="430" y="12"/>
                </a:lnTo>
                <a:lnTo>
                  <a:pt x="432" y="12"/>
                </a:lnTo>
                <a:lnTo>
                  <a:pt x="433" y="14"/>
                </a:lnTo>
                <a:lnTo>
                  <a:pt x="434" y="14"/>
                </a:lnTo>
                <a:lnTo>
                  <a:pt x="437" y="14"/>
                </a:lnTo>
                <a:lnTo>
                  <a:pt x="438" y="14"/>
                </a:lnTo>
                <a:lnTo>
                  <a:pt x="440" y="15"/>
                </a:lnTo>
                <a:lnTo>
                  <a:pt x="441" y="15"/>
                </a:lnTo>
                <a:lnTo>
                  <a:pt x="442" y="16"/>
                </a:lnTo>
                <a:lnTo>
                  <a:pt x="445" y="16"/>
                </a:lnTo>
                <a:lnTo>
                  <a:pt x="446" y="18"/>
                </a:lnTo>
                <a:lnTo>
                  <a:pt x="449" y="18"/>
                </a:lnTo>
                <a:lnTo>
                  <a:pt x="451" y="19"/>
                </a:lnTo>
                <a:lnTo>
                  <a:pt x="453" y="19"/>
                </a:lnTo>
                <a:lnTo>
                  <a:pt x="455" y="20"/>
                </a:lnTo>
                <a:lnTo>
                  <a:pt x="458" y="20"/>
                </a:lnTo>
                <a:lnTo>
                  <a:pt x="461" y="22"/>
                </a:lnTo>
                <a:lnTo>
                  <a:pt x="462" y="22"/>
                </a:lnTo>
                <a:lnTo>
                  <a:pt x="465" y="23"/>
                </a:lnTo>
                <a:lnTo>
                  <a:pt x="466" y="23"/>
                </a:lnTo>
                <a:lnTo>
                  <a:pt x="467" y="24"/>
                </a:lnTo>
                <a:lnTo>
                  <a:pt x="469" y="24"/>
                </a:lnTo>
                <a:lnTo>
                  <a:pt x="470" y="24"/>
                </a:lnTo>
                <a:lnTo>
                  <a:pt x="473" y="26"/>
                </a:lnTo>
                <a:lnTo>
                  <a:pt x="474" y="26"/>
                </a:lnTo>
                <a:lnTo>
                  <a:pt x="475" y="26"/>
                </a:lnTo>
                <a:lnTo>
                  <a:pt x="475" y="27"/>
                </a:lnTo>
                <a:lnTo>
                  <a:pt x="477" y="27"/>
                </a:lnTo>
                <a:lnTo>
                  <a:pt x="478" y="27"/>
                </a:lnTo>
                <a:lnTo>
                  <a:pt x="479" y="28"/>
                </a:lnTo>
                <a:lnTo>
                  <a:pt x="481" y="28"/>
                </a:lnTo>
                <a:lnTo>
                  <a:pt x="482" y="28"/>
                </a:lnTo>
                <a:lnTo>
                  <a:pt x="483" y="30"/>
                </a:lnTo>
                <a:lnTo>
                  <a:pt x="485" y="30"/>
                </a:lnTo>
                <a:lnTo>
                  <a:pt x="486" y="31"/>
                </a:lnTo>
                <a:lnTo>
                  <a:pt x="487" y="31"/>
                </a:lnTo>
                <a:lnTo>
                  <a:pt x="489" y="32"/>
                </a:lnTo>
                <a:lnTo>
                  <a:pt x="490" y="32"/>
                </a:lnTo>
                <a:lnTo>
                  <a:pt x="491" y="34"/>
                </a:lnTo>
                <a:lnTo>
                  <a:pt x="493" y="34"/>
                </a:lnTo>
                <a:lnTo>
                  <a:pt x="494" y="35"/>
                </a:lnTo>
                <a:lnTo>
                  <a:pt x="495" y="35"/>
                </a:lnTo>
                <a:lnTo>
                  <a:pt x="497" y="36"/>
                </a:lnTo>
                <a:lnTo>
                  <a:pt x="499" y="38"/>
                </a:lnTo>
                <a:lnTo>
                  <a:pt x="500" y="38"/>
                </a:lnTo>
                <a:lnTo>
                  <a:pt x="503" y="39"/>
                </a:lnTo>
                <a:lnTo>
                  <a:pt x="504" y="40"/>
                </a:lnTo>
                <a:lnTo>
                  <a:pt x="507" y="41"/>
                </a:lnTo>
                <a:lnTo>
                  <a:pt x="508" y="41"/>
                </a:lnTo>
                <a:lnTo>
                  <a:pt x="511" y="43"/>
                </a:lnTo>
                <a:lnTo>
                  <a:pt x="512" y="44"/>
                </a:lnTo>
                <a:lnTo>
                  <a:pt x="514" y="44"/>
                </a:lnTo>
                <a:lnTo>
                  <a:pt x="515" y="45"/>
                </a:lnTo>
                <a:lnTo>
                  <a:pt x="516" y="45"/>
                </a:lnTo>
                <a:lnTo>
                  <a:pt x="518" y="47"/>
                </a:lnTo>
                <a:lnTo>
                  <a:pt x="519" y="47"/>
                </a:lnTo>
                <a:lnTo>
                  <a:pt x="520" y="48"/>
                </a:lnTo>
                <a:lnTo>
                  <a:pt x="522" y="48"/>
                </a:lnTo>
                <a:lnTo>
                  <a:pt x="523" y="49"/>
                </a:lnTo>
                <a:lnTo>
                  <a:pt x="524" y="49"/>
                </a:lnTo>
                <a:lnTo>
                  <a:pt x="526" y="51"/>
                </a:lnTo>
                <a:lnTo>
                  <a:pt x="527" y="51"/>
                </a:lnTo>
                <a:lnTo>
                  <a:pt x="528" y="52"/>
                </a:lnTo>
                <a:lnTo>
                  <a:pt x="530" y="52"/>
                </a:lnTo>
                <a:lnTo>
                  <a:pt x="530" y="53"/>
                </a:lnTo>
                <a:lnTo>
                  <a:pt x="531" y="53"/>
                </a:lnTo>
                <a:lnTo>
                  <a:pt x="532" y="53"/>
                </a:lnTo>
                <a:lnTo>
                  <a:pt x="534" y="55"/>
                </a:lnTo>
                <a:lnTo>
                  <a:pt x="535" y="55"/>
                </a:lnTo>
                <a:lnTo>
                  <a:pt x="536" y="56"/>
                </a:lnTo>
                <a:lnTo>
                  <a:pt x="538" y="56"/>
                </a:lnTo>
                <a:lnTo>
                  <a:pt x="539" y="57"/>
                </a:lnTo>
                <a:lnTo>
                  <a:pt x="540" y="59"/>
                </a:lnTo>
                <a:lnTo>
                  <a:pt x="542" y="59"/>
                </a:lnTo>
                <a:lnTo>
                  <a:pt x="543" y="60"/>
                </a:lnTo>
                <a:lnTo>
                  <a:pt x="546" y="61"/>
                </a:lnTo>
                <a:lnTo>
                  <a:pt x="547" y="63"/>
                </a:lnTo>
                <a:lnTo>
                  <a:pt x="550" y="63"/>
                </a:lnTo>
                <a:lnTo>
                  <a:pt x="551" y="64"/>
                </a:lnTo>
                <a:lnTo>
                  <a:pt x="552" y="65"/>
                </a:lnTo>
                <a:lnTo>
                  <a:pt x="553" y="67"/>
                </a:lnTo>
                <a:lnTo>
                  <a:pt x="555" y="67"/>
                </a:lnTo>
                <a:lnTo>
                  <a:pt x="556" y="68"/>
                </a:lnTo>
                <a:lnTo>
                  <a:pt x="557" y="68"/>
                </a:lnTo>
                <a:lnTo>
                  <a:pt x="559" y="69"/>
                </a:lnTo>
                <a:lnTo>
                  <a:pt x="560" y="69"/>
                </a:lnTo>
                <a:lnTo>
                  <a:pt x="561" y="71"/>
                </a:lnTo>
                <a:lnTo>
                  <a:pt x="563" y="71"/>
                </a:lnTo>
                <a:lnTo>
                  <a:pt x="564" y="72"/>
                </a:lnTo>
                <a:lnTo>
                  <a:pt x="565" y="73"/>
                </a:lnTo>
                <a:lnTo>
                  <a:pt x="567" y="73"/>
                </a:lnTo>
                <a:lnTo>
                  <a:pt x="568" y="75"/>
                </a:lnTo>
                <a:lnTo>
                  <a:pt x="569" y="75"/>
                </a:lnTo>
                <a:lnTo>
                  <a:pt x="569" y="76"/>
                </a:lnTo>
                <a:lnTo>
                  <a:pt x="571" y="76"/>
                </a:lnTo>
                <a:lnTo>
                  <a:pt x="572" y="76"/>
                </a:lnTo>
                <a:lnTo>
                  <a:pt x="572" y="77"/>
                </a:lnTo>
                <a:lnTo>
                  <a:pt x="573" y="77"/>
                </a:lnTo>
                <a:lnTo>
                  <a:pt x="575" y="79"/>
                </a:lnTo>
                <a:lnTo>
                  <a:pt x="576" y="80"/>
                </a:lnTo>
                <a:lnTo>
                  <a:pt x="577" y="80"/>
                </a:lnTo>
                <a:lnTo>
                  <a:pt x="579" y="81"/>
                </a:lnTo>
                <a:lnTo>
                  <a:pt x="580" y="81"/>
                </a:lnTo>
                <a:lnTo>
                  <a:pt x="581" y="83"/>
                </a:lnTo>
                <a:lnTo>
                  <a:pt x="583" y="84"/>
                </a:lnTo>
                <a:lnTo>
                  <a:pt x="584" y="84"/>
                </a:lnTo>
                <a:lnTo>
                  <a:pt x="585" y="85"/>
                </a:lnTo>
                <a:lnTo>
                  <a:pt x="587" y="87"/>
                </a:lnTo>
                <a:lnTo>
                  <a:pt x="588" y="88"/>
                </a:lnTo>
                <a:lnTo>
                  <a:pt x="589" y="88"/>
                </a:lnTo>
                <a:lnTo>
                  <a:pt x="591" y="89"/>
                </a:lnTo>
                <a:lnTo>
                  <a:pt x="592" y="89"/>
                </a:lnTo>
                <a:lnTo>
                  <a:pt x="593" y="91"/>
                </a:lnTo>
                <a:lnTo>
                  <a:pt x="595" y="91"/>
                </a:lnTo>
                <a:lnTo>
                  <a:pt x="595" y="92"/>
                </a:lnTo>
                <a:lnTo>
                  <a:pt x="596" y="92"/>
                </a:lnTo>
                <a:lnTo>
                  <a:pt x="596" y="93"/>
                </a:lnTo>
                <a:lnTo>
                  <a:pt x="597" y="93"/>
                </a:lnTo>
                <a:lnTo>
                  <a:pt x="599" y="93"/>
                </a:lnTo>
                <a:lnTo>
                  <a:pt x="599" y="94"/>
                </a:lnTo>
                <a:lnTo>
                  <a:pt x="600" y="94"/>
                </a:lnTo>
                <a:lnTo>
                  <a:pt x="601" y="96"/>
                </a:lnTo>
                <a:lnTo>
                  <a:pt x="602" y="97"/>
                </a:lnTo>
                <a:lnTo>
                  <a:pt x="604" y="97"/>
                </a:lnTo>
                <a:lnTo>
                  <a:pt x="604" y="98"/>
                </a:lnTo>
                <a:lnTo>
                  <a:pt x="605" y="98"/>
                </a:lnTo>
                <a:lnTo>
                  <a:pt x="606" y="100"/>
                </a:lnTo>
                <a:lnTo>
                  <a:pt x="608" y="101"/>
                </a:lnTo>
                <a:lnTo>
                  <a:pt x="609" y="101"/>
                </a:lnTo>
                <a:lnTo>
                  <a:pt x="609" y="102"/>
                </a:lnTo>
                <a:lnTo>
                  <a:pt x="610" y="102"/>
                </a:lnTo>
                <a:lnTo>
                  <a:pt x="612" y="104"/>
                </a:lnTo>
                <a:lnTo>
                  <a:pt x="613" y="105"/>
                </a:lnTo>
                <a:lnTo>
                  <a:pt x="614" y="106"/>
                </a:lnTo>
                <a:lnTo>
                  <a:pt x="616" y="106"/>
                </a:lnTo>
                <a:lnTo>
                  <a:pt x="616" y="108"/>
                </a:lnTo>
                <a:lnTo>
                  <a:pt x="617" y="108"/>
                </a:lnTo>
                <a:lnTo>
                  <a:pt x="618" y="109"/>
                </a:lnTo>
                <a:lnTo>
                  <a:pt x="620" y="110"/>
                </a:lnTo>
                <a:lnTo>
                  <a:pt x="621" y="110"/>
                </a:lnTo>
                <a:lnTo>
                  <a:pt x="621" y="112"/>
                </a:lnTo>
                <a:lnTo>
                  <a:pt x="622" y="112"/>
                </a:lnTo>
                <a:lnTo>
                  <a:pt x="622" y="113"/>
                </a:lnTo>
                <a:lnTo>
                  <a:pt x="624" y="113"/>
                </a:lnTo>
                <a:lnTo>
                  <a:pt x="625" y="114"/>
                </a:lnTo>
                <a:lnTo>
                  <a:pt x="626" y="114"/>
                </a:lnTo>
                <a:lnTo>
                  <a:pt x="626" y="116"/>
                </a:lnTo>
                <a:lnTo>
                  <a:pt x="628" y="116"/>
                </a:lnTo>
                <a:lnTo>
                  <a:pt x="629" y="117"/>
                </a:lnTo>
                <a:lnTo>
                  <a:pt x="630" y="118"/>
                </a:lnTo>
                <a:lnTo>
                  <a:pt x="632" y="118"/>
                </a:lnTo>
                <a:lnTo>
                  <a:pt x="633" y="120"/>
                </a:lnTo>
                <a:lnTo>
                  <a:pt x="634" y="120"/>
                </a:lnTo>
                <a:lnTo>
                  <a:pt x="634" y="121"/>
                </a:lnTo>
                <a:lnTo>
                  <a:pt x="636" y="122"/>
                </a:lnTo>
                <a:lnTo>
                  <a:pt x="637" y="122"/>
                </a:lnTo>
                <a:lnTo>
                  <a:pt x="638" y="124"/>
                </a:lnTo>
                <a:lnTo>
                  <a:pt x="640" y="124"/>
                </a:lnTo>
                <a:lnTo>
                  <a:pt x="641" y="125"/>
                </a:lnTo>
                <a:lnTo>
                  <a:pt x="641" y="126"/>
                </a:lnTo>
                <a:lnTo>
                  <a:pt x="642" y="126"/>
                </a:lnTo>
                <a:lnTo>
                  <a:pt x="644" y="128"/>
                </a:lnTo>
                <a:lnTo>
                  <a:pt x="645" y="128"/>
                </a:lnTo>
                <a:lnTo>
                  <a:pt x="646" y="129"/>
                </a:lnTo>
                <a:lnTo>
                  <a:pt x="648" y="130"/>
                </a:lnTo>
                <a:lnTo>
                  <a:pt x="649" y="132"/>
                </a:lnTo>
                <a:lnTo>
                  <a:pt x="650" y="132"/>
                </a:lnTo>
                <a:lnTo>
                  <a:pt x="650" y="133"/>
                </a:lnTo>
                <a:lnTo>
                  <a:pt x="651" y="133"/>
                </a:lnTo>
                <a:lnTo>
                  <a:pt x="651" y="134"/>
                </a:lnTo>
                <a:lnTo>
                  <a:pt x="653" y="134"/>
                </a:lnTo>
                <a:lnTo>
                  <a:pt x="653" y="136"/>
                </a:lnTo>
                <a:lnTo>
                  <a:pt x="654" y="136"/>
                </a:lnTo>
                <a:lnTo>
                  <a:pt x="654" y="137"/>
                </a:lnTo>
                <a:lnTo>
                  <a:pt x="655" y="137"/>
                </a:lnTo>
                <a:lnTo>
                  <a:pt x="655" y="138"/>
                </a:lnTo>
                <a:lnTo>
                  <a:pt x="657" y="140"/>
                </a:lnTo>
                <a:lnTo>
                  <a:pt x="658" y="140"/>
                </a:lnTo>
                <a:lnTo>
                  <a:pt x="659" y="141"/>
                </a:lnTo>
                <a:lnTo>
                  <a:pt x="659" y="142"/>
                </a:lnTo>
                <a:lnTo>
                  <a:pt x="661" y="143"/>
                </a:lnTo>
                <a:lnTo>
                  <a:pt x="662" y="143"/>
                </a:lnTo>
                <a:lnTo>
                  <a:pt x="663" y="145"/>
                </a:lnTo>
                <a:lnTo>
                  <a:pt x="665" y="146"/>
                </a:lnTo>
                <a:lnTo>
                  <a:pt x="666" y="147"/>
                </a:lnTo>
                <a:lnTo>
                  <a:pt x="667" y="149"/>
                </a:lnTo>
                <a:lnTo>
                  <a:pt x="669" y="150"/>
                </a:lnTo>
                <a:lnTo>
                  <a:pt x="669" y="151"/>
                </a:lnTo>
                <a:lnTo>
                  <a:pt x="670" y="153"/>
                </a:lnTo>
                <a:lnTo>
                  <a:pt x="671" y="154"/>
                </a:lnTo>
                <a:lnTo>
                  <a:pt x="673" y="154"/>
                </a:lnTo>
                <a:lnTo>
                  <a:pt x="673" y="155"/>
                </a:lnTo>
                <a:lnTo>
                  <a:pt x="674" y="157"/>
                </a:lnTo>
                <a:lnTo>
                  <a:pt x="675" y="158"/>
                </a:lnTo>
                <a:lnTo>
                  <a:pt x="677" y="159"/>
                </a:lnTo>
                <a:lnTo>
                  <a:pt x="678" y="161"/>
                </a:lnTo>
                <a:lnTo>
                  <a:pt x="678" y="162"/>
                </a:lnTo>
                <a:lnTo>
                  <a:pt x="679" y="162"/>
                </a:lnTo>
                <a:lnTo>
                  <a:pt x="679" y="163"/>
                </a:lnTo>
                <a:lnTo>
                  <a:pt x="681" y="163"/>
                </a:lnTo>
                <a:lnTo>
                  <a:pt x="681" y="165"/>
                </a:lnTo>
                <a:lnTo>
                  <a:pt x="682" y="166"/>
                </a:lnTo>
                <a:lnTo>
                  <a:pt x="683" y="166"/>
                </a:lnTo>
                <a:lnTo>
                  <a:pt x="683" y="167"/>
                </a:lnTo>
                <a:lnTo>
                  <a:pt x="685" y="169"/>
                </a:lnTo>
                <a:lnTo>
                  <a:pt x="686" y="170"/>
                </a:lnTo>
                <a:lnTo>
                  <a:pt x="686" y="171"/>
                </a:lnTo>
                <a:lnTo>
                  <a:pt x="687" y="173"/>
                </a:lnTo>
                <a:lnTo>
                  <a:pt x="689" y="174"/>
                </a:lnTo>
                <a:lnTo>
                  <a:pt x="690" y="175"/>
                </a:lnTo>
                <a:lnTo>
                  <a:pt x="691" y="177"/>
                </a:lnTo>
                <a:lnTo>
                  <a:pt x="693" y="178"/>
                </a:lnTo>
                <a:lnTo>
                  <a:pt x="694" y="179"/>
                </a:lnTo>
                <a:lnTo>
                  <a:pt x="695" y="182"/>
                </a:lnTo>
                <a:lnTo>
                  <a:pt x="697" y="183"/>
                </a:lnTo>
                <a:lnTo>
                  <a:pt x="698" y="185"/>
                </a:lnTo>
                <a:lnTo>
                  <a:pt x="699" y="186"/>
                </a:lnTo>
                <a:lnTo>
                  <a:pt x="701" y="189"/>
                </a:lnTo>
                <a:lnTo>
                  <a:pt x="702" y="190"/>
                </a:lnTo>
                <a:lnTo>
                  <a:pt x="703" y="191"/>
                </a:lnTo>
                <a:lnTo>
                  <a:pt x="704" y="193"/>
                </a:lnTo>
                <a:lnTo>
                  <a:pt x="704" y="194"/>
                </a:lnTo>
                <a:lnTo>
                  <a:pt x="706" y="194"/>
                </a:lnTo>
                <a:lnTo>
                  <a:pt x="707" y="195"/>
                </a:lnTo>
                <a:lnTo>
                  <a:pt x="707" y="196"/>
                </a:lnTo>
                <a:lnTo>
                  <a:pt x="708" y="198"/>
                </a:lnTo>
                <a:lnTo>
                  <a:pt x="710" y="199"/>
                </a:lnTo>
                <a:lnTo>
                  <a:pt x="711" y="200"/>
                </a:lnTo>
                <a:lnTo>
                  <a:pt x="711" y="202"/>
                </a:lnTo>
                <a:lnTo>
                  <a:pt x="712" y="203"/>
                </a:lnTo>
                <a:lnTo>
                  <a:pt x="714" y="204"/>
                </a:lnTo>
                <a:lnTo>
                  <a:pt x="715" y="206"/>
                </a:lnTo>
                <a:lnTo>
                  <a:pt x="715" y="207"/>
                </a:lnTo>
                <a:lnTo>
                  <a:pt x="716" y="208"/>
                </a:lnTo>
                <a:lnTo>
                  <a:pt x="718" y="210"/>
                </a:lnTo>
                <a:lnTo>
                  <a:pt x="719" y="211"/>
                </a:lnTo>
                <a:lnTo>
                  <a:pt x="719" y="212"/>
                </a:lnTo>
                <a:lnTo>
                  <a:pt x="720" y="214"/>
                </a:lnTo>
                <a:lnTo>
                  <a:pt x="722" y="215"/>
                </a:lnTo>
                <a:lnTo>
                  <a:pt x="723" y="216"/>
                </a:lnTo>
                <a:lnTo>
                  <a:pt x="724" y="219"/>
                </a:lnTo>
                <a:lnTo>
                  <a:pt x="726" y="220"/>
                </a:lnTo>
                <a:lnTo>
                  <a:pt x="727" y="223"/>
                </a:lnTo>
                <a:lnTo>
                  <a:pt x="728" y="224"/>
                </a:lnTo>
                <a:lnTo>
                  <a:pt x="730" y="227"/>
                </a:lnTo>
                <a:lnTo>
                  <a:pt x="731" y="228"/>
                </a:lnTo>
                <a:lnTo>
                  <a:pt x="732" y="231"/>
                </a:lnTo>
                <a:lnTo>
                  <a:pt x="734" y="232"/>
                </a:lnTo>
                <a:lnTo>
                  <a:pt x="735" y="234"/>
                </a:lnTo>
                <a:lnTo>
                  <a:pt x="736" y="235"/>
                </a:lnTo>
                <a:lnTo>
                  <a:pt x="738" y="238"/>
                </a:lnTo>
                <a:lnTo>
                  <a:pt x="738" y="239"/>
                </a:lnTo>
                <a:lnTo>
                  <a:pt x="739" y="240"/>
                </a:lnTo>
                <a:lnTo>
                  <a:pt x="740" y="242"/>
                </a:lnTo>
                <a:lnTo>
                  <a:pt x="742" y="243"/>
                </a:lnTo>
                <a:lnTo>
                  <a:pt x="743" y="244"/>
                </a:lnTo>
                <a:lnTo>
                  <a:pt x="743" y="245"/>
                </a:lnTo>
                <a:lnTo>
                  <a:pt x="744" y="247"/>
                </a:lnTo>
                <a:lnTo>
                  <a:pt x="746" y="248"/>
                </a:lnTo>
                <a:lnTo>
                  <a:pt x="746" y="249"/>
                </a:lnTo>
                <a:lnTo>
                  <a:pt x="747" y="249"/>
                </a:lnTo>
                <a:lnTo>
                  <a:pt x="747" y="251"/>
                </a:lnTo>
                <a:lnTo>
                  <a:pt x="748" y="252"/>
                </a:lnTo>
                <a:lnTo>
                  <a:pt x="750" y="253"/>
                </a:lnTo>
                <a:lnTo>
                  <a:pt x="750" y="255"/>
                </a:lnTo>
                <a:lnTo>
                  <a:pt x="751" y="256"/>
                </a:lnTo>
                <a:lnTo>
                  <a:pt x="752" y="257"/>
                </a:lnTo>
                <a:lnTo>
                  <a:pt x="753" y="259"/>
                </a:lnTo>
                <a:lnTo>
                  <a:pt x="753" y="260"/>
                </a:lnTo>
                <a:lnTo>
                  <a:pt x="755" y="263"/>
                </a:lnTo>
                <a:lnTo>
                  <a:pt x="756" y="264"/>
                </a:lnTo>
                <a:lnTo>
                  <a:pt x="757" y="265"/>
                </a:lnTo>
                <a:lnTo>
                  <a:pt x="759" y="268"/>
                </a:lnTo>
                <a:lnTo>
                  <a:pt x="760" y="269"/>
                </a:lnTo>
                <a:lnTo>
                  <a:pt x="761" y="272"/>
                </a:lnTo>
                <a:lnTo>
                  <a:pt x="764" y="273"/>
                </a:lnTo>
                <a:lnTo>
                  <a:pt x="765" y="276"/>
                </a:lnTo>
                <a:lnTo>
                  <a:pt x="767" y="277"/>
                </a:lnTo>
                <a:lnTo>
                  <a:pt x="768" y="280"/>
                </a:lnTo>
                <a:lnTo>
                  <a:pt x="769" y="281"/>
                </a:lnTo>
                <a:lnTo>
                  <a:pt x="771" y="283"/>
                </a:lnTo>
                <a:lnTo>
                  <a:pt x="771" y="284"/>
                </a:lnTo>
                <a:lnTo>
                  <a:pt x="772" y="285"/>
                </a:lnTo>
                <a:lnTo>
                  <a:pt x="773" y="287"/>
                </a:lnTo>
                <a:lnTo>
                  <a:pt x="775" y="288"/>
                </a:lnTo>
                <a:lnTo>
                  <a:pt x="775" y="289"/>
                </a:lnTo>
                <a:lnTo>
                  <a:pt x="776" y="291"/>
                </a:lnTo>
                <a:lnTo>
                  <a:pt x="777" y="292"/>
                </a:lnTo>
                <a:lnTo>
                  <a:pt x="777" y="293"/>
                </a:lnTo>
                <a:lnTo>
                  <a:pt x="779" y="295"/>
                </a:lnTo>
                <a:lnTo>
                  <a:pt x="780" y="296"/>
                </a:lnTo>
                <a:lnTo>
                  <a:pt x="780" y="297"/>
                </a:lnTo>
                <a:lnTo>
                  <a:pt x="781" y="298"/>
                </a:lnTo>
                <a:lnTo>
                  <a:pt x="781" y="300"/>
                </a:lnTo>
                <a:lnTo>
                  <a:pt x="783" y="300"/>
                </a:lnTo>
                <a:lnTo>
                  <a:pt x="783" y="301"/>
                </a:lnTo>
                <a:lnTo>
                  <a:pt x="784" y="302"/>
                </a:lnTo>
                <a:lnTo>
                  <a:pt x="784" y="304"/>
                </a:lnTo>
                <a:lnTo>
                  <a:pt x="785" y="305"/>
                </a:lnTo>
                <a:lnTo>
                  <a:pt x="785" y="306"/>
                </a:lnTo>
                <a:lnTo>
                  <a:pt x="787" y="308"/>
                </a:lnTo>
                <a:lnTo>
                  <a:pt x="788" y="309"/>
                </a:lnTo>
                <a:lnTo>
                  <a:pt x="788" y="310"/>
                </a:lnTo>
                <a:lnTo>
                  <a:pt x="789" y="312"/>
                </a:lnTo>
                <a:lnTo>
                  <a:pt x="791" y="313"/>
                </a:lnTo>
                <a:lnTo>
                  <a:pt x="791" y="316"/>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01" name="Freeform 24"/>
          <p:cNvSpPr>
            <a:spLocks/>
          </p:cNvSpPr>
          <p:nvPr/>
        </p:nvSpPr>
        <p:spPr bwMode="auto">
          <a:xfrm>
            <a:off x="5138738" y="4073525"/>
            <a:ext cx="512762" cy="207963"/>
          </a:xfrm>
          <a:custGeom>
            <a:avLst/>
            <a:gdLst>
              <a:gd name="T0" fmla="*/ 0 w 791"/>
              <a:gd name="T1" fmla="*/ 656 h 315"/>
              <a:gd name="T2" fmla="*/ 0 w 791"/>
              <a:gd name="T3" fmla="*/ 656 h 315"/>
              <a:gd name="T4" fmla="*/ 0 w 791"/>
              <a:gd name="T5" fmla="*/ 656 h 315"/>
              <a:gd name="T6" fmla="*/ 0 w 791"/>
              <a:gd name="T7" fmla="*/ 656 h 315"/>
              <a:gd name="T8" fmla="*/ 0 w 791"/>
              <a:gd name="T9" fmla="*/ 656 h 315"/>
              <a:gd name="T10" fmla="*/ 0 w 791"/>
              <a:gd name="T11" fmla="*/ 656 h 315"/>
              <a:gd name="T12" fmla="*/ 0 w 791"/>
              <a:gd name="T13" fmla="*/ 656 h 315"/>
              <a:gd name="T14" fmla="*/ 0 w 791"/>
              <a:gd name="T15" fmla="*/ 656 h 315"/>
              <a:gd name="T16" fmla="*/ 0 w 791"/>
              <a:gd name="T17" fmla="*/ 656 h 315"/>
              <a:gd name="T18" fmla="*/ 0 w 791"/>
              <a:gd name="T19" fmla="*/ 656 h 315"/>
              <a:gd name="T20" fmla="*/ 0 w 791"/>
              <a:gd name="T21" fmla="*/ 656 h 315"/>
              <a:gd name="T22" fmla="*/ 0 w 791"/>
              <a:gd name="T23" fmla="*/ 656 h 315"/>
              <a:gd name="T24" fmla="*/ 0 w 791"/>
              <a:gd name="T25" fmla="*/ 656 h 315"/>
              <a:gd name="T26" fmla="*/ 0 w 791"/>
              <a:gd name="T27" fmla="*/ 656 h 315"/>
              <a:gd name="T28" fmla="*/ 0 w 791"/>
              <a:gd name="T29" fmla="*/ 656 h 315"/>
              <a:gd name="T30" fmla="*/ 0 w 791"/>
              <a:gd name="T31" fmla="*/ 656 h 315"/>
              <a:gd name="T32" fmla="*/ 0 w 791"/>
              <a:gd name="T33" fmla="*/ 656 h 315"/>
              <a:gd name="T34" fmla="*/ 0 w 791"/>
              <a:gd name="T35" fmla="*/ 656 h 315"/>
              <a:gd name="T36" fmla="*/ 0 w 791"/>
              <a:gd name="T37" fmla="*/ 656 h 315"/>
              <a:gd name="T38" fmla="*/ 0 w 791"/>
              <a:gd name="T39" fmla="*/ 656 h 315"/>
              <a:gd name="T40" fmla="*/ 0 w 791"/>
              <a:gd name="T41" fmla="*/ 656 h 315"/>
              <a:gd name="T42" fmla="*/ 0 w 791"/>
              <a:gd name="T43" fmla="*/ 656 h 315"/>
              <a:gd name="T44" fmla="*/ 0 w 791"/>
              <a:gd name="T45" fmla="*/ 656 h 315"/>
              <a:gd name="T46" fmla="*/ 0 w 791"/>
              <a:gd name="T47" fmla="*/ 656 h 315"/>
              <a:gd name="T48" fmla="*/ 0 w 791"/>
              <a:gd name="T49" fmla="*/ 656 h 315"/>
              <a:gd name="T50" fmla="*/ 0 w 791"/>
              <a:gd name="T51" fmla="*/ 656 h 315"/>
              <a:gd name="T52" fmla="*/ 0 w 791"/>
              <a:gd name="T53" fmla="*/ 656 h 315"/>
              <a:gd name="T54" fmla="*/ 0 w 791"/>
              <a:gd name="T55" fmla="*/ 656 h 315"/>
              <a:gd name="T56" fmla="*/ 0 w 791"/>
              <a:gd name="T57" fmla="*/ 656 h 315"/>
              <a:gd name="T58" fmla="*/ 0 w 791"/>
              <a:gd name="T59" fmla="*/ 656 h 315"/>
              <a:gd name="T60" fmla="*/ 0 w 791"/>
              <a:gd name="T61" fmla="*/ 656 h 315"/>
              <a:gd name="T62" fmla="*/ 0 w 791"/>
              <a:gd name="T63" fmla="*/ 656 h 315"/>
              <a:gd name="T64" fmla="*/ 0 w 791"/>
              <a:gd name="T65" fmla="*/ 656 h 315"/>
              <a:gd name="T66" fmla="*/ 0 w 791"/>
              <a:gd name="T67" fmla="*/ 656 h 315"/>
              <a:gd name="T68" fmla="*/ 0 w 791"/>
              <a:gd name="T69" fmla="*/ 656 h 315"/>
              <a:gd name="T70" fmla="*/ 0 w 791"/>
              <a:gd name="T71" fmla="*/ 656 h 315"/>
              <a:gd name="T72" fmla="*/ 0 w 791"/>
              <a:gd name="T73" fmla="*/ 656 h 315"/>
              <a:gd name="T74" fmla="*/ 0 w 791"/>
              <a:gd name="T75" fmla="*/ 656 h 315"/>
              <a:gd name="T76" fmla="*/ 0 w 791"/>
              <a:gd name="T77" fmla="*/ 656 h 315"/>
              <a:gd name="T78" fmla="*/ 0 w 791"/>
              <a:gd name="T79" fmla="*/ 656 h 315"/>
              <a:gd name="T80" fmla="*/ 0 w 791"/>
              <a:gd name="T81" fmla="*/ 656 h 315"/>
              <a:gd name="T82" fmla="*/ 0 w 791"/>
              <a:gd name="T83" fmla="*/ 656 h 315"/>
              <a:gd name="T84" fmla="*/ 0 w 791"/>
              <a:gd name="T85" fmla="*/ 656 h 315"/>
              <a:gd name="T86" fmla="*/ 0 w 791"/>
              <a:gd name="T87" fmla="*/ 656 h 315"/>
              <a:gd name="T88" fmla="*/ 0 w 791"/>
              <a:gd name="T89" fmla="*/ 656 h 315"/>
              <a:gd name="T90" fmla="*/ 0 w 791"/>
              <a:gd name="T91" fmla="*/ 656 h 315"/>
              <a:gd name="T92" fmla="*/ 0 w 791"/>
              <a:gd name="T93" fmla="*/ 656 h 315"/>
              <a:gd name="T94" fmla="*/ 0 w 791"/>
              <a:gd name="T95" fmla="*/ 656 h 315"/>
              <a:gd name="T96" fmla="*/ 0 w 791"/>
              <a:gd name="T97" fmla="*/ 656 h 315"/>
              <a:gd name="T98" fmla="*/ 0 w 791"/>
              <a:gd name="T99" fmla="*/ 656 h 315"/>
              <a:gd name="T100" fmla="*/ 0 w 791"/>
              <a:gd name="T101" fmla="*/ 656 h 315"/>
              <a:gd name="T102" fmla="*/ 0 w 791"/>
              <a:gd name="T103" fmla="*/ 656 h 315"/>
              <a:gd name="T104" fmla="*/ 0 w 791"/>
              <a:gd name="T105" fmla="*/ 656 h 315"/>
              <a:gd name="T106" fmla="*/ 0 w 791"/>
              <a:gd name="T107" fmla="*/ 656 h 315"/>
              <a:gd name="T108" fmla="*/ 0 w 791"/>
              <a:gd name="T109" fmla="*/ 656 h 315"/>
              <a:gd name="T110" fmla="*/ 0 w 791"/>
              <a:gd name="T111" fmla="*/ 656 h 315"/>
              <a:gd name="T112" fmla="*/ 0 w 791"/>
              <a:gd name="T113" fmla="*/ 656 h 315"/>
              <a:gd name="T114" fmla="*/ 0 w 791"/>
              <a:gd name="T115" fmla="*/ 656 h 315"/>
              <a:gd name="T116" fmla="*/ 0 w 791"/>
              <a:gd name="T117" fmla="*/ 656 h 315"/>
              <a:gd name="T118" fmla="*/ 0 w 791"/>
              <a:gd name="T119" fmla="*/ 656 h 315"/>
              <a:gd name="T120" fmla="*/ 0 w 791"/>
              <a:gd name="T121" fmla="*/ 656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1"/>
              <a:gd name="T184" fmla="*/ 0 h 315"/>
              <a:gd name="T185" fmla="*/ 791 w 791"/>
              <a:gd name="T186" fmla="*/ 315 h 3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1" h="315">
                <a:moveTo>
                  <a:pt x="0" y="315"/>
                </a:moveTo>
                <a:lnTo>
                  <a:pt x="30" y="315"/>
                </a:lnTo>
                <a:lnTo>
                  <a:pt x="58" y="315"/>
                </a:lnTo>
                <a:lnTo>
                  <a:pt x="85" y="315"/>
                </a:lnTo>
                <a:lnTo>
                  <a:pt x="110" y="315"/>
                </a:lnTo>
                <a:lnTo>
                  <a:pt x="132" y="315"/>
                </a:lnTo>
                <a:lnTo>
                  <a:pt x="153" y="315"/>
                </a:lnTo>
                <a:lnTo>
                  <a:pt x="173" y="315"/>
                </a:lnTo>
                <a:lnTo>
                  <a:pt x="192" y="315"/>
                </a:lnTo>
                <a:lnTo>
                  <a:pt x="209" y="315"/>
                </a:lnTo>
                <a:lnTo>
                  <a:pt x="225" y="315"/>
                </a:lnTo>
                <a:lnTo>
                  <a:pt x="240" y="315"/>
                </a:lnTo>
                <a:lnTo>
                  <a:pt x="253" y="315"/>
                </a:lnTo>
                <a:lnTo>
                  <a:pt x="265" y="315"/>
                </a:lnTo>
                <a:lnTo>
                  <a:pt x="275" y="315"/>
                </a:lnTo>
                <a:lnTo>
                  <a:pt x="285" y="315"/>
                </a:lnTo>
                <a:lnTo>
                  <a:pt x="294" y="314"/>
                </a:lnTo>
                <a:lnTo>
                  <a:pt x="302" y="314"/>
                </a:lnTo>
                <a:lnTo>
                  <a:pt x="308" y="314"/>
                </a:lnTo>
                <a:lnTo>
                  <a:pt x="315" y="314"/>
                </a:lnTo>
                <a:lnTo>
                  <a:pt x="320" y="314"/>
                </a:lnTo>
                <a:lnTo>
                  <a:pt x="326" y="314"/>
                </a:lnTo>
                <a:lnTo>
                  <a:pt x="330" y="314"/>
                </a:lnTo>
                <a:lnTo>
                  <a:pt x="334" y="314"/>
                </a:lnTo>
                <a:lnTo>
                  <a:pt x="338" y="314"/>
                </a:lnTo>
                <a:lnTo>
                  <a:pt x="340" y="314"/>
                </a:lnTo>
                <a:lnTo>
                  <a:pt x="343" y="314"/>
                </a:lnTo>
                <a:lnTo>
                  <a:pt x="346" y="314"/>
                </a:lnTo>
                <a:lnTo>
                  <a:pt x="348" y="314"/>
                </a:lnTo>
                <a:lnTo>
                  <a:pt x="349" y="314"/>
                </a:lnTo>
                <a:lnTo>
                  <a:pt x="352" y="314"/>
                </a:lnTo>
                <a:lnTo>
                  <a:pt x="355" y="314"/>
                </a:lnTo>
                <a:lnTo>
                  <a:pt x="356" y="313"/>
                </a:lnTo>
                <a:lnTo>
                  <a:pt x="359" y="313"/>
                </a:lnTo>
                <a:lnTo>
                  <a:pt x="360" y="313"/>
                </a:lnTo>
                <a:lnTo>
                  <a:pt x="363" y="313"/>
                </a:lnTo>
                <a:lnTo>
                  <a:pt x="364" y="313"/>
                </a:lnTo>
                <a:lnTo>
                  <a:pt x="367" y="313"/>
                </a:lnTo>
                <a:lnTo>
                  <a:pt x="368" y="313"/>
                </a:lnTo>
                <a:lnTo>
                  <a:pt x="369" y="313"/>
                </a:lnTo>
                <a:lnTo>
                  <a:pt x="371" y="313"/>
                </a:lnTo>
                <a:lnTo>
                  <a:pt x="372" y="313"/>
                </a:lnTo>
                <a:lnTo>
                  <a:pt x="373" y="313"/>
                </a:lnTo>
                <a:lnTo>
                  <a:pt x="375" y="311"/>
                </a:lnTo>
                <a:lnTo>
                  <a:pt x="376" y="311"/>
                </a:lnTo>
                <a:lnTo>
                  <a:pt x="377" y="311"/>
                </a:lnTo>
                <a:lnTo>
                  <a:pt x="379" y="311"/>
                </a:lnTo>
                <a:lnTo>
                  <a:pt x="380" y="311"/>
                </a:lnTo>
                <a:lnTo>
                  <a:pt x="381" y="311"/>
                </a:lnTo>
                <a:lnTo>
                  <a:pt x="383" y="311"/>
                </a:lnTo>
                <a:lnTo>
                  <a:pt x="384" y="311"/>
                </a:lnTo>
                <a:lnTo>
                  <a:pt x="385" y="311"/>
                </a:lnTo>
                <a:lnTo>
                  <a:pt x="387" y="311"/>
                </a:lnTo>
                <a:lnTo>
                  <a:pt x="388" y="310"/>
                </a:lnTo>
                <a:lnTo>
                  <a:pt x="389" y="310"/>
                </a:lnTo>
                <a:lnTo>
                  <a:pt x="391" y="310"/>
                </a:lnTo>
                <a:lnTo>
                  <a:pt x="392" y="310"/>
                </a:lnTo>
                <a:lnTo>
                  <a:pt x="393" y="310"/>
                </a:lnTo>
                <a:lnTo>
                  <a:pt x="395" y="310"/>
                </a:lnTo>
                <a:lnTo>
                  <a:pt x="396" y="309"/>
                </a:lnTo>
                <a:lnTo>
                  <a:pt x="397" y="309"/>
                </a:lnTo>
                <a:lnTo>
                  <a:pt x="400" y="309"/>
                </a:lnTo>
                <a:lnTo>
                  <a:pt x="401" y="309"/>
                </a:lnTo>
                <a:lnTo>
                  <a:pt x="404" y="309"/>
                </a:lnTo>
                <a:lnTo>
                  <a:pt x="405" y="307"/>
                </a:lnTo>
                <a:lnTo>
                  <a:pt x="408" y="307"/>
                </a:lnTo>
                <a:lnTo>
                  <a:pt x="409" y="307"/>
                </a:lnTo>
                <a:lnTo>
                  <a:pt x="412" y="307"/>
                </a:lnTo>
                <a:lnTo>
                  <a:pt x="413" y="307"/>
                </a:lnTo>
                <a:lnTo>
                  <a:pt x="414" y="306"/>
                </a:lnTo>
                <a:lnTo>
                  <a:pt x="416" y="306"/>
                </a:lnTo>
                <a:lnTo>
                  <a:pt x="417" y="306"/>
                </a:lnTo>
                <a:lnTo>
                  <a:pt x="418" y="306"/>
                </a:lnTo>
                <a:lnTo>
                  <a:pt x="420" y="306"/>
                </a:lnTo>
                <a:lnTo>
                  <a:pt x="421" y="306"/>
                </a:lnTo>
                <a:lnTo>
                  <a:pt x="422" y="305"/>
                </a:lnTo>
                <a:lnTo>
                  <a:pt x="424" y="305"/>
                </a:lnTo>
                <a:lnTo>
                  <a:pt x="425" y="305"/>
                </a:lnTo>
                <a:lnTo>
                  <a:pt x="426" y="305"/>
                </a:lnTo>
                <a:lnTo>
                  <a:pt x="428" y="305"/>
                </a:lnTo>
                <a:lnTo>
                  <a:pt x="429" y="305"/>
                </a:lnTo>
                <a:lnTo>
                  <a:pt x="430" y="303"/>
                </a:lnTo>
                <a:lnTo>
                  <a:pt x="432" y="303"/>
                </a:lnTo>
                <a:lnTo>
                  <a:pt x="433" y="303"/>
                </a:lnTo>
                <a:lnTo>
                  <a:pt x="434" y="302"/>
                </a:lnTo>
                <a:lnTo>
                  <a:pt x="437" y="302"/>
                </a:lnTo>
                <a:lnTo>
                  <a:pt x="438" y="302"/>
                </a:lnTo>
                <a:lnTo>
                  <a:pt x="440" y="301"/>
                </a:lnTo>
                <a:lnTo>
                  <a:pt x="441" y="301"/>
                </a:lnTo>
                <a:lnTo>
                  <a:pt x="442" y="299"/>
                </a:lnTo>
                <a:lnTo>
                  <a:pt x="445" y="299"/>
                </a:lnTo>
                <a:lnTo>
                  <a:pt x="446" y="298"/>
                </a:lnTo>
                <a:lnTo>
                  <a:pt x="449" y="298"/>
                </a:lnTo>
                <a:lnTo>
                  <a:pt x="451" y="297"/>
                </a:lnTo>
                <a:lnTo>
                  <a:pt x="453" y="297"/>
                </a:lnTo>
                <a:lnTo>
                  <a:pt x="455" y="295"/>
                </a:lnTo>
                <a:lnTo>
                  <a:pt x="458" y="295"/>
                </a:lnTo>
                <a:lnTo>
                  <a:pt x="461" y="294"/>
                </a:lnTo>
                <a:lnTo>
                  <a:pt x="462" y="294"/>
                </a:lnTo>
                <a:lnTo>
                  <a:pt x="465" y="293"/>
                </a:lnTo>
                <a:lnTo>
                  <a:pt x="466" y="293"/>
                </a:lnTo>
                <a:lnTo>
                  <a:pt x="467" y="291"/>
                </a:lnTo>
                <a:lnTo>
                  <a:pt x="469" y="291"/>
                </a:lnTo>
                <a:lnTo>
                  <a:pt x="470" y="291"/>
                </a:lnTo>
                <a:lnTo>
                  <a:pt x="473" y="290"/>
                </a:lnTo>
                <a:lnTo>
                  <a:pt x="474" y="290"/>
                </a:lnTo>
                <a:lnTo>
                  <a:pt x="475" y="290"/>
                </a:lnTo>
                <a:lnTo>
                  <a:pt x="475" y="289"/>
                </a:lnTo>
                <a:lnTo>
                  <a:pt x="477" y="289"/>
                </a:lnTo>
                <a:lnTo>
                  <a:pt x="478" y="289"/>
                </a:lnTo>
                <a:lnTo>
                  <a:pt x="479" y="287"/>
                </a:lnTo>
                <a:lnTo>
                  <a:pt x="481" y="287"/>
                </a:lnTo>
                <a:lnTo>
                  <a:pt x="482" y="287"/>
                </a:lnTo>
                <a:lnTo>
                  <a:pt x="483" y="286"/>
                </a:lnTo>
                <a:lnTo>
                  <a:pt x="485" y="286"/>
                </a:lnTo>
                <a:lnTo>
                  <a:pt x="486" y="285"/>
                </a:lnTo>
                <a:lnTo>
                  <a:pt x="487" y="285"/>
                </a:lnTo>
                <a:lnTo>
                  <a:pt x="489" y="285"/>
                </a:lnTo>
                <a:lnTo>
                  <a:pt x="490" y="284"/>
                </a:lnTo>
                <a:lnTo>
                  <a:pt x="491" y="284"/>
                </a:lnTo>
                <a:lnTo>
                  <a:pt x="493" y="282"/>
                </a:lnTo>
                <a:lnTo>
                  <a:pt x="494" y="281"/>
                </a:lnTo>
                <a:lnTo>
                  <a:pt x="495" y="281"/>
                </a:lnTo>
                <a:lnTo>
                  <a:pt x="497" y="280"/>
                </a:lnTo>
                <a:lnTo>
                  <a:pt x="499" y="278"/>
                </a:lnTo>
                <a:lnTo>
                  <a:pt x="500" y="278"/>
                </a:lnTo>
                <a:lnTo>
                  <a:pt x="503" y="277"/>
                </a:lnTo>
                <a:lnTo>
                  <a:pt x="504" y="276"/>
                </a:lnTo>
                <a:lnTo>
                  <a:pt x="507" y="274"/>
                </a:lnTo>
                <a:lnTo>
                  <a:pt x="508" y="274"/>
                </a:lnTo>
                <a:lnTo>
                  <a:pt x="511" y="273"/>
                </a:lnTo>
                <a:lnTo>
                  <a:pt x="512" y="272"/>
                </a:lnTo>
                <a:lnTo>
                  <a:pt x="514" y="272"/>
                </a:lnTo>
                <a:lnTo>
                  <a:pt x="515" y="270"/>
                </a:lnTo>
                <a:lnTo>
                  <a:pt x="516" y="270"/>
                </a:lnTo>
                <a:lnTo>
                  <a:pt x="518" y="269"/>
                </a:lnTo>
                <a:lnTo>
                  <a:pt x="519" y="269"/>
                </a:lnTo>
                <a:lnTo>
                  <a:pt x="520" y="268"/>
                </a:lnTo>
                <a:lnTo>
                  <a:pt x="522" y="268"/>
                </a:lnTo>
                <a:lnTo>
                  <a:pt x="523" y="266"/>
                </a:lnTo>
                <a:lnTo>
                  <a:pt x="524" y="266"/>
                </a:lnTo>
                <a:lnTo>
                  <a:pt x="526" y="265"/>
                </a:lnTo>
                <a:lnTo>
                  <a:pt x="527" y="265"/>
                </a:lnTo>
                <a:lnTo>
                  <a:pt x="528" y="264"/>
                </a:lnTo>
                <a:lnTo>
                  <a:pt x="530" y="264"/>
                </a:lnTo>
                <a:lnTo>
                  <a:pt x="531" y="262"/>
                </a:lnTo>
                <a:lnTo>
                  <a:pt x="532" y="262"/>
                </a:lnTo>
                <a:lnTo>
                  <a:pt x="534" y="261"/>
                </a:lnTo>
                <a:lnTo>
                  <a:pt x="535" y="261"/>
                </a:lnTo>
                <a:lnTo>
                  <a:pt x="536" y="260"/>
                </a:lnTo>
                <a:lnTo>
                  <a:pt x="538" y="260"/>
                </a:lnTo>
                <a:lnTo>
                  <a:pt x="539" y="258"/>
                </a:lnTo>
                <a:lnTo>
                  <a:pt x="540" y="257"/>
                </a:lnTo>
                <a:lnTo>
                  <a:pt x="542" y="257"/>
                </a:lnTo>
                <a:lnTo>
                  <a:pt x="543" y="256"/>
                </a:lnTo>
                <a:lnTo>
                  <a:pt x="546" y="254"/>
                </a:lnTo>
                <a:lnTo>
                  <a:pt x="547" y="253"/>
                </a:lnTo>
                <a:lnTo>
                  <a:pt x="550" y="253"/>
                </a:lnTo>
                <a:lnTo>
                  <a:pt x="551" y="252"/>
                </a:lnTo>
                <a:lnTo>
                  <a:pt x="552" y="250"/>
                </a:lnTo>
                <a:lnTo>
                  <a:pt x="553" y="250"/>
                </a:lnTo>
                <a:lnTo>
                  <a:pt x="555" y="249"/>
                </a:lnTo>
                <a:lnTo>
                  <a:pt x="556" y="248"/>
                </a:lnTo>
                <a:lnTo>
                  <a:pt x="557" y="248"/>
                </a:lnTo>
                <a:lnTo>
                  <a:pt x="559" y="246"/>
                </a:lnTo>
                <a:lnTo>
                  <a:pt x="560" y="246"/>
                </a:lnTo>
                <a:lnTo>
                  <a:pt x="561" y="245"/>
                </a:lnTo>
                <a:lnTo>
                  <a:pt x="563" y="245"/>
                </a:lnTo>
                <a:lnTo>
                  <a:pt x="564" y="244"/>
                </a:lnTo>
                <a:lnTo>
                  <a:pt x="565" y="244"/>
                </a:lnTo>
                <a:lnTo>
                  <a:pt x="567" y="242"/>
                </a:lnTo>
                <a:lnTo>
                  <a:pt x="568" y="241"/>
                </a:lnTo>
                <a:lnTo>
                  <a:pt x="569" y="241"/>
                </a:lnTo>
                <a:lnTo>
                  <a:pt x="571" y="240"/>
                </a:lnTo>
                <a:lnTo>
                  <a:pt x="572" y="240"/>
                </a:lnTo>
                <a:lnTo>
                  <a:pt x="572" y="238"/>
                </a:lnTo>
                <a:lnTo>
                  <a:pt x="573" y="238"/>
                </a:lnTo>
                <a:lnTo>
                  <a:pt x="575" y="237"/>
                </a:lnTo>
                <a:lnTo>
                  <a:pt x="576" y="236"/>
                </a:lnTo>
                <a:lnTo>
                  <a:pt x="577" y="236"/>
                </a:lnTo>
                <a:lnTo>
                  <a:pt x="579" y="234"/>
                </a:lnTo>
                <a:lnTo>
                  <a:pt x="580" y="234"/>
                </a:lnTo>
                <a:lnTo>
                  <a:pt x="581" y="233"/>
                </a:lnTo>
                <a:lnTo>
                  <a:pt x="583" y="232"/>
                </a:lnTo>
                <a:lnTo>
                  <a:pt x="584" y="231"/>
                </a:lnTo>
                <a:lnTo>
                  <a:pt x="585" y="231"/>
                </a:lnTo>
                <a:lnTo>
                  <a:pt x="587" y="229"/>
                </a:lnTo>
                <a:lnTo>
                  <a:pt x="588" y="228"/>
                </a:lnTo>
                <a:lnTo>
                  <a:pt x="589" y="228"/>
                </a:lnTo>
                <a:lnTo>
                  <a:pt x="591" y="227"/>
                </a:lnTo>
                <a:lnTo>
                  <a:pt x="592" y="227"/>
                </a:lnTo>
                <a:lnTo>
                  <a:pt x="593" y="225"/>
                </a:lnTo>
                <a:lnTo>
                  <a:pt x="595" y="225"/>
                </a:lnTo>
                <a:lnTo>
                  <a:pt x="595" y="224"/>
                </a:lnTo>
                <a:lnTo>
                  <a:pt x="596" y="224"/>
                </a:lnTo>
                <a:lnTo>
                  <a:pt x="596" y="223"/>
                </a:lnTo>
                <a:lnTo>
                  <a:pt x="597" y="223"/>
                </a:lnTo>
                <a:lnTo>
                  <a:pt x="599" y="223"/>
                </a:lnTo>
                <a:lnTo>
                  <a:pt x="599" y="221"/>
                </a:lnTo>
                <a:lnTo>
                  <a:pt x="600" y="221"/>
                </a:lnTo>
                <a:lnTo>
                  <a:pt x="601" y="220"/>
                </a:lnTo>
                <a:lnTo>
                  <a:pt x="602" y="220"/>
                </a:lnTo>
                <a:lnTo>
                  <a:pt x="602" y="219"/>
                </a:lnTo>
                <a:lnTo>
                  <a:pt x="604" y="219"/>
                </a:lnTo>
                <a:lnTo>
                  <a:pt x="604" y="217"/>
                </a:lnTo>
                <a:lnTo>
                  <a:pt x="605" y="217"/>
                </a:lnTo>
                <a:lnTo>
                  <a:pt x="606" y="216"/>
                </a:lnTo>
                <a:lnTo>
                  <a:pt x="608" y="215"/>
                </a:lnTo>
                <a:lnTo>
                  <a:pt x="609" y="215"/>
                </a:lnTo>
                <a:lnTo>
                  <a:pt x="609" y="213"/>
                </a:lnTo>
                <a:lnTo>
                  <a:pt x="610" y="213"/>
                </a:lnTo>
                <a:lnTo>
                  <a:pt x="612" y="212"/>
                </a:lnTo>
                <a:lnTo>
                  <a:pt x="612" y="211"/>
                </a:lnTo>
                <a:lnTo>
                  <a:pt x="613" y="211"/>
                </a:lnTo>
                <a:lnTo>
                  <a:pt x="614" y="209"/>
                </a:lnTo>
                <a:lnTo>
                  <a:pt x="616" y="209"/>
                </a:lnTo>
                <a:lnTo>
                  <a:pt x="616" y="208"/>
                </a:lnTo>
                <a:lnTo>
                  <a:pt x="617" y="208"/>
                </a:lnTo>
                <a:lnTo>
                  <a:pt x="618" y="207"/>
                </a:lnTo>
                <a:lnTo>
                  <a:pt x="620" y="205"/>
                </a:lnTo>
                <a:lnTo>
                  <a:pt x="621" y="205"/>
                </a:lnTo>
                <a:lnTo>
                  <a:pt x="621" y="204"/>
                </a:lnTo>
                <a:lnTo>
                  <a:pt x="622" y="204"/>
                </a:lnTo>
                <a:lnTo>
                  <a:pt x="622" y="203"/>
                </a:lnTo>
                <a:lnTo>
                  <a:pt x="624" y="203"/>
                </a:lnTo>
                <a:lnTo>
                  <a:pt x="625" y="201"/>
                </a:lnTo>
                <a:lnTo>
                  <a:pt x="626" y="201"/>
                </a:lnTo>
                <a:lnTo>
                  <a:pt x="626" y="200"/>
                </a:lnTo>
                <a:lnTo>
                  <a:pt x="628" y="200"/>
                </a:lnTo>
                <a:lnTo>
                  <a:pt x="629" y="199"/>
                </a:lnTo>
                <a:lnTo>
                  <a:pt x="630" y="197"/>
                </a:lnTo>
                <a:lnTo>
                  <a:pt x="632" y="197"/>
                </a:lnTo>
                <a:lnTo>
                  <a:pt x="633" y="196"/>
                </a:lnTo>
                <a:lnTo>
                  <a:pt x="634" y="196"/>
                </a:lnTo>
                <a:lnTo>
                  <a:pt x="634" y="195"/>
                </a:lnTo>
                <a:lnTo>
                  <a:pt x="636" y="193"/>
                </a:lnTo>
                <a:lnTo>
                  <a:pt x="637" y="193"/>
                </a:lnTo>
                <a:lnTo>
                  <a:pt x="638" y="192"/>
                </a:lnTo>
                <a:lnTo>
                  <a:pt x="640" y="192"/>
                </a:lnTo>
                <a:lnTo>
                  <a:pt x="641" y="191"/>
                </a:lnTo>
                <a:lnTo>
                  <a:pt x="642" y="189"/>
                </a:lnTo>
                <a:lnTo>
                  <a:pt x="644" y="189"/>
                </a:lnTo>
                <a:lnTo>
                  <a:pt x="644" y="188"/>
                </a:lnTo>
                <a:lnTo>
                  <a:pt x="645" y="188"/>
                </a:lnTo>
                <a:lnTo>
                  <a:pt x="646" y="187"/>
                </a:lnTo>
                <a:lnTo>
                  <a:pt x="648" y="185"/>
                </a:lnTo>
                <a:lnTo>
                  <a:pt x="649" y="185"/>
                </a:lnTo>
                <a:lnTo>
                  <a:pt x="649" y="184"/>
                </a:lnTo>
                <a:lnTo>
                  <a:pt x="650" y="184"/>
                </a:lnTo>
                <a:lnTo>
                  <a:pt x="650" y="183"/>
                </a:lnTo>
                <a:lnTo>
                  <a:pt x="651" y="183"/>
                </a:lnTo>
                <a:lnTo>
                  <a:pt x="651" y="182"/>
                </a:lnTo>
                <a:lnTo>
                  <a:pt x="653" y="182"/>
                </a:lnTo>
                <a:lnTo>
                  <a:pt x="653" y="180"/>
                </a:lnTo>
                <a:lnTo>
                  <a:pt x="654" y="180"/>
                </a:lnTo>
                <a:lnTo>
                  <a:pt x="654" y="179"/>
                </a:lnTo>
                <a:lnTo>
                  <a:pt x="655" y="179"/>
                </a:lnTo>
                <a:lnTo>
                  <a:pt x="655" y="178"/>
                </a:lnTo>
                <a:lnTo>
                  <a:pt x="657" y="178"/>
                </a:lnTo>
                <a:lnTo>
                  <a:pt x="658" y="176"/>
                </a:lnTo>
                <a:lnTo>
                  <a:pt x="659" y="175"/>
                </a:lnTo>
                <a:lnTo>
                  <a:pt x="659" y="174"/>
                </a:lnTo>
                <a:lnTo>
                  <a:pt x="661" y="174"/>
                </a:lnTo>
                <a:lnTo>
                  <a:pt x="662" y="172"/>
                </a:lnTo>
                <a:lnTo>
                  <a:pt x="663" y="171"/>
                </a:lnTo>
                <a:lnTo>
                  <a:pt x="665" y="170"/>
                </a:lnTo>
                <a:lnTo>
                  <a:pt x="666" y="168"/>
                </a:lnTo>
                <a:lnTo>
                  <a:pt x="667" y="167"/>
                </a:lnTo>
                <a:lnTo>
                  <a:pt x="669" y="166"/>
                </a:lnTo>
                <a:lnTo>
                  <a:pt x="669" y="164"/>
                </a:lnTo>
                <a:lnTo>
                  <a:pt x="670" y="163"/>
                </a:lnTo>
                <a:lnTo>
                  <a:pt x="671" y="162"/>
                </a:lnTo>
                <a:lnTo>
                  <a:pt x="673" y="162"/>
                </a:lnTo>
                <a:lnTo>
                  <a:pt x="673" y="160"/>
                </a:lnTo>
                <a:lnTo>
                  <a:pt x="674" y="159"/>
                </a:lnTo>
                <a:lnTo>
                  <a:pt x="675" y="158"/>
                </a:lnTo>
                <a:lnTo>
                  <a:pt x="677" y="156"/>
                </a:lnTo>
                <a:lnTo>
                  <a:pt x="678" y="155"/>
                </a:lnTo>
                <a:lnTo>
                  <a:pt x="679" y="154"/>
                </a:lnTo>
                <a:lnTo>
                  <a:pt x="679" y="152"/>
                </a:lnTo>
                <a:lnTo>
                  <a:pt x="681" y="152"/>
                </a:lnTo>
                <a:lnTo>
                  <a:pt x="681" y="151"/>
                </a:lnTo>
                <a:lnTo>
                  <a:pt x="682" y="150"/>
                </a:lnTo>
                <a:lnTo>
                  <a:pt x="683" y="150"/>
                </a:lnTo>
                <a:lnTo>
                  <a:pt x="683" y="148"/>
                </a:lnTo>
                <a:lnTo>
                  <a:pt x="685" y="147"/>
                </a:lnTo>
                <a:lnTo>
                  <a:pt x="686" y="146"/>
                </a:lnTo>
                <a:lnTo>
                  <a:pt x="686" y="144"/>
                </a:lnTo>
                <a:lnTo>
                  <a:pt x="687" y="143"/>
                </a:lnTo>
                <a:lnTo>
                  <a:pt x="689" y="142"/>
                </a:lnTo>
                <a:lnTo>
                  <a:pt x="690" y="140"/>
                </a:lnTo>
                <a:lnTo>
                  <a:pt x="691" y="139"/>
                </a:lnTo>
                <a:lnTo>
                  <a:pt x="693" y="138"/>
                </a:lnTo>
                <a:lnTo>
                  <a:pt x="694" y="136"/>
                </a:lnTo>
                <a:lnTo>
                  <a:pt x="695" y="134"/>
                </a:lnTo>
                <a:lnTo>
                  <a:pt x="697" y="132"/>
                </a:lnTo>
                <a:lnTo>
                  <a:pt x="698" y="131"/>
                </a:lnTo>
                <a:lnTo>
                  <a:pt x="699" y="130"/>
                </a:lnTo>
                <a:lnTo>
                  <a:pt x="701" y="127"/>
                </a:lnTo>
                <a:lnTo>
                  <a:pt x="702" y="126"/>
                </a:lnTo>
                <a:lnTo>
                  <a:pt x="703" y="125"/>
                </a:lnTo>
                <a:lnTo>
                  <a:pt x="704" y="123"/>
                </a:lnTo>
                <a:lnTo>
                  <a:pt x="704" y="122"/>
                </a:lnTo>
                <a:lnTo>
                  <a:pt x="706" y="122"/>
                </a:lnTo>
                <a:lnTo>
                  <a:pt x="707" y="121"/>
                </a:lnTo>
                <a:lnTo>
                  <a:pt x="707" y="119"/>
                </a:lnTo>
                <a:lnTo>
                  <a:pt x="708" y="118"/>
                </a:lnTo>
                <a:lnTo>
                  <a:pt x="710" y="117"/>
                </a:lnTo>
                <a:lnTo>
                  <a:pt x="711" y="115"/>
                </a:lnTo>
                <a:lnTo>
                  <a:pt x="711" y="114"/>
                </a:lnTo>
                <a:lnTo>
                  <a:pt x="712" y="113"/>
                </a:lnTo>
                <a:lnTo>
                  <a:pt x="714" y="113"/>
                </a:lnTo>
                <a:lnTo>
                  <a:pt x="714" y="111"/>
                </a:lnTo>
                <a:lnTo>
                  <a:pt x="715" y="110"/>
                </a:lnTo>
                <a:lnTo>
                  <a:pt x="715" y="109"/>
                </a:lnTo>
                <a:lnTo>
                  <a:pt x="716" y="107"/>
                </a:lnTo>
                <a:lnTo>
                  <a:pt x="718" y="106"/>
                </a:lnTo>
                <a:lnTo>
                  <a:pt x="719" y="105"/>
                </a:lnTo>
                <a:lnTo>
                  <a:pt x="719" y="103"/>
                </a:lnTo>
                <a:lnTo>
                  <a:pt x="720" y="102"/>
                </a:lnTo>
                <a:lnTo>
                  <a:pt x="722" y="101"/>
                </a:lnTo>
                <a:lnTo>
                  <a:pt x="723" y="99"/>
                </a:lnTo>
                <a:lnTo>
                  <a:pt x="724" y="97"/>
                </a:lnTo>
                <a:lnTo>
                  <a:pt x="726" y="95"/>
                </a:lnTo>
                <a:lnTo>
                  <a:pt x="727" y="93"/>
                </a:lnTo>
                <a:lnTo>
                  <a:pt x="728" y="91"/>
                </a:lnTo>
                <a:lnTo>
                  <a:pt x="730" y="89"/>
                </a:lnTo>
                <a:lnTo>
                  <a:pt x="731" y="87"/>
                </a:lnTo>
                <a:lnTo>
                  <a:pt x="732" y="85"/>
                </a:lnTo>
                <a:lnTo>
                  <a:pt x="734" y="83"/>
                </a:lnTo>
                <a:lnTo>
                  <a:pt x="735" y="82"/>
                </a:lnTo>
                <a:lnTo>
                  <a:pt x="736" y="81"/>
                </a:lnTo>
                <a:lnTo>
                  <a:pt x="738" y="80"/>
                </a:lnTo>
                <a:lnTo>
                  <a:pt x="738" y="77"/>
                </a:lnTo>
                <a:lnTo>
                  <a:pt x="739" y="76"/>
                </a:lnTo>
                <a:lnTo>
                  <a:pt x="740" y="76"/>
                </a:lnTo>
                <a:lnTo>
                  <a:pt x="740" y="74"/>
                </a:lnTo>
                <a:lnTo>
                  <a:pt x="742" y="73"/>
                </a:lnTo>
                <a:lnTo>
                  <a:pt x="743" y="72"/>
                </a:lnTo>
                <a:lnTo>
                  <a:pt x="743" y="70"/>
                </a:lnTo>
                <a:lnTo>
                  <a:pt x="744" y="69"/>
                </a:lnTo>
                <a:lnTo>
                  <a:pt x="746" y="68"/>
                </a:lnTo>
                <a:lnTo>
                  <a:pt x="746" y="66"/>
                </a:lnTo>
                <a:lnTo>
                  <a:pt x="747" y="66"/>
                </a:lnTo>
                <a:lnTo>
                  <a:pt x="747" y="65"/>
                </a:lnTo>
                <a:lnTo>
                  <a:pt x="748" y="64"/>
                </a:lnTo>
                <a:lnTo>
                  <a:pt x="750" y="62"/>
                </a:lnTo>
                <a:lnTo>
                  <a:pt x="750" y="61"/>
                </a:lnTo>
                <a:lnTo>
                  <a:pt x="751" y="60"/>
                </a:lnTo>
                <a:lnTo>
                  <a:pt x="752" y="58"/>
                </a:lnTo>
                <a:lnTo>
                  <a:pt x="753" y="57"/>
                </a:lnTo>
                <a:lnTo>
                  <a:pt x="753" y="56"/>
                </a:lnTo>
                <a:lnTo>
                  <a:pt x="755" y="54"/>
                </a:lnTo>
                <a:lnTo>
                  <a:pt x="756" y="52"/>
                </a:lnTo>
                <a:lnTo>
                  <a:pt x="757" y="50"/>
                </a:lnTo>
                <a:lnTo>
                  <a:pt x="759" y="48"/>
                </a:lnTo>
                <a:lnTo>
                  <a:pt x="760" y="46"/>
                </a:lnTo>
                <a:lnTo>
                  <a:pt x="761" y="44"/>
                </a:lnTo>
                <a:lnTo>
                  <a:pt x="764" y="42"/>
                </a:lnTo>
                <a:lnTo>
                  <a:pt x="765" y="40"/>
                </a:lnTo>
                <a:lnTo>
                  <a:pt x="767" y="38"/>
                </a:lnTo>
                <a:lnTo>
                  <a:pt x="768" y="36"/>
                </a:lnTo>
                <a:lnTo>
                  <a:pt x="769" y="34"/>
                </a:lnTo>
                <a:lnTo>
                  <a:pt x="771" y="33"/>
                </a:lnTo>
                <a:lnTo>
                  <a:pt x="771" y="32"/>
                </a:lnTo>
                <a:lnTo>
                  <a:pt x="772" y="30"/>
                </a:lnTo>
                <a:lnTo>
                  <a:pt x="773" y="29"/>
                </a:lnTo>
                <a:lnTo>
                  <a:pt x="775" y="28"/>
                </a:lnTo>
                <a:lnTo>
                  <a:pt x="775" y="27"/>
                </a:lnTo>
                <a:lnTo>
                  <a:pt x="776" y="25"/>
                </a:lnTo>
                <a:lnTo>
                  <a:pt x="777" y="24"/>
                </a:lnTo>
                <a:lnTo>
                  <a:pt x="777" y="23"/>
                </a:lnTo>
                <a:lnTo>
                  <a:pt x="779" y="21"/>
                </a:lnTo>
                <a:lnTo>
                  <a:pt x="780" y="20"/>
                </a:lnTo>
                <a:lnTo>
                  <a:pt x="780" y="19"/>
                </a:lnTo>
                <a:lnTo>
                  <a:pt x="781" y="17"/>
                </a:lnTo>
                <a:lnTo>
                  <a:pt x="783" y="16"/>
                </a:lnTo>
                <a:lnTo>
                  <a:pt x="783" y="15"/>
                </a:lnTo>
                <a:lnTo>
                  <a:pt x="784" y="13"/>
                </a:lnTo>
                <a:lnTo>
                  <a:pt x="784" y="12"/>
                </a:lnTo>
                <a:lnTo>
                  <a:pt x="785" y="11"/>
                </a:lnTo>
                <a:lnTo>
                  <a:pt x="785" y="9"/>
                </a:lnTo>
                <a:lnTo>
                  <a:pt x="787" y="8"/>
                </a:lnTo>
                <a:lnTo>
                  <a:pt x="788" y="7"/>
                </a:lnTo>
                <a:lnTo>
                  <a:pt x="788" y="5"/>
                </a:lnTo>
                <a:lnTo>
                  <a:pt x="789" y="4"/>
                </a:lnTo>
                <a:lnTo>
                  <a:pt x="791" y="3"/>
                </a:lnTo>
                <a:lnTo>
                  <a:pt x="791" y="0"/>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02" name="Freeform 25"/>
          <p:cNvSpPr>
            <a:spLocks/>
          </p:cNvSpPr>
          <p:nvPr/>
        </p:nvSpPr>
        <p:spPr bwMode="auto">
          <a:xfrm>
            <a:off x="5133975" y="3867150"/>
            <a:ext cx="60325" cy="206375"/>
          </a:xfrm>
          <a:custGeom>
            <a:avLst/>
            <a:gdLst>
              <a:gd name="T0" fmla="*/ 648 w 94"/>
              <a:gd name="T1" fmla="*/ 0 h 317"/>
              <a:gd name="T2" fmla="*/ 648 w 94"/>
              <a:gd name="T3" fmla="*/ 0 h 317"/>
              <a:gd name="T4" fmla="*/ 648 w 94"/>
              <a:gd name="T5" fmla="*/ 0 h 317"/>
              <a:gd name="T6" fmla="*/ 648 w 94"/>
              <a:gd name="T7" fmla="*/ 0 h 317"/>
              <a:gd name="T8" fmla="*/ 648 w 94"/>
              <a:gd name="T9" fmla="*/ 0 h 317"/>
              <a:gd name="T10" fmla="*/ 648 w 94"/>
              <a:gd name="T11" fmla="*/ 0 h 317"/>
              <a:gd name="T12" fmla="*/ 648 w 94"/>
              <a:gd name="T13" fmla="*/ 0 h 317"/>
              <a:gd name="T14" fmla="*/ 648 w 94"/>
              <a:gd name="T15" fmla="*/ 0 h 317"/>
              <a:gd name="T16" fmla="*/ 648 w 94"/>
              <a:gd name="T17" fmla="*/ 0 h 317"/>
              <a:gd name="T18" fmla="*/ 648 w 94"/>
              <a:gd name="T19" fmla="*/ 0 h 317"/>
              <a:gd name="T20" fmla="*/ 648 w 94"/>
              <a:gd name="T21" fmla="*/ 0 h 317"/>
              <a:gd name="T22" fmla="*/ 648 w 94"/>
              <a:gd name="T23" fmla="*/ 0 h 317"/>
              <a:gd name="T24" fmla="*/ 648 w 94"/>
              <a:gd name="T25" fmla="*/ 0 h 317"/>
              <a:gd name="T26" fmla="*/ 648 w 94"/>
              <a:gd name="T27" fmla="*/ 0 h 317"/>
              <a:gd name="T28" fmla="*/ 648 w 94"/>
              <a:gd name="T29" fmla="*/ 0 h 317"/>
              <a:gd name="T30" fmla="*/ 648 w 94"/>
              <a:gd name="T31" fmla="*/ 0 h 317"/>
              <a:gd name="T32" fmla="*/ 648 w 94"/>
              <a:gd name="T33" fmla="*/ 0 h 317"/>
              <a:gd name="T34" fmla="*/ 648 w 94"/>
              <a:gd name="T35" fmla="*/ 0 h 317"/>
              <a:gd name="T36" fmla="*/ 648 w 94"/>
              <a:gd name="T37" fmla="*/ 0 h 317"/>
              <a:gd name="T38" fmla="*/ 648 w 94"/>
              <a:gd name="T39" fmla="*/ 0 h 317"/>
              <a:gd name="T40" fmla="*/ 648 w 94"/>
              <a:gd name="T41" fmla="*/ 0 h 317"/>
              <a:gd name="T42" fmla="*/ 648 w 94"/>
              <a:gd name="T43" fmla="*/ 0 h 317"/>
              <a:gd name="T44" fmla="*/ 648 w 94"/>
              <a:gd name="T45" fmla="*/ 0 h 317"/>
              <a:gd name="T46" fmla="*/ 648 w 94"/>
              <a:gd name="T47" fmla="*/ 0 h 317"/>
              <a:gd name="T48" fmla="*/ 648 w 94"/>
              <a:gd name="T49" fmla="*/ 0 h 317"/>
              <a:gd name="T50" fmla="*/ 648 w 94"/>
              <a:gd name="T51" fmla="*/ 0 h 317"/>
              <a:gd name="T52" fmla="*/ 648 w 94"/>
              <a:gd name="T53" fmla="*/ 0 h 317"/>
              <a:gd name="T54" fmla="*/ 648 w 94"/>
              <a:gd name="T55" fmla="*/ 0 h 317"/>
              <a:gd name="T56" fmla="*/ 648 w 94"/>
              <a:gd name="T57" fmla="*/ 0 h 317"/>
              <a:gd name="T58" fmla="*/ 648 w 94"/>
              <a:gd name="T59" fmla="*/ 0 h 317"/>
              <a:gd name="T60" fmla="*/ 648 w 94"/>
              <a:gd name="T61" fmla="*/ 0 h 317"/>
              <a:gd name="T62" fmla="*/ 648 w 94"/>
              <a:gd name="T63" fmla="*/ 0 h 317"/>
              <a:gd name="T64" fmla="*/ 648 w 94"/>
              <a:gd name="T65" fmla="*/ 0 h 317"/>
              <a:gd name="T66" fmla="*/ 648 w 94"/>
              <a:gd name="T67" fmla="*/ 0 h 317"/>
              <a:gd name="T68" fmla="*/ 648 w 94"/>
              <a:gd name="T69" fmla="*/ 0 h 317"/>
              <a:gd name="T70" fmla="*/ 648 w 94"/>
              <a:gd name="T71" fmla="*/ 0 h 317"/>
              <a:gd name="T72" fmla="*/ 648 w 94"/>
              <a:gd name="T73" fmla="*/ 0 h 317"/>
              <a:gd name="T74" fmla="*/ 648 w 94"/>
              <a:gd name="T75" fmla="*/ 0 h 317"/>
              <a:gd name="T76" fmla="*/ 648 w 94"/>
              <a:gd name="T77" fmla="*/ 0 h 317"/>
              <a:gd name="T78" fmla="*/ 648 w 94"/>
              <a:gd name="T79" fmla="*/ 0 h 317"/>
              <a:gd name="T80" fmla="*/ 648 w 94"/>
              <a:gd name="T81" fmla="*/ 0 h 317"/>
              <a:gd name="T82" fmla="*/ 648 w 94"/>
              <a:gd name="T83" fmla="*/ 0 h 317"/>
              <a:gd name="T84" fmla="*/ 648 w 94"/>
              <a:gd name="T85" fmla="*/ 0 h 317"/>
              <a:gd name="T86" fmla="*/ 648 w 94"/>
              <a:gd name="T87" fmla="*/ 0 h 317"/>
              <a:gd name="T88" fmla="*/ 648 w 94"/>
              <a:gd name="T89" fmla="*/ 0 h 317"/>
              <a:gd name="T90" fmla="*/ 648 w 94"/>
              <a:gd name="T91" fmla="*/ 0 h 317"/>
              <a:gd name="T92" fmla="*/ 648 w 94"/>
              <a:gd name="T93" fmla="*/ 0 h 317"/>
              <a:gd name="T94" fmla="*/ 648 w 94"/>
              <a:gd name="T95" fmla="*/ 0 h 317"/>
              <a:gd name="T96" fmla="*/ 648 w 94"/>
              <a:gd name="T97" fmla="*/ 0 h 317"/>
              <a:gd name="T98" fmla="*/ 648 w 94"/>
              <a:gd name="T99" fmla="*/ 0 h 317"/>
              <a:gd name="T100" fmla="*/ 648 w 94"/>
              <a:gd name="T101" fmla="*/ 0 h 317"/>
              <a:gd name="T102" fmla="*/ 648 w 94"/>
              <a:gd name="T103" fmla="*/ 0 h 317"/>
              <a:gd name="T104" fmla="*/ 648 w 94"/>
              <a:gd name="T105" fmla="*/ 0 h 317"/>
              <a:gd name="T106" fmla="*/ 648 w 94"/>
              <a:gd name="T107" fmla="*/ 0 h 317"/>
              <a:gd name="T108" fmla="*/ 648 w 94"/>
              <a:gd name="T109" fmla="*/ 0 h 317"/>
              <a:gd name="T110" fmla="*/ 648 w 94"/>
              <a:gd name="T111" fmla="*/ 0 h 317"/>
              <a:gd name="T112" fmla="*/ 648 w 94"/>
              <a:gd name="T113" fmla="*/ 0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7"/>
              <a:gd name="T173" fmla="*/ 94 w 94"/>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7">
                <a:moveTo>
                  <a:pt x="0" y="0"/>
                </a:moveTo>
                <a:lnTo>
                  <a:pt x="1" y="4"/>
                </a:lnTo>
                <a:lnTo>
                  <a:pt x="4" y="8"/>
                </a:lnTo>
                <a:lnTo>
                  <a:pt x="5" y="11"/>
                </a:lnTo>
                <a:lnTo>
                  <a:pt x="6" y="14"/>
                </a:lnTo>
                <a:lnTo>
                  <a:pt x="8" y="16"/>
                </a:lnTo>
                <a:lnTo>
                  <a:pt x="9" y="19"/>
                </a:lnTo>
                <a:lnTo>
                  <a:pt x="10" y="22"/>
                </a:lnTo>
                <a:lnTo>
                  <a:pt x="12" y="23"/>
                </a:lnTo>
                <a:lnTo>
                  <a:pt x="13" y="26"/>
                </a:lnTo>
                <a:lnTo>
                  <a:pt x="14" y="27"/>
                </a:lnTo>
                <a:lnTo>
                  <a:pt x="16" y="30"/>
                </a:lnTo>
                <a:lnTo>
                  <a:pt x="16" y="31"/>
                </a:lnTo>
                <a:lnTo>
                  <a:pt x="17" y="32"/>
                </a:lnTo>
                <a:lnTo>
                  <a:pt x="18" y="34"/>
                </a:lnTo>
                <a:lnTo>
                  <a:pt x="18" y="35"/>
                </a:lnTo>
                <a:lnTo>
                  <a:pt x="20" y="38"/>
                </a:lnTo>
                <a:lnTo>
                  <a:pt x="20" y="39"/>
                </a:lnTo>
                <a:lnTo>
                  <a:pt x="21" y="39"/>
                </a:lnTo>
                <a:lnTo>
                  <a:pt x="21" y="40"/>
                </a:lnTo>
                <a:lnTo>
                  <a:pt x="22" y="41"/>
                </a:lnTo>
                <a:lnTo>
                  <a:pt x="22" y="43"/>
                </a:lnTo>
                <a:lnTo>
                  <a:pt x="22" y="44"/>
                </a:lnTo>
                <a:lnTo>
                  <a:pt x="24" y="45"/>
                </a:lnTo>
                <a:lnTo>
                  <a:pt x="24" y="47"/>
                </a:lnTo>
                <a:lnTo>
                  <a:pt x="25" y="48"/>
                </a:lnTo>
                <a:lnTo>
                  <a:pt x="25" y="49"/>
                </a:lnTo>
                <a:lnTo>
                  <a:pt x="26" y="51"/>
                </a:lnTo>
                <a:lnTo>
                  <a:pt x="26" y="52"/>
                </a:lnTo>
                <a:lnTo>
                  <a:pt x="26" y="53"/>
                </a:lnTo>
                <a:lnTo>
                  <a:pt x="28" y="56"/>
                </a:lnTo>
                <a:lnTo>
                  <a:pt x="29" y="57"/>
                </a:lnTo>
                <a:lnTo>
                  <a:pt x="29" y="59"/>
                </a:lnTo>
                <a:lnTo>
                  <a:pt x="30" y="61"/>
                </a:lnTo>
                <a:lnTo>
                  <a:pt x="30" y="63"/>
                </a:lnTo>
                <a:lnTo>
                  <a:pt x="32" y="64"/>
                </a:lnTo>
                <a:lnTo>
                  <a:pt x="32" y="65"/>
                </a:lnTo>
                <a:lnTo>
                  <a:pt x="33" y="67"/>
                </a:lnTo>
                <a:lnTo>
                  <a:pt x="33" y="68"/>
                </a:lnTo>
                <a:lnTo>
                  <a:pt x="34" y="69"/>
                </a:lnTo>
                <a:lnTo>
                  <a:pt x="34" y="71"/>
                </a:lnTo>
                <a:lnTo>
                  <a:pt x="34" y="72"/>
                </a:lnTo>
                <a:lnTo>
                  <a:pt x="36" y="73"/>
                </a:lnTo>
                <a:lnTo>
                  <a:pt x="36" y="75"/>
                </a:lnTo>
                <a:lnTo>
                  <a:pt x="36" y="76"/>
                </a:lnTo>
                <a:lnTo>
                  <a:pt x="37" y="76"/>
                </a:lnTo>
                <a:lnTo>
                  <a:pt x="37" y="77"/>
                </a:lnTo>
                <a:lnTo>
                  <a:pt x="37" y="79"/>
                </a:lnTo>
                <a:lnTo>
                  <a:pt x="38" y="80"/>
                </a:lnTo>
                <a:lnTo>
                  <a:pt x="38" y="81"/>
                </a:lnTo>
                <a:lnTo>
                  <a:pt x="38" y="83"/>
                </a:lnTo>
                <a:lnTo>
                  <a:pt x="40" y="84"/>
                </a:lnTo>
                <a:lnTo>
                  <a:pt x="40" y="85"/>
                </a:lnTo>
                <a:lnTo>
                  <a:pt x="41" y="87"/>
                </a:lnTo>
                <a:lnTo>
                  <a:pt x="41" y="88"/>
                </a:lnTo>
                <a:lnTo>
                  <a:pt x="41" y="89"/>
                </a:lnTo>
                <a:lnTo>
                  <a:pt x="42" y="91"/>
                </a:lnTo>
                <a:lnTo>
                  <a:pt x="42" y="92"/>
                </a:lnTo>
                <a:lnTo>
                  <a:pt x="44" y="93"/>
                </a:lnTo>
                <a:lnTo>
                  <a:pt x="44" y="94"/>
                </a:lnTo>
                <a:lnTo>
                  <a:pt x="45" y="97"/>
                </a:lnTo>
                <a:lnTo>
                  <a:pt x="45" y="98"/>
                </a:lnTo>
                <a:lnTo>
                  <a:pt x="46" y="101"/>
                </a:lnTo>
                <a:lnTo>
                  <a:pt x="46" y="102"/>
                </a:lnTo>
                <a:lnTo>
                  <a:pt x="48" y="105"/>
                </a:lnTo>
                <a:lnTo>
                  <a:pt x="48" y="106"/>
                </a:lnTo>
                <a:lnTo>
                  <a:pt x="49" y="109"/>
                </a:lnTo>
                <a:lnTo>
                  <a:pt x="50" y="110"/>
                </a:lnTo>
                <a:lnTo>
                  <a:pt x="50" y="113"/>
                </a:lnTo>
                <a:lnTo>
                  <a:pt x="50" y="114"/>
                </a:lnTo>
                <a:lnTo>
                  <a:pt x="52" y="116"/>
                </a:lnTo>
                <a:lnTo>
                  <a:pt x="52" y="117"/>
                </a:lnTo>
                <a:lnTo>
                  <a:pt x="53" y="118"/>
                </a:lnTo>
                <a:lnTo>
                  <a:pt x="53" y="120"/>
                </a:lnTo>
                <a:lnTo>
                  <a:pt x="53" y="121"/>
                </a:lnTo>
                <a:lnTo>
                  <a:pt x="54" y="122"/>
                </a:lnTo>
                <a:lnTo>
                  <a:pt x="54" y="124"/>
                </a:lnTo>
                <a:lnTo>
                  <a:pt x="54" y="125"/>
                </a:lnTo>
                <a:lnTo>
                  <a:pt x="55" y="126"/>
                </a:lnTo>
                <a:lnTo>
                  <a:pt x="55" y="128"/>
                </a:lnTo>
                <a:lnTo>
                  <a:pt x="57" y="129"/>
                </a:lnTo>
                <a:lnTo>
                  <a:pt x="57" y="130"/>
                </a:lnTo>
                <a:lnTo>
                  <a:pt x="57" y="132"/>
                </a:lnTo>
                <a:lnTo>
                  <a:pt x="57" y="133"/>
                </a:lnTo>
                <a:lnTo>
                  <a:pt x="58" y="134"/>
                </a:lnTo>
                <a:lnTo>
                  <a:pt x="58" y="136"/>
                </a:lnTo>
                <a:lnTo>
                  <a:pt x="58" y="137"/>
                </a:lnTo>
                <a:lnTo>
                  <a:pt x="59" y="138"/>
                </a:lnTo>
                <a:lnTo>
                  <a:pt x="59" y="140"/>
                </a:lnTo>
                <a:lnTo>
                  <a:pt x="61" y="141"/>
                </a:lnTo>
                <a:lnTo>
                  <a:pt x="61" y="142"/>
                </a:lnTo>
                <a:lnTo>
                  <a:pt x="61" y="145"/>
                </a:lnTo>
                <a:lnTo>
                  <a:pt x="62" y="146"/>
                </a:lnTo>
                <a:lnTo>
                  <a:pt x="62" y="149"/>
                </a:lnTo>
                <a:lnTo>
                  <a:pt x="63" y="150"/>
                </a:lnTo>
                <a:lnTo>
                  <a:pt x="63" y="153"/>
                </a:lnTo>
                <a:lnTo>
                  <a:pt x="65" y="155"/>
                </a:lnTo>
                <a:lnTo>
                  <a:pt x="65" y="157"/>
                </a:lnTo>
                <a:lnTo>
                  <a:pt x="66" y="158"/>
                </a:lnTo>
                <a:lnTo>
                  <a:pt x="66" y="161"/>
                </a:lnTo>
                <a:lnTo>
                  <a:pt x="67" y="162"/>
                </a:lnTo>
                <a:lnTo>
                  <a:pt x="67" y="163"/>
                </a:lnTo>
                <a:lnTo>
                  <a:pt x="67" y="165"/>
                </a:lnTo>
                <a:lnTo>
                  <a:pt x="69" y="166"/>
                </a:lnTo>
                <a:lnTo>
                  <a:pt x="69" y="167"/>
                </a:lnTo>
                <a:lnTo>
                  <a:pt x="69" y="169"/>
                </a:lnTo>
                <a:lnTo>
                  <a:pt x="69" y="170"/>
                </a:lnTo>
                <a:lnTo>
                  <a:pt x="70" y="171"/>
                </a:lnTo>
                <a:lnTo>
                  <a:pt x="70" y="173"/>
                </a:lnTo>
                <a:lnTo>
                  <a:pt x="70" y="174"/>
                </a:lnTo>
                <a:lnTo>
                  <a:pt x="70" y="175"/>
                </a:lnTo>
                <a:lnTo>
                  <a:pt x="71" y="175"/>
                </a:lnTo>
                <a:lnTo>
                  <a:pt x="71" y="177"/>
                </a:lnTo>
                <a:lnTo>
                  <a:pt x="71" y="178"/>
                </a:lnTo>
                <a:lnTo>
                  <a:pt x="73" y="179"/>
                </a:lnTo>
                <a:lnTo>
                  <a:pt x="73" y="181"/>
                </a:lnTo>
                <a:lnTo>
                  <a:pt x="73" y="182"/>
                </a:lnTo>
                <a:lnTo>
                  <a:pt x="73" y="183"/>
                </a:lnTo>
                <a:lnTo>
                  <a:pt x="74" y="185"/>
                </a:lnTo>
                <a:lnTo>
                  <a:pt x="74" y="186"/>
                </a:lnTo>
                <a:lnTo>
                  <a:pt x="74" y="187"/>
                </a:lnTo>
                <a:lnTo>
                  <a:pt x="75" y="189"/>
                </a:lnTo>
                <a:lnTo>
                  <a:pt x="75" y="191"/>
                </a:lnTo>
                <a:lnTo>
                  <a:pt x="77" y="193"/>
                </a:lnTo>
                <a:lnTo>
                  <a:pt x="77" y="195"/>
                </a:lnTo>
                <a:lnTo>
                  <a:pt x="78" y="196"/>
                </a:lnTo>
                <a:lnTo>
                  <a:pt x="78" y="199"/>
                </a:lnTo>
                <a:lnTo>
                  <a:pt x="79" y="200"/>
                </a:lnTo>
                <a:lnTo>
                  <a:pt x="79" y="203"/>
                </a:lnTo>
                <a:lnTo>
                  <a:pt x="81" y="204"/>
                </a:lnTo>
                <a:lnTo>
                  <a:pt x="81" y="207"/>
                </a:lnTo>
                <a:lnTo>
                  <a:pt x="81" y="208"/>
                </a:lnTo>
                <a:lnTo>
                  <a:pt x="82" y="210"/>
                </a:lnTo>
                <a:lnTo>
                  <a:pt x="82" y="211"/>
                </a:lnTo>
                <a:lnTo>
                  <a:pt x="82" y="212"/>
                </a:lnTo>
                <a:lnTo>
                  <a:pt x="83" y="214"/>
                </a:lnTo>
                <a:lnTo>
                  <a:pt x="83" y="215"/>
                </a:lnTo>
                <a:lnTo>
                  <a:pt x="83" y="216"/>
                </a:lnTo>
                <a:lnTo>
                  <a:pt x="83" y="218"/>
                </a:lnTo>
                <a:lnTo>
                  <a:pt x="85" y="219"/>
                </a:lnTo>
                <a:lnTo>
                  <a:pt x="85" y="220"/>
                </a:lnTo>
                <a:lnTo>
                  <a:pt x="85" y="222"/>
                </a:lnTo>
                <a:lnTo>
                  <a:pt x="85" y="223"/>
                </a:lnTo>
                <a:lnTo>
                  <a:pt x="85" y="224"/>
                </a:lnTo>
                <a:lnTo>
                  <a:pt x="86" y="226"/>
                </a:lnTo>
                <a:lnTo>
                  <a:pt x="86" y="227"/>
                </a:lnTo>
                <a:lnTo>
                  <a:pt x="86" y="228"/>
                </a:lnTo>
                <a:lnTo>
                  <a:pt x="86" y="230"/>
                </a:lnTo>
                <a:lnTo>
                  <a:pt x="86" y="231"/>
                </a:lnTo>
                <a:lnTo>
                  <a:pt x="86" y="232"/>
                </a:lnTo>
                <a:lnTo>
                  <a:pt x="86" y="234"/>
                </a:lnTo>
                <a:lnTo>
                  <a:pt x="86" y="235"/>
                </a:lnTo>
                <a:lnTo>
                  <a:pt x="86" y="236"/>
                </a:lnTo>
                <a:lnTo>
                  <a:pt x="87" y="238"/>
                </a:lnTo>
                <a:lnTo>
                  <a:pt x="87" y="240"/>
                </a:lnTo>
                <a:lnTo>
                  <a:pt x="87" y="242"/>
                </a:lnTo>
                <a:lnTo>
                  <a:pt x="87" y="243"/>
                </a:lnTo>
                <a:lnTo>
                  <a:pt x="87" y="245"/>
                </a:lnTo>
                <a:lnTo>
                  <a:pt x="87" y="247"/>
                </a:lnTo>
                <a:lnTo>
                  <a:pt x="87" y="248"/>
                </a:lnTo>
                <a:lnTo>
                  <a:pt x="87" y="251"/>
                </a:lnTo>
                <a:lnTo>
                  <a:pt x="87" y="252"/>
                </a:lnTo>
                <a:lnTo>
                  <a:pt x="87" y="253"/>
                </a:lnTo>
                <a:lnTo>
                  <a:pt x="89" y="255"/>
                </a:lnTo>
                <a:lnTo>
                  <a:pt x="89" y="256"/>
                </a:lnTo>
                <a:lnTo>
                  <a:pt x="89" y="257"/>
                </a:lnTo>
                <a:lnTo>
                  <a:pt x="89" y="259"/>
                </a:lnTo>
                <a:lnTo>
                  <a:pt x="89" y="260"/>
                </a:lnTo>
                <a:lnTo>
                  <a:pt x="89" y="261"/>
                </a:lnTo>
                <a:lnTo>
                  <a:pt x="89" y="263"/>
                </a:lnTo>
                <a:lnTo>
                  <a:pt x="89" y="264"/>
                </a:lnTo>
                <a:lnTo>
                  <a:pt x="89" y="265"/>
                </a:lnTo>
                <a:lnTo>
                  <a:pt x="90" y="267"/>
                </a:lnTo>
                <a:lnTo>
                  <a:pt x="90" y="268"/>
                </a:lnTo>
                <a:lnTo>
                  <a:pt x="90" y="269"/>
                </a:lnTo>
                <a:lnTo>
                  <a:pt x="90" y="271"/>
                </a:lnTo>
                <a:lnTo>
                  <a:pt x="90" y="272"/>
                </a:lnTo>
                <a:lnTo>
                  <a:pt x="91" y="273"/>
                </a:lnTo>
                <a:lnTo>
                  <a:pt x="91" y="275"/>
                </a:lnTo>
                <a:lnTo>
                  <a:pt x="91" y="276"/>
                </a:lnTo>
                <a:lnTo>
                  <a:pt x="91" y="277"/>
                </a:lnTo>
                <a:lnTo>
                  <a:pt x="91" y="279"/>
                </a:lnTo>
                <a:lnTo>
                  <a:pt x="93" y="280"/>
                </a:lnTo>
                <a:lnTo>
                  <a:pt x="93" y="281"/>
                </a:lnTo>
                <a:lnTo>
                  <a:pt x="93" y="283"/>
                </a:lnTo>
                <a:lnTo>
                  <a:pt x="93" y="284"/>
                </a:lnTo>
                <a:lnTo>
                  <a:pt x="93" y="285"/>
                </a:lnTo>
                <a:lnTo>
                  <a:pt x="93" y="287"/>
                </a:lnTo>
                <a:lnTo>
                  <a:pt x="93" y="288"/>
                </a:lnTo>
                <a:lnTo>
                  <a:pt x="93" y="289"/>
                </a:lnTo>
                <a:lnTo>
                  <a:pt x="93" y="291"/>
                </a:lnTo>
                <a:lnTo>
                  <a:pt x="94" y="291"/>
                </a:lnTo>
                <a:lnTo>
                  <a:pt x="94" y="292"/>
                </a:lnTo>
                <a:lnTo>
                  <a:pt x="94" y="293"/>
                </a:lnTo>
                <a:lnTo>
                  <a:pt x="94" y="295"/>
                </a:lnTo>
                <a:lnTo>
                  <a:pt x="93" y="296"/>
                </a:lnTo>
                <a:lnTo>
                  <a:pt x="93" y="297"/>
                </a:lnTo>
                <a:lnTo>
                  <a:pt x="93" y="298"/>
                </a:lnTo>
                <a:lnTo>
                  <a:pt x="93" y="300"/>
                </a:lnTo>
                <a:lnTo>
                  <a:pt x="93" y="301"/>
                </a:lnTo>
                <a:lnTo>
                  <a:pt x="93" y="302"/>
                </a:lnTo>
                <a:lnTo>
                  <a:pt x="93" y="304"/>
                </a:lnTo>
                <a:lnTo>
                  <a:pt x="93" y="306"/>
                </a:lnTo>
                <a:lnTo>
                  <a:pt x="93" y="308"/>
                </a:lnTo>
                <a:lnTo>
                  <a:pt x="93" y="310"/>
                </a:lnTo>
                <a:lnTo>
                  <a:pt x="93" y="312"/>
                </a:lnTo>
                <a:lnTo>
                  <a:pt x="93" y="314"/>
                </a:lnTo>
                <a:lnTo>
                  <a:pt x="93" y="317"/>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03" name="Freeform 26"/>
          <p:cNvSpPr>
            <a:spLocks/>
          </p:cNvSpPr>
          <p:nvPr/>
        </p:nvSpPr>
        <p:spPr bwMode="auto">
          <a:xfrm>
            <a:off x="5133975" y="4073525"/>
            <a:ext cx="60325" cy="207963"/>
          </a:xfrm>
          <a:custGeom>
            <a:avLst/>
            <a:gdLst>
              <a:gd name="T0" fmla="*/ 648 w 94"/>
              <a:gd name="T1" fmla="*/ 658 h 316"/>
              <a:gd name="T2" fmla="*/ 648 w 94"/>
              <a:gd name="T3" fmla="*/ 658 h 316"/>
              <a:gd name="T4" fmla="*/ 648 w 94"/>
              <a:gd name="T5" fmla="*/ 658 h 316"/>
              <a:gd name="T6" fmla="*/ 648 w 94"/>
              <a:gd name="T7" fmla="*/ 658 h 316"/>
              <a:gd name="T8" fmla="*/ 648 w 94"/>
              <a:gd name="T9" fmla="*/ 658 h 316"/>
              <a:gd name="T10" fmla="*/ 648 w 94"/>
              <a:gd name="T11" fmla="*/ 658 h 316"/>
              <a:gd name="T12" fmla="*/ 648 w 94"/>
              <a:gd name="T13" fmla="*/ 658 h 316"/>
              <a:gd name="T14" fmla="*/ 648 w 94"/>
              <a:gd name="T15" fmla="*/ 658 h 316"/>
              <a:gd name="T16" fmla="*/ 648 w 94"/>
              <a:gd name="T17" fmla="*/ 658 h 316"/>
              <a:gd name="T18" fmla="*/ 648 w 94"/>
              <a:gd name="T19" fmla="*/ 658 h 316"/>
              <a:gd name="T20" fmla="*/ 648 w 94"/>
              <a:gd name="T21" fmla="*/ 658 h 316"/>
              <a:gd name="T22" fmla="*/ 648 w 94"/>
              <a:gd name="T23" fmla="*/ 658 h 316"/>
              <a:gd name="T24" fmla="*/ 648 w 94"/>
              <a:gd name="T25" fmla="*/ 658 h 316"/>
              <a:gd name="T26" fmla="*/ 648 w 94"/>
              <a:gd name="T27" fmla="*/ 658 h 316"/>
              <a:gd name="T28" fmla="*/ 648 w 94"/>
              <a:gd name="T29" fmla="*/ 658 h 316"/>
              <a:gd name="T30" fmla="*/ 648 w 94"/>
              <a:gd name="T31" fmla="*/ 658 h 316"/>
              <a:gd name="T32" fmla="*/ 648 w 94"/>
              <a:gd name="T33" fmla="*/ 658 h 316"/>
              <a:gd name="T34" fmla="*/ 648 w 94"/>
              <a:gd name="T35" fmla="*/ 658 h 316"/>
              <a:gd name="T36" fmla="*/ 648 w 94"/>
              <a:gd name="T37" fmla="*/ 658 h 316"/>
              <a:gd name="T38" fmla="*/ 648 w 94"/>
              <a:gd name="T39" fmla="*/ 658 h 316"/>
              <a:gd name="T40" fmla="*/ 648 w 94"/>
              <a:gd name="T41" fmla="*/ 658 h 316"/>
              <a:gd name="T42" fmla="*/ 648 w 94"/>
              <a:gd name="T43" fmla="*/ 658 h 316"/>
              <a:gd name="T44" fmla="*/ 648 w 94"/>
              <a:gd name="T45" fmla="*/ 658 h 316"/>
              <a:gd name="T46" fmla="*/ 648 w 94"/>
              <a:gd name="T47" fmla="*/ 658 h 316"/>
              <a:gd name="T48" fmla="*/ 648 w 94"/>
              <a:gd name="T49" fmla="*/ 658 h 316"/>
              <a:gd name="T50" fmla="*/ 648 w 94"/>
              <a:gd name="T51" fmla="*/ 658 h 316"/>
              <a:gd name="T52" fmla="*/ 648 w 94"/>
              <a:gd name="T53" fmla="*/ 658 h 316"/>
              <a:gd name="T54" fmla="*/ 648 w 94"/>
              <a:gd name="T55" fmla="*/ 658 h 316"/>
              <a:gd name="T56" fmla="*/ 648 w 94"/>
              <a:gd name="T57" fmla="*/ 658 h 316"/>
              <a:gd name="T58" fmla="*/ 648 w 94"/>
              <a:gd name="T59" fmla="*/ 658 h 316"/>
              <a:gd name="T60" fmla="*/ 648 w 94"/>
              <a:gd name="T61" fmla="*/ 658 h 316"/>
              <a:gd name="T62" fmla="*/ 648 w 94"/>
              <a:gd name="T63" fmla="*/ 658 h 316"/>
              <a:gd name="T64" fmla="*/ 648 w 94"/>
              <a:gd name="T65" fmla="*/ 658 h 316"/>
              <a:gd name="T66" fmla="*/ 648 w 94"/>
              <a:gd name="T67" fmla="*/ 658 h 316"/>
              <a:gd name="T68" fmla="*/ 648 w 94"/>
              <a:gd name="T69" fmla="*/ 658 h 316"/>
              <a:gd name="T70" fmla="*/ 648 w 94"/>
              <a:gd name="T71" fmla="*/ 658 h 316"/>
              <a:gd name="T72" fmla="*/ 648 w 94"/>
              <a:gd name="T73" fmla="*/ 658 h 316"/>
              <a:gd name="T74" fmla="*/ 648 w 94"/>
              <a:gd name="T75" fmla="*/ 658 h 316"/>
              <a:gd name="T76" fmla="*/ 648 w 94"/>
              <a:gd name="T77" fmla="*/ 658 h 316"/>
              <a:gd name="T78" fmla="*/ 648 w 94"/>
              <a:gd name="T79" fmla="*/ 658 h 316"/>
              <a:gd name="T80" fmla="*/ 648 w 94"/>
              <a:gd name="T81" fmla="*/ 658 h 316"/>
              <a:gd name="T82" fmla="*/ 648 w 94"/>
              <a:gd name="T83" fmla="*/ 658 h 316"/>
              <a:gd name="T84" fmla="*/ 648 w 94"/>
              <a:gd name="T85" fmla="*/ 658 h 316"/>
              <a:gd name="T86" fmla="*/ 648 w 94"/>
              <a:gd name="T87" fmla="*/ 658 h 316"/>
              <a:gd name="T88" fmla="*/ 648 w 94"/>
              <a:gd name="T89" fmla="*/ 658 h 316"/>
              <a:gd name="T90" fmla="*/ 648 w 94"/>
              <a:gd name="T91" fmla="*/ 658 h 316"/>
              <a:gd name="T92" fmla="*/ 648 w 94"/>
              <a:gd name="T93" fmla="*/ 658 h 316"/>
              <a:gd name="T94" fmla="*/ 648 w 94"/>
              <a:gd name="T95" fmla="*/ 658 h 316"/>
              <a:gd name="T96" fmla="*/ 648 w 94"/>
              <a:gd name="T97" fmla="*/ 658 h 316"/>
              <a:gd name="T98" fmla="*/ 648 w 94"/>
              <a:gd name="T99" fmla="*/ 658 h 316"/>
              <a:gd name="T100" fmla="*/ 648 w 94"/>
              <a:gd name="T101" fmla="*/ 658 h 316"/>
              <a:gd name="T102" fmla="*/ 648 w 94"/>
              <a:gd name="T103" fmla="*/ 658 h 316"/>
              <a:gd name="T104" fmla="*/ 648 w 94"/>
              <a:gd name="T105" fmla="*/ 658 h 316"/>
              <a:gd name="T106" fmla="*/ 648 w 94"/>
              <a:gd name="T107" fmla="*/ 658 h 316"/>
              <a:gd name="T108" fmla="*/ 648 w 94"/>
              <a:gd name="T109" fmla="*/ 658 h 316"/>
              <a:gd name="T110" fmla="*/ 648 w 94"/>
              <a:gd name="T111" fmla="*/ 658 h 316"/>
              <a:gd name="T112" fmla="*/ 648 w 94"/>
              <a:gd name="T113" fmla="*/ 658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6"/>
              <a:gd name="T173" fmla="*/ 94 w 94"/>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6">
                <a:moveTo>
                  <a:pt x="0" y="316"/>
                </a:moveTo>
                <a:lnTo>
                  <a:pt x="1" y="312"/>
                </a:lnTo>
                <a:lnTo>
                  <a:pt x="4" y="310"/>
                </a:lnTo>
                <a:lnTo>
                  <a:pt x="5" y="306"/>
                </a:lnTo>
                <a:lnTo>
                  <a:pt x="6" y="303"/>
                </a:lnTo>
                <a:lnTo>
                  <a:pt x="8" y="300"/>
                </a:lnTo>
                <a:lnTo>
                  <a:pt x="9" y="298"/>
                </a:lnTo>
                <a:lnTo>
                  <a:pt x="10" y="295"/>
                </a:lnTo>
                <a:lnTo>
                  <a:pt x="12" y="294"/>
                </a:lnTo>
                <a:lnTo>
                  <a:pt x="13" y="291"/>
                </a:lnTo>
                <a:lnTo>
                  <a:pt x="14" y="290"/>
                </a:lnTo>
                <a:lnTo>
                  <a:pt x="16" y="287"/>
                </a:lnTo>
                <a:lnTo>
                  <a:pt x="16" y="286"/>
                </a:lnTo>
                <a:lnTo>
                  <a:pt x="17" y="285"/>
                </a:lnTo>
                <a:lnTo>
                  <a:pt x="18" y="283"/>
                </a:lnTo>
                <a:lnTo>
                  <a:pt x="18" y="282"/>
                </a:lnTo>
                <a:lnTo>
                  <a:pt x="20" y="281"/>
                </a:lnTo>
                <a:lnTo>
                  <a:pt x="20" y="279"/>
                </a:lnTo>
                <a:lnTo>
                  <a:pt x="21" y="278"/>
                </a:lnTo>
                <a:lnTo>
                  <a:pt x="21" y="277"/>
                </a:lnTo>
                <a:lnTo>
                  <a:pt x="22" y="275"/>
                </a:lnTo>
                <a:lnTo>
                  <a:pt x="22" y="274"/>
                </a:lnTo>
                <a:lnTo>
                  <a:pt x="22" y="273"/>
                </a:lnTo>
                <a:lnTo>
                  <a:pt x="24" y="271"/>
                </a:lnTo>
                <a:lnTo>
                  <a:pt x="24" y="270"/>
                </a:lnTo>
                <a:lnTo>
                  <a:pt x="25" y="269"/>
                </a:lnTo>
                <a:lnTo>
                  <a:pt x="25" y="267"/>
                </a:lnTo>
                <a:lnTo>
                  <a:pt x="26" y="266"/>
                </a:lnTo>
                <a:lnTo>
                  <a:pt x="26" y="265"/>
                </a:lnTo>
                <a:lnTo>
                  <a:pt x="26" y="263"/>
                </a:lnTo>
                <a:lnTo>
                  <a:pt x="28" y="261"/>
                </a:lnTo>
                <a:lnTo>
                  <a:pt x="29" y="259"/>
                </a:lnTo>
                <a:lnTo>
                  <a:pt x="29" y="258"/>
                </a:lnTo>
                <a:lnTo>
                  <a:pt x="30" y="255"/>
                </a:lnTo>
                <a:lnTo>
                  <a:pt x="30" y="254"/>
                </a:lnTo>
                <a:lnTo>
                  <a:pt x="32" y="253"/>
                </a:lnTo>
                <a:lnTo>
                  <a:pt x="32" y="251"/>
                </a:lnTo>
                <a:lnTo>
                  <a:pt x="33" y="250"/>
                </a:lnTo>
                <a:lnTo>
                  <a:pt x="33" y="249"/>
                </a:lnTo>
                <a:lnTo>
                  <a:pt x="34" y="247"/>
                </a:lnTo>
                <a:lnTo>
                  <a:pt x="34" y="246"/>
                </a:lnTo>
                <a:lnTo>
                  <a:pt x="34" y="245"/>
                </a:lnTo>
                <a:lnTo>
                  <a:pt x="36" y="243"/>
                </a:lnTo>
                <a:lnTo>
                  <a:pt x="36" y="242"/>
                </a:lnTo>
                <a:lnTo>
                  <a:pt x="37" y="241"/>
                </a:lnTo>
                <a:lnTo>
                  <a:pt x="37" y="239"/>
                </a:lnTo>
                <a:lnTo>
                  <a:pt x="37" y="238"/>
                </a:lnTo>
                <a:lnTo>
                  <a:pt x="38" y="237"/>
                </a:lnTo>
                <a:lnTo>
                  <a:pt x="38" y="235"/>
                </a:lnTo>
                <a:lnTo>
                  <a:pt x="38" y="234"/>
                </a:lnTo>
                <a:lnTo>
                  <a:pt x="40" y="233"/>
                </a:lnTo>
                <a:lnTo>
                  <a:pt x="40" y="232"/>
                </a:lnTo>
                <a:lnTo>
                  <a:pt x="41" y="230"/>
                </a:lnTo>
                <a:lnTo>
                  <a:pt x="41" y="229"/>
                </a:lnTo>
                <a:lnTo>
                  <a:pt x="41" y="228"/>
                </a:lnTo>
                <a:lnTo>
                  <a:pt x="42" y="226"/>
                </a:lnTo>
                <a:lnTo>
                  <a:pt x="42" y="225"/>
                </a:lnTo>
                <a:lnTo>
                  <a:pt x="44" y="224"/>
                </a:lnTo>
                <a:lnTo>
                  <a:pt x="44" y="222"/>
                </a:lnTo>
                <a:lnTo>
                  <a:pt x="45" y="220"/>
                </a:lnTo>
                <a:lnTo>
                  <a:pt x="45" y="218"/>
                </a:lnTo>
                <a:lnTo>
                  <a:pt x="46" y="216"/>
                </a:lnTo>
                <a:lnTo>
                  <a:pt x="46" y="214"/>
                </a:lnTo>
                <a:lnTo>
                  <a:pt x="48" y="212"/>
                </a:lnTo>
                <a:lnTo>
                  <a:pt x="48" y="210"/>
                </a:lnTo>
                <a:lnTo>
                  <a:pt x="49" y="208"/>
                </a:lnTo>
                <a:lnTo>
                  <a:pt x="50" y="206"/>
                </a:lnTo>
                <a:lnTo>
                  <a:pt x="50" y="204"/>
                </a:lnTo>
                <a:lnTo>
                  <a:pt x="50" y="202"/>
                </a:lnTo>
                <a:lnTo>
                  <a:pt x="52" y="201"/>
                </a:lnTo>
                <a:lnTo>
                  <a:pt x="52" y="200"/>
                </a:lnTo>
                <a:lnTo>
                  <a:pt x="53" y="198"/>
                </a:lnTo>
                <a:lnTo>
                  <a:pt x="53" y="197"/>
                </a:lnTo>
                <a:lnTo>
                  <a:pt x="53" y="196"/>
                </a:lnTo>
                <a:lnTo>
                  <a:pt x="54" y="194"/>
                </a:lnTo>
                <a:lnTo>
                  <a:pt x="54" y="193"/>
                </a:lnTo>
                <a:lnTo>
                  <a:pt x="54" y="192"/>
                </a:lnTo>
                <a:lnTo>
                  <a:pt x="55" y="190"/>
                </a:lnTo>
                <a:lnTo>
                  <a:pt x="55" y="189"/>
                </a:lnTo>
                <a:lnTo>
                  <a:pt x="57" y="188"/>
                </a:lnTo>
                <a:lnTo>
                  <a:pt x="57" y="186"/>
                </a:lnTo>
                <a:lnTo>
                  <a:pt x="57" y="185"/>
                </a:lnTo>
                <a:lnTo>
                  <a:pt x="57" y="184"/>
                </a:lnTo>
                <a:lnTo>
                  <a:pt x="58" y="183"/>
                </a:lnTo>
                <a:lnTo>
                  <a:pt x="58" y="181"/>
                </a:lnTo>
                <a:lnTo>
                  <a:pt x="58" y="180"/>
                </a:lnTo>
                <a:lnTo>
                  <a:pt x="59" y="179"/>
                </a:lnTo>
                <a:lnTo>
                  <a:pt x="59" y="177"/>
                </a:lnTo>
                <a:lnTo>
                  <a:pt x="61" y="176"/>
                </a:lnTo>
                <a:lnTo>
                  <a:pt x="61" y="173"/>
                </a:lnTo>
                <a:lnTo>
                  <a:pt x="61" y="172"/>
                </a:lnTo>
                <a:lnTo>
                  <a:pt x="62" y="171"/>
                </a:lnTo>
                <a:lnTo>
                  <a:pt x="62" y="168"/>
                </a:lnTo>
                <a:lnTo>
                  <a:pt x="63" y="165"/>
                </a:lnTo>
                <a:lnTo>
                  <a:pt x="63" y="164"/>
                </a:lnTo>
                <a:lnTo>
                  <a:pt x="65" y="161"/>
                </a:lnTo>
                <a:lnTo>
                  <a:pt x="65" y="160"/>
                </a:lnTo>
                <a:lnTo>
                  <a:pt x="66" y="157"/>
                </a:lnTo>
                <a:lnTo>
                  <a:pt x="66" y="156"/>
                </a:lnTo>
                <a:lnTo>
                  <a:pt x="67" y="155"/>
                </a:lnTo>
                <a:lnTo>
                  <a:pt x="67" y="153"/>
                </a:lnTo>
                <a:lnTo>
                  <a:pt x="67" y="152"/>
                </a:lnTo>
                <a:lnTo>
                  <a:pt x="69" y="151"/>
                </a:lnTo>
                <a:lnTo>
                  <a:pt x="69" y="149"/>
                </a:lnTo>
                <a:lnTo>
                  <a:pt x="69" y="148"/>
                </a:lnTo>
                <a:lnTo>
                  <a:pt x="69" y="147"/>
                </a:lnTo>
                <a:lnTo>
                  <a:pt x="70" y="145"/>
                </a:lnTo>
                <a:lnTo>
                  <a:pt x="70" y="144"/>
                </a:lnTo>
                <a:lnTo>
                  <a:pt x="70" y="143"/>
                </a:lnTo>
                <a:lnTo>
                  <a:pt x="70" y="141"/>
                </a:lnTo>
                <a:lnTo>
                  <a:pt x="71" y="141"/>
                </a:lnTo>
                <a:lnTo>
                  <a:pt x="71" y="140"/>
                </a:lnTo>
                <a:lnTo>
                  <a:pt x="71" y="139"/>
                </a:lnTo>
                <a:lnTo>
                  <a:pt x="73" y="137"/>
                </a:lnTo>
                <a:lnTo>
                  <a:pt x="73" y="136"/>
                </a:lnTo>
                <a:lnTo>
                  <a:pt x="73" y="135"/>
                </a:lnTo>
                <a:lnTo>
                  <a:pt x="73" y="133"/>
                </a:lnTo>
                <a:lnTo>
                  <a:pt x="74" y="132"/>
                </a:lnTo>
                <a:lnTo>
                  <a:pt x="74" y="131"/>
                </a:lnTo>
                <a:lnTo>
                  <a:pt x="74" y="130"/>
                </a:lnTo>
                <a:lnTo>
                  <a:pt x="75" y="128"/>
                </a:lnTo>
                <a:lnTo>
                  <a:pt x="75" y="126"/>
                </a:lnTo>
                <a:lnTo>
                  <a:pt x="77" y="124"/>
                </a:lnTo>
                <a:lnTo>
                  <a:pt x="77" y="122"/>
                </a:lnTo>
                <a:lnTo>
                  <a:pt x="78" y="120"/>
                </a:lnTo>
                <a:lnTo>
                  <a:pt x="78" y="118"/>
                </a:lnTo>
                <a:lnTo>
                  <a:pt x="79" y="116"/>
                </a:lnTo>
                <a:lnTo>
                  <a:pt x="79" y="114"/>
                </a:lnTo>
                <a:lnTo>
                  <a:pt x="81" y="112"/>
                </a:lnTo>
                <a:lnTo>
                  <a:pt x="81" y="110"/>
                </a:lnTo>
                <a:lnTo>
                  <a:pt x="81" y="108"/>
                </a:lnTo>
                <a:lnTo>
                  <a:pt x="82" y="107"/>
                </a:lnTo>
                <a:lnTo>
                  <a:pt x="82" y="106"/>
                </a:lnTo>
                <a:lnTo>
                  <a:pt x="82" y="104"/>
                </a:lnTo>
                <a:lnTo>
                  <a:pt x="83" y="103"/>
                </a:lnTo>
                <a:lnTo>
                  <a:pt x="83" y="102"/>
                </a:lnTo>
                <a:lnTo>
                  <a:pt x="83" y="100"/>
                </a:lnTo>
                <a:lnTo>
                  <a:pt x="83" y="99"/>
                </a:lnTo>
                <a:lnTo>
                  <a:pt x="85" y="98"/>
                </a:lnTo>
                <a:lnTo>
                  <a:pt x="85" y="96"/>
                </a:lnTo>
                <a:lnTo>
                  <a:pt x="85" y="95"/>
                </a:lnTo>
                <a:lnTo>
                  <a:pt x="85" y="94"/>
                </a:lnTo>
                <a:lnTo>
                  <a:pt x="85" y="92"/>
                </a:lnTo>
                <a:lnTo>
                  <a:pt x="86" y="91"/>
                </a:lnTo>
                <a:lnTo>
                  <a:pt x="86" y="90"/>
                </a:lnTo>
                <a:lnTo>
                  <a:pt x="86" y="88"/>
                </a:lnTo>
                <a:lnTo>
                  <a:pt x="86" y="87"/>
                </a:lnTo>
                <a:lnTo>
                  <a:pt x="86" y="86"/>
                </a:lnTo>
                <a:lnTo>
                  <a:pt x="86" y="84"/>
                </a:lnTo>
                <a:lnTo>
                  <a:pt x="86" y="83"/>
                </a:lnTo>
                <a:lnTo>
                  <a:pt x="86" y="82"/>
                </a:lnTo>
                <a:lnTo>
                  <a:pt x="86" y="81"/>
                </a:lnTo>
                <a:lnTo>
                  <a:pt x="87" y="78"/>
                </a:lnTo>
                <a:lnTo>
                  <a:pt x="87" y="77"/>
                </a:lnTo>
                <a:lnTo>
                  <a:pt x="87" y="75"/>
                </a:lnTo>
                <a:lnTo>
                  <a:pt x="87" y="73"/>
                </a:lnTo>
                <a:lnTo>
                  <a:pt x="87" y="71"/>
                </a:lnTo>
                <a:lnTo>
                  <a:pt x="87" y="70"/>
                </a:lnTo>
                <a:lnTo>
                  <a:pt x="87" y="67"/>
                </a:lnTo>
                <a:lnTo>
                  <a:pt x="87" y="66"/>
                </a:lnTo>
                <a:lnTo>
                  <a:pt x="87" y="65"/>
                </a:lnTo>
                <a:lnTo>
                  <a:pt x="87" y="63"/>
                </a:lnTo>
                <a:lnTo>
                  <a:pt x="89" y="62"/>
                </a:lnTo>
                <a:lnTo>
                  <a:pt x="89" y="61"/>
                </a:lnTo>
                <a:lnTo>
                  <a:pt x="89" y="59"/>
                </a:lnTo>
                <a:lnTo>
                  <a:pt x="89" y="58"/>
                </a:lnTo>
                <a:lnTo>
                  <a:pt x="89" y="57"/>
                </a:lnTo>
                <a:lnTo>
                  <a:pt x="89" y="55"/>
                </a:lnTo>
                <a:lnTo>
                  <a:pt x="89" y="54"/>
                </a:lnTo>
                <a:lnTo>
                  <a:pt x="89" y="53"/>
                </a:lnTo>
                <a:lnTo>
                  <a:pt x="89" y="51"/>
                </a:lnTo>
                <a:lnTo>
                  <a:pt x="90" y="50"/>
                </a:lnTo>
                <a:lnTo>
                  <a:pt x="90" y="49"/>
                </a:lnTo>
                <a:lnTo>
                  <a:pt x="90" y="47"/>
                </a:lnTo>
                <a:lnTo>
                  <a:pt x="90" y="46"/>
                </a:lnTo>
                <a:lnTo>
                  <a:pt x="90" y="45"/>
                </a:lnTo>
                <a:lnTo>
                  <a:pt x="91" y="43"/>
                </a:lnTo>
                <a:lnTo>
                  <a:pt x="91" y="42"/>
                </a:lnTo>
                <a:lnTo>
                  <a:pt x="91" y="41"/>
                </a:lnTo>
                <a:lnTo>
                  <a:pt x="91" y="39"/>
                </a:lnTo>
                <a:lnTo>
                  <a:pt x="91" y="38"/>
                </a:lnTo>
                <a:lnTo>
                  <a:pt x="93" y="37"/>
                </a:lnTo>
                <a:lnTo>
                  <a:pt x="93" y="35"/>
                </a:lnTo>
                <a:lnTo>
                  <a:pt x="93" y="34"/>
                </a:lnTo>
                <a:lnTo>
                  <a:pt x="93" y="33"/>
                </a:lnTo>
                <a:lnTo>
                  <a:pt x="93" y="31"/>
                </a:lnTo>
                <a:lnTo>
                  <a:pt x="93" y="30"/>
                </a:lnTo>
                <a:lnTo>
                  <a:pt x="93" y="29"/>
                </a:lnTo>
                <a:lnTo>
                  <a:pt x="93" y="28"/>
                </a:lnTo>
                <a:lnTo>
                  <a:pt x="93" y="26"/>
                </a:lnTo>
                <a:lnTo>
                  <a:pt x="94" y="26"/>
                </a:lnTo>
                <a:lnTo>
                  <a:pt x="94" y="25"/>
                </a:lnTo>
                <a:lnTo>
                  <a:pt x="94" y="24"/>
                </a:lnTo>
                <a:lnTo>
                  <a:pt x="94" y="22"/>
                </a:lnTo>
                <a:lnTo>
                  <a:pt x="93" y="21"/>
                </a:lnTo>
                <a:lnTo>
                  <a:pt x="93" y="20"/>
                </a:lnTo>
                <a:lnTo>
                  <a:pt x="93" y="17"/>
                </a:lnTo>
                <a:lnTo>
                  <a:pt x="93" y="16"/>
                </a:lnTo>
                <a:lnTo>
                  <a:pt x="93" y="14"/>
                </a:lnTo>
                <a:lnTo>
                  <a:pt x="93" y="13"/>
                </a:lnTo>
                <a:lnTo>
                  <a:pt x="93" y="10"/>
                </a:lnTo>
                <a:lnTo>
                  <a:pt x="93" y="9"/>
                </a:lnTo>
                <a:lnTo>
                  <a:pt x="93" y="6"/>
                </a:lnTo>
                <a:lnTo>
                  <a:pt x="93" y="5"/>
                </a:lnTo>
                <a:lnTo>
                  <a:pt x="93" y="2"/>
                </a:lnTo>
                <a:lnTo>
                  <a:pt x="93" y="0"/>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04" name="Freeform 27"/>
          <p:cNvSpPr>
            <a:spLocks/>
          </p:cNvSpPr>
          <p:nvPr/>
        </p:nvSpPr>
        <p:spPr bwMode="auto">
          <a:xfrm>
            <a:off x="5133975" y="4278313"/>
            <a:ext cx="60325" cy="206375"/>
          </a:xfrm>
          <a:custGeom>
            <a:avLst/>
            <a:gdLst>
              <a:gd name="T0" fmla="*/ 648 w 94"/>
              <a:gd name="T1" fmla="*/ 656 h 315"/>
              <a:gd name="T2" fmla="*/ 648 w 94"/>
              <a:gd name="T3" fmla="*/ 656 h 315"/>
              <a:gd name="T4" fmla="*/ 648 w 94"/>
              <a:gd name="T5" fmla="*/ 656 h 315"/>
              <a:gd name="T6" fmla="*/ 648 w 94"/>
              <a:gd name="T7" fmla="*/ 656 h 315"/>
              <a:gd name="T8" fmla="*/ 648 w 94"/>
              <a:gd name="T9" fmla="*/ 656 h 315"/>
              <a:gd name="T10" fmla="*/ 648 w 94"/>
              <a:gd name="T11" fmla="*/ 656 h 315"/>
              <a:gd name="T12" fmla="*/ 648 w 94"/>
              <a:gd name="T13" fmla="*/ 656 h 315"/>
              <a:gd name="T14" fmla="*/ 648 w 94"/>
              <a:gd name="T15" fmla="*/ 656 h 315"/>
              <a:gd name="T16" fmla="*/ 648 w 94"/>
              <a:gd name="T17" fmla="*/ 656 h 315"/>
              <a:gd name="T18" fmla="*/ 648 w 94"/>
              <a:gd name="T19" fmla="*/ 656 h 315"/>
              <a:gd name="T20" fmla="*/ 648 w 94"/>
              <a:gd name="T21" fmla="*/ 656 h 315"/>
              <a:gd name="T22" fmla="*/ 648 w 94"/>
              <a:gd name="T23" fmla="*/ 656 h 315"/>
              <a:gd name="T24" fmla="*/ 648 w 94"/>
              <a:gd name="T25" fmla="*/ 656 h 315"/>
              <a:gd name="T26" fmla="*/ 648 w 94"/>
              <a:gd name="T27" fmla="*/ 656 h 315"/>
              <a:gd name="T28" fmla="*/ 648 w 94"/>
              <a:gd name="T29" fmla="*/ 656 h 315"/>
              <a:gd name="T30" fmla="*/ 648 w 94"/>
              <a:gd name="T31" fmla="*/ 656 h 315"/>
              <a:gd name="T32" fmla="*/ 648 w 94"/>
              <a:gd name="T33" fmla="*/ 656 h 315"/>
              <a:gd name="T34" fmla="*/ 648 w 94"/>
              <a:gd name="T35" fmla="*/ 656 h 315"/>
              <a:gd name="T36" fmla="*/ 648 w 94"/>
              <a:gd name="T37" fmla="*/ 656 h 315"/>
              <a:gd name="T38" fmla="*/ 648 w 94"/>
              <a:gd name="T39" fmla="*/ 656 h 315"/>
              <a:gd name="T40" fmla="*/ 648 w 94"/>
              <a:gd name="T41" fmla="*/ 656 h 315"/>
              <a:gd name="T42" fmla="*/ 648 w 94"/>
              <a:gd name="T43" fmla="*/ 656 h 315"/>
              <a:gd name="T44" fmla="*/ 648 w 94"/>
              <a:gd name="T45" fmla="*/ 656 h 315"/>
              <a:gd name="T46" fmla="*/ 648 w 94"/>
              <a:gd name="T47" fmla="*/ 656 h 315"/>
              <a:gd name="T48" fmla="*/ 648 w 94"/>
              <a:gd name="T49" fmla="*/ 656 h 315"/>
              <a:gd name="T50" fmla="*/ 648 w 94"/>
              <a:gd name="T51" fmla="*/ 656 h 315"/>
              <a:gd name="T52" fmla="*/ 648 w 94"/>
              <a:gd name="T53" fmla="*/ 656 h 315"/>
              <a:gd name="T54" fmla="*/ 648 w 94"/>
              <a:gd name="T55" fmla="*/ 656 h 315"/>
              <a:gd name="T56" fmla="*/ 648 w 94"/>
              <a:gd name="T57" fmla="*/ 656 h 315"/>
              <a:gd name="T58" fmla="*/ 648 w 94"/>
              <a:gd name="T59" fmla="*/ 656 h 315"/>
              <a:gd name="T60" fmla="*/ 648 w 94"/>
              <a:gd name="T61" fmla="*/ 656 h 315"/>
              <a:gd name="T62" fmla="*/ 648 w 94"/>
              <a:gd name="T63" fmla="*/ 656 h 315"/>
              <a:gd name="T64" fmla="*/ 648 w 94"/>
              <a:gd name="T65" fmla="*/ 656 h 315"/>
              <a:gd name="T66" fmla="*/ 648 w 94"/>
              <a:gd name="T67" fmla="*/ 656 h 315"/>
              <a:gd name="T68" fmla="*/ 648 w 94"/>
              <a:gd name="T69" fmla="*/ 656 h 315"/>
              <a:gd name="T70" fmla="*/ 648 w 94"/>
              <a:gd name="T71" fmla="*/ 656 h 315"/>
              <a:gd name="T72" fmla="*/ 648 w 94"/>
              <a:gd name="T73" fmla="*/ 656 h 315"/>
              <a:gd name="T74" fmla="*/ 648 w 94"/>
              <a:gd name="T75" fmla="*/ 656 h 315"/>
              <a:gd name="T76" fmla="*/ 648 w 94"/>
              <a:gd name="T77" fmla="*/ 656 h 315"/>
              <a:gd name="T78" fmla="*/ 648 w 94"/>
              <a:gd name="T79" fmla="*/ 656 h 315"/>
              <a:gd name="T80" fmla="*/ 648 w 94"/>
              <a:gd name="T81" fmla="*/ 656 h 315"/>
              <a:gd name="T82" fmla="*/ 648 w 94"/>
              <a:gd name="T83" fmla="*/ 656 h 315"/>
              <a:gd name="T84" fmla="*/ 648 w 94"/>
              <a:gd name="T85" fmla="*/ 656 h 315"/>
              <a:gd name="T86" fmla="*/ 648 w 94"/>
              <a:gd name="T87" fmla="*/ 656 h 315"/>
              <a:gd name="T88" fmla="*/ 648 w 94"/>
              <a:gd name="T89" fmla="*/ 656 h 315"/>
              <a:gd name="T90" fmla="*/ 648 w 94"/>
              <a:gd name="T91" fmla="*/ 656 h 315"/>
              <a:gd name="T92" fmla="*/ 648 w 94"/>
              <a:gd name="T93" fmla="*/ 656 h 315"/>
              <a:gd name="T94" fmla="*/ 648 w 94"/>
              <a:gd name="T95" fmla="*/ 656 h 315"/>
              <a:gd name="T96" fmla="*/ 648 w 94"/>
              <a:gd name="T97" fmla="*/ 656 h 315"/>
              <a:gd name="T98" fmla="*/ 648 w 94"/>
              <a:gd name="T99" fmla="*/ 656 h 315"/>
              <a:gd name="T100" fmla="*/ 648 w 94"/>
              <a:gd name="T101" fmla="*/ 656 h 315"/>
              <a:gd name="T102" fmla="*/ 648 w 94"/>
              <a:gd name="T103" fmla="*/ 656 h 315"/>
              <a:gd name="T104" fmla="*/ 648 w 94"/>
              <a:gd name="T105" fmla="*/ 656 h 315"/>
              <a:gd name="T106" fmla="*/ 648 w 94"/>
              <a:gd name="T107" fmla="*/ 656 h 315"/>
              <a:gd name="T108" fmla="*/ 648 w 94"/>
              <a:gd name="T109" fmla="*/ 656 h 315"/>
              <a:gd name="T110" fmla="*/ 648 w 94"/>
              <a:gd name="T111" fmla="*/ 656 h 315"/>
              <a:gd name="T112" fmla="*/ 648 w 94"/>
              <a:gd name="T113" fmla="*/ 656 h 3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5"/>
              <a:gd name="T173" fmla="*/ 94 w 94"/>
              <a:gd name="T174" fmla="*/ 315 h 3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5">
                <a:moveTo>
                  <a:pt x="0" y="0"/>
                </a:moveTo>
                <a:lnTo>
                  <a:pt x="1" y="2"/>
                </a:lnTo>
                <a:lnTo>
                  <a:pt x="4" y="6"/>
                </a:lnTo>
                <a:lnTo>
                  <a:pt x="5" y="9"/>
                </a:lnTo>
                <a:lnTo>
                  <a:pt x="6" y="12"/>
                </a:lnTo>
                <a:lnTo>
                  <a:pt x="8" y="14"/>
                </a:lnTo>
                <a:lnTo>
                  <a:pt x="9" y="17"/>
                </a:lnTo>
                <a:lnTo>
                  <a:pt x="10" y="20"/>
                </a:lnTo>
                <a:lnTo>
                  <a:pt x="12" y="22"/>
                </a:lnTo>
                <a:lnTo>
                  <a:pt x="13" y="23"/>
                </a:lnTo>
                <a:lnTo>
                  <a:pt x="14" y="26"/>
                </a:lnTo>
                <a:lnTo>
                  <a:pt x="16" y="27"/>
                </a:lnTo>
                <a:lnTo>
                  <a:pt x="16" y="29"/>
                </a:lnTo>
                <a:lnTo>
                  <a:pt x="17" y="30"/>
                </a:lnTo>
                <a:lnTo>
                  <a:pt x="18" y="33"/>
                </a:lnTo>
                <a:lnTo>
                  <a:pt x="18" y="34"/>
                </a:lnTo>
                <a:lnTo>
                  <a:pt x="20" y="35"/>
                </a:lnTo>
                <a:lnTo>
                  <a:pt x="20" y="37"/>
                </a:lnTo>
                <a:lnTo>
                  <a:pt x="21" y="38"/>
                </a:lnTo>
                <a:lnTo>
                  <a:pt x="21" y="39"/>
                </a:lnTo>
                <a:lnTo>
                  <a:pt x="22" y="41"/>
                </a:lnTo>
                <a:lnTo>
                  <a:pt x="22" y="42"/>
                </a:lnTo>
                <a:lnTo>
                  <a:pt x="24" y="43"/>
                </a:lnTo>
                <a:lnTo>
                  <a:pt x="24" y="45"/>
                </a:lnTo>
                <a:lnTo>
                  <a:pt x="25" y="46"/>
                </a:lnTo>
                <a:lnTo>
                  <a:pt x="25" y="47"/>
                </a:lnTo>
                <a:lnTo>
                  <a:pt x="26" y="49"/>
                </a:lnTo>
                <a:lnTo>
                  <a:pt x="26" y="50"/>
                </a:lnTo>
                <a:lnTo>
                  <a:pt x="26" y="53"/>
                </a:lnTo>
                <a:lnTo>
                  <a:pt x="28" y="54"/>
                </a:lnTo>
                <a:lnTo>
                  <a:pt x="29" y="55"/>
                </a:lnTo>
                <a:lnTo>
                  <a:pt x="29" y="57"/>
                </a:lnTo>
                <a:lnTo>
                  <a:pt x="30" y="59"/>
                </a:lnTo>
                <a:lnTo>
                  <a:pt x="30" y="61"/>
                </a:lnTo>
                <a:lnTo>
                  <a:pt x="32" y="62"/>
                </a:lnTo>
                <a:lnTo>
                  <a:pt x="32" y="63"/>
                </a:lnTo>
                <a:lnTo>
                  <a:pt x="33" y="65"/>
                </a:lnTo>
                <a:lnTo>
                  <a:pt x="33" y="67"/>
                </a:lnTo>
                <a:lnTo>
                  <a:pt x="34" y="67"/>
                </a:lnTo>
                <a:lnTo>
                  <a:pt x="34" y="69"/>
                </a:lnTo>
                <a:lnTo>
                  <a:pt x="34" y="70"/>
                </a:lnTo>
                <a:lnTo>
                  <a:pt x="36" y="71"/>
                </a:lnTo>
                <a:lnTo>
                  <a:pt x="36" y="73"/>
                </a:lnTo>
                <a:lnTo>
                  <a:pt x="36" y="74"/>
                </a:lnTo>
                <a:lnTo>
                  <a:pt x="37" y="75"/>
                </a:lnTo>
                <a:lnTo>
                  <a:pt x="37" y="76"/>
                </a:lnTo>
                <a:lnTo>
                  <a:pt x="38" y="78"/>
                </a:lnTo>
                <a:lnTo>
                  <a:pt x="38" y="79"/>
                </a:lnTo>
                <a:lnTo>
                  <a:pt x="38" y="80"/>
                </a:lnTo>
                <a:lnTo>
                  <a:pt x="40" y="82"/>
                </a:lnTo>
                <a:lnTo>
                  <a:pt x="40" y="83"/>
                </a:lnTo>
                <a:lnTo>
                  <a:pt x="41" y="84"/>
                </a:lnTo>
                <a:lnTo>
                  <a:pt x="41" y="86"/>
                </a:lnTo>
                <a:lnTo>
                  <a:pt x="41" y="87"/>
                </a:lnTo>
                <a:lnTo>
                  <a:pt x="42" y="88"/>
                </a:lnTo>
                <a:lnTo>
                  <a:pt x="42" y="90"/>
                </a:lnTo>
                <a:lnTo>
                  <a:pt x="44" y="91"/>
                </a:lnTo>
                <a:lnTo>
                  <a:pt x="44" y="94"/>
                </a:lnTo>
                <a:lnTo>
                  <a:pt x="45" y="95"/>
                </a:lnTo>
                <a:lnTo>
                  <a:pt x="45" y="96"/>
                </a:lnTo>
                <a:lnTo>
                  <a:pt x="46" y="99"/>
                </a:lnTo>
                <a:lnTo>
                  <a:pt x="46" y="102"/>
                </a:lnTo>
                <a:lnTo>
                  <a:pt x="48" y="103"/>
                </a:lnTo>
                <a:lnTo>
                  <a:pt x="48" y="106"/>
                </a:lnTo>
                <a:lnTo>
                  <a:pt x="49" y="107"/>
                </a:lnTo>
                <a:lnTo>
                  <a:pt x="50" y="110"/>
                </a:lnTo>
                <a:lnTo>
                  <a:pt x="50" y="111"/>
                </a:lnTo>
                <a:lnTo>
                  <a:pt x="50" y="112"/>
                </a:lnTo>
                <a:lnTo>
                  <a:pt x="52" y="114"/>
                </a:lnTo>
                <a:lnTo>
                  <a:pt x="52" y="115"/>
                </a:lnTo>
                <a:lnTo>
                  <a:pt x="53" y="116"/>
                </a:lnTo>
                <a:lnTo>
                  <a:pt x="53" y="118"/>
                </a:lnTo>
                <a:lnTo>
                  <a:pt x="53" y="119"/>
                </a:lnTo>
                <a:lnTo>
                  <a:pt x="54" y="120"/>
                </a:lnTo>
                <a:lnTo>
                  <a:pt x="54" y="122"/>
                </a:lnTo>
                <a:lnTo>
                  <a:pt x="54" y="123"/>
                </a:lnTo>
                <a:lnTo>
                  <a:pt x="55" y="124"/>
                </a:lnTo>
                <a:lnTo>
                  <a:pt x="55" y="125"/>
                </a:lnTo>
                <a:lnTo>
                  <a:pt x="55" y="127"/>
                </a:lnTo>
                <a:lnTo>
                  <a:pt x="57" y="127"/>
                </a:lnTo>
                <a:lnTo>
                  <a:pt x="57" y="128"/>
                </a:lnTo>
                <a:lnTo>
                  <a:pt x="57" y="129"/>
                </a:lnTo>
                <a:lnTo>
                  <a:pt x="57" y="131"/>
                </a:lnTo>
                <a:lnTo>
                  <a:pt x="58" y="132"/>
                </a:lnTo>
                <a:lnTo>
                  <a:pt x="58" y="133"/>
                </a:lnTo>
                <a:lnTo>
                  <a:pt x="58" y="135"/>
                </a:lnTo>
                <a:lnTo>
                  <a:pt x="59" y="136"/>
                </a:lnTo>
                <a:lnTo>
                  <a:pt x="59" y="137"/>
                </a:lnTo>
                <a:lnTo>
                  <a:pt x="61" y="139"/>
                </a:lnTo>
                <a:lnTo>
                  <a:pt x="61" y="141"/>
                </a:lnTo>
                <a:lnTo>
                  <a:pt x="61" y="143"/>
                </a:lnTo>
                <a:lnTo>
                  <a:pt x="62" y="145"/>
                </a:lnTo>
                <a:lnTo>
                  <a:pt x="62" y="147"/>
                </a:lnTo>
                <a:lnTo>
                  <a:pt x="63" y="149"/>
                </a:lnTo>
                <a:lnTo>
                  <a:pt x="63" y="151"/>
                </a:lnTo>
                <a:lnTo>
                  <a:pt x="65" y="153"/>
                </a:lnTo>
                <a:lnTo>
                  <a:pt x="65" y="155"/>
                </a:lnTo>
                <a:lnTo>
                  <a:pt x="66" y="157"/>
                </a:lnTo>
                <a:lnTo>
                  <a:pt x="66" y="159"/>
                </a:lnTo>
                <a:lnTo>
                  <a:pt x="67" y="160"/>
                </a:lnTo>
                <a:lnTo>
                  <a:pt x="67" y="161"/>
                </a:lnTo>
                <a:lnTo>
                  <a:pt x="67" y="164"/>
                </a:lnTo>
                <a:lnTo>
                  <a:pt x="69" y="165"/>
                </a:lnTo>
                <a:lnTo>
                  <a:pt x="69" y="167"/>
                </a:lnTo>
                <a:lnTo>
                  <a:pt x="69" y="168"/>
                </a:lnTo>
                <a:lnTo>
                  <a:pt x="70" y="169"/>
                </a:lnTo>
                <a:lnTo>
                  <a:pt x="70" y="171"/>
                </a:lnTo>
                <a:lnTo>
                  <a:pt x="70" y="172"/>
                </a:lnTo>
                <a:lnTo>
                  <a:pt x="70" y="173"/>
                </a:lnTo>
                <a:lnTo>
                  <a:pt x="71" y="175"/>
                </a:lnTo>
                <a:lnTo>
                  <a:pt x="71" y="176"/>
                </a:lnTo>
                <a:lnTo>
                  <a:pt x="73" y="177"/>
                </a:lnTo>
                <a:lnTo>
                  <a:pt x="73" y="178"/>
                </a:lnTo>
                <a:lnTo>
                  <a:pt x="73" y="180"/>
                </a:lnTo>
                <a:lnTo>
                  <a:pt x="73" y="181"/>
                </a:lnTo>
                <a:lnTo>
                  <a:pt x="74" y="182"/>
                </a:lnTo>
                <a:lnTo>
                  <a:pt x="74" y="184"/>
                </a:lnTo>
                <a:lnTo>
                  <a:pt x="74" y="185"/>
                </a:lnTo>
                <a:lnTo>
                  <a:pt x="75" y="188"/>
                </a:lnTo>
                <a:lnTo>
                  <a:pt x="75" y="189"/>
                </a:lnTo>
                <a:lnTo>
                  <a:pt x="77" y="190"/>
                </a:lnTo>
                <a:lnTo>
                  <a:pt x="77" y="193"/>
                </a:lnTo>
                <a:lnTo>
                  <a:pt x="78" y="194"/>
                </a:lnTo>
                <a:lnTo>
                  <a:pt x="78" y="197"/>
                </a:lnTo>
                <a:lnTo>
                  <a:pt x="79" y="200"/>
                </a:lnTo>
                <a:lnTo>
                  <a:pt x="79" y="201"/>
                </a:lnTo>
                <a:lnTo>
                  <a:pt x="81" y="204"/>
                </a:lnTo>
                <a:lnTo>
                  <a:pt x="81" y="205"/>
                </a:lnTo>
                <a:lnTo>
                  <a:pt x="81" y="206"/>
                </a:lnTo>
                <a:lnTo>
                  <a:pt x="82" y="209"/>
                </a:lnTo>
                <a:lnTo>
                  <a:pt x="82" y="210"/>
                </a:lnTo>
                <a:lnTo>
                  <a:pt x="82" y="212"/>
                </a:lnTo>
                <a:lnTo>
                  <a:pt x="83" y="213"/>
                </a:lnTo>
                <a:lnTo>
                  <a:pt x="83" y="214"/>
                </a:lnTo>
                <a:lnTo>
                  <a:pt x="83" y="216"/>
                </a:lnTo>
                <a:lnTo>
                  <a:pt x="83" y="217"/>
                </a:lnTo>
                <a:lnTo>
                  <a:pt x="85" y="217"/>
                </a:lnTo>
                <a:lnTo>
                  <a:pt x="85" y="218"/>
                </a:lnTo>
                <a:lnTo>
                  <a:pt x="85" y="220"/>
                </a:lnTo>
                <a:lnTo>
                  <a:pt x="85" y="221"/>
                </a:lnTo>
                <a:lnTo>
                  <a:pt x="85" y="222"/>
                </a:lnTo>
                <a:lnTo>
                  <a:pt x="86" y="224"/>
                </a:lnTo>
                <a:lnTo>
                  <a:pt x="86" y="225"/>
                </a:lnTo>
                <a:lnTo>
                  <a:pt x="86" y="226"/>
                </a:lnTo>
                <a:lnTo>
                  <a:pt x="86" y="227"/>
                </a:lnTo>
                <a:lnTo>
                  <a:pt x="86" y="229"/>
                </a:lnTo>
                <a:lnTo>
                  <a:pt x="86" y="230"/>
                </a:lnTo>
                <a:lnTo>
                  <a:pt x="86" y="231"/>
                </a:lnTo>
                <a:lnTo>
                  <a:pt x="86" y="234"/>
                </a:lnTo>
                <a:lnTo>
                  <a:pt x="86" y="235"/>
                </a:lnTo>
                <a:lnTo>
                  <a:pt x="87" y="237"/>
                </a:lnTo>
                <a:lnTo>
                  <a:pt x="87" y="238"/>
                </a:lnTo>
                <a:lnTo>
                  <a:pt x="87" y="239"/>
                </a:lnTo>
                <a:lnTo>
                  <a:pt x="87" y="242"/>
                </a:lnTo>
                <a:lnTo>
                  <a:pt x="87" y="243"/>
                </a:lnTo>
                <a:lnTo>
                  <a:pt x="87" y="246"/>
                </a:lnTo>
                <a:lnTo>
                  <a:pt x="87" y="247"/>
                </a:lnTo>
                <a:lnTo>
                  <a:pt x="87" y="249"/>
                </a:lnTo>
                <a:lnTo>
                  <a:pt x="87" y="250"/>
                </a:lnTo>
                <a:lnTo>
                  <a:pt x="87" y="251"/>
                </a:lnTo>
                <a:lnTo>
                  <a:pt x="89" y="253"/>
                </a:lnTo>
                <a:lnTo>
                  <a:pt x="89" y="254"/>
                </a:lnTo>
                <a:lnTo>
                  <a:pt x="89" y="255"/>
                </a:lnTo>
                <a:lnTo>
                  <a:pt x="89" y="257"/>
                </a:lnTo>
                <a:lnTo>
                  <a:pt x="89" y="258"/>
                </a:lnTo>
                <a:lnTo>
                  <a:pt x="89" y="259"/>
                </a:lnTo>
                <a:lnTo>
                  <a:pt x="89" y="261"/>
                </a:lnTo>
                <a:lnTo>
                  <a:pt x="89" y="262"/>
                </a:lnTo>
                <a:lnTo>
                  <a:pt x="89" y="263"/>
                </a:lnTo>
                <a:lnTo>
                  <a:pt x="90" y="265"/>
                </a:lnTo>
                <a:lnTo>
                  <a:pt x="90" y="266"/>
                </a:lnTo>
                <a:lnTo>
                  <a:pt x="90" y="267"/>
                </a:lnTo>
                <a:lnTo>
                  <a:pt x="90" y="269"/>
                </a:lnTo>
                <a:lnTo>
                  <a:pt x="90" y="270"/>
                </a:lnTo>
                <a:lnTo>
                  <a:pt x="90" y="271"/>
                </a:lnTo>
                <a:lnTo>
                  <a:pt x="91" y="271"/>
                </a:lnTo>
                <a:lnTo>
                  <a:pt x="91" y="273"/>
                </a:lnTo>
                <a:lnTo>
                  <a:pt x="91" y="274"/>
                </a:lnTo>
                <a:lnTo>
                  <a:pt x="91" y="275"/>
                </a:lnTo>
                <a:lnTo>
                  <a:pt x="91" y="277"/>
                </a:lnTo>
                <a:lnTo>
                  <a:pt x="93" y="278"/>
                </a:lnTo>
                <a:lnTo>
                  <a:pt x="93" y="279"/>
                </a:lnTo>
                <a:lnTo>
                  <a:pt x="93" y="280"/>
                </a:lnTo>
                <a:lnTo>
                  <a:pt x="93" y="282"/>
                </a:lnTo>
                <a:lnTo>
                  <a:pt x="93" y="283"/>
                </a:lnTo>
                <a:lnTo>
                  <a:pt x="93" y="284"/>
                </a:lnTo>
                <a:lnTo>
                  <a:pt x="93" y="286"/>
                </a:lnTo>
                <a:lnTo>
                  <a:pt x="93" y="287"/>
                </a:lnTo>
                <a:lnTo>
                  <a:pt x="93" y="288"/>
                </a:lnTo>
                <a:lnTo>
                  <a:pt x="94" y="290"/>
                </a:lnTo>
                <a:lnTo>
                  <a:pt x="94" y="291"/>
                </a:lnTo>
                <a:lnTo>
                  <a:pt x="94" y="292"/>
                </a:lnTo>
                <a:lnTo>
                  <a:pt x="93" y="294"/>
                </a:lnTo>
                <a:lnTo>
                  <a:pt x="93" y="295"/>
                </a:lnTo>
                <a:lnTo>
                  <a:pt x="93" y="296"/>
                </a:lnTo>
                <a:lnTo>
                  <a:pt x="93" y="298"/>
                </a:lnTo>
                <a:lnTo>
                  <a:pt x="93" y="299"/>
                </a:lnTo>
                <a:lnTo>
                  <a:pt x="93" y="300"/>
                </a:lnTo>
                <a:lnTo>
                  <a:pt x="93" y="303"/>
                </a:lnTo>
                <a:lnTo>
                  <a:pt x="93" y="304"/>
                </a:lnTo>
                <a:lnTo>
                  <a:pt x="93" y="306"/>
                </a:lnTo>
                <a:lnTo>
                  <a:pt x="93" y="308"/>
                </a:lnTo>
                <a:lnTo>
                  <a:pt x="93" y="311"/>
                </a:lnTo>
                <a:lnTo>
                  <a:pt x="93" y="314"/>
                </a:lnTo>
                <a:lnTo>
                  <a:pt x="93" y="315"/>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05" name="Freeform 28"/>
          <p:cNvSpPr>
            <a:spLocks/>
          </p:cNvSpPr>
          <p:nvPr/>
        </p:nvSpPr>
        <p:spPr bwMode="auto">
          <a:xfrm>
            <a:off x="5133975" y="4483100"/>
            <a:ext cx="60325" cy="209550"/>
          </a:xfrm>
          <a:custGeom>
            <a:avLst/>
            <a:gdLst>
              <a:gd name="T0" fmla="*/ 648 w 94"/>
              <a:gd name="T1" fmla="*/ 658 h 316"/>
              <a:gd name="T2" fmla="*/ 648 w 94"/>
              <a:gd name="T3" fmla="*/ 658 h 316"/>
              <a:gd name="T4" fmla="*/ 648 w 94"/>
              <a:gd name="T5" fmla="*/ 658 h 316"/>
              <a:gd name="T6" fmla="*/ 648 w 94"/>
              <a:gd name="T7" fmla="*/ 658 h 316"/>
              <a:gd name="T8" fmla="*/ 648 w 94"/>
              <a:gd name="T9" fmla="*/ 658 h 316"/>
              <a:gd name="T10" fmla="*/ 648 w 94"/>
              <a:gd name="T11" fmla="*/ 658 h 316"/>
              <a:gd name="T12" fmla="*/ 648 w 94"/>
              <a:gd name="T13" fmla="*/ 658 h 316"/>
              <a:gd name="T14" fmla="*/ 648 w 94"/>
              <a:gd name="T15" fmla="*/ 658 h 316"/>
              <a:gd name="T16" fmla="*/ 648 w 94"/>
              <a:gd name="T17" fmla="*/ 658 h 316"/>
              <a:gd name="T18" fmla="*/ 648 w 94"/>
              <a:gd name="T19" fmla="*/ 658 h 316"/>
              <a:gd name="T20" fmla="*/ 648 w 94"/>
              <a:gd name="T21" fmla="*/ 658 h 316"/>
              <a:gd name="T22" fmla="*/ 648 w 94"/>
              <a:gd name="T23" fmla="*/ 658 h 316"/>
              <a:gd name="T24" fmla="*/ 648 w 94"/>
              <a:gd name="T25" fmla="*/ 658 h 316"/>
              <a:gd name="T26" fmla="*/ 648 w 94"/>
              <a:gd name="T27" fmla="*/ 658 h 316"/>
              <a:gd name="T28" fmla="*/ 648 w 94"/>
              <a:gd name="T29" fmla="*/ 658 h 316"/>
              <a:gd name="T30" fmla="*/ 648 w 94"/>
              <a:gd name="T31" fmla="*/ 658 h 316"/>
              <a:gd name="T32" fmla="*/ 648 w 94"/>
              <a:gd name="T33" fmla="*/ 658 h 316"/>
              <a:gd name="T34" fmla="*/ 648 w 94"/>
              <a:gd name="T35" fmla="*/ 658 h 316"/>
              <a:gd name="T36" fmla="*/ 648 w 94"/>
              <a:gd name="T37" fmla="*/ 658 h 316"/>
              <a:gd name="T38" fmla="*/ 648 w 94"/>
              <a:gd name="T39" fmla="*/ 658 h 316"/>
              <a:gd name="T40" fmla="*/ 648 w 94"/>
              <a:gd name="T41" fmla="*/ 658 h 316"/>
              <a:gd name="T42" fmla="*/ 648 w 94"/>
              <a:gd name="T43" fmla="*/ 658 h 316"/>
              <a:gd name="T44" fmla="*/ 648 w 94"/>
              <a:gd name="T45" fmla="*/ 658 h 316"/>
              <a:gd name="T46" fmla="*/ 648 w 94"/>
              <a:gd name="T47" fmla="*/ 658 h 316"/>
              <a:gd name="T48" fmla="*/ 648 w 94"/>
              <a:gd name="T49" fmla="*/ 658 h 316"/>
              <a:gd name="T50" fmla="*/ 648 w 94"/>
              <a:gd name="T51" fmla="*/ 658 h 316"/>
              <a:gd name="T52" fmla="*/ 648 w 94"/>
              <a:gd name="T53" fmla="*/ 658 h 316"/>
              <a:gd name="T54" fmla="*/ 648 w 94"/>
              <a:gd name="T55" fmla="*/ 658 h 316"/>
              <a:gd name="T56" fmla="*/ 648 w 94"/>
              <a:gd name="T57" fmla="*/ 658 h 316"/>
              <a:gd name="T58" fmla="*/ 648 w 94"/>
              <a:gd name="T59" fmla="*/ 658 h 316"/>
              <a:gd name="T60" fmla="*/ 648 w 94"/>
              <a:gd name="T61" fmla="*/ 658 h 316"/>
              <a:gd name="T62" fmla="*/ 648 w 94"/>
              <a:gd name="T63" fmla="*/ 658 h 316"/>
              <a:gd name="T64" fmla="*/ 648 w 94"/>
              <a:gd name="T65" fmla="*/ 658 h 316"/>
              <a:gd name="T66" fmla="*/ 648 w 94"/>
              <a:gd name="T67" fmla="*/ 658 h 316"/>
              <a:gd name="T68" fmla="*/ 648 w 94"/>
              <a:gd name="T69" fmla="*/ 658 h 316"/>
              <a:gd name="T70" fmla="*/ 648 w 94"/>
              <a:gd name="T71" fmla="*/ 658 h 316"/>
              <a:gd name="T72" fmla="*/ 648 w 94"/>
              <a:gd name="T73" fmla="*/ 658 h 316"/>
              <a:gd name="T74" fmla="*/ 648 w 94"/>
              <a:gd name="T75" fmla="*/ 658 h 316"/>
              <a:gd name="T76" fmla="*/ 648 w 94"/>
              <a:gd name="T77" fmla="*/ 658 h 316"/>
              <a:gd name="T78" fmla="*/ 648 w 94"/>
              <a:gd name="T79" fmla="*/ 658 h 316"/>
              <a:gd name="T80" fmla="*/ 648 w 94"/>
              <a:gd name="T81" fmla="*/ 658 h 316"/>
              <a:gd name="T82" fmla="*/ 648 w 94"/>
              <a:gd name="T83" fmla="*/ 658 h 316"/>
              <a:gd name="T84" fmla="*/ 648 w 94"/>
              <a:gd name="T85" fmla="*/ 658 h 316"/>
              <a:gd name="T86" fmla="*/ 648 w 94"/>
              <a:gd name="T87" fmla="*/ 658 h 316"/>
              <a:gd name="T88" fmla="*/ 648 w 94"/>
              <a:gd name="T89" fmla="*/ 658 h 316"/>
              <a:gd name="T90" fmla="*/ 648 w 94"/>
              <a:gd name="T91" fmla="*/ 658 h 316"/>
              <a:gd name="T92" fmla="*/ 648 w 94"/>
              <a:gd name="T93" fmla="*/ 658 h 316"/>
              <a:gd name="T94" fmla="*/ 648 w 94"/>
              <a:gd name="T95" fmla="*/ 658 h 316"/>
              <a:gd name="T96" fmla="*/ 648 w 94"/>
              <a:gd name="T97" fmla="*/ 658 h 316"/>
              <a:gd name="T98" fmla="*/ 648 w 94"/>
              <a:gd name="T99" fmla="*/ 658 h 316"/>
              <a:gd name="T100" fmla="*/ 648 w 94"/>
              <a:gd name="T101" fmla="*/ 658 h 316"/>
              <a:gd name="T102" fmla="*/ 648 w 94"/>
              <a:gd name="T103" fmla="*/ 658 h 316"/>
              <a:gd name="T104" fmla="*/ 648 w 94"/>
              <a:gd name="T105" fmla="*/ 658 h 316"/>
              <a:gd name="T106" fmla="*/ 648 w 94"/>
              <a:gd name="T107" fmla="*/ 658 h 316"/>
              <a:gd name="T108" fmla="*/ 648 w 94"/>
              <a:gd name="T109" fmla="*/ 658 h 316"/>
              <a:gd name="T110" fmla="*/ 648 w 94"/>
              <a:gd name="T111" fmla="*/ 658 h 316"/>
              <a:gd name="T112" fmla="*/ 648 w 94"/>
              <a:gd name="T113" fmla="*/ 658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6"/>
              <a:gd name="T173" fmla="*/ 94 w 94"/>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6">
                <a:moveTo>
                  <a:pt x="0" y="316"/>
                </a:moveTo>
                <a:lnTo>
                  <a:pt x="1" y="312"/>
                </a:lnTo>
                <a:lnTo>
                  <a:pt x="4" y="310"/>
                </a:lnTo>
                <a:lnTo>
                  <a:pt x="5" y="307"/>
                </a:lnTo>
                <a:lnTo>
                  <a:pt x="6" y="303"/>
                </a:lnTo>
                <a:lnTo>
                  <a:pt x="8" y="300"/>
                </a:lnTo>
                <a:lnTo>
                  <a:pt x="9" y="298"/>
                </a:lnTo>
                <a:lnTo>
                  <a:pt x="10" y="296"/>
                </a:lnTo>
                <a:lnTo>
                  <a:pt x="12" y="294"/>
                </a:lnTo>
                <a:lnTo>
                  <a:pt x="13" y="292"/>
                </a:lnTo>
                <a:lnTo>
                  <a:pt x="14" y="290"/>
                </a:lnTo>
                <a:lnTo>
                  <a:pt x="16" y="288"/>
                </a:lnTo>
                <a:lnTo>
                  <a:pt x="16" y="286"/>
                </a:lnTo>
                <a:lnTo>
                  <a:pt x="17" y="284"/>
                </a:lnTo>
                <a:lnTo>
                  <a:pt x="18" y="283"/>
                </a:lnTo>
                <a:lnTo>
                  <a:pt x="18" y="282"/>
                </a:lnTo>
                <a:lnTo>
                  <a:pt x="20" y="280"/>
                </a:lnTo>
                <a:lnTo>
                  <a:pt x="20" y="279"/>
                </a:lnTo>
                <a:lnTo>
                  <a:pt x="21" y="278"/>
                </a:lnTo>
                <a:lnTo>
                  <a:pt x="21" y="276"/>
                </a:lnTo>
                <a:lnTo>
                  <a:pt x="22" y="275"/>
                </a:lnTo>
                <a:lnTo>
                  <a:pt x="22" y="274"/>
                </a:lnTo>
                <a:lnTo>
                  <a:pt x="22" y="272"/>
                </a:lnTo>
                <a:lnTo>
                  <a:pt x="24" y="271"/>
                </a:lnTo>
                <a:lnTo>
                  <a:pt x="24" y="270"/>
                </a:lnTo>
                <a:lnTo>
                  <a:pt x="25" y="269"/>
                </a:lnTo>
                <a:lnTo>
                  <a:pt x="25" y="267"/>
                </a:lnTo>
                <a:lnTo>
                  <a:pt x="26" y="266"/>
                </a:lnTo>
                <a:lnTo>
                  <a:pt x="26" y="265"/>
                </a:lnTo>
                <a:lnTo>
                  <a:pt x="26" y="263"/>
                </a:lnTo>
                <a:lnTo>
                  <a:pt x="28" y="262"/>
                </a:lnTo>
                <a:lnTo>
                  <a:pt x="29" y="261"/>
                </a:lnTo>
                <a:lnTo>
                  <a:pt x="29" y="258"/>
                </a:lnTo>
                <a:lnTo>
                  <a:pt x="30" y="257"/>
                </a:lnTo>
                <a:lnTo>
                  <a:pt x="30" y="255"/>
                </a:lnTo>
                <a:lnTo>
                  <a:pt x="32" y="253"/>
                </a:lnTo>
                <a:lnTo>
                  <a:pt x="32" y="251"/>
                </a:lnTo>
                <a:lnTo>
                  <a:pt x="33" y="250"/>
                </a:lnTo>
                <a:lnTo>
                  <a:pt x="33" y="249"/>
                </a:lnTo>
                <a:lnTo>
                  <a:pt x="34" y="247"/>
                </a:lnTo>
                <a:lnTo>
                  <a:pt x="34" y="246"/>
                </a:lnTo>
                <a:lnTo>
                  <a:pt x="34" y="245"/>
                </a:lnTo>
                <a:lnTo>
                  <a:pt x="36" y="245"/>
                </a:lnTo>
                <a:lnTo>
                  <a:pt x="36" y="243"/>
                </a:lnTo>
                <a:lnTo>
                  <a:pt x="36" y="242"/>
                </a:lnTo>
                <a:lnTo>
                  <a:pt x="37" y="241"/>
                </a:lnTo>
                <a:lnTo>
                  <a:pt x="37" y="239"/>
                </a:lnTo>
                <a:lnTo>
                  <a:pt x="38" y="238"/>
                </a:lnTo>
                <a:lnTo>
                  <a:pt x="38" y="237"/>
                </a:lnTo>
                <a:lnTo>
                  <a:pt x="38" y="235"/>
                </a:lnTo>
                <a:lnTo>
                  <a:pt x="38" y="234"/>
                </a:lnTo>
                <a:lnTo>
                  <a:pt x="40" y="234"/>
                </a:lnTo>
                <a:lnTo>
                  <a:pt x="40" y="233"/>
                </a:lnTo>
                <a:lnTo>
                  <a:pt x="41" y="231"/>
                </a:lnTo>
                <a:lnTo>
                  <a:pt x="41" y="230"/>
                </a:lnTo>
                <a:lnTo>
                  <a:pt x="41" y="229"/>
                </a:lnTo>
                <a:lnTo>
                  <a:pt x="42" y="227"/>
                </a:lnTo>
                <a:lnTo>
                  <a:pt x="42" y="226"/>
                </a:lnTo>
                <a:lnTo>
                  <a:pt x="44" y="223"/>
                </a:lnTo>
                <a:lnTo>
                  <a:pt x="44" y="222"/>
                </a:lnTo>
                <a:lnTo>
                  <a:pt x="45" y="221"/>
                </a:lnTo>
                <a:lnTo>
                  <a:pt x="45" y="218"/>
                </a:lnTo>
                <a:lnTo>
                  <a:pt x="46" y="217"/>
                </a:lnTo>
                <a:lnTo>
                  <a:pt x="46" y="214"/>
                </a:lnTo>
                <a:lnTo>
                  <a:pt x="48" y="212"/>
                </a:lnTo>
                <a:lnTo>
                  <a:pt x="48" y="210"/>
                </a:lnTo>
                <a:lnTo>
                  <a:pt x="49" y="208"/>
                </a:lnTo>
                <a:lnTo>
                  <a:pt x="50" y="206"/>
                </a:lnTo>
                <a:lnTo>
                  <a:pt x="50" y="205"/>
                </a:lnTo>
                <a:lnTo>
                  <a:pt x="50" y="202"/>
                </a:lnTo>
                <a:lnTo>
                  <a:pt x="52" y="201"/>
                </a:lnTo>
                <a:lnTo>
                  <a:pt x="52" y="200"/>
                </a:lnTo>
                <a:lnTo>
                  <a:pt x="53" y="198"/>
                </a:lnTo>
                <a:lnTo>
                  <a:pt x="53" y="197"/>
                </a:lnTo>
                <a:lnTo>
                  <a:pt x="53" y="196"/>
                </a:lnTo>
                <a:lnTo>
                  <a:pt x="54" y="194"/>
                </a:lnTo>
                <a:lnTo>
                  <a:pt x="54" y="193"/>
                </a:lnTo>
                <a:lnTo>
                  <a:pt x="55" y="192"/>
                </a:lnTo>
                <a:lnTo>
                  <a:pt x="55" y="190"/>
                </a:lnTo>
                <a:lnTo>
                  <a:pt x="55" y="189"/>
                </a:lnTo>
                <a:lnTo>
                  <a:pt x="57" y="188"/>
                </a:lnTo>
                <a:lnTo>
                  <a:pt x="57" y="186"/>
                </a:lnTo>
                <a:lnTo>
                  <a:pt x="57" y="185"/>
                </a:lnTo>
                <a:lnTo>
                  <a:pt x="57" y="184"/>
                </a:lnTo>
                <a:lnTo>
                  <a:pt x="58" y="184"/>
                </a:lnTo>
                <a:lnTo>
                  <a:pt x="58" y="182"/>
                </a:lnTo>
                <a:lnTo>
                  <a:pt x="58" y="181"/>
                </a:lnTo>
                <a:lnTo>
                  <a:pt x="59" y="178"/>
                </a:lnTo>
                <a:lnTo>
                  <a:pt x="59" y="177"/>
                </a:lnTo>
                <a:lnTo>
                  <a:pt x="61" y="176"/>
                </a:lnTo>
                <a:lnTo>
                  <a:pt x="61" y="174"/>
                </a:lnTo>
                <a:lnTo>
                  <a:pt x="61" y="172"/>
                </a:lnTo>
                <a:lnTo>
                  <a:pt x="62" y="170"/>
                </a:lnTo>
                <a:lnTo>
                  <a:pt x="62" y="168"/>
                </a:lnTo>
                <a:lnTo>
                  <a:pt x="63" y="167"/>
                </a:lnTo>
                <a:lnTo>
                  <a:pt x="63" y="164"/>
                </a:lnTo>
                <a:lnTo>
                  <a:pt x="65" y="163"/>
                </a:lnTo>
                <a:lnTo>
                  <a:pt x="65" y="160"/>
                </a:lnTo>
                <a:lnTo>
                  <a:pt x="66" y="159"/>
                </a:lnTo>
                <a:lnTo>
                  <a:pt x="66" y="156"/>
                </a:lnTo>
                <a:lnTo>
                  <a:pt x="67" y="155"/>
                </a:lnTo>
                <a:lnTo>
                  <a:pt x="67" y="153"/>
                </a:lnTo>
                <a:lnTo>
                  <a:pt x="67" y="152"/>
                </a:lnTo>
                <a:lnTo>
                  <a:pt x="69" y="151"/>
                </a:lnTo>
                <a:lnTo>
                  <a:pt x="69" y="149"/>
                </a:lnTo>
                <a:lnTo>
                  <a:pt x="69" y="148"/>
                </a:lnTo>
                <a:lnTo>
                  <a:pt x="69" y="147"/>
                </a:lnTo>
                <a:lnTo>
                  <a:pt x="70" y="145"/>
                </a:lnTo>
                <a:lnTo>
                  <a:pt x="70" y="144"/>
                </a:lnTo>
                <a:lnTo>
                  <a:pt x="70" y="143"/>
                </a:lnTo>
                <a:lnTo>
                  <a:pt x="71" y="141"/>
                </a:lnTo>
                <a:lnTo>
                  <a:pt x="71" y="140"/>
                </a:lnTo>
                <a:lnTo>
                  <a:pt x="71" y="139"/>
                </a:lnTo>
                <a:lnTo>
                  <a:pt x="73" y="137"/>
                </a:lnTo>
                <a:lnTo>
                  <a:pt x="73" y="136"/>
                </a:lnTo>
                <a:lnTo>
                  <a:pt x="73" y="135"/>
                </a:lnTo>
                <a:lnTo>
                  <a:pt x="73" y="133"/>
                </a:lnTo>
                <a:lnTo>
                  <a:pt x="74" y="132"/>
                </a:lnTo>
                <a:lnTo>
                  <a:pt x="74" y="131"/>
                </a:lnTo>
                <a:lnTo>
                  <a:pt x="74" y="129"/>
                </a:lnTo>
                <a:lnTo>
                  <a:pt x="75" y="128"/>
                </a:lnTo>
                <a:lnTo>
                  <a:pt x="75" y="127"/>
                </a:lnTo>
                <a:lnTo>
                  <a:pt x="77" y="124"/>
                </a:lnTo>
                <a:lnTo>
                  <a:pt x="77" y="123"/>
                </a:lnTo>
                <a:lnTo>
                  <a:pt x="78" y="120"/>
                </a:lnTo>
                <a:lnTo>
                  <a:pt x="78" y="119"/>
                </a:lnTo>
                <a:lnTo>
                  <a:pt x="79" y="116"/>
                </a:lnTo>
                <a:lnTo>
                  <a:pt x="79" y="114"/>
                </a:lnTo>
                <a:lnTo>
                  <a:pt x="81" y="112"/>
                </a:lnTo>
                <a:lnTo>
                  <a:pt x="81" y="111"/>
                </a:lnTo>
                <a:lnTo>
                  <a:pt x="81" y="108"/>
                </a:lnTo>
                <a:lnTo>
                  <a:pt x="82" y="107"/>
                </a:lnTo>
                <a:lnTo>
                  <a:pt x="82" y="106"/>
                </a:lnTo>
                <a:lnTo>
                  <a:pt x="82" y="104"/>
                </a:lnTo>
                <a:lnTo>
                  <a:pt x="83" y="103"/>
                </a:lnTo>
                <a:lnTo>
                  <a:pt x="83" y="102"/>
                </a:lnTo>
                <a:lnTo>
                  <a:pt x="83" y="100"/>
                </a:lnTo>
                <a:lnTo>
                  <a:pt x="83" y="99"/>
                </a:lnTo>
                <a:lnTo>
                  <a:pt x="85" y="98"/>
                </a:lnTo>
                <a:lnTo>
                  <a:pt x="85" y="96"/>
                </a:lnTo>
                <a:lnTo>
                  <a:pt x="85" y="95"/>
                </a:lnTo>
                <a:lnTo>
                  <a:pt x="85" y="94"/>
                </a:lnTo>
                <a:lnTo>
                  <a:pt x="85" y="92"/>
                </a:lnTo>
                <a:lnTo>
                  <a:pt x="86" y="91"/>
                </a:lnTo>
                <a:lnTo>
                  <a:pt x="86" y="90"/>
                </a:lnTo>
                <a:lnTo>
                  <a:pt x="86" y="88"/>
                </a:lnTo>
                <a:lnTo>
                  <a:pt x="86" y="87"/>
                </a:lnTo>
                <a:lnTo>
                  <a:pt x="86" y="86"/>
                </a:lnTo>
                <a:lnTo>
                  <a:pt x="86" y="84"/>
                </a:lnTo>
                <a:lnTo>
                  <a:pt x="86" y="83"/>
                </a:lnTo>
                <a:lnTo>
                  <a:pt x="86" y="82"/>
                </a:lnTo>
                <a:lnTo>
                  <a:pt x="86" y="80"/>
                </a:lnTo>
                <a:lnTo>
                  <a:pt x="87" y="79"/>
                </a:lnTo>
                <a:lnTo>
                  <a:pt x="87" y="78"/>
                </a:lnTo>
                <a:lnTo>
                  <a:pt x="87" y="75"/>
                </a:lnTo>
                <a:lnTo>
                  <a:pt x="87" y="74"/>
                </a:lnTo>
                <a:lnTo>
                  <a:pt x="87" y="71"/>
                </a:lnTo>
                <a:lnTo>
                  <a:pt x="87" y="70"/>
                </a:lnTo>
                <a:lnTo>
                  <a:pt x="87" y="68"/>
                </a:lnTo>
                <a:lnTo>
                  <a:pt x="87" y="67"/>
                </a:lnTo>
                <a:lnTo>
                  <a:pt x="87" y="66"/>
                </a:lnTo>
                <a:lnTo>
                  <a:pt x="87" y="65"/>
                </a:lnTo>
                <a:lnTo>
                  <a:pt x="89" y="63"/>
                </a:lnTo>
                <a:lnTo>
                  <a:pt x="89" y="62"/>
                </a:lnTo>
                <a:lnTo>
                  <a:pt x="89" y="61"/>
                </a:lnTo>
                <a:lnTo>
                  <a:pt x="89" y="59"/>
                </a:lnTo>
                <a:lnTo>
                  <a:pt x="89" y="58"/>
                </a:lnTo>
                <a:lnTo>
                  <a:pt x="89" y="57"/>
                </a:lnTo>
                <a:lnTo>
                  <a:pt x="89" y="55"/>
                </a:lnTo>
                <a:lnTo>
                  <a:pt x="89" y="54"/>
                </a:lnTo>
                <a:lnTo>
                  <a:pt x="89" y="53"/>
                </a:lnTo>
                <a:lnTo>
                  <a:pt x="89" y="51"/>
                </a:lnTo>
                <a:lnTo>
                  <a:pt x="90" y="51"/>
                </a:lnTo>
                <a:lnTo>
                  <a:pt x="90" y="50"/>
                </a:lnTo>
                <a:lnTo>
                  <a:pt x="90" y="49"/>
                </a:lnTo>
                <a:lnTo>
                  <a:pt x="90" y="47"/>
                </a:lnTo>
                <a:lnTo>
                  <a:pt x="90" y="46"/>
                </a:lnTo>
                <a:lnTo>
                  <a:pt x="90" y="45"/>
                </a:lnTo>
                <a:lnTo>
                  <a:pt x="91" y="43"/>
                </a:lnTo>
                <a:lnTo>
                  <a:pt x="91" y="42"/>
                </a:lnTo>
                <a:lnTo>
                  <a:pt x="91" y="41"/>
                </a:lnTo>
                <a:lnTo>
                  <a:pt x="91" y="39"/>
                </a:lnTo>
                <a:lnTo>
                  <a:pt x="91" y="38"/>
                </a:lnTo>
                <a:lnTo>
                  <a:pt x="93" y="37"/>
                </a:lnTo>
                <a:lnTo>
                  <a:pt x="93" y="35"/>
                </a:lnTo>
                <a:lnTo>
                  <a:pt x="93" y="34"/>
                </a:lnTo>
                <a:lnTo>
                  <a:pt x="93" y="33"/>
                </a:lnTo>
                <a:lnTo>
                  <a:pt x="93" y="31"/>
                </a:lnTo>
                <a:lnTo>
                  <a:pt x="93" y="30"/>
                </a:lnTo>
                <a:lnTo>
                  <a:pt x="93" y="29"/>
                </a:lnTo>
                <a:lnTo>
                  <a:pt x="93" y="27"/>
                </a:lnTo>
                <a:lnTo>
                  <a:pt x="94" y="26"/>
                </a:lnTo>
                <a:lnTo>
                  <a:pt x="94" y="25"/>
                </a:lnTo>
                <a:lnTo>
                  <a:pt x="94" y="23"/>
                </a:lnTo>
                <a:lnTo>
                  <a:pt x="93" y="22"/>
                </a:lnTo>
                <a:lnTo>
                  <a:pt x="93" y="21"/>
                </a:lnTo>
                <a:lnTo>
                  <a:pt x="93" y="19"/>
                </a:lnTo>
                <a:lnTo>
                  <a:pt x="93" y="18"/>
                </a:lnTo>
                <a:lnTo>
                  <a:pt x="93" y="17"/>
                </a:lnTo>
                <a:lnTo>
                  <a:pt x="93" y="14"/>
                </a:lnTo>
                <a:lnTo>
                  <a:pt x="93" y="13"/>
                </a:lnTo>
                <a:lnTo>
                  <a:pt x="93" y="12"/>
                </a:lnTo>
                <a:lnTo>
                  <a:pt x="93" y="9"/>
                </a:lnTo>
                <a:lnTo>
                  <a:pt x="93" y="8"/>
                </a:lnTo>
                <a:lnTo>
                  <a:pt x="93" y="5"/>
                </a:lnTo>
                <a:lnTo>
                  <a:pt x="93" y="2"/>
                </a:lnTo>
                <a:lnTo>
                  <a:pt x="93" y="0"/>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06" name="Freeform 29"/>
          <p:cNvSpPr>
            <a:spLocks/>
          </p:cNvSpPr>
          <p:nvPr/>
        </p:nvSpPr>
        <p:spPr bwMode="auto">
          <a:xfrm>
            <a:off x="5133975" y="3454400"/>
            <a:ext cx="60325" cy="206375"/>
          </a:xfrm>
          <a:custGeom>
            <a:avLst/>
            <a:gdLst>
              <a:gd name="T0" fmla="*/ 648 w 94"/>
              <a:gd name="T1" fmla="*/ 656 h 315"/>
              <a:gd name="T2" fmla="*/ 648 w 94"/>
              <a:gd name="T3" fmla="*/ 656 h 315"/>
              <a:gd name="T4" fmla="*/ 648 w 94"/>
              <a:gd name="T5" fmla="*/ 656 h 315"/>
              <a:gd name="T6" fmla="*/ 648 w 94"/>
              <a:gd name="T7" fmla="*/ 656 h 315"/>
              <a:gd name="T8" fmla="*/ 648 w 94"/>
              <a:gd name="T9" fmla="*/ 656 h 315"/>
              <a:gd name="T10" fmla="*/ 648 w 94"/>
              <a:gd name="T11" fmla="*/ 656 h 315"/>
              <a:gd name="T12" fmla="*/ 648 w 94"/>
              <a:gd name="T13" fmla="*/ 656 h 315"/>
              <a:gd name="T14" fmla="*/ 648 w 94"/>
              <a:gd name="T15" fmla="*/ 656 h 315"/>
              <a:gd name="T16" fmla="*/ 648 w 94"/>
              <a:gd name="T17" fmla="*/ 656 h 315"/>
              <a:gd name="T18" fmla="*/ 648 w 94"/>
              <a:gd name="T19" fmla="*/ 656 h 315"/>
              <a:gd name="T20" fmla="*/ 648 w 94"/>
              <a:gd name="T21" fmla="*/ 656 h 315"/>
              <a:gd name="T22" fmla="*/ 648 w 94"/>
              <a:gd name="T23" fmla="*/ 656 h 315"/>
              <a:gd name="T24" fmla="*/ 648 w 94"/>
              <a:gd name="T25" fmla="*/ 656 h 315"/>
              <a:gd name="T26" fmla="*/ 648 w 94"/>
              <a:gd name="T27" fmla="*/ 656 h 315"/>
              <a:gd name="T28" fmla="*/ 648 w 94"/>
              <a:gd name="T29" fmla="*/ 656 h 315"/>
              <a:gd name="T30" fmla="*/ 648 w 94"/>
              <a:gd name="T31" fmla="*/ 656 h 315"/>
              <a:gd name="T32" fmla="*/ 648 w 94"/>
              <a:gd name="T33" fmla="*/ 656 h 315"/>
              <a:gd name="T34" fmla="*/ 648 w 94"/>
              <a:gd name="T35" fmla="*/ 656 h 315"/>
              <a:gd name="T36" fmla="*/ 648 w 94"/>
              <a:gd name="T37" fmla="*/ 656 h 315"/>
              <a:gd name="T38" fmla="*/ 648 w 94"/>
              <a:gd name="T39" fmla="*/ 656 h 315"/>
              <a:gd name="T40" fmla="*/ 648 w 94"/>
              <a:gd name="T41" fmla="*/ 656 h 315"/>
              <a:gd name="T42" fmla="*/ 648 w 94"/>
              <a:gd name="T43" fmla="*/ 656 h 315"/>
              <a:gd name="T44" fmla="*/ 648 w 94"/>
              <a:gd name="T45" fmla="*/ 656 h 315"/>
              <a:gd name="T46" fmla="*/ 648 w 94"/>
              <a:gd name="T47" fmla="*/ 656 h 315"/>
              <a:gd name="T48" fmla="*/ 648 w 94"/>
              <a:gd name="T49" fmla="*/ 656 h 315"/>
              <a:gd name="T50" fmla="*/ 648 w 94"/>
              <a:gd name="T51" fmla="*/ 656 h 315"/>
              <a:gd name="T52" fmla="*/ 648 w 94"/>
              <a:gd name="T53" fmla="*/ 656 h 315"/>
              <a:gd name="T54" fmla="*/ 648 w 94"/>
              <a:gd name="T55" fmla="*/ 656 h 315"/>
              <a:gd name="T56" fmla="*/ 648 w 94"/>
              <a:gd name="T57" fmla="*/ 656 h 315"/>
              <a:gd name="T58" fmla="*/ 648 w 94"/>
              <a:gd name="T59" fmla="*/ 656 h 315"/>
              <a:gd name="T60" fmla="*/ 648 w 94"/>
              <a:gd name="T61" fmla="*/ 656 h 315"/>
              <a:gd name="T62" fmla="*/ 648 w 94"/>
              <a:gd name="T63" fmla="*/ 656 h 315"/>
              <a:gd name="T64" fmla="*/ 648 w 94"/>
              <a:gd name="T65" fmla="*/ 656 h 315"/>
              <a:gd name="T66" fmla="*/ 648 w 94"/>
              <a:gd name="T67" fmla="*/ 656 h 315"/>
              <a:gd name="T68" fmla="*/ 648 w 94"/>
              <a:gd name="T69" fmla="*/ 656 h 315"/>
              <a:gd name="T70" fmla="*/ 648 w 94"/>
              <a:gd name="T71" fmla="*/ 656 h 315"/>
              <a:gd name="T72" fmla="*/ 648 w 94"/>
              <a:gd name="T73" fmla="*/ 656 h 315"/>
              <a:gd name="T74" fmla="*/ 648 w 94"/>
              <a:gd name="T75" fmla="*/ 656 h 315"/>
              <a:gd name="T76" fmla="*/ 648 w 94"/>
              <a:gd name="T77" fmla="*/ 656 h 315"/>
              <a:gd name="T78" fmla="*/ 648 w 94"/>
              <a:gd name="T79" fmla="*/ 656 h 315"/>
              <a:gd name="T80" fmla="*/ 648 w 94"/>
              <a:gd name="T81" fmla="*/ 656 h 315"/>
              <a:gd name="T82" fmla="*/ 648 w 94"/>
              <a:gd name="T83" fmla="*/ 656 h 315"/>
              <a:gd name="T84" fmla="*/ 648 w 94"/>
              <a:gd name="T85" fmla="*/ 656 h 315"/>
              <a:gd name="T86" fmla="*/ 648 w 94"/>
              <a:gd name="T87" fmla="*/ 656 h 315"/>
              <a:gd name="T88" fmla="*/ 648 w 94"/>
              <a:gd name="T89" fmla="*/ 656 h 315"/>
              <a:gd name="T90" fmla="*/ 648 w 94"/>
              <a:gd name="T91" fmla="*/ 656 h 315"/>
              <a:gd name="T92" fmla="*/ 648 w 94"/>
              <a:gd name="T93" fmla="*/ 656 h 315"/>
              <a:gd name="T94" fmla="*/ 648 w 94"/>
              <a:gd name="T95" fmla="*/ 656 h 315"/>
              <a:gd name="T96" fmla="*/ 648 w 94"/>
              <a:gd name="T97" fmla="*/ 656 h 315"/>
              <a:gd name="T98" fmla="*/ 648 w 94"/>
              <a:gd name="T99" fmla="*/ 656 h 315"/>
              <a:gd name="T100" fmla="*/ 648 w 94"/>
              <a:gd name="T101" fmla="*/ 656 h 315"/>
              <a:gd name="T102" fmla="*/ 648 w 94"/>
              <a:gd name="T103" fmla="*/ 656 h 315"/>
              <a:gd name="T104" fmla="*/ 648 w 94"/>
              <a:gd name="T105" fmla="*/ 656 h 315"/>
              <a:gd name="T106" fmla="*/ 648 w 94"/>
              <a:gd name="T107" fmla="*/ 656 h 315"/>
              <a:gd name="T108" fmla="*/ 648 w 94"/>
              <a:gd name="T109" fmla="*/ 656 h 315"/>
              <a:gd name="T110" fmla="*/ 648 w 94"/>
              <a:gd name="T111" fmla="*/ 656 h 315"/>
              <a:gd name="T112" fmla="*/ 648 w 94"/>
              <a:gd name="T113" fmla="*/ 656 h 3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5"/>
              <a:gd name="T173" fmla="*/ 94 w 94"/>
              <a:gd name="T174" fmla="*/ 315 h 3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5">
                <a:moveTo>
                  <a:pt x="0" y="0"/>
                </a:moveTo>
                <a:lnTo>
                  <a:pt x="1" y="3"/>
                </a:lnTo>
                <a:lnTo>
                  <a:pt x="4" y="7"/>
                </a:lnTo>
                <a:lnTo>
                  <a:pt x="5" y="9"/>
                </a:lnTo>
                <a:lnTo>
                  <a:pt x="6" y="12"/>
                </a:lnTo>
                <a:lnTo>
                  <a:pt x="8" y="14"/>
                </a:lnTo>
                <a:lnTo>
                  <a:pt x="9" y="17"/>
                </a:lnTo>
                <a:lnTo>
                  <a:pt x="10" y="20"/>
                </a:lnTo>
                <a:lnTo>
                  <a:pt x="12" y="22"/>
                </a:lnTo>
                <a:lnTo>
                  <a:pt x="13" y="24"/>
                </a:lnTo>
                <a:lnTo>
                  <a:pt x="14" y="26"/>
                </a:lnTo>
                <a:lnTo>
                  <a:pt x="16" y="28"/>
                </a:lnTo>
                <a:lnTo>
                  <a:pt x="16" y="29"/>
                </a:lnTo>
                <a:lnTo>
                  <a:pt x="17" y="30"/>
                </a:lnTo>
                <a:lnTo>
                  <a:pt x="18" y="33"/>
                </a:lnTo>
                <a:lnTo>
                  <a:pt x="18" y="34"/>
                </a:lnTo>
                <a:lnTo>
                  <a:pt x="20" y="36"/>
                </a:lnTo>
                <a:lnTo>
                  <a:pt x="20" y="37"/>
                </a:lnTo>
                <a:lnTo>
                  <a:pt x="21" y="38"/>
                </a:lnTo>
                <a:lnTo>
                  <a:pt x="21" y="40"/>
                </a:lnTo>
                <a:lnTo>
                  <a:pt x="22" y="41"/>
                </a:lnTo>
                <a:lnTo>
                  <a:pt x="22" y="42"/>
                </a:lnTo>
                <a:lnTo>
                  <a:pt x="24" y="44"/>
                </a:lnTo>
                <a:lnTo>
                  <a:pt x="24" y="45"/>
                </a:lnTo>
                <a:lnTo>
                  <a:pt x="25" y="46"/>
                </a:lnTo>
                <a:lnTo>
                  <a:pt x="25" y="48"/>
                </a:lnTo>
                <a:lnTo>
                  <a:pt x="26" y="49"/>
                </a:lnTo>
                <a:lnTo>
                  <a:pt x="26" y="50"/>
                </a:lnTo>
                <a:lnTo>
                  <a:pt x="26" y="53"/>
                </a:lnTo>
                <a:lnTo>
                  <a:pt x="28" y="54"/>
                </a:lnTo>
                <a:lnTo>
                  <a:pt x="29" y="56"/>
                </a:lnTo>
                <a:lnTo>
                  <a:pt x="29" y="57"/>
                </a:lnTo>
                <a:lnTo>
                  <a:pt x="30" y="59"/>
                </a:lnTo>
                <a:lnTo>
                  <a:pt x="30" y="61"/>
                </a:lnTo>
                <a:lnTo>
                  <a:pt x="32" y="62"/>
                </a:lnTo>
                <a:lnTo>
                  <a:pt x="32" y="63"/>
                </a:lnTo>
                <a:lnTo>
                  <a:pt x="33" y="65"/>
                </a:lnTo>
                <a:lnTo>
                  <a:pt x="33" y="67"/>
                </a:lnTo>
                <a:lnTo>
                  <a:pt x="34" y="67"/>
                </a:lnTo>
                <a:lnTo>
                  <a:pt x="34" y="69"/>
                </a:lnTo>
                <a:lnTo>
                  <a:pt x="34" y="70"/>
                </a:lnTo>
                <a:lnTo>
                  <a:pt x="36" y="71"/>
                </a:lnTo>
                <a:lnTo>
                  <a:pt x="36" y="73"/>
                </a:lnTo>
                <a:lnTo>
                  <a:pt x="36" y="74"/>
                </a:lnTo>
                <a:lnTo>
                  <a:pt x="37" y="75"/>
                </a:lnTo>
                <a:lnTo>
                  <a:pt x="37" y="77"/>
                </a:lnTo>
                <a:lnTo>
                  <a:pt x="38" y="78"/>
                </a:lnTo>
                <a:lnTo>
                  <a:pt x="38" y="79"/>
                </a:lnTo>
                <a:lnTo>
                  <a:pt x="38" y="81"/>
                </a:lnTo>
                <a:lnTo>
                  <a:pt x="40" y="82"/>
                </a:lnTo>
                <a:lnTo>
                  <a:pt x="40" y="83"/>
                </a:lnTo>
                <a:lnTo>
                  <a:pt x="41" y="85"/>
                </a:lnTo>
                <a:lnTo>
                  <a:pt x="41" y="86"/>
                </a:lnTo>
                <a:lnTo>
                  <a:pt x="41" y="87"/>
                </a:lnTo>
                <a:lnTo>
                  <a:pt x="42" y="89"/>
                </a:lnTo>
                <a:lnTo>
                  <a:pt x="42" y="90"/>
                </a:lnTo>
                <a:lnTo>
                  <a:pt x="44" y="91"/>
                </a:lnTo>
                <a:lnTo>
                  <a:pt x="44" y="93"/>
                </a:lnTo>
                <a:lnTo>
                  <a:pt x="45" y="95"/>
                </a:lnTo>
                <a:lnTo>
                  <a:pt x="45" y="97"/>
                </a:lnTo>
                <a:lnTo>
                  <a:pt x="46" y="99"/>
                </a:lnTo>
                <a:lnTo>
                  <a:pt x="46" y="101"/>
                </a:lnTo>
                <a:lnTo>
                  <a:pt x="48" y="103"/>
                </a:lnTo>
                <a:lnTo>
                  <a:pt x="48" y="106"/>
                </a:lnTo>
                <a:lnTo>
                  <a:pt x="49" y="107"/>
                </a:lnTo>
                <a:lnTo>
                  <a:pt x="50" y="109"/>
                </a:lnTo>
                <a:lnTo>
                  <a:pt x="50" y="111"/>
                </a:lnTo>
                <a:lnTo>
                  <a:pt x="50" y="112"/>
                </a:lnTo>
                <a:lnTo>
                  <a:pt x="52" y="114"/>
                </a:lnTo>
                <a:lnTo>
                  <a:pt x="52" y="115"/>
                </a:lnTo>
                <a:lnTo>
                  <a:pt x="53" y="116"/>
                </a:lnTo>
                <a:lnTo>
                  <a:pt x="53" y="118"/>
                </a:lnTo>
                <a:lnTo>
                  <a:pt x="53" y="119"/>
                </a:lnTo>
                <a:lnTo>
                  <a:pt x="54" y="120"/>
                </a:lnTo>
                <a:lnTo>
                  <a:pt x="54" y="122"/>
                </a:lnTo>
                <a:lnTo>
                  <a:pt x="54" y="123"/>
                </a:lnTo>
                <a:lnTo>
                  <a:pt x="55" y="124"/>
                </a:lnTo>
                <a:lnTo>
                  <a:pt x="55" y="126"/>
                </a:lnTo>
                <a:lnTo>
                  <a:pt x="57" y="127"/>
                </a:lnTo>
                <a:lnTo>
                  <a:pt x="57" y="128"/>
                </a:lnTo>
                <a:lnTo>
                  <a:pt x="57" y="130"/>
                </a:lnTo>
                <a:lnTo>
                  <a:pt x="57" y="131"/>
                </a:lnTo>
                <a:lnTo>
                  <a:pt x="58" y="132"/>
                </a:lnTo>
                <a:lnTo>
                  <a:pt x="58" y="134"/>
                </a:lnTo>
                <a:lnTo>
                  <a:pt x="58" y="135"/>
                </a:lnTo>
                <a:lnTo>
                  <a:pt x="59" y="136"/>
                </a:lnTo>
                <a:lnTo>
                  <a:pt x="59" y="138"/>
                </a:lnTo>
                <a:lnTo>
                  <a:pt x="61" y="139"/>
                </a:lnTo>
                <a:lnTo>
                  <a:pt x="61" y="142"/>
                </a:lnTo>
                <a:lnTo>
                  <a:pt x="61" y="143"/>
                </a:lnTo>
                <a:lnTo>
                  <a:pt x="62" y="144"/>
                </a:lnTo>
                <a:lnTo>
                  <a:pt x="62" y="147"/>
                </a:lnTo>
                <a:lnTo>
                  <a:pt x="63" y="150"/>
                </a:lnTo>
                <a:lnTo>
                  <a:pt x="63" y="151"/>
                </a:lnTo>
                <a:lnTo>
                  <a:pt x="65" y="154"/>
                </a:lnTo>
                <a:lnTo>
                  <a:pt x="65" y="155"/>
                </a:lnTo>
                <a:lnTo>
                  <a:pt x="66" y="158"/>
                </a:lnTo>
                <a:lnTo>
                  <a:pt x="66" y="159"/>
                </a:lnTo>
                <a:lnTo>
                  <a:pt x="67" y="160"/>
                </a:lnTo>
                <a:lnTo>
                  <a:pt x="67" y="161"/>
                </a:lnTo>
                <a:lnTo>
                  <a:pt x="67" y="163"/>
                </a:lnTo>
                <a:lnTo>
                  <a:pt x="69" y="164"/>
                </a:lnTo>
                <a:lnTo>
                  <a:pt x="69" y="165"/>
                </a:lnTo>
                <a:lnTo>
                  <a:pt x="69" y="167"/>
                </a:lnTo>
                <a:lnTo>
                  <a:pt x="69" y="168"/>
                </a:lnTo>
                <a:lnTo>
                  <a:pt x="70" y="169"/>
                </a:lnTo>
                <a:lnTo>
                  <a:pt x="70" y="171"/>
                </a:lnTo>
                <a:lnTo>
                  <a:pt x="70" y="172"/>
                </a:lnTo>
                <a:lnTo>
                  <a:pt x="70" y="173"/>
                </a:lnTo>
                <a:lnTo>
                  <a:pt x="71" y="175"/>
                </a:lnTo>
                <a:lnTo>
                  <a:pt x="71" y="176"/>
                </a:lnTo>
                <a:lnTo>
                  <a:pt x="73" y="177"/>
                </a:lnTo>
                <a:lnTo>
                  <a:pt x="73" y="179"/>
                </a:lnTo>
                <a:lnTo>
                  <a:pt x="73" y="180"/>
                </a:lnTo>
                <a:lnTo>
                  <a:pt x="73" y="181"/>
                </a:lnTo>
                <a:lnTo>
                  <a:pt x="74" y="183"/>
                </a:lnTo>
                <a:lnTo>
                  <a:pt x="74" y="184"/>
                </a:lnTo>
                <a:lnTo>
                  <a:pt x="74" y="185"/>
                </a:lnTo>
                <a:lnTo>
                  <a:pt x="75" y="188"/>
                </a:lnTo>
                <a:lnTo>
                  <a:pt x="75" y="189"/>
                </a:lnTo>
                <a:lnTo>
                  <a:pt x="77" y="191"/>
                </a:lnTo>
                <a:lnTo>
                  <a:pt x="77" y="193"/>
                </a:lnTo>
                <a:lnTo>
                  <a:pt x="78" y="195"/>
                </a:lnTo>
                <a:lnTo>
                  <a:pt x="78" y="197"/>
                </a:lnTo>
                <a:lnTo>
                  <a:pt x="79" y="200"/>
                </a:lnTo>
                <a:lnTo>
                  <a:pt x="79" y="201"/>
                </a:lnTo>
                <a:lnTo>
                  <a:pt x="81" y="204"/>
                </a:lnTo>
                <a:lnTo>
                  <a:pt x="81" y="205"/>
                </a:lnTo>
                <a:lnTo>
                  <a:pt x="81" y="207"/>
                </a:lnTo>
                <a:lnTo>
                  <a:pt x="82" y="208"/>
                </a:lnTo>
                <a:lnTo>
                  <a:pt x="82" y="211"/>
                </a:lnTo>
                <a:lnTo>
                  <a:pt x="82" y="212"/>
                </a:lnTo>
                <a:lnTo>
                  <a:pt x="83" y="213"/>
                </a:lnTo>
                <a:lnTo>
                  <a:pt x="83" y="214"/>
                </a:lnTo>
                <a:lnTo>
                  <a:pt x="83" y="216"/>
                </a:lnTo>
                <a:lnTo>
                  <a:pt x="85" y="217"/>
                </a:lnTo>
                <a:lnTo>
                  <a:pt x="85" y="218"/>
                </a:lnTo>
                <a:lnTo>
                  <a:pt x="85" y="220"/>
                </a:lnTo>
                <a:lnTo>
                  <a:pt x="85" y="221"/>
                </a:lnTo>
                <a:lnTo>
                  <a:pt x="85" y="222"/>
                </a:lnTo>
                <a:lnTo>
                  <a:pt x="86" y="224"/>
                </a:lnTo>
                <a:lnTo>
                  <a:pt x="86" y="225"/>
                </a:lnTo>
                <a:lnTo>
                  <a:pt x="86" y="226"/>
                </a:lnTo>
                <a:lnTo>
                  <a:pt x="86" y="228"/>
                </a:lnTo>
                <a:lnTo>
                  <a:pt x="86" y="229"/>
                </a:lnTo>
                <a:lnTo>
                  <a:pt x="86" y="230"/>
                </a:lnTo>
                <a:lnTo>
                  <a:pt x="86" y="232"/>
                </a:lnTo>
                <a:lnTo>
                  <a:pt x="86" y="233"/>
                </a:lnTo>
                <a:lnTo>
                  <a:pt x="86" y="234"/>
                </a:lnTo>
                <a:lnTo>
                  <a:pt x="87" y="237"/>
                </a:lnTo>
                <a:lnTo>
                  <a:pt x="87" y="238"/>
                </a:lnTo>
                <a:lnTo>
                  <a:pt x="87" y="240"/>
                </a:lnTo>
                <a:lnTo>
                  <a:pt x="87" y="242"/>
                </a:lnTo>
                <a:lnTo>
                  <a:pt x="87" y="244"/>
                </a:lnTo>
                <a:lnTo>
                  <a:pt x="87" y="245"/>
                </a:lnTo>
                <a:lnTo>
                  <a:pt x="87" y="248"/>
                </a:lnTo>
                <a:lnTo>
                  <a:pt x="87" y="249"/>
                </a:lnTo>
                <a:lnTo>
                  <a:pt x="87" y="250"/>
                </a:lnTo>
                <a:lnTo>
                  <a:pt x="87" y="252"/>
                </a:lnTo>
                <a:lnTo>
                  <a:pt x="89" y="253"/>
                </a:lnTo>
                <a:lnTo>
                  <a:pt x="89" y="254"/>
                </a:lnTo>
                <a:lnTo>
                  <a:pt x="89" y="256"/>
                </a:lnTo>
                <a:lnTo>
                  <a:pt x="89" y="257"/>
                </a:lnTo>
                <a:lnTo>
                  <a:pt x="89" y="258"/>
                </a:lnTo>
                <a:lnTo>
                  <a:pt x="89" y="260"/>
                </a:lnTo>
                <a:lnTo>
                  <a:pt x="89" y="261"/>
                </a:lnTo>
                <a:lnTo>
                  <a:pt x="89" y="262"/>
                </a:lnTo>
                <a:lnTo>
                  <a:pt x="89" y="263"/>
                </a:lnTo>
                <a:lnTo>
                  <a:pt x="90" y="265"/>
                </a:lnTo>
                <a:lnTo>
                  <a:pt x="90" y="266"/>
                </a:lnTo>
                <a:lnTo>
                  <a:pt x="90" y="267"/>
                </a:lnTo>
                <a:lnTo>
                  <a:pt x="90" y="269"/>
                </a:lnTo>
                <a:lnTo>
                  <a:pt x="90" y="270"/>
                </a:lnTo>
                <a:lnTo>
                  <a:pt x="90" y="271"/>
                </a:lnTo>
                <a:lnTo>
                  <a:pt x="91" y="271"/>
                </a:lnTo>
                <a:lnTo>
                  <a:pt x="91" y="273"/>
                </a:lnTo>
                <a:lnTo>
                  <a:pt x="91" y="274"/>
                </a:lnTo>
                <a:lnTo>
                  <a:pt x="91" y="275"/>
                </a:lnTo>
                <a:lnTo>
                  <a:pt x="91" y="277"/>
                </a:lnTo>
                <a:lnTo>
                  <a:pt x="93" y="278"/>
                </a:lnTo>
                <a:lnTo>
                  <a:pt x="93" y="279"/>
                </a:lnTo>
                <a:lnTo>
                  <a:pt x="93" y="281"/>
                </a:lnTo>
                <a:lnTo>
                  <a:pt x="93" y="282"/>
                </a:lnTo>
                <a:lnTo>
                  <a:pt x="93" y="283"/>
                </a:lnTo>
                <a:lnTo>
                  <a:pt x="93" y="285"/>
                </a:lnTo>
                <a:lnTo>
                  <a:pt x="93" y="286"/>
                </a:lnTo>
                <a:lnTo>
                  <a:pt x="93" y="287"/>
                </a:lnTo>
                <a:lnTo>
                  <a:pt x="93" y="289"/>
                </a:lnTo>
                <a:lnTo>
                  <a:pt x="94" y="290"/>
                </a:lnTo>
                <a:lnTo>
                  <a:pt x="94" y="291"/>
                </a:lnTo>
                <a:lnTo>
                  <a:pt x="94" y="293"/>
                </a:lnTo>
                <a:lnTo>
                  <a:pt x="93" y="294"/>
                </a:lnTo>
                <a:lnTo>
                  <a:pt x="93" y="295"/>
                </a:lnTo>
                <a:lnTo>
                  <a:pt x="93" y="297"/>
                </a:lnTo>
                <a:lnTo>
                  <a:pt x="93" y="298"/>
                </a:lnTo>
                <a:lnTo>
                  <a:pt x="93" y="299"/>
                </a:lnTo>
                <a:lnTo>
                  <a:pt x="93" y="301"/>
                </a:lnTo>
                <a:lnTo>
                  <a:pt x="93" y="302"/>
                </a:lnTo>
                <a:lnTo>
                  <a:pt x="93" y="305"/>
                </a:lnTo>
                <a:lnTo>
                  <a:pt x="93" y="306"/>
                </a:lnTo>
                <a:lnTo>
                  <a:pt x="93" y="309"/>
                </a:lnTo>
                <a:lnTo>
                  <a:pt x="93" y="311"/>
                </a:lnTo>
                <a:lnTo>
                  <a:pt x="93" y="313"/>
                </a:lnTo>
                <a:lnTo>
                  <a:pt x="93" y="315"/>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07" name="Freeform 30"/>
          <p:cNvSpPr>
            <a:spLocks/>
          </p:cNvSpPr>
          <p:nvPr/>
        </p:nvSpPr>
        <p:spPr bwMode="auto">
          <a:xfrm>
            <a:off x="5133975" y="3659188"/>
            <a:ext cx="60325" cy="207962"/>
          </a:xfrm>
          <a:custGeom>
            <a:avLst/>
            <a:gdLst>
              <a:gd name="T0" fmla="*/ 648 w 94"/>
              <a:gd name="T1" fmla="*/ 658 h 316"/>
              <a:gd name="T2" fmla="*/ 648 w 94"/>
              <a:gd name="T3" fmla="*/ 658 h 316"/>
              <a:gd name="T4" fmla="*/ 648 w 94"/>
              <a:gd name="T5" fmla="*/ 658 h 316"/>
              <a:gd name="T6" fmla="*/ 648 w 94"/>
              <a:gd name="T7" fmla="*/ 658 h 316"/>
              <a:gd name="T8" fmla="*/ 648 w 94"/>
              <a:gd name="T9" fmla="*/ 658 h 316"/>
              <a:gd name="T10" fmla="*/ 648 w 94"/>
              <a:gd name="T11" fmla="*/ 658 h 316"/>
              <a:gd name="T12" fmla="*/ 648 w 94"/>
              <a:gd name="T13" fmla="*/ 658 h 316"/>
              <a:gd name="T14" fmla="*/ 648 w 94"/>
              <a:gd name="T15" fmla="*/ 658 h 316"/>
              <a:gd name="T16" fmla="*/ 648 w 94"/>
              <a:gd name="T17" fmla="*/ 658 h 316"/>
              <a:gd name="T18" fmla="*/ 648 w 94"/>
              <a:gd name="T19" fmla="*/ 658 h 316"/>
              <a:gd name="T20" fmla="*/ 648 w 94"/>
              <a:gd name="T21" fmla="*/ 658 h 316"/>
              <a:gd name="T22" fmla="*/ 648 w 94"/>
              <a:gd name="T23" fmla="*/ 658 h 316"/>
              <a:gd name="T24" fmla="*/ 648 w 94"/>
              <a:gd name="T25" fmla="*/ 658 h 316"/>
              <a:gd name="T26" fmla="*/ 648 w 94"/>
              <a:gd name="T27" fmla="*/ 658 h 316"/>
              <a:gd name="T28" fmla="*/ 648 w 94"/>
              <a:gd name="T29" fmla="*/ 658 h 316"/>
              <a:gd name="T30" fmla="*/ 648 w 94"/>
              <a:gd name="T31" fmla="*/ 658 h 316"/>
              <a:gd name="T32" fmla="*/ 648 w 94"/>
              <a:gd name="T33" fmla="*/ 658 h 316"/>
              <a:gd name="T34" fmla="*/ 648 w 94"/>
              <a:gd name="T35" fmla="*/ 658 h 316"/>
              <a:gd name="T36" fmla="*/ 648 w 94"/>
              <a:gd name="T37" fmla="*/ 658 h 316"/>
              <a:gd name="T38" fmla="*/ 648 w 94"/>
              <a:gd name="T39" fmla="*/ 658 h 316"/>
              <a:gd name="T40" fmla="*/ 648 w 94"/>
              <a:gd name="T41" fmla="*/ 658 h 316"/>
              <a:gd name="T42" fmla="*/ 648 w 94"/>
              <a:gd name="T43" fmla="*/ 658 h 316"/>
              <a:gd name="T44" fmla="*/ 648 w 94"/>
              <a:gd name="T45" fmla="*/ 658 h 316"/>
              <a:gd name="T46" fmla="*/ 648 w 94"/>
              <a:gd name="T47" fmla="*/ 658 h 316"/>
              <a:gd name="T48" fmla="*/ 648 w 94"/>
              <a:gd name="T49" fmla="*/ 658 h 316"/>
              <a:gd name="T50" fmla="*/ 648 w 94"/>
              <a:gd name="T51" fmla="*/ 658 h 316"/>
              <a:gd name="T52" fmla="*/ 648 w 94"/>
              <a:gd name="T53" fmla="*/ 658 h 316"/>
              <a:gd name="T54" fmla="*/ 648 w 94"/>
              <a:gd name="T55" fmla="*/ 658 h 316"/>
              <a:gd name="T56" fmla="*/ 648 w 94"/>
              <a:gd name="T57" fmla="*/ 658 h 316"/>
              <a:gd name="T58" fmla="*/ 648 w 94"/>
              <a:gd name="T59" fmla="*/ 658 h 316"/>
              <a:gd name="T60" fmla="*/ 648 w 94"/>
              <a:gd name="T61" fmla="*/ 658 h 316"/>
              <a:gd name="T62" fmla="*/ 648 w 94"/>
              <a:gd name="T63" fmla="*/ 658 h 316"/>
              <a:gd name="T64" fmla="*/ 648 w 94"/>
              <a:gd name="T65" fmla="*/ 658 h 316"/>
              <a:gd name="T66" fmla="*/ 648 w 94"/>
              <a:gd name="T67" fmla="*/ 658 h 316"/>
              <a:gd name="T68" fmla="*/ 648 w 94"/>
              <a:gd name="T69" fmla="*/ 658 h 316"/>
              <a:gd name="T70" fmla="*/ 648 w 94"/>
              <a:gd name="T71" fmla="*/ 658 h 316"/>
              <a:gd name="T72" fmla="*/ 648 w 94"/>
              <a:gd name="T73" fmla="*/ 658 h 316"/>
              <a:gd name="T74" fmla="*/ 648 w 94"/>
              <a:gd name="T75" fmla="*/ 658 h 316"/>
              <a:gd name="T76" fmla="*/ 648 w 94"/>
              <a:gd name="T77" fmla="*/ 658 h 316"/>
              <a:gd name="T78" fmla="*/ 648 w 94"/>
              <a:gd name="T79" fmla="*/ 658 h 316"/>
              <a:gd name="T80" fmla="*/ 648 w 94"/>
              <a:gd name="T81" fmla="*/ 658 h 316"/>
              <a:gd name="T82" fmla="*/ 648 w 94"/>
              <a:gd name="T83" fmla="*/ 658 h 316"/>
              <a:gd name="T84" fmla="*/ 648 w 94"/>
              <a:gd name="T85" fmla="*/ 658 h 316"/>
              <a:gd name="T86" fmla="*/ 648 w 94"/>
              <a:gd name="T87" fmla="*/ 658 h 316"/>
              <a:gd name="T88" fmla="*/ 648 w 94"/>
              <a:gd name="T89" fmla="*/ 658 h 316"/>
              <a:gd name="T90" fmla="*/ 648 w 94"/>
              <a:gd name="T91" fmla="*/ 658 h 316"/>
              <a:gd name="T92" fmla="*/ 648 w 94"/>
              <a:gd name="T93" fmla="*/ 658 h 316"/>
              <a:gd name="T94" fmla="*/ 648 w 94"/>
              <a:gd name="T95" fmla="*/ 658 h 316"/>
              <a:gd name="T96" fmla="*/ 648 w 94"/>
              <a:gd name="T97" fmla="*/ 658 h 316"/>
              <a:gd name="T98" fmla="*/ 648 w 94"/>
              <a:gd name="T99" fmla="*/ 658 h 316"/>
              <a:gd name="T100" fmla="*/ 648 w 94"/>
              <a:gd name="T101" fmla="*/ 658 h 316"/>
              <a:gd name="T102" fmla="*/ 648 w 94"/>
              <a:gd name="T103" fmla="*/ 658 h 316"/>
              <a:gd name="T104" fmla="*/ 648 w 94"/>
              <a:gd name="T105" fmla="*/ 658 h 316"/>
              <a:gd name="T106" fmla="*/ 648 w 94"/>
              <a:gd name="T107" fmla="*/ 658 h 316"/>
              <a:gd name="T108" fmla="*/ 648 w 94"/>
              <a:gd name="T109" fmla="*/ 658 h 316"/>
              <a:gd name="T110" fmla="*/ 648 w 94"/>
              <a:gd name="T111" fmla="*/ 658 h 316"/>
              <a:gd name="T112" fmla="*/ 648 w 94"/>
              <a:gd name="T113" fmla="*/ 658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6"/>
              <a:gd name="T173" fmla="*/ 94 w 94"/>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6">
                <a:moveTo>
                  <a:pt x="0" y="316"/>
                </a:moveTo>
                <a:lnTo>
                  <a:pt x="1" y="312"/>
                </a:lnTo>
                <a:lnTo>
                  <a:pt x="4" y="310"/>
                </a:lnTo>
                <a:lnTo>
                  <a:pt x="5" y="306"/>
                </a:lnTo>
                <a:lnTo>
                  <a:pt x="6" y="303"/>
                </a:lnTo>
                <a:lnTo>
                  <a:pt x="8" y="301"/>
                </a:lnTo>
                <a:lnTo>
                  <a:pt x="9" y="298"/>
                </a:lnTo>
                <a:lnTo>
                  <a:pt x="10" y="297"/>
                </a:lnTo>
                <a:lnTo>
                  <a:pt x="12" y="294"/>
                </a:lnTo>
                <a:lnTo>
                  <a:pt x="13" y="291"/>
                </a:lnTo>
                <a:lnTo>
                  <a:pt x="14" y="290"/>
                </a:lnTo>
                <a:lnTo>
                  <a:pt x="16" y="289"/>
                </a:lnTo>
                <a:lnTo>
                  <a:pt x="16" y="286"/>
                </a:lnTo>
                <a:lnTo>
                  <a:pt x="17" y="285"/>
                </a:lnTo>
                <a:lnTo>
                  <a:pt x="18" y="283"/>
                </a:lnTo>
                <a:lnTo>
                  <a:pt x="18" y="282"/>
                </a:lnTo>
                <a:lnTo>
                  <a:pt x="20" y="281"/>
                </a:lnTo>
                <a:lnTo>
                  <a:pt x="20" y="279"/>
                </a:lnTo>
                <a:lnTo>
                  <a:pt x="21" y="278"/>
                </a:lnTo>
                <a:lnTo>
                  <a:pt x="21" y="277"/>
                </a:lnTo>
                <a:lnTo>
                  <a:pt x="22" y="275"/>
                </a:lnTo>
                <a:lnTo>
                  <a:pt x="22" y="274"/>
                </a:lnTo>
                <a:lnTo>
                  <a:pt x="22" y="273"/>
                </a:lnTo>
                <a:lnTo>
                  <a:pt x="24" y="271"/>
                </a:lnTo>
                <a:lnTo>
                  <a:pt x="24" y="270"/>
                </a:lnTo>
                <a:lnTo>
                  <a:pt x="25" y="269"/>
                </a:lnTo>
                <a:lnTo>
                  <a:pt x="25" y="267"/>
                </a:lnTo>
                <a:lnTo>
                  <a:pt x="26" y="266"/>
                </a:lnTo>
                <a:lnTo>
                  <a:pt x="26" y="265"/>
                </a:lnTo>
                <a:lnTo>
                  <a:pt x="26" y="263"/>
                </a:lnTo>
                <a:lnTo>
                  <a:pt x="28" y="262"/>
                </a:lnTo>
                <a:lnTo>
                  <a:pt x="29" y="259"/>
                </a:lnTo>
                <a:lnTo>
                  <a:pt x="29" y="258"/>
                </a:lnTo>
                <a:lnTo>
                  <a:pt x="30" y="257"/>
                </a:lnTo>
                <a:lnTo>
                  <a:pt x="30" y="254"/>
                </a:lnTo>
                <a:lnTo>
                  <a:pt x="32" y="253"/>
                </a:lnTo>
                <a:lnTo>
                  <a:pt x="32" y="252"/>
                </a:lnTo>
                <a:lnTo>
                  <a:pt x="33" y="250"/>
                </a:lnTo>
                <a:lnTo>
                  <a:pt x="33" y="249"/>
                </a:lnTo>
                <a:lnTo>
                  <a:pt x="34" y="248"/>
                </a:lnTo>
                <a:lnTo>
                  <a:pt x="34" y="246"/>
                </a:lnTo>
                <a:lnTo>
                  <a:pt x="34" y="245"/>
                </a:lnTo>
                <a:lnTo>
                  <a:pt x="36" y="244"/>
                </a:lnTo>
                <a:lnTo>
                  <a:pt x="36" y="242"/>
                </a:lnTo>
                <a:lnTo>
                  <a:pt x="37" y="241"/>
                </a:lnTo>
                <a:lnTo>
                  <a:pt x="37" y="240"/>
                </a:lnTo>
                <a:lnTo>
                  <a:pt x="37" y="238"/>
                </a:lnTo>
                <a:lnTo>
                  <a:pt x="38" y="238"/>
                </a:lnTo>
                <a:lnTo>
                  <a:pt x="38" y="237"/>
                </a:lnTo>
                <a:lnTo>
                  <a:pt x="38" y="236"/>
                </a:lnTo>
                <a:lnTo>
                  <a:pt x="38" y="234"/>
                </a:lnTo>
                <a:lnTo>
                  <a:pt x="40" y="233"/>
                </a:lnTo>
                <a:lnTo>
                  <a:pt x="41" y="232"/>
                </a:lnTo>
                <a:lnTo>
                  <a:pt x="41" y="230"/>
                </a:lnTo>
                <a:lnTo>
                  <a:pt x="41" y="229"/>
                </a:lnTo>
                <a:lnTo>
                  <a:pt x="42" y="228"/>
                </a:lnTo>
                <a:lnTo>
                  <a:pt x="42" y="225"/>
                </a:lnTo>
                <a:lnTo>
                  <a:pt x="44" y="224"/>
                </a:lnTo>
                <a:lnTo>
                  <a:pt x="44" y="222"/>
                </a:lnTo>
                <a:lnTo>
                  <a:pt x="45" y="221"/>
                </a:lnTo>
                <a:lnTo>
                  <a:pt x="45" y="218"/>
                </a:lnTo>
                <a:lnTo>
                  <a:pt x="46" y="217"/>
                </a:lnTo>
                <a:lnTo>
                  <a:pt x="46" y="214"/>
                </a:lnTo>
                <a:lnTo>
                  <a:pt x="48" y="212"/>
                </a:lnTo>
                <a:lnTo>
                  <a:pt x="48" y="210"/>
                </a:lnTo>
                <a:lnTo>
                  <a:pt x="49" y="208"/>
                </a:lnTo>
                <a:lnTo>
                  <a:pt x="50" y="206"/>
                </a:lnTo>
                <a:lnTo>
                  <a:pt x="50" y="205"/>
                </a:lnTo>
                <a:lnTo>
                  <a:pt x="50" y="203"/>
                </a:lnTo>
                <a:lnTo>
                  <a:pt x="52" y="201"/>
                </a:lnTo>
                <a:lnTo>
                  <a:pt x="52" y="200"/>
                </a:lnTo>
                <a:lnTo>
                  <a:pt x="53" y="199"/>
                </a:lnTo>
                <a:lnTo>
                  <a:pt x="53" y="197"/>
                </a:lnTo>
                <a:lnTo>
                  <a:pt x="53" y="196"/>
                </a:lnTo>
                <a:lnTo>
                  <a:pt x="54" y="195"/>
                </a:lnTo>
                <a:lnTo>
                  <a:pt x="54" y="193"/>
                </a:lnTo>
                <a:lnTo>
                  <a:pt x="55" y="192"/>
                </a:lnTo>
                <a:lnTo>
                  <a:pt x="55" y="191"/>
                </a:lnTo>
                <a:lnTo>
                  <a:pt x="55" y="189"/>
                </a:lnTo>
                <a:lnTo>
                  <a:pt x="57" y="188"/>
                </a:lnTo>
                <a:lnTo>
                  <a:pt x="57" y="187"/>
                </a:lnTo>
                <a:lnTo>
                  <a:pt x="57" y="185"/>
                </a:lnTo>
                <a:lnTo>
                  <a:pt x="57" y="184"/>
                </a:lnTo>
                <a:lnTo>
                  <a:pt x="58" y="183"/>
                </a:lnTo>
                <a:lnTo>
                  <a:pt x="58" y="181"/>
                </a:lnTo>
                <a:lnTo>
                  <a:pt x="58" y="180"/>
                </a:lnTo>
                <a:lnTo>
                  <a:pt x="59" y="179"/>
                </a:lnTo>
                <a:lnTo>
                  <a:pt x="59" y="177"/>
                </a:lnTo>
                <a:lnTo>
                  <a:pt x="61" y="176"/>
                </a:lnTo>
                <a:lnTo>
                  <a:pt x="61" y="175"/>
                </a:lnTo>
                <a:lnTo>
                  <a:pt x="61" y="172"/>
                </a:lnTo>
                <a:lnTo>
                  <a:pt x="62" y="171"/>
                </a:lnTo>
                <a:lnTo>
                  <a:pt x="62" y="168"/>
                </a:lnTo>
                <a:lnTo>
                  <a:pt x="63" y="167"/>
                </a:lnTo>
                <a:lnTo>
                  <a:pt x="63" y="164"/>
                </a:lnTo>
                <a:lnTo>
                  <a:pt x="65" y="161"/>
                </a:lnTo>
                <a:lnTo>
                  <a:pt x="65" y="160"/>
                </a:lnTo>
                <a:lnTo>
                  <a:pt x="66" y="159"/>
                </a:lnTo>
                <a:lnTo>
                  <a:pt x="66" y="156"/>
                </a:lnTo>
                <a:lnTo>
                  <a:pt x="67" y="155"/>
                </a:lnTo>
                <a:lnTo>
                  <a:pt x="67" y="153"/>
                </a:lnTo>
                <a:lnTo>
                  <a:pt x="67" y="152"/>
                </a:lnTo>
                <a:lnTo>
                  <a:pt x="69" y="151"/>
                </a:lnTo>
                <a:lnTo>
                  <a:pt x="69" y="150"/>
                </a:lnTo>
                <a:lnTo>
                  <a:pt x="69" y="148"/>
                </a:lnTo>
                <a:lnTo>
                  <a:pt x="69" y="147"/>
                </a:lnTo>
                <a:lnTo>
                  <a:pt x="70" y="146"/>
                </a:lnTo>
                <a:lnTo>
                  <a:pt x="70" y="144"/>
                </a:lnTo>
                <a:lnTo>
                  <a:pt x="70" y="143"/>
                </a:lnTo>
                <a:lnTo>
                  <a:pt x="71" y="142"/>
                </a:lnTo>
                <a:lnTo>
                  <a:pt x="71" y="140"/>
                </a:lnTo>
                <a:lnTo>
                  <a:pt x="71" y="139"/>
                </a:lnTo>
                <a:lnTo>
                  <a:pt x="73" y="138"/>
                </a:lnTo>
                <a:lnTo>
                  <a:pt x="73" y="136"/>
                </a:lnTo>
                <a:lnTo>
                  <a:pt x="73" y="135"/>
                </a:lnTo>
                <a:lnTo>
                  <a:pt x="73" y="134"/>
                </a:lnTo>
                <a:lnTo>
                  <a:pt x="74" y="132"/>
                </a:lnTo>
                <a:lnTo>
                  <a:pt x="74" y="131"/>
                </a:lnTo>
                <a:lnTo>
                  <a:pt x="74" y="130"/>
                </a:lnTo>
                <a:lnTo>
                  <a:pt x="75" y="128"/>
                </a:lnTo>
                <a:lnTo>
                  <a:pt x="75" y="126"/>
                </a:lnTo>
                <a:lnTo>
                  <a:pt x="77" y="124"/>
                </a:lnTo>
                <a:lnTo>
                  <a:pt x="77" y="123"/>
                </a:lnTo>
                <a:lnTo>
                  <a:pt x="78" y="120"/>
                </a:lnTo>
                <a:lnTo>
                  <a:pt x="78" y="118"/>
                </a:lnTo>
                <a:lnTo>
                  <a:pt x="79" y="116"/>
                </a:lnTo>
                <a:lnTo>
                  <a:pt x="79" y="114"/>
                </a:lnTo>
                <a:lnTo>
                  <a:pt x="81" y="112"/>
                </a:lnTo>
                <a:lnTo>
                  <a:pt x="81" y="110"/>
                </a:lnTo>
                <a:lnTo>
                  <a:pt x="81" y="108"/>
                </a:lnTo>
                <a:lnTo>
                  <a:pt x="82" y="107"/>
                </a:lnTo>
                <a:lnTo>
                  <a:pt x="82" y="106"/>
                </a:lnTo>
                <a:lnTo>
                  <a:pt x="82" y="104"/>
                </a:lnTo>
                <a:lnTo>
                  <a:pt x="83" y="103"/>
                </a:lnTo>
                <a:lnTo>
                  <a:pt x="83" y="102"/>
                </a:lnTo>
                <a:lnTo>
                  <a:pt x="83" y="101"/>
                </a:lnTo>
                <a:lnTo>
                  <a:pt x="83" y="99"/>
                </a:lnTo>
                <a:lnTo>
                  <a:pt x="85" y="98"/>
                </a:lnTo>
                <a:lnTo>
                  <a:pt x="85" y="97"/>
                </a:lnTo>
                <a:lnTo>
                  <a:pt x="85" y="95"/>
                </a:lnTo>
                <a:lnTo>
                  <a:pt x="85" y="94"/>
                </a:lnTo>
                <a:lnTo>
                  <a:pt x="85" y="93"/>
                </a:lnTo>
                <a:lnTo>
                  <a:pt x="86" y="91"/>
                </a:lnTo>
                <a:lnTo>
                  <a:pt x="86" y="90"/>
                </a:lnTo>
                <a:lnTo>
                  <a:pt x="86" y="89"/>
                </a:lnTo>
                <a:lnTo>
                  <a:pt x="86" y="87"/>
                </a:lnTo>
                <a:lnTo>
                  <a:pt x="86" y="86"/>
                </a:lnTo>
                <a:lnTo>
                  <a:pt x="86" y="85"/>
                </a:lnTo>
                <a:lnTo>
                  <a:pt x="86" y="83"/>
                </a:lnTo>
                <a:lnTo>
                  <a:pt x="86" y="82"/>
                </a:lnTo>
                <a:lnTo>
                  <a:pt x="86" y="81"/>
                </a:lnTo>
                <a:lnTo>
                  <a:pt x="87" y="79"/>
                </a:lnTo>
                <a:lnTo>
                  <a:pt x="87" y="77"/>
                </a:lnTo>
                <a:lnTo>
                  <a:pt x="87" y="75"/>
                </a:lnTo>
                <a:lnTo>
                  <a:pt x="87" y="74"/>
                </a:lnTo>
                <a:lnTo>
                  <a:pt x="87" y="71"/>
                </a:lnTo>
                <a:lnTo>
                  <a:pt x="87" y="70"/>
                </a:lnTo>
                <a:lnTo>
                  <a:pt x="87" y="69"/>
                </a:lnTo>
                <a:lnTo>
                  <a:pt x="87" y="66"/>
                </a:lnTo>
                <a:lnTo>
                  <a:pt x="87" y="65"/>
                </a:lnTo>
                <a:lnTo>
                  <a:pt x="87" y="63"/>
                </a:lnTo>
                <a:lnTo>
                  <a:pt x="89" y="62"/>
                </a:lnTo>
                <a:lnTo>
                  <a:pt x="89" y="61"/>
                </a:lnTo>
                <a:lnTo>
                  <a:pt x="89" y="59"/>
                </a:lnTo>
                <a:lnTo>
                  <a:pt x="89" y="58"/>
                </a:lnTo>
                <a:lnTo>
                  <a:pt x="89" y="57"/>
                </a:lnTo>
                <a:lnTo>
                  <a:pt x="89" y="55"/>
                </a:lnTo>
                <a:lnTo>
                  <a:pt x="89" y="54"/>
                </a:lnTo>
                <a:lnTo>
                  <a:pt x="89" y="53"/>
                </a:lnTo>
                <a:lnTo>
                  <a:pt x="89" y="51"/>
                </a:lnTo>
                <a:lnTo>
                  <a:pt x="90" y="51"/>
                </a:lnTo>
                <a:lnTo>
                  <a:pt x="90" y="50"/>
                </a:lnTo>
                <a:lnTo>
                  <a:pt x="90" y="49"/>
                </a:lnTo>
                <a:lnTo>
                  <a:pt x="90" y="48"/>
                </a:lnTo>
                <a:lnTo>
                  <a:pt x="90" y="46"/>
                </a:lnTo>
                <a:lnTo>
                  <a:pt x="90" y="45"/>
                </a:lnTo>
                <a:lnTo>
                  <a:pt x="91" y="44"/>
                </a:lnTo>
                <a:lnTo>
                  <a:pt x="91" y="42"/>
                </a:lnTo>
                <a:lnTo>
                  <a:pt x="91" y="41"/>
                </a:lnTo>
                <a:lnTo>
                  <a:pt x="91" y="40"/>
                </a:lnTo>
                <a:lnTo>
                  <a:pt x="91" y="38"/>
                </a:lnTo>
                <a:lnTo>
                  <a:pt x="93" y="37"/>
                </a:lnTo>
                <a:lnTo>
                  <a:pt x="93" y="36"/>
                </a:lnTo>
                <a:lnTo>
                  <a:pt x="93" y="34"/>
                </a:lnTo>
                <a:lnTo>
                  <a:pt x="93" y="33"/>
                </a:lnTo>
                <a:lnTo>
                  <a:pt x="93" y="32"/>
                </a:lnTo>
                <a:lnTo>
                  <a:pt x="93" y="30"/>
                </a:lnTo>
                <a:lnTo>
                  <a:pt x="93" y="29"/>
                </a:lnTo>
                <a:lnTo>
                  <a:pt x="93" y="28"/>
                </a:lnTo>
                <a:lnTo>
                  <a:pt x="94" y="26"/>
                </a:lnTo>
                <a:lnTo>
                  <a:pt x="94" y="25"/>
                </a:lnTo>
                <a:lnTo>
                  <a:pt x="94" y="24"/>
                </a:lnTo>
                <a:lnTo>
                  <a:pt x="93" y="22"/>
                </a:lnTo>
                <a:lnTo>
                  <a:pt x="93" y="21"/>
                </a:lnTo>
                <a:lnTo>
                  <a:pt x="93" y="20"/>
                </a:lnTo>
                <a:lnTo>
                  <a:pt x="93" y="18"/>
                </a:lnTo>
                <a:lnTo>
                  <a:pt x="93" y="17"/>
                </a:lnTo>
                <a:lnTo>
                  <a:pt x="93" y="14"/>
                </a:lnTo>
                <a:lnTo>
                  <a:pt x="93" y="13"/>
                </a:lnTo>
                <a:lnTo>
                  <a:pt x="93" y="12"/>
                </a:lnTo>
                <a:lnTo>
                  <a:pt x="93" y="9"/>
                </a:lnTo>
                <a:lnTo>
                  <a:pt x="93" y="8"/>
                </a:lnTo>
                <a:lnTo>
                  <a:pt x="93" y="5"/>
                </a:lnTo>
                <a:lnTo>
                  <a:pt x="93" y="2"/>
                </a:lnTo>
                <a:lnTo>
                  <a:pt x="93" y="0"/>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08" name="Line 31"/>
          <p:cNvSpPr>
            <a:spLocks noChangeShapeType="1"/>
          </p:cNvSpPr>
          <p:nvPr/>
        </p:nvSpPr>
        <p:spPr bwMode="auto">
          <a:xfrm>
            <a:off x="4914900" y="4594225"/>
            <a:ext cx="23971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09" name="Rectangle 32"/>
          <p:cNvSpPr>
            <a:spLocks noChangeArrowheads="1"/>
          </p:cNvSpPr>
          <p:nvPr/>
        </p:nvSpPr>
        <p:spPr bwMode="auto">
          <a:xfrm>
            <a:off x="4681538" y="3443288"/>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10" name="Rectangle 33"/>
          <p:cNvSpPr>
            <a:spLocks noChangeArrowheads="1"/>
          </p:cNvSpPr>
          <p:nvPr/>
        </p:nvSpPr>
        <p:spPr bwMode="auto">
          <a:xfrm>
            <a:off x="4754563" y="3524250"/>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11" name="Rectangle 34"/>
          <p:cNvSpPr>
            <a:spLocks noChangeArrowheads="1"/>
          </p:cNvSpPr>
          <p:nvPr/>
        </p:nvSpPr>
        <p:spPr bwMode="auto">
          <a:xfrm>
            <a:off x="4681538" y="3676650"/>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12" name="Rectangle 35"/>
          <p:cNvSpPr>
            <a:spLocks noChangeArrowheads="1"/>
          </p:cNvSpPr>
          <p:nvPr/>
        </p:nvSpPr>
        <p:spPr bwMode="auto">
          <a:xfrm>
            <a:off x="4754563" y="3759200"/>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13" name="Rectangle 36"/>
          <p:cNvSpPr>
            <a:spLocks noChangeArrowheads="1"/>
          </p:cNvSpPr>
          <p:nvPr/>
        </p:nvSpPr>
        <p:spPr bwMode="auto">
          <a:xfrm>
            <a:off x="4681538" y="4475163"/>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14" name="Rectangle 37"/>
          <p:cNvSpPr>
            <a:spLocks noChangeArrowheads="1"/>
          </p:cNvSpPr>
          <p:nvPr/>
        </p:nvSpPr>
        <p:spPr bwMode="auto">
          <a:xfrm>
            <a:off x="4754563" y="4556125"/>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n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15" name="Rectangle 38"/>
          <p:cNvSpPr>
            <a:spLocks noChangeArrowheads="1"/>
          </p:cNvSpPr>
          <p:nvPr/>
        </p:nvSpPr>
        <p:spPr bwMode="auto">
          <a:xfrm>
            <a:off x="5965825" y="3973513"/>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16" name="Rectangle 39"/>
          <p:cNvSpPr>
            <a:spLocks noChangeArrowheads="1"/>
          </p:cNvSpPr>
          <p:nvPr/>
        </p:nvSpPr>
        <p:spPr bwMode="auto">
          <a:xfrm>
            <a:off x="6043613" y="4056063"/>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17" name="Rectangle 40"/>
          <p:cNvSpPr>
            <a:spLocks noChangeArrowheads="1"/>
          </p:cNvSpPr>
          <p:nvPr/>
        </p:nvSpPr>
        <p:spPr bwMode="auto">
          <a:xfrm>
            <a:off x="6276975" y="3973513"/>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18" name="Rectangle 41"/>
          <p:cNvSpPr>
            <a:spLocks noChangeArrowheads="1"/>
          </p:cNvSpPr>
          <p:nvPr/>
        </p:nvSpPr>
        <p:spPr bwMode="auto">
          <a:xfrm>
            <a:off x="6354763" y="4056063"/>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19" name="Rectangle 42"/>
          <p:cNvSpPr>
            <a:spLocks noChangeArrowheads="1"/>
          </p:cNvSpPr>
          <p:nvPr/>
        </p:nvSpPr>
        <p:spPr bwMode="auto">
          <a:xfrm>
            <a:off x="6586538" y="3968750"/>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Symbol" panose="05050102010706020507" pitchFamily="18" charset="2"/>
                <a:ea typeface="MS PGothic" panose="020B0600070205080204" pitchFamily="34" charset="-128"/>
              </a:rPr>
              <a:t>¼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20" name="Rectangle 43"/>
          <p:cNvSpPr>
            <a:spLocks noChangeArrowheads="1"/>
          </p:cNvSpPr>
          <p:nvPr/>
        </p:nvSpPr>
        <p:spPr bwMode="auto">
          <a:xfrm>
            <a:off x="6908800" y="3973513"/>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21" name="Rectangle 44"/>
          <p:cNvSpPr>
            <a:spLocks noChangeArrowheads="1"/>
          </p:cNvSpPr>
          <p:nvPr/>
        </p:nvSpPr>
        <p:spPr bwMode="auto">
          <a:xfrm>
            <a:off x="6983413" y="4056063"/>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n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22" name="Rectangle 45"/>
          <p:cNvSpPr>
            <a:spLocks noChangeArrowheads="1"/>
          </p:cNvSpPr>
          <p:nvPr/>
        </p:nvSpPr>
        <p:spPr bwMode="auto">
          <a:xfrm>
            <a:off x="6148388" y="3973513"/>
            <a:ext cx="163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23" name="Rectangle 46"/>
          <p:cNvSpPr>
            <a:spLocks noChangeArrowheads="1"/>
          </p:cNvSpPr>
          <p:nvPr/>
        </p:nvSpPr>
        <p:spPr bwMode="auto">
          <a:xfrm>
            <a:off x="6459538" y="3973513"/>
            <a:ext cx="163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24" name="Rectangle 47"/>
          <p:cNvSpPr>
            <a:spLocks noChangeArrowheads="1"/>
          </p:cNvSpPr>
          <p:nvPr/>
        </p:nvSpPr>
        <p:spPr bwMode="auto">
          <a:xfrm>
            <a:off x="6778625" y="3973513"/>
            <a:ext cx="1635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25" name="Rectangle 48"/>
          <p:cNvSpPr>
            <a:spLocks noChangeArrowheads="1"/>
          </p:cNvSpPr>
          <p:nvPr/>
        </p:nvSpPr>
        <p:spPr bwMode="auto">
          <a:xfrm>
            <a:off x="2212975" y="3841750"/>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26" name="Rectangle 49"/>
          <p:cNvSpPr>
            <a:spLocks noChangeArrowheads="1"/>
          </p:cNvSpPr>
          <p:nvPr/>
        </p:nvSpPr>
        <p:spPr bwMode="auto">
          <a:xfrm>
            <a:off x="2287588" y="3922713"/>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27" name="Rectangle 50"/>
          <p:cNvSpPr>
            <a:spLocks noChangeArrowheads="1"/>
          </p:cNvSpPr>
          <p:nvPr/>
        </p:nvSpPr>
        <p:spPr bwMode="auto">
          <a:xfrm>
            <a:off x="2212975" y="4073525"/>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28" name="Rectangle 51"/>
          <p:cNvSpPr>
            <a:spLocks noChangeArrowheads="1"/>
          </p:cNvSpPr>
          <p:nvPr/>
        </p:nvSpPr>
        <p:spPr bwMode="auto">
          <a:xfrm>
            <a:off x="2287588" y="4156075"/>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29" name="Rectangle 52"/>
          <p:cNvSpPr>
            <a:spLocks noChangeArrowheads="1"/>
          </p:cNvSpPr>
          <p:nvPr/>
        </p:nvSpPr>
        <p:spPr bwMode="auto">
          <a:xfrm>
            <a:off x="3500438" y="3971925"/>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30" name="Rectangle 53"/>
          <p:cNvSpPr>
            <a:spLocks noChangeArrowheads="1"/>
          </p:cNvSpPr>
          <p:nvPr/>
        </p:nvSpPr>
        <p:spPr bwMode="auto">
          <a:xfrm>
            <a:off x="3575050" y="4052888"/>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31" name="Rectangle 54"/>
          <p:cNvSpPr>
            <a:spLocks noChangeArrowheads="1"/>
          </p:cNvSpPr>
          <p:nvPr/>
        </p:nvSpPr>
        <p:spPr bwMode="auto">
          <a:xfrm>
            <a:off x="3811588" y="3971925"/>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32" name="Rectangle 55"/>
          <p:cNvSpPr>
            <a:spLocks noChangeArrowheads="1"/>
          </p:cNvSpPr>
          <p:nvPr/>
        </p:nvSpPr>
        <p:spPr bwMode="auto">
          <a:xfrm>
            <a:off x="3887788" y="4052888"/>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33" name="Line 56"/>
          <p:cNvSpPr>
            <a:spLocks noChangeShapeType="1"/>
          </p:cNvSpPr>
          <p:nvPr/>
        </p:nvSpPr>
        <p:spPr bwMode="auto">
          <a:xfrm flipH="1">
            <a:off x="3303588" y="4073525"/>
            <a:ext cx="119062"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34" name="Line 57"/>
          <p:cNvSpPr>
            <a:spLocks noChangeShapeType="1"/>
          </p:cNvSpPr>
          <p:nvPr/>
        </p:nvSpPr>
        <p:spPr bwMode="auto">
          <a:xfrm flipH="1">
            <a:off x="5773738" y="4073525"/>
            <a:ext cx="119062"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35" name="Freeform 58"/>
          <p:cNvSpPr>
            <a:spLocks/>
          </p:cNvSpPr>
          <p:nvPr/>
        </p:nvSpPr>
        <p:spPr bwMode="auto">
          <a:xfrm>
            <a:off x="5635625" y="1855788"/>
            <a:ext cx="138113" cy="0"/>
          </a:xfrm>
          <a:custGeom>
            <a:avLst/>
            <a:gdLst>
              <a:gd name="T0" fmla="*/ 654 w 212"/>
              <a:gd name="T1" fmla="*/ 0 h 1"/>
              <a:gd name="T2" fmla="*/ 0 w 212"/>
              <a:gd name="T3" fmla="*/ 0 h 1"/>
              <a:gd name="T4" fmla="*/ 654 w 212"/>
              <a:gd name="T5" fmla="*/ 0 h 1"/>
              <a:gd name="T6" fmla="*/ 0 60000 65536"/>
              <a:gd name="T7" fmla="*/ 0 60000 65536"/>
              <a:gd name="T8" fmla="*/ 0 60000 65536"/>
              <a:gd name="T9" fmla="*/ 0 w 212"/>
              <a:gd name="T10" fmla="*/ 0 h 1"/>
              <a:gd name="T11" fmla="*/ 212 w 212"/>
              <a:gd name="T12" fmla="*/ 1 h 1"/>
            </a:gdLst>
            <a:ahLst/>
            <a:cxnLst>
              <a:cxn ang="T6">
                <a:pos x="T0" y="T1"/>
              </a:cxn>
              <a:cxn ang="T7">
                <a:pos x="T2" y="T3"/>
              </a:cxn>
              <a:cxn ang="T8">
                <a:pos x="T4" y="T5"/>
              </a:cxn>
            </a:cxnLst>
            <a:rect l="T9" t="T10" r="T11" b="T12"/>
            <a:pathLst>
              <a:path w="212" h="1">
                <a:moveTo>
                  <a:pt x="212" y="0"/>
                </a:moveTo>
                <a:lnTo>
                  <a:pt x="0" y="0"/>
                </a:lnTo>
                <a:lnTo>
                  <a:pt x="2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36" name="Line 59"/>
          <p:cNvSpPr>
            <a:spLocks noChangeShapeType="1"/>
          </p:cNvSpPr>
          <p:nvPr/>
        </p:nvSpPr>
        <p:spPr bwMode="auto">
          <a:xfrm flipH="1">
            <a:off x="5635625" y="1855788"/>
            <a:ext cx="138113"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37" name="Freeform 60"/>
          <p:cNvSpPr>
            <a:spLocks/>
          </p:cNvSpPr>
          <p:nvPr/>
        </p:nvSpPr>
        <p:spPr bwMode="auto">
          <a:xfrm>
            <a:off x="4914900" y="1595438"/>
            <a:ext cx="239713" cy="1587"/>
          </a:xfrm>
          <a:custGeom>
            <a:avLst/>
            <a:gdLst>
              <a:gd name="T0" fmla="*/ 0 w 371"/>
              <a:gd name="T1" fmla="*/ 0 h 1"/>
              <a:gd name="T2" fmla="*/ 0 w 371"/>
              <a:gd name="T3" fmla="*/ 0 h 1"/>
              <a:gd name="T4" fmla="*/ 0 w 371"/>
              <a:gd name="T5" fmla="*/ 0 h 1"/>
              <a:gd name="T6" fmla="*/ 0 60000 65536"/>
              <a:gd name="T7" fmla="*/ 0 60000 65536"/>
              <a:gd name="T8" fmla="*/ 0 60000 65536"/>
              <a:gd name="T9" fmla="*/ 0 w 371"/>
              <a:gd name="T10" fmla="*/ 0 h 1"/>
              <a:gd name="T11" fmla="*/ 371 w 371"/>
              <a:gd name="T12" fmla="*/ 1 h 1"/>
            </a:gdLst>
            <a:ahLst/>
            <a:cxnLst>
              <a:cxn ang="T6">
                <a:pos x="T0" y="T1"/>
              </a:cxn>
              <a:cxn ang="T7">
                <a:pos x="T2" y="T3"/>
              </a:cxn>
              <a:cxn ang="T8">
                <a:pos x="T4" y="T5"/>
              </a:cxn>
            </a:cxnLst>
            <a:rect l="T9" t="T10" r="T11" b="T12"/>
            <a:pathLst>
              <a:path w="371" h="1">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38" name="Line 61"/>
          <p:cNvSpPr>
            <a:spLocks noChangeShapeType="1"/>
          </p:cNvSpPr>
          <p:nvPr/>
        </p:nvSpPr>
        <p:spPr bwMode="auto">
          <a:xfrm flipH="1">
            <a:off x="4914900" y="1595438"/>
            <a:ext cx="23971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39" name="Freeform 62"/>
          <p:cNvSpPr>
            <a:spLocks/>
          </p:cNvSpPr>
          <p:nvPr/>
        </p:nvSpPr>
        <p:spPr bwMode="auto">
          <a:xfrm>
            <a:off x="4914900" y="1352550"/>
            <a:ext cx="239713" cy="1588"/>
          </a:xfrm>
          <a:custGeom>
            <a:avLst/>
            <a:gdLst>
              <a:gd name="T0" fmla="*/ 0 w 371"/>
              <a:gd name="T1" fmla="*/ 0 h 1"/>
              <a:gd name="T2" fmla="*/ 0 w 371"/>
              <a:gd name="T3" fmla="*/ 0 h 1"/>
              <a:gd name="T4" fmla="*/ 0 w 371"/>
              <a:gd name="T5" fmla="*/ 0 h 1"/>
              <a:gd name="T6" fmla="*/ 0 60000 65536"/>
              <a:gd name="T7" fmla="*/ 0 60000 65536"/>
              <a:gd name="T8" fmla="*/ 0 60000 65536"/>
              <a:gd name="T9" fmla="*/ 0 w 371"/>
              <a:gd name="T10" fmla="*/ 0 h 1"/>
              <a:gd name="T11" fmla="*/ 371 w 371"/>
              <a:gd name="T12" fmla="*/ 1 h 1"/>
            </a:gdLst>
            <a:ahLst/>
            <a:cxnLst>
              <a:cxn ang="T6">
                <a:pos x="T0" y="T1"/>
              </a:cxn>
              <a:cxn ang="T7">
                <a:pos x="T2" y="T3"/>
              </a:cxn>
              <a:cxn ang="T8">
                <a:pos x="T4" y="T5"/>
              </a:cxn>
            </a:cxnLst>
            <a:rect l="T9" t="T10" r="T11" b="T12"/>
            <a:pathLst>
              <a:path w="371" h="1">
                <a:moveTo>
                  <a:pt x="371" y="0"/>
                </a:moveTo>
                <a:lnTo>
                  <a:pt x="0" y="0"/>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40" name="Line 63"/>
          <p:cNvSpPr>
            <a:spLocks noChangeShapeType="1"/>
          </p:cNvSpPr>
          <p:nvPr/>
        </p:nvSpPr>
        <p:spPr bwMode="auto">
          <a:xfrm flipH="1">
            <a:off x="4914900" y="1352550"/>
            <a:ext cx="23971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41" name="Line 64"/>
          <p:cNvSpPr>
            <a:spLocks noChangeShapeType="1"/>
          </p:cNvSpPr>
          <p:nvPr/>
        </p:nvSpPr>
        <p:spPr bwMode="auto">
          <a:xfrm>
            <a:off x="5157788" y="2038350"/>
            <a:ext cx="0" cy="4238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42" name="Line 65"/>
          <p:cNvSpPr>
            <a:spLocks noChangeShapeType="1"/>
          </p:cNvSpPr>
          <p:nvPr/>
        </p:nvSpPr>
        <p:spPr bwMode="auto">
          <a:xfrm>
            <a:off x="5154613" y="1249363"/>
            <a:ext cx="3175" cy="4159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43" name="Rectangle 66"/>
          <p:cNvSpPr>
            <a:spLocks noChangeArrowheads="1"/>
          </p:cNvSpPr>
          <p:nvPr/>
        </p:nvSpPr>
        <p:spPr bwMode="auto">
          <a:xfrm>
            <a:off x="3683000" y="3971925"/>
            <a:ext cx="1635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44" name="Rectangle 67"/>
          <p:cNvSpPr>
            <a:spLocks noChangeArrowheads="1"/>
          </p:cNvSpPr>
          <p:nvPr/>
        </p:nvSpPr>
        <p:spPr bwMode="auto">
          <a:xfrm>
            <a:off x="4676775" y="1219200"/>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45" name="Rectangle 68"/>
          <p:cNvSpPr>
            <a:spLocks noChangeArrowheads="1"/>
          </p:cNvSpPr>
          <p:nvPr/>
        </p:nvSpPr>
        <p:spPr bwMode="auto">
          <a:xfrm>
            <a:off x="4752975" y="1301750"/>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46" name="Rectangle 69"/>
          <p:cNvSpPr>
            <a:spLocks noChangeArrowheads="1"/>
          </p:cNvSpPr>
          <p:nvPr/>
        </p:nvSpPr>
        <p:spPr bwMode="auto">
          <a:xfrm>
            <a:off x="4676775" y="1454150"/>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47" name="Rectangle 70"/>
          <p:cNvSpPr>
            <a:spLocks noChangeArrowheads="1"/>
          </p:cNvSpPr>
          <p:nvPr/>
        </p:nvSpPr>
        <p:spPr bwMode="auto">
          <a:xfrm>
            <a:off x="4752975" y="1535113"/>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48" name="Rectangle 71"/>
          <p:cNvSpPr>
            <a:spLocks noChangeArrowheads="1"/>
          </p:cNvSpPr>
          <p:nvPr/>
        </p:nvSpPr>
        <p:spPr bwMode="auto">
          <a:xfrm>
            <a:off x="4676775" y="2266950"/>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49" name="Rectangle 72"/>
          <p:cNvSpPr>
            <a:spLocks noChangeArrowheads="1"/>
          </p:cNvSpPr>
          <p:nvPr/>
        </p:nvSpPr>
        <p:spPr bwMode="auto">
          <a:xfrm>
            <a:off x="4752975" y="2347913"/>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n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50" name="Rectangle 73"/>
          <p:cNvSpPr>
            <a:spLocks noChangeArrowheads="1"/>
          </p:cNvSpPr>
          <p:nvPr/>
        </p:nvSpPr>
        <p:spPr bwMode="auto">
          <a:xfrm>
            <a:off x="2209800" y="1655763"/>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51" name="Rectangle 74"/>
          <p:cNvSpPr>
            <a:spLocks noChangeArrowheads="1"/>
          </p:cNvSpPr>
          <p:nvPr/>
        </p:nvSpPr>
        <p:spPr bwMode="auto">
          <a:xfrm>
            <a:off x="2284413" y="1738313"/>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52" name="Rectangle 75"/>
          <p:cNvSpPr>
            <a:spLocks noChangeArrowheads="1"/>
          </p:cNvSpPr>
          <p:nvPr/>
        </p:nvSpPr>
        <p:spPr bwMode="auto">
          <a:xfrm>
            <a:off x="2209800" y="1890713"/>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53" name="Rectangle 76"/>
          <p:cNvSpPr>
            <a:spLocks noChangeArrowheads="1"/>
          </p:cNvSpPr>
          <p:nvPr/>
        </p:nvSpPr>
        <p:spPr bwMode="auto">
          <a:xfrm>
            <a:off x="2284413" y="1973263"/>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54" name="Rectangle 77"/>
          <p:cNvSpPr>
            <a:spLocks noChangeArrowheads="1"/>
          </p:cNvSpPr>
          <p:nvPr/>
        </p:nvSpPr>
        <p:spPr bwMode="auto">
          <a:xfrm>
            <a:off x="3500438" y="1766888"/>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55" name="Rectangle 78"/>
          <p:cNvSpPr>
            <a:spLocks noChangeArrowheads="1"/>
          </p:cNvSpPr>
          <p:nvPr/>
        </p:nvSpPr>
        <p:spPr bwMode="auto">
          <a:xfrm>
            <a:off x="3573463" y="1847850"/>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56" name="Rectangle 79"/>
          <p:cNvSpPr>
            <a:spLocks noChangeArrowheads="1"/>
          </p:cNvSpPr>
          <p:nvPr/>
        </p:nvSpPr>
        <p:spPr bwMode="auto">
          <a:xfrm>
            <a:off x="3763963" y="1766888"/>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57" name="Rectangle 80"/>
          <p:cNvSpPr>
            <a:spLocks noChangeArrowheads="1"/>
          </p:cNvSpPr>
          <p:nvPr/>
        </p:nvSpPr>
        <p:spPr bwMode="auto">
          <a:xfrm>
            <a:off x="3836988" y="1847850"/>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58" name="Line 81"/>
          <p:cNvSpPr>
            <a:spLocks noChangeShapeType="1"/>
          </p:cNvSpPr>
          <p:nvPr/>
        </p:nvSpPr>
        <p:spPr bwMode="auto">
          <a:xfrm flipH="1">
            <a:off x="3303588" y="1855788"/>
            <a:ext cx="119062"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59" name="Line 82"/>
          <p:cNvSpPr>
            <a:spLocks noChangeShapeType="1"/>
          </p:cNvSpPr>
          <p:nvPr/>
        </p:nvSpPr>
        <p:spPr bwMode="auto">
          <a:xfrm flipH="1">
            <a:off x="5773738" y="1855788"/>
            <a:ext cx="119062"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60" name="Rectangle 83"/>
          <p:cNvSpPr>
            <a:spLocks noChangeArrowheads="1"/>
          </p:cNvSpPr>
          <p:nvPr/>
        </p:nvSpPr>
        <p:spPr bwMode="auto">
          <a:xfrm>
            <a:off x="3681413" y="1760538"/>
            <a:ext cx="50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Symbol" panose="05050102010706020507" pitchFamily="18" charset="2"/>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61" name="Rectangle 84"/>
          <p:cNvSpPr>
            <a:spLocks noChangeArrowheads="1"/>
          </p:cNvSpPr>
          <p:nvPr/>
        </p:nvSpPr>
        <p:spPr bwMode="auto">
          <a:xfrm>
            <a:off x="5965825" y="1757363"/>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62" name="Rectangle 85"/>
          <p:cNvSpPr>
            <a:spLocks noChangeArrowheads="1"/>
          </p:cNvSpPr>
          <p:nvPr/>
        </p:nvSpPr>
        <p:spPr bwMode="auto">
          <a:xfrm>
            <a:off x="6038850" y="1839913"/>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63" name="Rectangle 86"/>
          <p:cNvSpPr>
            <a:spLocks noChangeArrowheads="1"/>
          </p:cNvSpPr>
          <p:nvPr/>
        </p:nvSpPr>
        <p:spPr bwMode="auto">
          <a:xfrm>
            <a:off x="6229350" y="1757363"/>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64" name="Rectangle 87"/>
          <p:cNvSpPr>
            <a:spLocks noChangeArrowheads="1"/>
          </p:cNvSpPr>
          <p:nvPr/>
        </p:nvSpPr>
        <p:spPr bwMode="auto">
          <a:xfrm>
            <a:off x="6303963" y="1839913"/>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65" name="Rectangle 88"/>
          <p:cNvSpPr>
            <a:spLocks noChangeArrowheads="1"/>
          </p:cNvSpPr>
          <p:nvPr/>
        </p:nvSpPr>
        <p:spPr bwMode="auto">
          <a:xfrm>
            <a:off x="6488113" y="1751013"/>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Symbol" panose="05050102010706020507" pitchFamily="18" charset="2"/>
                <a:ea typeface="MS PGothic" panose="020B0600070205080204" pitchFamily="34" charset="-128"/>
              </a:rPr>
              <a:t>¼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66" name="Rectangle 89"/>
          <p:cNvSpPr>
            <a:spLocks noChangeArrowheads="1"/>
          </p:cNvSpPr>
          <p:nvPr/>
        </p:nvSpPr>
        <p:spPr bwMode="auto">
          <a:xfrm>
            <a:off x="6762750" y="1757363"/>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67" name="Rectangle 90"/>
          <p:cNvSpPr>
            <a:spLocks noChangeArrowheads="1"/>
          </p:cNvSpPr>
          <p:nvPr/>
        </p:nvSpPr>
        <p:spPr bwMode="auto">
          <a:xfrm>
            <a:off x="6837363" y="1839913"/>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n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68" name="Rectangle 91"/>
          <p:cNvSpPr>
            <a:spLocks noChangeArrowheads="1"/>
          </p:cNvSpPr>
          <p:nvPr/>
        </p:nvSpPr>
        <p:spPr bwMode="auto">
          <a:xfrm>
            <a:off x="6096000" y="1751013"/>
            <a:ext cx="52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Symbol" panose="05050102010706020507" pitchFamily="18" charset="2"/>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69" name="Rectangle 94"/>
          <p:cNvSpPr>
            <a:spLocks noChangeArrowheads="1"/>
          </p:cNvSpPr>
          <p:nvPr/>
        </p:nvSpPr>
        <p:spPr bwMode="auto">
          <a:xfrm>
            <a:off x="4076700" y="2774950"/>
            <a:ext cx="1260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Helvetica" panose="020B0604020202020204" pitchFamily="34" charset="0"/>
                <a:ea typeface="MS PGothic" panose="020B0600070205080204" pitchFamily="34" charset="-128"/>
              </a:rPr>
              <a:t>(a) AND gates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70" name="Rectangle 95"/>
          <p:cNvSpPr>
            <a:spLocks noChangeArrowheads="1"/>
          </p:cNvSpPr>
          <p:nvPr/>
        </p:nvSpPr>
        <p:spPr bwMode="auto">
          <a:xfrm>
            <a:off x="4122738" y="4984750"/>
            <a:ext cx="1090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Helvetica" panose="020B0604020202020204" pitchFamily="34" charset="0"/>
                <a:ea typeface="MS PGothic" panose="020B0600070205080204" pitchFamily="34" charset="-128"/>
              </a:rPr>
              <a:t>(b) OR gates</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71" name="Rectangle 96"/>
          <p:cNvSpPr>
            <a:spLocks noChangeArrowheads="1"/>
          </p:cNvSpPr>
          <p:nvPr/>
        </p:nvSpPr>
        <p:spPr bwMode="auto">
          <a:xfrm>
            <a:off x="4075113" y="5600700"/>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72" name="Rectangle 98"/>
          <p:cNvSpPr>
            <a:spLocks noChangeArrowheads="1"/>
          </p:cNvSpPr>
          <p:nvPr/>
        </p:nvSpPr>
        <p:spPr bwMode="auto">
          <a:xfrm>
            <a:off x="5381625" y="5600700"/>
            <a:ext cx="2952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4673" name="Freeform 99"/>
          <p:cNvSpPr>
            <a:spLocks/>
          </p:cNvSpPr>
          <p:nvPr/>
        </p:nvSpPr>
        <p:spPr bwMode="auto">
          <a:xfrm>
            <a:off x="4983163" y="4040188"/>
            <a:ext cx="34925" cy="33337"/>
          </a:xfrm>
          <a:custGeom>
            <a:avLst/>
            <a:gdLst>
              <a:gd name="T0" fmla="*/ 660 w 53"/>
              <a:gd name="T1" fmla="*/ 0 h 53"/>
              <a:gd name="T2" fmla="*/ 660 w 53"/>
              <a:gd name="T3" fmla="*/ 0 h 53"/>
              <a:gd name="T4" fmla="*/ 660 w 53"/>
              <a:gd name="T5" fmla="*/ 0 h 53"/>
              <a:gd name="T6" fmla="*/ 660 w 53"/>
              <a:gd name="T7" fmla="*/ 0 h 53"/>
              <a:gd name="T8" fmla="*/ 660 w 53"/>
              <a:gd name="T9" fmla="*/ 0 h 53"/>
              <a:gd name="T10" fmla="*/ 660 w 53"/>
              <a:gd name="T11" fmla="*/ 0 h 53"/>
              <a:gd name="T12" fmla="*/ 660 w 53"/>
              <a:gd name="T13" fmla="*/ 0 h 53"/>
              <a:gd name="T14" fmla="*/ 660 w 53"/>
              <a:gd name="T15" fmla="*/ 0 h 53"/>
              <a:gd name="T16" fmla="*/ 660 w 53"/>
              <a:gd name="T17" fmla="*/ 0 h 53"/>
              <a:gd name="T18" fmla="*/ 660 w 53"/>
              <a:gd name="T19" fmla="*/ 0 h 53"/>
              <a:gd name="T20" fmla="*/ 660 w 53"/>
              <a:gd name="T21" fmla="*/ 0 h 53"/>
              <a:gd name="T22" fmla="*/ 660 w 53"/>
              <a:gd name="T23" fmla="*/ 0 h 53"/>
              <a:gd name="T24" fmla="*/ 660 w 53"/>
              <a:gd name="T25" fmla="*/ 0 h 53"/>
              <a:gd name="T26" fmla="*/ 660 w 53"/>
              <a:gd name="T27" fmla="*/ 0 h 53"/>
              <a:gd name="T28" fmla="*/ 660 w 53"/>
              <a:gd name="T29" fmla="*/ 0 h 53"/>
              <a:gd name="T30" fmla="*/ 660 w 53"/>
              <a:gd name="T31" fmla="*/ 0 h 53"/>
              <a:gd name="T32" fmla="*/ 660 w 53"/>
              <a:gd name="T33" fmla="*/ 0 h 53"/>
              <a:gd name="T34" fmla="*/ 660 w 53"/>
              <a:gd name="T35" fmla="*/ 0 h 53"/>
              <a:gd name="T36" fmla="*/ 660 w 53"/>
              <a:gd name="T37" fmla="*/ 0 h 53"/>
              <a:gd name="T38" fmla="*/ 660 w 53"/>
              <a:gd name="T39" fmla="*/ 0 h 53"/>
              <a:gd name="T40" fmla="*/ 660 w 53"/>
              <a:gd name="T41" fmla="*/ 0 h 53"/>
              <a:gd name="T42" fmla="*/ 660 w 53"/>
              <a:gd name="T43" fmla="*/ 0 h 53"/>
              <a:gd name="T44" fmla="*/ 660 w 53"/>
              <a:gd name="T45" fmla="*/ 0 h 53"/>
              <a:gd name="T46" fmla="*/ 660 w 53"/>
              <a:gd name="T47" fmla="*/ 0 h 53"/>
              <a:gd name="T48" fmla="*/ 660 w 53"/>
              <a:gd name="T49" fmla="*/ 0 h 53"/>
              <a:gd name="T50" fmla="*/ 660 w 53"/>
              <a:gd name="T51" fmla="*/ 0 h 53"/>
              <a:gd name="T52" fmla="*/ 660 w 53"/>
              <a:gd name="T53" fmla="*/ 0 h 53"/>
              <a:gd name="T54" fmla="*/ 660 w 53"/>
              <a:gd name="T55" fmla="*/ 0 h 53"/>
              <a:gd name="T56" fmla="*/ 660 w 53"/>
              <a:gd name="T57" fmla="*/ 0 h 53"/>
              <a:gd name="T58" fmla="*/ 660 w 53"/>
              <a:gd name="T59" fmla="*/ 0 h 53"/>
              <a:gd name="T60" fmla="*/ 660 w 53"/>
              <a:gd name="T61" fmla="*/ 0 h 53"/>
              <a:gd name="T62" fmla="*/ 660 w 53"/>
              <a:gd name="T63" fmla="*/ 0 h 53"/>
              <a:gd name="T64" fmla="*/ 660 w 53"/>
              <a:gd name="T65" fmla="*/ 0 h 53"/>
              <a:gd name="T66" fmla="*/ 660 w 53"/>
              <a:gd name="T67" fmla="*/ 0 h 53"/>
              <a:gd name="T68" fmla="*/ 660 w 53"/>
              <a:gd name="T69" fmla="*/ 0 h 53"/>
              <a:gd name="T70" fmla="*/ 660 w 53"/>
              <a:gd name="T71" fmla="*/ 0 h 53"/>
              <a:gd name="T72" fmla="*/ 660 w 53"/>
              <a:gd name="T73" fmla="*/ 0 h 53"/>
              <a:gd name="T74" fmla="*/ 660 w 53"/>
              <a:gd name="T75" fmla="*/ 0 h 53"/>
              <a:gd name="T76" fmla="*/ 660 w 53"/>
              <a:gd name="T77" fmla="*/ 0 h 53"/>
              <a:gd name="T78" fmla="*/ 660 w 53"/>
              <a:gd name="T79" fmla="*/ 0 h 53"/>
              <a:gd name="T80" fmla="*/ 660 w 53"/>
              <a:gd name="T81" fmla="*/ 0 h 53"/>
              <a:gd name="T82" fmla="*/ 660 w 53"/>
              <a:gd name="T83" fmla="*/ 0 h 53"/>
              <a:gd name="T84" fmla="*/ 660 w 53"/>
              <a:gd name="T85" fmla="*/ 0 h 53"/>
              <a:gd name="T86" fmla="*/ 660 w 53"/>
              <a:gd name="T87" fmla="*/ 0 h 53"/>
              <a:gd name="T88" fmla="*/ 660 w 53"/>
              <a:gd name="T89" fmla="*/ 0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53"/>
              <a:gd name="T137" fmla="*/ 53 w 53"/>
              <a:gd name="T138" fmla="*/ 53 h 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53">
                <a:moveTo>
                  <a:pt x="27" y="27"/>
                </a:moveTo>
                <a:lnTo>
                  <a:pt x="27" y="0"/>
                </a:lnTo>
                <a:lnTo>
                  <a:pt x="25" y="0"/>
                </a:lnTo>
                <a:lnTo>
                  <a:pt x="24" y="0"/>
                </a:lnTo>
                <a:lnTo>
                  <a:pt x="23" y="0"/>
                </a:lnTo>
                <a:lnTo>
                  <a:pt x="21" y="0"/>
                </a:lnTo>
                <a:lnTo>
                  <a:pt x="20" y="0"/>
                </a:lnTo>
                <a:lnTo>
                  <a:pt x="20" y="1"/>
                </a:lnTo>
                <a:lnTo>
                  <a:pt x="19" y="1"/>
                </a:lnTo>
                <a:lnTo>
                  <a:pt x="17" y="1"/>
                </a:lnTo>
                <a:lnTo>
                  <a:pt x="16" y="3"/>
                </a:lnTo>
                <a:lnTo>
                  <a:pt x="15" y="3"/>
                </a:lnTo>
                <a:lnTo>
                  <a:pt x="13" y="4"/>
                </a:lnTo>
                <a:lnTo>
                  <a:pt x="12" y="4"/>
                </a:lnTo>
                <a:lnTo>
                  <a:pt x="12" y="5"/>
                </a:lnTo>
                <a:lnTo>
                  <a:pt x="11" y="5"/>
                </a:lnTo>
                <a:lnTo>
                  <a:pt x="9" y="7"/>
                </a:lnTo>
                <a:lnTo>
                  <a:pt x="8" y="8"/>
                </a:lnTo>
                <a:lnTo>
                  <a:pt x="7" y="9"/>
                </a:lnTo>
                <a:lnTo>
                  <a:pt x="5" y="11"/>
                </a:lnTo>
                <a:lnTo>
                  <a:pt x="5" y="12"/>
                </a:lnTo>
                <a:lnTo>
                  <a:pt x="4" y="12"/>
                </a:lnTo>
                <a:lnTo>
                  <a:pt x="4" y="13"/>
                </a:lnTo>
                <a:lnTo>
                  <a:pt x="3" y="15"/>
                </a:lnTo>
                <a:lnTo>
                  <a:pt x="3" y="16"/>
                </a:lnTo>
                <a:lnTo>
                  <a:pt x="3" y="17"/>
                </a:lnTo>
                <a:lnTo>
                  <a:pt x="1" y="19"/>
                </a:lnTo>
                <a:lnTo>
                  <a:pt x="1" y="20"/>
                </a:lnTo>
                <a:lnTo>
                  <a:pt x="1" y="21"/>
                </a:lnTo>
                <a:lnTo>
                  <a:pt x="1" y="23"/>
                </a:lnTo>
                <a:lnTo>
                  <a:pt x="1" y="24"/>
                </a:lnTo>
                <a:lnTo>
                  <a:pt x="1" y="25"/>
                </a:lnTo>
                <a:lnTo>
                  <a:pt x="0" y="27"/>
                </a:lnTo>
                <a:lnTo>
                  <a:pt x="1" y="28"/>
                </a:lnTo>
                <a:lnTo>
                  <a:pt x="1" y="29"/>
                </a:lnTo>
                <a:lnTo>
                  <a:pt x="1" y="31"/>
                </a:lnTo>
                <a:lnTo>
                  <a:pt x="1" y="32"/>
                </a:lnTo>
                <a:lnTo>
                  <a:pt x="1" y="33"/>
                </a:lnTo>
                <a:lnTo>
                  <a:pt x="1" y="34"/>
                </a:lnTo>
                <a:lnTo>
                  <a:pt x="3" y="36"/>
                </a:lnTo>
                <a:lnTo>
                  <a:pt x="3" y="37"/>
                </a:lnTo>
                <a:lnTo>
                  <a:pt x="3" y="38"/>
                </a:lnTo>
                <a:lnTo>
                  <a:pt x="4" y="38"/>
                </a:lnTo>
                <a:lnTo>
                  <a:pt x="4" y="40"/>
                </a:lnTo>
                <a:lnTo>
                  <a:pt x="5" y="41"/>
                </a:lnTo>
                <a:lnTo>
                  <a:pt x="5" y="42"/>
                </a:lnTo>
                <a:lnTo>
                  <a:pt x="7" y="44"/>
                </a:lnTo>
                <a:lnTo>
                  <a:pt x="8" y="44"/>
                </a:lnTo>
                <a:lnTo>
                  <a:pt x="8" y="45"/>
                </a:lnTo>
                <a:lnTo>
                  <a:pt x="9" y="46"/>
                </a:lnTo>
                <a:lnTo>
                  <a:pt x="11" y="46"/>
                </a:lnTo>
                <a:lnTo>
                  <a:pt x="12" y="48"/>
                </a:lnTo>
                <a:lnTo>
                  <a:pt x="13" y="49"/>
                </a:lnTo>
                <a:lnTo>
                  <a:pt x="15" y="49"/>
                </a:lnTo>
                <a:lnTo>
                  <a:pt x="16" y="50"/>
                </a:lnTo>
                <a:lnTo>
                  <a:pt x="17" y="50"/>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0"/>
                </a:lnTo>
                <a:lnTo>
                  <a:pt x="38" y="50"/>
                </a:lnTo>
                <a:lnTo>
                  <a:pt x="40" y="49"/>
                </a:lnTo>
                <a:lnTo>
                  <a:pt x="41" y="49"/>
                </a:lnTo>
                <a:lnTo>
                  <a:pt x="42" y="48"/>
                </a:lnTo>
                <a:lnTo>
                  <a:pt x="44" y="46"/>
                </a:lnTo>
                <a:lnTo>
                  <a:pt x="45" y="46"/>
                </a:lnTo>
                <a:lnTo>
                  <a:pt x="46" y="45"/>
                </a:lnTo>
                <a:lnTo>
                  <a:pt x="46" y="44"/>
                </a:lnTo>
                <a:lnTo>
                  <a:pt x="48" y="44"/>
                </a:lnTo>
                <a:lnTo>
                  <a:pt x="49" y="42"/>
                </a:lnTo>
                <a:lnTo>
                  <a:pt x="49" y="41"/>
                </a:lnTo>
                <a:lnTo>
                  <a:pt x="50" y="40"/>
                </a:lnTo>
                <a:lnTo>
                  <a:pt x="50" y="38"/>
                </a:lnTo>
                <a:lnTo>
                  <a:pt x="52" y="38"/>
                </a:lnTo>
                <a:lnTo>
                  <a:pt x="52" y="37"/>
                </a:lnTo>
                <a:lnTo>
                  <a:pt x="52" y="36"/>
                </a:lnTo>
                <a:lnTo>
                  <a:pt x="53" y="34"/>
                </a:lnTo>
                <a:lnTo>
                  <a:pt x="53" y="33"/>
                </a:lnTo>
                <a:lnTo>
                  <a:pt x="53" y="32"/>
                </a:lnTo>
                <a:lnTo>
                  <a:pt x="53" y="31"/>
                </a:lnTo>
                <a:lnTo>
                  <a:pt x="53" y="29"/>
                </a:lnTo>
                <a:lnTo>
                  <a:pt x="53" y="28"/>
                </a:lnTo>
                <a:lnTo>
                  <a:pt x="53" y="27"/>
                </a:lnTo>
                <a:lnTo>
                  <a:pt x="53" y="25"/>
                </a:lnTo>
                <a:lnTo>
                  <a:pt x="53" y="24"/>
                </a:lnTo>
                <a:lnTo>
                  <a:pt x="53" y="23"/>
                </a:lnTo>
                <a:lnTo>
                  <a:pt x="53" y="21"/>
                </a:lnTo>
                <a:lnTo>
                  <a:pt x="53" y="20"/>
                </a:lnTo>
                <a:lnTo>
                  <a:pt x="53" y="19"/>
                </a:lnTo>
                <a:lnTo>
                  <a:pt x="52" y="17"/>
                </a:lnTo>
                <a:lnTo>
                  <a:pt x="52" y="16"/>
                </a:lnTo>
                <a:lnTo>
                  <a:pt x="52" y="15"/>
                </a:lnTo>
                <a:lnTo>
                  <a:pt x="50" y="13"/>
                </a:lnTo>
                <a:lnTo>
                  <a:pt x="50" y="12"/>
                </a:lnTo>
                <a:lnTo>
                  <a:pt x="49" y="12"/>
                </a:lnTo>
                <a:lnTo>
                  <a:pt x="49" y="11"/>
                </a:lnTo>
                <a:lnTo>
                  <a:pt x="48" y="9"/>
                </a:lnTo>
                <a:lnTo>
                  <a:pt x="46" y="8"/>
                </a:lnTo>
                <a:lnTo>
                  <a:pt x="45" y="7"/>
                </a:lnTo>
                <a:lnTo>
                  <a:pt x="44" y="5"/>
                </a:lnTo>
                <a:lnTo>
                  <a:pt x="42" y="5"/>
                </a:lnTo>
                <a:lnTo>
                  <a:pt x="42" y="4"/>
                </a:lnTo>
                <a:lnTo>
                  <a:pt x="41" y="4"/>
                </a:lnTo>
                <a:lnTo>
                  <a:pt x="40" y="3"/>
                </a:lnTo>
                <a:lnTo>
                  <a:pt x="38" y="3"/>
                </a:lnTo>
                <a:lnTo>
                  <a:pt x="37" y="1"/>
                </a:lnTo>
                <a:lnTo>
                  <a:pt x="36" y="1"/>
                </a:lnTo>
                <a:lnTo>
                  <a:pt x="34" y="1"/>
                </a:lnTo>
                <a:lnTo>
                  <a:pt x="33" y="0"/>
                </a:lnTo>
                <a:lnTo>
                  <a:pt x="32" y="0"/>
                </a:lnTo>
                <a:lnTo>
                  <a:pt x="31" y="0"/>
                </a:lnTo>
                <a:lnTo>
                  <a:pt x="29" y="0"/>
                </a:lnTo>
                <a:lnTo>
                  <a:pt x="27" y="0"/>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74" name="Freeform 100"/>
          <p:cNvSpPr>
            <a:spLocks/>
          </p:cNvSpPr>
          <p:nvPr/>
        </p:nvSpPr>
        <p:spPr bwMode="auto">
          <a:xfrm>
            <a:off x="4994275" y="4032250"/>
            <a:ext cx="28575" cy="26988"/>
          </a:xfrm>
          <a:custGeom>
            <a:avLst/>
            <a:gdLst>
              <a:gd name="T0" fmla="*/ 648 w 44"/>
              <a:gd name="T1" fmla="*/ 0 h 43"/>
              <a:gd name="T2" fmla="*/ 648 w 44"/>
              <a:gd name="T3" fmla="*/ 0 h 43"/>
              <a:gd name="T4" fmla="*/ 648 w 44"/>
              <a:gd name="T5" fmla="*/ 0 h 43"/>
              <a:gd name="T6" fmla="*/ 648 w 44"/>
              <a:gd name="T7" fmla="*/ 0 h 43"/>
              <a:gd name="T8" fmla="*/ 648 w 44"/>
              <a:gd name="T9" fmla="*/ 0 h 43"/>
              <a:gd name="T10" fmla="*/ 648 w 44"/>
              <a:gd name="T11" fmla="*/ 0 h 43"/>
              <a:gd name="T12" fmla="*/ 648 w 44"/>
              <a:gd name="T13" fmla="*/ 0 h 43"/>
              <a:gd name="T14" fmla="*/ 648 w 44"/>
              <a:gd name="T15" fmla="*/ 0 h 43"/>
              <a:gd name="T16" fmla="*/ 648 w 44"/>
              <a:gd name="T17" fmla="*/ 0 h 43"/>
              <a:gd name="T18" fmla="*/ 0 w 44"/>
              <a:gd name="T19" fmla="*/ 0 h 43"/>
              <a:gd name="T20" fmla="*/ 0 w 44"/>
              <a:gd name="T21" fmla="*/ 0 h 43"/>
              <a:gd name="T22" fmla="*/ 0 w 44"/>
              <a:gd name="T23" fmla="*/ 0 h 43"/>
              <a:gd name="T24" fmla="*/ 648 w 44"/>
              <a:gd name="T25" fmla="*/ 0 h 43"/>
              <a:gd name="T26" fmla="*/ 648 w 44"/>
              <a:gd name="T27" fmla="*/ 0 h 43"/>
              <a:gd name="T28" fmla="*/ 648 w 44"/>
              <a:gd name="T29" fmla="*/ 0 h 43"/>
              <a:gd name="T30" fmla="*/ 648 w 44"/>
              <a:gd name="T31" fmla="*/ 0 h 43"/>
              <a:gd name="T32" fmla="*/ 648 w 44"/>
              <a:gd name="T33" fmla="*/ 0 h 43"/>
              <a:gd name="T34" fmla="*/ 648 w 44"/>
              <a:gd name="T35" fmla="*/ 0 h 43"/>
              <a:gd name="T36" fmla="*/ 648 w 44"/>
              <a:gd name="T37" fmla="*/ 0 h 43"/>
              <a:gd name="T38" fmla="*/ 648 w 44"/>
              <a:gd name="T39" fmla="*/ 0 h 43"/>
              <a:gd name="T40" fmla="*/ 648 w 44"/>
              <a:gd name="T41" fmla="*/ 0 h 43"/>
              <a:gd name="T42" fmla="*/ 648 w 44"/>
              <a:gd name="T43" fmla="*/ 0 h 43"/>
              <a:gd name="T44" fmla="*/ 648 w 44"/>
              <a:gd name="T45" fmla="*/ 0 h 43"/>
              <a:gd name="T46" fmla="*/ 648 w 44"/>
              <a:gd name="T47" fmla="*/ 0 h 43"/>
              <a:gd name="T48" fmla="*/ 648 w 44"/>
              <a:gd name="T49" fmla="*/ 0 h 43"/>
              <a:gd name="T50" fmla="*/ 648 w 44"/>
              <a:gd name="T51" fmla="*/ 0 h 43"/>
              <a:gd name="T52" fmla="*/ 648 w 44"/>
              <a:gd name="T53" fmla="*/ 0 h 43"/>
              <a:gd name="T54" fmla="*/ 648 w 44"/>
              <a:gd name="T55" fmla="*/ 0 h 43"/>
              <a:gd name="T56" fmla="*/ 648 w 44"/>
              <a:gd name="T57" fmla="*/ 0 h 43"/>
              <a:gd name="T58" fmla="*/ 648 w 44"/>
              <a:gd name="T59" fmla="*/ 0 h 43"/>
              <a:gd name="T60" fmla="*/ 648 w 44"/>
              <a:gd name="T61" fmla="*/ 0 h 43"/>
              <a:gd name="T62" fmla="*/ 648 w 44"/>
              <a:gd name="T63" fmla="*/ 0 h 43"/>
              <a:gd name="T64" fmla="*/ 648 w 44"/>
              <a:gd name="T65" fmla="*/ 0 h 43"/>
              <a:gd name="T66" fmla="*/ 648 w 44"/>
              <a:gd name="T67" fmla="*/ 0 h 43"/>
              <a:gd name="T68" fmla="*/ 648 w 44"/>
              <a:gd name="T69" fmla="*/ 0 h 43"/>
              <a:gd name="T70" fmla="*/ 648 w 44"/>
              <a:gd name="T71" fmla="*/ 0 h 43"/>
              <a:gd name="T72" fmla="*/ 648 w 44"/>
              <a:gd name="T73" fmla="*/ 0 h 43"/>
              <a:gd name="T74" fmla="*/ 648 w 44"/>
              <a:gd name="T75" fmla="*/ 0 h 43"/>
              <a:gd name="T76" fmla="*/ 648 w 44"/>
              <a:gd name="T77" fmla="*/ 0 h 43"/>
              <a:gd name="T78" fmla="*/ 648 w 44"/>
              <a:gd name="T79" fmla="*/ 0 h 43"/>
              <a:gd name="T80" fmla="*/ 648 w 44"/>
              <a:gd name="T81" fmla="*/ 0 h 43"/>
              <a:gd name="T82" fmla="*/ 648 w 44"/>
              <a:gd name="T83" fmla="*/ 0 h 43"/>
              <a:gd name="T84" fmla="*/ 648 w 44"/>
              <a:gd name="T85" fmla="*/ 0 h 43"/>
              <a:gd name="T86" fmla="*/ 648 w 44"/>
              <a:gd name="T87" fmla="*/ 0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43"/>
              <a:gd name="T134" fmla="*/ 44 w 44"/>
              <a:gd name="T135" fmla="*/ 43 h 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43">
                <a:moveTo>
                  <a:pt x="22" y="0"/>
                </a:moveTo>
                <a:lnTo>
                  <a:pt x="21" y="0"/>
                </a:lnTo>
                <a:lnTo>
                  <a:pt x="20" y="0"/>
                </a:lnTo>
                <a:lnTo>
                  <a:pt x="18" y="0"/>
                </a:lnTo>
                <a:lnTo>
                  <a:pt x="17" y="0"/>
                </a:lnTo>
                <a:lnTo>
                  <a:pt x="16" y="0"/>
                </a:lnTo>
                <a:lnTo>
                  <a:pt x="15" y="2"/>
                </a:lnTo>
                <a:lnTo>
                  <a:pt x="13" y="2"/>
                </a:lnTo>
                <a:lnTo>
                  <a:pt x="12" y="3"/>
                </a:lnTo>
                <a:lnTo>
                  <a:pt x="11" y="3"/>
                </a:lnTo>
                <a:lnTo>
                  <a:pt x="9" y="4"/>
                </a:lnTo>
                <a:lnTo>
                  <a:pt x="8" y="4"/>
                </a:lnTo>
                <a:lnTo>
                  <a:pt x="8" y="6"/>
                </a:lnTo>
                <a:lnTo>
                  <a:pt x="7" y="6"/>
                </a:lnTo>
                <a:lnTo>
                  <a:pt x="7" y="7"/>
                </a:lnTo>
                <a:lnTo>
                  <a:pt x="5" y="8"/>
                </a:lnTo>
                <a:lnTo>
                  <a:pt x="4" y="10"/>
                </a:lnTo>
                <a:lnTo>
                  <a:pt x="4" y="11"/>
                </a:lnTo>
                <a:lnTo>
                  <a:pt x="3" y="11"/>
                </a:lnTo>
                <a:lnTo>
                  <a:pt x="3" y="12"/>
                </a:lnTo>
                <a:lnTo>
                  <a:pt x="3" y="14"/>
                </a:lnTo>
                <a:lnTo>
                  <a:pt x="1" y="14"/>
                </a:lnTo>
                <a:lnTo>
                  <a:pt x="1" y="15"/>
                </a:lnTo>
                <a:lnTo>
                  <a:pt x="1" y="16"/>
                </a:lnTo>
                <a:lnTo>
                  <a:pt x="1" y="18"/>
                </a:lnTo>
                <a:lnTo>
                  <a:pt x="0" y="19"/>
                </a:lnTo>
                <a:lnTo>
                  <a:pt x="0" y="20"/>
                </a:lnTo>
                <a:lnTo>
                  <a:pt x="0" y="22"/>
                </a:lnTo>
                <a:lnTo>
                  <a:pt x="0" y="23"/>
                </a:lnTo>
                <a:lnTo>
                  <a:pt x="0" y="24"/>
                </a:lnTo>
                <a:lnTo>
                  <a:pt x="0" y="26"/>
                </a:lnTo>
                <a:lnTo>
                  <a:pt x="1" y="26"/>
                </a:lnTo>
                <a:lnTo>
                  <a:pt x="1" y="27"/>
                </a:lnTo>
                <a:lnTo>
                  <a:pt x="1" y="28"/>
                </a:lnTo>
                <a:lnTo>
                  <a:pt x="1" y="30"/>
                </a:lnTo>
                <a:lnTo>
                  <a:pt x="3" y="30"/>
                </a:lnTo>
                <a:lnTo>
                  <a:pt x="3" y="31"/>
                </a:lnTo>
                <a:lnTo>
                  <a:pt x="3" y="32"/>
                </a:lnTo>
                <a:lnTo>
                  <a:pt x="4" y="34"/>
                </a:lnTo>
                <a:lnTo>
                  <a:pt x="5" y="35"/>
                </a:lnTo>
                <a:lnTo>
                  <a:pt x="7" y="36"/>
                </a:lnTo>
                <a:lnTo>
                  <a:pt x="7" y="38"/>
                </a:lnTo>
                <a:lnTo>
                  <a:pt x="8" y="38"/>
                </a:lnTo>
                <a:lnTo>
                  <a:pt x="8" y="39"/>
                </a:lnTo>
                <a:lnTo>
                  <a:pt x="9" y="39"/>
                </a:lnTo>
                <a:lnTo>
                  <a:pt x="11" y="40"/>
                </a:lnTo>
                <a:lnTo>
                  <a:pt x="12" y="40"/>
                </a:lnTo>
                <a:lnTo>
                  <a:pt x="13" y="42"/>
                </a:lnTo>
                <a:lnTo>
                  <a:pt x="15" y="42"/>
                </a:lnTo>
                <a:lnTo>
                  <a:pt x="16" y="43"/>
                </a:lnTo>
                <a:lnTo>
                  <a:pt x="17" y="43"/>
                </a:lnTo>
                <a:lnTo>
                  <a:pt x="18" y="43"/>
                </a:lnTo>
                <a:lnTo>
                  <a:pt x="20" y="43"/>
                </a:lnTo>
                <a:lnTo>
                  <a:pt x="21" y="43"/>
                </a:lnTo>
                <a:lnTo>
                  <a:pt x="22" y="43"/>
                </a:lnTo>
                <a:lnTo>
                  <a:pt x="24" y="43"/>
                </a:lnTo>
                <a:lnTo>
                  <a:pt x="25" y="43"/>
                </a:lnTo>
                <a:lnTo>
                  <a:pt x="26" y="43"/>
                </a:lnTo>
                <a:lnTo>
                  <a:pt x="28" y="43"/>
                </a:lnTo>
                <a:lnTo>
                  <a:pt x="29" y="43"/>
                </a:lnTo>
                <a:lnTo>
                  <a:pt x="29" y="42"/>
                </a:lnTo>
                <a:lnTo>
                  <a:pt x="30" y="42"/>
                </a:lnTo>
                <a:lnTo>
                  <a:pt x="32" y="42"/>
                </a:lnTo>
                <a:lnTo>
                  <a:pt x="33" y="40"/>
                </a:lnTo>
                <a:lnTo>
                  <a:pt x="34" y="40"/>
                </a:lnTo>
                <a:lnTo>
                  <a:pt x="34" y="39"/>
                </a:lnTo>
                <a:lnTo>
                  <a:pt x="36" y="39"/>
                </a:lnTo>
                <a:lnTo>
                  <a:pt x="37" y="38"/>
                </a:lnTo>
                <a:lnTo>
                  <a:pt x="38" y="36"/>
                </a:lnTo>
                <a:lnTo>
                  <a:pt x="38" y="35"/>
                </a:lnTo>
                <a:lnTo>
                  <a:pt x="40" y="35"/>
                </a:lnTo>
                <a:lnTo>
                  <a:pt x="40" y="34"/>
                </a:lnTo>
                <a:lnTo>
                  <a:pt x="41" y="34"/>
                </a:lnTo>
                <a:lnTo>
                  <a:pt x="41" y="32"/>
                </a:lnTo>
                <a:lnTo>
                  <a:pt x="41" y="31"/>
                </a:lnTo>
                <a:lnTo>
                  <a:pt x="42" y="30"/>
                </a:lnTo>
                <a:lnTo>
                  <a:pt x="42" y="28"/>
                </a:lnTo>
                <a:lnTo>
                  <a:pt x="44" y="27"/>
                </a:lnTo>
                <a:lnTo>
                  <a:pt x="44" y="26"/>
                </a:lnTo>
                <a:lnTo>
                  <a:pt x="44" y="24"/>
                </a:lnTo>
                <a:lnTo>
                  <a:pt x="44" y="23"/>
                </a:lnTo>
                <a:lnTo>
                  <a:pt x="44" y="22"/>
                </a:lnTo>
                <a:lnTo>
                  <a:pt x="44" y="20"/>
                </a:lnTo>
                <a:lnTo>
                  <a:pt x="44" y="19"/>
                </a:lnTo>
                <a:lnTo>
                  <a:pt x="44" y="18"/>
                </a:lnTo>
                <a:lnTo>
                  <a:pt x="44" y="16"/>
                </a:lnTo>
                <a:lnTo>
                  <a:pt x="42" y="15"/>
                </a:lnTo>
                <a:lnTo>
                  <a:pt x="42" y="14"/>
                </a:lnTo>
                <a:lnTo>
                  <a:pt x="41" y="12"/>
                </a:lnTo>
                <a:lnTo>
                  <a:pt x="41" y="11"/>
                </a:lnTo>
                <a:lnTo>
                  <a:pt x="40" y="10"/>
                </a:lnTo>
                <a:lnTo>
                  <a:pt x="40" y="8"/>
                </a:lnTo>
                <a:lnTo>
                  <a:pt x="38" y="8"/>
                </a:lnTo>
                <a:lnTo>
                  <a:pt x="38" y="7"/>
                </a:lnTo>
                <a:lnTo>
                  <a:pt x="37" y="6"/>
                </a:lnTo>
                <a:lnTo>
                  <a:pt x="36" y="4"/>
                </a:lnTo>
                <a:lnTo>
                  <a:pt x="34" y="4"/>
                </a:lnTo>
                <a:lnTo>
                  <a:pt x="34" y="3"/>
                </a:lnTo>
                <a:lnTo>
                  <a:pt x="33" y="3"/>
                </a:lnTo>
                <a:lnTo>
                  <a:pt x="32" y="2"/>
                </a:lnTo>
                <a:lnTo>
                  <a:pt x="30" y="2"/>
                </a:lnTo>
                <a:lnTo>
                  <a:pt x="29" y="2"/>
                </a:lnTo>
                <a:lnTo>
                  <a:pt x="29" y="0"/>
                </a:lnTo>
                <a:lnTo>
                  <a:pt x="28" y="0"/>
                </a:lnTo>
                <a:lnTo>
                  <a:pt x="26" y="0"/>
                </a:lnTo>
                <a:lnTo>
                  <a:pt x="25" y="0"/>
                </a:lnTo>
                <a:lnTo>
                  <a:pt x="24" y="0"/>
                </a:lnTo>
                <a:lnTo>
                  <a:pt x="22" y="0"/>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75" name="Freeform 101"/>
          <p:cNvSpPr>
            <a:spLocks/>
          </p:cNvSpPr>
          <p:nvPr/>
        </p:nvSpPr>
        <p:spPr bwMode="auto">
          <a:xfrm>
            <a:off x="4983163" y="4178300"/>
            <a:ext cx="34925" cy="34925"/>
          </a:xfrm>
          <a:custGeom>
            <a:avLst/>
            <a:gdLst>
              <a:gd name="T0" fmla="*/ 660 w 53"/>
              <a:gd name="T1" fmla="*/ 0 h 53"/>
              <a:gd name="T2" fmla="*/ 660 w 53"/>
              <a:gd name="T3" fmla="*/ 0 h 53"/>
              <a:gd name="T4" fmla="*/ 660 w 53"/>
              <a:gd name="T5" fmla="*/ 667 h 53"/>
              <a:gd name="T6" fmla="*/ 660 w 53"/>
              <a:gd name="T7" fmla="*/ 667 h 53"/>
              <a:gd name="T8" fmla="*/ 660 w 53"/>
              <a:gd name="T9" fmla="*/ 667 h 53"/>
              <a:gd name="T10" fmla="*/ 660 w 53"/>
              <a:gd name="T11" fmla="*/ 667 h 53"/>
              <a:gd name="T12" fmla="*/ 660 w 53"/>
              <a:gd name="T13" fmla="*/ 667 h 53"/>
              <a:gd name="T14" fmla="*/ 660 w 53"/>
              <a:gd name="T15" fmla="*/ 667 h 53"/>
              <a:gd name="T16" fmla="*/ 660 w 53"/>
              <a:gd name="T17" fmla="*/ 667 h 53"/>
              <a:gd name="T18" fmla="*/ 660 w 53"/>
              <a:gd name="T19" fmla="*/ 667 h 53"/>
              <a:gd name="T20" fmla="*/ 660 w 53"/>
              <a:gd name="T21" fmla="*/ 667 h 53"/>
              <a:gd name="T22" fmla="*/ 660 w 53"/>
              <a:gd name="T23" fmla="*/ 667 h 53"/>
              <a:gd name="T24" fmla="*/ 660 w 53"/>
              <a:gd name="T25" fmla="*/ 667 h 53"/>
              <a:gd name="T26" fmla="*/ 660 w 53"/>
              <a:gd name="T27" fmla="*/ 667 h 53"/>
              <a:gd name="T28" fmla="*/ 660 w 53"/>
              <a:gd name="T29" fmla="*/ 667 h 53"/>
              <a:gd name="T30" fmla="*/ 660 w 53"/>
              <a:gd name="T31" fmla="*/ 667 h 53"/>
              <a:gd name="T32" fmla="*/ 660 w 53"/>
              <a:gd name="T33" fmla="*/ 667 h 53"/>
              <a:gd name="T34" fmla="*/ 660 w 53"/>
              <a:gd name="T35" fmla="*/ 667 h 53"/>
              <a:gd name="T36" fmla="*/ 660 w 53"/>
              <a:gd name="T37" fmla="*/ 667 h 53"/>
              <a:gd name="T38" fmla="*/ 660 w 53"/>
              <a:gd name="T39" fmla="*/ 667 h 53"/>
              <a:gd name="T40" fmla="*/ 660 w 53"/>
              <a:gd name="T41" fmla="*/ 667 h 53"/>
              <a:gd name="T42" fmla="*/ 660 w 53"/>
              <a:gd name="T43" fmla="*/ 667 h 53"/>
              <a:gd name="T44" fmla="*/ 660 w 53"/>
              <a:gd name="T45" fmla="*/ 667 h 53"/>
              <a:gd name="T46" fmla="*/ 660 w 53"/>
              <a:gd name="T47" fmla="*/ 667 h 53"/>
              <a:gd name="T48" fmla="*/ 660 w 53"/>
              <a:gd name="T49" fmla="*/ 667 h 53"/>
              <a:gd name="T50" fmla="*/ 660 w 53"/>
              <a:gd name="T51" fmla="*/ 667 h 53"/>
              <a:gd name="T52" fmla="*/ 660 w 53"/>
              <a:gd name="T53" fmla="*/ 667 h 53"/>
              <a:gd name="T54" fmla="*/ 660 w 53"/>
              <a:gd name="T55" fmla="*/ 667 h 53"/>
              <a:gd name="T56" fmla="*/ 660 w 53"/>
              <a:gd name="T57" fmla="*/ 667 h 53"/>
              <a:gd name="T58" fmla="*/ 660 w 53"/>
              <a:gd name="T59" fmla="*/ 667 h 53"/>
              <a:gd name="T60" fmla="*/ 660 w 53"/>
              <a:gd name="T61" fmla="*/ 667 h 53"/>
              <a:gd name="T62" fmla="*/ 660 w 53"/>
              <a:gd name="T63" fmla="*/ 667 h 53"/>
              <a:gd name="T64" fmla="*/ 660 w 53"/>
              <a:gd name="T65" fmla="*/ 667 h 53"/>
              <a:gd name="T66" fmla="*/ 660 w 53"/>
              <a:gd name="T67" fmla="*/ 667 h 53"/>
              <a:gd name="T68" fmla="*/ 660 w 53"/>
              <a:gd name="T69" fmla="*/ 667 h 53"/>
              <a:gd name="T70" fmla="*/ 660 w 53"/>
              <a:gd name="T71" fmla="*/ 667 h 53"/>
              <a:gd name="T72" fmla="*/ 660 w 53"/>
              <a:gd name="T73" fmla="*/ 667 h 53"/>
              <a:gd name="T74" fmla="*/ 660 w 53"/>
              <a:gd name="T75" fmla="*/ 667 h 53"/>
              <a:gd name="T76" fmla="*/ 660 w 53"/>
              <a:gd name="T77" fmla="*/ 667 h 53"/>
              <a:gd name="T78" fmla="*/ 660 w 53"/>
              <a:gd name="T79" fmla="*/ 667 h 53"/>
              <a:gd name="T80" fmla="*/ 660 w 53"/>
              <a:gd name="T81" fmla="*/ 667 h 53"/>
              <a:gd name="T82" fmla="*/ 660 w 53"/>
              <a:gd name="T83" fmla="*/ 667 h 53"/>
              <a:gd name="T84" fmla="*/ 660 w 53"/>
              <a:gd name="T85" fmla="*/ 0 h 53"/>
              <a:gd name="T86" fmla="*/ 660 w 53"/>
              <a:gd name="T87" fmla="*/ 0 h 53"/>
              <a:gd name="T88" fmla="*/ 660 w 53"/>
              <a:gd name="T89" fmla="*/ 667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53"/>
              <a:gd name="T137" fmla="*/ 53 w 53"/>
              <a:gd name="T138" fmla="*/ 53 h 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53">
                <a:moveTo>
                  <a:pt x="27" y="26"/>
                </a:moveTo>
                <a:lnTo>
                  <a:pt x="27" y="0"/>
                </a:lnTo>
                <a:lnTo>
                  <a:pt x="25" y="0"/>
                </a:lnTo>
                <a:lnTo>
                  <a:pt x="24" y="0"/>
                </a:lnTo>
                <a:lnTo>
                  <a:pt x="23" y="0"/>
                </a:lnTo>
                <a:lnTo>
                  <a:pt x="21" y="0"/>
                </a:lnTo>
                <a:lnTo>
                  <a:pt x="20" y="0"/>
                </a:lnTo>
                <a:lnTo>
                  <a:pt x="20" y="1"/>
                </a:lnTo>
                <a:lnTo>
                  <a:pt x="19" y="1"/>
                </a:lnTo>
                <a:lnTo>
                  <a:pt x="17" y="1"/>
                </a:lnTo>
                <a:lnTo>
                  <a:pt x="16" y="3"/>
                </a:lnTo>
                <a:lnTo>
                  <a:pt x="15" y="3"/>
                </a:lnTo>
                <a:lnTo>
                  <a:pt x="13" y="4"/>
                </a:lnTo>
                <a:lnTo>
                  <a:pt x="12" y="4"/>
                </a:lnTo>
                <a:lnTo>
                  <a:pt x="12" y="5"/>
                </a:lnTo>
                <a:lnTo>
                  <a:pt x="11" y="5"/>
                </a:lnTo>
                <a:lnTo>
                  <a:pt x="9" y="7"/>
                </a:lnTo>
                <a:lnTo>
                  <a:pt x="8" y="8"/>
                </a:lnTo>
                <a:lnTo>
                  <a:pt x="7" y="9"/>
                </a:lnTo>
                <a:lnTo>
                  <a:pt x="5" y="11"/>
                </a:lnTo>
                <a:lnTo>
                  <a:pt x="5" y="12"/>
                </a:lnTo>
                <a:lnTo>
                  <a:pt x="4" y="12"/>
                </a:lnTo>
                <a:lnTo>
                  <a:pt x="4" y="13"/>
                </a:lnTo>
                <a:lnTo>
                  <a:pt x="3" y="15"/>
                </a:lnTo>
                <a:lnTo>
                  <a:pt x="3" y="16"/>
                </a:lnTo>
                <a:lnTo>
                  <a:pt x="3" y="17"/>
                </a:lnTo>
                <a:lnTo>
                  <a:pt x="1" y="19"/>
                </a:lnTo>
                <a:lnTo>
                  <a:pt x="1" y="20"/>
                </a:lnTo>
                <a:lnTo>
                  <a:pt x="1" y="21"/>
                </a:lnTo>
                <a:lnTo>
                  <a:pt x="1" y="23"/>
                </a:lnTo>
                <a:lnTo>
                  <a:pt x="1" y="24"/>
                </a:lnTo>
                <a:lnTo>
                  <a:pt x="1" y="25"/>
                </a:lnTo>
                <a:lnTo>
                  <a:pt x="0" y="26"/>
                </a:lnTo>
                <a:lnTo>
                  <a:pt x="1" y="28"/>
                </a:lnTo>
                <a:lnTo>
                  <a:pt x="1" y="29"/>
                </a:lnTo>
                <a:lnTo>
                  <a:pt x="1" y="30"/>
                </a:lnTo>
                <a:lnTo>
                  <a:pt x="1" y="32"/>
                </a:lnTo>
                <a:lnTo>
                  <a:pt x="1" y="33"/>
                </a:lnTo>
                <a:lnTo>
                  <a:pt x="1" y="34"/>
                </a:lnTo>
                <a:lnTo>
                  <a:pt x="3" y="36"/>
                </a:lnTo>
                <a:lnTo>
                  <a:pt x="3" y="37"/>
                </a:lnTo>
                <a:lnTo>
                  <a:pt x="3" y="38"/>
                </a:lnTo>
                <a:lnTo>
                  <a:pt x="4" y="38"/>
                </a:lnTo>
                <a:lnTo>
                  <a:pt x="4" y="40"/>
                </a:lnTo>
                <a:lnTo>
                  <a:pt x="5" y="41"/>
                </a:lnTo>
                <a:lnTo>
                  <a:pt x="5" y="42"/>
                </a:lnTo>
                <a:lnTo>
                  <a:pt x="7" y="44"/>
                </a:lnTo>
                <a:lnTo>
                  <a:pt x="8" y="44"/>
                </a:lnTo>
                <a:lnTo>
                  <a:pt x="8" y="45"/>
                </a:lnTo>
                <a:lnTo>
                  <a:pt x="9" y="46"/>
                </a:lnTo>
                <a:lnTo>
                  <a:pt x="11" y="46"/>
                </a:lnTo>
                <a:lnTo>
                  <a:pt x="12" y="48"/>
                </a:lnTo>
                <a:lnTo>
                  <a:pt x="13" y="49"/>
                </a:lnTo>
                <a:lnTo>
                  <a:pt x="15" y="49"/>
                </a:lnTo>
                <a:lnTo>
                  <a:pt x="16" y="50"/>
                </a:lnTo>
                <a:lnTo>
                  <a:pt x="17" y="50"/>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0"/>
                </a:lnTo>
                <a:lnTo>
                  <a:pt x="38" y="50"/>
                </a:lnTo>
                <a:lnTo>
                  <a:pt x="40" y="49"/>
                </a:lnTo>
                <a:lnTo>
                  <a:pt x="41" y="49"/>
                </a:lnTo>
                <a:lnTo>
                  <a:pt x="42" y="48"/>
                </a:lnTo>
                <a:lnTo>
                  <a:pt x="44" y="46"/>
                </a:lnTo>
                <a:lnTo>
                  <a:pt x="45" y="46"/>
                </a:lnTo>
                <a:lnTo>
                  <a:pt x="46" y="45"/>
                </a:lnTo>
                <a:lnTo>
                  <a:pt x="46" y="44"/>
                </a:lnTo>
                <a:lnTo>
                  <a:pt x="48" y="44"/>
                </a:lnTo>
                <a:lnTo>
                  <a:pt x="49" y="42"/>
                </a:lnTo>
                <a:lnTo>
                  <a:pt x="49" y="41"/>
                </a:lnTo>
                <a:lnTo>
                  <a:pt x="50" y="40"/>
                </a:lnTo>
                <a:lnTo>
                  <a:pt x="50" y="38"/>
                </a:lnTo>
                <a:lnTo>
                  <a:pt x="52" y="38"/>
                </a:lnTo>
                <a:lnTo>
                  <a:pt x="52" y="37"/>
                </a:lnTo>
                <a:lnTo>
                  <a:pt x="52" y="36"/>
                </a:lnTo>
                <a:lnTo>
                  <a:pt x="53" y="34"/>
                </a:lnTo>
                <a:lnTo>
                  <a:pt x="53" y="33"/>
                </a:lnTo>
                <a:lnTo>
                  <a:pt x="53" y="32"/>
                </a:lnTo>
                <a:lnTo>
                  <a:pt x="53" y="30"/>
                </a:lnTo>
                <a:lnTo>
                  <a:pt x="53" y="29"/>
                </a:lnTo>
                <a:lnTo>
                  <a:pt x="53" y="28"/>
                </a:lnTo>
                <a:lnTo>
                  <a:pt x="53" y="26"/>
                </a:lnTo>
                <a:lnTo>
                  <a:pt x="53" y="25"/>
                </a:lnTo>
                <a:lnTo>
                  <a:pt x="53" y="24"/>
                </a:lnTo>
                <a:lnTo>
                  <a:pt x="53" y="23"/>
                </a:lnTo>
                <a:lnTo>
                  <a:pt x="53" y="21"/>
                </a:lnTo>
                <a:lnTo>
                  <a:pt x="53" y="20"/>
                </a:lnTo>
                <a:lnTo>
                  <a:pt x="53" y="19"/>
                </a:lnTo>
                <a:lnTo>
                  <a:pt x="52" y="17"/>
                </a:lnTo>
                <a:lnTo>
                  <a:pt x="52" y="16"/>
                </a:lnTo>
                <a:lnTo>
                  <a:pt x="52" y="15"/>
                </a:lnTo>
                <a:lnTo>
                  <a:pt x="50" y="13"/>
                </a:lnTo>
                <a:lnTo>
                  <a:pt x="50" y="12"/>
                </a:lnTo>
                <a:lnTo>
                  <a:pt x="49" y="12"/>
                </a:lnTo>
                <a:lnTo>
                  <a:pt x="49" y="11"/>
                </a:lnTo>
                <a:lnTo>
                  <a:pt x="48" y="9"/>
                </a:lnTo>
                <a:lnTo>
                  <a:pt x="46" y="8"/>
                </a:lnTo>
                <a:lnTo>
                  <a:pt x="45" y="7"/>
                </a:lnTo>
                <a:lnTo>
                  <a:pt x="44" y="5"/>
                </a:lnTo>
                <a:lnTo>
                  <a:pt x="42" y="5"/>
                </a:lnTo>
                <a:lnTo>
                  <a:pt x="42" y="4"/>
                </a:lnTo>
                <a:lnTo>
                  <a:pt x="41" y="4"/>
                </a:lnTo>
                <a:lnTo>
                  <a:pt x="40" y="3"/>
                </a:lnTo>
                <a:lnTo>
                  <a:pt x="38" y="3"/>
                </a:lnTo>
                <a:lnTo>
                  <a:pt x="37" y="1"/>
                </a:lnTo>
                <a:lnTo>
                  <a:pt x="36" y="1"/>
                </a:lnTo>
                <a:lnTo>
                  <a:pt x="34" y="1"/>
                </a:lnTo>
                <a:lnTo>
                  <a:pt x="33" y="0"/>
                </a:lnTo>
                <a:lnTo>
                  <a:pt x="32" y="0"/>
                </a:lnTo>
                <a:lnTo>
                  <a:pt x="31" y="0"/>
                </a:lnTo>
                <a:lnTo>
                  <a:pt x="29" y="0"/>
                </a:lnTo>
                <a:lnTo>
                  <a:pt x="27" y="0"/>
                </a:lnTo>
                <a:lnTo>
                  <a:pt x="2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76" name="Freeform 102"/>
          <p:cNvSpPr>
            <a:spLocks/>
          </p:cNvSpPr>
          <p:nvPr/>
        </p:nvSpPr>
        <p:spPr bwMode="auto">
          <a:xfrm>
            <a:off x="4994275" y="4170363"/>
            <a:ext cx="28575" cy="28575"/>
          </a:xfrm>
          <a:custGeom>
            <a:avLst/>
            <a:gdLst>
              <a:gd name="T0" fmla="*/ 648 w 44"/>
              <a:gd name="T1" fmla="*/ 0 h 43"/>
              <a:gd name="T2" fmla="*/ 648 w 44"/>
              <a:gd name="T3" fmla="*/ 0 h 43"/>
              <a:gd name="T4" fmla="*/ 648 w 44"/>
              <a:gd name="T5" fmla="*/ 0 h 43"/>
              <a:gd name="T6" fmla="*/ 648 w 44"/>
              <a:gd name="T7" fmla="*/ 0 h 43"/>
              <a:gd name="T8" fmla="*/ 648 w 44"/>
              <a:gd name="T9" fmla="*/ 0 h 43"/>
              <a:gd name="T10" fmla="*/ 648 w 44"/>
              <a:gd name="T11" fmla="*/ 0 h 43"/>
              <a:gd name="T12" fmla="*/ 648 w 44"/>
              <a:gd name="T13" fmla="*/ 0 h 43"/>
              <a:gd name="T14" fmla="*/ 648 w 44"/>
              <a:gd name="T15" fmla="*/ 0 h 43"/>
              <a:gd name="T16" fmla="*/ 648 w 44"/>
              <a:gd name="T17" fmla="*/ 0 h 43"/>
              <a:gd name="T18" fmla="*/ 0 w 44"/>
              <a:gd name="T19" fmla="*/ 0 h 43"/>
              <a:gd name="T20" fmla="*/ 0 w 44"/>
              <a:gd name="T21" fmla="*/ 0 h 43"/>
              <a:gd name="T22" fmla="*/ 0 w 44"/>
              <a:gd name="T23" fmla="*/ 0 h 43"/>
              <a:gd name="T24" fmla="*/ 648 w 44"/>
              <a:gd name="T25" fmla="*/ 0 h 43"/>
              <a:gd name="T26" fmla="*/ 648 w 44"/>
              <a:gd name="T27" fmla="*/ 0 h 43"/>
              <a:gd name="T28" fmla="*/ 648 w 44"/>
              <a:gd name="T29" fmla="*/ 0 h 43"/>
              <a:gd name="T30" fmla="*/ 648 w 44"/>
              <a:gd name="T31" fmla="*/ 0 h 43"/>
              <a:gd name="T32" fmla="*/ 648 w 44"/>
              <a:gd name="T33" fmla="*/ 0 h 43"/>
              <a:gd name="T34" fmla="*/ 648 w 44"/>
              <a:gd name="T35" fmla="*/ 0 h 43"/>
              <a:gd name="T36" fmla="*/ 648 w 44"/>
              <a:gd name="T37" fmla="*/ 0 h 43"/>
              <a:gd name="T38" fmla="*/ 648 w 44"/>
              <a:gd name="T39" fmla="*/ 0 h 43"/>
              <a:gd name="T40" fmla="*/ 648 w 44"/>
              <a:gd name="T41" fmla="*/ 0 h 43"/>
              <a:gd name="T42" fmla="*/ 648 w 44"/>
              <a:gd name="T43" fmla="*/ 0 h 43"/>
              <a:gd name="T44" fmla="*/ 648 w 44"/>
              <a:gd name="T45" fmla="*/ 0 h 43"/>
              <a:gd name="T46" fmla="*/ 648 w 44"/>
              <a:gd name="T47" fmla="*/ 0 h 43"/>
              <a:gd name="T48" fmla="*/ 648 w 44"/>
              <a:gd name="T49" fmla="*/ 0 h 43"/>
              <a:gd name="T50" fmla="*/ 648 w 44"/>
              <a:gd name="T51" fmla="*/ 0 h 43"/>
              <a:gd name="T52" fmla="*/ 648 w 44"/>
              <a:gd name="T53" fmla="*/ 0 h 43"/>
              <a:gd name="T54" fmla="*/ 648 w 44"/>
              <a:gd name="T55" fmla="*/ 0 h 43"/>
              <a:gd name="T56" fmla="*/ 648 w 44"/>
              <a:gd name="T57" fmla="*/ 0 h 43"/>
              <a:gd name="T58" fmla="*/ 648 w 44"/>
              <a:gd name="T59" fmla="*/ 0 h 43"/>
              <a:gd name="T60" fmla="*/ 648 w 44"/>
              <a:gd name="T61" fmla="*/ 0 h 43"/>
              <a:gd name="T62" fmla="*/ 648 w 44"/>
              <a:gd name="T63" fmla="*/ 0 h 43"/>
              <a:gd name="T64" fmla="*/ 648 w 44"/>
              <a:gd name="T65" fmla="*/ 0 h 43"/>
              <a:gd name="T66" fmla="*/ 648 w 44"/>
              <a:gd name="T67" fmla="*/ 0 h 43"/>
              <a:gd name="T68" fmla="*/ 648 w 44"/>
              <a:gd name="T69" fmla="*/ 0 h 43"/>
              <a:gd name="T70" fmla="*/ 648 w 44"/>
              <a:gd name="T71" fmla="*/ 0 h 43"/>
              <a:gd name="T72" fmla="*/ 648 w 44"/>
              <a:gd name="T73" fmla="*/ 0 h 43"/>
              <a:gd name="T74" fmla="*/ 648 w 44"/>
              <a:gd name="T75" fmla="*/ 0 h 43"/>
              <a:gd name="T76" fmla="*/ 648 w 44"/>
              <a:gd name="T77" fmla="*/ 0 h 43"/>
              <a:gd name="T78" fmla="*/ 648 w 44"/>
              <a:gd name="T79" fmla="*/ 0 h 43"/>
              <a:gd name="T80" fmla="*/ 648 w 44"/>
              <a:gd name="T81" fmla="*/ 0 h 43"/>
              <a:gd name="T82" fmla="*/ 648 w 44"/>
              <a:gd name="T83" fmla="*/ 0 h 43"/>
              <a:gd name="T84" fmla="*/ 648 w 44"/>
              <a:gd name="T85" fmla="*/ 0 h 43"/>
              <a:gd name="T86" fmla="*/ 648 w 44"/>
              <a:gd name="T87" fmla="*/ 0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43"/>
              <a:gd name="T134" fmla="*/ 44 w 44"/>
              <a:gd name="T135" fmla="*/ 43 h 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43">
                <a:moveTo>
                  <a:pt x="22" y="0"/>
                </a:moveTo>
                <a:lnTo>
                  <a:pt x="21" y="0"/>
                </a:lnTo>
                <a:lnTo>
                  <a:pt x="20" y="0"/>
                </a:lnTo>
                <a:lnTo>
                  <a:pt x="18" y="0"/>
                </a:lnTo>
                <a:lnTo>
                  <a:pt x="17" y="0"/>
                </a:lnTo>
                <a:lnTo>
                  <a:pt x="16" y="0"/>
                </a:lnTo>
                <a:lnTo>
                  <a:pt x="15" y="2"/>
                </a:lnTo>
                <a:lnTo>
                  <a:pt x="13" y="2"/>
                </a:lnTo>
                <a:lnTo>
                  <a:pt x="12" y="3"/>
                </a:lnTo>
                <a:lnTo>
                  <a:pt x="11" y="3"/>
                </a:lnTo>
                <a:lnTo>
                  <a:pt x="9" y="4"/>
                </a:lnTo>
                <a:lnTo>
                  <a:pt x="8" y="4"/>
                </a:lnTo>
                <a:lnTo>
                  <a:pt x="8" y="6"/>
                </a:lnTo>
                <a:lnTo>
                  <a:pt x="7" y="6"/>
                </a:lnTo>
                <a:lnTo>
                  <a:pt x="7" y="7"/>
                </a:lnTo>
                <a:lnTo>
                  <a:pt x="5" y="8"/>
                </a:lnTo>
                <a:lnTo>
                  <a:pt x="4" y="10"/>
                </a:lnTo>
                <a:lnTo>
                  <a:pt x="4" y="11"/>
                </a:lnTo>
                <a:lnTo>
                  <a:pt x="3" y="11"/>
                </a:lnTo>
                <a:lnTo>
                  <a:pt x="3" y="12"/>
                </a:lnTo>
                <a:lnTo>
                  <a:pt x="3" y="14"/>
                </a:lnTo>
                <a:lnTo>
                  <a:pt x="1" y="14"/>
                </a:lnTo>
                <a:lnTo>
                  <a:pt x="1" y="15"/>
                </a:lnTo>
                <a:lnTo>
                  <a:pt x="1" y="16"/>
                </a:lnTo>
                <a:lnTo>
                  <a:pt x="1" y="18"/>
                </a:lnTo>
                <a:lnTo>
                  <a:pt x="0" y="19"/>
                </a:lnTo>
                <a:lnTo>
                  <a:pt x="0" y="20"/>
                </a:lnTo>
                <a:lnTo>
                  <a:pt x="0" y="22"/>
                </a:lnTo>
                <a:lnTo>
                  <a:pt x="0" y="23"/>
                </a:lnTo>
                <a:lnTo>
                  <a:pt x="0" y="24"/>
                </a:lnTo>
                <a:lnTo>
                  <a:pt x="0" y="26"/>
                </a:lnTo>
                <a:lnTo>
                  <a:pt x="1" y="26"/>
                </a:lnTo>
                <a:lnTo>
                  <a:pt x="1" y="27"/>
                </a:lnTo>
                <a:lnTo>
                  <a:pt x="1" y="28"/>
                </a:lnTo>
                <a:lnTo>
                  <a:pt x="1" y="30"/>
                </a:lnTo>
                <a:lnTo>
                  <a:pt x="3" y="30"/>
                </a:lnTo>
                <a:lnTo>
                  <a:pt x="3" y="31"/>
                </a:lnTo>
                <a:lnTo>
                  <a:pt x="3" y="32"/>
                </a:lnTo>
                <a:lnTo>
                  <a:pt x="4" y="34"/>
                </a:lnTo>
                <a:lnTo>
                  <a:pt x="5" y="35"/>
                </a:lnTo>
                <a:lnTo>
                  <a:pt x="7" y="36"/>
                </a:lnTo>
                <a:lnTo>
                  <a:pt x="7" y="37"/>
                </a:lnTo>
                <a:lnTo>
                  <a:pt x="8" y="37"/>
                </a:lnTo>
                <a:lnTo>
                  <a:pt x="8" y="39"/>
                </a:lnTo>
                <a:lnTo>
                  <a:pt x="9" y="39"/>
                </a:lnTo>
                <a:lnTo>
                  <a:pt x="11" y="40"/>
                </a:lnTo>
                <a:lnTo>
                  <a:pt x="12" y="40"/>
                </a:lnTo>
                <a:lnTo>
                  <a:pt x="13" y="41"/>
                </a:lnTo>
                <a:lnTo>
                  <a:pt x="15" y="41"/>
                </a:lnTo>
                <a:lnTo>
                  <a:pt x="16" y="43"/>
                </a:lnTo>
                <a:lnTo>
                  <a:pt x="17" y="43"/>
                </a:lnTo>
                <a:lnTo>
                  <a:pt x="18" y="43"/>
                </a:lnTo>
                <a:lnTo>
                  <a:pt x="20" y="43"/>
                </a:lnTo>
                <a:lnTo>
                  <a:pt x="21" y="43"/>
                </a:lnTo>
                <a:lnTo>
                  <a:pt x="22" y="43"/>
                </a:lnTo>
                <a:lnTo>
                  <a:pt x="24" y="43"/>
                </a:lnTo>
                <a:lnTo>
                  <a:pt x="25" y="43"/>
                </a:lnTo>
                <a:lnTo>
                  <a:pt x="26" y="43"/>
                </a:lnTo>
                <a:lnTo>
                  <a:pt x="28" y="43"/>
                </a:lnTo>
                <a:lnTo>
                  <a:pt x="29" y="43"/>
                </a:lnTo>
                <a:lnTo>
                  <a:pt x="29" y="41"/>
                </a:lnTo>
                <a:lnTo>
                  <a:pt x="30" y="41"/>
                </a:lnTo>
                <a:lnTo>
                  <a:pt x="32" y="41"/>
                </a:lnTo>
                <a:lnTo>
                  <a:pt x="33" y="40"/>
                </a:lnTo>
                <a:lnTo>
                  <a:pt x="34" y="40"/>
                </a:lnTo>
                <a:lnTo>
                  <a:pt x="34" y="39"/>
                </a:lnTo>
                <a:lnTo>
                  <a:pt x="36" y="39"/>
                </a:lnTo>
                <a:lnTo>
                  <a:pt x="37" y="37"/>
                </a:lnTo>
                <a:lnTo>
                  <a:pt x="38" y="36"/>
                </a:lnTo>
                <a:lnTo>
                  <a:pt x="38" y="35"/>
                </a:lnTo>
                <a:lnTo>
                  <a:pt x="40" y="35"/>
                </a:lnTo>
                <a:lnTo>
                  <a:pt x="40" y="34"/>
                </a:lnTo>
                <a:lnTo>
                  <a:pt x="41" y="34"/>
                </a:lnTo>
                <a:lnTo>
                  <a:pt x="41" y="32"/>
                </a:lnTo>
                <a:lnTo>
                  <a:pt x="41" y="31"/>
                </a:lnTo>
                <a:lnTo>
                  <a:pt x="42" y="30"/>
                </a:lnTo>
                <a:lnTo>
                  <a:pt x="42" y="28"/>
                </a:lnTo>
                <a:lnTo>
                  <a:pt x="44" y="27"/>
                </a:lnTo>
                <a:lnTo>
                  <a:pt x="44" y="26"/>
                </a:lnTo>
                <a:lnTo>
                  <a:pt x="44" y="24"/>
                </a:lnTo>
                <a:lnTo>
                  <a:pt x="44" y="23"/>
                </a:lnTo>
                <a:lnTo>
                  <a:pt x="44" y="22"/>
                </a:lnTo>
                <a:lnTo>
                  <a:pt x="44" y="20"/>
                </a:lnTo>
                <a:lnTo>
                  <a:pt x="44" y="19"/>
                </a:lnTo>
                <a:lnTo>
                  <a:pt x="44" y="18"/>
                </a:lnTo>
                <a:lnTo>
                  <a:pt x="44" y="16"/>
                </a:lnTo>
                <a:lnTo>
                  <a:pt x="42" y="15"/>
                </a:lnTo>
                <a:lnTo>
                  <a:pt x="42" y="14"/>
                </a:lnTo>
                <a:lnTo>
                  <a:pt x="41" y="12"/>
                </a:lnTo>
                <a:lnTo>
                  <a:pt x="41" y="11"/>
                </a:lnTo>
                <a:lnTo>
                  <a:pt x="40" y="10"/>
                </a:lnTo>
                <a:lnTo>
                  <a:pt x="40" y="8"/>
                </a:lnTo>
                <a:lnTo>
                  <a:pt x="38" y="8"/>
                </a:lnTo>
                <a:lnTo>
                  <a:pt x="38" y="7"/>
                </a:lnTo>
                <a:lnTo>
                  <a:pt x="37" y="6"/>
                </a:lnTo>
                <a:lnTo>
                  <a:pt x="36" y="4"/>
                </a:lnTo>
                <a:lnTo>
                  <a:pt x="34" y="4"/>
                </a:lnTo>
                <a:lnTo>
                  <a:pt x="34" y="3"/>
                </a:lnTo>
                <a:lnTo>
                  <a:pt x="33" y="3"/>
                </a:lnTo>
                <a:lnTo>
                  <a:pt x="32" y="2"/>
                </a:lnTo>
                <a:lnTo>
                  <a:pt x="30" y="2"/>
                </a:lnTo>
                <a:lnTo>
                  <a:pt x="29" y="2"/>
                </a:lnTo>
                <a:lnTo>
                  <a:pt x="29" y="0"/>
                </a:lnTo>
                <a:lnTo>
                  <a:pt x="28" y="0"/>
                </a:lnTo>
                <a:lnTo>
                  <a:pt x="26" y="0"/>
                </a:lnTo>
                <a:lnTo>
                  <a:pt x="25" y="0"/>
                </a:lnTo>
                <a:lnTo>
                  <a:pt x="24" y="0"/>
                </a:lnTo>
                <a:lnTo>
                  <a:pt x="22" y="0"/>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77" name="Freeform 103"/>
          <p:cNvSpPr>
            <a:spLocks/>
          </p:cNvSpPr>
          <p:nvPr/>
        </p:nvSpPr>
        <p:spPr bwMode="auto">
          <a:xfrm>
            <a:off x="4983163" y="4316413"/>
            <a:ext cx="34925" cy="34925"/>
          </a:xfrm>
          <a:custGeom>
            <a:avLst/>
            <a:gdLst>
              <a:gd name="T0" fmla="*/ 660 w 53"/>
              <a:gd name="T1" fmla="*/ 0 h 53"/>
              <a:gd name="T2" fmla="*/ 660 w 53"/>
              <a:gd name="T3" fmla="*/ 0 h 53"/>
              <a:gd name="T4" fmla="*/ 660 w 53"/>
              <a:gd name="T5" fmla="*/ 667 h 53"/>
              <a:gd name="T6" fmla="*/ 660 w 53"/>
              <a:gd name="T7" fmla="*/ 667 h 53"/>
              <a:gd name="T8" fmla="*/ 660 w 53"/>
              <a:gd name="T9" fmla="*/ 667 h 53"/>
              <a:gd name="T10" fmla="*/ 660 w 53"/>
              <a:gd name="T11" fmla="*/ 667 h 53"/>
              <a:gd name="T12" fmla="*/ 660 w 53"/>
              <a:gd name="T13" fmla="*/ 667 h 53"/>
              <a:gd name="T14" fmla="*/ 660 w 53"/>
              <a:gd name="T15" fmla="*/ 667 h 53"/>
              <a:gd name="T16" fmla="*/ 660 w 53"/>
              <a:gd name="T17" fmla="*/ 667 h 53"/>
              <a:gd name="T18" fmla="*/ 660 w 53"/>
              <a:gd name="T19" fmla="*/ 667 h 53"/>
              <a:gd name="T20" fmla="*/ 660 w 53"/>
              <a:gd name="T21" fmla="*/ 667 h 53"/>
              <a:gd name="T22" fmla="*/ 660 w 53"/>
              <a:gd name="T23" fmla="*/ 667 h 53"/>
              <a:gd name="T24" fmla="*/ 660 w 53"/>
              <a:gd name="T25" fmla="*/ 667 h 53"/>
              <a:gd name="T26" fmla="*/ 660 w 53"/>
              <a:gd name="T27" fmla="*/ 667 h 53"/>
              <a:gd name="T28" fmla="*/ 660 w 53"/>
              <a:gd name="T29" fmla="*/ 667 h 53"/>
              <a:gd name="T30" fmla="*/ 660 w 53"/>
              <a:gd name="T31" fmla="*/ 667 h 53"/>
              <a:gd name="T32" fmla="*/ 660 w 53"/>
              <a:gd name="T33" fmla="*/ 667 h 53"/>
              <a:gd name="T34" fmla="*/ 660 w 53"/>
              <a:gd name="T35" fmla="*/ 667 h 53"/>
              <a:gd name="T36" fmla="*/ 660 w 53"/>
              <a:gd name="T37" fmla="*/ 667 h 53"/>
              <a:gd name="T38" fmla="*/ 660 w 53"/>
              <a:gd name="T39" fmla="*/ 667 h 53"/>
              <a:gd name="T40" fmla="*/ 660 w 53"/>
              <a:gd name="T41" fmla="*/ 667 h 53"/>
              <a:gd name="T42" fmla="*/ 660 w 53"/>
              <a:gd name="T43" fmla="*/ 667 h 53"/>
              <a:gd name="T44" fmla="*/ 660 w 53"/>
              <a:gd name="T45" fmla="*/ 667 h 53"/>
              <a:gd name="T46" fmla="*/ 660 w 53"/>
              <a:gd name="T47" fmla="*/ 667 h 53"/>
              <a:gd name="T48" fmla="*/ 660 w 53"/>
              <a:gd name="T49" fmla="*/ 667 h 53"/>
              <a:gd name="T50" fmla="*/ 660 w 53"/>
              <a:gd name="T51" fmla="*/ 667 h 53"/>
              <a:gd name="T52" fmla="*/ 660 w 53"/>
              <a:gd name="T53" fmla="*/ 667 h 53"/>
              <a:gd name="T54" fmla="*/ 660 w 53"/>
              <a:gd name="T55" fmla="*/ 667 h 53"/>
              <a:gd name="T56" fmla="*/ 660 w 53"/>
              <a:gd name="T57" fmla="*/ 667 h 53"/>
              <a:gd name="T58" fmla="*/ 660 w 53"/>
              <a:gd name="T59" fmla="*/ 667 h 53"/>
              <a:gd name="T60" fmla="*/ 660 w 53"/>
              <a:gd name="T61" fmla="*/ 667 h 53"/>
              <a:gd name="T62" fmla="*/ 660 w 53"/>
              <a:gd name="T63" fmla="*/ 667 h 53"/>
              <a:gd name="T64" fmla="*/ 660 w 53"/>
              <a:gd name="T65" fmla="*/ 667 h 53"/>
              <a:gd name="T66" fmla="*/ 660 w 53"/>
              <a:gd name="T67" fmla="*/ 667 h 53"/>
              <a:gd name="T68" fmla="*/ 660 w 53"/>
              <a:gd name="T69" fmla="*/ 667 h 53"/>
              <a:gd name="T70" fmla="*/ 660 w 53"/>
              <a:gd name="T71" fmla="*/ 667 h 53"/>
              <a:gd name="T72" fmla="*/ 660 w 53"/>
              <a:gd name="T73" fmla="*/ 667 h 53"/>
              <a:gd name="T74" fmla="*/ 660 w 53"/>
              <a:gd name="T75" fmla="*/ 667 h 53"/>
              <a:gd name="T76" fmla="*/ 660 w 53"/>
              <a:gd name="T77" fmla="*/ 667 h 53"/>
              <a:gd name="T78" fmla="*/ 660 w 53"/>
              <a:gd name="T79" fmla="*/ 667 h 53"/>
              <a:gd name="T80" fmla="*/ 660 w 53"/>
              <a:gd name="T81" fmla="*/ 667 h 53"/>
              <a:gd name="T82" fmla="*/ 660 w 53"/>
              <a:gd name="T83" fmla="*/ 667 h 53"/>
              <a:gd name="T84" fmla="*/ 660 w 53"/>
              <a:gd name="T85" fmla="*/ 0 h 53"/>
              <a:gd name="T86" fmla="*/ 660 w 53"/>
              <a:gd name="T87" fmla="*/ 0 h 53"/>
              <a:gd name="T88" fmla="*/ 660 w 53"/>
              <a:gd name="T89" fmla="*/ 667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53"/>
              <a:gd name="T137" fmla="*/ 53 w 53"/>
              <a:gd name="T138" fmla="*/ 53 h 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53">
                <a:moveTo>
                  <a:pt x="27" y="26"/>
                </a:moveTo>
                <a:lnTo>
                  <a:pt x="27" y="0"/>
                </a:lnTo>
                <a:lnTo>
                  <a:pt x="25" y="0"/>
                </a:lnTo>
                <a:lnTo>
                  <a:pt x="24" y="0"/>
                </a:lnTo>
                <a:lnTo>
                  <a:pt x="23" y="0"/>
                </a:lnTo>
                <a:lnTo>
                  <a:pt x="21" y="0"/>
                </a:lnTo>
                <a:lnTo>
                  <a:pt x="20" y="0"/>
                </a:lnTo>
                <a:lnTo>
                  <a:pt x="20" y="1"/>
                </a:lnTo>
                <a:lnTo>
                  <a:pt x="19" y="1"/>
                </a:lnTo>
                <a:lnTo>
                  <a:pt x="17" y="1"/>
                </a:lnTo>
                <a:lnTo>
                  <a:pt x="16" y="3"/>
                </a:lnTo>
                <a:lnTo>
                  <a:pt x="15" y="3"/>
                </a:lnTo>
                <a:lnTo>
                  <a:pt x="13" y="4"/>
                </a:lnTo>
                <a:lnTo>
                  <a:pt x="12" y="4"/>
                </a:lnTo>
                <a:lnTo>
                  <a:pt x="12" y="5"/>
                </a:lnTo>
                <a:lnTo>
                  <a:pt x="11" y="5"/>
                </a:lnTo>
                <a:lnTo>
                  <a:pt x="9" y="7"/>
                </a:lnTo>
                <a:lnTo>
                  <a:pt x="8" y="8"/>
                </a:lnTo>
                <a:lnTo>
                  <a:pt x="7" y="9"/>
                </a:lnTo>
                <a:lnTo>
                  <a:pt x="5" y="11"/>
                </a:lnTo>
                <a:lnTo>
                  <a:pt x="5" y="12"/>
                </a:lnTo>
                <a:lnTo>
                  <a:pt x="4" y="12"/>
                </a:lnTo>
                <a:lnTo>
                  <a:pt x="4" y="13"/>
                </a:lnTo>
                <a:lnTo>
                  <a:pt x="3" y="15"/>
                </a:lnTo>
                <a:lnTo>
                  <a:pt x="3" y="16"/>
                </a:lnTo>
                <a:lnTo>
                  <a:pt x="3" y="17"/>
                </a:lnTo>
                <a:lnTo>
                  <a:pt x="1" y="18"/>
                </a:lnTo>
                <a:lnTo>
                  <a:pt x="1" y="20"/>
                </a:lnTo>
                <a:lnTo>
                  <a:pt x="1" y="21"/>
                </a:lnTo>
                <a:lnTo>
                  <a:pt x="1" y="22"/>
                </a:lnTo>
                <a:lnTo>
                  <a:pt x="1" y="24"/>
                </a:lnTo>
                <a:lnTo>
                  <a:pt x="1" y="25"/>
                </a:lnTo>
                <a:lnTo>
                  <a:pt x="0" y="26"/>
                </a:lnTo>
                <a:lnTo>
                  <a:pt x="1" y="28"/>
                </a:lnTo>
                <a:lnTo>
                  <a:pt x="1" y="29"/>
                </a:lnTo>
                <a:lnTo>
                  <a:pt x="1" y="30"/>
                </a:lnTo>
                <a:lnTo>
                  <a:pt x="1" y="32"/>
                </a:lnTo>
                <a:lnTo>
                  <a:pt x="1" y="33"/>
                </a:lnTo>
                <a:lnTo>
                  <a:pt x="1" y="34"/>
                </a:lnTo>
                <a:lnTo>
                  <a:pt x="3" y="36"/>
                </a:lnTo>
                <a:lnTo>
                  <a:pt x="3" y="37"/>
                </a:lnTo>
                <a:lnTo>
                  <a:pt x="3" y="38"/>
                </a:lnTo>
                <a:lnTo>
                  <a:pt x="4" y="38"/>
                </a:lnTo>
                <a:lnTo>
                  <a:pt x="4" y="40"/>
                </a:lnTo>
                <a:lnTo>
                  <a:pt x="5" y="41"/>
                </a:lnTo>
                <a:lnTo>
                  <a:pt x="5" y="42"/>
                </a:lnTo>
                <a:lnTo>
                  <a:pt x="7" y="44"/>
                </a:lnTo>
                <a:lnTo>
                  <a:pt x="8" y="44"/>
                </a:lnTo>
                <a:lnTo>
                  <a:pt x="8" y="45"/>
                </a:lnTo>
                <a:lnTo>
                  <a:pt x="9" y="46"/>
                </a:lnTo>
                <a:lnTo>
                  <a:pt x="11" y="46"/>
                </a:lnTo>
                <a:lnTo>
                  <a:pt x="12" y="48"/>
                </a:lnTo>
                <a:lnTo>
                  <a:pt x="13" y="49"/>
                </a:lnTo>
                <a:lnTo>
                  <a:pt x="15" y="49"/>
                </a:lnTo>
                <a:lnTo>
                  <a:pt x="16" y="50"/>
                </a:lnTo>
                <a:lnTo>
                  <a:pt x="17" y="50"/>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0"/>
                </a:lnTo>
                <a:lnTo>
                  <a:pt x="38" y="50"/>
                </a:lnTo>
                <a:lnTo>
                  <a:pt x="40" y="49"/>
                </a:lnTo>
                <a:lnTo>
                  <a:pt x="41" y="49"/>
                </a:lnTo>
                <a:lnTo>
                  <a:pt x="42" y="48"/>
                </a:lnTo>
                <a:lnTo>
                  <a:pt x="44" y="46"/>
                </a:lnTo>
                <a:lnTo>
                  <a:pt x="45" y="46"/>
                </a:lnTo>
                <a:lnTo>
                  <a:pt x="46" y="45"/>
                </a:lnTo>
                <a:lnTo>
                  <a:pt x="46" y="44"/>
                </a:lnTo>
                <a:lnTo>
                  <a:pt x="48" y="44"/>
                </a:lnTo>
                <a:lnTo>
                  <a:pt x="49" y="42"/>
                </a:lnTo>
                <a:lnTo>
                  <a:pt x="49" y="41"/>
                </a:lnTo>
                <a:lnTo>
                  <a:pt x="50" y="40"/>
                </a:lnTo>
                <a:lnTo>
                  <a:pt x="50" y="38"/>
                </a:lnTo>
                <a:lnTo>
                  <a:pt x="52" y="38"/>
                </a:lnTo>
                <a:lnTo>
                  <a:pt x="52" y="37"/>
                </a:lnTo>
                <a:lnTo>
                  <a:pt x="52" y="36"/>
                </a:lnTo>
                <a:lnTo>
                  <a:pt x="53" y="34"/>
                </a:lnTo>
                <a:lnTo>
                  <a:pt x="53" y="33"/>
                </a:lnTo>
                <a:lnTo>
                  <a:pt x="53" y="32"/>
                </a:lnTo>
                <a:lnTo>
                  <a:pt x="53" y="30"/>
                </a:lnTo>
                <a:lnTo>
                  <a:pt x="53" y="29"/>
                </a:lnTo>
                <a:lnTo>
                  <a:pt x="53" y="28"/>
                </a:lnTo>
                <a:lnTo>
                  <a:pt x="53" y="26"/>
                </a:lnTo>
                <a:lnTo>
                  <a:pt x="53" y="25"/>
                </a:lnTo>
                <a:lnTo>
                  <a:pt x="53" y="24"/>
                </a:lnTo>
                <a:lnTo>
                  <a:pt x="53" y="22"/>
                </a:lnTo>
                <a:lnTo>
                  <a:pt x="53" y="21"/>
                </a:lnTo>
                <a:lnTo>
                  <a:pt x="53" y="20"/>
                </a:lnTo>
                <a:lnTo>
                  <a:pt x="53" y="18"/>
                </a:lnTo>
                <a:lnTo>
                  <a:pt x="52" y="17"/>
                </a:lnTo>
                <a:lnTo>
                  <a:pt x="52" y="16"/>
                </a:lnTo>
                <a:lnTo>
                  <a:pt x="52" y="15"/>
                </a:lnTo>
                <a:lnTo>
                  <a:pt x="50" y="13"/>
                </a:lnTo>
                <a:lnTo>
                  <a:pt x="50" y="12"/>
                </a:lnTo>
                <a:lnTo>
                  <a:pt x="49" y="12"/>
                </a:lnTo>
                <a:lnTo>
                  <a:pt x="49" y="11"/>
                </a:lnTo>
                <a:lnTo>
                  <a:pt x="48" y="9"/>
                </a:lnTo>
                <a:lnTo>
                  <a:pt x="46" y="8"/>
                </a:lnTo>
                <a:lnTo>
                  <a:pt x="45" y="7"/>
                </a:lnTo>
                <a:lnTo>
                  <a:pt x="44" y="5"/>
                </a:lnTo>
                <a:lnTo>
                  <a:pt x="42" y="5"/>
                </a:lnTo>
                <a:lnTo>
                  <a:pt x="42" y="4"/>
                </a:lnTo>
                <a:lnTo>
                  <a:pt x="41" y="4"/>
                </a:lnTo>
                <a:lnTo>
                  <a:pt x="40" y="3"/>
                </a:lnTo>
                <a:lnTo>
                  <a:pt x="38" y="3"/>
                </a:lnTo>
                <a:lnTo>
                  <a:pt x="37" y="1"/>
                </a:lnTo>
                <a:lnTo>
                  <a:pt x="36" y="1"/>
                </a:lnTo>
                <a:lnTo>
                  <a:pt x="34" y="1"/>
                </a:lnTo>
                <a:lnTo>
                  <a:pt x="33" y="0"/>
                </a:lnTo>
                <a:lnTo>
                  <a:pt x="32" y="0"/>
                </a:lnTo>
                <a:lnTo>
                  <a:pt x="31" y="0"/>
                </a:lnTo>
                <a:lnTo>
                  <a:pt x="29" y="0"/>
                </a:lnTo>
                <a:lnTo>
                  <a:pt x="27" y="0"/>
                </a:lnTo>
                <a:lnTo>
                  <a:pt x="2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78" name="Freeform 104"/>
          <p:cNvSpPr>
            <a:spLocks/>
          </p:cNvSpPr>
          <p:nvPr/>
        </p:nvSpPr>
        <p:spPr bwMode="auto">
          <a:xfrm>
            <a:off x="4994275" y="4310063"/>
            <a:ext cx="28575" cy="26987"/>
          </a:xfrm>
          <a:custGeom>
            <a:avLst/>
            <a:gdLst>
              <a:gd name="T0" fmla="*/ 648 w 44"/>
              <a:gd name="T1" fmla="*/ 0 h 43"/>
              <a:gd name="T2" fmla="*/ 648 w 44"/>
              <a:gd name="T3" fmla="*/ 0 h 43"/>
              <a:gd name="T4" fmla="*/ 648 w 44"/>
              <a:gd name="T5" fmla="*/ 0 h 43"/>
              <a:gd name="T6" fmla="*/ 648 w 44"/>
              <a:gd name="T7" fmla="*/ 0 h 43"/>
              <a:gd name="T8" fmla="*/ 648 w 44"/>
              <a:gd name="T9" fmla="*/ 0 h 43"/>
              <a:gd name="T10" fmla="*/ 648 w 44"/>
              <a:gd name="T11" fmla="*/ 0 h 43"/>
              <a:gd name="T12" fmla="*/ 648 w 44"/>
              <a:gd name="T13" fmla="*/ 0 h 43"/>
              <a:gd name="T14" fmla="*/ 648 w 44"/>
              <a:gd name="T15" fmla="*/ 0 h 43"/>
              <a:gd name="T16" fmla="*/ 648 w 44"/>
              <a:gd name="T17" fmla="*/ 0 h 43"/>
              <a:gd name="T18" fmla="*/ 0 w 44"/>
              <a:gd name="T19" fmla="*/ 0 h 43"/>
              <a:gd name="T20" fmla="*/ 0 w 44"/>
              <a:gd name="T21" fmla="*/ 0 h 43"/>
              <a:gd name="T22" fmla="*/ 0 w 44"/>
              <a:gd name="T23" fmla="*/ 0 h 43"/>
              <a:gd name="T24" fmla="*/ 648 w 44"/>
              <a:gd name="T25" fmla="*/ 0 h 43"/>
              <a:gd name="T26" fmla="*/ 648 w 44"/>
              <a:gd name="T27" fmla="*/ 0 h 43"/>
              <a:gd name="T28" fmla="*/ 648 w 44"/>
              <a:gd name="T29" fmla="*/ 0 h 43"/>
              <a:gd name="T30" fmla="*/ 648 w 44"/>
              <a:gd name="T31" fmla="*/ 0 h 43"/>
              <a:gd name="T32" fmla="*/ 648 w 44"/>
              <a:gd name="T33" fmla="*/ 0 h 43"/>
              <a:gd name="T34" fmla="*/ 648 w 44"/>
              <a:gd name="T35" fmla="*/ 0 h 43"/>
              <a:gd name="T36" fmla="*/ 648 w 44"/>
              <a:gd name="T37" fmla="*/ 0 h 43"/>
              <a:gd name="T38" fmla="*/ 648 w 44"/>
              <a:gd name="T39" fmla="*/ 0 h 43"/>
              <a:gd name="T40" fmla="*/ 648 w 44"/>
              <a:gd name="T41" fmla="*/ 0 h 43"/>
              <a:gd name="T42" fmla="*/ 648 w 44"/>
              <a:gd name="T43" fmla="*/ 0 h 43"/>
              <a:gd name="T44" fmla="*/ 648 w 44"/>
              <a:gd name="T45" fmla="*/ 0 h 43"/>
              <a:gd name="T46" fmla="*/ 648 w 44"/>
              <a:gd name="T47" fmla="*/ 0 h 43"/>
              <a:gd name="T48" fmla="*/ 648 w 44"/>
              <a:gd name="T49" fmla="*/ 0 h 43"/>
              <a:gd name="T50" fmla="*/ 648 w 44"/>
              <a:gd name="T51" fmla="*/ 0 h 43"/>
              <a:gd name="T52" fmla="*/ 648 w 44"/>
              <a:gd name="T53" fmla="*/ 0 h 43"/>
              <a:gd name="T54" fmla="*/ 648 w 44"/>
              <a:gd name="T55" fmla="*/ 0 h 43"/>
              <a:gd name="T56" fmla="*/ 648 w 44"/>
              <a:gd name="T57" fmla="*/ 0 h 43"/>
              <a:gd name="T58" fmla="*/ 648 w 44"/>
              <a:gd name="T59" fmla="*/ 0 h 43"/>
              <a:gd name="T60" fmla="*/ 648 w 44"/>
              <a:gd name="T61" fmla="*/ 0 h 43"/>
              <a:gd name="T62" fmla="*/ 648 w 44"/>
              <a:gd name="T63" fmla="*/ 0 h 43"/>
              <a:gd name="T64" fmla="*/ 648 w 44"/>
              <a:gd name="T65" fmla="*/ 0 h 43"/>
              <a:gd name="T66" fmla="*/ 648 w 44"/>
              <a:gd name="T67" fmla="*/ 0 h 43"/>
              <a:gd name="T68" fmla="*/ 648 w 44"/>
              <a:gd name="T69" fmla="*/ 0 h 43"/>
              <a:gd name="T70" fmla="*/ 648 w 44"/>
              <a:gd name="T71" fmla="*/ 0 h 43"/>
              <a:gd name="T72" fmla="*/ 648 w 44"/>
              <a:gd name="T73" fmla="*/ 0 h 43"/>
              <a:gd name="T74" fmla="*/ 648 w 44"/>
              <a:gd name="T75" fmla="*/ 0 h 43"/>
              <a:gd name="T76" fmla="*/ 648 w 44"/>
              <a:gd name="T77" fmla="*/ 0 h 43"/>
              <a:gd name="T78" fmla="*/ 648 w 44"/>
              <a:gd name="T79" fmla="*/ 0 h 43"/>
              <a:gd name="T80" fmla="*/ 648 w 44"/>
              <a:gd name="T81" fmla="*/ 0 h 43"/>
              <a:gd name="T82" fmla="*/ 648 w 44"/>
              <a:gd name="T83" fmla="*/ 0 h 43"/>
              <a:gd name="T84" fmla="*/ 648 w 44"/>
              <a:gd name="T85" fmla="*/ 0 h 43"/>
              <a:gd name="T86" fmla="*/ 648 w 44"/>
              <a:gd name="T87" fmla="*/ 0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43"/>
              <a:gd name="T134" fmla="*/ 44 w 44"/>
              <a:gd name="T135" fmla="*/ 43 h 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43">
                <a:moveTo>
                  <a:pt x="22" y="0"/>
                </a:moveTo>
                <a:lnTo>
                  <a:pt x="21" y="0"/>
                </a:lnTo>
                <a:lnTo>
                  <a:pt x="20" y="0"/>
                </a:lnTo>
                <a:lnTo>
                  <a:pt x="18" y="0"/>
                </a:lnTo>
                <a:lnTo>
                  <a:pt x="17" y="0"/>
                </a:lnTo>
                <a:lnTo>
                  <a:pt x="16" y="0"/>
                </a:lnTo>
                <a:lnTo>
                  <a:pt x="15" y="2"/>
                </a:lnTo>
                <a:lnTo>
                  <a:pt x="13" y="2"/>
                </a:lnTo>
                <a:lnTo>
                  <a:pt x="12" y="3"/>
                </a:lnTo>
                <a:lnTo>
                  <a:pt x="11" y="3"/>
                </a:lnTo>
                <a:lnTo>
                  <a:pt x="9" y="4"/>
                </a:lnTo>
                <a:lnTo>
                  <a:pt x="8" y="4"/>
                </a:lnTo>
                <a:lnTo>
                  <a:pt x="8" y="6"/>
                </a:lnTo>
                <a:lnTo>
                  <a:pt x="7" y="6"/>
                </a:lnTo>
                <a:lnTo>
                  <a:pt x="7" y="7"/>
                </a:lnTo>
                <a:lnTo>
                  <a:pt x="5" y="8"/>
                </a:lnTo>
                <a:lnTo>
                  <a:pt x="4" y="10"/>
                </a:lnTo>
                <a:lnTo>
                  <a:pt x="4" y="11"/>
                </a:lnTo>
                <a:lnTo>
                  <a:pt x="3" y="11"/>
                </a:lnTo>
                <a:lnTo>
                  <a:pt x="3" y="12"/>
                </a:lnTo>
                <a:lnTo>
                  <a:pt x="3" y="14"/>
                </a:lnTo>
                <a:lnTo>
                  <a:pt x="1" y="14"/>
                </a:lnTo>
                <a:lnTo>
                  <a:pt x="1" y="15"/>
                </a:lnTo>
                <a:lnTo>
                  <a:pt x="1" y="16"/>
                </a:lnTo>
                <a:lnTo>
                  <a:pt x="1" y="18"/>
                </a:lnTo>
                <a:lnTo>
                  <a:pt x="0" y="19"/>
                </a:lnTo>
                <a:lnTo>
                  <a:pt x="0" y="20"/>
                </a:lnTo>
                <a:lnTo>
                  <a:pt x="0" y="22"/>
                </a:lnTo>
                <a:lnTo>
                  <a:pt x="0" y="23"/>
                </a:lnTo>
                <a:lnTo>
                  <a:pt x="0" y="24"/>
                </a:lnTo>
                <a:lnTo>
                  <a:pt x="0" y="26"/>
                </a:lnTo>
                <a:lnTo>
                  <a:pt x="1" y="26"/>
                </a:lnTo>
                <a:lnTo>
                  <a:pt x="1" y="27"/>
                </a:lnTo>
                <a:lnTo>
                  <a:pt x="1" y="28"/>
                </a:lnTo>
                <a:lnTo>
                  <a:pt x="1" y="29"/>
                </a:lnTo>
                <a:lnTo>
                  <a:pt x="3" y="29"/>
                </a:lnTo>
                <a:lnTo>
                  <a:pt x="3" y="31"/>
                </a:lnTo>
                <a:lnTo>
                  <a:pt x="3" y="32"/>
                </a:lnTo>
                <a:lnTo>
                  <a:pt x="4" y="33"/>
                </a:lnTo>
                <a:lnTo>
                  <a:pt x="5" y="35"/>
                </a:lnTo>
                <a:lnTo>
                  <a:pt x="7" y="36"/>
                </a:lnTo>
                <a:lnTo>
                  <a:pt x="7" y="37"/>
                </a:lnTo>
                <a:lnTo>
                  <a:pt x="8" y="37"/>
                </a:lnTo>
                <a:lnTo>
                  <a:pt x="8" y="39"/>
                </a:lnTo>
                <a:lnTo>
                  <a:pt x="9" y="39"/>
                </a:lnTo>
                <a:lnTo>
                  <a:pt x="11" y="40"/>
                </a:lnTo>
                <a:lnTo>
                  <a:pt x="12" y="40"/>
                </a:lnTo>
                <a:lnTo>
                  <a:pt x="13" y="41"/>
                </a:lnTo>
                <a:lnTo>
                  <a:pt x="15" y="41"/>
                </a:lnTo>
                <a:lnTo>
                  <a:pt x="16" y="43"/>
                </a:lnTo>
                <a:lnTo>
                  <a:pt x="17" y="43"/>
                </a:lnTo>
                <a:lnTo>
                  <a:pt x="18" y="43"/>
                </a:lnTo>
                <a:lnTo>
                  <a:pt x="20" y="43"/>
                </a:lnTo>
                <a:lnTo>
                  <a:pt x="21" y="43"/>
                </a:lnTo>
                <a:lnTo>
                  <a:pt x="22" y="43"/>
                </a:lnTo>
                <a:lnTo>
                  <a:pt x="24" y="43"/>
                </a:lnTo>
                <a:lnTo>
                  <a:pt x="25" y="43"/>
                </a:lnTo>
                <a:lnTo>
                  <a:pt x="26" y="43"/>
                </a:lnTo>
                <a:lnTo>
                  <a:pt x="28" y="43"/>
                </a:lnTo>
                <a:lnTo>
                  <a:pt x="29" y="43"/>
                </a:lnTo>
                <a:lnTo>
                  <a:pt x="29" y="41"/>
                </a:lnTo>
                <a:lnTo>
                  <a:pt x="30" y="41"/>
                </a:lnTo>
                <a:lnTo>
                  <a:pt x="32" y="41"/>
                </a:lnTo>
                <a:lnTo>
                  <a:pt x="33" y="40"/>
                </a:lnTo>
                <a:lnTo>
                  <a:pt x="34" y="40"/>
                </a:lnTo>
                <a:lnTo>
                  <a:pt x="34" y="39"/>
                </a:lnTo>
                <a:lnTo>
                  <a:pt x="36" y="39"/>
                </a:lnTo>
                <a:lnTo>
                  <a:pt x="37" y="37"/>
                </a:lnTo>
                <a:lnTo>
                  <a:pt x="38" y="36"/>
                </a:lnTo>
                <a:lnTo>
                  <a:pt x="38" y="35"/>
                </a:lnTo>
                <a:lnTo>
                  <a:pt x="40" y="35"/>
                </a:lnTo>
                <a:lnTo>
                  <a:pt x="40" y="33"/>
                </a:lnTo>
                <a:lnTo>
                  <a:pt x="41" y="33"/>
                </a:lnTo>
                <a:lnTo>
                  <a:pt x="41" y="32"/>
                </a:lnTo>
                <a:lnTo>
                  <a:pt x="41" y="31"/>
                </a:lnTo>
                <a:lnTo>
                  <a:pt x="42" y="29"/>
                </a:lnTo>
                <a:lnTo>
                  <a:pt x="42" y="28"/>
                </a:lnTo>
                <a:lnTo>
                  <a:pt x="44" y="27"/>
                </a:lnTo>
                <a:lnTo>
                  <a:pt x="44" y="26"/>
                </a:lnTo>
                <a:lnTo>
                  <a:pt x="44" y="24"/>
                </a:lnTo>
                <a:lnTo>
                  <a:pt x="44" y="23"/>
                </a:lnTo>
                <a:lnTo>
                  <a:pt x="44" y="22"/>
                </a:lnTo>
                <a:lnTo>
                  <a:pt x="44" y="20"/>
                </a:lnTo>
                <a:lnTo>
                  <a:pt x="44" y="19"/>
                </a:lnTo>
                <a:lnTo>
                  <a:pt x="44" y="18"/>
                </a:lnTo>
                <a:lnTo>
                  <a:pt x="44" y="16"/>
                </a:lnTo>
                <a:lnTo>
                  <a:pt x="42" y="15"/>
                </a:lnTo>
                <a:lnTo>
                  <a:pt x="42" y="14"/>
                </a:lnTo>
                <a:lnTo>
                  <a:pt x="41" y="12"/>
                </a:lnTo>
                <a:lnTo>
                  <a:pt x="41" y="11"/>
                </a:lnTo>
                <a:lnTo>
                  <a:pt x="40" y="10"/>
                </a:lnTo>
                <a:lnTo>
                  <a:pt x="40" y="8"/>
                </a:lnTo>
                <a:lnTo>
                  <a:pt x="38" y="8"/>
                </a:lnTo>
                <a:lnTo>
                  <a:pt x="38" y="7"/>
                </a:lnTo>
                <a:lnTo>
                  <a:pt x="37" y="6"/>
                </a:lnTo>
                <a:lnTo>
                  <a:pt x="36" y="4"/>
                </a:lnTo>
                <a:lnTo>
                  <a:pt x="34" y="4"/>
                </a:lnTo>
                <a:lnTo>
                  <a:pt x="34" y="3"/>
                </a:lnTo>
                <a:lnTo>
                  <a:pt x="33" y="3"/>
                </a:lnTo>
                <a:lnTo>
                  <a:pt x="32" y="2"/>
                </a:lnTo>
                <a:lnTo>
                  <a:pt x="30" y="2"/>
                </a:lnTo>
                <a:lnTo>
                  <a:pt x="29" y="2"/>
                </a:lnTo>
                <a:lnTo>
                  <a:pt x="29" y="0"/>
                </a:lnTo>
                <a:lnTo>
                  <a:pt x="28" y="0"/>
                </a:lnTo>
                <a:lnTo>
                  <a:pt x="26" y="0"/>
                </a:lnTo>
                <a:lnTo>
                  <a:pt x="25" y="0"/>
                </a:lnTo>
                <a:lnTo>
                  <a:pt x="24" y="0"/>
                </a:lnTo>
                <a:lnTo>
                  <a:pt x="22" y="0"/>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79" name="Freeform 105"/>
          <p:cNvSpPr>
            <a:spLocks/>
          </p:cNvSpPr>
          <p:nvPr/>
        </p:nvSpPr>
        <p:spPr bwMode="auto">
          <a:xfrm>
            <a:off x="4983163" y="1838325"/>
            <a:ext cx="34925" cy="34925"/>
          </a:xfrm>
          <a:custGeom>
            <a:avLst/>
            <a:gdLst>
              <a:gd name="T0" fmla="*/ 660 w 53"/>
              <a:gd name="T1" fmla="*/ 0 h 53"/>
              <a:gd name="T2" fmla="*/ 660 w 53"/>
              <a:gd name="T3" fmla="*/ 0 h 53"/>
              <a:gd name="T4" fmla="*/ 660 w 53"/>
              <a:gd name="T5" fmla="*/ 667 h 53"/>
              <a:gd name="T6" fmla="*/ 660 w 53"/>
              <a:gd name="T7" fmla="*/ 667 h 53"/>
              <a:gd name="T8" fmla="*/ 660 w 53"/>
              <a:gd name="T9" fmla="*/ 667 h 53"/>
              <a:gd name="T10" fmla="*/ 660 w 53"/>
              <a:gd name="T11" fmla="*/ 667 h 53"/>
              <a:gd name="T12" fmla="*/ 660 w 53"/>
              <a:gd name="T13" fmla="*/ 667 h 53"/>
              <a:gd name="T14" fmla="*/ 660 w 53"/>
              <a:gd name="T15" fmla="*/ 667 h 53"/>
              <a:gd name="T16" fmla="*/ 660 w 53"/>
              <a:gd name="T17" fmla="*/ 667 h 53"/>
              <a:gd name="T18" fmla="*/ 660 w 53"/>
              <a:gd name="T19" fmla="*/ 667 h 53"/>
              <a:gd name="T20" fmla="*/ 660 w 53"/>
              <a:gd name="T21" fmla="*/ 667 h 53"/>
              <a:gd name="T22" fmla="*/ 660 w 53"/>
              <a:gd name="T23" fmla="*/ 667 h 53"/>
              <a:gd name="T24" fmla="*/ 660 w 53"/>
              <a:gd name="T25" fmla="*/ 667 h 53"/>
              <a:gd name="T26" fmla="*/ 660 w 53"/>
              <a:gd name="T27" fmla="*/ 667 h 53"/>
              <a:gd name="T28" fmla="*/ 660 w 53"/>
              <a:gd name="T29" fmla="*/ 667 h 53"/>
              <a:gd name="T30" fmla="*/ 660 w 53"/>
              <a:gd name="T31" fmla="*/ 667 h 53"/>
              <a:gd name="T32" fmla="*/ 660 w 53"/>
              <a:gd name="T33" fmla="*/ 667 h 53"/>
              <a:gd name="T34" fmla="*/ 660 w 53"/>
              <a:gd name="T35" fmla="*/ 667 h 53"/>
              <a:gd name="T36" fmla="*/ 660 w 53"/>
              <a:gd name="T37" fmla="*/ 667 h 53"/>
              <a:gd name="T38" fmla="*/ 660 w 53"/>
              <a:gd name="T39" fmla="*/ 667 h 53"/>
              <a:gd name="T40" fmla="*/ 660 w 53"/>
              <a:gd name="T41" fmla="*/ 667 h 53"/>
              <a:gd name="T42" fmla="*/ 660 w 53"/>
              <a:gd name="T43" fmla="*/ 667 h 53"/>
              <a:gd name="T44" fmla="*/ 660 w 53"/>
              <a:gd name="T45" fmla="*/ 667 h 53"/>
              <a:gd name="T46" fmla="*/ 660 w 53"/>
              <a:gd name="T47" fmla="*/ 667 h 53"/>
              <a:gd name="T48" fmla="*/ 660 w 53"/>
              <a:gd name="T49" fmla="*/ 667 h 53"/>
              <a:gd name="T50" fmla="*/ 660 w 53"/>
              <a:gd name="T51" fmla="*/ 667 h 53"/>
              <a:gd name="T52" fmla="*/ 660 w 53"/>
              <a:gd name="T53" fmla="*/ 667 h 53"/>
              <a:gd name="T54" fmla="*/ 660 w 53"/>
              <a:gd name="T55" fmla="*/ 667 h 53"/>
              <a:gd name="T56" fmla="*/ 660 w 53"/>
              <a:gd name="T57" fmla="*/ 667 h 53"/>
              <a:gd name="T58" fmla="*/ 660 w 53"/>
              <a:gd name="T59" fmla="*/ 667 h 53"/>
              <a:gd name="T60" fmla="*/ 660 w 53"/>
              <a:gd name="T61" fmla="*/ 667 h 53"/>
              <a:gd name="T62" fmla="*/ 660 w 53"/>
              <a:gd name="T63" fmla="*/ 667 h 53"/>
              <a:gd name="T64" fmla="*/ 660 w 53"/>
              <a:gd name="T65" fmla="*/ 667 h 53"/>
              <a:gd name="T66" fmla="*/ 660 w 53"/>
              <a:gd name="T67" fmla="*/ 667 h 53"/>
              <a:gd name="T68" fmla="*/ 660 w 53"/>
              <a:gd name="T69" fmla="*/ 667 h 53"/>
              <a:gd name="T70" fmla="*/ 660 w 53"/>
              <a:gd name="T71" fmla="*/ 667 h 53"/>
              <a:gd name="T72" fmla="*/ 660 w 53"/>
              <a:gd name="T73" fmla="*/ 667 h 53"/>
              <a:gd name="T74" fmla="*/ 660 w 53"/>
              <a:gd name="T75" fmla="*/ 667 h 53"/>
              <a:gd name="T76" fmla="*/ 660 w 53"/>
              <a:gd name="T77" fmla="*/ 667 h 53"/>
              <a:gd name="T78" fmla="*/ 660 w 53"/>
              <a:gd name="T79" fmla="*/ 667 h 53"/>
              <a:gd name="T80" fmla="*/ 660 w 53"/>
              <a:gd name="T81" fmla="*/ 667 h 53"/>
              <a:gd name="T82" fmla="*/ 660 w 53"/>
              <a:gd name="T83" fmla="*/ 667 h 53"/>
              <a:gd name="T84" fmla="*/ 660 w 53"/>
              <a:gd name="T85" fmla="*/ 0 h 53"/>
              <a:gd name="T86" fmla="*/ 660 w 53"/>
              <a:gd name="T87" fmla="*/ 0 h 53"/>
              <a:gd name="T88" fmla="*/ 660 w 53"/>
              <a:gd name="T89" fmla="*/ 667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53"/>
              <a:gd name="T137" fmla="*/ 53 w 53"/>
              <a:gd name="T138" fmla="*/ 53 h 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53">
                <a:moveTo>
                  <a:pt x="27" y="27"/>
                </a:moveTo>
                <a:lnTo>
                  <a:pt x="27" y="0"/>
                </a:lnTo>
                <a:lnTo>
                  <a:pt x="25" y="0"/>
                </a:lnTo>
                <a:lnTo>
                  <a:pt x="24" y="0"/>
                </a:lnTo>
                <a:lnTo>
                  <a:pt x="23" y="0"/>
                </a:lnTo>
                <a:lnTo>
                  <a:pt x="21" y="0"/>
                </a:lnTo>
                <a:lnTo>
                  <a:pt x="20" y="0"/>
                </a:lnTo>
                <a:lnTo>
                  <a:pt x="20" y="2"/>
                </a:lnTo>
                <a:lnTo>
                  <a:pt x="19" y="2"/>
                </a:lnTo>
                <a:lnTo>
                  <a:pt x="17" y="2"/>
                </a:lnTo>
                <a:lnTo>
                  <a:pt x="16" y="3"/>
                </a:lnTo>
                <a:lnTo>
                  <a:pt x="15" y="3"/>
                </a:lnTo>
                <a:lnTo>
                  <a:pt x="13" y="4"/>
                </a:lnTo>
                <a:lnTo>
                  <a:pt x="12" y="4"/>
                </a:lnTo>
                <a:lnTo>
                  <a:pt x="12" y="6"/>
                </a:lnTo>
                <a:lnTo>
                  <a:pt x="11" y="6"/>
                </a:lnTo>
                <a:lnTo>
                  <a:pt x="9" y="7"/>
                </a:lnTo>
                <a:lnTo>
                  <a:pt x="8" y="8"/>
                </a:lnTo>
                <a:lnTo>
                  <a:pt x="7" y="10"/>
                </a:lnTo>
                <a:lnTo>
                  <a:pt x="5" y="11"/>
                </a:lnTo>
                <a:lnTo>
                  <a:pt x="5" y="12"/>
                </a:lnTo>
                <a:lnTo>
                  <a:pt x="4" y="12"/>
                </a:lnTo>
                <a:lnTo>
                  <a:pt x="4" y="14"/>
                </a:lnTo>
                <a:lnTo>
                  <a:pt x="3" y="15"/>
                </a:lnTo>
                <a:lnTo>
                  <a:pt x="3" y="16"/>
                </a:lnTo>
                <a:lnTo>
                  <a:pt x="3" y="18"/>
                </a:lnTo>
                <a:lnTo>
                  <a:pt x="1" y="19"/>
                </a:lnTo>
                <a:lnTo>
                  <a:pt x="1" y="20"/>
                </a:lnTo>
                <a:lnTo>
                  <a:pt x="1" y="22"/>
                </a:lnTo>
                <a:lnTo>
                  <a:pt x="1" y="23"/>
                </a:lnTo>
                <a:lnTo>
                  <a:pt x="1" y="24"/>
                </a:lnTo>
                <a:lnTo>
                  <a:pt x="1" y="26"/>
                </a:lnTo>
                <a:lnTo>
                  <a:pt x="0" y="27"/>
                </a:lnTo>
                <a:lnTo>
                  <a:pt x="1" y="28"/>
                </a:lnTo>
                <a:lnTo>
                  <a:pt x="1" y="29"/>
                </a:lnTo>
                <a:lnTo>
                  <a:pt x="1" y="31"/>
                </a:lnTo>
                <a:lnTo>
                  <a:pt x="1" y="32"/>
                </a:lnTo>
                <a:lnTo>
                  <a:pt x="1" y="33"/>
                </a:lnTo>
                <a:lnTo>
                  <a:pt x="1" y="35"/>
                </a:lnTo>
                <a:lnTo>
                  <a:pt x="3" y="36"/>
                </a:lnTo>
                <a:lnTo>
                  <a:pt x="3" y="37"/>
                </a:lnTo>
                <a:lnTo>
                  <a:pt x="3" y="39"/>
                </a:lnTo>
                <a:lnTo>
                  <a:pt x="4" y="39"/>
                </a:lnTo>
                <a:lnTo>
                  <a:pt x="4" y="40"/>
                </a:lnTo>
                <a:lnTo>
                  <a:pt x="5" y="41"/>
                </a:lnTo>
                <a:lnTo>
                  <a:pt x="5" y="43"/>
                </a:lnTo>
                <a:lnTo>
                  <a:pt x="7" y="44"/>
                </a:lnTo>
                <a:lnTo>
                  <a:pt x="8" y="44"/>
                </a:lnTo>
                <a:lnTo>
                  <a:pt x="8" y="45"/>
                </a:lnTo>
                <a:lnTo>
                  <a:pt x="9" y="47"/>
                </a:lnTo>
                <a:lnTo>
                  <a:pt x="11" y="47"/>
                </a:lnTo>
                <a:lnTo>
                  <a:pt x="12" y="48"/>
                </a:lnTo>
                <a:lnTo>
                  <a:pt x="13" y="49"/>
                </a:lnTo>
                <a:lnTo>
                  <a:pt x="15" y="49"/>
                </a:lnTo>
                <a:lnTo>
                  <a:pt x="16" y="51"/>
                </a:lnTo>
                <a:lnTo>
                  <a:pt x="17" y="51"/>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1"/>
                </a:lnTo>
                <a:lnTo>
                  <a:pt x="38" y="51"/>
                </a:lnTo>
                <a:lnTo>
                  <a:pt x="40" y="49"/>
                </a:lnTo>
                <a:lnTo>
                  <a:pt x="41" y="49"/>
                </a:lnTo>
                <a:lnTo>
                  <a:pt x="42" y="48"/>
                </a:lnTo>
                <a:lnTo>
                  <a:pt x="44" y="47"/>
                </a:lnTo>
                <a:lnTo>
                  <a:pt x="45" y="47"/>
                </a:lnTo>
                <a:lnTo>
                  <a:pt x="46" y="45"/>
                </a:lnTo>
                <a:lnTo>
                  <a:pt x="46" y="44"/>
                </a:lnTo>
                <a:lnTo>
                  <a:pt x="48" y="44"/>
                </a:lnTo>
                <a:lnTo>
                  <a:pt x="49" y="43"/>
                </a:lnTo>
                <a:lnTo>
                  <a:pt x="49" y="41"/>
                </a:lnTo>
                <a:lnTo>
                  <a:pt x="50" y="40"/>
                </a:lnTo>
                <a:lnTo>
                  <a:pt x="50" y="39"/>
                </a:lnTo>
                <a:lnTo>
                  <a:pt x="52" y="39"/>
                </a:lnTo>
                <a:lnTo>
                  <a:pt x="52" y="37"/>
                </a:lnTo>
                <a:lnTo>
                  <a:pt x="52" y="36"/>
                </a:lnTo>
                <a:lnTo>
                  <a:pt x="53" y="35"/>
                </a:lnTo>
                <a:lnTo>
                  <a:pt x="53" y="33"/>
                </a:lnTo>
                <a:lnTo>
                  <a:pt x="53" y="32"/>
                </a:lnTo>
                <a:lnTo>
                  <a:pt x="53" y="31"/>
                </a:lnTo>
                <a:lnTo>
                  <a:pt x="53" y="29"/>
                </a:lnTo>
                <a:lnTo>
                  <a:pt x="53" y="28"/>
                </a:lnTo>
                <a:lnTo>
                  <a:pt x="53" y="27"/>
                </a:lnTo>
                <a:lnTo>
                  <a:pt x="53" y="26"/>
                </a:lnTo>
                <a:lnTo>
                  <a:pt x="53" y="24"/>
                </a:lnTo>
                <a:lnTo>
                  <a:pt x="53" y="23"/>
                </a:lnTo>
                <a:lnTo>
                  <a:pt x="53" y="22"/>
                </a:lnTo>
                <a:lnTo>
                  <a:pt x="53" y="20"/>
                </a:lnTo>
                <a:lnTo>
                  <a:pt x="53" y="19"/>
                </a:lnTo>
                <a:lnTo>
                  <a:pt x="52" y="18"/>
                </a:lnTo>
                <a:lnTo>
                  <a:pt x="52" y="16"/>
                </a:lnTo>
                <a:lnTo>
                  <a:pt x="52" y="15"/>
                </a:lnTo>
                <a:lnTo>
                  <a:pt x="50" y="14"/>
                </a:lnTo>
                <a:lnTo>
                  <a:pt x="50" y="12"/>
                </a:lnTo>
                <a:lnTo>
                  <a:pt x="49" y="12"/>
                </a:lnTo>
                <a:lnTo>
                  <a:pt x="49" y="11"/>
                </a:lnTo>
                <a:lnTo>
                  <a:pt x="48" y="10"/>
                </a:lnTo>
                <a:lnTo>
                  <a:pt x="46" y="8"/>
                </a:lnTo>
                <a:lnTo>
                  <a:pt x="45" y="7"/>
                </a:lnTo>
                <a:lnTo>
                  <a:pt x="44" y="6"/>
                </a:lnTo>
                <a:lnTo>
                  <a:pt x="42" y="6"/>
                </a:lnTo>
                <a:lnTo>
                  <a:pt x="42" y="4"/>
                </a:lnTo>
                <a:lnTo>
                  <a:pt x="41" y="4"/>
                </a:lnTo>
                <a:lnTo>
                  <a:pt x="40" y="3"/>
                </a:lnTo>
                <a:lnTo>
                  <a:pt x="38" y="3"/>
                </a:lnTo>
                <a:lnTo>
                  <a:pt x="37" y="2"/>
                </a:lnTo>
                <a:lnTo>
                  <a:pt x="36" y="2"/>
                </a:lnTo>
                <a:lnTo>
                  <a:pt x="34" y="2"/>
                </a:lnTo>
                <a:lnTo>
                  <a:pt x="33" y="0"/>
                </a:lnTo>
                <a:lnTo>
                  <a:pt x="32" y="0"/>
                </a:lnTo>
                <a:lnTo>
                  <a:pt x="31" y="0"/>
                </a:lnTo>
                <a:lnTo>
                  <a:pt x="29" y="0"/>
                </a:lnTo>
                <a:lnTo>
                  <a:pt x="27" y="0"/>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80" name="Freeform 106"/>
          <p:cNvSpPr>
            <a:spLocks/>
          </p:cNvSpPr>
          <p:nvPr/>
        </p:nvSpPr>
        <p:spPr bwMode="auto">
          <a:xfrm>
            <a:off x="4983163" y="1976438"/>
            <a:ext cx="34925" cy="34925"/>
          </a:xfrm>
          <a:custGeom>
            <a:avLst/>
            <a:gdLst>
              <a:gd name="T0" fmla="*/ 660 w 53"/>
              <a:gd name="T1" fmla="*/ 0 h 53"/>
              <a:gd name="T2" fmla="*/ 660 w 53"/>
              <a:gd name="T3" fmla="*/ 0 h 53"/>
              <a:gd name="T4" fmla="*/ 660 w 53"/>
              <a:gd name="T5" fmla="*/ 667 h 53"/>
              <a:gd name="T6" fmla="*/ 660 w 53"/>
              <a:gd name="T7" fmla="*/ 667 h 53"/>
              <a:gd name="T8" fmla="*/ 660 w 53"/>
              <a:gd name="T9" fmla="*/ 667 h 53"/>
              <a:gd name="T10" fmla="*/ 660 w 53"/>
              <a:gd name="T11" fmla="*/ 667 h 53"/>
              <a:gd name="T12" fmla="*/ 660 w 53"/>
              <a:gd name="T13" fmla="*/ 667 h 53"/>
              <a:gd name="T14" fmla="*/ 660 w 53"/>
              <a:gd name="T15" fmla="*/ 667 h 53"/>
              <a:gd name="T16" fmla="*/ 660 w 53"/>
              <a:gd name="T17" fmla="*/ 667 h 53"/>
              <a:gd name="T18" fmla="*/ 660 w 53"/>
              <a:gd name="T19" fmla="*/ 667 h 53"/>
              <a:gd name="T20" fmla="*/ 660 w 53"/>
              <a:gd name="T21" fmla="*/ 667 h 53"/>
              <a:gd name="T22" fmla="*/ 660 w 53"/>
              <a:gd name="T23" fmla="*/ 667 h 53"/>
              <a:gd name="T24" fmla="*/ 660 w 53"/>
              <a:gd name="T25" fmla="*/ 667 h 53"/>
              <a:gd name="T26" fmla="*/ 660 w 53"/>
              <a:gd name="T27" fmla="*/ 667 h 53"/>
              <a:gd name="T28" fmla="*/ 660 w 53"/>
              <a:gd name="T29" fmla="*/ 667 h 53"/>
              <a:gd name="T30" fmla="*/ 660 w 53"/>
              <a:gd name="T31" fmla="*/ 667 h 53"/>
              <a:gd name="T32" fmla="*/ 660 w 53"/>
              <a:gd name="T33" fmla="*/ 667 h 53"/>
              <a:gd name="T34" fmla="*/ 660 w 53"/>
              <a:gd name="T35" fmla="*/ 667 h 53"/>
              <a:gd name="T36" fmla="*/ 660 w 53"/>
              <a:gd name="T37" fmla="*/ 667 h 53"/>
              <a:gd name="T38" fmla="*/ 660 w 53"/>
              <a:gd name="T39" fmla="*/ 667 h 53"/>
              <a:gd name="T40" fmla="*/ 660 w 53"/>
              <a:gd name="T41" fmla="*/ 667 h 53"/>
              <a:gd name="T42" fmla="*/ 660 w 53"/>
              <a:gd name="T43" fmla="*/ 667 h 53"/>
              <a:gd name="T44" fmla="*/ 660 w 53"/>
              <a:gd name="T45" fmla="*/ 667 h 53"/>
              <a:gd name="T46" fmla="*/ 660 w 53"/>
              <a:gd name="T47" fmla="*/ 667 h 53"/>
              <a:gd name="T48" fmla="*/ 660 w 53"/>
              <a:gd name="T49" fmla="*/ 667 h 53"/>
              <a:gd name="T50" fmla="*/ 660 w 53"/>
              <a:gd name="T51" fmla="*/ 667 h 53"/>
              <a:gd name="T52" fmla="*/ 660 w 53"/>
              <a:gd name="T53" fmla="*/ 667 h 53"/>
              <a:gd name="T54" fmla="*/ 660 w 53"/>
              <a:gd name="T55" fmla="*/ 667 h 53"/>
              <a:gd name="T56" fmla="*/ 660 w 53"/>
              <a:gd name="T57" fmla="*/ 667 h 53"/>
              <a:gd name="T58" fmla="*/ 660 w 53"/>
              <a:gd name="T59" fmla="*/ 667 h 53"/>
              <a:gd name="T60" fmla="*/ 660 w 53"/>
              <a:gd name="T61" fmla="*/ 667 h 53"/>
              <a:gd name="T62" fmla="*/ 660 w 53"/>
              <a:gd name="T63" fmla="*/ 667 h 53"/>
              <a:gd name="T64" fmla="*/ 660 w 53"/>
              <a:gd name="T65" fmla="*/ 667 h 53"/>
              <a:gd name="T66" fmla="*/ 660 w 53"/>
              <a:gd name="T67" fmla="*/ 667 h 53"/>
              <a:gd name="T68" fmla="*/ 660 w 53"/>
              <a:gd name="T69" fmla="*/ 667 h 53"/>
              <a:gd name="T70" fmla="*/ 660 w 53"/>
              <a:gd name="T71" fmla="*/ 667 h 53"/>
              <a:gd name="T72" fmla="*/ 660 w 53"/>
              <a:gd name="T73" fmla="*/ 667 h 53"/>
              <a:gd name="T74" fmla="*/ 660 w 53"/>
              <a:gd name="T75" fmla="*/ 667 h 53"/>
              <a:gd name="T76" fmla="*/ 660 w 53"/>
              <a:gd name="T77" fmla="*/ 667 h 53"/>
              <a:gd name="T78" fmla="*/ 660 w 53"/>
              <a:gd name="T79" fmla="*/ 667 h 53"/>
              <a:gd name="T80" fmla="*/ 660 w 53"/>
              <a:gd name="T81" fmla="*/ 667 h 53"/>
              <a:gd name="T82" fmla="*/ 660 w 53"/>
              <a:gd name="T83" fmla="*/ 667 h 53"/>
              <a:gd name="T84" fmla="*/ 660 w 53"/>
              <a:gd name="T85" fmla="*/ 0 h 53"/>
              <a:gd name="T86" fmla="*/ 660 w 53"/>
              <a:gd name="T87" fmla="*/ 0 h 53"/>
              <a:gd name="T88" fmla="*/ 660 w 53"/>
              <a:gd name="T89" fmla="*/ 667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53"/>
              <a:gd name="T137" fmla="*/ 53 w 53"/>
              <a:gd name="T138" fmla="*/ 53 h 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53">
                <a:moveTo>
                  <a:pt x="27" y="27"/>
                </a:moveTo>
                <a:lnTo>
                  <a:pt x="27" y="0"/>
                </a:lnTo>
                <a:lnTo>
                  <a:pt x="25" y="0"/>
                </a:lnTo>
                <a:lnTo>
                  <a:pt x="24" y="0"/>
                </a:lnTo>
                <a:lnTo>
                  <a:pt x="23" y="0"/>
                </a:lnTo>
                <a:lnTo>
                  <a:pt x="21" y="0"/>
                </a:lnTo>
                <a:lnTo>
                  <a:pt x="20" y="0"/>
                </a:lnTo>
                <a:lnTo>
                  <a:pt x="20" y="2"/>
                </a:lnTo>
                <a:lnTo>
                  <a:pt x="19" y="2"/>
                </a:lnTo>
                <a:lnTo>
                  <a:pt x="17" y="2"/>
                </a:lnTo>
                <a:lnTo>
                  <a:pt x="16" y="3"/>
                </a:lnTo>
                <a:lnTo>
                  <a:pt x="15" y="3"/>
                </a:lnTo>
                <a:lnTo>
                  <a:pt x="13" y="4"/>
                </a:lnTo>
                <a:lnTo>
                  <a:pt x="12" y="4"/>
                </a:lnTo>
                <a:lnTo>
                  <a:pt x="12" y="6"/>
                </a:lnTo>
                <a:lnTo>
                  <a:pt x="11" y="6"/>
                </a:lnTo>
                <a:lnTo>
                  <a:pt x="9" y="7"/>
                </a:lnTo>
                <a:lnTo>
                  <a:pt x="8" y="8"/>
                </a:lnTo>
                <a:lnTo>
                  <a:pt x="7" y="10"/>
                </a:lnTo>
                <a:lnTo>
                  <a:pt x="5" y="11"/>
                </a:lnTo>
                <a:lnTo>
                  <a:pt x="5" y="12"/>
                </a:lnTo>
                <a:lnTo>
                  <a:pt x="4" y="12"/>
                </a:lnTo>
                <a:lnTo>
                  <a:pt x="4" y="14"/>
                </a:lnTo>
                <a:lnTo>
                  <a:pt x="3" y="15"/>
                </a:lnTo>
                <a:lnTo>
                  <a:pt x="3" y="16"/>
                </a:lnTo>
                <a:lnTo>
                  <a:pt x="3" y="18"/>
                </a:lnTo>
                <a:lnTo>
                  <a:pt x="1" y="19"/>
                </a:lnTo>
                <a:lnTo>
                  <a:pt x="1" y="20"/>
                </a:lnTo>
                <a:lnTo>
                  <a:pt x="1" y="21"/>
                </a:lnTo>
                <a:lnTo>
                  <a:pt x="1" y="23"/>
                </a:lnTo>
                <a:lnTo>
                  <a:pt x="1" y="24"/>
                </a:lnTo>
                <a:lnTo>
                  <a:pt x="1" y="25"/>
                </a:lnTo>
                <a:lnTo>
                  <a:pt x="0" y="27"/>
                </a:lnTo>
                <a:lnTo>
                  <a:pt x="1" y="28"/>
                </a:lnTo>
                <a:lnTo>
                  <a:pt x="1" y="29"/>
                </a:lnTo>
                <a:lnTo>
                  <a:pt x="1" y="31"/>
                </a:lnTo>
                <a:lnTo>
                  <a:pt x="1" y="32"/>
                </a:lnTo>
                <a:lnTo>
                  <a:pt x="1" y="33"/>
                </a:lnTo>
                <a:lnTo>
                  <a:pt x="1" y="35"/>
                </a:lnTo>
                <a:lnTo>
                  <a:pt x="3" y="36"/>
                </a:lnTo>
                <a:lnTo>
                  <a:pt x="3" y="37"/>
                </a:lnTo>
                <a:lnTo>
                  <a:pt x="3" y="39"/>
                </a:lnTo>
                <a:lnTo>
                  <a:pt x="4" y="39"/>
                </a:lnTo>
                <a:lnTo>
                  <a:pt x="4" y="40"/>
                </a:lnTo>
                <a:lnTo>
                  <a:pt x="5" y="41"/>
                </a:lnTo>
                <a:lnTo>
                  <a:pt x="5" y="43"/>
                </a:lnTo>
                <a:lnTo>
                  <a:pt x="7" y="44"/>
                </a:lnTo>
                <a:lnTo>
                  <a:pt x="8" y="44"/>
                </a:lnTo>
                <a:lnTo>
                  <a:pt x="8" y="45"/>
                </a:lnTo>
                <a:lnTo>
                  <a:pt x="9" y="47"/>
                </a:lnTo>
                <a:lnTo>
                  <a:pt x="11" y="47"/>
                </a:lnTo>
                <a:lnTo>
                  <a:pt x="12" y="48"/>
                </a:lnTo>
                <a:lnTo>
                  <a:pt x="13" y="49"/>
                </a:lnTo>
                <a:lnTo>
                  <a:pt x="15" y="49"/>
                </a:lnTo>
                <a:lnTo>
                  <a:pt x="16" y="51"/>
                </a:lnTo>
                <a:lnTo>
                  <a:pt x="17" y="51"/>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1"/>
                </a:lnTo>
                <a:lnTo>
                  <a:pt x="38" y="51"/>
                </a:lnTo>
                <a:lnTo>
                  <a:pt x="40" y="49"/>
                </a:lnTo>
                <a:lnTo>
                  <a:pt x="41" y="49"/>
                </a:lnTo>
                <a:lnTo>
                  <a:pt x="42" y="48"/>
                </a:lnTo>
                <a:lnTo>
                  <a:pt x="44" y="47"/>
                </a:lnTo>
                <a:lnTo>
                  <a:pt x="45" y="47"/>
                </a:lnTo>
                <a:lnTo>
                  <a:pt x="46" y="45"/>
                </a:lnTo>
                <a:lnTo>
                  <a:pt x="46" y="44"/>
                </a:lnTo>
                <a:lnTo>
                  <a:pt x="48" y="44"/>
                </a:lnTo>
                <a:lnTo>
                  <a:pt x="49" y="43"/>
                </a:lnTo>
                <a:lnTo>
                  <a:pt x="49" y="41"/>
                </a:lnTo>
                <a:lnTo>
                  <a:pt x="50" y="40"/>
                </a:lnTo>
                <a:lnTo>
                  <a:pt x="50" y="39"/>
                </a:lnTo>
                <a:lnTo>
                  <a:pt x="52" y="39"/>
                </a:lnTo>
                <a:lnTo>
                  <a:pt x="52" y="37"/>
                </a:lnTo>
                <a:lnTo>
                  <a:pt x="52" y="36"/>
                </a:lnTo>
                <a:lnTo>
                  <a:pt x="53" y="35"/>
                </a:lnTo>
                <a:lnTo>
                  <a:pt x="53" y="33"/>
                </a:lnTo>
                <a:lnTo>
                  <a:pt x="53" y="32"/>
                </a:lnTo>
                <a:lnTo>
                  <a:pt x="53" y="31"/>
                </a:lnTo>
                <a:lnTo>
                  <a:pt x="53" y="29"/>
                </a:lnTo>
                <a:lnTo>
                  <a:pt x="53" y="28"/>
                </a:lnTo>
                <a:lnTo>
                  <a:pt x="53" y="27"/>
                </a:lnTo>
                <a:lnTo>
                  <a:pt x="53" y="25"/>
                </a:lnTo>
                <a:lnTo>
                  <a:pt x="53" y="24"/>
                </a:lnTo>
                <a:lnTo>
                  <a:pt x="53" y="23"/>
                </a:lnTo>
                <a:lnTo>
                  <a:pt x="53" y="21"/>
                </a:lnTo>
                <a:lnTo>
                  <a:pt x="53" y="20"/>
                </a:lnTo>
                <a:lnTo>
                  <a:pt x="53" y="19"/>
                </a:lnTo>
                <a:lnTo>
                  <a:pt x="52" y="18"/>
                </a:lnTo>
                <a:lnTo>
                  <a:pt x="52" y="16"/>
                </a:lnTo>
                <a:lnTo>
                  <a:pt x="52" y="15"/>
                </a:lnTo>
                <a:lnTo>
                  <a:pt x="50" y="14"/>
                </a:lnTo>
                <a:lnTo>
                  <a:pt x="50" y="12"/>
                </a:lnTo>
                <a:lnTo>
                  <a:pt x="49" y="12"/>
                </a:lnTo>
                <a:lnTo>
                  <a:pt x="49" y="11"/>
                </a:lnTo>
                <a:lnTo>
                  <a:pt x="48" y="10"/>
                </a:lnTo>
                <a:lnTo>
                  <a:pt x="46" y="8"/>
                </a:lnTo>
                <a:lnTo>
                  <a:pt x="45" y="7"/>
                </a:lnTo>
                <a:lnTo>
                  <a:pt x="44" y="6"/>
                </a:lnTo>
                <a:lnTo>
                  <a:pt x="42" y="6"/>
                </a:lnTo>
                <a:lnTo>
                  <a:pt x="42" y="4"/>
                </a:lnTo>
                <a:lnTo>
                  <a:pt x="41" y="4"/>
                </a:lnTo>
                <a:lnTo>
                  <a:pt x="40" y="3"/>
                </a:lnTo>
                <a:lnTo>
                  <a:pt x="38" y="3"/>
                </a:lnTo>
                <a:lnTo>
                  <a:pt x="37" y="2"/>
                </a:lnTo>
                <a:lnTo>
                  <a:pt x="36" y="2"/>
                </a:lnTo>
                <a:lnTo>
                  <a:pt x="34" y="2"/>
                </a:lnTo>
                <a:lnTo>
                  <a:pt x="33" y="0"/>
                </a:lnTo>
                <a:lnTo>
                  <a:pt x="32" y="0"/>
                </a:lnTo>
                <a:lnTo>
                  <a:pt x="31" y="0"/>
                </a:lnTo>
                <a:lnTo>
                  <a:pt x="29" y="0"/>
                </a:lnTo>
                <a:lnTo>
                  <a:pt x="27" y="0"/>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81" name="Freeform 107"/>
          <p:cNvSpPr>
            <a:spLocks/>
          </p:cNvSpPr>
          <p:nvPr/>
        </p:nvSpPr>
        <p:spPr bwMode="auto">
          <a:xfrm>
            <a:off x="4983163" y="2116138"/>
            <a:ext cx="34925" cy="34925"/>
          </a:xfrm>
          <a:custGeom>
            <a:avLst/>
            <a:gdLst>
              <a:gd name="T0" fmla="*/ 660 w 53"/>
              <a:gd name="T1" fmla="*/ 0 h 53"/>
              <a:gd name="T2" fmla="*/ 660 w 53"/>
              <a:gd name="T3" fmla="*/ 0 h 53"/>
              <a:gd name="T4" fmla="*/ 660 w 53"/>
              <a:gd name="T5" fmla="*/ 667 h 53"/>
              <a:gd name="T6" fmla="*/ 660 w 53"/>
              <a:gd name="T7" fmla="*/ 667 h 53"/>
              <a:gd name="T8" fmla="*/ 660 w 53"/>
              <a:gd name="T9" fmla="*/ 667 h 53"/>
              <a:gd name="T10" fmla="*/ 660 w 53"/>
              <a:gd name="T11" fmla="*/ 667 h 53"/>
              <a:gd name="T12" fmla="*/ 660 w 53"/>
              <a:gd name="T13" fmla="*/ 667 h 53"/>
              <a:gd name="T14" fmla="*/ 660 w 53"/>
              <a:gd name="T15" fmla="*/ 667 h 53"/>
              <a:gd name="T16" fmla="*/ 660 w 53"/>
              <a:gd name="T17" fmla="*/ 667 h 53"/>
              <a:gd name="T18" fmla="*/ 660 w 53"/>
              <a:gd name="T19" fmla="*/ 667 h 53"/>
              <a:gd name="T20" fmla="*/ 660 w 53"/>
              <a:gd name="T21" fmla="*/ 667 h 53"/>
              <a:gd name="T22" fmla="*/ 660 w 53"/>
              <a:gd name="T23" fmla="*/ 667 h 53"/>
              <a:gd name="T24" fmla="*/ 660 w 53"/>
              <a:gd name="T25" fmla="*/ 667 h 53"/>
              <a:gd name="T26" fmla="*/ 660 w 53"/>
              <a:gd name="T27" fmla="*/ 667 h 53"/>
              <a:gd name="T28" fmla="*/ 660 w 53"/>
              <a:gd name="T29" fmla="*/ 667 h 53"/>
              <a:gd name="T30" fmla="*/ 660 w 53"/>
              <a:gd name="T31" fmla="*/ 667 h 53"/>
              <a:gd name="T32" fmla="*/ 660 w 53"/>
              <a:gd name="T33" fmla="*/ 667 h 53"/>
              <a:gd name="T34" fmla="*/ 660 w 53"/>
              <a:gd name="T35" fmla="*/ 667 h 53"/>
              <a:gd name="T36" fmla="*/ 660 w 53"/>
              <a:gd name="T37" fmla="*/ 667 h 53"/>
              <a:gd name="T38" fmla="*/ 660 w 53"/>
              <a:gd name="T39" fmla="*/ 667 h 53"/>
              <a:gd name="T40" fmla="*/ 660 w 53"/>
              <a:gd name="T41" fmla="*/ 667 h 53"/>
              <a:gd name="T42" fmla="*/ 660 w 53"/>
              <a:gd name="T43" fmla="*/ 667 h 53"/>
              <a:gd name="T44" fmla="*/ 660 w 53"/>
              <a:gd name="T45" fmla="*/ 667 h 53"/>
              <a:gd name="T46" fmla="*/ 660 w 53"/>
              <a:gd name="T47" fmla="*/ 667 h 53"/>
              <a:gd name="T48" fmla="*/ 660 w 53"/>
              <a:gd name="T49" fmla="*/ 667 h 53"/>
              <a:gd name="T50" fmla="*/ 660 w 53"/>
              <a:gd name="T51" fmla="*/ 667 h 53"/>
              <a:gd name="T52" fmla="*/ 660 w 53"/>
              <a:gd name="T53" fmla="*/ 667 h 53"/>
              <a:gd name="T54" fmla="*/ 660 w 53"/>
              <a:gd name="T55" fmla="*/ 667 h 53"/>
              <a:gd name="T56" fmla="*/ 660 w 53"/>
              <a:gd name="T57" fmla="*/ 667 h 53"/>
              <a:gd name="T58" fmla="*/ 660 w 53"/>
              <a:gd name="T59" fmla="*/ 667 h 53"/>
              <a:gd name="T60" fmla="*/ 660 w 53"/>
              <a:gd name="T61" fmla="*/ 667 h 53"/>
              <a:gd name="T62" fmla="*/ 660 w 53"/>
              <a:gd name="T63" fmla="*/ 667 h 53"/>
              <a:gd name="T64" fmla="*/ 660 w 53"/>
              <a:gd name="T65" fmla="*/ 667 h 53"/>
              <a:gd name="T66" fmla="*/ 660 w 53"/>
              <a:gd name="T67" fmla="*/ 667 h 53"/>
              <a:gd name="T68" fmla="*/ 660 w 53"/>
              <a:gd name="T69" fmla="*/ 667 h 53"/>
              <a:gd name="T70" fmla="*/ 660 w 53"/>
              <a:gd name="T71" fmla="*/ 667 h 53"/>
              <a:gd name="T72" fmla="*/ 660 w 53"/>
              <a:gd name="T73" fmla="*/ 667 h 53"/>
              <a:gd name="T74" fmla="*/ 660 w 53"/>
              <a:gd name="T75" fmla="*/ 667 h 53"/>
              <a:gd name="T76" fmla="*/ 660 w 53"/>
              <a:gd name="T77" fmla="*/ 667 h 53"/>
              <a:gd name="T78" fmla="*/ 660 w 53"/>
              <a:gd name="T79" fmla="*/ 667 h 53"/>
              <a:gd name="T80" fmla="*/ 660 w 53"/>
              <a:gd name="T81" fmla="*/ 667 h 53"/>
              <a:gd name="T82" fmla="*/ 660 w 53"/>
              <a:gd name="T83" fmla="*/ 667 h 53"/>
              <a:gd name="T84" fmla="*/ 660 w 53"/>
              <a:gd name="T85" fmla="*/ 0 h 53"/>
              <a:gd name="T86" fmla="*/ 660 w 53"/>
              <a:gd name="T87" fmla="*/ 0 h 53"/>
              <a:gd name="T88" fmla="*/ 660 w 53"/>
              <a:gd name="T89" fmla="*/ 667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53"/>
              <a:gd name="T137" fmla="*/ 53 w 53"/>
              <a:gd name="T138" fmla="*/ 53 h 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53">
                <a:moveTo>
                  <a:pt x="27" y="27"/>
                </a:moveTo>
                <a:lnTo>
                  <a:pt x="27" y="0"/>
                </a:lnTo>
                <a:lnTo>
                  <a:pt x="25" y="0"/>
                </a:lnTo>
                <a:lnTo>
                  <a:pt x="24" y="0"/>
                </a:lnTo>
                <a:lnTo>
                  <a:pt x="23" y="0"/>
                </a:lnTo>
                <a:lnTo>
                  <a:pt x="21" y="0"/>
                </a:lnTo>
                <a:lnTo>
                  <a:pt x="20" y="0"/>
                </a:lnTo>
                <a:lnTo>
                  <a:pt x="20" y="2"/>
                </a:lnTo>
                <a:lnTo>
                  <a:pt x="19" y="2"/>
                </a:lnTo>
                <a:lnTo>
                  <a:pt x="17" y="2"/>
                </a:lnTo>
                <a:lnTo>
                  <a:pt x="16" y="3"/>
                </a:lnTo>
                <a:lnTo>
                  <a:pt x="15" y="3"/>
                </a:lnTo>
                <a:lnTo>
                  <a:pt x="13" y="4"/>
                </a:lnTo>
                <a:lnTo>
                  <a:pt x="12" y="4"/>
                </a:lnTo>
                <a:lnTo>
                  <a:pt x="12" y="6"/>
                </a:lnTo>
                <a:lnTo>
                  <a:pt x="11" y="6"/>
                </a:lnTo>
                <a:lnTo>
                  <a:pt x="9" y="7"/>
                </a:lnTo>
                <a:lnTo>
                  <a:pt x="8" y="8"/>
                </a:lnTo>
                <a:lnTo>
                  <a:pt x="7" y="10"/>
                </a:lnTo>
                <a:lnTo>
                  <a:pt x="5" y="11"/>
                </a:lnTo>
                <a:lnTo>
                  <a:pt x="5" y="12"/>
                </a:lnTo>
                <a:lnTo>
                  <a:pt x="4" y="12"/>
                </a:lnTo>
                <a:lnTo>
                  <a:pt x="4" y="13"/>
                </a:lnTo>
                <a:lnTo>
                  <a:pt x="3" y="15"/>
                </a:lnTo>
                <a:lnTo>
                  <a:pt x="3" y="16"/>
                </a:lnTo>
                <a:lnTo>
                  <a:pt x="3" y="17"/>
                </a:lnTo>
                <a:lnTo>
                  <a:pt x="1" y="19"/>
                </a:lnTo>
                <a:lnTo>
                  <a:pt x="1" y="20"/>
                </a:lnTo>
                <a:lnTo>
                  <a:pt x="1" y="21"/>
                </a:lnTo>
                <a:lnTo>
                  <a:pt x="1" y="23"/>
                </a:lnTo>
                <a:lnTo>
                  <a:pt x="1" y="24"/>
                </a:lnTo>
                <a:lnTo>
                  <a:pt x="1" y="25"/>
                </a:lnTo>
                <a:lnTo>
                  <a:pt x="0" y="27"/>
                </a:lnTo>
                <a:lnTo>
                  <a:pt x="1" y="28"/>
                </a:lnTo>
                <a:lnTo>
                  <a:pt x="1" y="29"/>
                </a:lnTo>
                <a:lnTo>
                  <a:pt x="1" y="31"/>
                </a:lnTo>
                <a:lnTo>
                  <a:pt x="1" y="32"/>
                </a:lnTo>
                <a:lnTo>
                  <a:pt x="1" y="33"/>
                </a:lnTo>
                <a:lnTo>
                  <a:pt x="1" y="35"/>
                </a:lnTo>
                <a:lnTo>
                  <a:pt x="3" y="36"/>
                </a:lnTo>
                <a:lnTo>
                  <a:pt x="3" y="37"/>
                </a:lnTo>
                <a:lnTo>
                  <a:pt x="3" y="39"/>
                </a:lnTo>
                <a:lnTo>
                  <a:pt x="4" y="39"/>
                </a:lnTo>
                <a:lnTo>
                  <a:pt x="4" y="40"/>
                </a:lnTo>
                <a:lnTo>
                  <a:pt x="5" y="41"/>
                </a:lnTo>
                <a:lnTo>
                  <a:pt x="5" y="43"/>
                </a:lnTo>
                <a:lnTo>
                  <a:pt x="7" y="44"/>
                </a:lnTo>
                <a:lnTo>
                  <a:pt x="8" y="44"/>
                </a:lnTo>
                <a:lnTo>
                  <a:pt x="8" y="45"/>
                </a:lnTo>
                <a:lnTo>
                  <a:pt x="9" y="47"/>
                </a:lnTo>
                <a:lnTo>
                  <a:pt x="11" y="47"/>
                </a:lnTo>
                <a:lnTo>
                  <a:pt x="12" y="48"/>
                </a:lnTo>
                <a:lnTo>
                  <a:pt x="13" y="49"/>
                </a:lnTo>
                <a:lnTo>
                  <a:pt x="15" y="49"/>
                </a:lnTo>
                <a:lnTo>
                  <a:pt x="16" y="51"/>
                </a:lnTo>
                <a:lnTo>
                  <a:pt x="17" y="51"/>
                </a:lnTo>
                <a:lnTo>
                  <a:pt x="19" y="52"/>
                </a:lnTo>
                <a:lnTo>
                  <a:pt x="20" y="52"/>
                </a:lnTo>
                <a:lnTo>
                  <a:pt x="21" y="52"/>
                </a:lnTo>
                <a:lnTo>
                  <a:pt x="23" y="53"/>
                </a:lnTo>
                <a:lnTo>
                  <a:pt x="24" y="53"/>
                </a:lnTo>
                <a:lnTo>
                  <a:pt x="25" y="53"/>
                </a:lnTo>
                <a:lnTo>
                  <a:pt x="27" y="53"/>
                </a:lnTo>
                <a:lnTo>
                  <a:pt x="29" y="53"/>
                </a:lnTo>
                <a:lnTo>
                  <a:pt x="31" y="53"/>
                </a:lnTo>
                <a:lnTo>
                  <a:pt x="32" y="53"/>
                </a:lnTo>
                <a:lnTo>
                  <a:pt x="33" y="52"/>
                </a:lnTo>
                <a:lnTo>
                  <a:pt x="34" y="52"/>
                </a:lnTo>
                <a:lnTo>
                  <a:pt x="36" y="52"/>
                </a:lnTo>
                <a:lnTo>
                  <a:pt x="37" y="51"/>
                </a:lnTo>
                <a:lnTo>
                  <a:pt x="38" y="51"/>
                </a:lnTo>
                <a:lnTo>
                  <a:pt x="40" y="49"/>
                </a:lnTo>
                <a:lnTo>
                  <a:pt x="41" y="49"/>
                </a:lnTo>
                <a:lnTo>
                  <a:pt x="42" y="48"/>
                </a:lnTo>
                <a:lnTo>
                  <a:pt x="44" y="47"/>
                </a:lnTo>
                <a:lnTo>
                  <a:pt x="45" y="47"/>
                </a:lnTo>
                <a:lnTo>
                  <a:pt x="46" y="45"/>
                </a:lnTo>
                <a:lnTo>
                  <a:pt x="46" y="44"/>
                </a:lnTo>
                <a:lnTo>
                  <a:pt x="48" y="44"/>
                </a:lnTo>
                <a:lnTo>
                  <a:pt x="49" y="43"/>
                </a:lnTo>
                <a:lnTo>
                  <a:pt x="49" y="41"/>
                </a:lnTo>
                <a:lnTo>
                  <a:pt x="50" y="40"/>
                </a:lnTo>
                <a:lnTo>
                  <a:pt x="50" y="39"/>
                </a:lnTo>
                <a:lnTo>
                  <a:pt x="52" y="39"/>
                </a:lnTo>
                <a:lnTo>
                  <a:pt x="52" y="37"/>
                </a:lnTo>
                <a:lnTo>
                  <a:pt x="52" y="36"/>
                </a:lnTo>
                <a:lnTo>
                  <a:pt x="53" y="35"/>
                </a:lnTo>
                <a:lnTo>
                  <a:pt x="53" y="33"/>
                </a:lnTo>
                <a:lnTo>
                  <a:pt x="53" y="32"/>
                </a:lnTo>
                <a:lnTo>
                  <a:pt x="53" y="31"/>
                </a:lnTo>
                <a:lnTo>
                  <a:pt x="53" y="29"/>
                </a:lnTo>
                <a:lnTo>
                  <a:pt x="53" y="28"/>
                </a:lnTo>
                <a:lnTo>
                  <a:pt x="53" y="27"/>
                </a:lnTo>
                <a:lnTo>
                  <a:pt x="53" y="25"/>
                </a:lnTo>
                <a:lnTo>
                  <a:pt x="53" y="24"/>
                </a:lnTo>
                <a:lnTo>
                  <a:pt x="53" y="23"/>
                </a:lnTo>
                <a:lnTo>
                  <a:pt x="53" y="21"/>
                </a:lnTo>
                <a:lnTo>
                  <a:pt x="53" y="20"/>
                </a:lnTo>
                <a:lnTo>
                  <a:pt x="53" y="19"/>
                </a:lnTo>
                <a:lnTo>
                  <a:pt x="52" y="17"/>
                </a:lnTo>
                <a:lnTo>
                  <a:pt x="52" y="16"/>
                </a:lnTo>
                <a:lnTo>
                  <a:pt x="52" y="15"/>
                </a:lnTo>
                <a:lnTo>
                  <a:pt x="50" y="13"/>
                </a:lnTo>
                <a:lnTo>
                  <a:pt x="50" y="12"/>
                </a:lnTo>
                <a:lnTo>
                  <a:pt x="49" y="12"/>
                </a:lnTo>
                <a:lnTo>
                  <a:pt x="49" y="11"/>
                </a:lnTo>
                <a:lnTo>
                  <a:pt x="48" y="10"/>
                </a:lnTo>
                <a:lnTo>
                  <a:pt x="46" y="8"/>
                </a:lnTo>
                <a:lnTo>
                  <a:pt x="45" y="7"/>
                </a:lnTo>
                <a:lnTo>
                  <a:pt x="44" y="6"/>
                </a:lnTo>
                <a:lnTo>
                  <a:pt x="42" y="6"/>
                </a:lnTo>
                <a:lnTo>
                  <a:pt x="42" y="4"/>
                </a:lnTo>
                <a:lnTo>
                  <a:pt x="41" y="4"/>
                </a:lnTo>
                <a:lnTo>
                  <a:pt x="40" y="3"/>
                </a:lnTo>
                <a:lnTo>
                  <a:pt x="38" y="3"/>
                </a:lnTo>
                <a:lnTo>
                  <a:pt x="37" y="2"/>
                </a:lnTo>
                <a:lnTo>
                  <a:pt x="36" y="2"/>
                </a:lnTo>
                <a:lnTo>
                  <a:pt x="34" y="2"/>
                </a:lnTo>
                <a:lnTo>
                  <a:pt x="33" y="0"/>
                </a:lnTo>
                <a:lnTo>
                  <a:pt x="32" y="0"/>
                </a:lnTo>
                <a:lnTo>
                  <a:pt x="31" y="0"/>
                </a:lnTo>
                <a:lnTo>
                  <a:pt x="29" y="0"/>
                </a:lnTo>
                <a:lnTo>
                  <a:pt x="27" y="0"/>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82" name="Rectangle 108"/>
          <p:cNvSpPr>
            <a:spLocks noChangeArrowheads="1"/>
          </p:cNvSpPr>
          <p:nvPr/>
        </p:nvSpPr>
        <p:spPr bwMode="auto">
          <a:xfrm>
            <a:off x="4146550" y="6143625"/>
            <a:ext cx="1100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Helvetica" panose="020B0604020202020204" pitchFamily="34" charset="0"/>
                <a:ea typeface="MS PGothic" panose="020B0600070205080204" pitchFamily="34" charset="-128"/>
              </a:rPr>
              <a:t>(c) NOT gate</a:t>
            </a:r>
            <a:endParaRPr lang="en-US" altLang="en-US" sz="2400">
              <a:solidFill>
                <a:schemeClr val="tx1"/>
              </a:solidFill>
              <a:latin typeface="Times New Roman" panose="02020603050405020304" pitchFamily="18" charset="0"/>
              <a:ea typeface="MS PGothic" panose="020B0600070205080204" pitchFamily="34" charset="-128"/>
            </a:endParaRPr>
          </a:p>
        </p:txBody>
      </p:sp>
      <p:grpSp>
        <p:nvGrpSpPr>
          <p:cNvPr id="24683" name="Group 110"/>
          <p:cNvGrpSpPr>
            <a:grpSpLocks/>
          </p:cNvGrpSpPr>
          <p:nvPr/>
        </p:nvGrpSpPr>
        <p:grpSpPr bwMode="auto">
          <a:xfrm>
            <a:off x="2686050" y="1657350"/>
            <a:ext cx="471488" cy="398463"/>
            <a:chOff x="3435" y="821"/>
            <a:chExt cx="421" cy="354"/>
          </a:xfrm>
        </p:grpSpPr>
        <p:sp>
          <p:nvSpPr>
            <p:cNvPr id="24695" name="Line 111"/>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696" name="Line 112"/>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697" name="Arc 113"/>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698" name="Arc 114"/>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699" name="Line 115"/>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4684" name="Group 116"/>
          <p:cNvGrpSpPr>
            <a:grpSpLocks/>
          </p:cNvGrpSpPr>
          <p:nvPr/>
        </p:nvGrpSpPr>
        <p:grpSpPr bwMode="auto">
          <a:xfrm>
            <a:off x="5154613" y="1654175"/>
            <a:ext cx="474662" cy="401638"/>
            <a:chOff x="3435" y="821"/>
            <a:chExt cx="421" cy="354"/>
          </a:xfrm>
        </p:grpSpPr>
        <p:sp>
          <p:nvSpPr>
            <p:cNvPr id="24690" name="Line 117"/>
            <p:cNvSpPr>
              <a:spLocks noChangeShapeType="1"/>
            </p:cNvSpPr>
            <p:nvPr/>
          </p:nvSpPr>
          <p:spPr bwMode="auto">
            <a:xfrm flipH="1">
              <a:off x="3435" y="821"/>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691" name="Line 118"/>
            <p:cNvSpPr>
              <a:spLocks noChangeShapeType="1"/>
            </p:cNvSpPr>
            <p:nvPr/>
          </p:nvSpPr>
          <p:spPr bwMode="auto">
            <a:xfrm>
              <a:off x="3436" y="823"/>
              <a:ext cx="0" cy="352"/>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692" name="Arc 119"/>
            <p:cNvSpPr>
              <a:spLocks/>
            </p:cNvSpPr>
            <p:nvPr/>
          </p:nvSpPr>
          <p:spPr bwMode="auto">
            <a:xfrm>
              <a:off x="3679" y="821"/>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693" name="Arc 120"/>
            <p:cNvSpPr>
              <a:spLocks/>
            </p:cNvSpPr>
            <p:nvPr/>
          </p:nvSpPr>
          <p:spPr bwMode="auto">
            <a:xfrm flipV="1">
              <a:off x="3679" y="997"/>
              <a:ext cx="177" cy="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3876">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694" name="Line 121"/>
            <p:cNvSpPr>
              <a:spLocks noChangeShapeType="1"/>
            </p:cNvSpPr>
            <p:nvPr/>
          </p:nvSpPr>
          <p:spPr bwMode="auto">
            <a:xfrm>
              <a:off x="3435" y="1173"/>
              <a:ext cx="244" cy="0"/>
            </a:xfrm>
            <a:prstGeom prst="line">
              <a:avLst/>
            </a:prstGeom>
            <a:noFill/>
            <a:ln w="23876">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4685" name="Text Box 123"/>
          <p:cNvSpPr txBox="1">
            <a:spLocks noChangeArrowheads="1"/>
          </p:cNvSpPr>
          <p:nvPr/>
        </p:nvSpPr>
        <p:spPr bwMode="auto">
          <a:xfrm>
            <a:off x="1600200" y="152400"/>
            <a:ext cx="5756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3200" b="1">
                <a:solidFill>
                  <a:srgbClr val="333399"/>
                </a:solidFill>
                <a:ea typeface="MS PGothic" panose="020B0600070205080204" pitchFamily="34" charset="-128"/>
              </a:rPr>
              <a:t>Basic Gates – AND, OR, NOT</a:t>
            </a:r>
          </a:p>
        </p:txBody>
      </p:sp>
      <p:sp>
        <p:nvSpPr>
          <p:cNvPr id="24686" name="TextBox 1"/>
          <p:cNvSpPr txBox="1">
            <a:spLocks noChangeArrowheads="1"/>
          </p:cNvSpPr>
          <p:nvPr/>
        </p:nvSpPr>
        <p:spPr bwMode="auto">
          <a:xfrm>
            <a:off x="3578225" y="1574800"/>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r>
              <a:rPr lang="en-US" altLang="en-US"/>
              <a:t>.</a:t>
            </a:r>
          </a:p>
        </p:txBody>
      </p:sp>
      <p:sp>
        <p:nvSpPr>
          <p:cNvPr id="24687" name="TextBox 124"/>
          <p:cNvSpPr txBox="1">
            <a:spLocks noChangeArrowheads="1"/>
          </p:cNvSpPr>
          <p:nvPr/>
        </p:nvSpPr>
        <p:spPr bwMode="auto">
          <a:xfrm>
            <a:off x="6043613" y="1570038"/>
            <a:ext cx="269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r>
              <a:rPr lang="en-US" altLang="en-US"/>
              <a:t>.</a:t>
            </a:r>
          </a:p>
        </p:txBody>
      </p:sp>
      <p:sp>
        <p:nvSpPr>
          <p:cNvPr id="24688" name="TextBox 125"/>
          <p:cNvSpPr txBox="1">
            <a:spLocks noChangeArrowheads="1"/>
          </p:cNvSpPr>
          <p:nvPr/>
        </p:nvSpPr>
        <p:spPr bwMode="auto">
          <a:xfrm>
            <a:off x="6600825" y="1566863"/>
            <a:ext cx="269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r>
              <a:rPr lang="en-US" altLang="en-US"/>
              <a:t>.</a:t>
            </a:r>
          </a:p>
        </p:txBody>
      </p:sp>
      <p:cxnSp>
        <p:nvCxnSpPr>
          <p:cNvPr id="24689" name="Straight Connector 3"/>
          <p:cNvCxnSpPr>
            <a:cxnSpLocks noChangeShapeType="1"/>
          </p:cNvCxnSpPr>
          <p:nvPr/>
        </p:nvCxnSpPr>
        <p:spPr bwMode="auto">
          <a:xfrm>
            <a:off x="5349875" y="5600700"/>
            <a:ext cx="192088"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pic>
        <p:nvPicPr>
          <p:cNvPr id="25603" name="Picture 3" descr="fi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219200"/>
            <a:ext cx="64643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1905000" y="152400"/>
            <a:ext cx="5260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3200" b="1">
                <a:solidFill>
                  <a:srgbClr val="333399"/>
                </a:solidFill>
                <a:ea typeface="MS PGothic" panose="020B0600070205080204" pitchFamily="34" charset="-128"/>
              </a:rPr>
              <a:t>Basic Gates – NAND, NOR</a:t>
            </a:r>
          </a:p>
        </p:txBody>
      </p:sp>
      <p:sp>
        <p:nvSpPr>
          <p:cNvPr id="25605" name="TextBox 4"/>
          <p:cNvSpPr txBox="1">
            <a:spLocks noChangeArrowheads="1"/>
          </p:cNvSpPr>
          <p:nvPr/>
        </p:nvSpPr>
        <p:spPr bwMode="auto">
          <a:xfrm>
            <a:off x="6959600" y="1943100"/>
            <a:ext cx="331788" cy="261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en-US" altLang="en-US" sz="1100">
                <a:solidFill>
                  <a:schemeClr val="tx1"/>
                </a:solidFill>
                <a:ea typeface="MS PGothic" panose="020B0600070205080204" pitchFamily="34" charset="-128"/>
              </a:rPr>
              <a:t>…</a:t>
            </a:r>
          </a:p>
        </p:txBody>
      </p:sp>
      <p:sp>
        <p:nvSpPr>
          <p:cNvPr id="25606" name="TextBox 6"/>
          <p:cNvSpPr txBox="1">
            <a:spLocks noChangeArrowheads="1"/>
          </p:cNvSpPr>
          <p:nvPr/>
        </p:nvSpPr>
        <p:spPr bwMode="auto">
          <a:xfrm>
            <a:off x="6978650" y="4737100"/>
            <a:ext cx="331788" cy="261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en-US" altLang="en-US" sz="1100">
                <a:solidFill>
                  <a:schemeClr val="tx1"/>
                </a:solidFill>
                <a:ea typeface="MS PGothic" panose="020B0600070205080204" pitchFamily="34" charset="-128"/>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26627" name="Rectangle 100"/>
          <p:cNvSpPr>
            <a:spLocks noChangeArrowheads="1"/>
          </p:cNvSpPr>
          <p:nvPr/>
        </p:nvSpPr>
        <p:spPr bwMode="auto">
          <a:xfrm>
            <a:off x="4645025" y="2970213"/>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628" name="Line 5"/>
          <p:cNvSpPr>
            <a:spLocks noChangeShapeType="1"/>
          </p:cNvSpPr>
          <p:nvPr/>
        </p:nvSpPr>
        <p:spPr bwMode="auto">
          <a:xfrm flipH="1">
            <a:off x="1716088" y="2139950"/>
            <a:ext cx="20161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29" name="Freeform 6"/>
          <p:cNvSpPr>
            <a:spLocks/>
          </p:cNvSpPr>
          <p:nvPr/>
        </p:nvSpPr>
        <p:spPr bwMode="auto">
          <a:xfrm>
            <a:off x="738188" y="2287588"/>
            <a:ext cx="295275" cy="1587"/>
          </a:xfrm>
          <a:custGeom>
            <a:avLst/>
            <a:gdLst>
              <a:gd name="T0" fmla="*/ 796 w 371"/>
              <a:gd name="T1" fmla="*/ 0 h 1"/>
              <a:gd name="T2" fmla="*/ 0 w 371"/>
              <a:gd name="T3" fmla="*/ 0 h 1"/>
              <a:gd name="T4" fmla="*/ 796 w 371"/>
              <a:gd name="T5" fmla="*/ 0 h 1"/>
              <a:gd name="T6" fmla="*/ 0 60000 65536"/>
              <a:gd name="T7" fmla="*/ 0 60000 65536"/>
              <a:gd name="T8" fmla="*/ 0 60000 65536"/>
              <a:gd name="T9" fmla="*/ 0 w 371"/>
              <a:gd name="T10" fmla="*/ 0 h 1"/>
              <a:gd name="T11" fmla="*/ 371 w 371"/>
              <a:gd name="T12" fmla="*/ 1 h 1"/>
            </a:gdLst>
            <a:ahLst/>
            <a:cxnLst>
              <a:cxn ang="T6">
                <a:pos x="T0" y="T1"/>
              </a:cxn>
              <a:cxn ang="T7">
                <a:pos x="T2" y="T3"/>
              </a:cxn>
              <a:cxn ang="T8">
                <a:pos x="T4" y="T5"/>
              </a:cxn>
            </a:cxnLst>
            <a:rect l="T9" t="T10" r="T11" b="T12"/>
            <a:pathLst>
              <a:path w="371" h="1">
                <a:moveTo>
                  <a:pt x="371" y="0"/>
                </a:moveTo>
                <a:lnTo>
                  <a:pt x="0" y="0"/>
                </a:lnTo>
                <a:lnTo>
                  <a:pt x="371"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30" name="Freeform 7"/>
          <p:cNvSpPr>
            <a:spLocks/>
          </p:cNvSpPr>
          <p:nvPr/>
        </p:nvSpPr>
        <p:spPr bwMode="auto">
          <a:xfrm>
            <a:off x="738188" y="1992313"/>
            <a:ext cx="295275" cy="1587"/>
          </a:xfrm>
          <a:custGeom>
            <a:avLst/>
            <a:gdLst>
              <a:gd name="T0" fmla="*/ 796 w 371"/>
              <a:gd name="T1" fmla="*/ 0 h 1"/>
              <a:gd name="T2" fmla="*/ 0 w 371"/>
              <a:gd name="T3" fmla="*/ 0 h 1"/>
              <a:gd name="T4" fmla="*/ 796 w 371"/>
              <a:gd name="T5" fmla="*/ 0 h 1"/>
              <a:gd name="T6" fmla="*/ 0 60000 65536"/>
              <a:gd name="T7" fmla="*/ 0 60000 65536"/>
              <a:gd name="T8" fmla="*/ 0 60000 65536"/>
              <a:gd name="T9" fmla="*/ 0 w 371"/>
              <a:gd name="T10" fmla="*/ 0 h 1"/>
              <a:gd name="T11" fmla="*/ 371 w 371"/>
              <a:gd name="T12" fmla="*/ 1 h 1"/>
            </a:gdLst>
            <a:ahLst/>
            <a:cxnLst>
              <a:cxn ang="T6">
                <a:pos x="T0" y="T1"/>
              </a:cxn>
              <a:cxn ang="T7">
                <a:pos x="T2" y="T3"/>
              </a:cxn>
              <a:cxn ang="T8">
                <a:pos x="T4" y="T5"/>
              </a:cxn>
            </a:cxnLst>
            <a:rect l="T9" t="T10" r="T11" b="T12"/>
            <a:pathLst>
              <a:path w="371" h="1">
                <a:moveTo>
                  <a:pt x="371" y="0"/>
                </a:moveTo>
                <a:lnTo>
                  <a:pt x="0" y="0"/>
                </a:lnTo>
                <a:lnTo>
                  <a:pt x="371" y="0"/>
                </a:lnTo>
                <a:close/>
              </a:path>
            </a:pathLst>
          </a:custGeom>
          <a:solidFill>
            <a:srgbClr val="FFFFFF"/>
          </a:solidFill>
          <a:ln w="19050">
            <a:solidFill>
              <a:srgbClr val="000000"/>
            </a:solidFill>
            <a:round/>
            <a:headEnd/>
            <a:tailEnd/>
          </a:ln>
        </p:spPr>
        <p:txBody>
          <a:bodyPr/>
          <a:lstStyle/>
          <a:p>
            <a:endParaRPr lang="en-GB"/>
          </a:p>
        </p:txBody>
      </p:sp>
      <p:sp>
        <p:nvSpPr>
          <p:cNvPr id="26631" name="Line 8"/>
          <p:cNvSpPr>
            <a:spLocks noChangeShapeType="1"/>
          </p:cNvSpPr>
          <p:nvPr/>
        </p:nvSpPr>
        <p:spPr bwMode="auto">
          <a:xfrm flipH="1">
            <a:off x="738188" y="1992313"/>
            <a:ext cx="295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32" name="Line 9"/>
          <p:cNvSpPr>
            <a:spLocks noChangeShapeType="1"/>
          </p:cNvSpPr>
          <p:nvPr/>
        </p:nvSpPr>
        <p:spPr bwMode="auto">
          <a:xfrm>
            <a:off x="4467225" y="1992313"/>
            <a:ext cx="295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33" name="Line 10"/>
          <p:cNvSpPr>
            <a:spLocks noChangeShapeType="1"/>
          </p:cNvSpPr>
          <p:nvPr/>
        </p:nvSpPr>
        <p:spPr bwMode="auto">
          <a:xfrm>
            <a:off x="4467225" y="2287588"/>
            <a:ext cx="3000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34" name="Line 11"/>
          <p:cNvSpPr>
            <a:spLocks noChangeShapeType="1"/>
          </p:cNvSpPr>
          <p:nvPr/>
        </p:nvSpPr>
        <p:spPr bwMode="auto">
          <a:xfrm flipH="1">
            <a:off x="5353050" y="2139950"/>
            <a:ext cx="315913"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35" name="Freeform 12"/>
          <p:cNvSpPr>
            <a:spLocks/>
          </p:cNvSpPr>
          <p:nvPr/>
        </p:nvSpPr>
        <p:spPr bwMode="auto">
          <a:xfrm>
            <a:off x="4737100" y="1881188"/>
            <a:ext cx="630238" cy="250825"/>
          </a:xfrm>
          <a:custGeom>
            <a:avLst/>
            <a:gdLst>
              <a:gd name="T0" fmla="*/ 794 w 794"/>
              <a:gd name="T1" fmla="*/ 0 h 316"/>
              <a:gd name="T2" fmla="*/ 794 w 794"/>
              <a:gd name="T3" fmla="*/ 0 h 316"/>
              <a:gd name="T4" fmla="*/ 794 w 794"/>
              <a:gd name="T5" fmla="*/ 794 h 316"/>
              <a:gd name="T6" fmla="*/ 794 w 794"/>
              <a:gd name="T7" fmla="*/ 794 h 316"/>
              <a:gd name="T8" fmla="*/ 794 w 794"/>
              <a:gd name="T9" fmla="*/ 794 h 316"/>
              <a:gd name="T10" fmla="*/ 794 w 794"/>
              <a:gd name="T11" fmla="*/ 794 h 316"/>
              <a:gd name="T12" fmla="*/ 794 w 794"/>
              <a:gd name="T13" fmla="*/ 794 h 316"/>
              <a:gd name="T14" fmla="*/ 794 w 794"/>
              <a:gd name="T15" fmla="*/ 794 h 316"/>
              <a:gd name="T16" fmla="*/ 794 w 794"/>
              <a:gd name="T17" fmla="*/ 794 h 316"/>
              <a:gd name="T18" fmla="*/ 794 w 794"/>
              <a:gd name="T19" fmla="*/ 794 h 316"/>
              <a:gd name="T20" fmla="*/ 794 w 794"/>
              <a:gd name="T21" fmla="*/ 794 h 316"/>
              <a:gd name="T22" fmla="*/ 794 w 794"/>
              <a:gd name="T23" fmla="*/ 794 h 316"/>
              <a:gd name="T24" fmla="*/ 794 w 794"/>
              <a:gd name="T25" fmla="*/ 794 h 316"/>
              <a:gd name="T26" fmla="*/ 794 w 794"/>
              <a:gd name="T27" fmla="*/ 794 h 316"/>
              <a:gd name="T28" fmla="*/ 794 w 794"/>
              <a:gd name="T29" fmla="*/ 794 h 316"/>
              <a:gd name="T30" fmla="*/ 794 w 794"/>
              <a:gd name="T31" fmla="*/ 794 h 316"/>
              <a:gd name="T32" fmla="*/ 794 w 794"/>
              <a:gd name="T33" fmla="*/ 794 h 316"/>
              <a:gd name="T34" fmla="*/ 794 w 794"/>
              <a:gd name="T35" fmla="*/ 794 h 316"/>
              <a:gd name="T36" fmla="*/ 794 w 794"/>
              <a:gd name="T37" fmla="*/ 794 h 316"/>
              <a:gd name="T38" fmla="*/ 794 w 794"/>
              <a:gd name="T39" fmla="*/ 794 h 316"/>
              <a:gd name="T40" fmla="*/ 794 w 794"/>
              <a:gd name="T41" fmla="*/ 794 h 316"/>
              <a:gd name="T42" fmla="*/ 794 w 794"/>
              <a:gd name="T43" fmla="*/ 794 h 316"/>
              <a:gd name="T44" fmla="*/ 794 w 794"/>
              <a:gd name="T45" fmla="*/ 794 h 316"/>
              <a:gd name="T46" fmla="*/ 794 w 794"/>
              <a:gd name="T47" fmla="*/ 794 h 316"/>
              <a:gd name="T48" fmla="*/ 794 w 794"/>
              <a:gd name="T49" fmla="*/ 794 h 316"/>
              <a:gd name="T50" fmla="*/ 794 w 794"/>
              <a:gd name="T51" fmla="*/ 794 h 316"/>
              <a:gd name="T52" fmla="*/ 794 w 794"/>
              <a:gd name="T53" fmla="*/ 794 h 316"/>
              <a:gd name="T54" fmla="*/ 794 w 794"/>
              <a:gd name="T55" fmla="*/ 794 h 316"/>
              <a:gd name="T56" fmla="*/ 794 w 794"/>
              <a:gd name="T57" fmla="*/ 794 h 316"/>
              <a:gd name="T58" fmla="*/ 794 w 794"/>
              <a:gd name="T59" fmla="*/ 794 h 316"/>
              <a:gd name="T60" fmla="*/ 794 w 794"/>
              <a:gd name="T61" fmla="*/ 794 h 316"/>
              <a:gd name="T62" fmla="*/ 794 w 794"/>
              <a:gd name="T63" fmla="*/ 794 h 316"/>
              <a:gd name="T64" fmla="*/ 794 w 794"/>
              <a:gd name="T65" fmla="*/ 794 h 316"/>
              <a:gd name="T66" fmla="*/ 794 w 794"/>
              <a:gd name="T67" fmla="*/ 794 h 316"/>
              <a:gd name="T68" fmla="*/ 794 w 794"/>
              <a:gd name="T69" fmla="*/ 794 h 316"/>
              <a:gd name="T70" fmla="*/ 794 w 794"/>
              <a:gd name="T71" fmla="*/ 794 h 316"/>
              <a:gd name="T72" fmla="*/ 794 w 794"/>
              <a:gd name="T73" fmla="*/ 794 h 316"/>
              <a:gd name="T74" fmla="*/ 794 w 794"/>
              <a:gd name="T75" fmla="*/ 794 h 316"/>
              <a:gd name="T76" fmla="*/ 794 w 794"/>
              <a:gd name="T77" fmla="*/ 794 h 316"/>
              <a:gd name="T78" fmla="*/ 794 w 794"/>
              <a:gd name="T79" fmla="*/ 794 h 316"/>
              <a:gd name="T80" fmla="*/ 794 w 794"/>
              <a:gd name="T81" fmla="*/ 794 h 316"/>
              <a:gd name="T82" fmla="*/ 794 w 794"/>
              <a:gd name="T83" fmla="*/ 794 h 316"/>
              <a:gd name="T84" fmla="*/ 794 w 794"/>
              <a:gd name="T85" fmla="*/ 794 h 316"/>
              <a:gd name="T86" fmla="*/ 794 w 794"/>
              <a:gd name="T87" fmla="*/ 794 h 316"/>
              <a:gd name="T88" fmla="*/ 794 w 794"/>
              <a:gd name="T89" fmla="*/ 794 h 316"/>
              <a:gd name="T90" fmla="*/ 794 w 794"/>
              <a:gd name="T91" fmla="*/ 794 h 316"/>
              <a:gd name="T92" fmla="*/ 794 w 794"/>
              <a:gd name="T93" fmla="*/ 794 h 316"/>
              <a:gd name="T94" fmla="*/ 794 w 794"/>
              <a:gd name="T95" fmla="*/ 794 h 316"/>
              <a:gd name="T96" fmla="*/ 794 w 794"/>
              <a:gd name="T97" fmla="*/ 794 h 316"/>
              <a:gd name="T98" fmla="*/ 794 w 794"/>
              <a:gd name="T99" fmla="*/ 794 h 316"/>
              <a:gd name="T100" fmla="*/ 794 w 794"/>
              <a:gd name="T101" fmla="*/ 794 h 316"/>
              <a:gd name="T102" fmla="*/ 794 w 794"/>
              <a:gd name="T103" fmla="*/ 794 h 316"/>
              <a:gd name="T104" fmla="*/ 794 w 794"/>
              <a:gd name="T105" fmla="*/ 794 h 316"/>
              <a:gd name="T106" fmla="*/ 794 w 794"/>
              <a:gd name="T107" fmla="*/ 794 h 316"/>
              <a:gd name="T108" fmla="*/ 794 w 794"/>
              <a:gd name="T109" fmla="*/ 794 h 316"/>
              <a:gd name="T110" fmla="*/ 794 w 794"/>
              <a:gd name="T111" fmla="*/ 794 h 316"/>
              <a:gd name="T112" fmla="*/ 794 w 794"/>
              <a:gd name="T113" fmla="*/ 794 h 316"/>
              <a:gd name="T114" fmla="*/ 794 w 794"/>
              <a:gd name="T115" fmla="*/ 794 h 316"/>
              <a:gd name="T116" fmla="*/ 794 w 794"/>
              <a:gd name="T117" fmla="*/ 794 h 316"/>
              <a:gd name="T118" fmla="*/ 794 w 794"/>
              <a:gd name="T119" fmla="*/ 794 h 316"/>
              <a:gd name="T120" fmla="*/ 794 w 794"/>
              <a:gd name="T121" fmla="*/ 794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316"/>
              <a:gd name="T185" fmla="*/ 794 w 794"/>
              <a:gd name="T186" fmla="*/ 316 h 3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316">
                <a:moveTo>
                  <a:pt x="0" y="0"/>
                </a:moveTo>
                <a:lnTo>
                  <a:pt x="31" y="0"/>
                </a:lnTo>
                <a:lnTo>
                  <a:pt x="60" y="0"/>
                </a:lnTo>
                <a:lnTo>
                  <a:pt x="86" y="0"/>
                </a:lnTo>
                <a:lnTo>
                  <a:pt x="110" y="0"/>
                </a:lnTo>
                <a:lnTo>
                  <a:pt x="134" y="0"/>
                </a:lnTo>
                <a:lnTo>
                  <a:pt x="155" y="0"/>
                </a:lnTo>
                <a:lnTo>
                  <a:pt x="175" y="0"/>
                </a:lnTo>
                <a:lnTo>
                  <a:pt x="194" y="0"/>
                </a:lnTo>
                <a:lnTo>
                  <a:pt x="211" y="0"/>
                </a:lnTo>
                <a:lnTo>
                  <a:pt x="227" y="0"/>
                </a:lnTo>
                <a:lnTo>
                  <a:pt x="240" y="0"/>
                </a:lnTo>
                <a:lnTo>
                  <a:pt x="254" y="0"/>
                </a:lnTo>
                <a:lnTo>
                  <a:pt x="265" y="0"/>
                </a:lnTo>
                <a:lnTo>
                  <a:pt x="276" y="0"/>
                </a:lnTo>
                <a:lnTo>
                  <a:pt x="287" y="0"/>
                </a:lnTo>
                <a:lnTo>
                  <a:pt x="296" y="0"/>
                </a:lnTo>
                <a:lnTo>
                  <a:pt x="304" y="0"/>
                </a:lnTo>
                <a:lnTo>
                  <a:pt x="311" y="2"/>
                </a:lnTo>
                <a:lnTo>
                  <a:pt x="317" y="2"/>
                </a:lnTo>
                <a:lnTo>
                  <a:pt x="323" y="2"/>
                </a:lnTo>
                <a:lnTo>
                  <a:pt x="328" y="2"/>
                </a:lnTo>
                <a:lnTo>
                  <a:pt x="332" y="2"/>
                </a:lnTo>
                <a:lnTo>
                  <a:pt x="336" y="2"/>
                </a:lnTo>
                <a:lnTo>
                  <a:pt x="338" y="2"/>
                </a:lnTo>
                <a:lnTo>
                  <a:pt x="342" y="2"/>
                </a:lnTo>
                <a:lnTo>
                  <a:pt x="345" y="2"/>
                </a:lnTo>
                <a:lnTo>
                  <a:pt x="348" y="2"/>
                </a:lnTo>
                <a:lnTo>
                  <a:pt x="349" y="2"/>
                </a:lnTo>
                <a:lnTo>
                  <a:pt x="352" y="2"/>
                </a:lnTo>
                <a:lnTo>
                  <a:pt x="353" y="2"/>
                </a:lnTo>
                <a:lnTo>
                  <a:pt x="356" y="2"/>
                </a:lnTo>
                <a:lnTo>
                  <a:pt x="358" y="2"/>
                </a:lnTo>
                <a:lnTo>
                  <a:pt x="360" y="3"/>
                </a:lnTo>
                <a:lnTo>
                  <a:pt x="362" y="3"/>
                </a:lnTo>
                <a:lnTo>
                  <a:pt x="364" y="3"/>
                </a:lnTo>
                <a:lnTo>
                  <a:pt x="366" y="3"/>
                </a:lnTo>
                <a:lnTo>
                  <a:pt x="368" y="3"/>
                </a:lnTo>
                <a:lnTo>
                  <a:pt x="369" y="3"/>
                </a:lnTo>
                <a:lnTo>
                  <a:pt x="370" y="3"/>
                </a:lnTo>
                <a:lnTo>
                  <a:pt x="372" y="3"/>
                </a:lnTo>
                <a:lnTo>
                  <a:pt x="374" y="3"/>
                </a:lnTo>
                <a:lnTo>
                  <a:pt x="376" y="4"/>
                </a:lnTo>
                <a:lnTo>
                  <a:pt x="377" y="4"/>
                </a:lnTo>
                <a:lnTo>
                  <a:pt x="378" y="4"/>
                </a:lnTo>
                <a:lnTo>
                  <a:pt x="380" y="4"/>
                </a:lnTo>
                <a:lnTo>
                  <a:pt x="381" y="4"/>
                </a:lnTo>
                <a:lnTo>
                  <a:pt x="382" y="4"/>
                </a:lnTo>
                <a:lnTo>
                  <a:pt x="384" y="4"/>
                </a:lnTo>
                <a:lnTo>
                  <a:pt x="385" y="4"/>
                </a:lnTo>
                <a:lnTo>
                  <a:pt x="386" y="4"/>
                </a:lnTo>
                <a:lnTo>
                  <a:pt x="388" y="6"/>
                </a:lnTo>
                <a:lnTo>
                  <a:pt x="389" y="6"/>
                </a:lnTo>
                <a:lnTo>
                  <a:pt x="390" y="6"/>
                </a:lnTo>
                <a:lnTo>
                  <a:pt x="392" y="6"/>
                </a:lnTo>
                <a:lnTo>
                  <a:pt x="393" y="6"/>
                </a:lnTo>
                <a:lnTo>
                  <a:pt x="394" y="6"/>
                </a:lnTo>
                <a:lnTo>
                  <a:pt x="396" y="6"/>
                </a:lnTo>
                <a:lnTo>
                  <a:pt x="398" y="7"/>
                </a:lnTo>
                <a:lnTo>
                  <a:pt x="400" y="7"/>
                </a:lnTo>
                <a:lnTo>
                  <a:pt x="401" y="7"/>
                </a:lnTo>
                <a:lnTo>
                  <a:pt x="404" y="7"/>
                </a:lnTo>
                <a:lnTo>
                  <a:pt x="405" y="7"/>
                </a:lnTo>
                <a:lnTo>
                  <a:pt x="407" y="8"/>
                </a:lnTo>
                <a:lnTo>
                  <a:pt x="410" y="8"/>
                </a:lnTo>
                <a:lnTo>
                  <a:pt x="411" y="8"/>
                </a:lnTo>
                <a:lnTo>
                  <a:pt x="413" y="8"/>
                </a:lnTo>
                <a:lnTo>
                  <a:pt x="415" y="8"/>
                </a:lnTo>
                <a:lnTo>
                  <a:pt x="417" y="10"/>
                </a:lnTo>
                <a:lnTo>
                  <a:pt x="418" y="10"/>
                </a:lnTo>
                <a:lnTo>
                  <a:pt x="419" y="10"/>
                </a:lnTo>
                <a:lnTo>
                  <a:pt x="421" y="10"/>
                </a:lnTo>
                <a:lnTo>
                  <a:pt x="422" y="10"/>
                </a:lnTo>
                <a:lnTo>
                  <a:pt x="423" y="10"/>
                </a:lnTo>
                <a:lnTo>
                  <a:pt x="425" y="11"/>
                </a:lnTo>
                <a:lnTo>
                  <a:pt x="426" y="11"/>
                </a:lnTo>
                <a:lnTo>
                  <a:pt x="427" y="11"/>
                </a:lnTo>
                <a:lnTo>
                  <a:pt x="429" y="11"/>
                </a:lnTo>
                <a:lnTo>
                  <a:pt x="430" y="12"/>
                </a:lnTo>
                <a:lnTo>
                  <a:pt x="431" y="12"/>
                </a:lnTo>
                <a:lnTo>
                  <a:pt x="433" y="12"/>
                </a:lnTo>
                <a:lnTo>
                  <a:pt x="434" y="12"/>
                </a:lnTo>
                <a:lnTo>
                  <a:pt x="435" y="14"/>
                </a:lnTo>
                <a:lnTo>
                  <a:pt x="437" y="14"/>
                </a:lnTo>
                <a:lnTo>
                  <a:pt x="438" y="14"/>
                </a:lnTo>
                <a:lnTo>
                  <a:pt x="439" y="14"/>
                </a:lnTo>
                <a:lnTo>
                  <a:pt x="441" y="15"/>
                </a:lnTo>
                <a:lnTo>
                  <a:pt x="442" y="15"/>
                </a:lnTo>
                <a:lnTo>
                  <a:pt x="445" y="16"/>
                </a:lnTo>
                <a:lnTo>
                  <a:pt x="446" y="16"/>
                </a:lnTo>
                <a:lnTo>
                  <a:pt x="449" y="18"/>
                </a:lnTo>
                <a:lnTo>
                  <a:pt x="450" y="18"/>
                </a:lnTo>
                <a:lnTo>
                  <a:pt x="453" y="19"/>
                </a:lnTo>
                <a:lnTo>
                  <a:pt x="455" y="19"/>
                </a:lnTo>
                <a:lnTo>
                  <a:pt x="458" y="20"/>
                </a:lnTo>
                <a:lnTo>
                  <a:pt x="459" y="20"/>
                </a:lnTo>
                <a:lnTo>
                  <a:pt x="462" y="22"/>
                </a:lnTo>
                <a:lnTo>
                  <a:pt x="465" y="22"/>
                </a:lnTo>
                <a:lnTo>
                  <a:pt x="466" y="23"/>
                </a:lnTo>
                <a:lnTo>
                  <a:pt x="467" y="23"/>
                </a:lnTo>
                <a:lnTo>
                  <a:pt x="470" y="23"/>
                </a:lnTo>
                <a:lnTo>
                  <a:pt x="471" y="24"/>
                </a:lnTo>
                <a:lnTo>
                  <a:pt x="473" y="24"/>
                </a:lnTo>
                <a:lnTo>
                  <a:pt x="474" y="26"/>
                </a:lnTo>
                <a:lnTo>
                  <a:pt x="475" y="26"/>
                </a:lnTo>
                <a:lnTo>
                  <a:pt x="477" y="26"/>
                </a:lnTo>
                <a:lnTo>
                  <a:pt x="478" y="27"/>
                </a:lnTo>
                <a:lnTo>
                  <a:pt x="479" y="27"/>
                </a:lnTo>
                <a:lnTo>
                  <a:pt x="480" y="27"/>
                </a:lnTo>
                <a:lnTo>
                  <a:pt x="482" y="28"/>
                </a:lnTo>
                <a:lnTo>
                  <a:pt x="483" y="28"/>
                </a:lnTo>
                <a:lnTo>
                  <a:pt x="484" y="30"/>
                </a:lnTo>
                <a:lnTo>
                  <a:pt x="486" y="30"/>
                </a:lnTo>
                <a:lnTo>
                  <a:pt x="487" y="31"/>
                </a:lnTo>
                <a:lnTo>
                  <a:pt x="488" y="31"/>
                </a:lnTo>
                <a:lnTo>
                  <a:pt x="490" y="31"/>
                </a:lnTo>
                <a:lnTo>
                  <a:pt x="491" y="32"/>
                </a:lnTo>
                <a:lnTo>
                  <a:pt x="492" y="32"/>
                </a:lnTo>
                <a:lnTo>
                  <a:pt x="494" y="34"/>
                </a:lnTo>
                <a:lnTo>
                  <a:pt x="495" y="35"/>
                </a:lnTo>
                <a:lnTo>
                  <a:pt x="498" y="35"/>
                </a:lnTo>
                <a:lnTo>
                  <a:pt x="499" y="36"/>
                </a:lnTo>
                <a:lnTo>
                  <a:pt x="500" y="38"/>
                </a:lnTo>
                <a:lnTo>
                  <a:pt x="503" y="38"/>
                </a:lnTo>
                <a:lnTo>
                  <a:pt x="504" y="39"/>
                </a:lnTo>
                <a:lnTo>
                  <a:pt x="507" y="40"/>
                </a:lnTo>
                <a:lnTo>
                  <a:pt x="510" y="42"/>
                </a:lnTo>
                <a:lnTo>
                  <a:pt x="511" y="42"/>
                </a:lnTo>
                <a:lnTo>
                  <a:pt x="512" y="43"/>
                </a:lnTo>
                <a:lnTo>
                  <a:pt x="514" y="44"/>
                </a:lnTo>
                <a:lnTo>
                  <a:pt x="516" y="44"/>
                </a:lnTo>
                <a:lnTo>
                  <a:pt x="518" y="46"/>
                </a:lnTo>
                <a:lnTo>
                  <a:pt x="519" y="46"/>
                </a:lnTo>
                <a:lnTo>
                  <a:pt x="520" y="47"/>
                </a:lnTo>
                <a:lnTo>
                  <a:pt x="522" y="47"/>
                </a:lnTo>
                <a:lnTo>
                  <a:pt x="523" y="48"/>
                </a:lnTo>
                <a:lnTo>
                  <a:pt x="524" y="50"/>
                </a:lnTo>
                <a:lnTo>
                  <a:pt x="526" y="50"/>
                </a:lnTo>
                <a:lnTo>
                  <a:pt x="527" y="50"/>
                </a:lnTo>
                <a:lnTo>
                  <a:pt x="528" y="51"/>
                </a:lnTo>
                <a:lnTo>
                  <a:pt x="530" y="52"/>
                </a:lnTo>
                <a:lnTo>
                  <a:pt x="531" y="52"/>
                </a:lnTo>
                <a:lnTo>
                  <a:pt x="532" y="54"/>
                </a:lnTo>
                <a:lnTo>
                  <a:pt x="534" y="54"/>
                </a:lnTo>
                <a:lnTo>
                  <a:pt x="535" y="55"/>
                </a:lnTo>
                <a:lnTo>
                  <a:pt x="536" y="55"/>
                </a:lnTo>
                <a:lnTo>
                  <a:pt x="538" y="56"/>
                </a:lnTo>
                <a:lnTo>
                  <a:pt x="539" y="56"/>
                </a:lnTo>
                <a:lnTo>
                  <a:pt x="540" y="58"/>
                </a:lnTo>
                <a:lnTo>
                  <a:pt x="542" y="59"/>
                </a:lnTo>
                <a:lnTo>
                  <a:pt x="543" y="59"/>
                </a:lnTo>
                <a:lnTo>
                  <a:pt x="546" y="60"/>
                </a:lnTo>
                <a:lnTo>
                  <a:pt x="547" y="62"/>
                </a:lnTo>
                <a:lnTo>
                  <a:pt x="548" y="62"/>
                </a:lnTo>
                <a:lnTo>
                  <a:pt x="551" y="63"/>
                </a:lnTo>
                <a:lnTo>
                  <a:pt x="552" y="64"/>
                </a:lnTo>
                <a:lnTo>
                  <a:pt x="553" y="66"/>
                </a:lnTo>
                <a:lnTo>
                  <a:pt x="556" y="66"/>
                </a:lnTo>
                <a:lnTo>
                  <a:pt x="557" y="67"/>
                </a:lnTo>
                <a:lnTo>
                  <a:pt x="559" y="68"/>
                </a:lnTo>
                <a:lnTo>
                  <a:pt x="560" y="68"/>
                </a:lnTo>
                <a:lnTo>
                  <a:pt x="561" y="69"/>
                </a:lnTo>
                <a:lnTo>
                  <a:pt x="563" y="69"/>
                </a:lnTo>
                <a:lnTo>
                  <a:pt x="563" y="71"/>
                </a:lnTo>
                <a:lnTo>
                  <a:pt x="564" y="71"/>
                </a:lnTo>
                <a:lnTo>
                  <a:pt x="565" y="72"/>
                </a:lnTo>
                <a:lnTo>
                  <a:pt x="567" y="72"/>
                </a:lnTo>
                <a:lnTo>
                  <a:pt x="568" y="73"/>
                </a:lnTo>
                <a:lnTo>
                  <a:pt x="569" y="73"/>
                </a:lnTo>
                <a:lnTo>
                  <a:pt x="569" y="75"/>
                </a:lnTo>
                <a:lnTo>
                  <a:pt x="571" y="75"/>
                </a:lnTo>
                <a:lnTo>
                  <a:pt x="572" y="75"/>
                </a:lnTo>
                <a:lnTo>
                  <a:pt x="572" y="76"/>
                </a:lnTo>
                <a:lnTo>
                  <a:pt x="573" y="76"/>
                </a:lnTo>
                <a:lnTo>
                  <a:pt x="575" y="77"/>
                </a:lnTo>
                <a:lnTo>
                  <a:pt x="576" y="79"/>
                </a:lnTo>
                <a:lnTo>
                  <a:pt x="577" y="79"/>
                </a:lnTo>
                <a:lnTo>
                  <a:pt x="579" y="80"/>
                </a:lnTo>
                <a:lnTo>
                  <a:pt x="580" y="80"/>
                </a:lnTo>
                <a:lnTo>
                  <a:pt x="580" y="81"/>
                </a:lnTo>
                <a:lnTo>
                  <a:pt x="581" y="81"/>
                </a:lnTo>
                <a:lnTo>
                  <a:pt x="583" y="83"/>
                </a:lnTo>
                <a:lnTo>
                  <a:pt x="585" y="84"/>
                </a:lnTo>
                <a:lnTo>
                  <a:pt x="587" y="84"/>
                </a:lnTo>
                <a:lnTo>
                  <a:pt x="588" y="85"/>
                </a:lnTo>
                <a:lnTo>
                  <a:pt x="589" y="87"/>
                </a:lnTo>
                <a:lnTo>
                  <a:pt x="591" y="88"/>
                </a:lnTo>
                <a:lnTo>
                  <a:pt x="592" y="88"/>
                </a:lnTo>
                <a:lnTo>
                  <a:pt x="593" y="89"/>
                </a:lnTo>
                <a:lnTo>
                  <a:pt x="595" y="91"/>
                </a:lnTo>
                <a:lnTo>
                  <a:pt x="596" y="91"/>
                </a:lnTo>
                <a:lnTo>
                  <a:pt x="597" y="92"/>
                </a:lnTo>
                <a:lnTo>
                  <a:pt x="599" y="93"/>
                </a:lnTo>
                <a:lnTo>
                  <a:pt x="600" y="93"/>
                </a:lnTo>
                <a:lnTo>
                  <a:pt x="601" y="95"/>
                </a:lnTo>
                <a:lnTo>
                  <a:pt x="603" y="95"/>
                </a:lnTo>
                <a:lnTo>
                  <a:pt x="603" y="96"/>
                </a:lnTo>
                <a:lnTo>
                  <a:pt x="604" y="96"/>
                </a:lnTo>
                <a:lnTo>
                  <a:pt x="605" y="97"/>
                </a:lnTo>
                <a:lnTo>
                  <a:pt x="607" y="99"/>
                </a:lnTo>
                <a:lnTo>
                  <a:pt x="608" y="99"/>
                </a:lnTo>
                <a:lnTo>
                  <a:pt x="608" y="100"/>
                </a:lnTo>
                <a:lnTo>
                  <a:pt x="609" y="100"/>
                </a:lnTo>
                <a:lnTo>
                  <a:pt x="609" y="101"/>
                </a:lnTo>
                <a:lnTo>
                  <a:pt x="611" y="101"/>
                </a:lnTo>
                <a:lnTo>
                  <a:pt x="612" y="103"/>
                </a:lnTo>
                <a:lnTo>
                  <a:pt x="613" y="104"/>
                </a:lnTo>
                <a:lnTo>
                  <a:pt x="615" y="104"/>
                </a:lnTo>
                <a:lnTo>
                  <a:pt x="616" y="105"/>
                </a:lnTo>
                <a:lnTo>
                  <a:pt x="616" y="107"/>
                </a:lnTo>
                <a:lnTo>
                  <a:pt x="617" y="107"/>
                </a:lnTo>
                <a:lnTo>
                  <a:pt x="619" y="108"/>
                </a:lnTo>
                <a:lnTo>
                  <a:pt x="620" y="109"/>
                </a:lnTo>
                <a:lnTo>
                  <a:pt x="621" y="109"/>
                </a:lnTo>
                <a:lnTo>
                  <a:pt x="621" y="111"/>
                </a:lnTo>
                <a:lnTo>
                  <a:pt x="623" y="111"/>
                </a:lnTo>
                <a:lnTo>
                  <a:pt x="624" y="112"/>
                </a:lnTo>
                <a:lnTo>
                  <a:pt x="625" y="112"/>
                </a:lnTo>
                <a:lnTo>
                  <a:pt x="625" y="113"/>
                </a:lnTo>
                <a:lnTo>
                  <a:pt x="626" y="113"/>
                </a:lnTo>
                <a:lnTo>
                  <a:pt x="626" y="115"/>
                </a:lnTo>
                <a:lnTo>
                  <a:pt x="628" y="115"/>
                </a:lnTo>
                <a:lnTo>
                  <a:pt x="629" y="116"/>
                </a:lnTo>
                <a:lnTo>
                  <a:pt x="630" y="116"/>
                </a:lnTo>
                <a:lnTo>
                  <a:pt x="630" y="117"/>
                </a:lnTo>
                <a:lnTo>
                  <a:pt x="632" y="117"/>
                </a:lnTo>
                <a:lnTo>
                  <a:pt x="632" y="119"/>
                </a:lnTo>
                <a:lnTo>
                  <a:pt x="633" y="119"/>
                </a:lnTo>
                <a:lnTo>
                  <a:pt x="634" y="119"/>
                </a:lnTo>
                <a:lnTo>
                  <a:pt x="634" y="120"/>
                </a:lnTo>
                <a:lnTo>
                  <a:pt x="636" y="121"/>
                </a:lnTo>
                <a:lnTo>
                  <a:pt x="637" y="121"/>
                </a:lnTo>
                <a:lnTo>
                  <a:pt x="638" y="123"/>
                </a:lnTo>
                <a:lnTo>
                  <a:pt x="640" y="123"/>
                </a:lnTo>
                <a:lnTo>
                  <a:pt x="641" y="124"/>
                </a:lnTo>
                <a:lnTo>
                  <a:pt x="642" y="125"/>
                </a:lnTo>
                <a:lnTo>
                  <a:pt x="644" y="127"/>
                </a:lnTo>
                <a:lnTo>
                  <a:pt x="645" y="127"/>
                </a:lnTo>
                <a:lnTo>
                  <a:pt x="645" y="128"/>
                </a:lnTo>
                <a:lnTo>
                  <a:pt x="646" y="128"/>
                </a:lnTo>
                <a:lnTo>
                  <a:pt x="648" y="128"/>
                </a:lnTo>
                <a:lnTo>
                  <a:pt x="648" y="129"/>
                </a:lnTo>
                <a:lnTo>
                  <a:pt x="649" y="129"/>
                </a:lnTo>
                <a:lnTo>
                  <a:pt x="649" y="131"/>
                </a:lnTo>
                <a:lnTo>
                  <a:pt x="650" y="131"/>
                </a:lnTo>
                <a:lnTo>
                  <a:pt x="652" y="132"/>
                </a:lnTo>
                <a:lnTo>
                  <a:pt x="653" y="133"/>
                </a:lnTo>
                <a:lnTo>
                  <a:pt x="654" y="135"/>
                </a:lnTo>
                <a:lnTo>
                  <a:pt x="656" y="135"/>
                </a:lnTo>
                <a:lnTo>
                  <a:pt x="656" y="136"/>
                </a:lnTo>
                <a:lnTo>
                  <a:pt x="657" y="137"/>
                </a:lnTo>
                <a:lnTo>
                  <a:pt x="658" y="139"/>
                </a:lnTo>
                <a:lnTo>
                  <a:pt x="660" y="139"/>
                </a:lnTo>
                <a:lnTo>
                  <a:pt x="660" y="140"/>
                </a:lnTo>
                <a:lnTo>
                  <a:pt x="661" y="141"/>
                </a:lnTo>
                <a:lnTo>
                  <a:pt x="662" y="143"/>
                </a:lnTo>
                <a:lnTo>
                  <a:pt x="664" y="143"/>
                </a:lnTo>
                <a:lnTo>
                  <a:pt x="664" y="144"/>
                </a:lnTo>
                <a:lnTo>
                  <a:pt x="665" y="145"/>
                </a:lnTo>
                <a:lnTo>
                  <a:pt x="666" y="146"/>
                </a:lnTo>
                <a:lnTo>
                  <a:pt x="668" y="148"/>
                </a:lnTo>
                <a:lnTo>
                  <a:pt x="669" y="149"/>
                </a:lnTo>
                <a:lnTo>
                  <a:pt x="670" y="150"/>
                </a:lnTo>
                <a:lnTo>
                  <a:pt x="672" y="152"/>
                </a:lnTo>
                <a:lnTo>
                  <a:pt x="673" y="153"/>
                </a:lnTo>
                <a:lnTo>
                  <a:pt x="673" y="154"/>
                </a:lnTo>
                <a:lnTo>
                  <a:pt x="674" y="154"/>
                </a:lnTo>
                <a:lnTo>
                  <a:pt x="676" y="156"/>
                </a:lnTo>
                <a:lnTo>
                  <a:pt x="676" y="157"/>
                </a:lnTo>
                <a:lnTo>
                  <a:pt x="677" y="157"/>
                </a:lnTo>
                <a:lnTo>
                  <a:pt x="677" y="158"/>
                </a:lnTo>
                <a:lnTo>
                  <a:pt x="678" y="160"/>
                </a:lnTo>
                <a:lnTo>
                  <a:pt x="680" y="160"/>
                </a:lnTo>
                <a:lnTo>
                  <a:pt x="680" y="161"/>
                </a:lnTo>
                <a:lnTo>
                  <a:pt x="681" y="161"/>
                </a:lnTo>
                <a:lnTo>
                  <a:pt x="681" y="162"/>
                </a:lnTo>
                <a:lnTo>
                  <a:pt x="682" y="164"/>
                </a:lnTo>
                <a:lnTo>
                  <a:pt x="684" y="165"/>
                </a:lnTo>
                <a:lnTo>
                  <a:pt x="684" y="166"/>
                </a:lnTo>
                <a:lnTo>
                  <a:pt x="685" y="166"/>
                </a:lnTo>
                <a:lnTo>
                  <a:pt x="686" y="168"/>
                </a:lnTo>
                <a:lnTo>
                  <a:pt x="686" y="169"/>
                </a:lnTo>
                <a:lnTo>
                  <a:pt x="688" y="170"/>
                </a:lnTo>
                <a:lnTo>
                  <a:pt x="689" y="172"/>
                </a:lnTo>
                <a:lnTo>
                  <a:pt x="690" y="172"/>
                </a:lnTo>
                <a:lnTo>
                  <a:pt x="690" y="173"/>
                </a:lnTo>
                <a:lnTo>
                  <a:pt x="692" y="176"/>
                </a:lnTo>
                <a:lnTo>
                  <a:pt x="693" y="177"/>
                </a:lnTo>
                <a:lnTo>
                  <a:pt x="694" y="178"/>
                </a:lnTo>
                <a:lnTo>
                  <a:pt x="696" y="180"/>
                </a:lnTo>
                <a:lnTo>
                  <a:pt x="697" y="181"/>
                </a:lnTo>
                <a:lnTo>
                  <a:pt x="699" y="184"/>
                </a:lnTo>
                <a:lnTo>
                  <a:pt x="701" y="185"/>
                </a:lnTo>
                <a:lnTo>
                  <a:pt x="702" y="186"/>
                </a:lnTo>
                <a:lnTo>
                  <a:pt x="703" y="188"/>
                </a:lnTo>
                <a:lnTo>
                  <a:pt x="703" y="190"/>
                </a:lnTo>
                <a:lnTo>
                  <a:pt x="705" y="192"/>
                </a:lnTo>
                <a:lnTo>
                  <a:pt x="706" y="193"/>
                </a:lnTo>
                <a:lnTo>
                  <a:pt x="707" y="193"/>
                </a:lnTo>
                <a:lnTo>
                  <a:pt x="709" y="194"/>
                </a:lnTo>
                <a:lnTo>
                  <a:pt x="709" y="196"/>
                </a:lnTo>
                <a:lnTo>
                  <a:pt x="710" y="197"/>
                </a:lnTo>
                <a:lnTo>
                  <a:pt x="711" y="198"/>
                </a:lnTo>
                <a:lnTo>
                  <a:pt x="711" y="200"/>
                </a:lnTo>
                <a:lnTo>
                  <a:pt x="713" y="200"/>
                </a:lnTo>
                <a:lnTo>
                  <a:pt x="713" y="201"/>
                </a:lnTo>
                <a:lnTo>
                  <a:pt x="714" y="202"/>
                </a:lnTo>
                <a:lnTo>
                  <a:pt x="714" y="204"/>
                </a:lnTo>
                <a:lnTo>
                  <a:pt x="715" y="204"/>
                </a:lnTo>
                <a:lnTo>
                  <a:pt x="717" y="205"/>
                </a:lnTo>
                <a:lnTo>
                  <a:pt x="717" y="206"/>
                </a:lnTo>
                <a:lnTo>
                  <a:pt x="718" y="208"/>
                </a:lnTo>
                <a:lnTo>
                  <a:pt x="719" y="209"/>
                </a:lnTo>
                <a:lnTo>
                  <a:pt x="719" y="210"/>
                </a:lnTo>
                <a:lnTo>
                  <a:pt x="721" y="212"/>
                </a:lnTo>
                <a:lnTo>
                  <a:pt x="722" y="213"/>
                </a:lnTo>
                <a:lnTo>
                  <a:pt x="723" y="214"/>
                </a:lnTo>
                <a:lnTo>
                  <a:pt x="723" y="216"/>
                </a:lnTo>
                <a:lnTo>
                  <a:pt x="725" y="217"/>
                </a:lnTo>
                <a:lnTo>
                  <a:pt x="726" y="219"/>
                </a:lnTo>
                <a:lnTo>
                  <a:pt x="727" y="221"/>
                </a:lnTo>
                <a:lnTo>
                  <a:pt x="729" y="223"/>
                </a:lnTo>
                <a:lnTo>
                  <a:pt x="730" y="225"/>
                </a:lnTo>
                <a:lnTo>
                  <a:pt x="733" y="227"/>
                </a:lnTo>
                <a:lnTo>
                  <a:pt x="734" y="229"/>
                </a:lnTo>
                <a:lnTo>
                  <a:pt x="735" y="231"/>
                </a:lnTo>
                <a:lnTo>
                  <a:pt x="737" y="233"/>
                </a:lnTo>
                <a:lnTo>
                  <a:pt x="737" y="234"/>
                </a:lnTo>
                <a:lnTo>
                  <a:pt x="738" y="235"/>
                </a:lnTo>
                <a:lnTo>
                  <a:pt x="739" y="237"/>
                </a:lnTo>
                <a:lnTo>
                  <a:pt x="741" y="238"/>
                </a:lnTo>
                <a:lnTo>
                  <a:pt x="742" y="239"/>
                </a:lnTo>
                <a:lnTo>
                  <a:pt x="742" y="241"/>
                </a:lnTo>
                <a:lnTo>
                  <a:pt x="743" y="242"/>
                </a:lnTo>
                <a:lnTo>
                  <a:pt x="745" y="243"/>
                </a:lnTo>
                <a:lnTo>
                  <a:pt x="745" y="245"/>
                </a:lnTo>
                <a:lnTo>
                  <a:pt x="746" y="246"/>
                </a:lnTo>
                <a:lnTo>
                  <a:pt x="746" y="247"/>
                </a:lnTo>
                <a:lnTo>
                  <a:pt x="747" y="249"/>
                </a:lnTo>
                <a:lnTo>
                  <a:pt x="749" y="249"/>
                </a:lnTo>
                <a:lnTo>
                  <a:pt x="749" y="250"/>
                </a:lnTo>
                <a:lnTo>
                  <a:pt x="750" y="251"/>
                </a:lnTo>
                <a:lnTo>
                  <a:pt x="750" y="253"/>
                </a:lnTo>
                <a:lnTo>
                  <a:pt x="751" y="254"/>
                </a:lnTo>
                <a:lnTo>
                  <a:pt x="753" y="255"/>
                </a:lnTo>
                <a:lnTo>
                  <a:pt x="754" y="257"/>
                </a:lnTo>
                <a:lnTo>
                  <a:pt x="754" y="258"/>
                </a:lnTo>
                <a:lnTo>
                  <a:pt x="755" y="259"/>
                </a:lnTo>
                <a:lnTo>
                  <a:pt x="757" y="261"/>
                </a:lnTo>
                <a:lnTo>
                  <a:pt x="758" y="262"/>
                </a:lnTo>
                <a:lnTo>
                  <a:pt x="759" y="265"/>
                </a:lnTo>
                <a:lnTo>
                  <a:pt x="761" y="266"/>
                </a:lnTo>
                <a:lnTo>
                  <a:pt x="762" y="267"/>
                </a:lnTo>
                <a:lnTo>
                  <a:pt x="763" y="270"/>
                </a:lnTo>
                <a:lnTo>
                  <a:pt x="765" y="273"/>
                </a:lnTo>
                <a:lnTo>
                  <a:pt x="766" y="274"/>
                </a:lnTo>
                <a:lnTo>
                  <a:pt x="767" y="277"/>
                </a:lnTo>
                <a:lnTo>
                  <a:pt x="769" y="278"/>
                </a:lnTo>
                <a:lnTo>
                  <a:pt x="770" y="281"/>
                </a:lnTo>
                <a:lnTo>
                  <a:pt x="771" y="282"/>
                </a:lnTo>
                <a:lnTo>
                  <a:pt x="773" y="283"/>
                </a:lnTo>
                <a:lnTo>
                  <a:pt x="774" y="285"/>
                </a:lnTo>
                <a:lnTo>
                  <a:pt x="775" y="286"/>
                </a:lnTo>
                <a:lnTo>
                  <a:pt x="775" y="287"/>
                </a:lnTo>
                <a:lnTo>
                  <a:pt x="776" y="289"/>
                </a:lnTo>
                <a:lnTo>
                  <a:pt x="778" y="290"/>
                </a:lnTo>
                <a:lnTo>
                  <a:pt x="778" y="291"/>
                </a:lnTo>
                <a:lnTo>
                  <a:pt x="779" y="293"/>
                </a:lnTo>
                <a:lnTo>
                  <a:pt x="780" y="294"/>
                </a:lnTo>
                <a:lnTo>
                  <a:pt x="780" y="295"/>
                </a:lnTo>
                <a:lnTo>
                  <a:pt x="782" y="295"/>
                </a:lnTo>
                <a:lnTo>
                  <a:pt x="782" y="296"/>
                </a:lnTo>
                <a:lnTo>
                  <a:pt x="783" y="298"/>
                </a:lnTo>
                <a:lnTo>
                  <a:pt x="783" y="299"/>
                </a:lnTo>
                <a:lnTo>
                  <a:pt x="784" y="300"/>
                </a:lnTo>
                <a:lnTo>
                  <a:pt x="786" y="302"/>
                </a:lnTo>
                <a:lnTo>
                  <a:pt x="786" y="303"/>
                </a:lnTo>
                <a:lnTo>
                  <a:pt x="787" y="304"/>
                </a:lnTo>
                <a:lnTo>
                  <a:pt x="787" y="306"/>
                </a:lnTo>
                <a:lnTo>
                  <a:pt x="788" y="307"/>
                </a:lnTo>
                <a:lnTo>
                  <a:pt x="788" y="308"/>
                </a:lnTo>
                <a:lnTo>
                  <a:pt x="790" y="310"/>
                </a:lnTo>
                <a:lnTo>
                  <a:pt x="791" y="311"/>
                </a:lnTo>
                <a:lnTo>
                  <a:pt x="791" y="312"/>
                </a:lnTo>
                <a:lnTo>
                  <a:pt x="792" y="315"/>
                </a:lnTo>
                <a:lnTo>
                  <a:pt x="794" y="316"/>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36" name="Freeform 13"/>
          <p:cNvSpPr>
            <a:spLocks/>
          </p:cNvSpPr>
          <p:nvPr/>
        </p:nvSpPr>
        <p:spPr bwMode="auto">
          <a:xfrm>
            <a:off x="4737100" y="2132013"/>
            <a:ext cx="630238" cy="250825"/>
          </a:xfrm>
          <a:custGeom>
            <a:avLst/>
            <a:gdLst>
              <a:gd name="T0" fmla="*/ 794 w 794"/>
              <a:gd name="T1" fmla="*/ 799 h 314"/>
              <a:gd name="T2" fmla="*/ 794 w 794"/>
              <a:gd name="T3" fmla="*/ 799 h 314"/>
              <a:gd name="T4" fmla="*/ 794 w 794"/>
              <a:gd name="T5" fmla="*/ 799 h 314"/>
              <a:gd name="T6" fmla="*/ 794 w 794"/>
              <a:gd name="T7" fmla="*/ 799 h 314"/>
              <a:gd name="T8" fmla="*/ 794 w 794"/>
              <a:gd name="T9" fmla="*/ 799 h 314"/>
              <a:gd name="T10" fmla="*/ 794 w 794"/>
              <a:gd name="T11" fmla="*/ 799 h 314"/>
              <a:gd name="T12" fmla="*/ 794 w 794"/>
              <a:gd name="T13" fmla="*/ 799 h 314"/>
              <a:gd name="T14" fmla="*/ 794 w 794"/>
              <a:gd name="T15" fmla="*/ 799 h 314"/>
              <a:gd name="T16" fmla="*/ 794 w 794"/>
              <a:gd name="T17" fmla="*/ 799 h 314"/>
              <a:gd name="T18" fmla="*/ 794 w 794"/>
              <a:gd name="T19" fmla="*/ 799 h 314"/>
              <a:gd name="T20" fmla="*/ 794 w 794"/>
              <a:gd name="T21" fmla="*/ 799 h 314"/>
              <a:gd name="T22" fmla="*/ 794 w 794"/>
              <a:gd name="T23" fmla="*/ 799 h 314"/>
              <a:gd name="T24" fmla="*/ 794 w 794"/>
              <a:gd name="T25" fmla="*/ 799 h 314"/>
              <a:gd name="T26" fmla="*/ 794 w 794"/>
              <a:gd name="T27" fmla="*/ 799 h 314"/>
              <a:gd name="T28" fmla="*/ 794 w 794"/>
              <a:gd name="T29" fmla="*/ 799 h 314"/>
              <a:gd name="T30" fmla="*/ 794 w 794"/>
              <a:gd name="T31" fmla="*/ 799 h 314"/>
              <a:gd name="T32" fmla="*/ 794 w 794"/>
              <a:gd name="T33" fmla="*/ 799 h 314"/>
              <a:gd name="T34" fmla="*/ 794 w 794"/>
              <a:gd name="T35" fmla="*/ 799 h 314"/>
              <a:gd name="T36" fmla="*/ 794 w 794"/>
              <a:gd name="T37" fmla="*/ 799 h 314"/>
              <a:gd name="T38" fmla="*/ 794 w 794"/>
              <a:gd name="T39" fmla="*/ 799 h 314"/>
              <a:gd name="T40" fmla="*/ 794 w 794"/>
              <a:gd name="T41" fmla="*/ 799 h 314"/>
              <a:gd name="T42" fmla="*/ 794 w 794"/>
              <a:gd name="T43" fmla="*/ 799 h 314"/>
              <a:gd name="T44" fmla="*/ 794 w 794"/>
              <a:gd name="T45" fmla="*/ 799 h 314"/>
              <a:gd name="T46" fmla="*/ 794 w 794"/>
              <a:gd name="T47" fmla="*/ 799 h 314"/>
              <a:gd name="T48" fmla="*/ 794 w 794"/>
              <a:gd name="T49" fmla="*/ 799 h 314"/>
              <a:gd name="T50" fmla="*/ 794 w 794"/>
              <a:gd name="T51" fmla="*/ 799 h 314"/>
              <a:gd name="T52" fmla="*/ 794 w 794"/>
              <a:gd name="T53" fmla="*/ 799 h 314"/>
              <a:gd name="T54" fmla="*/ 794 w 794"/>
              <a:gd name="T55" fmla="*/ 799 h 314"/>
              <a:gd name="T56" fmla="*/ 794 w 794"/>
              <a:gd name="T57" fmla="*/ 799 h 314"/>
              <a:gd name="T58" fmla="*/ 794 w 794"/>
              <a:gd name="T59" fmla="*/ 799 h 314"/>
              <a:gd name="T60" fmla="*/ 794 w 794"/>
              <a:gd name="T61" fmla="*/ 799 h 314"/>
              <a:gd name="T62" fmla="*/ 794 w 794"/>
              <a:gd name="T63" fmla="*/ 799 h 314"/>
              <a:gd name="T64" fmla="*/ 794 w 794"/>
              <a:gd name="T65" fmla="*/ 799 h 314"/>
              <a:gd name="T66" fmla="*/ 794 w 794"/>
              <a:gd name="T67" fmla="*/ 799 h 314"/>
              <a:gd name="T68" fmla="*/ 794 w 794"/>
              <a:gd name="T69" fmla="*/ 799 h 314"/>
              <a:gd name="T70" fmla="*/ 794 w 794"/>
              <a:gd name="T71" fmla="*/ 799 h 314"/>
              <a:gd name="T72" fmla="*/ 794 w 794"/>
              <a:gd name="T73" fmla="*/ 799 h 314"/>
              <a:gd name="T74" fmla="*/ 794 w 794"/>
              <a:gd name="T75" fmla="*/ 799 h 314"/>
              <a:gd name="T76" fmla="*/ 794 w 794"/>
              <a:gd name="T77" fmla="*/ 799 h 314"/>
              <a:gd name="T78" fmla="*/ 794 w 794"/>
              <a:gd name="T79" fmla="*/ 799 h 314"/>
              <a:gd name="T80" fmla="*/ 794 w 794"/>
              <a:gd name="T81" fmla="*/ 799 h 314"/>
              <a:gd name="T82" fmla="*/ 794 w 794"/>
              <a:gd name="T83" fmla="*/ 799 h 314"/>
              <a:gd name="T84" fmla="*/ 794 w 794"/>
              <a:gd name="T85" fmla="*/ 799 h 314"/>
              <a:gd name="T86" fmla="*/ 794 w 794"/>
              <a:gd name="T87" fmla="*/ 799 h 314"/>
              <a:gd name="T88" fmla="*/ 794 w 794"/>
              <a:gd name="T89" fmla="*/ 799 h 314"/>
              <a:gd name="T90" fmla="*/ 794 w 794"/>
              <a:gd name="T91" fmla="*/ 799 h 314"/>
              <a:gd name="T92" fmla="*/ 794 w 794"/>
              <a:gd name="T93" fmla="*/ 799 h 314"/>
              <a:gd name="T94" fmla="*/ 794 w 794"/>
              <a:gd name="T95" fmla="*/ 799 h 314"/>
              <a:gd name="T96" fmla="*/ 794 w 794"/>
              <a:gd name="T97" fmla="*/ 799 h 314"/>
              <a:gd name="T98" fmla="*/ 794 w 794"/>
              <a:gd name="T99" fmla="*/ 799 h 314"/>
              <a:gd name="T100" fmla="*/ 794 w 794"/>
              <a:gd name="T101" fmla="*/ 799 h 314"/>
              <a:gd name="T102" fmla="*/ 794 w 794"/>
              <a:gd name="T103" fmla="*/ 799 h 314"/>
              <a:gd name="T104" fmla="*/ 794 w 794"/>
              <a:gd name="T105" fmla="*/ 799 h 314"/>
              <a:gd name="T106" fmla="*/ 794 w 794"/>
              <a:gd name="T107" fmla="*/ 799 h 314"/>
              <a:gd name="T108" fmla="*/ 794 w 794"/>
              <a:gd name="T109" fmla="*/ 799 h 314"/>
              <a:gd name="T110" fmla="*/ 794 w 794"/>
              <a:gd name="T111" fmla="*/ 799 h 314"/>
              <a:gd name="T112" fmla="*/ 794 w 794"/>
              <a:gd name="T113" fmla="*/ 799 h 314"/>
              <a:gd name="T114" fmla="*/ 794 w 794"/>
              <a:gd name="T115" fmla="*/ 799 h 314"/>
              <a:gd name="T116" fmla="*/ 794 w 794"/>
              <a:gd name="T117" fmla="*/ 799 h 314"/>
              <a:gd name="T118" fmla="*/ 794 w 794"/>
              <a:gd name="T119" fmla="*/ 799 h 314"/>
              <a:gd name="T120" fmla="*/ 794 w 794"/>
              <a:gd name="T121" fmla="*/ 799 h 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314"/>
              <a:gd name="T185" fmla="*/ 794 w 794"/>
              <a:gd name="T186" fmla="*/ 314 h 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314">
                <a:moveTo>
                  <a:pt x="0" y="314"/>
                </a:moveTo>
                <a:lnTo>
                  <a:pt x="31" y="314"/>
                </a:lnTo>
                <a:lnTo>
                  <a:pt x="60" y="314"/>
                </a:lnTo>
                <a:lnTo>
                  <a:pt x="86" y="314"/>
                </a:lnTo>
                <a:lnTo>
                  <a:pt x="110" y="314"/>
                </a:lnTo>
                <a:lnTo>
                  <a:pt x="134" y="314"/>
                </a:lnTo>
                <a:lnTo>
                  <a:pt x="155" y="314"/>
                </a:lnTo>
                <a:lnTo>
                  <a:pt x="175" y="314"/>
                </a:lnTo>
                <a:lnTo>
                  <a:pt x="194" y="314"/>
                </a:lnTo>
                <a:lnTo>
                  <a:pt x="211" y="314"/>
                </a:lnTo>
                <a:lnTo>
                  <a:pt x="227" y="314"/>
                </a:lnTo>
                <a:lnTo>
                  <a:pt x="240" y="314"/>
                </a:lnTo>
                <a:lnTo>
                  <a:pt x="254" y="314"/>
                </a:lnTo>
                <a:lnTo>
                  <a:pt x="265" y="314"/>
                </a:lnTo>
                <a:lnTo>
                  <a:pt x="276" y="314"/>
                </a:lnTo>
                <a:lnTo>
                  <a:pt x="287" y="314"/>
                </a:lnTo>
                <a:lnTo>
                  <a:pt x="296" y="314"/>
                </a:lnTo>
                <a:lnTo>
                  <a:pt x="304" y="314"/>
                </a:lnTo>
                <a:lnTo>
                  <a:pt x="311" y="314"/>
                </a:lnTo>
                <a:lnTo>
                  <a:pt x="317" y="314"/>
                </a:lnTo>
                <a:lnTo>
                  <a:pt x="323" y="314"/>
                </a:lnTo>
                <a:lnTo>
                  <a:pt x="328" y="314"/>
                </a:lnTo>
                <a:lnTo>
                  <a:pt x="332" y="314"/>
                </a:lnTo>
                <a:lnTo>
                  <a:pt x="336" y="314"/>
                </a:lnTo>
                <a:lnTo>
                  <a:pt x="338" y="314"/>
                </a:lnTo>
                <a:lnTo>
                  <a:pt x="342" y="314"/>
                </a:lnTo>
                <a:lnTo>
                  <a:pt x="345" y="314"/>
                </a:lnTo>
                <a:lnTo>
                  <a:pt x="348" y="314"/>
                </a:lnTo>
                <a:lnTo>
                  <a:pt x="349" y="314"/>
                </a:lnTo>
                <a:lnTo>
                  <a:pt x="352" y="314"/>
                </a:lnTo>
                <a:lnTo>
                  <a:pt x="353" y="314"/>
                </a:lnTo>
                <a:lnTo>
                  <a:pt x="356" y="313"/>
                </a:lnTo>
                <a:lnTo>
                  <a:pt x="358" y="313"/>
                </a:lnTo>
                <a:lnTo>
                  <a:pt x="360" y="313"/>
                </a:lnTo>
                <a:lnTo>
                  <a:pt x="362" y="313"/>
                </a:lnTo>
                <a:lnTo>
                  <a:pt x="364" y="313"/>
                </a:lnTo>
                <a:lnTo>
                  <a:pt x="366" y="313"/>
                </a:lnTo>
                <a:lnTo>
                  <a:pt x="368" y="313"/>
                </a:lnTo>
                <a:lnTo>
                  <a:pt x="369" y="313"/>
                </a:lnTo>
                <a:lnTo>
                  <a:pt x="370" y="313"/>
                </a:lnTo>
                <a:lnTo>
                  <a:pt x="372" y="313"/>
                </a:lnTo>
                <a:lnTo>
                  <a:pt x="374" y="312"/>
                </a:lnTo>
                <a:lnTo>
                  <a:pt x="376" y="312"/>
                </a:lnTo>
                <a:lnTo>
                  <a:pt x="377" y="312"/>
                </a:lnTo>
                <a:lnTo>
                  <a:pt x="378" y="312"/>
                </a:lnTo>
                <a:lnTo>
                  <a:pt x="380" y="312"/>
                </a:lnTo>
                <a:lnTo>
                  <a:pt x="381" y="312"/>
                </a:lnTo>
                <a:lnTo>
                  <a:pt x="382" y="312"/>
                </a:lnTo>
                <a:lnTo>
                  <a:pt x="384" y="312"/>
                </a:lnTo>
                <a:lnTo>
                  <a:pt x="385" y="312"/>
                </a:lnTo>
                <a:lnTo>
                  <a:pt x="386" y="312"/>
                </a:lnTo>
                <a:lnTo>
                  <a:pt x="388" y="310"/>
                </a:lnTo>
                <a:lnTo>
                  <a:pt x="389" y="310"/>
                </a:lnTo>
                <a:lnTo>
                  <a:pt x="390" y="310"/>
                </a:lnTo>
                <a:lnTo>
                  <a:pt x="392" y="310"/>
                </a:lnTo>
                <a:lnTo>
                  <a:pt x="393" y="310"/>
                </a:lnTo>
                <a:lnTo>
                  <a:pt x="394" y="310"/>
                </a:lnTo>
                <a:lnTo>
                  <a:pt x="396" y="310"/>
                </a:lnTo>
                <a:lnTo>
                  <a:pt x="398" y="309"/>
                </a:lnTo>
                <a:lnTo>
                  <a:pt x="400" y="309"/>
                </a:lnTo>
                <a:lnTo>
                  <a:pt x="401" y="309"/>
                </a:lnTo>
                <a:lnTo>
                  <a:pt x="404" y="309"/>
                </a:lnTo>
                <a:lnTo>
                  <a:pt x="405" y="308"/>
                </a:lnTo>
                <a:lnTo>
                  <a:pt x="407" y="308"/>
                </a:lnTo>
                <a:lnTo>
                  <a:pt x="410" y="308"/>
                </a:lnTo>
                <a:lnTo>
                  <a:pt x="411" y="308"/>
                </a:lnTo>
                <a:lnTo>
                  <a:pt x="413" y="308"/>
                </a:lnTo>
                <a:lnTo>
                  <a:pt x="415" y="308"/>
                </a:lnTo>
                <a:lnTo>
                  <a:pt x="417" y="306"/>
                </a:lnTo>
                <a:lnTo>
                  <a:pt x="418" y="306"/>
                </a:lnTo>
                <a:lnTo>
                  <a:pt x="419" y="306"/>
                </a:lnTo>
                <a:lnTo>
                  <a:pt x="421" y="306"/>
                </a:lnTo>
                <a:lnTo>
                  <a:pt x="422" y="306"/>
                </a:lnTo>
                <a:lnTo>
                  <a:pt x="423" y="306"/>
                </a:lnTo>
                <a:lnTo>
                  <a:pt x="425" y="305"/>
                </a:lnTo>
                <a:lnTo>
                  <a:pt x="426" y="305"/>
                </a:lnTo>
                <a:lnTo>
                  <a:pt x="427" y="305"/>
                </a:lnTo>
                <a:lnTo>
                  <a:pt x="429" y="305"/>
                </a:lnTo>
                <a:lnTo>
                  <a:pt x="430" y="304"/>
                </a:lnTo>
                <a:lnTo>
                  <a:pt x="431" y="304"/>
                </a:lnTo>
                <a:lnTo>
                  <a:pt x="433" y="304"/>
                </a:lnTo>
                <a:lnTo>
                  <a:pt x="434" y="304"/>
                </a:lnTo>
                <a:lnTo>
                  <a:pt x="435" y="302"/>
                </a:lnTo>
                <a:lnTo>
                  <a:pt x="437" y="302"/>
                </a:lnTo>
                <a:lnTo>
                  <a:pt x="438" y="302"/>
                </a:lnTo>
                <a:lnTo>
                  <a:pt x="439" y="302"/>
                </a:lnTo>
                <a:lnTo>
                  <a:pt x="441" y="301"/>
                </a:lnTo>
                <a:lnTo>
                  <a:pt x="442" y="301"/>
                </a:lnTo>
                <a:lnTo>
                  <a:pt x="445" y="300"/>
                </a:lnTo>
                <a:lnTo>
                  <a:pt x="446" y="300"/>
                </a:lnTo>
                <a:lnTo>
                  <a:pt x="449" y="298"/>
                </a:lnTo>
                <a:lnTo>
                  <a:pt x="450" y="298"/>
                </a:lnTo>
                <a:lnTo>
                  <a:pt x="453" y="297"/>
                </a:lnTo>
                <a:lnTo>
                  <a:pt x="455" y="297"/>
                </a:lnTo>
                <a:lnTo>
                  <a:pt x="458" y="296"/>
                </a:lnTo>
                <a:lnTo>
                  <a:pt x="459" y="296"/>
                </a:lnTo>
                <a:lnTo>
                  <a:pt x="462" y="294"/>
                </a:lnTo>
                <a:lnTo>
                  <a:pt x="465" y="294"/>
                </a:lnTo>
                <a:lnTo>
                  <a:pt x="466" y="293"/>
                </a:lnTo>
                <a:lnTo>
                  <a:pt x="467" y="293"/>
                </a:lnTo>
                <a:lnTo>
                  <a:pt x="470" y="292"/>
                </a:lnTo>
                <a:lnTo>
                  <a:pt x="471" y="292"/>
                </a:lnTo>
                <a:lnTo>
                  <a:pt x="473" y="292"/>
                </a:lnTo>
                <a:lnTo>
                  <a:pt x="474" y="290"/>
                </a:lnTo>
                <a:lnTo>
                  <a:pt x="475" y="290"/>
                </a:lnTo>
                <a:lnTo>
                  <a:pt x="477" y="290"/>
                </a:lnTo>
                <a:lnTo>
                  <a:pt x="478" y="289"/>
                </a:lnTo>
                <a:lnTo>
                  <a:pt x="479" y="289"/>
                </a:lnTo>
                <a:lnTo>
                  <a:pt x="480" y="289"/>
                </a:lnTo>
                <a:lnTo>
                  <a:pt x="482" y="288"/>
                </a:lnTo>
                <a:lnTo>
                  <a:pt x="483" y="288"/>
                </a:lnTo>
                <a:lnTo>
                  <a:pt x="484" y="286"/>
                </a:lnTo>
                <a:lnTo>
                  <a:pt x="486" y="286"/>
                </a:lnTo>
                <a:lnTo>
                  <a:pt x="487" y="285"/>
                </a:lnTo>
                <a:lnTo>
                  <a:pt x="488" y="285"/>
                </a:lnTo>
                <a:lnTo>
                  <a:pt x="490" y="284"/>
                </a:lnTo>
                <a:lnTo>
                  <a:pt x="491" y="284"/>
                </a:lnTo>
                <a:lnTo>
                  <a:pt x="492" y="282"/>
                </a:lnTo>
                <a:lnTo>
                  <a:pt x="494" y="282"/>
                </a:lnTo>
                <a:lnTo>
                  <a:pt x="495" y="281"/>
                </a:lnTo>
                <a:lnTo>
                  <a:pt x="498" y="281"/>
                </a:lnTo>
                <a:lnTo>
                  <a:pt x="499" y="280"/>
                </a:lnTo>
                <a:lnTo>
                  <a:pt x="500" y="278"/>
                </a:lnTo>
                <a:lnTo>
                  <a:pt x="503" y="278"/>
                </a:lnTo>
                <a:lnTo>
                  <a:pt x="504" y="277"/>
                </a:lnTo>
                <a:lnTo>
                  <a:pt x="507" y="276"/>
                </a:lnTo>
                <a:lnTo>
                  <a:pt x="510" y="275"/>
                </a:lnTo>
                <a:lnTo>
                  <a:pt x="511" y="275"/>
                </a:lnTo>
                <a:lnTo>
                  <a:pt x="512" y="273"/>
                </a:lnTo>
                <a:lnTo>
                  <a:pt x="514" y="272"/>
                </a:lnTo>
                <a:lnTo>
                  <a:pt x="516" y="272"/>
                </a:lnTo>
                <a:lnTo>
                  <a:pt x="518" y="271"/>
                </a:lnTo>
                <a:lnTo>
                  <a:pt x="519" y="271"/>
                </a:lnTo>
                <a:lnTo>
                  <a:pt x="520" y="269"/>
                </a:lnTo>
                <a:lnTo>
                  <a:pt x="522" y="269"/>
                </a:lnTo>
                <a:lnTo>
                  <a:pt x="523" y="268"/>
                </a:lnTo>
                <a:lnTo>
                  <a:pt x="524" y="267"/>
                </a:lnTo>
                <a:lnTo>
                  <a:pt x="526" y="267"/>
                </a:lnTo>
                <a:lnTo>
                  <a:pt x="527" y="267"/>
                </a:lnTo>
                <a:lnTo>
                  <a:pt x="528" y="265"/>
                </a:lnTo>
                <a:lnTo>
                  <a:pt x="530" y="264"/>
                </a:lnTo>
                <a:lnTo>
                  <a:pt x="531" y="264"/>
                </a:lnTo>
                <a:lnTo>
                  <a:pt x="532" y="263"/>
                </a:lnTo>
                <a:lnTo>
                  <a:pt x="534" y="263"/>
                </a:lnTo>
                <a:lnTo>
                  <a:pt x="535" y="261"/>
                </a:lnTo>
                <a:lnTo>
                  <a:pt x="536" y="261"/>
                </a:lnTo>
                <a:lnTo>
                  <a:pt x="538" y="260"/>
                </a:lnTo>
                <a:lnTo>
                  <a:pt x="539" y="259"/>
                </a:lnTo>
                <a:lnTo>
                  <a:pt x="540" y="259"/>
                </a:lnTo>
                <a:lnTo>
                  <a:pt x="542" y="257"/>
                </a:lnTo>
                <a:lnTo>
                  <a:pt x="543" y="257"/>
                </a:lnTo>
                <a:lnTo>
                  <a:pt x="546" y="256"/>
                </a:lnTo>
                <a:lnTo>
                  <a:pt x="547" y="255"/>
                </a:lnTo>
                <a:lnTo>
                  <a:pt x="548" y="253"/>
                </a:lnTo>
                <a:lnTo>
                  <a:pt x="551" y="252"/>
                </a:lnTo>
                <a:lnTo>
                  <a:pt x="552" y="252"/>
                </a:lnTo>
                <a:lnTo>
                  <a:pt x="553" y="251"/>
                </a:lnTo>
                <a:lnTo>
                  <a:pt x="556" y="249"/>
                </a:lnTo>
                <a:lnTo>
                  <a:pt x="557" y="249"/>
                </a:lnTo>
                <a:lnTo>
                  <a:pt x="559" y="248"/>
                </a:lnTo>
                <a:lnTo>
                  <a:pt x="560" y="248"/>
                </a:lnTo>
                <a:lnTo>
                  <a:pt x="561" y="247"/>
                </a:lnTo>
                <a:lnTo>
                  <a:pt x="563" y="247"/>
                </a:lnTo>
                <a:lnTo>
                  <a:pt x="563" y="245"/>
                </a:lnTo>
                <a:lnTo>
                  <a:pt x="564" y="245"/>
                </a:lnTo>
                <a:lnTo>
                  <a:pt x="565" y="244"/>
                </a:lnTo>
                <a:lnTo>
                  <a:pt x="567" y="244"/>
                </a:lnTo>
                <a:lnTo>
                  <a:pt x="567" y="243"/>
                </a:lnTo>
                <a:lnTo>
                  <a:pt x="568" y="243"/>
                </a:lnTo>
                <a:lnTo>
                  <a:pt x="569" y="243"/>
                </a:lnTo>
                <a:lnTo>
                  <a:pt x="569" y="241"/>
                </a:lnTo>
                <a:lnTo>
                  <a:pt x="571" y="241"/>
                </a:lnTo>
                <a:lnTo>
                  <a:pt x="572" y="240"/>
                </a:lnTo>
                <a:lnTo>
                  <a:pt x="573" y="240"/>
                </a:lnTo>
                <a:lnTo>
                  <a:pt x="575" y="239"/>
                </a:lnTo>
                <a:lnTo>
                  <a:pt x="576" y="237"/>
                </a:lnTo>
                <a:lnTo>
                  <a:pt x="577" y="237"/>
                </a:lnTo>
                <a:lnTo>
                  <a:pt x="579" y="236"/>
                </a:lnTo>
                <a:lnTo>
                  <a:pt x="580" y="236"/>
                </a:lnTo>
                <a:lnTo>
                  <a:pt x="580" y="235"/>
                </a:lnTo>
                <a:lnTo>
                  <a:pt x="581" y="235"/>
                </a:lnTo>
                <a:lnTo>
                  <a:pt x="583" y="233"/>
                </a:lnTo>
                <a:lnTo>
                  <a:pt x="585" y="232"/>
                </a:lnTo>
                <a:lnTo>
                  <a:pt x="587" y="231"/>
                </a:lnTo>
                <a:lnTo>
                  <a:pt x="588" y="231"/>
                </a:lnTo>
                <a:lnTo>
                  <a:pt x="589" y="229"/>
                </a:lnTo>
                <a:lnTo>
                  <a:pt x="591" y="228"/>
                </a:lnTo>
                <a:lnTo>
                  <a:pt x="592" y="228"/>
                </a:lnTo>
                <a:lnTo>
                  <a:pt x="593" y="227"/>
                </a:lnTo>
                <a:lnTo>
                  <a:pt x="595" y="225"/>
                </a:lnTo>
                <a:lnTo>
                  <a:pt x="596" y="225"/>
                </a:lnTo>
                <a:lnTo>
                  <a:pt x="597" y="224"/>
                </a:lnTo>
                <a:lnTo>
                  <a:pt x="599" y="223"/>
                </a:lnTo>
                <a:lnTo>
                  <a:pt x="600" y="223"/>
                </a:lnTo>
                <a:lnTo>
                  <a:pt x="601" y="221"/>
                </a:lnTo>
                <a:lnTo>
                  <a:pt x="603" y="220"/>
                </a:lnTo>
                <a:lnTo>
                  <a:pt x="604" y="220"/>
                </a:lnTo>
                <a:lnTo>
                  <a:pt x="604" y="219"/>
                </a:lnTo>
                <a:lnTo>
                  <a:pt x="605" y="219"/>
                </a:lnTo>
                <a:lnTo>
                  <a:pt x="607" y="217"/>
                </a:lnTo>
                <a:lnTo>
                  <a:pt x="608" y="217"/>
                </a:lnTo>
                <a:lnTo>
                  <a:pt x="608" y="216"/>
                </a:lnTo>
                <a:lnTo>
                  <a:pt x="609" y="216"/>
                </a:lnTo>
                <a:lnTo>
                  <a:pt x="609" y="215"/>
                </a:lnTo>
                <a:lnTo>
                  <a:pt x="611" y="215"/>
                </a:lnTo>
                <a:lnTo>
                  <a:pt x="612" y="213"/>
                </a:lnTo>
                <a:lnTo>
                  <a:pt x="613" y="212"/>
                </a:lnTo>
                <a:lnTo>
                  <a:pt x="615" y="211"/>
                </a:lnTo>
                <a:lnTo>
                  <a:pt x="616" y="211"/>
                </a:lnTo>
                <a:lnTo>
                  <a:pt x="616" y="209"/>
                </a:lnTo>
                <a:lnTo>
                  <a:pt x="617" y="209"/>
                </a:lnTo>
                <a:lnTo>
                  <a:pt x="619" y="208"/>
                </a:lnTo>
                <a:lnTo>
                  <a:pt x="620" y="207"/>
                </a:lnTo>
                <a:lnTo>
                  <a:pt x="621" y="207"/>
                </a:lnTo>
                <a:lnTo>
                  <a:pt x="621" y="205"/>
                </a:lnTo>
                <a:lnTo>
                  <a:pt x="623" y="205"/>
                </a:lnTo>
                <a:lnTo>
                  <a:pt x="624" y="204"/>
                </a:lnTo>
                <a:lnTo>
                  <a:pt x="625" y="204"/>
                </a:lnTo>
                <a:lnTo>
                  <a:pt x="625" y="203"/>
                </a:lnTo>
                <a:lnTo>
                  <a:pt x="626" y="203"/>
                </a:lnTo>
                <a:lnTo>
                  <a:pt x="626" y="201"/>
                </a:lnTo>
                <a:lnTo>
                  <a:pt x="628" y="201"/>
                </a:lnTo>
                <a:lnTo>
                  <a:pt x="629" y="200"/>
                </a:lnTo>
                <a:lnTo>
                  <a:pt x="630" y="200"/>
                </a:lnTo>
                <a:lnTo>
                  <a:pt x="630" y="199"/>
                </a:lnTo>
                <a:lnTo>
                  <a:pt x="632" y="199"/>
                </a:lnTo>
                <a:lnTo>
                  <a:pt x="632" y="198"/>
                </a:lnTo>
                <a:lnTo>
                  <a:pt x="633" y="198"/>
                </a:lnTo>
                <a:lnTo>
                  <a:pt x="634" y="196"/>
                </a:lnTo>
                <a:lnTo>
                  <a:pt x="636" y="195"/>
                </a:lnTo>
                <a:lnTo>
                  <a:pt x="637" y="195"/>
                </a:lnTo>
                <a:lnTo>
                  <a:pt x="638" y="194"/>
                </a:lnTo>
                <a:lnTo>
                  <a:pt x="640" y="194"/>
                </a:lnTo>
                <a:lnTo>
                  <a:pt x="641" y="192"/>
                </a:lnTo>
                <a:lnTo>
                  <a:pt x="641" y="191"/>
                </a:lnTo>
                <a:lnTo>
                  <a:pt x="642" y="191"/>
                </a:lnTo>
                <a:lnTo>
                  <a:pt x="644" y="190"/>
                </a:lnTo>
                <a:lnTo>
                  <a:pt x="645" y="190"/>
                </a:lnTo>
                <a:lnTo>
                  <a:pt x="645" y="188"/>
                </a:lnTo>
                <a:lnTo>
                  <a:pt x="646" y="188"/>
                </a:lnTo>
                <a:lnTo>
                  <a:pt x="648" y="188"/>
                </a:lnTo>
                <a:lnTo>
                  <a:pt x="648" y="187"/>
                </a:lnTo>
                <a:lnTo>
                  <a:pt x="649" y="187"/>
                </a:lnTo>
                <a:lnTo>
                  <a:pt x="649" y="186"/>
                </a:lnTo>
                <a:lnTo>
                  <a:pt x="650" y="186"/>
                </a:lnTo>
                <a:lnTo>
                  <a:pt x="652" y="184"/>
                </a:lnTo>
                <a:lnTo>
                  <a:pt x="653" y="183"/>
                </a:lnTo>
                <a:lnTo>
                  <a:pt x="654" y="182"/>
                </a:lnTo>
                <a:lnTo>
                  <a:pt x="656" y="180"/>
                </a:lnTo>
                <a:lnTo>
                  <a:pt x="657" y="179"/>
                </a:lnTo>
                <a:lnTo>
                  <a:pt x="658" y="178"/>
                </a:lnTo>
                <a:lnTo>
                  <a:pt x="660" y="178"/>
                </a:lnTo>
                <a:lnTo>
                  <a:pt x="660" y="176"/>
                </a:lnTo>
                <a:lnTo>
                  <a:pt x="661" y="175"/>
                </a:lnTo>
                <a:lnTo>
                  <a:pt x="662" y="174"/>
                </a:lnTo>
                <a:lnTo>
                  <a:pt x="664" y="172"/>
                </a:lnTo>
                <a:lnTo>
                  <a:pt x="665" y="171"/>
                </a:lnTo>
                <a:lnTo>
                  <a:pt x="666" y="168"/>
                </a:lnTo>
                <a:lnTo>
                  <a:pt x="668" y="167"/>
                </a:lnTo>
                <a:lnTo>
                  <a:pt x="669" y="167"/>
                </a:lnTo>
                <a:lnTo>
                  <a:pt x="670" y="166"/>
                </a:lnTo>
                <a:lnTo>
                  <a:pt x="672" y="164"/>
                </a:lnTo>
                <a:lnTo>
                  <a:pt x="673" y="163"/>
                </a:lnTo>
                <a:lnTo>
                  <a:pt x="673" y="162"/>
                </a:lnTo>
                <a:lnTo>
                  <a:pt x="674" y="160"/>
                </a:lnTo>
                <a:lnTo>
                  <a:pt x="676" y="160"/>
                </a:lnTo>
                <a:lnTo>
                  <a:pt x="676" y="159"/>
                </a:lnTo>
                <a:lnTo>
                  <a:pt x="677" y="158"/>
                </a:lnTo>
                <a:lnTo>
                  <a:pt x="678" y="156"/>
                </a:lnTo>
                <a:lnTo>
                  <a:pt x="680" y="156"/>
                </a:lnTo>
                <a:lnTo>
                  <a:pt x="680" y="155"/>
                </a:lnTo>
                <a:lnTo>
                  <a:pt x="681" y="154"/>
                </a:lnTo>
                <a:lnTo>
                  <a:pt x="682" y="152"/>
                </a:lnTo>
                <a:lnTo>
                  <a:pt x="684" y="151"/>
                </a:lnTo>
                <a:lnTo>
                  <a:pt x="684" y="150"/>
                </a:lnTo>
                <a:lnTo>
                  <a:pt x="685" y="150"/>
                </a:lnTo>
                <a:lnTo>
                  <a:pt x="686" y="148"/>
                </a:lnTo>
                <a:lnTo>
                  <a:pt x="686" y="147"/>
                </a:lnTo>
                <a:lnTo>
                  <a:pt x="688" y="146"/>
                </a:lnTo>
                <a:lnTo>
                  <a:pt x="689" y="144"/>
                </a:lnTo>
                <a:lnTo>
                  <a:pt x="690" y="143"/>
                </a:lnTo>
                <a:lnTo>
                  <a:pt x="690" y="142"/>
                </a:lnTo>
                <a:lnTo>
                  <a:pt x="692" y="140"/>
                </a:lnTo>
                <a:lnTo>
                  <a:pt x="693" y="139"/>
                </a:lnTo>
                <a:lnTo>
                  <a:pt x="694" y="138"/>
                </a:lnTo>
                <a:lnTo>
                  <a:pt x="696" y="136"/>
                </a:lnTo>
                <a:lnTo>
                  <a:pt x="697" y="134"/>
                </a:lnTo>
                <a:lnTo>
                  <a:pt x="699" y="132"/>
                </a:lnTo>
                <a:lnTo>
                  <a:pt x="701" y="131"/>
                </a:lnTo>
                <a:lnTo>
                  <a:pt x="702" y="128"/>
                </a:lnTo>
                <a:lnTo>
                  <a:pt x="703" y="127"/>
                </a:lnTo>
                <a:lnTo>
                  <a:pt x="703" y="126"/>
                </a:lnTo>
                <a:lnTo>
                  <a:pt x="705" y="125"/>
                </a:lnTo>
                <a:lnTo>
                  <a:pt x="706" y="123"/>
                </a:lnTo>
                <a:lnTo>
                  <a:pt x="707" y="122"/>
                </a:lnTo>
                <a:lnTo>
                  <a:pt x="709" y="121"/>
                </a:lnTo>
                <a:lnTo>
                  <a:pt x="710" y="119"/>
                </a:lnTo>
                <a:lnTo>
                  <a:pt x="711" y="118"/>
                </a:lnTo>
                <a:lnTo>
                  <a:pt x="711" y="117"/>
                </a:lnTo>
                <a:lnTo>
                  <a:pt x="713" y="117"/>
                </a:lnTo>
                <a:lnTo>
                  <a:pt x="713" y="115"/>
                </a:lnTo>
                <a:lnTo>
                  <a:pt x="714" y="114"/>
                </a:lnTo>
                <a:lnTo>
                  <a:pt x="714" y="113"/>
                </a:lnTo>
                <a:lnTo>
                  <a:pt x="715" y="111"/>
                </a:lnTo>
                <a:lnTo>
                  <a:pt x="717" y="111"/>
                </a:lnTo>
                <a:lnTo>
                  <a:pt x="717" y="110"/>
                </a:lnTo>
                <a:lnTo>
                  <a:pt x="718" y="109"/>
                </a:lnTo>
                <a:lnTo>
                  <a:pt x="719" y="107"/>
                </a:lnTo>
                <a:lnTo>
                  <a:pt x="719" y="106"/>
                </a:lnTo>
                <a:lnTo>
                  <a:pt x="721" y="105"/>
                </a:lnTo>
                <a:lnTo>
                  <a:pt x="722" y="103"/>
                </a:lnTo>
                <a:lnTo>
                  <a:pt x="723" y="102"/>
                </a:lnTo>
                <a:lnTo>
                  <a:pt x="723" y="101"/>
                </a:lnTo>
                <a:lnTo>
                  <a:pt x="725" y="99"/>
                </a:lnTo>
                <a:lnTo>
                  <a:pt x="726" y="97"/>
                </a:lnTo>
                <a:lnTo>
                  <a:pt x="727" y="95"/>
                </a:lnTo>
                <a:lnTo>
                  <a:pt x="729" y="93"/>
                </a:lnTo>
                <a:lnTo>
                  <a:pt x="730" y="91"/>
                </a:lnTo>
                <a:lnTo>
                  <a:pt x="733" y="89"/>
                </a:lnTo>
                <a:lnTo>
                  <a:pt x="734" y="87"/>
                </a:lnTo>
                <a:lnTo>
                  <a:pt x="735" y="85"/>
                </a:lnTo>
                <a:lnTo>
                  <a:pt x="737" y="83"/>
                </a:lnTo>
                <a:lnTo>
                  <a:pt x="737" y="82"/>
                </a:lnTo>
                <a:lnTo>
                  <a:pt x="738" y="81"/>
                </a:lnTo>
                <a:lnTo>
                  <a:pt x="739" y="79"/>
                </a:lnTo>
                <a:lnTo>
                  <a:pt x="741" y="77"/>
                </a:lnTo>
                <a:lnTo>
                  <a:pt x="742" y="75"/>
                </a:lnTo>
                <a:lnTo>
                  <a:pt x="742" y="74"/>
                </a:lnTo>
                <a:lnTo>
                  <a:pt x="743" y="74"/>
                </a:lnTo>
                <a:lnTo>
                  <a:pt x="745" y="73"/>
                </a:lnTo>
                <a:lnTo>
                  <a:pt x="745" y="71"/>
                </a:lnTo>
                <a:lnTo>
                  <a:pt x="746" y="70"/>
                </a:lnTo>
                <a:lnTo>
                  <a:pt x="746" y="69"/>
                </a:lnTo>
                <a:lnTo>
                  <a:pt x="747" y="67"/>
                </a:lnTo>
                <a:lnTo>
                  <a:pt x="749" y="66"/>
                </a:lnTo>
                <a:lnTo>
                  <a:pt x="750" y="65"/>
                </a:lnTo>
                <a:lnTo>
                  <a:pt x="750" y="63"/>
                </a:lnTo>
                <a:lnTo>
                  <a:pt x="751" y="62"/>
                </a:lnTo>
                <a:lnTo>
                  <a:pt x="753" y="61"/>
                </a:lnTo>
                <a:lnTo>
                  <a:pt x="754" y="59"/>
                </a:lnTo>
                <a:lnTo>
                  <a:pt x="754" y="58"/>
                </a:lnTo>
                <a:lnTo>
                  <a:pt x="755" y="57"/>
                </a:lnTo>
                <a:lnTo>
                  <a:pt x="757" y="55"/>
                </a:lnTo>
                <a:lnTo>
                  <a:pt x="758" y="54"/>
                </a:lnTo>
                <a:lnTo>
                  <a:pt x="759" y="51"/>
                </a:lnTo>
                <a:lnTo>
                  <a:pt x="761" y="50"/>
                </a:lnTo>
                <a:lnTo>
                  <a:pt x="762" y="48"/>
                </a:lnTo>
                <a:lnTo>
                  <a:pt x="763" y="46"/>
                </a:lnTo>
                <a:lnTo>
                  <a:pt x="765" y="44"/>
                </a:lnTo>
                <a:lnTo>
                  <a:pt x="766" y="42"/>
                </a:lnTo>
                <a:lnTo>
                  <a:pt x="767" y="40"/>
                </a:lnTo>
                <a:lnTo>
                  <a:pt x="769" y="38"/>
                </a:lnTo>
                <a:lnTo>
                  <a:pt x="770" y="36"/>
                </a:lnTo>
                <a:lnTo>
                  <a:pt x="771" y="34"/>
                </a:lnTo>
                <a:lnTo>
                  <a:pt x="773" y="33"/>
                </a:lnTo>
                <a:lnTo>
                  <a:pt x="774" y="32"/>
                </a:lnTo>
                <a:lnTo>
                  <a:pt x="775" y="30"/>
                </a:lnTo>
                <a:lnTo>
                  <a:pt x="775" y="29"/>
                </a:lnTo>
                <a:lnTo>
                  <a:pt x="776" y="28"/>
                </a:lnTo>
                <a:lnTo>
                  <a:pt x="778" y="26"/>
                </a:lnTo>
                <a:lnTo>
                  <a:pt x="778" y="25"/>
                </a:lnTo>
                <a:lnTo>
                  <a:pt x="779" y="24"/>
                </a:lnTo>
                <a:lnTo>
                  <a:pt x="780" y="22"/>
                </a:lnTo>
                <a:lnTo>
                  <a:pt x="780" y="21"/>
                </a:lnTo>
                <a:lnTo>
                  <a:pt x="782" y="20"/>
                </a:lnTo>
                <a:lnTo>
                  <a:pt x="783" y="18"/>
                </a:lnTo>
                <a:lnTo>
                  <a:pt x="783" y="17"/>
                </a:lnTo>
                <a:lnTo>
                  <a:pt x="784" y="16"/>
                </a:lnTo>
                <a:lnTo>
                  <a:pt x="786" y="14"/>
                </a:lnTo>
                <a:lnTo>
                  <a:pt x="786" y="13"/>
                </a:lnTo>
                <a:lnTo>
                  <a:pt x="787" y="12"/>
                </a:lnTo>
                <a:lnTo>
                  <a:pt x="787" y="10"/>
                </a:lnTo>
                <a:lnTo>
                  <a:pt x="788" y="9"/>
                </a:lnTo>
                <a:lnTo>
                  <a:pt x="788" y="8"/>
                </a:lnTo>
                <a:lnTo>
                  <a:pt x="790" y="6"/>
                </a:lnTo>
                <a:lnTo>
                  <a:pt x="791" y="5"/>
                </a:lnTo>
                <a:lnTo>
                  <a:pt x="791" y="4"/>
                </a:lnTo>
                <a:lnTo>
                  <a:pt x="792" y="1"/>
                </a:lnTo>
                <a:lnTo>
                  <a:pt x="794"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37" name="Freeform 14"/>
          <p:cNvSpPr>
            <a:spLocks/>
          </p:cNvSpPr>
          <p:nvPr/>
        </p:nvSpPr>
        <p:spPr bwMode="auto">
          <a:xfrm>
            <a:off x="4730750" y="1881188"/>
            <a:ext cx="74613" cy="250825"/>
          </a:xfrm>
          <a:custGeom>
            <a:avLst/>
            <a:gdLst>
              <a:gd name="T0" fmla="*/ 794 w 94"/>
              <a:gd name="T1" fmla="*/ 0 h 318"/>
              <a:gd name="T2" fmla="*/ 794 w 94"/>
              <a:gd name="T3" fmla="*/ 0 h 318"/>
              <a:gd name="T4" fmla="*/ 794 w 94"/>
              <a:gd name="T5" fmla="*/ 0 h 318"/>
              <a:gd name="T6" fmla="*/ 794 w 94"/>
              <a:gd name="T7" fmla="*/ 0 h 318"/>
              <a:gd name="T8" fmla="*/ 794 w 94"/>
              <a:gd name="T9" fmla="*/ 0 h 318"/>
              <a:gd name="T10" fmla="*/ 794 w 94"/>
              <a:gd name="T11" fmla="*/ 0 h 318"/>
              <a:gd name="T12" fmla="*/ 794 w 94"/>
              <a:gd name="T13" fmla="*/ 0 h 318"/>
              <a:gd name="T14" fmla="*/ 794 w 94"/>
              <a:gd name="T15" fmla="*/ 0 h 318"/>
              <a:gd name="T16" fmla="*/ 794 w 94"/>
              <a:gd name="T17" fmla="*/ 0 h 318"/>
              <a:gd name="T18" fmla="*/ 794 w 94"/>
              <a:gd name="T19" fmla="*/ 0 h 318"/>
              <a:gd name="T20" fmla="*/ 794 w 94"/>
              <a:gd name="T21" fmla="*/ 0 h 318"/>
              <a:gd name="T22" fmla="*/ 794 w 94"/>
              <a:gd name="T23" fmla="*/ 0 h 318"/>
              <a:gd name="T24" fmla="*/ 794 w 94"/>
              <a:gd name="T25" fmla="*/ 0 h 318"/>
              <a:gd name="T26" fmla="*/ 794 w 94"/>
              <a:gd name="T27" fmla="*/ 0 h 318"/>
              <a:gd name="T28" fmla="*/ 794 w 94"/>
              <a:gd name="T29" fmla="*/ 0 h 318"/>
              <a:gd name="T30" fmla="*/ 794 w 94"/>
              <a:gd name="T31" fmla="*/ 0 h 318"/>
              <a:gd name="T32" fmla="*/ 794 w 94"/>
              <a:gd name="T33" fmla="*/ 0 h 318"/>
              <a:gd name="T34" fmla="*/ 794 w 94"/>
              <a:gd name="T35" fmla="*/ 0 h 318"/>
              <a:gd name="T36" fmla="*/ 794 w 94"/>
              <a:gd name="T37" fmla="*/ 0 h 318"/>
              <a:gd name="T38" fmla="*/ 794 w 94"/>
              <a:gd name="T39" fmla="*/ 0 h 318"/>
              <a:gd name="T40" fmla="*/ 794 w 94"/>
              <a:gd name="T41" fmla="*/ 0 h 318"/>
              <a:gd name="T42" fmla="*/ 794 w 94"/>
              <a:gd name="T43" fmla="*/ 0 h 318"/>
              <a:gd name="T44" fmla="*/ 794 w 94"/>
              <a:gd name="T45" fmla="*/ 0 h 318"/>
              <a:gd name="T46" fmla="*/ 794 w 94"/>
              <a:gd name="T47" fmla="*/ 0 h 318"/>
              <a:gd name="T48" fmla="*/ 794 w 94"/>
              <a:gd name="T49" fmla="*/ 0 h 318"/>
              <a:gd name="T50" fmla="*/ 794 w 94"/>
              <a:gd name="T51" fmla="*/ 0 h 318"/>
              <a:gd name="T52" fmla="*/ 794 w 94"/>
              <a:gd name="T53" fmla="*/ 0 h 318"/>
              <a:gd name="T54" fmla="*/ 794 w 94"/>
              <a:gd name="T55" fmla="*/ 0 h 318"/>
              <a:gd name="T56" fmla="*/ 794 w 94"/>
              <a:gd name="T57" fmla="*/ 0 h 318"/>
              <a:gd name="T58" fmla="*/ 794 w 94"/>
              <a:gd name="T59" fmla="*/ 0 h 318"/>
              <a:gd name="T60" fmla="*/ 794 w 94"/>
              <a:gd name="T61" fmla="*/ 0 h 318"/>
              <a:gd name="T62" fmla="*/ 794 w 94"/>
              <a:gd name="T63" fmla="*/ 0 h 318"/>
              <a:gd name="T64" fmla="*/ 794 w 94"/>
              <a:gd name="T65" fmla="*/ 0 h 318"/>
              <a:gd name="T66" fmla="*/ 794 w 94"/>
              <a:gd name="T67" fmla="*/ 0 h 318"/>
              <a:gd name="T68" fmla="*/ 794 w 94"/>
              <a:gd name="T69" fmla="*/ 0 h 318"/>
              <a:gd name="T70" fmla="*/ 794 w 94"/>
              <a:gd name="T71" fmla="*/ 0 h 318"/>
              <a:gd name="T72" fmla="*/ 794 w 94"/>
              <a:gd name="T73" fmla="*/ 0 h 318"/>
              <a:gd name="T74" fmla="*/ 794 w 94"/>
              <a:gd name="T75" fmla="*/ 0 h 318"/>
              <a:gd name="T76" fmla="*/ 794 w 94"/>
              <a:gd name="T77" fmla="*/ 0 h 318"/>
              <a:gd name="T78" fmla="*/ 794 w 94"/>
              <a:gd name="T79" fmla="*/ 0 h 318"/>
              <a:gd name="T80" fmla="*/ 794 w 94"/>
              <a:gd name="T81" fmla="*/ 0 h 318"/>
              <a:gd name="T82" fmla="*/ 794 w 94"/>
              <a:gd name="T83" fmla="*/ 0 h 318"/>
              <a:gd name="T84" fmla="*/ 794 w 94"/>
              <a:gd name="T85" fmla="*/ 0 h 318"/>
              <a:gd name="T86" fmla="*/ 794 w 94"/>
              <a:gd name="T87" fmla="*/ 0 h 318"/>
              <a:gd name="T88" fmla="*/ 794 w 94"/>
              <a:gd name="T89" fmla="*/ 0 h 318"/>
              <a:gd name="T90" fmla="*/ 794 w 94"/>
              <a:gd name="T91" fmla="*/ 0 h 318"/>
              <a:gd name="T92" fmla="*/ 794 w 94"/>
              <a:gd name="T93" fmla="*/ 0 h 318"/>
              <a:gd name="T94" fmla="*/ 794 w 94"/>
              <a:gd name="T95" fmla="*/ 0 h 318"/>
              <a:gd name="T96" fmla="*/ 794 w 94"/>
              <a:gd name="T97" fmla="*/ 0 h 318"/>
              <a:gd name="T98" fmla="*/ 794 w 94"/>
              <a:gd name="T99" fmla="*/ 0 h 318"/>
              <a:gd name="T100" fmla="*/ 794 w 94"/>
              <a:gd name="T101" fmla="*/ 0 h 318"/>
              <a:gd name="T102" fmla="*/ 794 w 94"/>
              <a:gd name="T103" fmla="*/ 0 h 318"/>
              <a:gd name="T104" fmla="*/ 794 w 94"/>
              <a:gd name="T105" fmla="*/ 0 h 318"/>
              <a:gd name="T106" fmla="*/ 794 w 94"/>
              <a:gd name="T107" fmla="*/ 0 h 318"/>
              <a:gd name="T108" fmla="*/ 794 w 94"/>
              <a:gd name="T109" fmla="*/ 0 h 318"/>
              <a:gd name="T110" fmla="*/ 794 w 94"/>
              <a:gd name="T111" fmla="*/ 0 h 318"/>
              <a:gd name="T112" fmla="*/ 794 w 94"/>
              <a:gd name="T113" fmla="*/ 0 h 3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8"/>
              <a:gd name="T173" fmla="*/ 94 w 94"/>
              <a:gd name="T174" fmla="*/ 318 h 3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8">
                <a:moveTo>
                  <a:pt x="0" y="0"/>
                </a:moveTo>
                <a:lnTo>
                  <a:pt x="3" y="4"/>
                </a:lnTo>
                <a:lnTo>
                  <a:pt x="4" y="7"/>
                </a:lnTo>
                <a:lnTo>
                  <a:pt x="5" y="11"/>
                </a:lnTo>
                <a:lnTo>
                  <a:pt x="8" y="14"/>
                </a:lnTo>
                <a:lnTo>
                  <a:pt x="9" y="16"/>
                </a:lnTo>
                <a:lnTo>
                  <a:pt x="11" y="19"/>
                </a:lnTo>
                <a:lnTo>
                  <a:pt x="12" y="22"/>
                </a:lnTo>
                <a:lnTo>
                  <a:pt x="13" y="23"/>
                </a:lnTo>
                <a:lnTo>
                  <a:pt x="15" y="26"/>
                </a:lnTo>
                <a:lnTo>
                  <a:pt x="15" y="27"/>
                </a:lnTo>
                <a:lnTo>
                  <a:pt x="16" y="30"/>
                </a:lnTo>
                <a:lnTo>
                  <a:pt x="17" y="31"/>
                </a:lnTo>
                <a:lnTo>
                  <a:pt x="17" y="32"/>
                </a:lnTo>
                <a:lnTo>
                  <a:pt x="19" y="34"/>
                </a:lnTo>
                <a:lnTo>
                  <a:pt x="20" y="35"/>
                </a:lnTo>
                <a:lnTo>
                  <a:pt x="20" y="36"/>
                </a:lnTo>
                <a:lnTo>
                  <a:pt x="21" y="38"/>
                </a:lnTo>
                <a:lnTo>
                  <a:pt x="21" y="39"/>
                </a:lnTo>
                <a:lnTo>
                  <a:pt x="23" y="40"/>
                </a:lnTo>
                <a:lnTo>
                  <a:pt x="23" y="42"/>
                </a:lnTo>
                <a:lnTo>
                  <a:pt x="24" y="43"/>
                </a:lnTo>
                <a:lnTo>
                  <a:pt x="24" y="44"/>
                </a:lnTo>
                <a:lnTo>
                  <a:pt x="24" y="46"/>
                </a:lnTo>
                <a:lnTo>
                  <a:pt x="25" y="47"/>
                </a:lnTo>
                <a:lnTo>
                  <a:pt x="25" y="48"/>
                </a:lnTo>
                <a:lnTo>
                  <a:pt x="27" y="50"/>
                </a:lnTo>
                <a:lnTo>
                  <a:pt x="27" y="51"/>
                </a:lnTo>
                <a:lnTo>
                  <a:pt x="28" y="52"/>
                </a:lnTo>
                <a:lnTo>
                  <a:pt x="28" y="54"/>
                </a:lnTo>
                <a:lnTo>
                  <a:pt x="29" y="55"/>
                </a:lnTo>
                <a:lnTo>
                  <a:pt x="29" y="58"/>
                </a:lnTo>
                <a:lnTo>
                  <a:pt x="31" y="59"/>
                </a:lnTo>
                <a:lnTo>
                  <a:pt x="31" y="60"/>
                </a:lnTo>
                <a:lnTo>
                  <a:pt x="32" y="63"/>
                </a:lnTo>
                <a:lnTo>
                  <a:pt x="32" y="64"/>
                </a:lnTo>
                <a:lnTo>
                  <a:pt x="33" y="66"/>
                </a:lnTo>
                <a:lnTo>
                  <a:pt x="33" y="67"/>
                </a:lnTo>
                <a:lnTo>
                  <a:pt x="35" y="68"/>
                </a:lnTo>
                <a:lnTo>
                  <a:pt x="35" y="69"/>
                </a:lnTo>
                <a:lnTo>
                  <a:pt x="35" y="71"/>
                </a:lnTo>
                <a:lnTo>
                  <a:pt x="36" y="72"/>
                </a:lnTo>
                <a:lnTo>
                  <a:pt x="36" y="73"/>
                </a:lnTo>
                <a:lnTo>
                  <a:pt x="36" y="75"/>
                </a:lnTo>
                <a:lnTo>
                  <a:pt x="37" y="75"/>
                </a:lnTo>
                <a:lnTo>
                  <a:pt x="37" y="76"/>
                </a:lnTo>
                <a:lnTo>
                  <a:pt x="37" y="77"/>
                </a:lnTo>
                <a:lnTo>
                  <a:pt x="39" y="79"/>
                </a:lnTo>
                <a:lnTo>
                  <a:pt x="39" y="80"/>
                </a:lnTo>
                <a:lnTo>
                  <a:pt x="40" y="81"/>
                </a:lnTo>
                <a:lnTo>
                  <a:pt x="40" y="83"/>
                </a:lnTo>
                <a:lnTo>
                  <a:pt x="40" y="84"/>
                </a:lnTo>
                <a:lnTo>
                  <a:pt x="41" y="85"/>
                </a:lnTo>
                <a:lnTo>
                  <a:pt x="41" y="87"/>
                </a:lnTo>
                <a:lnTo>
                  <a:pt x="41" y="88"/>
                </a:lnTo>
                <a:lnTo>
                  <a:pt x="43" y="89"/>
                </a:lnTo>
                <a:lnTo>
                  <a:pt x="43" y="91"/>
                </a:lnTo>
                <a:lnTo>
                  <a:pt x="43" y="92"/>
                </a:lnTo>
                <a:lnTo>
                  <a:pt x="44" y="93"/>
                </a:lnTo>
                <a:lnTo>
                  <a:pt x="44" y="95"/>
                </a:lnTo>
                <a:lnTo>
                  <a:pt x="45" y="97"/>
                </a:lnTo>
                <a:lnTo>
                  <a:pt x="45" y="99"/>
                </a:lnTo>
                <a:lnTo>
                  <a:pt x="46" y="101"/>
                </a:lnTo>
                <a:lnTo>
                  <a:pt x="48" y="103"/>
                </a:lnTo>
                <a:lnTo>
                  <a:pt x="48" y="105"/>
                </a:lnTo>
                <a:lnTo>
                  <a:pt x="49" y="107"/>
                </a:lnTo>
                <a:lnTo>
                  <a:pt x="49" y="109"/>
                </a:lnTo>
                <a:lnTo>
                  <a:pt x="50" y="111"/>
                </a:lnTo>
                <a:lnTo>
                  <a:pt x="52" y="113"/>
                </a:lnTo>
                <a:lnTo>
                  <a:pt x="52" y="115"/>
                </a:lnTo>
                <a:lnTo>
                  <a:pt x="52" y="116"/>
                </a:lnTo>
                <a:lnTo>
                  <a:pt x="53" y="117"/>
                </a:lnTo>
                <a:lnTo>
                  <a:pt x="53" y="119"/>
                </a:lnTo>
                <a:lnTo>
                  <a:pt x="54" y="120"/>
                </a:lnTo>
                <a:lnTo>
                  <a:pt x="54" y="121"/>
                </a:lnTo>
                <a:lnTo>
                  <a:pt x="54" y="123"/>
                </a:lnTo>
                <a:lnTo>
                  <a:pt x="56" y="124"/>
                </a:lnTo>
                <a:lnTo>
                  <a:pt x="56" y="125"/>
                </a:lnTo>
                <a:lnTo>
                  <a:pt x="57" y="127"/>
                </a:lnTo>
                <a:lnTo>
                  <a:pt x="57" y="128"/>
                </a:lnTo>
                <a:lnTo>
                  <a:pt x="57" y="129"/>
                </a:lnTo>
                <a:lnTo>
                  <a:pt x="57" y="131"/>
                </a:lnTo>
                <a:lnTo>
                  <a:pt x="58" y="132"/>
                </a:lnTo>
                <a:lnTo>
                  <a:pt x="58" y="133"/>
                </a:lnTo>
                <a:lnTo>
                  <a:pt x="58" y="135"/>
                </a:lnTo>
                <a:lnTo>
                  <a:pt x="60" y="136"/>
                </a:lnTo>
                <a:lnTo>
                  <a:pt x="60" y="137"/>
                </a:lnTo>
                <a:lnTo>
                  <a:pt x="60" y="139"/>
                </a:lnTo>
                <a:lnTo>
                  <a:pt x="61" y="140"/>
                </a:lnTo>
                <a:lnTo>
                  <a:pt x="61" y="141"/>
                </a:lnTo>
                <a:lnTo>
                  <a:pt x="61" y="143"/>
                </a:lnTo>
                <a:lnTo>
                  <a:pt x="62" y="145"/>
                </a:lnTo>
                <a:lnTo>
                  <a:pt x="62" y="146"/>
                </a:lnTo>
                <a:lnTo>
                  <a:pt x="64" y="149"/>
                </a:lnTo>
                <a:lnTo>
                  <a:pt x="64" y="150"/>
                </a:lnTo>
                <a:lnTo>
                  <a:pt x="65" y="153"/>
                </a:lnTo>
                <a:lnTo>
                  <a:pt x="65" y="156"/>
                </a:lnTo>
                <a:lnTo>
                  <a:pt x="66" y="157"/>
                </a:lnTo>
                <a:lnTo>
                  <a:pt x="66" y="158"/>
                </a:lnTo>
                <a:lnTo>
                  <a:pt x="68" y="161"/>
                </a:lnTo>
                <a:lnTo>
                  <a:pt x="68" y="162"/>
                </a:lnTo>
                <a:lnTo>
                  <a:pt x="68" y="164"/>
                </a:lnTo>
                <a:lnTo>
                  <a:pt x="69" y="165"/>
                </a:lnTo>
                <a:lnTo>
                  <a:pt x="69" y="166"/>
                </a:lnTo>
                <a:lnTo>
                  <a:pt x="69" y="168"/>
                </a:lnTo>
                <a:lnTo>
                  <a:pt x="70" y="169"/>
                </a:lnTo>
                <a:lnTo>
                  <a:pt x="70" y="170"/>
                </a:lnTo>
                <a:lnTo>
                  <a:pt x="70" y="172"/>
                </a:lnTo>
                <a:lnTo>
                  <a:pt x="70" y="173"/>
                </a:lnTo>
                <a:lnTo>
                  <a:pt x="72" y="174"/>
                </a:lnTo>
                <a:lnTo>
                  <a:pt x="72" y="176"/>
                </a:lnTo>
                <a:lnTo>
                  <a:pt x="72" y="177"/>
                </a:lnTo>
                <a:lnTo>
                  <a:pt x="73" y="178"/>
                </a:lnTo>
                <a:lnTo>
                  <a:pt x="73" y="180"/>
                </a:lnTo>
                <a:lnTo>
                  <a:pt x="73" y="181"/>
                </a:lnTo>
                <a:lnTo>
                  <a:pt x="74" y="182"/>
                </a:lnTo>
                <a:lnTo>
                  <a:pt x="74" y="184"/>
                </a:lnTo>
                <a:lnTo>
                  <a:pt x="74" y="185"/>
                </a:lnTo>
                <a:lnTo>
                  <a:pt x="74" y="186"/>
                </a:lnTo>
                <a:lnTo>
                  <a:pt x="76" y="188"/>
                </a:lnTo>
                <a:lnTo>
                  <a:pt x="76" y="189"/>
                </a:lnTo>
                <a:lnTo>
                  <a:pt x="77" y="192"/>
                </a:lnTo>
                <a:lnTo>
                  <a:pt x="77" y="193"/>
                </a:lnTo>
                <a:lnTo>
                  <a:pt x="77" y="194"/>
                </a:lnTo>
                <a:lnTo>
                  <a:pt x="78" y="197"/>
                </a:lnTo>
                <a:lnTo>
                  <a:pt x="78" y="200"/>
                </a:lnTo>
                <a:lnTo>
                  <a:pt x="80" y="201"/>
                </a:lnTo>
                <a:lnTo>
                  <a:pt x="80" y="204"/>
                </a:lnTo>
                <a:lnTo>
                  <a:pt x="81" y="205"/>
                </a:lnTo>
                <a:lnTo>
                  <a:pt x="81" y="208"/>
                </a:lnTo>
                <a:lnTo>
                  <a:pt x="82" y="209"/>
                </a:lnTo>
                <a:lnTo>
                  <a:pt x="82" y="210"/>
                </a:lnTo>
                <a:lnTo>
                  <a:pt x="82" y="212"/>
                </a:lnTo>
                <a:lnTo>
                  <a:pt x="84" y="213"/>
                </a:lnTo>
                <a:lnTo>
                  <a:pt x="84" y="214"/>
                </a:lnTo>
                <a:lnTo>
                  <a:pt x="84" y="216"/>
                </a:lnTo>
                <a:lnTo>
                  <a:pt x="85" y="217"/>
                </a:lnTo>
                <a:lnTo>
                  <a:pt x="85" y="218"/>
                </a:lnTo>
                <a:lnTo>
                  <a:pt x="85" y="219"/>
                </a:lnTo>
                <a:lnTo>
                  <a:pt x="85" y="221"/>
                </a:lnTo>
                <a:lnTo>
                  <a:pt x="85" y="222"/>
                </a:lnTo>
                <a:lnTo>
                  <a:pt x="86" y="223"/>
                </a:lnTo>
                <a:lnTo>
                  <a:pt x="86" y="225"/>
                </a:lnTo>
                <a:lnTo>
                  <a:pt x="86" y="226"/>
                </a:lnTo>
                <a:lnTo>
                  <a:pt x="86" y="227"/>
                </a:lnTo>
                <a:lnTo>
                  <a:pt x="86" y="229"/>
                </a:lnTo>
                <a:lnTo>
                  <a:pt x="86" y="230"/>
                </a:lnTo>
                <a:lnTo>
                  <a:pt x="88" y="231"/>
                </a:lnTo>
                <a:lnTo>
                  <a:pt x="88" y="233"/>
                </a:lnTo>
                <a:lnTo>
                  <a:pt x="88" y="234"/>
                </a:lnTo>
                <a:lnTo>
                  <a:pt x="88" y="235"/>
                </a:lnTo>
                <a:lnTo>
                  <a:pt x="88" y="237"/>
                </a:lnTo>
                <a:lnTo>
                  <a:pt x="88" y="238"/>
                </a:lnTo>
                <a:lnTo>
                  <a:pt x="88" y="241"/>
                </a:lnTo>
                <a:lnTo>
                  <a:pt x="88" y="242"/>
                </a:lnTo>
                <a:lnTo>
                  <a:pt x="88" y="243"/>
                </a:lnTo>
                <a:lnTo>
                  <a:pt x="89" y="246"/>
                </a:lnTo>
                <a:lnTo>
                  <a:pt x="89" y="247"/>
                </a:lnTo>
                <a:lnTo>
                  <a:pt x="89" y="249"/>
                </a:lnTo>
                <a:lnTo>
                  <a:pt x="89" y="251"/>
                </a:lnTo>
                <a:lnTo>
                  <a:pt x="89" y="253"/>
                </a:lnTo>
                <a:lnTo>
                  <a:pt x="89" y="254"/>
                </a:lnTo>
                <a:lnTo>
                  <a:pt x="89" y="255"/>
                </a:lnTo>
                <a:lnTo>
                  <a:pt x="89" y="257"/>
                </a:lnTo>
                <a:lnTo>
                  <a:pt x="89" y="258"/>
                </a:lnTo>
                <a:lnTo>
                  <a:pt x="89" y="259"/>
                </a:lnTo>
                <a:lnTo>
                  <a:pt x="89" y="261"/>
                </a:lnTo>
                <a:lnTo>
                  <a:pt x="90" y="261"/>
                </a:lnTo>
                <a:lnTo>
                  <a:pt x="90" y="262"/>
                </a:lnTo>
                <a:lnTo>
                  <a:pt x="90" y="263"/>
                </a:lnTo>
                <a:lnTo>
                  <a:pt x="90" y="265"/>
                </a:lnTo>
                <a:lnTo>
                  <a:pt x="90" y="266"/>
                </a:lnTo>
                <a:lnTo>
                  <a:pt x="90" y="267"/>
                </a:lnTo>
                <a:lnTo>
                  <a:pt x="90" y="269"/>
                </a:lnTo>
                <a:lnTo>
                  <a:pt x="90" y="270"/>
                </a:lnTo>
                <a:lnTo>
                  <a:pt x="92" y="270"/>
                </a:lnTo>
                <a:lnTo>
                  <a:pt x="92" y="271"/>
                </a:lnTo>
                <a:lnTo>
                  <a:pt x="92" y="273"/>
                </a:lnTo>
                <a:lnTo>
                  <a:pt x="92" y="274"/>
                </a:lnTo>
                <a:lnTo>
                  <a:pt x="92" y="275"/>
                </a:lnTo>
                <a:lnTo>
                  <a:pt x="92" y="277"/>
                </a:lnTo>
                <a:lnTo>
                  <a:pt x="93" y="278"/>
                </a:lnTo>
                <a:lnTo>
                  <a:pt x="93" y="279"/>
                </a:lnTo>
                <a:lnTo>
                  <a:pt x="93" y="281"/>
                </a:lnTo>
                <a:lnTo>
                  <a:pt x="93" y="282"/>
                </a:lnTo>
                <a:lnTo>
                  <a:pt x="93" y="283"/>
                </a:lnTo>
                <a:lnTo>
                  <a:pt x="94" y="285"/>
                </a:lnTo>
                <a:lnTo>
                  <a:pt x="94" y="286"/>
                </a:lnTo>
                <a:lnTo>
                  <a:pt x="94" y="287"/>
                </a:lnTo>
                <a:lnTo>
                  <a:pt x="94" y="289"/>
                </a:lnTo>
                <a:lnTo>
                  <a:pt x="94" y="290"/>
                </a:lnTo>
                <a:lnTo>
                  <a:pt x="94" y="291"/>
                </a:lnTo>
                <a:lnTo>
                  <a:pt x="94" y="293"/>
                </a:lnTo>
                <a:lnTo>
                  <a:pt x="94" y="294"/>
                </a:lnTo>
                <a:lnTo>
                  <a:pt x="94" y="295"/>
                </a:lnTo>
                <a:lnTo>
                  <a:pt x="94" y="296"/>
                </a:lnTo>
                <a:lnTo>
                  <a:pt x="94" y="298"/>
                </a:lnTo>
                <a:lnTo>
                  <a:pt x="94" y="299"/>
                </a:lnTo>
                <a:lnTo>
                  <a:pt x="94" y="300"/>
                </a:lnTo>
                <a:lnTo>
                  <a:pt x="94" y="302"/>
                </a:lnTo>
                <a:lnTo>
                  <a:pt x="94" y="303"/>
                </a:lnTo>
                <a:lnTo>
                  <a:pt x="94" y="304"/>
                </a:lnTo>
                <a:lnTo>
                  <a:pt x="94" y="307"/>
                </a:lnTo>
                <a:lnTo>
                  <a:pt x="94" y="308"/>
                </a:lnTo>
                <a:lnTo>
                  <a:pt x="93" y="311"/>
                </a:lnTo>
                <a:lnTo>
                  <a:pt x="93" y="312"/>
                </a:lnTo>
                <a:lnTo>
                  <a:pt x="93" y="315"/>
                </a:lnTo>
                <a:lnTo>
                  <a:pt x="93" y="31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38" name="Freeform 15"/>
          <p:cNvSpPr>
            <a:spLocks/>
          </p:cNvSpPr>
          <p:nvPr/>
        </p:nvSpPr>
        <p:spPr bwMode="auto">
          <a:xfrm>
            <a:off x="4730750" y="2132013"/>
            <a:ext cx="74613" cy="250825"/>
          </a:xfrm>
          <a:custGeom>
            <a:avLst/>
            <a:gdLst>
              <a:gd name="T0" fmla="*/ 794 w 94"/>
              <a:gd name="T1" fmla="*/ 794 h 316"/>
              <a:gd name="T2" fmla="*/ 794 w 94"/>
              <a:gd name="T3" fmla="*/ 794 h 316"/>
              <a:gd name="T4" fmla="*/ 794 w 94"/>
              <a:gd name="T5" fmla="*/ 794 h 316"/>
              <a:gd name="T6" fmla="*/ 794 w 94"/>
              <a:gd name="T7" fmla="*/ 794 h 316"/>
              <a:gd name="T8" fmla="*/ 794 w 94"/>
              <a:gd name="T9" fmla="*/ 794 h 316"/>
              <a:gd name="T10" fmla="*/ 794 w 94"/>
              <a:gd name="T11" fmla="*/ 794 h 316"/>
              <a:gd name="T12" fmla="*/ 794 w 94"/>
              <a:gd name="T13" fmla="*/ 794 h 316"/>
              <a:gd name="T14" fmla="*/ 794 w 94"/>
              <a:gd name="T15" fmla="*/ 794 h 316"/>
              <a:gd name="T16" fmla="*/ 794 w 94"/>
              <a:gd name="T17" fmla="*/ 794 h 316"/>
              <a:gd name="T18" fmla="*/ 794 w 94"/>
              <a:gd name="T19" fmla="*/ 794 h 316"/>
              <a:gd name="T20" fmla="*/ 794 w 94"/>
              <a:gd name="T21" fmla="*/ 794 h 316"/>
              <a:gd name="T22" fmla="*/ 794 w 94"/>
              <a:gd name="T23" fmla="*/ 794 h 316"/>
              <a:gd name="T24" fmla="*/ 794 w 94"/>
              <a:gd name="T25" fmla="*/ 794 h 316"/>
              <a:gd name="T26" fmla="*/ 794 w 94"/>
              <a:gd name="T27" fmla="*/ 794 h 316"/>
              <a:gd name="T28" fmla="*/ 794 w 94"/>
              <a:gd name="T29" fmla="*/ 794 h 316"/>
              <a:gd name="T30" fmla="*/ 794 w 94"/>
              <a:gd name="T31" fmla="*/ 794 h 316"/>
              <a:gd name="T32" fmla="*/ 794 w 94"/>
              <a:gd name="T33" fmla="*/ 794 h 316"/>
              <a:gd name="T34" fmla="*/ 794 w 94"/>
              <a:gd name="T35" fmla="*/ 794 h 316"/>
              <a:gd name="T36" fmla="*/ 794 w 94"/>
              <a:gd name="T37" fmla="*/ 794 h 316"/>
              <a:gd name="T38" fmla="*/ 794 w 94"/>
              <a:gd name="T39" fmla="*/ 794 h 316"/>
              <a:gd name="T40" fmla="*/ 794 w 94"/>
              <a:gd name="T41" fmla="*/ 794 h 316"/>
              <a:gd name="T42" fmla="*/ 794 w 94"/>
              <a:gd name="T43" fmla="*/ 794 h 316"/>
              <a:gd name="T44" fmla="*/ 794 w 94"/>
              <a:gd name="T45" fmla="*/ 794 h 316"/>
              <a:gd name="T46" fmla="*/ 794 w 94"/>
              <a:gd name="T47" fmla="*/ 794 h 316"/>
              <a:gd name="T48" fmla="*/ 794 w 94"/>
              <a:gd name="T49" fmla="*/ 794 h 316"/>
              <a:gd name="T50" fmla="*/ 794 w 94"/>
              <a:gd name="T51" fmla="*/ 794 h 316"/>
              <a:gd name="T52" fmla="*/ 794 w 94"/>
              <a:gd name="T53" fmla="*/ 794 h 316"/>
              <a:gd name="T54" fmla="*/ 794 w 94"/>
              <a:gd name="T55" fmla="*/ 794 h 316"/>
              <a:gd name="T56" fmla="*/ 794 w 94"/>
              <a:gd name="T57" fmla="*/ 794 h 316"/>
              <a:gd name="T58" fmla="*/ 794 w 94"/>
              <a:gd name="T59" fmla="*/ 794 h 316"/>
              <a:gd name="T60" fmla="*/ 794 w 94"/>
              <a:gd name="T61" fmla="*/ 794 h 316"/>
              <a:gd name="T62" fmla="*/ 794 w 94"/>
              <a:gd name="T63" fmla="*/ 794 h 316"/>
              <a:gd name="T64" fmla="*/ 794 w 94"/>
              <a:gd name="T65" fmla="*/ 794 h 316"/>
              <a:gd name="T66" fmla="*/ 794 w 94"/>
              <a:gd name="T67" fmla="*/ 794 h 316"/>
              <a:gd name="T68" fmla="*/ 794 w 94"/>
              <a:gd name="T69" fmla="*/ 794 h 316"/>
              <a:gd name="T70" fmla="*/ 794 w 94"/>
              <a:gd name="T71" fmla="*/ 794 h 316"/>
              <a:gd name="T72" fmla="*/ 794 w 94"/>
              <a:gd name="T73" fmla="*/ 794 h 316"/>
              <a:gd name="T74" fmla="*/ 794 w 94"/>
              <a:gd name="T75" fmla="*/ 794 h 316"/>
              <a:gd name="T76" fmla="*/ 794 w 94"/>
              <a:gd name="T77" fmla="*/ 794 h 316"/>
              <a:gd name="T78" fmla="*/ 794 w 94"/>
              <a:gd name="T79" fmla="*/ 794 h 316"/>
              <a:gd name="T80" fmla="*/ 794 w 94"/>
              <a:gd name="T81" fmla="*/ 794 h 316"/>
              <a:gd name="T82" fmla="*/ 794 w 94"/>
              <a:gd name="T83" fmla="*/ 794 h 316"/>
              <a:gd name="T84" fmla="*/ 794 w 94"/>
              <a:gd name="T85" fmla="*/ 794 h 316"/>
              <a:gd name="T86" fmla="*/ 794 w 94"/>
              <a:gd name="T87" fmla="*/ 794 h 316"/>
              <a:gd name="T88" fmla="*/ 794 w 94"/>
              <a:gd name="T89" fmla="*/ 794 h 316"/>
              <a:gd name="T90" fmla="*/ 794 w 94"/>
              <a:gd name="T91" fmla="*/ 794 h 316"/>
              <a:gd name="T92" fmla="*/ 794 w 94"/>
              <a:gd name="T93" fmla="*/ 794 h 316"/>
              <a:gd name="T94" fmla="*/ 794 w 94"/>
              <a:gd name="T95" fmla="*/ 794 h 316"/>
              <a:gd name="T96" fmla="*/ 794 w 94"/>
              <a:gd name="T97" fmla="*/ 794 h 316"/>
              <a:gd name="T98" fmla="*/ 794 w 94"/>
              <a:gd name="T99" fmla="*/ 794 h 316"/>
              <a:gd name="T100" fmla="*/ 794 w 94"/>
              <a:gd name="T101" fmla="*/ 794 h 316"/>
              <a:gd name="T102" fmla="*/ 794 w 94"/>
              <a:gd name="T103" fmla="*/ 794 h 316"/>
              <a:gd name="T104" fmla="*/ 794 w 94"/>
              <a:gd name="T105" fmla="*/ 794 h 316"/>
              <a:gd name="T106" fmla="*/ 794 w 94"/>
              <a:gd name="T107" fmla="*/ 794 h 316"/>
              <a:gd name="T108" fmla="*/ 794 w 94"/>
              <a:gd name="T109" fmla="*/ 794 h 316"/>
              <a:gd name="T110" fmla="*/ 794 w 94"/>
              <a:gd name="T111" fmla="*/ 794 h 316"/>
              <a:gd name="T112" fmla="*/ 794 w 94"/>
              <a:gd name="T113" fmla="*/ 794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6"/>
              <a:gd name="T173" fmla="*/ 94 w 94"/>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6">
                <a:moveTo>
                  <a:pt x="0" y="316"/>
                </a:moveTo>
                <a:lnTo>
                  <a:pt x="3" y="314"/>
                </a:lnTo>
                <a:lnTo>
                  <a:pt x="4" y="310"/>
                </a:lnTo>
                <a:lnTo>
                  <a:pt x="5" y="307"/>
                </a:lnTo>
                <a:lnTo>
                  <a:pt x="8" y="304"/>
                </a:lnTo>
                <a:lnTo>
                  <a:pt x="9" y="302"/>
                </a:lnTo>
                <a:lnTo>
                  <a:pt x="11" y="299"/>
                </a:lnTo>
                <a:lnTo>
                  <a:pt x="12" y="296"/>
                </a:lnTo>
                <a:lnTo>
                  <a:pt x="13" y="295"/>
                </a:lnTo>
                <a:lnTo>
                  <a:pt x="15" y="292"/>
                </a:lnTo>
                <a:lnTo>
                  <a:pt x="15" y="291"/>
                </a:lnTo>
                <a:lnTo>
                  <a:pt x="16" y="288"/>
                </a:lnTo>
                <a:lnTo>
                  <a:pt x="17" y="287"/>
                </a:lnTo>
                <a:lnTo>
                  <a:pt x="17" y="286"/>
                </a:lnTo>
                <a:lnTo>
                  <a:pt x="19" y="284"/>
                </a:lnTo>
                <a:lnTo>
                  <a:pt x="20" y="283"/>
                </a:lnTo>
                <a:lnTo>
                  <a:pt x="20" y="282"/>
                </a:lnTo>
                <a:lnTo>
                  <a:pt x="21" y="280"/>
                </a:lnTo>
                <a:lnTo>
                  <a:pt x="21" y="279"/>
                </a:lnTo>
                <a:lnTo>
                  <a:pt x="23" y="278"/>
                </a:lnTo>
                <a:lnTo>
                  <a:pt x="23" y="277"/>
                </a:lnTo>
                <a:lnTo>
                  <a:pt x="24" y="275"/>
                </a:lnTo>
                <a:lnTo>
                  <a:pt x="24" y="274"/>
                </a:lnTo>
                <a:lnTo>
                  <a:pt x="24" y="273"/>
                </a:lnTo>
                <a:lnTo>
                  <a:pt x="25" y="271"/>
                </a:lnTo>
                <a:lnTo>
                  <a:pt x="25" y="270"/>
                </a:lnTo>
                <a:lnTo>
                  <a:pt x="27" y="269"/>
                </a:lnTo>
                <a:lnTo>
                  <a:pt x="27" y="267"/>
                </a:lnTo>
                <a:lnTo>
                  <a:pt x="28" y="266"/>
                </a:lnTo>
                <a:lnTo>
                  <a:pt x="28" y="265"/>
                </a:lnTo>
                <a:lnTo>
                  <a:pt x="29" y="263"/>
                </a:lnTo>
                <a:lnTo>
                  <a:pt x="29" y="261"/>
                </a:lnTo>
                <a:lnTo>
                  <a:pt x="31" y="259"/>
                </a:lnTo>
                <a:lnTo>
                  <a:pt x="31" y="258"/>
                </a:lnTo>
                <a:lnTo>
                  <a:pt x="32" y="255"/>
                </a:lnTo>
                <a:lnTo>
                  <a:pt x="32" y="254"/>
                </a:lnTo>
                <a:lnTo>
                  <a:pt x="33" y="253"/>
                </a:lnTo>
                <a:lnTo>
                  <a:pt x="33" y="251"/>
                </a:lnTo>
                <a:lnTo>
                  <a:pt x="35" y="250"/>
                </a:lnTo>
                <a:lnTo>
                  <a:pt x="35" y="249"/>
                </a:lnTo>
                <a:lnTo>
                  <a:pt x="35" y="247"/>
                </a:lnTo>
                <a:lnTo>
                  <a:pt x="36" y="246"/>
                </a:lnTo>
                <a:lnTo>
                  <a:pt x="36" y="245"/>
                </a:lnTo>
                <a:lnTo>
                  <a:pt x="36" y="243"/>
                </a:lnTo>
                <a:lnTo>
                  <a:pt x="37" y="243"/>
                </a:lnTo>
                <a:lnTo>
                  <a:pt x="37" y="242"/>
                </a:lnTo>
                <a:lnTo>
                  <a:pt x="37" y="241"/>
                </a:lnTo>
                <a:lnTo>
                  <a:pt x="39" y="239"/>
                </a:lnTo>
                <a:lnTo>
                  <a:pt x="39" y="238"/>
                </a:lnTo>
                <a:lnTo>
                  <a:pt x="40" y="237"/>
                </a:lnTo>
                <a:lnTo>
                  <a:pt x="40" y="235"/>
                </a:lnTo>
                <a:lnTo>
                  <a:pt x="40" y="234"/>
                </a:lnTo>
                <a:lnTo>
                  <a:pt x="41" y="233"/>
                </a:lnTo>
                <a:lnTo>
                  <a:pt x="41" y="231"/>
                </a:lnTo>
                <a:lnTo>
                  <a:pt x="41" y="230"/>
                </a:lnTo>
                <a:lnTo>
                  <a:pt x="43" y="229"/>
                </a:lnTo>
                <a:lnTo>
                  <a:pt x="43" y="227"/>
                </a:lnTo>
                <a:lnTo>
                  <a:pt x="43" y="226"/>
                </a:lnTo>
                <a:lnTo>
                  <a:pt x="44" y="225"/>
                </a:lnTo>
                <a:lnTo>
                  <a:pt x="44" y="223"/>
                </a:lnTo>
                <a:lnTo>
                  <a:pt x="45" y="221"/>
                </a:lnTo>
                <a:lnTo>
                  <a:pt x="45" y="219"/>
                </a:lnTo>
                <a:lnTo>
                  <a:pt x="46" y="217"/>
                </a:lnTo>
                <a:lnTo>
                  <a:pt x="48" y="215"/>
                </a:lnTo>
                <a:lnTo>
                  <a:pt x="48" y="213"/>
                </a:lnTo>
                <a:lnTo>
                  <a:pt x="49" y="210"/>
                </a:lnTo>
                <a:lnTo>
                  <a:pt x="49" y="209"/>
                </a:lnTo>
                <a:lnTo>
                  <a:pt x="50" y="207"/>
                </a:lnTo>
                <a:lnTo>
                  <a:pt x="52" y="205"/>
                </a:lnTo>
                <a:lnTo>
                  <a:pt x="52" y="203"/>
                </a:lnTo>
                <a:lnTo>
                  <a:pt x="52" y="202"/>
                </a:lnTo>
                <a:lnTo>
                  <a:pt x="53" y="201"/>
                </a:lnTo>
                <a:lnTo>
                  <a:pt x="53" y="200"/>
                </a:lnTo>
                <a:lnTo>
                  <a:pt x="54" y="198"/>
                </a:lnTo>
                <a:lnTo>
                  <a:pt x="54" y="197"/>
                </a:lnTo>
                <a:lnTo>
                  <a:pt x="54" y="196"/>
                </a:lnTo>
                <a:lnTo>
                  <a:pt x="56" y="194"/>
                </a:lnTo>
                <a:lnTo>
                  <a:pt x="56" y="193"/>
                </a:lnTo>
                <a:lnTo>
                  <a:pt x="56" y="192"/>
                </a:lnTo>
                <a:lnTo>
                  <a:pt x="57" y="192"/>
                </a:lnTo>
                <a:lnTo>
                  <a:pt x="57" y="190"/>
                </a:lnTo>
                <a:lnTo>
                  <a:pt x="57" y="189"/>
                </a:lnTo>
                <a:lnTo>
                  <a:pt x="57" y="188"/>
                </a:lnTo>
                <a:lnTo>
                  <a:pt x="58" y="186"/>
                </a:lnTo>
                <a:lnTo>
                  <a:pt x="58" y="185"/>
                </a:lnTo>
                <a:lnTo>
                  <a:pt x="58" y="184"/>
                </a:lnTo>
                <a:lnTo>
                  <a:pt x="60" y="182"/>
                </a:lnTo>
                <a:lnTo>
                  <a:pt x="60" y="181"/>
                </a:lnTo>
                <a:lnTo>
                  <a:pt x="60" y="180"/>
                </a:lnTo>
                <a:lnTo>
                  <a:pt x="61" y="178"/>
                </a:lnTo>
                <a:lnTo>
                  <a:pt x="61" y="177"/>
                </a:lnTo>
                <a:lnTo>
                  <a:pt x="61" y="174"/>
                </a:lnTo>
                <a:lnTo>
                  <a:pt x="62" y="173"/>
                </a:lnTo>
                <a:lnTo>
                  <a:pt x="62" y="172"/>
                </a:lnTo>
                <a:lnTo>
                  <a:pt x="64" y="169"/>
                </a:lnTo>
                <a:lnTo>
                  <a:pt x="64" y="166"/>
                </a:lnTo>
                <a:lnTo>
                  <a:pt x="65" y="165"/>
                </a:lnTo>
                <a:lnTo>
                  <a:pt x="65" y="162"/>
                </a:lnTo>
                <a:lnTo>
                  <a:pt x="66" y="161"/>
                </a:lnTo>
                <a:lnTo>
                  <a:pt x="66" y="158"/>
                </a:lnTo>
                <a:lnTo>
                  <a:pt x="68" y="157"/>
                </a:lnTo>
                <a:lnTo>
                  <a:pt x="68" y="156"/>
                </a:lnTo>
                <a:lnTo>
                  <a:pt x="68" y="154"/>
                </a:lnTo>
                <a:lnTo>
                  <a:pt x="69" y="153"/>
                </a:lnTo>
                <a:lnTo>
                  <a:pt x="69" y="152"/>
                </a:lnTo>
                <a:lnTo>
                  <a:pt x="69" y="150"/>
                </a:lnTo>
                <a:lnTo>
                  <a:pt x="70" y="149"/>
                </a:lnTo>
                <a:lnTo>
                  <a:pt x="70" y="148"/>
                </a:lnTo>
                <a:lnTo>
                  <a:pt x="70" y="146"/>
                </a:lnTo>
                <a:lnTo>
                  <a:pt x="70" y="145"/>
                </a:lnTo>
                <a:lnTo>
                  <a:pt x="72" y="144"/>
                </a:lnTo>
                <a:lnTo>
                  <a:pt x="72" y="142"/>
                </a:lnTo>
                <a:lnTo>
                  <a:pt x="72" y="141"/>
                </a:lnTo>
                <a:lnTo>
                  <a:pt x="73" y="140"/>
                </a:lnTo>
                <a:lnTo>
                  <a:pt x="73" y="138"/>
                </a:lnTo>
                <a:lnTo>
                  <a:pt x="73" y="137"/>
                </a:lnTo>
                <a:lnTo>
                  <a:pt x="74" y="136"/>
                </a:lnTo>
                <a:lnTo>
                  <a:pt x="74" y="134"/>
                </a:lnTo>
                <a:lnTo>
                  <a:pt x="74" y="133"/>
                </a:lnTo>
                <a:lnTo>
                  <a:pt x="74" y="132"/>
                </a:lnTo>
                <a:lnTo>
                  <a:pt x="76" y="130"/>
                </a:lnTo>
                <a:lnTo>
                  <a:pt x="76" y="129"/>
                </a:lnTo>
                <a:lnTo>
                  <a:pt x="77" y="127"/>
                </a:lnTo>
                <a:lnTo>
                  <a:pt x="77" y="125"/>
                </a:lnTo>
                <a:lnTo>
                  <a:pt x="77" y="123"/>
                </a:lnTo>
                <a:lnTo>
                  <a:pt x="78" y="121"/>
                </a:lnTo>
                <a:lnTo>
                  <a:pt x="78" y="119"/>
                </a:lnTo>
                <a:lnTo>
                  <a:pt x="80" y="117"/>
                </a:lnTo>
                <a:lnTo>
                  <a:pt x="80" y="115"/>
                </a:lnTo>
                <a:lnTo>
                  <a:pt x="81" y="113"/>
                </a:lnTo>
                <a:lnTo>
                  <a:pt x="81" y="111"/>
                </a:lnTo>
                <a:lnTo>
                  <a:pt x="82" y="109"/>
                </a:lnTo>
                <a:lnTo>
                  <a:pt x="82" y="108"/>
                </a:lnTo>
                <a:lnTo>
                  <a:pt x="82" y="107"/>
                </a:lnTo>
                <a:lnTo>
                  <a:pt x="84" y="105"/>
                </a:lnTo>
                <a:lnTo>
                  <a:pt x="84" y="104"/>
                </a:lnTo>
                <a:lnTo>
                  <a:pt x="84" y="103"/>
                </a:lnTo>
                <a:lnTo>
                  <a:pt x="85" y="101"/>
                </a:lnTo>
                <a:lnTo>
                  <a:pt x="85" y="100"/>
                </a:lnTo>
                <a:lnTo>
                  <a:pt x="85" y="99"/>
                </a:lnTo>
                <a:lnTo>
                  <a:pt x="85" y="97"/>
                </a:lnTo>
                <a:lnTo>
                  <a:pt x="85" y="96"/>
                </a:lnTo>
                <a:lnTo>
                  <a:pt x="86" y="95"/>
                </a:lnTo>
                <a:lnTo>
                  <a:pt x="86" y="93"/>
                </a:lnTo>
                <a:lnTo>
                  <a:pt x="86" y="92"/>
                </a:lnTo>
                <a:lnTo>
                  <a:pt x="86" y="91"/>
                </a:lnTo>
                <a:lnTo>
                  <a:pt x="86" y="89"/>
                </a:lnTo>
                <a:lnTo>
                  <a:pt x="86" y="88"/>
                </a:lnTo>
                <a:lnTo>
                  <a:pt x="88" y="87"/>
                </a:lnTo>
                <a:lnTo>
                  <a:pt x="88" y="85"/>
                </a:lnTo>
                <a:lnTo>
                  <a:pt x="88" y="84"/>
                </a:lnTo>
                <a:lnTo>
                  <a:pt x="88" y="83"/>
                </a:lnTo>
                <a:lnTo>
                  <a:pt x="88" y="81"/>
                </a:lnTo>
                <a:lnTo>
                  <a:pt x="88" y="80"/>
                </a:lnTo>
                <a:lnTo>
                  <a:pt x="88" y="77"/>
                </a:lnTo>
                <a:lnTo>
                  <a:pt x="88" y="76"/>
                </a:lnTo>
                <a:lnTo>
                  <a:pt x="88" y="73"/>
                </a:lnTo>
                <a:lnTo>
                  <a:pt x="89" y="72"/>
                </a:lnTo>
                <a:lnTo>
                  <a:pt x="89" y="71"/>
                </a:lnTo>
                <a:lnTo>
                  <a:pt x="89" y="69"/>
                </a:lnTo>
                <a:lnTo>
                  <a:pt x="89" y="67"/>
                </a:lnTo>
                <a:lnTo>
                  <a:pt x="89" y="65"/>
                </a:lnTo>
                <a:lnTo>
                  <a:pt x="89" y="64"/>
                </a:lnTo>
                <a:lnTo>
                  <a:pt x="89" y="63"/>
                </a:lnTo>
                <a:lnTo>
                  <a:pt x="89" y="61"/>
                </a:lnTo>
                <a:lnTo>
                  <a:pt x="89" y="60"/>
                </a:lnTo>
                <a:lnTo>
                  <a:pt x="89" y="59"/>
                </a:lnTo>
                <a:lnTo>
                  <a:pt x="89" y="57"/>
                </a:lnTo>
                <a:lnTo>
                  <a:pt x="90" y="57"/>
                </a:lnTo>
                <a:lnTo>
                  <a:pt x="90" y="56"/>
                </a:lnTo>
                <a:lnTo>
                  <a:pt x="90" y="55"/>
                </a:lnTo>
                <a:lnTo>
                  <a:pt x="90" y="53"/>
                </a:lnTo>
                <a:lnTo>
                  <a:pt x="90" y="52"/>
                </a:lnTo>
                <a:lnTo>
                  <a:pt x="90" y="51"/>
                </a:lnTo>
                <a:lnTo>
                  <a:pt x="90" y="50"/>
                </a:lnTo>
                <a:lnTo>
                  <a:pt x="90" y="48"/>
                </a:lnTo>
                <a:lnTo>
                  <a:pt x="92" y="48"/>
                </a:lnTo>
                <a:lnTo>
                  <a:pt x="92" y="47"/>
                </a:lnTo>
                <a:lnTo>
                  <a:pt x="92" y="46"/>
                </a:lnTo>
                <a:lnTo>
                  <a:pt x="92" y="44"/>
                </a:lnTo>
                <a:lnTo>
                  <a:pt x="92" y="43"/>
                </a:lnTo>
                <a:lnTo>
                  <a:pt x="92" y="42"/>
                </a:lnTo>
                <a:lnTo>
                  <a:pt x="92" y="40"/>
                </a:lnTo>
                <a:lnTo>
                  <a:pt x="93" y="40"/>
                </a:lnTo>
                <a:lnTo>
                  <a:pt x="93" y="39"/>
                </a:lnTo>
                <a:lnTo>
                  <a:pt x="93" y="38"/>
                </a:lnTo>
                <a:lnTo>
                  <a:pt x="93" y="36"/>
                </a:lnTo>
                <a:lnTo>
                  <a:pt x="93" y="35"/>
                </a:lnTo>
                <a:lnTo>
                  <a:pt x="94" y="34"/>
                </a:lnTo>
                <a:lnTo>
                  <a:pt x="94" y="32"/>
                </a:lnTo>
                <a:lnTo>
                  <a:pt x="94" y="31"/>
                </a:lnTo>
                <a:lnTo>
                  <a:pt x="94" y="30"/>
                </a:lnTo>
                <a:lnTo>
                  <a:pt x="94" y="28"/>
                </a:lnTo>
                <a:lnTo>
                  <a:pt x="94" y="27"/>
                </a:lnTo>
                <a:lnTo>
                  <a:pt x="94" y="26"/>
                </a:lnTo>
                <a:lnTo>
                  <a:pt x="94" y="24"/>
                </a:lnTo>
                <a:lnTo>
                  <a:pt x="94" y="23"/>
                </a:lnTo>
                <a:lnTo>
                  <a:pt x="94" y="22"/>
                </a:lnTo>
                <a:lnTo>
                  <a:pt x="94" y="20"/>
                </a:lnTo>
                <a:lnTo>
                  <a:pt x="94" y="19"/>
                </a:lnTo>
                <a:lnTo>
                  <a:pt x="94" y="18"/>
                </a:lnTo>
                <a:lnTo>
                  <a:pt x="94" y="16"/>
                </a:lnTo>
                <a:lnTo>
                  <a:pt x="94" y="15"/>
                </a:lnTo>
                <a:lnTo>
                  <a:pt x="94" y="14"/>
                </a:lnTo>
                <a:lnTo>
                  <a:pt x="94" y="11"/>
                </a:lnTo>
                <a:lnTo>
                  <a:pt x="94" y="10"/>
                </a:lnTo>
                <a:lnTo>
                  <a:pt x="93" y="7"/>
                </a:lnTo>
                <a:lnTo>
                  <a:pt x="93" y="6"/>
                </a:lnTo>
                <a:lnTo>
                  <a:pt x="93" y="3"/>
                </a:lnTo>
                <a:lnTo>
                  <a:pt x="93"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39" name="Freeform 16"/>
          <p:cNvSpPr>
            <a:spLocks/>
          </p:cNvSpPr>
          <p:nvPr/>
        </p:nvSpPr>
        <p:spPr bwMode="auto">
          <a:xfrm>
            <a:off x="5330825" y="4521200"/>
            <a:ext cx="338138" cy="1588"/>
          </a:xfrm>
          <a:custGeom>
            <a:avLst/>
            <a:gdLst>
              <a:gd name="T0" fmla="*/ 797 w 424"/>
              <a:gd name="T1" fmla="*/ 0 h 1"/>
              <a:gd name="T2" fmla="*/ 0 w 424"/>
              <a:gd name="T3" fmla="*/ 0 h 1"/>
              <a:gd name="T4" fmla="*/ 797 w 424"/>
              <a:gd name="T5" fmla="*/ 0 h 1"/>
              <a:gd name="T6" fmla="*/ 0 60000 65536"/>
              <a:gd name="T7" fmla="*/ 0 60000 65536"/>
              <a:gd name="T8" fmla="*/ 0 60000 65536"/>
              <a:gd name="T9" fmla="*/ 0 w 424"/>
              <a:gd name="T10" fmla="*/ 0 h 1"/>
              <a:gd name="T11" fmla="*/ 424 w 424"/>
              <a:gd name="T12" fmla="*/ 1 h 1"/>
            </a:gdLst>
            <a:ahLst/>
            <a:cxnLst>
              <a:cxn ang="T6">
                <a:pos x="T0" y="T1"/>
              </a:cxn>
              <a:cxn ang="T7">
                <a:pos x="T2" y="T3"/>
              </a:cxn>
              <a:cxn ang="T8">
                <a:pos x="T4" y="T5"/>
              </a:cxn>
            </a:cxnLst>
            <a:rect l="T9" t="T10" r="T11" b="T12"/>
            <a:pathLst>
              <a:path w="424" h="1">
                <a:moveTo>
                  <a:pt x="424" y="0"/>
                </a:moveTo>
                <a:lnTo>
                  <a:pt x="0" y="0"/>
                </a:lnTo>
                <a:lnTo>
                  <a:pt x="4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0" name="Line 17"/>
          <p:cNvSpPr>
            <a:spLocks noChangeShapeType="1"/>
          </p:cNvSpPr>
          <p:nvPr/>
        </p:nvSpPr>
        <p:spPr bwMode="auto">
          <a:xfrm flipH="1">
            <a:off x="5330825" y="4521200"/>
            <a:ext cx="338138"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41" name="Freeform 18"/>
          <p:cNvSpPr>
            <a:spLocks/>
          </p:cNvSpPr>
          <p:nvPr/>
        </p:nvSpPr>
        <p:spPr bwMode="auto">
          <a:xfrm>
            <a:off x="4467225" y="4668838"/>
            <a:ext cx="295275" cy="1587"/>
          </a:xfrm>
          <a:custGeom>
            <a:avLst/>
            <a:gdLst>
              <a:gd name="T0" fmla="*/ 794 w 372"/>
              <a:gd name="T1" fmla="*/ 0 h 1"/>
              <a:gd name="T2" fmla="*/ 0 w 372"/>
              <a:gd name="T3" fmla="*/ 0 h 1"/>
              <a:gd name="T4" fmla="*/ 794 w 372"/>
              <a:gd name="T5" fmla="*/ 0 h 1"/>
              <a:gd name="T6" fmla="*/ 0 60000 65536"/>
              <a:gd name="T7" fmla="*/ 0 60000 65536"/>
              <a:gd name="T8" fmla="*/ 0 60000 65536"/>
              <a:gd name="T9" fmla="*/ 0 w 372"/>
              <a:gd name="T10" fmla="*/ 0 h 1"/>
              <a:gd name="T11" fmla="*/ 372 w 372"/>
              <a:gd name="T12" fmla="*/ 1 h 1"/>
            </a:gdLst>
            <a:ahLst/>
            <a:cxnLst>
              <a:cxn ang="T6">
                <a:pos x="T0" y="T1"/>
              </a:cxn>
              <a:cxn ang="T7">
                <a:pos x="T2" y="T3"/>
              </a:cxn>
              <a:cxn ang="T8">
                <a:pos x="T4" y="T5"/>
              </a:cxn>
            </a:cxnLst>
            <a:rect l="T9" t="T10" r="T11" b="T12"/>
            <a:pathLst>
              <a:path w="372" h="1">
                <a:moveTo>
                  <a:pt x="372" y="0"/>
                </a:moveTo>
                <a:lnTo>
                  <a:pt x="0" y="0"/>
                </a:lnTo>
                <a:lnTo>
                  <a:pt x="372" y="0"/>
                </a:lnTo>
                <a:close/>
              </a:path>
            </a:pathLst>
          </a:custGeom>
          <a:solidFill>
            <a:srgbClr val="FFFFFF"/>
          </a:solidFill>
          <a:ln w="19050">
            <a:solidFill>
              <a:srgbClr val="000000"/>
            </a:solidFill>
            <a:round/>
            <a:headEnd/>
            <a:tailEnd/>
          </a:ln>
        </p:spPr>
        <p:txBody>
          <a:bodyPr/>
          <a:lstStyle/>
          <a:p>
            <a:endParaRPr lang="en-GB"/>
          </a:p>
        </p:txBody>
      </p:sp>
      <p:sp>
        <p:nvSpPr>
          <p:cNvPr id="26642" name="Line 19"/>
          <p:cNvSpPr>
            <a:spLocks noChangeShapeType="1"/>
          </p:cNvSpPr>
          <p:nvPr/>
        </p:nvSpPr>
        <p:spPr bwMode="auto">
          <a:xfrm flipH="1">
            <a:off x="4467225" y="4668838"/>
            <a:ext cx="295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43" name="Freeform 20"/>
          <p:cNvSpPr>
            <a:spLocks/>
          </p:cNvSpPr>
          <p:nvPr/>
        </p:nvSpPr>
        <p:spPr bwMode="auto">
          <a:xfrm>
            <a:off x="4467225" y="4373563"/>
            <a:ext cx="295275" cy="1587"/>
          </a:xfrm>
          <a:custGeom>
            <a:avLst/>
            <a:gdLst>
              <a:gd name="T0" fmla="*/ 794 w 372"/>
              <a:gd name="T1" fmla="*/ 0 h 1"/>
              <a:gd name="T2" fmla="*/ 0 w 372"/>
              <a:gd name="T3" fmla="*/ 0 h 1"/>
              <a:gd name="T4" fmla="*/ 794 w 372"/>
              <a:gd name="T5" fmla="*/ 0 h 1"/>
              <a:gd name="T6" fmla="*/ 0 60000 65536"/>
              <a:gd name="T7" fmla="*/ 0 60000 65536"/>
              <a:gd name="T8" fmla="*/ 0 60000 65536"/>
              <a:gd name="T9" fmla="*/ 0 w 372"/>
              <a:gd name="T10" fmla="*/ 0 h 1"/>
              <a:gd name="T11" fmla="*/ 372 w 372"/>
              <a:gd name="T12" fmla="*/ 1 h 1"/>
            </a:gdLst>
            <a:ahLst/>
            <a:cxnLst>
              <a:cxn ang="T6">
                <a:pos x="T0" y="T1"/>
              </a:cxn>
              <a:cxn ang="T7">
                <a:pos x="T2" y="T3"/>
              </a:cxn>
              <a:cxn ang="T8">
                <a:pos x="T4" y="T5"/>
              </a:cxn>
            </a:cxnLst>
            <a:rect l="T9" t="T10" r="T11" b="T12"/>
            <a:pathLst>
              <a:path w="372" h="1">
                <a:moveTo>
                  <a:pt x="372" y="0"/>
                </a:moveTo>
                <a:lnTo>
                  <a:pt x="0" y="0"/>
                </a:lnTo>
                <a:lnTo>
                  <a:pt x="372" y="0"/>
                </a:lnTo>
                <a:close/>
              </a:path>
            </a:pathLst>
          </a:custGeom>
          <a:solidFill>
            <a:srgbClr val="FFFFFF"/>
          </a:solidFill>
          <a:ln w="19050">
            <a:solidFill>
              <a:srgbClr val="000000"/>
            </a:solidFill>
            <a:round/>
            <a:headEnd/>
            <a:tailEnd/>
          </a:ln>
        </p:spPr>
        <p:txBody>
          <a:bodyPr/>
          <a:lstStyle/>
          <a:p>
            <a:endParaRPr lang="en-GB"/>
          </a:p>
        </p:txBody>
      </p:sp>
      <p:sp>
        <p:nvSpPr>
          <p:cNvPr id="26644" name="Line 21"/>
          <p:cNvSpPr>
            <a:spLocks noChangeShapeType="1"/>
          </p:cNvSpPr>
          <p:nvPr/>
        </p:nvSpPr>
        <p:spPr bwMode="auto">
          <a:xfrm flipH="1">
            <a:off x="4467225" y="4373563"/>
            <a:ext cx="295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45" name="Rectangle 22"/>
          <p:cNvSpPr>
            <a:spLocks noChangeArrowheads="1"/>
          </p:cNvSpPr>
          <p:nvPr/>
        </p:nvSpPr>
        <p:spPr bwMode="auto">
          <a:xfrm>
            <a:off x="457200" y="1847850"/>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646" name="Rectangle 23"/>
          <p:cNvSpPr>
            <a:spLocks noChangeArrowheads="1"/>
          </p:cNvSpPr>
          <p:nvPr/>
        </p:nvSpPr>
        <p:spPr bwMode="auto">
          <a:xfrm>
            <a:off x="550863" y="1943100"/>
            <a:ext cx="127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647" name="Rectangle 24"/>
          <p:cNvSpPr>
            <a:spLocks noChangeArrowheads="1"/>
          </p:cNvSpPr>
          <p:nvPr/>
        </p:nvSpPr>
        <p:spPr bwMode="auto">
          <a:xfrm>
            <a:off x="457200" y="2146300"/>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648" name="Freeform 25"/>
          <p:cNvSpPr>
            <a:spLocks/>
          </p:cNvSpPr>
          <p:nvPr/>
        </p:nvSpPr>
        <p:spPr bwMode="auto">
          <a:xfrm>
            <a:off x="1620838" y="2093913"/>
            <a:ext cx="95250" cy="95250"/>
          </a:xfrm>
          <a:custGeom>
            <a:avLst/>
            <a:gdLst>
              <a:gd name="T0" fmla="*/ 800 w 119"/>
              <a:gd name="T1" fmla="*/ 0 h 121"/>
              <a:gd name="T2" fmla="*/ 800 w 119"/>
              <a:gd name="T3" fmla="*/ 0 h 121"/>
              <a:gd name="T4" fmla="*/ 800 w 119"/>
              <a:gd name="T5" fmla="*/ 0 h 121"/>
              <a:gd name="T6" fmla="*/ 800 w 119"/>
              <a:gd name="T7" fmla="*/ 0 h 121"/>
              <a:gd name="T8" fmla="*/ 800 w 119"/>
              <a:gd name="T9" fmla="*/ 0 h 121"/>
              <a:gd name="T10" fmla="*/ 800 w 119"/>
              <a:gd name="T11" fmla="*/ 0 h 121"/>
              <a:gd name="T12" fmla="*/ 800 w 119"/>
              <a:gd name="T13" fmla="*/ 0 h 121"/>
              <a:gd name="T14" fmla="*/ 800 w 119"/>
              <a:gd name="T15" fmla="*/ 0 h 121"/>
              <a:gd name="T16" fmla="*/ 800 w 119"/>
              <a:gd name="T17" fmla="*/ 0 h 121"/>
              <a:gd name="T18" fmla="*/ 0 w 119"/>
              <a:gd name="T19" fmla="*/ 0 h 121"/>
              <a:gd name="T20" fmla="*/ 0 w 119"/>
              <a:gd name="T21" fmla="*/ 0 h 121"/>
              <a:gd name="T22" fmla="*/ 0 w 119"/>
              <a:gd name="T23" fmla="*/ 0 h 121"/>
              <a:gd name="T24" fmla="*/ 800 w 119"/>
              <a:gd name="T25" fmla="*/ 0 h 121"/>
              <a:gd name="T26" fmla="*/ 800 w 119"/>
              <a:gd name="T27" fmla="*/ 0 h 121"/>
              <a:gd name="T28" fmla="*/ 800 w 119"/>
              <a:gd name="T29" fmla="*/ 0 h 121"/>
              <a:gd name="T30" fmla="*/ 800 w 119"/>
              <a:gd name="T31" fmla="*/ 0 h 121"/>
              <a:gd name="T32" fmla="*/ 800 w 119"/>
              <a:gd name="T33" fmla="*/ 0 h 121"/>
              <a:gd name="T34" fmla="*/ 800 w 119"/>
              <a:gd name="T35" fmla="*/ 0 h 121"/>
              <a:gd name="T36" fmla="*/ 800 w 119"/>
              <a:gd name="T37" fmla="*/ 0 h 121"/>
              <a:gd name="T38" fmla="*/ 800 w 119"/>
              <a:gd name="T39" fmla="*/ 0 h 121"/>
              <a:gd name="T40" fmla="*/ 800 w 119"/>
              <a:gd name="T41" fmla="*/ 0 h 121"/>
              <a:gd name="T42" fmla="*/ 800 w 119"/>
              <a:gd name="T43" fmla="*/ 0 h 121"/>
              <a:gd name="T44" fmla="*/ 800 w 119"/>
              <a:gd name="T45" fmla="*/ 0 h 121"/>
              <a:gd name="T46" fmla="*/ 800 w 119"/>
              <a:gd name="T47" fmla="*/ 0 h 121"/>
              <a:gd name="T48" fmla="*/ 800 w 119"/>
              <a:gd name="T49" fmla="*/ 0 h 121"/>
              <a:gd name="T50" fmla="*/ 800 w 119"/>
              <a:gd name="T51" fmla="*/ 0 h 121"/>
              <a:gd name="T52" fmla="*/ 800 w 119"/>
              <a:gd name="T53" fmla="*/ 0 h 121"/>
              <a:gd name="T54" fmla="*/ 800 w 119"/>
              <a:gd name="T55" fmla="*/ 0 h 121"/>
              <a:gd name="T56" fmla="*/ 800 w 119"/>
              <a:gd name="T57" fmla="*/ 0 h 121"/>
              <a:gd name="T58" fmla="*/ 800 w 119"/>
              <a:gd name="T59" fmla="*/ 0 h 121"/>
              <a:gd name="T60" fmla="*/ 800 w 119"/>
              <a:gd name="T61" fmla="*/ 0 h 121"/>
              <a:gd name="T62" fmla="*/ 800 w 119"/>
              <a:gd name="T63" fmla="*/ 0 h 121"/>
              <a:gd name="T64" fmla="*/ 800 w 119"/>
              <a:gd name="T65" fmla="*/ 0 h 121"/>
              <a:gd name="T66" fmla="*/ 800 w 119"/>
              <a:gd name="T67" fmla="*/ 0 h 121"/>
              <a:gd name="T68" fmla="*/ 800 w 119"/>
              <a:gd name="T69" fmla="*/ 0 h 121"/>
              <a:gd name="T70" fmla="*/ 800 w 119"/>
              <a:gd name="T71" fmla="*/ 0 h 121"/>
              <a:gd name="T72" fmla="*/ 800 w 119"/>
              <a:gd name="T73" fmla="*/ 0 h 121"/>
              <a:gd name="T74" fmla="*/ 800 w 119"/>
              <a:gd name="T75" fmla="*/ 0 h 121"/>
              <a:gd name="T76" fmla="*/ 800 w 119"/>
              <a:gd name="T77" fmla="*/ 0 h 121"/>
              <a:gd name="T78" fmla="*/ 800 w 119"/>
              <a:gd name="T79" fmla="*/ 0 h 121"/>
              <a:gd name="T80" fmla="*/ 800 w 119"/>
              <a:gd name="T81" fmla="*/ 0 h 121"/>
              <a:gd name="T82" fmla="*/ 800 w 119"/>
              <a:gd name="T83" fmla="*/ 0 h 121"/>
              <a:gd name="T84" fmla="*/ 800 w 119"/>
              <a:gd name="T85" fmla="*/ 0 h 121"/>
              <a:gd name="T86" fmla="*/ 800 w 119"/>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
              <a:gd name="T133" fmla="*/ 0 h 121"/>
              <a:gd name="T134" fmla="*/ 119 w 119"/>
              <a:gd name="T135" fmla="*/ 121 h 1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 h="121">
                <a:moveTo>
                  <a:pt x="60" y="0"/>
                </a:moveTo>
                <a:lnTo>
                  <a:pt x="57" y="0"/>
                </a:lnTo>
                <a:lnTo>
                  <a:pt x="53" y="0"/>
                </a:lnTo>
                <a:lnTo>
                  <a:pt x="50" y="0"/>
                </a:lnTo>
                <a:lnTo>
                  <a:pt x="48" y="1"/>
                </a:lnTo>
                <a:lnTo>
                  <a:pt x="45" y="1"/>
                </a:lnTo>
                <a:lnTo>
                  <a:pt x="41" y="2"/>
                </a:lnTo>
                <a:lnTo>
                  <a:pt x="38" y="4"/>
                </a:lnTo>
                <a:lnTo>
                  <a:pt x="36" y="4"/>
                </a:lnTo>
                <a:lnTo>
                  <a:pt x="33" y="5"/>
                </a:lnTo>
                <a:lnTo>
                  <a:pt x="30" y="6"/>
                </a:lnTo>
                <a:lnTo>
                  <a:pt x="28" y="8"/>
                </a:lnTo>
                <a:lnTo>
                  <a:pt x="26" y="10"/>
                </a:lnTo>
                <a:lnTo>
                  <a:pt x="24" y="12"/>
                </a:lnTo>
                <a:lnTo>
                  <a:pt x="21" y="13"/>
                </a:lnTo>
                <a:lnTo>
                  <a:pt x="18" y="16"/>
                </a:lnTo>
                <a:lnTo>
                  <a:pt x="17" y="17"/>
                </a:lnTo>
                <a:lnTo>
                  <a:pt x="14" y="20"/>
                </a:lnTo>
                <a:lnTo>
                  <a:pt x="13" y="21"/>
                </a:lnTo>
                <a:lnTo>
                  <a:pt x="12" y="24"/>
                </a:lnTo>
                <a:lnTo>
                  <a:pt x="9" y="26"/>
                </a:lnTo>
                <a:lnTo>
                  <a:pt x="8" y="29"/>
                </a:lnTo>
                <a:lnTo>
                  <a:pt x="6" y="32"/>
                </a:lnTo>
                <a:lnTo>
                  <a:pt x="5" y="34"/>
                </a:lnTo>
                <a:lnTo>
                  <a:pt x="4" y="37"/>
                </a:lnTo>
                <a:lnTo>
                  <a:pt x="2" y="40"/>
                </a:lnTo>
                <a:lnTo>
                  <a:pt x="2" y="42"/>
                </a:lnTo>
                <a:lnTo>
                  <a:pt x="1" y="45"/>
                </a:lnTo>
                <a:lnTo>
                  <a:pt x="1" y="48"/>
                </a:lnTo>
                <a:lnTo>
                  <a:pt x="0" y="50"/>
                </a:lnTo>
                <a:lnTo>
                  <a:pt x="0" y="54"/>
                </a:lnTo>
                <a:lnTo>
                  <a:pt x="0" y="57"/>
                </a:lnTo>
                <a:lnTo>
                  <a:pt x="0" y="59"/>
                </a:lnTo>
                <a:lnTo>
                  <a:pt x="0" y="63"/>
                </a:lnTo>
                <a:lnTo>
                  <a:pt x="0" y="66"/>
                </a:lnTo>
                <a:lnTo>
                  <a:pt x="0" y="69"/>
                </a:lnTo>
                <a:lnTo>
                  <a:pt x="1" y="71"/>
                </a:lnTo>
                <a:lnTo>
                  <a:pt x="1" y="75"/>
                </a:lnTo>
                <a:lnTo>
                  <a:pt x="2" y="78"/>
                </a:lnTo>
                <a:lnTo>
                  <a:pt x="2" y="81"/>
                </a:lnTo>
                <a:lnTo>
                  <a:pt x="4" y="83"/>
                </a:lnTo>
                <a:lnTo>
                  <a:pt x="5" y="86"/>
                </a:lnTo>
                <a:lnTo>
                  <a:pt x="6" y="89"/>
                </a:lnTo>
                <a:lnTo>
                  <a:pt x="8" y="91"/>
                </a:lnTo>
                <a:lnTo>
                  <a:pt x="9" y="94"/>
                </a:lnTo>
                <a:lnTo>
                  <a:pt x="12" y="95"/>
                </a:lnTo>
                <a:lnTo>
                  <a:pt x="13" y="98"/>
                </a:lnTo>
                <a:lnTo>
                  <a:pt x="14" y="101"/>
                </a:lnTo>
                <a:lnTo>
                  <a:pt x="17" y="102"/>
                </a:lnTo>
                <a:lnTo>
                  <a:pt x="18" y="105"/>
                </a:lnTo>
                <a:lnTo>
                  <a:pt x="21" y="106"/>
                </a:lnTo>
                <a:lnTo>
                  <a:pt x="24" y="109"/>
                </a:lnTo>
                <a:lnTo>
                  <a:pt x="26" y="110"/>
                </a:lnTo>
                <a:lnTo>
                  <a:pt x="28" y="111"/>
                </a:lnTo>
                <a:lnTo>
                  <a:pt x="30" y="113"/>
                </a:lnTo>
                <a:lnTo>
                  <a:pt x="33" y="114"/>
                </a:lnTo>
                <a:lnTo>
                  <a:pt x="36" y="115"/>
                </a:lnTo>
                <a:lnTo>
                  <a:pt x="38" y="117"/>
                </a:lnTo>
                <a:lnTo>
                  <a:pt x="41" y="118"/>
                </a:lnTo>
                <a:lnTo>
                  <a:pt x="45" y="118"/>
                </a:lnTo>
                <a:lnTo>
                  <a:pt x="48" y="119"/>
                </a:lnTo>
                <a:lnTo>
                  <a:pt x="50" y="119"/>
                </a:lnTo>
                <a:lnTo>
                  <a:pt x="53" y="119"/>
                </a:lnTo>
                <a:lnTo>
                  <a:pt x="57" y="121"/>
                </a:lnTo>
                <a:lnTo>
                  <a:pt x="60" y="121"/>
                </a:lnTo>
                <a:lnTo>
                  <a:pt x="62" y="121"/>
                </a:lnTo>
                <a:lnTo>
                  <a:pt x="66" y="119"/>
                </a:lnTo>
                <a:lnTo>
                  <a:pt x="69" y="119"/>
                </a:lnTo>
                <a:lnTo>
                  <a:pt x="71" y="119"/>
                </a:lnTo>
                <a:lnTo>
                  <a:pt x="74" y="118"/>
                </a:lnTo>
                <a:lnTo>
                  <a:pt x="77" y="118"/>
                </a:lnTo>
                <a:lnTo>
                  <a:pt x="81" y="117"/>
                </a:lnTo>
                <a:lnTo>
                  <a:pt x="83" y="115"/>
                </a:lnTo>
                <a:lnTo>
                  <a:pt x="86" y="114"/>
                </a:lnTo>
                <a:lnTo>
                  <a:pt x="89" y="113"/>
                </a:lnTo>
                <a:lnTo>
                  <a:pt x="91" y="111"/>
                </a:lnTo>
                <a:lnTo>
                  <a:pt x="93" y="110"/>
                </a:lnTo>
                <a:lnTo>
                  <a:pt x="95" y="109"/>
                </a:lnTo>
                <a:lnTo>
                  <a:pt x="98" y="106"/>
                </a:lnTo>
                <a:lnTo>
                  <a:pt x="101" y="105"/>
                </a:lnTo>
                <a:lnTo>
                  <a:pt x="102" y="102"/>
                </a:lnTo>
                <a:lnTo>
                  <a:pt x="105" y="101"/>
                </a:lnTo>
                <a:lnTo>
                  <a:pt x="106" y="98"/>
                </a:lnTo>
                <a:lnTo>
                  <a:pt x="107" y="95"/>
                </a:lnTo>
                <a:lnTo>
                  <a:pt x="110" y="94"/>
                </a:lnTo>
                <a:lnTo>
                  <a:pt x="111" y="91"/>
                </a:lnTo>
                <a:lnTo>
                  <a:pt x="113" y="89"/>
                </a:lnTo>
                <a:lnTo>
                  <a:pt x="114" y="86"/>
                </a:lnTo>
                <a:lnTo>
                  <a:pt x="115" y="83"/>
                </a:lnTo>
                <a:lnTo>
                  <a:pt x="117" y="81"/>
                </a:lnTo>
                <a:lnTo>
                  <a:pt x="117" y="78"/>
                </a:lnTo>
                <a:lnTo>
                  <a:pt x="118" y="75"/>
                </a:lnTo>
                <a:lnTo>
                  <a:pt x="118" y="71"/>
                </a:lnTo>
                <a:lnTo>
                  <a:pt x="119" y="69"/>
                </a:lnTo>
                <a:lnTo>
                  <a:pt x="119" y="66"/>
                </a:lnTo>
                <a:lnTo>
                  <a:pt x="119" y="63"/>
                </a:lnTo>
                <a:lnTo>
                  <a:pt x="119" y="59"/>
                </a:lnTo>
                <a:lnTo>
                  <a:pt x="119" y="57"/>
                </a:lnTo>
                <a:lnTo>
                  <a:pt x="119" y="54"/>
                </a:lnTo>
                <a:lnTo>
                  <a:pt x="119" y="50"/>
                </a:lnTo>
                <a:lnTo>
                  <a:pt x="118" y="48"/>
                </a:lnTo>
                <a:lnTo>
                  <a:pt x="118" y="45"/>
                </a:lnTo>
                <a:lnTo>
                  <a:pt x="117" y="42"/>
                </a:lnTo>
                <a:lnTo>
                  <a:pt x="117" y="40"/>
                </a:lnTo>
                <a:lnTo>
                  <a:pt x="115" y="37"/>
                </a:lnTo>
                <a:lnTo>
                  <a:pt x="114" y="34"/>
                </a:lnTo>
                <a:lnTo>
                  <a:pt x="113" y="32"/>
                </a:lnTo>
                <a:lnTo>
                  <a:pt x="111" y="29"/>
                </a:lnTo>
                <a:lnTo>
                  <a:pt x="110" y="26"/>
                </a:lnTo>
                <a:lnTo>
                  <a:pt x="107" y="24"/>
                </a:lnTo>
                <a:lnTo>
                  <a:pt x="106" y="21"/>
                </a:lnTo>
                <a:lnTo>
                  <a:pt x="105" y="20"/>
                </a:lnTo>
                <a:lnTo>
                  <a:pt x="102" y="17"/>
                </a:lnTo>
                <a:lnTo>
                  <a:pt x="101" y="16"/>
                </a:lnTo>
                <a:lnTo>
                  <a:pt x="98" y="13"/>
                </a:lnTo>
                <a:lnTo>
                  <a:pt x="95" y="12"/>
                </a:lnTo>
                <a:lnTo>
                  <a:pt x="93" y="10"/>
                </a:lnTo>
                <a:lnTo>
                  <a:pt x="91" y="8"/>
                </a:lnTo>
                <a:lnTo>
                  <a:pt x="89" y="6"/>
                </a:lnTo>
                <a:lnTo>
                  <a:pt x="86" y="5"/>
                </a:lnTo>
                <a:lnTo>
                  <a:pt x="83" y="4"/>
                </a:lnTo>
                <a:lnTo>
                  <a:pt x="81" y="4"/>
                </a:lnTo>
                <a:lnTo>
                  <a:pt x="77" y="2"/>
                </a:lnTo>
                <a:lnTo>
                  <a:pt x="74" y="1"/>
                </a:lnTo>
                <a:lnTo>
                  <a:pt x="71" y="1"/>
                </a:lnTo>
                <a:lnTo>
                  <a:pt x="69" y="0"/>
                </a:lnTo>
                <a:lnTo>
                  <a:pt x="66" y="0"/>
                </a:lnTo>
                <a:lnTo>
                  <a:pt x="62" y="0"/>
                </a:lnTo>
                <a:lnTo>
                  <a:pt x="60" y="0"/>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49" name="Line 26"/>
          <p:cNvSpPr>
            <a:spLocks noChangeShapeType="1"/>
          </p:cNvSpPr>
          <p:nvPr/>
        </p:nvSpPr>
        <p:spPr bwMode="auto">
          <a:xfrm flipH="1">
            <a:off x="4087813" y="2435225"/>
            <a:ext cx="3794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0" name="Line 27"/>
          <p:cNvSpPr>
            <a:spLocks noChangeShapeType="1"/>
          </p:cNvSpPr>
          <p:nvPr/>
        </p:nvSpPr>
        <p:spPr bwMode="auto">
          <a:xfrm>
            <a:off x="3413125" y="2435225"/>
            <a:ext cx="379413"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1" name="Freeform 28"/>
          <p:cNvSpPr>
            <a:spLocks/>
          </p:cNvSpPr>
          <p:nvPr/>
        </p:nvSpPr>
        <p:spPr bwMode="auto">
          <a:xfrm>
            <a:off x="3730625" y="2287588"/>
            <a:ext cx="293688" cy="295275"/>
          </a:xfrm>
          <a:custGeom>
            <a:avLst/>
            <a:gdLst>
              <a:gd name="T0" fmla="*/ 0 w 372"/>
              <a:gd name="T1" fmla="*/ 794 h 372"/>
              <a:gd name="T2" fmla="*/ 0 w 372"/>
              <a:gd name="T3" fmla="*/ 794 h 372"/>
              <a:gd name="T4" fmla="*/ 0 w 372"/>
              <a:gd name="T5" fmla="*/ 0 h 372"/>
              <a:gd name="T6" fmla="*/ 0 w 372"/>
              <a:gd name="T7" fmla="*/ 794 h 372"/>
              <a:gd name="T8" fmla="*/ 0 60000 65536"/>
              <a:gd name="T9" fmla="*/ 0 60000 65536"/>
              <a:gd name="T10" fmla="*/ 0 60000 65536"/>
              <a:gd name="T11" fmla="*/ 0 60000 65536"/>
              <a:gd name="T12" fmla="*/ 0 w 372"/>
              <a:gd name="T13" fmla="*/ 0 h 372"/>
              <a:gd name="T14" fmla="*/ 372 w 372"/>
              <a:gd name="T15" fmla="*/ 372 h 372"/>
            </a:gdLst>
            <a:ahLst/>
            <a:cxnLst>
              <a:cxn ang="T8">
                <a:pos x="T0" y="T1"/>
              </a:cxn>
              <a:cxn ang="T9">
                <a:pos x="T2" y="T3"/>
              </a:cxn>
              <a:cxn ang="T10">
                <a:pos x="T4" y="T5"/>
              </a:cxn>
              <a:cxn ang="T11">
                <a:pos x="T6" y="T7"/>
              </a:cxn>
            </a:cxnLst>
            <a:rect l="T12" t="T13" r="T14" b="T15"/>
            <a:pathLst>
              <a:path w="372" h="372">
                <a:moveTo>
                  <a:pt x="372" y="186"/>
                </a:moveTo>
                <a:lnTo>
                  <a:pt x="0" y="372"/>
                </a:lnTo>
                <a:lnTo>
                  <a:pt x="0" y="0"/>
                </a:lnTo>
                <a:lnTo>
                  <a:pt x="372" y="186"/>
                </a:lnTo>
                <a:close/>
              </a:path>
            </a:pathLst>
          </a:custGeom>
          <a:solidFill>
            <a:srgbClr val="FFFFFF"/>
          </a:solidFill>
          <a:ln w="28575">
            <a:solidFill>
              <a:srgbClr val="000000"/>
            </a:solidFill>
            <a:round/>
            <a:headEnd/>
            <a:tailEnd/>
          </a:ln>
        </p:spPr>
        <p:txBody>
          <a:bodyPr/>
          <a:lstStyle/>
          <a:p>
            <a:endParaRPr lang="en-GB"/>
          </a:p>
        </p:txBody>
      </p:sp>
      <p:sp>
        <p:nvSpPr>
          <p:cNvPr id="26652" name="Freeform 29"/>
          <p:cNvSpPr>
            <a:spLocks/>
          </p:cNvSpPr>
          <p:nvPr/>
        </p:nvSpPr>
        <p:spPr bwMode="auto">
          <a:xfrm>
            <a:off x="4043363" y="2390775"/>
            <a:ext cx="95250" cy="95250"/>
          </a:xfrm>
          <a:custGeom>
            <a:avLst/>
            <a:gdLst>
              <a:gd name="T0" fmla="*/ 800 w 119"/>
              <a:gd name="T1" fmla="*/ 0 h 121"/>
              <a:gd name="T2" fmla="*/ 800 w 119"/>
              <a:gd name="T3" fmla="*/ 0 h 121"/>
              <a:gd name="T4" fmla="*/ 800 w 119"/>
              <a:gd name="T5" fmla="*/ 0 h 121"/>
              <a:gd name="T6" fmla="*/ 800 w 119"/>
              <a:gd name="T7" fmla="*/ 0 h 121"/>
              <a:gd name="T8" fmla="*/ 800 w 119"/>
              <a:gd name="T9" fmla="*/ 0 h 121"/>
              <a:gd name="T10" fmla="*/ 800 w 119"/>
              <a:gd name="T11" fmla="*/ 0 h 121"/>
              <a:gd name="T12" fmla="*/ 800 w 119"/>
              <a:gd name="T13" fmla="*/ 0 h 121"/>
              <a:gd name="T14" fmla="*/ 800 w 119"/>
              <a:gd name="T15" fmla="*/ 0 h 121"/>
              <a:gd name="T16" fmla="*/ 800 w 119"/>
              <a:gd name="T17" fmla="*/ 0 h 121"/>
              <a:gd name="T18" fmla="*/ 0 w 119"/>
              <a:gd name="T19" fmla="*/ 0 h 121"/>
              <a:gd name="T20" fmla="*/ 0 w 119"/>
              <a:gd name="T21" fmla="*/ 0 h 121"/>
              <a:gd name="T22" fmla="*/ 0 w 119"/>
              <a:gd name="T23" fmla="*/ 0 h 121"/>
              <a:gd name="T24" fmla="*/ 800 w 119"/>
              <a:gd name="T25" fmla="*/ 0 h 121"/>
              <a:gd name="T26" fmla="*/ 800 w 119"/>
              <a:gd name="T27" fmla="*/ 0 h 121"/>
              <a:gd name="T28" fmla="*/ 800 w 119"/>
              <a:gd name="T29" fmla="*/ 0 h 121"/>
              <a:gd name="T30" fmla="*/ 800 w 119"/>
              <a:gd name="T31" fmla="*/ 0 h 121"/>
              <a:gd name="T32" fmla="*/ 800 w 119"/>
              <a:gd name="T33" fmla="*/ 0 h 121"/>
              <a:gd name="T34" fmla="*/ 800 w 119"/>
              <a:gd name="T35" fmla="*/ 0 h 121"/>
              <a:gd name="T36" fmla="*/ 800 w 119"/>
              <a:gd name="T37" fmla="*/ 0 h 121"/>
              <a:gd name="T38" fmla="*/ 800 w 119"/>
              <a:gd name="T39" fmla="*/ 0 h 121"/>
              <a:gd name="T40" fmla="*/ 800 w 119"/>
              <a:gd name="T41" fmla="*/ 0 h 121"/>
              <a:gd name="T42" fmla="*/ 800 w 119"/>
              <a:gd name="T43" fmla="*/ 0 h 121"/>
              <a:gd name="T44" fmla="*/ 800 w 119"/>
              <a:gd name="T45" fmla="*/ 0 h 121"/>
              <a:gd name="T46" fmla="*/ 800 w 119"/>
              <a:gd name="T47" fmla="*/ 0 h 121"/>
              <a:gd name="T48" fmla="*/ 800 w 119"/>
              <a:gd name="T49" fmla="*/ 0 h 121"/>
              <a:gd name="T50" fmla="*/ 800 w 119"/>
              <a:gd name="T51" fmla="*/ 0 h 121"/>
              <a:gd name="T52" fmla="*/ 800 w 119"/>
              <a:gd name="T53" fmla="*/ 0 h 121"/>
              <a:gd name="T54" fmla="*/ 800 w 119"/>
              <a:gd name="T55" fmla="*/ 0 h 121"/>
              <a:gd name="T56" fmla="*/ 800 w 119"/>
              <a:gd name="T57" fmla="*/ 0 h 121"/>
              <a:gd name="T58" fmla="*/ 800 w 119"/>
              <a:gd name="T59" fmla="*/ 0 h 121"/>
              <a:gd name="T60" fmla="*/ 800 w 119"/>
              <a:gd name="T61" fmla="*/ 0 h 121"/>
              <a:gd name="T62" fmla="*/ 800 w 119"/>
              <a:gd name="T63" fmla="*/ 0 h 121"/>
              <a:gd name="T64" fmla="*/ 800 w 119"/>
              <a:gd name="T65" fmla="*/ 0 h 121"/>
              <a:gd name="T66" fmla="*/ 800 w 119"/>
              <a:gd name="T67" fmla="*/ 0 h 121"/>
              <a:gd name="T68" fmla="*/ 800 w 119"/>
              <a:gd name="T69" fmla="*/ 0 h 121"/>
              <a:gd name="T70" fmla="*/ 800 w 119"/>
              <a:gd name="T71" fmla="*/ 0 h 121"/>
              <a:gd name="T72" fmla="*/ 800 w 119"/>
              <a:gd name="T73" fmla="*/ 0 h 121"/>
              <a:gd name="T74" fmla="*/ 800 w 119"/>
              <a:gd name="T75" fmla="*/ 0 h 121"/>
              <a:gd name="T76" fmla="*/ 800 w 119"/>
              <a:gd name="T77" fmla="*/ 0 h 121"/>
              <a:gd name="T78" fmla="*/ 800 w 119"/>
              <a:gd name="T79" fmla="*/ 0 h 121"/>
              <a:gd name="T80" fmla="*/ 800 w 119"/>
              <a:gd name="T81" fmla="*/ 0 h 121"/>
              <a:gd name="T82" fmla="*/ 800 w 119"/>
              <a:gd name="T83" fmla="*/ 0 h 121"/>
              <a:gd name="T84" fmla="*/ 800 w 119"/>
              <a:gd name="T85" fmla="*/ 0 h 121"/>
              <a:gd name="T86" fmla="*/ 800 w 119"/>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
              <a:gd name="T133" fmla="*/ 0 h 121"/>
              <a:gd name="T134" fmla="*/ 119 w 119"/>
              <a:gd name="T135" fmla="*/ 121 h 1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 h="121">
                <a:moveTo>
                  <a:pt x="59" y="0"/>
                </a:moveTo>
                <a:lnTo>
                  <a:pt x="57" y="0"/>
                </a:lnTo>
                <a:lnTo>
                  <a:pt x="53" y="0"/>
                </a:lnTo>
                <a:lnTo>
                  <a:pt x="50" y="0"/>
                </a:lnTo>
                <a:lnTo>
                  <a:pt x="47" y="1"/>
                </a:lnTo>
                <a:lnTo>
                  <a:pt x="45" y="1"/>
                </a:lnTo>
                <a:lnTo>
                  <a:pt x="41" y="3"/>
                </a:lnTo>
                <a:lnTo>
                  <a:pt x="38" y="4"/>
                </a:lnTo>
                <a:lnTo>
                  <a:pt x="35" y="4"/>
                </a:lnTo>
                <a:lnTo>
                  <a:pt x="33" y="5"/>
                </a:lnTo>
                <a:lnTo>
                  <a:pt x="30" y="7"/>
                </a:lnTo>
                <a:lnTo>
                  <a:pt x="28" y="8"/>
                </a:lnTo>
                <a:lnTo>
                  <a:pt x="26" y="11"/>
                </a:lnTo>
                <a:lnTo>
                  <a:pt x="24" y="12"/>
                </a:lnTo>
                <a:lnTo>
                  <a:pt x="21" y="13"/>
                </a:lnTo>
                <a:lnTo>
                  <a:pt x="18" y="16"/>
                </a:lnTo>
                <a:lnTo>
                  <a:pt x="17" y="17"/>
                </a:lnTo>
                <a:lnTo>
                  <a:pt x="14" y="20"/>
                </a:lnTo>
                <a:lnTo>
                  <a:pt x="13" y="21"/>
                </a:lnTo>
                <a:lnTo>
                  <a:pt x="12" y="24"/>
                </a:lnTo>
                <a:lnTo>
                  <a:pt x="9" y="26"/>
                </a:lnTo>
                <a:lnTo>
                  <a:pt x="8" y="29"/>
                </a:lnTo>
                <a:lnTo>
                  <a:pt x="6" y="32"/>
                </a:lnTo>
                <a:lnTo>
                  <a:pt x="5" y="34"/>
                </a:lnTo>
                <a:lnTo>
                  <a:pt x="4" y="37"/>
                </a:lnTo>
                <a:lnTo>
                  <a:pt x="2" y="40"/>
                </a:lnTo>
                <a:lnTo>
                  <a:pt x="2" y="42"/>
                </a:lnTo>
                <a:lnTo>
                  <a:pt x="1" y="45"/>
                </a:lnTo>
                <a:lnTo>
                  <a:pt x="1" y="48"/>
                </a:lnTo>
                <a:lnTo>
                  <a:pt x="0" y="50"/>
                </a:lnTo>
                <a:lnTo>
                  <a:pt x="0" y="54"/>
                </a:lnTo>
                <a:lnTo>
                  <a:pt x="0" y="57"/>
                </a:lnTo>
                <a:lnTo>
                  <a:pt x="0" y="60"/>
                </a:lnTo>
                <a:lnTo>
                  <a:pt x="0" y="64"/>
                </a:lnTo>
                <a:lnTo>
                  <a:pt x="0" y="66"/>
                </a:lnTo>
                <a:lnTo>
                  <a:pt x="0" y="69"/>
                </a:lnTo>
                <a:lnTo>
                  <a:pt x="1" y="72"/>
                </a:lnTo>
                <a:lnTo>
                  <a:pt x="1" y="76"/>
                </a:lnTo>
                <a:lnTo>
                  <a:pt x="2" y="78"/>
                </a:lnTo>
                <a:lnTo>
                  <a:pt x="2" y="81"/>
                </a:lnTo>
                <a:lnTo>
                  <a:pt x="4" y="84"/>
                </a:lnTo>
                <a:lnTo>
                  <a:pt x="5" y="86"/>
                </a:lnTo>
                <a:lnTo>
                  <a:pt x="6" y="89"/>
                </a:lnTo>
                <a:lnTo>
                  <a:pt x="8" y="92"/>
                </a:lnTo>
                <a:lnTo>
                  <a:pt x="9" y="94"/>
                </a:lnTo>
                <a:lnTo>
                  <a:pt x="12" y="96"/>
                </a:lnTo>
                <a:lnTo>
                  <a:pt x="13" y="98"/>
                </a:lnTo>
                <a:lnTo>
                  <a:pt x="14" y="101"/>
                </a:lnTo>
                <a:lnTo>
                  <a:pt x="17" y="102"/>
                </a:lnTo>
                <a:lnTo>
                  <a:pt x="18" y="105"/>
                </a:lnTo>
                <a:lnTo>
                  <a:pt x="21" y="106"/>
                </a:lnTo>
                <a:lnTo>
                  <a:pt x="24" y="109"/>
                </a:lnTo>
                <a:lnTo>
                  <a:pt x="26" y="110"/>
                </a:lnTo>
                <a:lnTo>
                  <a:pt x="28" y="111"/>
                </a:lnTo>
                <a:lnTo>
                  <a:pt x="30" y="113"/>
                </a:lnTo>
                <a:lnTo>
                  <a:pt x="33" y="114"/>
                </a:lnTo>
                <a:lnTo>
                  <a:pt x="35" y="115"/>
                </a:lnTo>
                <a:lnTo>
                  <a:pt x="38" y="117"/>
                </a:lnTo>
                <a:lnTo>
                  <a:pt x="41" y="118"/>
                </a:lnTo>
                <a:lnTo>
                  <a:pt x="45" y="118"/>
                </a:lnTo>
                <a:lnTo>
                  <a:pt x="47" y="119"/>
                </a:lnTo>
                <a:lnTo>
                  <a:pt x="50" y="119"/>
                </a:lnTo>
                <a:lnTo>
                  <a:pt x="53" y="119"/>
                </a:lnTo>
                <a:lnTo>
                  <a:pt x="57" y="121"/>
                </a:lnTo>
                <a:lnTo>
                  <a:pt x="59" y="121"/>
                </a:lnTo>
                <a:lnTo>
                  <a:pt x="62" y="121"/>
                </a:lnTo>
                <a:lnTo>
                  <a:pt x="66" y="119"/>
                </a:lnTo>
                <a:lnTo>
                  <a:pt x="69" y="119"/>
                </a:lnTo>
                <a:lnTo>
                  <a:pt x="71" y="119"/>
                </a:lnTo>
                <a:lnTo>
                  <a:pt x="74" y="118"/>
                </a:lnTo>
                <a:lnTo>
                  <a:pt x="77" y="118"/>
                </a:lnTo>
                <a:lnTo>
                  <a:pt x="81" y="117"/>
                </a:lnTo>
                <a:lnTo>
                  <a:pt x="83" y="115"/>
                </a:lnTo>
                <a:lnTo>
                  <a:pt x="86" y="114"/>
                </a:lnTo>
                <a:lnTo>
                  <a:pt x="89" y="113"/>
                </a:lnTo>
                <a:lnTo>
                  <a:pt x="91" y="111"/>
                </a:lnTo>
                <a:lnTo>
                  <a:pt x="93" y="110"/>
                </a:lnTo>
                <a:lnTo>
                  <a:pt x="95" y="109"/>
                </a:lnTo>
                <a:lnTo>
                  <a:pt x="98" y="106"/>
                </a:lnTo>
                <a:lnTo>
                  <a:pt x="101" y="105"/>
                </a:lnTo>
                <a:lnTo>
                  <a:pt x="102" y="102"/>
                </a:lnTo>
                <a:lnTo>
                  <a:pt x="104" y="101"/>
                </a:lnTo>
                <a:lnTo>
                  <a:pt x="106" y="98"/>
                </a:lnTo>
                <a:lnTo>
                  <a:pt x="107" y="96"/>
                </a:lnTo>
                <a:lnTo>
                  <a:pt x="110" y="94"/>
                </a:lnTo>
                <a:lnTo>
                  <a:pt x="111" y="92"/>
                </a:lnTo>
                <a:lnTo>
                  <a:pt x="112" y="89"/>
                </a:lnTo>
                <a:lnTo>
                  <a:pt x="114" y="86"/>
                </a:lnTo>
                <a:lnTo>
                  <a:pt x="115" y="84"/>
                </a:lnTo>
                <a:lnTo>
                  <a:pt x="116" y="81"/>
                </a:lnTo>
                <a:lnTo>
                  <a:pt x="116" y="78"/>
                </a:lnTo>
                <a:lnTo>
                  <a:pt x="118" y="76"/>
                </a:lnTo>
                <a:lnTo>
                  <a:pt x="118" y="72"/>
                </a:lnTo>
                <a:lnTo>
                  <a:pt x="119" y="69"/>
                </a:lnTo>
                <a:lnTo>
                  <a:pt x="119" y="66"/>
                </a:lnTo>
                <a:lnTo>
                  <a:pt x="119" y="64"/>
                </a:lnTo>
                <a:lnTo>
                  <a:pt x="119" y="60"/>
                </a:lnTo>
                <a:lnTo>
                  <a:pt x="119" y="57"/>
                </a:lnTo>
                <a:lnTo>
                  <a:pt x="119" y="54"/>
                </a:lnTo>
                <a:lnTo>
                  <a:pt x="119" y="50"/>
                </a:lnTo>
                <a:lnTo>
                  <a:pt x="118" y="48"/>
                </a:lnTo>
                <a:lnTo>
                  <a:pt x="118" y="45"/>
                </a:lnTo>
                <a:lnTo>
                  <a:pt x="116" y="42"/>
                </a:lnTo>
                <a:lnTo>
                  <a:pt x="116" y="40"/>
                </a:lnTo>
                <a:lnTo>
                  <a:pt x="115" y="37"/>
                </a:lnTo>
                <a:lnTo>
                  <a:pt x="114" y="34"/>
                </a:lnTo>
                <a:lnTo>
                  <a:pt x="112" y="32"/>
                </a:lnTo>
                <a:lnTo>
                  <a:pt x="111" y="29"/>
                </a:lnTo>
                <a:lnTo>
                  <a:pt x="110" y="26"/>
                </a:lnTo>
                <a:lnTo>
                  <a:pt x="107" y="24"/>
                </a:lnTo>
                <a:lnTo>
                  <a:pt x="106" y="21"/>
                </a:lnTo>
                <a:lnTo>
                  <a:pt x="104" y="20"/>
                </a:lnTo>
                <a:lnTo>
                  <a:pt x="102" y="17"/>
                </a:lnTo>
                <a:lnTo>
                  <a:pt x="101" y="16"/>
                </a:lnTo>
                <a:lnTo>
                  <a:pt x="98" y="13"/>
                </a:lnTo>
                <a:lnTo>
                  <a:pt x="95" y="12"/>
                </a:lnTo>
                <a:lnTo>
                  <a:pt x="93" y="11"/>
                </a:lnTo>
                <a:lnTo>
                  <a:pt x="91" y="8"/>
                </a:lnTo>
                <a:lnTo>
                  <a:pt x="89" y="7"/>
                </a:lnTo>
                <a:lnTo>
                  <a:pt x="86" y="5"/>
                </a:lnTo>
                <a:lnTo>
                  <a:pt x="83" y="4"/>
                </a:lnTo>
                <a:lnTo>
                  <a:pt x="81" y="4"/>
                </a:lnTo>
                <a:lnTo>
                  <a:pt x="77" y="3"/>
                </a:lnTo>
                <a:lnTo>
                  <a:pt x="74" y="1"/>
                </a:lnTo>
                <a:lnTo>
                  <a:pt x="71" y="1"/>
                </a:lnTo>
                <a:lnTo>
                  <a:pt x="69" y="0"/>
                </a:lnTo>
                <a:lnTo>
                  <a:pt x="66" y="0"/>
                </a:lnTo>
                <a:lnTo>
                  <a:pt x="62" y="0"/>
                </a:lnTo>
                <a:lnTo>
                  <a:pt x="59" y="0"/>
                </a:lnTo>
              </a:path>
            </a:pathLst>
          </a:custGeom>
          <a:solidFill>
            <a:schemeClr val="bg1"/>
          </a:solidFill>
          <a:ln w="20638">
            <a:solidFill>
              <a:srgbClr val="000000"/>
            </a:solidFill>
            <a:round/>
            <a:headEnd/>
            <a:tailEnd/>
          </a:ln>
        </p:spPr>
        <p:txBody>
          <a:bodyPr/>
          <a:lstStyle/>
          <a:p>
            <a:endParaRPr lang="en-GB"/>
          </a:p>
        </p:txBody>
      </p:sp>
      <p:sp>
        <p:nvSpPr>
          <p:cNvPr id="26653" name="Line 30"/>
          <p:cNvSpPr>
            <a:spLocks noChangeShapeType="1"/>
          </p:cNvSpPr>
          <p:nvPr/>
        </p:nvSpPr>
        <p:spPr bwMode="auto">
          <a:xfrm flipV="1">
            <a:off x="4467225" y="1824038"/>
            <a:ext cx="1588" cy="1682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4" name="Line 31"/>
          <p:cNvSpPr>
            <a:spLocks noChangeShapeType="1"/>
          </p:cNvSpPr>
          <p:nvPr/>
        </p:nvSpPr>
        <p:spPr bwMode="auto">
          <a:xfrm>
            <a:off x="4467225" y="2287588"/>
            <a:ext cx="1588" cy="1476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5" name="Line 32"/>
          <p:cNvSpPr>
            <a:spLocks noChangeShapeType="1"/>
          </p:cNvSpPr>
          <p:nvPr/>
        </p:nvSpPr>
        <p:spPr bwMode="auto">
          <a:xfrm>
            <a:off x="7143750" y="1992313"/>
            <a:ext cx="31591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6" name="Line 33"/>
          <p:cNvSpPr>
            <a:spLocks noChangeShapeType="1"/>
          </p:cNvSpPr>
          <p:nvPr/>
        </p:nvSpPr>
        <p:spPr bwMode="auto">
          <a:xfrm>
            <a:off x="7143750" y="2287588"/>
            <a:ext cx="2317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7" name="Line 34"/>
          <p:cNvSpPr>
            <a:spLocks noChangeShapeType="1"/>
          </p:cNvSpPr>
          <p:nvPr/>
        </p:nvSpPr>
        <p:spPr bwMode="auto">
          <a:xfrm flipH="1">
            <a:off x="8050213" y="2139950"/>
            <a:ext cx="293687"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8" name="Freeform 35"/>
          <p:cNvSpPr>
            <a:spLocks/>
          </p:cNvSpPr>
          <p:nvPr/>
        </p:nvSpPr>
        <p:spPr bwMode="auto">
          <a:xfrm>
            <a:off x="7424738" y="1881188"/>
            <a:ext cx="630237" cy="250825"/>
          </a:xfrm>
          <a:custGeom>
            <a:avLst/>
            <a:gdLst>
              <a:gd name="T0" fmla="*/ 794 w 794"/>
              <a:gd name="T1" fmla="*/ 0 h 316"/>
              <a:gd name="T2" fmla="*/ 794 w 794"/>
              <a:gd name="T3" fmla="*/ 0 h 316"/>
              <a:gd name="T4" fmla="*/ 794 w 794"/>
              <a:gd name="T5" fmla="*/ 794 h 316"/>
              <a:gd name="T6" fmla="*/ 794 w 794"/>
              <a:gd name="T7" fmla="*/ 794 h 316"/>
              <a:gd name="T8" fmla="*/ 794 w 794"/>
              <a:gd name="T9" fmla="*/ 794 h 316"/>
              <a:gd name="T10" fmla="*/ 794 w 794"/>
              <a:gd name="T11" fmla="*/ 794 h 316"/>
              <a:gd name="T12" fmla="*/ 794 w 794"/>
              <a:gd name="T13" fmla="*/ 794 h 316"/>
              <a:gd name="T14" fmla="*/ 794 w 794"/>
              <a:gd name="T15" fmla="*/ 794 h 316"/>
              <a:gd name="T16" fmla="*/ 794 w 794"/>
              <a:gd name="T17" fmla="*/ 794 h 316"/>
              <a:gd name="T18" fmla="*/ 794 w 794"/>
              <a:gd name="T19" fmla="*/ 794 h 316"/>
              <a:gd name="T20" fmla="*/ 794 w 794"/>
              <a:gd name="T21" fmla="*/ 794 h 316"/>
              <a:gd name="T22" fmla="*/ 794 w 794"/>
              <a:gd name="T23" fmla="*/ 794 h 316"/>
              <a:gd name="T24" fmla="*/ 794 w 794"/>
              <a:gd name="T25" fmla="*/ 794 h 316"/>
              <a:gd name="T26" fmla="*/ 794 w 794"/>
              <a:gd name="T27" fmla="*/ 794 h 316"/>
              <a:gd name="T28" fmla="*/ 794 w 794"/>
              <a:gd name="T29" fmla="*/ 794 h 316"/>
              <a:gd name="T30" fmla="*/ 794 w 794"/>
              <a:gd name="T31" fmla="*/ 794 h 316"/>
              <a:gd name="T32" fmla="*/ 794 w 794"/>
              <a:gd name="T33" fmla="*/ 794 h 316"/>
              <a:gd name="T34" fmla="*/ 794 w 794"/>
              <a:gd name="T35" fmla="*/ 794 h 316"/>
              <a:gd name="T36" fmla="*/ 794 w 794"/>
              <a:gd name="T37" fmla="*/ 794 h 316"/>
              <a:gd name="T38" fmla="*/ 794 w 794"/>
              <a:gd name="T39" fmla="*/ 794 h 316"/>
              <a:gd name="T40" fmla="*/ 794 w 794"/>
              <a:gd name="T41" fmla="*/ 794 h 316"/>
              <a:gd name="T42" fmla="*/ 794 w 794"/>
              <a:gd name="T43" fmla="*/ 794 h 316"/>
              <a:gd name="T44" fmla="*/ 794 w 794"/>
              <a:gd name="T45" fmla="*/ 794 h 316"/>
              <a:gd name="T46" fmla="*/ 794 w 794"/>
              <a:gd name="T47" fmla="*/ 794 h 316"/>
              <a:gd name="T48" fmla="*/ 794 w 794"/>
              <a:gd name="T49" fmla="*/ 794 h 316"/>
              <a:gd name="T50" fmla="*/ 794 w 794"/>
              <a:gd name="T51" fmla="*/ 794 h 316"/>
              <a:gd name="T52" fmla="*/ 794 w 794"/>
              <a:gd name="T53" fmla="*/ 794 h 316"/>
              <a:gd name="T54" fmla="*/ 794 w 794"/>
              <a:gd name="T55" fmla="*/ 794 h 316"/>
              <a:gd name="T56" fmla="*/ 794 w 794"/>
              <a:gd name="T57" fmla="*/ 794 h 316"/>
              <a:gd name="T58" fmla="*/ 794 w 794"/>
              <a:gd name="T59" fmla="*/ 794 h 316"/>
              <a:gd name="T60" fmla="*/ 794 w 794"/>
              <a:gd name="T61" fmla="*/ 794 h 316"/>
              <a:gd name="T62" fmla="*/ 794 w 794"/>
              <a:gd name="T63" fmla="*/ 794 h 316"/>
              <a:gd name="T64" fmla="*/ 794 w 794"/>
              <a:gd name="T65" fmla="*/ 794 h 316"/>
              <a:gd name="T66" fmla="*/ 794 w 794"/>
              <a:gd name="T67" fmla="*/ 794 h 316"/>
              <a:gd name="T68" fmla="*/ 794 w 794"/>
              <a:gd name="T69" fmla="*/ 794 h 316"/>
              <a:gd name="T70" fmla="*/ 794 w 794"/>
              <a:gd name="T71" fmla="*/ 794 h 316"/>
              <a:gd name="T72" fmla="*/ 794 w 794"/>
              <a:gd name="T73" fmla="*/ 794 h 316"/>
              <a:gd name="T74" fmla="*/ 794 w 794"/>
              <a:gd name="T75" fmla="*/ 794 h 316"/>
              <a:gd name="T76" fmla="*/ 794 w 794"/>
              <a:gd name="T77" fmla="*/ 794 h 316"/>
              <a:gd name="T78" fmla="*/ 794 w 794"/>
              <a:gd name="T79" fmla="*/ 794 h 316"/>
              <a:gd name="T80" fmla="*/ 794 w 794"/>
              <a:gd name="T81" fmla="*/ 794 h 316"/>
              <a:gd name="T82" fmla="*/ 794 w 794"/>
              <a:gd name="T83" fmla="*/ 794 h 316"/>
              <a:gd name="T84" fmla="*/ 794 w 794"/>
              <a:gd name="T85" fmla="*/ 794 h 316"/>
              <a:gd name="T86" fmla="*/ 794 w 794"/>
              <a:gd name="T87" fmla="*/ 794 h 316"/>
              <a:gd name="T88" fmla="*/ 794 w 794"/>
              <a:gd name="T89" fmla="*/ 794 h 316"/>
              <a:gd name="T90" fmla="*/ 794 w 794"/>
              <a:gd name="T91" fmla="*/ 794 h 316"/>
              <a:gd name="T92" fmla="*/ 794 w 794"/>
              <a:gd name="T93" fmla="*/ 794 h 316"/>
              <a:gd name="T94" fmla="*/ 794 w 794"/>
              <a:gd name="T95" fmla="*/ 794 h 316"/>
              <a:gd name="T96" fmla="*/ 794 w 794"/>
              <a:gd name="T97" fmla="*/ 794 h 316"/>
              <a:gd name="T98" fmla="*/ 794 w 794"/>
              <a:gd name="T99" fmla="*/ 794 h 316"/>
              <a:gd name="T100" fmla="*/ 794 w 794"/>
              <a:gd name="T101" fmla="*/ 794 h 316"/>
              <a:gd name="T102" fmla="*/ 794 w 794"/>
              <a:gd name="T103" fmla="*/ 794 h 316"/>
              <a:gd name="T104" fmla="*/ 794 w 794"/>
              <a:gd name="T105" fmla="*/ 794 h 316"/>
              <a:gd name="T106" fmla="*/ 794 w 794"/>
              <a:gd name="T107" fmla="*/ 794 h 316"/>
              <a:gd name="T108" fmla="*/ 794 w 794"/>
              <a:gd name="T109" fmla="*/ 794 h 316"/>
              <a:gd name="T110" fmla="*/ 794 w 794"/>
              <a:gd name="T111" fmla="*/ 794 h 316"/>
              <a:gd name="T112" fmla="*/ 794 w 794"/>
              <a:gd name="T113" fmla="*/ 794 h 316"/>
              <a:gd name="T114" fmla="*/ 794 w 794"/>
              <a:gd name="T115" fmla="*/ 794 h 316"/>
              <a:gd name="T116" fmla="*/ 794 w 794"/>
              <a:gd name="T117" fmla="*/ 794 h 316"/>
              <a:gd name="T118" fmla="*/ 794 w 794"/>
              <a:gd name="T119" fmla="*/ 794 h 316"/>
              <a:gd name="T120" fmla="*/ 794 w 794"/>
              <a:gd name="T121" fmla="*/ 794 h 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316"/>
              <a:gd name="T185" fmla="*/ 794 w 794"/>
              <a:gd name="T186" fmla="*/ 316 h 3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316">
                <a:moveTo>
                  <a:pt x="0" y="0"/>
                </a:moveTo>
                <a:lnTo>
                  <a:pt x="31" y="0"/>
                </a:lnTo>
                <a:lnTo>
                  <a:pt x="60" y="0"/>
                </a:lnTo>
                <a:lnTo>
                  <a:pt x="86" y="0"/>
                </a:lnTo>
                <a:lnTo>
                  <a:pt x="110" y="0"/>
                </a:lnTo>
                <a:lnTo>
                  <a:pt x="134" y="0"/>
                </a:lnTo>
                <a:lnTo>
                  <a:pt x="155" y="0"/>
                </a:lnTo>
                <a:lnTo>
                  <a:pt x="175" y="0"/>
                </a:lnTo>
                <a:lnTo>
                  <a:pt x="194" y="0"/>
                </a:lnTo>
                <a:lnTo>
                  <a:pt x="211" y="0"/>
                </a:lnTo>
                <a:lnTo>
                  <a:pt x="227" y="0"/>
                </a:lnTo>
                <a:lnTo>
                  <a:pt x="242" y="0"/>
                </a:lnTo>
                <a:lnTo>
                  <a:pt x="253" y="0"/>
                </a:lnTo>
                <a:lnTo>
                  <a:pt x="265" y="0"/>
                </a:lnTo>
                <a:lnTo>
                  <a:pt x="277" y="0"/>
                </a:lnTo>
                <a:lnTo>
                  <a:pt x="287" y="0"/>
                </a:lnTo>
                <a:lnTo>
                  <a:pt x="296" y="0"/>
                </a:lnTo>
                <a:lnTo>
                  <a:pt x="304" y="0"/>
                </a:lnTo>
                <a:lnTo>
                  <a:pt x="311" y="2"/>
                </a:lnTo>
                <a:lnTo>
                  <a:pt x="317" y="2"/>
                </a:lnTo>
                <a:lnTo>
                  <a:pt x="323" y="2"/>
                </a:lnTo>
                <a:lnTo>
                  <a:pt x="328" y="2"/>
                </a:lnTo>
                <a:lnTo>
                  <a:pt x="332" y="2"/>
                </a:lnTo>
                <a:lnTo>
                  <a:pt x="336" y="2"/>
                </a:lnTo>
                <a:lnTo>
                  <a:pt x="340" y="2"/>
                </a:lnTo>
                <a:lnTo>
                  <a:pt x="342" y="2"/>
                </a:lnTo>
                <a:lnTo>
                  <a:pt x="345" y="2"/>
                </a:lnTo>
                <a:lnTo>
                  <a:pt x="348" y="2"/>
                </a:lnTo>
                <a:lnTo>
                  <a:pt x="349" y="2"/>
                </a:lnTo>
                <a:lnTo>
                  <a:pt x="352" y="2"/>
                </a:lnTo>
                <a:lnTo>
                  <a:pt x="354" y="2"/>
                </a:lnTo>
                <a:lnTo>
                  <a:pt x="356" y="2"/>
                </a:lnTo>
                <a:lnTo>
                  <a:pt x="358" y="2"/>
                </a:lnTo>
                <a:lnTo>
                  <a:pt x="361" y="3"/>
                </a:lnTo>
                <a:lnTo>
                  <a:pt x="362" y="3"/>
                </a:lnTo>
                <a:lnTo>
                  <a:pt x="365" y="3"/>
                </a:lnTo>
                <a:lnTo>
                  <a:pt x="366" y="3"/>
                </a:lnTo>
                <a:lnTo>
                  <a:pt x="368" y="3"/>
                </a:lnTo>
                <a:lnTo>
                  <a:pt x="369" y="3"/>
                </a:lnTo>
                <a:lnTo>
                  <a:pt x="372" y="3"/>
                </a:lnTo>
                <a:lnTo>
                  <a:pt x="373" y="3"/>
                </a:lnTo>
                <a:lnTo>
                  <a:pt x="374" y="3"/>
                </a:lnTo>
                <a:lnTo>
                  <a:pt x="376" y="4"/>
                </a:lnTo>
                <a:lnTo>
                  <a:pt x="377" y="4"/>
                </a:lnTo>
                <a:lnTo>
                  <a:pt x="378" y="4"/>
                </a:lnTo>
                <a:lnTo>
                  <a:pt x="380" y="4"/>
                </a:lnTo>
                <a:lnTo>
                  <a:pt x="381" y="4"/>
                </a:lnTo>
                <a:lnTo>
                  <a:pt x="382" y="4"/>
                </a:lnTo>
                <a:lnTo>
                  <a:pt x="384" y="4"/>
                </a:lnTo>
                <a:lnTo>
                  <a:pt x="385" y="4"/>
                </a:lnTo>
                <a:lnTo>
                  <a:pt x="386" y="4"/>
                </a:lnTo>
                <a:lnTo>
                  <a:pt x="388" y="6"/>
                </a:lnTo>
                <a:lnTo>
                  <a:pt x="389" y="6"/>
                </a:lnTo>
                <a:lnTo>
                  <a:pt x="390" y="6"/>
                </a:lnTo>
                <a:lnTo>
                  <a:pt x="392" y="6"/>
                </a:lnTo>
                <a:lnTo>
                  <a:pt x="393" y="6"/>
                </a:lnTo>
                <a:lnTo>
                  <a:pt x="394" y="6"/>
                </a:lnTo>
                <a:lnTo>
                  <a:pt x="396" y="6"/>
                </a:lnTo>
                <a:lnTo>
                  <a:pt x="398" y="7"/>
                </a:lnTo>
                <a:lnTo>
                  <a:pt x="400" y="7"/>
                </a:lnTo>
                <a:lnTo>
                  <a:pt x="401" y="7"/>
                </a:lnTo>
                <a:lnTo>
                  <a:pt x="403" y="7"/>
                </a:lnTo>
                <a:lnTo>
                  <a:pt x="405" y="7"/>
                </a:lnTo>
                <a:lnTo>
                  <a:pt x="407" y="8"/>
                </a:lnTo>
                <a:lnTo>
                  <a:pt x="410" y="8"/>
                </a:lnTo>
                <a:lnTo>
                  <a:pt x="411" y="8"/>
                </a:lnTo>
                <a:lnTo>
                  <a:pt x="413" y="8"/>
                </a:lnTo>
                <a:lnTo>
                  <a:pt x="415" y="8"/>
                </a:lnTo>
                <a:lnTo>
                  <a:pt x="417" y="10"/>
                </a:lnTo>
                <a:lnTo>
                  <a:pt x="418" y="10"/>
                </a:lnTo>
                <a:lnTo>
                  <a:pt x="419" y="10"/>
                </a:lnTo>
                <a:lnTo>
                  <a:pt x="421" y="10"/>
                </a:lnTo>
                <a:lnTo>
                  <a:pt x="422" y="10"/>
                </a:lnTo>
                <a:lnTo>
                  <a:pt x="423" y="10"/>
                </a:lnTo>
                <a:lnTo>
                  <a:pt x="425" y="11"/>
                </a:lnTo>
                <a:lnTo>
                  <a:pt x="426" y="11"/>
                </a:lnTo>
                <a:lnTo>
                  <a:pt x="427" y="11"/>
                </a:lnTo>
                <a:lnTo>
                  <a:pt x="429" y="11"/>
                </a:lnTo>
                <a:lnTo>
                  <a:pt x="430" y="12"/>
                </a:lnTo>
                <a:lnTo>
                  <a:pt x="431" y="12"/>
                </a:lnTo>
                <a:lnTo>
                  <a:pt x="433" y="12"/>
                </a:lnTo>
                <a:lnTo>
                  <a:pt x="434" y="12"/>
                </a:lnTo>
                <a:lnTo>
                  <a:pt x="435" y="14"/>
                </a:lnTo>
                <a:lnTo>
                  <a:pt x="437" y="14"/>
                </a:lnTo>
                <a:lnTo>
                  <a:pt x="438" y="14"/>
                </a:lnTo>
                <a:lnTo>
                  <a:pt x="439" y="14"/>
                </a:lnTo>
                <a:lnTo>
                  <a:pt x="441" y="15"/>
                </a:lnTo>
                <a:lnTo>
                  <a:pt x="443" y="15"/>
                </a:lnTo>
                <a:lnTo>
                  <a:pt x="445" y="16"/>
                </a:lnTo>
                <a:lnTo>
                  <a:pt x="446" y="16"/>
                </a:lnTo>
                <a:lnTo>
                  <a:pt x="449" y="18"/>
                </a:lnTo>
                <a:lnTo>
                  <a:pt x="451" y="18"/>
                </a:lnTo>
                <a:lnTo>
                  <a:pt x="453" y="19"/>
                </a:lnTo>
                <a:lnTo>
                  <a:pt x="455" y="19"/>
                </a:lnTo>
                <a:lnTo>
                  <a:pt x="458" y="20"/>
                </a:lnTo>
                <a:lnTo>
                  <a:pt x="461" y="20"/>
                </a:lnTo>
                <a:lnTo>
                  <a:pt x="462" y="22"/>
                </a:lnTo>
                <a:lnTo>
                  <a:pt x="465" y="22"/>
                </a:lnTo>
                <a:lnTo>
                  <a:pt x="466" y="23"/>
                </a:lnTo>
                <a:lnTo>
                  <a:pt x="467" y="23"/>
                </a:lnTo>
                <a:lnTo>
                  <a:pt x="470" y="23"/>
                </a:lnTo>
                <a:lnTo>
                  <a:pt x="471" y="24"/>
                </a:lnTo>
                <a:lnTo>
                  <a:pt x="473" y="24"/>
                </a:lnTo>
                <a:lnTo>
                  <a:pt x="474" y="26"/>
                </a:lnTo>
                <a:lnTo>
                  <a:pt x="475" y="26"/>
                </a:lnTo>
                <a:lnTo>
                  <a:pt x="476" y="26"/>
                </a:lnTo>
                <a:lnTo>
                  <a:pt x="478" y="27"/>
                </a:lnTo>
                <a:lnTo>
                  <a:pt x="479" y="27"/>
                </a:lnTo>
                <a:lnTo>
                  <a:pt x="480" y="27"/>
                </a:lnTo>
                <a:lnTo>
                  <a:pt x="482" y="28"/>
                </a:lnTo>
                <a:lnTo>
                  <a:pt x="483" y="28"/>
                </a:lnTo>
                <a:lnTo>
                  <a:pt x="484" y="28"/>
                </a:lnTo>
                <a:lnTo>
                  <a:pt x="484" y="30"/>
                </a:lnTo>
                <a:lnTo>
                  <a:pt x="486" y="30"/>
                </a:lnTo>
                <a:lnTo>
                  <a:pt x="487" y="31"/>
                </a:lnTo>
                <a:lnTo>
                  <a:pt x="488" y="31"/>
                </a:lnTo>
                <a:lnTo>
                  <a:pt x="490" y="31"/>
                </a:lnTo>
                <a:lnTo>
                  <a:pt x="491" y="32"/>
                </a:lnTo>
                <a:lnTo>
                  <a:pt x="492" y="32"/>
                </a:lnTo>
                <a:lnTo>
                  <a:pt x="494" y="34"/>
                </a:lnTo>
                <a:lnTo>
                  <a:pt x="495" y="35"/>
                </a:lnTo>
                <a:lnTo>
                  <a:pt x="498" y="35"/>
                </a:lnTo>
                <a:lnTo>
                  <a:pt x="499" y="36"/>
                </a:lnTo>
                <a:lnTo>
                  <a:pt x="500" y="38"/>
                </a:lnTo>
                <a:lnTo>
                  <a:pt x="503" y="38"/>
                </a:lnTo>
                <a:lnTo>
                  <a:pt x="504" y="39"/>
                </a:lnTo>
                <a:lnTo>
                  <a:pt x="507" y="40"/>
                </a:lnTo>
                <a:lnTo>
                  <a:pt x="510" y="42"/>
                </a:lnTo>
                <a:lnTo>
                  <a:pt x="511" y="42"/>
                </a:lnTo>
                <a:lnTo>
                  <a:pt x="512" y="43"/>
                </a:lnTo>
                <a:lnTo>
                  <a:pt x="515" y="44"/>
                </a:lnTo>
                <a:lnTo>
                  <a:pt x="516" y="44"/>
                </a:lnTo>
                <a:lnTo>
                  <a:pt x="518" y="46"/>
                </a:lnTo>
                <a:lnTo>
                  <a:pt x="519" y="46"/>
                </a:lnTo>
                <a:lnTo>
                  <a:pt x="520" y="47"/>
                </a:lnTo>
                <a:lnTo>
                  <a:pt x="522" y="47"/>
                </a:lnTo>
                <a:lnTo>
                  <a:pt x="523" y="48"/>
                </a:lnTo>
                <a:lnTo>
                  <a:pt x="524" y="48"/>
                </a:lnTo>
                <a:lnTo>
                  <a:pt x="524" y="50"/>
                </a:lnTo>
                <a:lnTo>
                  <a:pt x="526" y="50"/>
                </a:lnTo>
                <a:lnTo>
                  <a:pt x="527" y="50"/>
                </a:lnTo>
                <a:lnTo>
                  <a:pt x="528" y="51"/>
                </a:lnTo>
                <a:lnTo>
                  <a:pt x="530" y="51"/>
                </a:lnTo>
                <a:lnTo>
                  <a:pt x="530" y="52"/>
                </a:lnTo>
                <a:lnTo>
                  <a:pt x="531" y="52"/>
                </a:lnTo>
                <a:lnTo>
                  <a:pt x="532" y="54"/>
                </a:lnTo>
                <a:lnTo>
                  <a:pt x="534" y="54"/>
                </a:lnTo>
                <a:lnTo>
                  <a:pt x="535" y="54"/>
                </a:lnTo>
                <a:lnTo>
                  <a:pt x="535" y="55"/>
                </a:lnTo>
                <a:lnTo>
                  <a:pt x="536" y="55"/>
                </a:lnTo>
                <a:lnTo>
                  <a:pt x="538" y="56"/>
                </a:lnTo>
                <a:lnTo>
                  <a:pt x="539" y="56"/>
                </a:lnTo>
                <a:lnTo>
                  <a:pt x="540" y="58"/>
                </a:lnTo>
                <a:lnTo>
                  <a:pt x="542" y="59"/>
                </a:lnTo>
                <a:lnTo>
                  <a:pt x="544" y="59"/>
                </a:lnTo>
                <a:lnTo>
                  <a:pt x="546" y="60"/>
                </a:lnTo>
                <a:lnTo>
                  <a:pt x="547" y="62"/>
                </a:lnTo>
                <a:lnTo>
                  <a:pt x="549" y="62"/>
                </a:lnTo>
                <a:lnTo>
                  <a:pt x="551" y="63"/>
                </a:lnTo>
                <a:lnTo>
                  <a:pt x="552" y="64"/>
                </a:lnTo>
                <a:lnTo>
                  <a:pt x="555" y="66"/>
                </a:lnTo>
                <a:lnTo>
                  <a:pt x="556" y="66"/>
                </a:lnTo>
                <a:lnTo>
                  <a:pt x="557" y="67"/>
                </a:lnTo>
                <a:lnTo>
                  <a:pt x="559" y="68"/>
                </a:lnTo>
                <a:lnTo>
                  <a:pt x="560" y="68"/>
                </a:lnTo>
                <a:lnTo>
                  <a:pt x="561" y="69"/>
                </a:lnTo>
                <a:lnTo>
                  <a:pt x="563" y="69"/>
                </a:lnTo>
                <a:lnTo>
                  <a:pt x="564" y="71"/>
                </a:lnTo>
                <a:lnTo>
                  <a:pt x="565" y="72"/>
                </a:lnTo>
                <a:lnTo>
                  <a:pt x="567" y="72"/>
                </a:lnTo>
                <a:lnTo>
                  <a:pt x="568" y="72"/>
                </a:lnTo>
                <a:lnTo>
                  <a:pt x="568" y="73"/>
                </a:lnTo>
                <a:lnTo>
                  <a:pt x="569" y="73"/>
                </a:lnTo>
                <a:lnTo>
                  <a:pt x="571" y="75"/>
                </a:lnTo>
                <a:lnTo>
                  <a:pt x="572" y="75"/>
                </a:lnTo>
                <a:lnTo>
                  <a:pt x="573" y="76"/>
                </a:lnTo>
                <a:lnTo>
                  <a:pt x="575" y="77"/>
                </a:lnTo>
                <a:lnTo>
                  <a:pt x="576" y="77"/>
                </a:lnTo>
                <a:lnTo>
                  <a:pt x="576" y="79"/>
                </a:lnTo>
                <a:lnTo>
                  <a:pt x="577" y="79"/>
                </a:lnTo>
                <a:lnTo>
                  <a:pt x="579" y="80"/>
                </a:lnTo>
                <a:lnTo>
                  <a:pt x="580" y="80"/>
                </a:lnTo>
                <a:lnTo>
                  <a:pt x="581" y="81"/>
                </a:lnTo>
                <a:lnTo>
                  <a:pt x="583" y="81"/>
                </a:lnTo>
                <a:lnTo>
                  <a:pt x="584" y="83"/>
                </a:lnTo>
                <a:lnTo>
                  <a:pt x="585" y="84"/>
                </a:lnTo>
                <a:lnTo>
                  <a:pt x="587" y="84"/>
                </a:lnTo>
                <a:lnTo>
                  <a:pt x="588" y="85"/>
                </a:lnTo>
                <a:lnTo>
                  <a:pt x="589" y="87"/>
                </a:lnTo>
                <a:lnTo>
                  <a:pt x="591" y="88"/>
                </a:lnTo>
                <a:lnTo>
                  <a:pt x="592" y="88"/>
                </a:lnTo>
                <a:lnTo>
                  <a:pt x="593" y="89"/>
                </a:lnTo>
                <a:lnTo>
                  <a:pt x="595" y="89"/>
                </a:lnTo>
                <a:lnTo>
                  <a:pt x="595" y="91"/>
                </a:lnTo>
                <a:lnTo>
                  <a:pt x="596" y="91"/>
                </a:lnTo>
                <a:lnTo>
                  <a:pt x="597" y="92"/>
                </a:lnTo>
                <a:lnTo>
                  <a:pt x="599" y="92"/>
                </a:lnTo>
                <a:lnTo>
                  <a:pt x="599" y="93"/>
                </a:lnTo>
                <a:lnTo>
                  <a:pt x="600" y="93"/>
                </a:lnTo>
                <a:lnTo>
                  <a:pt x="601" y="95"/>
                </a:lnTo>
                <a:lnTo>
                  <a:pt x="603" y="95"/>
                </a:lnTo>
                <a:lnTo>
                  <a:pt x="603" y="96"/>
                </a:lnTo>
                <a:lnTo>
                  <a:pt x="604" y="96"/>
                </a:lnTo>
                <a:lnTo>
                  <a:pt x="605" y="97"/>
                </a:lnTo>
                <a:lnTo>
                  <a:pt x="607" y="99"/>
                </a:lnTo>
                <a:lnTo>
                  <a:pt x="608" y="99"/>
                </a:lnTo>
                <a:lnTo>
                  <a:pt x="608" y="100"/>
                </a:lnTo>
                <a:lnTo>
                  <a:pt x="609" y="100"/>
                </a:lnTo>
                <a:lnTo>
                  <a:pt x="611" y="101"/>
                </a:lnTo>
                <a:lnTo>
                  <a:pt x="612" y="103"/>
                </a:lnTo>
                <a:lnTo>
                  <a:pt x="613" y="103"/>
                </a:lnTo>
                <a:lnTo>
                  <a:pt x="613" y="104"/>
                </a:lnTo>
                <a:lnTo>
                  <a:pt x="615" y="104"/>
                </a:lnTo>
                <a:lnTo>
                  <a:pt x="616" y="105"/>
                </a:lnTo>
                <a:lnTo>
                  <a:pt x="617" y="107"/>
                </a:lnTo>
                <a:lnTo>
                  <a:pt x="619" y="108"/>
                </a:lnTo>
                <a:lnTo>
                  <a:pt x="620" y="108"/>
                </a:lnTo>
                <a:lnTo>
                  <a:pt x="620" y="109"/>
                </a:lnTo>
                <a:lnTo>
                  <a:pt x="621" y="109"/>
                </a:lnTo>
                <a:lnTo>
                  <a:pt x="621" y="111"/>
                </a:lnTo>
                <a:lnTo>
                  <a:pt x="622" y="111"/>
                </a:lnTo>
                <a:lnTo>
                  <a:pt x="624" y="112"/>
                </a:lnTo>
                <a:lnTo>
                  <a:pt x="625" y="112"/>
                </a:lnTo>
                <a:lnTo>
                  <a:pt x="625" y="113"/>
                </a:lnTo>
                <a:lnTo>
                  <a:pt x="626" y="113"/>
                </a:lnTo>
                <a:lnTo>
                  <a:pt x="626" y="115"/>
                </a:lnTo>
                <a:lnTo>
                  <a:pt x="628" y="115"/>
                </a:lnTo>
                <a:lnTo>
                  <a:pt x="629" y="116"/>
                </a:lnTo>
                <a:lnTo>
                  <a:pt x="630" y="116"/>
                </a:lnTo>
                <a:lnTo>
                  <a:pt x="630" y="117"/>
                </a:lnTo>
                <a:lnTo>
                  <a:pt x="632" y="117"/>
                </a:lnTo>
                <a:lnTo>
                  <a:pt x="633" y="119"/>
                </a:lnTo>
                <a:lnTo>
                  <a:pt x="634" y="119"/>
                </a:lnTo>
                <a:lnTo>
                  <a:pt x="636" y="120"/>
                </a:lnTo>
                <a:lnTo>
                  <a:pt x="636" y="121"/>
                </a:lnTo>
                <a:lnTo>
                  <a:pt x="637" y="121"/>
                </a:lnTo>
                <a:lnTo>
                  <a:pt x="638" y="123"/>
                </a:lnTo>
                <a:lnTo>
                  <a:pt x="640" y="123"/>
                </a:lnTo>
                <a:lnTo>
                  <a:pt x="641" y="124"/>
                </a:lnTo>
                <a:lnTo>
                  <a:pt x="642" y="124"/>
                </a:lnTo>
                <a:lnTo>
                  <a:pt x="642" y="125"/>
                </a:lnTo>
                <a:lnTo>
                  <a:pt x="644" y="127"/>
                </a:lnTo>
                <a:lnTo>
                  <a:pt x="645" y="127"/>
                </a:lnTo>
                <a:lnTo>
                  <a:pt x="646" y="128"/>
                </a:lnTo>
                <a:lnTo>
                  <a:pt x="648" y="128"/>
                </a:lnTo>
                <a:lnTo>
                  <a:pt x="648" y="129"/>
                </a:lnTo>
                <a:lnTo>
                  <a:pt x="649" y="129"/>
                </a:lnTo>
                <a:lnTo>
                  <a:pt x="649" y="131"/>
                </a:lnTo>
                <a:lnTo>
                  <a:pt x="650" y="131"/>
                </a:lnTo>
                <a:lnTo>
                  <a:pt x="652" y="132"/>
                </a:lnTo>
                <a:lnTo>
                  <a:pt x="653" y="133"/>
                </a:lnTo>
                <a:lnTo>
                  <a:pt x="654" y="135"/>
                </a:lnTo>
                <a:lnTo>
                  <a:pt x="656" y="135"/>
                </a:lnTo>
                <a:lnTo>
                  <a:pt x="656" y="136"/>
                </a:lnTo>
                <a:lnTo>
                  <a:pt x="657" y="137"/>
                </a:lnTo>
                <a:lnTo>
                  <a:pt x="658" y="137"/>
                </a:lnTo>
                <a:lnTo>
                  <a:pt x="658" y="139"/>
                </a:lnTo>
                <a:lnTo>
                  <a:pt x="660" y="139"/>
                </a:lnTo>
                <a:lnTo>
                  <a:pt x="661" y="140"/>
                </a:lnTo>
                <a:lnTo>
                  <a:pt x="661" y="141"/>
                </a:lnTo>
                <a:lnTo>
                  <a:pt x="662" y="143"/>
                </a:lnTo>
                <a:lnTo>
                  <a:pt x="664" y="143"/>
                </a:lnTo>
                <a:lnTo>
                  <a:pt x="665" y="144"/>
                </a:lnTo>
                <a:lnTo>
                  <a:pt x="666" y="145"/>
                </a:lnTo>
                <a:lnTo>
                  <a:pt x="666" y="146"/>
                </a:lnTo>
                <a:lnTo>
                  <a:pt x="668" y="148"/>
                </a:lnTo>
                <a:lnTo>
                  <a:pt x="669" y="149"/>
                </a:lnTo>
                <a:lnTo>
                  <a:pt x="670" y="150"/>
                </a:lnTo>
                <a:lnTo>
                  <a:pt x="672" y="152"/>
                </a:lnTo>
                <a:lnTo>
                  <a:pt x="673" y="153"/>
                </a:lnTo>
                <a:lnTo>
                  <a:pt x="673" y="154"/>
                </a:lnTo>
                <a:lnTo>
                  <a:pt x="674" y="154"/>
                </a:lnTo>
                <a:lnTo>
                  <a:pt x="676" y="156"/>
                </a:lnTo>
                <a:lnTo>
                  <a:pt x="676" y="157"/>
                </a:lnTo>
                <a:lnTo>
                  <a:pt x="677" y="157"/>
                </a:lnTo>
                <a:lnTo>
                  <a:pt x="678" y="158"/>
                </a:lnTo>
                <a:lnTo>
                  <a:pt x="678" y="160"/>
                </a:lnTo>
                <a:lnTo>
                  <a:pt x="680" y="160"/>
                </a:lnTo>
                <a:lnTo>
                  <a:pt x="680" y="161"/>
                </a:lnTo>
                <a:lnTo>
                  <a:pt x="681" y="161"/>
                </a:lnTo>
                <a:lnTo>
                  <a:pt x="681" y="162"/>
                </a:lnTo>
                <a:lnTo>
                  <a:pt x="682" y="164"/>
                </a:lnTo>
                <a:lnTo>
                  <a:pt x="684" y="165"/>
                </a:lnTo>
                <a:lnTo>
                  <a:pt x="685" y="166"/>
                </a:lnTo>
                <a:lnTo>
                  <a:pt x="686" y="168"/>
                </a:lnTo>
                <a:lnTo>
                  <a:pt x="686" y="169"/>
                </a:lnTo>
                <a:lnTo>
                  <a:pt x="688" y="170"/>
                </a:lnTo>
                <a:lnTo>
                  <a:pt x="689" y="172"/>
                </a:lnTo>
                <a:lnTo>
                  <a:pt x="690" y="172"/>
                </a:lnTo>
                <a:lnTo>
                  <a:pt x="690" y="173"/>
                </a:lnTo>
                <a:lnTo>
                  <a:pt x="692" y="176"/>
                </a:lnTo>
                <a:lnTo>
                  <a:pt x="693" y="177"/>
                </a:lnTo>
                <a:lnTo>
                  <a:pt x="694" y="178"/>
                </a:lnTo>
                <a:lnTo>
                  <a:pt x="695" y="180"/>
                </a:lnTo>
                <a:lnTo>
                  <a:pt x="697" y="181"/>
                </a:lnTo>
                <a:lnTo>
                  <a:pt x="699" y="184"/>
                </a:lnTo>
                <a:lnTo>
                  <a:pt x="701" y="185"/>
                </a:lnTo>
                <a:lnTo>
                  <a:pt x="702" y="186"/>
                </a:lnTo>
                <a:lnTo>
                  <a:pt x="703" y="188"/>
                </a:lnTo>
                <a:lnTo>
                  <a:pt x="705" y="190"/>
                </a:lnTo>
                <a:lnTo>
                  <a:pt x="705" y="192"/>
                </a:lnTo>
                <a:lnTo>
                  <a:pt x="706" y="193"/>
                </a:lnTo>
                <a:lnTo>
                  <a:pt x="707" y="193"/>
                </a:lnTo>
                <a:lnTo>
                  <a:pt x="709" y="194"/>
                </a:lnTo>
                <a:lnTo>
                  <a:pt x="709" y="196"/>
                </a:lnTo>
                <a:lnTo>
                  <a:pt x="710" y="197"/>
                </a:lnTo>
                <a:lnTo>
                  <a:pt x="711" y="198"/>
                </a:lnTo>
                <a:lnTo>
                  <a:pt x="711" y="200"/>
                </a:lnTo>
                <a:lnTo>
                  <a:pt x="713" y="200"/>
                </a:lnTo>
                <a:lnTo>
                  <a:pt x="713" y="201"/>
                </a:lnTo>
                <a:lnTo>
                  <a:pt x="714" y="202"/>
                </a:lnTo>
                <a:lnTo>
                  <a:pt x="715" y="204"/>
                </a:lnTo>
                <a:lnTo>
                  <a:pt x="717" y="205"/>
                </a:lnTo>
                <a:lnTo>
                  <a:pt x="717" y="206"/>
                </a:lnTo>
                <a:lnTo>
                  <a:pt x="718" y="208"/>
                </a:lnTo>
                <a:lnTo>
                  <a:pt x="719" y="209"/>
                </a:lnTo>
                <a:lnTo>
                  <a:pt x="719" y="210"/>
                </a:lnTo>
                <a:lnTo>
                  <a:pt x="721" y="212"/>
                </a:lnTo>
                <a:lnTo>
                  <a:pt x="722" y="213"/>
                </a:lnTo>
                <a:lnTo>
                  <a:pt x="723" y="214"/>
                </a:lnTo>
                <a:lnTo>
                  <a:pt x="723" y="216"/>
                </a:lnTo>
                <a:lnTo>
                  <a:pt x="725" y="217"/>
                </a:lnTo>
                <a:lnTo>
                  <a:pt x="726" y="219"/>
                </a:lnTo>
                <a:lnTo>
                  <a:pt x="727" y="221"/>
                </a:lnTo>
                <a:lnTo>
                  <a:pt x="729" y="223"/>
                </a:lnTo>
                <a:lnTo>
                  <a:pt x="730" y="225"/>
                </a:lnTo>
                <a:lnTo>
                  <a:pt x="733" y="227"/>
                </a:lnTo>
                <a:lnTo>
                  <a:pt x="734" y="229"/>
                </a:lnTo>
                <a:lnTo>
                  <a:pt x="735" y="231"/>
                </a:lnTo>
                <a:lnTo>
                  <a:pt x="737" y="233"/>
                </a:lnTo>
                <a:lnTo>
                  <a:pt x="738" y="234"/>
                </a:lnTo>
                <a:lnTo>
                  <a:pt x="738" y="235"/>
                </a:lnTo>
                <a:lnTo>
                  <a:pt x="739" y="237"/>
                </a:lnTo>
                <a:lnTo>
                  <a:pt x="741" y="238"/>
                </a:lnTo>
                <a:lnTo>
                  <a:pt x="742" y="239"/>
                </a:lnTo>
                <a:lnTo>
                  <a:pt x="742" y="241"/>
                </a:lnTo>
                <a:lnTo>
                  <a:pt x="743" y="242"/>
                </a:lnTo>
                <a:lnTo>
                  <a:pt x="745" y="243"/>
                </a:lnTo>
                <a:lnTo>
                  <a:pt x="745" y="245"/>
                </a:lnTo>
                <a:lnTo>
                  <a:pt x="746" y="246"/>
                </a:lnTo>
                <a:lnTo>
                  <a:pt x="747" y="247"/>
                </a:lnTo>
                <a:lnTo>
                  <a:pt x="747" y="249"/>
                </a:lnTo>
                <a:lnTo>
                  <a:pt x="749" y="249"/>
                </a:lnTo>
                <a:lnTo>
                  <a:pt x="749" y="250"/>
                </a:lnTo>
                <a:lnTo>
                  <a:pt x="750" y="251"/>
                </a:lnTo>
                <a:lnTo>
                  <a:pt x="751" y="253"/>
                </a:lnTo>
                <a:lnTo>
                  <a:pt x="751" y="254"/>
                </a:lnTo>
                <a:lnTo>
                  <a:pt x="753" y="255"/>
                </a:lnTo>
                <a:lnTo>
                  <a:pt x="754" y="257"/>
                </a:lnTo>
                <a:lnTo>
                  <a:pt x="754" y="258"/>
                </a:lnTo>
                <a:lnTo>
                  <a:pt x="755" y="259"/>
                </a:lnTo>
                <a:lnTo>
                  <a:pt x="757" y="261"/>
                </a:lnTo>
                <a:lnTo>
                  <a:pt x="758" y="262"/>
                </a:lnTo>
                <a:lnTo>
                  <a:pt x="759" y="265"/>
                </a:lnTo>
                <a:lnTo>
                  <a:pt x="761" y="266"/>
                </a:lnTo>
                <a:lnTo>
                  <a:pt x="762" y="267"/>
                </a:lnTo>
                <a:lnTo>
                  <a:pt x="763" y="270"/>
                </a:lnTo>
                <a:lnTo>
                  <a:pt x="765" y="273"/>
                </a:lnTo>
                <a:lnTo>
                  <a:pt x="766" y="274"/>
                </a:lnTo>
                <a:lnTo>
                  <a:pt x="768" y="277"/>
                </a:lnTo>
                <a:lnTo>
                  <a:pt x="770" y="278"/>
                </a:lnTo>
                <a:lnTo>
                  <a:pt x="771" y="281"/>
                </a:lnTo>
                <a:lnTo>
                  <a:pt x="772" y="282"/>
                </a:lnTo>
                <a:lnTo>
                  <a:pt x="772" y="283"/>
                </a:lnTo>
                <a:lnTo>
                  <a:pt x="774" y="285"/>
                </a:lnTo>
                <a:lnTo>
                  <a:pt x="775" y="286"/>
                </a:lnTo>
                <a:lnTo>
                  <a:pt x="776" y="287"/>
                </a:lnTo>
                <a:lnTo>
                  <a:pt x="776" y="289"/>
                </a:lnTo>
                <a:lnTo>
                  <a:pt x="778" y="290"/>
                </a:lnTo>
                <a:lnTo>
                  <a:pt x="779" y="291"/>
                </a:lnTo>
                <a:lnTo>
                  <a:pt x="779" y="293"/>
                </a:lnTo>
                <a:lnTo>
                  <a:pt x="780" y="294"/>
                </a:lnTo>
                <a:lnTo>
                  <a:pt x="780" y="295"/>
                </a:lnTo>
                <a:lnTo>
                  <a:pt x="782" y="295"/>
                </a:lnTo>
                <a:lnTo>
                  <a:pt x="782" y="296"/>
                </a:lnTo>
                <a:lnTo>
                  <a:pt x="783" y="298"/>
                </a:lnTo>
                <a:lnTo>
                  <a:pt x="783" y="299"/>
                </a:lnTo>
                <a:lnTo>
                  <a:pt x="784" y="300"/>
                </a:lnTo>
                <a:lnTo>
                  <a:pt x="786" y="302"/>
                </a:lnTo>
                <a:lnTo>
                  <a:pt x="786" y="303"/>
                </a:lnTo>
                <a:lnTo>
                  <a:pt x="787" y="304"/>
                </a:lnTo>
                <a:lnTo>
                  <a:pt x="787" y="306"/>
                </a:lnTo>
                <a:lnTo>
                  <a:pt x="788" y="307"/>
                </a:lnTo>
                <a:lnTo>
                  <a:pt x="790" y="308"/>
                </a:lnTo>
                <a:lnTo>
                  <a:pt x="790" y="310"/>
                </a:lnTo>
                <a:lnTo>
                  <a:pt x="791" y="311"/>
                </a:lnTo>
                <a:lnTo>
                  <a:pt x="792" y="312"/>
                </a:lnTo>
                <a:lnTo>
                  <a:pt x="792" y="315"/>
                </a:lnTo>
                <a:lnTo>
                  <a:pt x="794" y="316"/>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59" name="Freeform 36"/>
          <p:cNvSpPr>
            <a:spLocks/>
          </p:cNvSpPr>
          <p:nvPr/>
        </p:nvSpPr>
        <p:spPr bwMode="auto">
          <a:xfrm>
            <a:off x="7424738" y="2132013"/>
            <a:ext cx="630237" cy="250825"/>
          </a:xfrm>
          <a:custGeom>
            <a:avLst/>
            <a:gdLst>
              <a:gd name="T0" fmla="*/ 794 w 794"/>
              <a:gd name="T1" fmla="*/ 799 h 314"/>
              <a:gd name="T2" fmla="*/ 794 w 794"/>
              <a:gd name="T3" fmla="*/ 799 h 314"/>
              <a:gd name="T4" fmla="*/ 794 w 794"/>
              <a:gd name="T5" fmla="*/ 799 h 314"/>
              <a:gd name="T6" fmla="*/ 794 w 794"/>
              <a:gd name="T7" fmla="*/ 799 h 314"/>
              <a:gd name="T8" fmla="*/ 794 w 794"/>
              <a:gd name="T9" fmla="*/ 799 h 314"/>
              <a:gd name="T10" fmla="*/ 794 w 794"/>
              <a:gd name="T11" fmla="*/ 799 h 314"/>
              <a:gd name="T12" fmla="*/ 794 w 794"/>
              <a:gd name="T13" fmla="*/ 799 h 314"/>
              <a:gd name="T14" fmla="*/ 794 w 794"/>
              <a:gd name="T15" fmla="*/ 799 h 314"/>
              <a:gd name="T16" fmla="*/ 794 w 794"/>
              <a:gd name="T17" fmla="*/ 799 h 314"/>
              <a:gd name="T18" fmla="*/ 794 w 794"/>
              <a:gd name="T19" fmla="*/ 799 h 314"/>
              <a:gd name="T20" fmla="*/ 794 w 794"/>
              <a:gd name="T21" fmla="*/ 799 h 314"/>
              <a:gd name="T22" fmla="*/ 794 w 794"/>
              <a:gd name="T23" fmla="*/ 799 h 314"/>
              <a:gd name="T24" fmla="*/ 794 w 794"/>
              <a:gd name="T25" fmla="*/ 799 h 314"/>
              <a:gd name="T26" fmla="*/ 794 w 794"/>
              <a:gd name="T27" fmla="*/ 799 h 314"/>
              <a:gd name="T28" fmla="*/ 794 w 794"/>
              <a:gd name="T29" fmla="*/ 799 h 314"/>
              <a:gd name="T30" fmla="*/ 794 w 794"/>
              <a:gd name="T31" fmla="*/ 799 h 314"/>
              <a:gd name="T32" fmla="*/ 794 w 794"/>
              <a:gd name="T33" fmla="*/ 799 h 314"/>
              <a:gd name="T34" fmla="*/ 794 w 794"/>
              <a:gd name="T35" fmla="*/ 799 h 314"/>
              <a:gd name="T36" fmla="*/ 794 w 794"/>
              <a:gd name="T37" fmla="*/ 799 h 314"/>
              <a:gd name="T38" fmla="*/ 794 w 794"/>
              <a:gd name="T39" fmla="*/ 799 h 314"/>
              <a:gd name="T40" fmla="*/ 794 w 794"/>
              <a:gd name="T41" fmla="*/ 799 h 314"/>
              <a:gd name="T42" fmla="*/ 794 w 794"/>
              <a:gd name="T43" fmla="*/ 799 h 314"/>
              <a:gd name="T44" fmla="*/ 794 w 794"/>
              <a:gd name="T45" fmla="*/ 799 h 314"/>
              <a:gd name="T46" fmla="*/ 794 w 794"/>
              <a:gd name="T47" fmla="*/ 799 h 314"/>
              <a:gd name="T48" fmla="*/ 794 w 794"/>
              <a:gd name="T49" fmla="*/ 799 h 314"/>
              <a:gd name="T50" fmla="*/ 794 w 794"/>
              <a:gd name="T51" fmla="*/ 799 h 314"/>
              <a:gd name="T52" fmla="*/ 794 w 794"/>
              <a:gd name="T53" fmla="*/ 799 h 314"/>
              <a:gd name="T54" fmla="*/ 794 w 794"/>
              <a:gd name="T55" fmla="*/ 799 h 314"/>
              <a:gd name="T56" fmla="*/ 794 w 794"/>
              <a:gd name="T57" fmla="*/ 799 h 314"/>
              <a:gd name="T58" fmla="*/ 794 w 794"/>
              <a:gd name="T59" fmla="*/ 799 h 314"/>
              <a:gd name="T60" fmla="*/ 794 w 794"/>
              <a:gd name="T61" fmla="*/ 799 h 314"/>
              <a:gd name="T62" fmla="*/ 794 w 794"/>
              <a:gd name="T63" fmla="*/ 799 h 314"/>
              <a:gd name="T64" fmla="*/ 794 w 794"/>
              <a:gd name="T65" fmla="*/ 799 h 314"/>
              <a:gd name="T66" fmla="*/ 794 w 794"/>
              <a:gd name="T67" fmla="*/ 799 h 314"/>
              <a:gd name="T68" fmla="*/ 794 w 794"/>
              <a:gd name="T69" fmla="*/ 799 h 314"/>
              <a:gd name="T70" fmla="*/ 794 w 794"/>
              <a:gd name="T71" fmla="*/ 799 h 314"/>
              <a:gd name="T72" fmla="*/ 794 w 794"/>
              <a:gd name="T73" fmla="*/ 799 h 314"/>
              <a:gd name="T74" fmla="*/ 794 w 794"/>
              <a:gd name="T75" fmla="*/ 799 h 314"/>
              <a:gd name="T76" fmla="*/ 794 w 794"/>
              <a:gd name="T77" fmla="*/ 799 h 314"/>
              <a:gd name="T78" fmla="*/ 794 w 794"/>
              <a:gd name="T79" fmla="*/ 799 h 314"/>
              <a:gd name="T80" fmla="*/ 794 w 794"/>
              <a:gd name="T81" fmla="*/ 799 h 314"/>
              <a:gd name="T82" fmla="*/ 794 w 794"/>
              <a:gd name="T83" fmla="*/ 799 h 314"/>
              <a:gd name="T84" fmla="*/ 794 w 794"/>
              <a:gd name="T85" fmla="*/ 799 h 314"/>
              <a:gd name="T86" fmla="*/ 794 w 794"/>
              <a:gd name="T87" fmla="*/ 799 h 314"/>
              <a:gd name="T88" fmla="*/ 794 w 794"/>
              <a:gd name="T89" fmla="*/ 799 h 314"/>
              <a:gd name="T90" fmla="*/ 794 w 794"/>
              <a:gd name="T91" fmla="*/ 799 h 314"/>
              <a:gd name="T92" fmla="*/ 794 w 794"/>
              <a:gd name="T93" fmla="*/ 799 h 314"/>
              <a:gd name="T94" fmla="*/ 794 w 794"/>
              <a:gd name="T95" fmla="*/ 799 h 314"/>
              <a:gd name="T96" fmla="*/ 794 w 794"/>
              <a:gd name="T97" fmla="*/ 799 h 314"/>
              <a:gd name="T98" fmla="*/ 794 w 794"/>
              <a:gd name="T99" fmla="*/ 799 h 314"/>
              <a:gd name="T100" fmla="*/ 794 w 794"/>
              <a:gd name="T101" fmla="*/ 799 h 314"/>
              <a:gd name="T102" fmla="*/ 794 w 794"/>
              <a:gd name="T103" fmla="*/ 799 h 314"/>
              <a:gd name="T104" fmla="*/ 794 w 794"/>
              <a:gd name="T105" fmla="*/ 799 h 314"/>
              <a:gd name="T106" fmla="*/ 794 w 794"/>
              <a:gd name="T107" fmla="*/ 799 h 314"/>
              <a:gd name="T108" fmla="*/ 794 w 794"/>
              <a:gd name="T109" fmla="*/ 799 h 314"/>
              <a:gd name="T110" fmla="*/ 794 w 794"/>
              <a:gd name="T111" fmla="*/ 799 h 314"/>
              <a:gd name="T112" fmla="*/ 794 w 794"/>
              <a:gd name="T113" fmla="*/ 799 h 314"/>
              <a:gd name="T114" fmla="*/ 794 w 794"/>
              <a:gd name="T115" fmla="*/ 799 h 314"/>
              <a:gd name="T116" fmla="*/ 794 w 794"/>
              <a:gd name="T117" fmla="*/ 799 h 314"/>
              <a:gd name="T118" fmla="*/ 794 w 794"/>
              <a:gd name="T119" fmla="*/ 799 h 314"/>
              <a:gd name="T120" fmla="*/ 794 w 794"/>
              <a:gd name="T121" fmla="*/ 799 h 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314"/>
              <a:gd name="T185" fmla="*/ 794 w 794"/>
              <a:gd name="T186" fmla="*/ 314 h 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314">
                <a:moveTo>
                  <a:pt x="0" y="314"/>
                </a:moveTo>
                <a:lnTo>
                  <a:pt x="31" y="314"/>
                </a:lnTo>
                <a:lnTo>
                  <a:pt x="60" y="314"/>
                </a:lnTo>
                <a:lnTo>
                  <a:pt x="86" y="314"/>
                </a:lnTo>
                <a:lnTo>
                  <a:pt x="110" y="314"/>
                </a:lnTo>
                <a:lnTo>
                  <a:pt x="134" y="314"/>
                </a:lnTo>
                <a:lnTo>
                  <a:pt x="155" y="314"/>
                </a:lnTo>
                <a:lnTo>
                  <a:pt x="175" y="314"/>
                </a:lnTo>
                <a:lnTo>
                  <a:pt x="194" y="314"/>
                </a:lnTo>
                <a:lnTo>
                  <a:pt x="211" y="314"/>
                </a:lnTo>
                <a:lnTo>
                  <a:pt x="227" y="314"/>
                </a:lnTo>
                <a:lnTo>
                  <a:pt x="242" y="314"/>
                </a:lnTo>
                <a:lnTo>
                  <a:pt x="253" y="314"/>
                </a:lnTo>
                <a:lnTo>
                  <a:pt x="265" y="314"/>
                </a:lnTo>
                <a:lnTo>
                  <a:pt x="277" y="314"/>
                </a:lnTo>
                <a:lnTo>
                  <a:pt x="287" y="314"/>
                </a:lnTo>
                <a:lnTo>
                  <a:pt x="296" y="314"/>
                </a:lnTo>
                <a:lnTo>
                  <a:pt x="304" y="314"/>
                </a:lnTo>
                <a:lnTo>
                  <a:pt x="311" y="314"/>
                </a:lnTo>
                <a:lnTo>
                  <a:pt x="317" y="314"/>
                </a:lnTo>
                <a:lnTo>
                  <a:pt x="323" y="314"/>
                </a:lnTo>
                <a:lnTo>
                  <a:pt x="328" y="314"/>
                </a:lnTo>
                <a:lnTo>
                  <a:pt x="332" y="314"/>
                </a:lnTo>
                <a:lnTo>
                  <a:pt x="336" y="314"/>
                </a:lnTo>
                <a:lnTo>
                  <a:pt x="340" y="314"/>
                </a:lnTo>
                <a:lnTo>
                  <a:pt x="342" y="314"/>
                </a:lnTo>
                <a:lnTo>
                  <a:pt x="345" y="314"/>
                </a:lnTo>
                <a:lnTo>
                  <a:pt x="348" y="314"/>
                </a:lnTo>
                <a:lnTo>
                  <a:pt x="349" y="314"/>
                </a:lnTo>
                <a:lnTo>
                  <a:pt x="352" y="314"/>
                </a:lnTo>
                <a:lnTo>
                  <a:pt x="354" y="314"/>
                </a:lnTo>
                <a:lnTo>
                  <a:pt x="356" y="313"/>
                </a:lnTo>
                <a:lnTo>
                  <a:pt x="358" y="313"/>
                </a:lnTo>
                <a:lnTo>
                  <a:pt x="361" y="313"/>
                </a:lnTo>
                <a:lnTo>
                  <a:pt x="362" y="313"/>
                </a:lnTo>
                <a:lnTo>
                  <a:pt x="365" y="313"/>
                </a:lnTo>
                <a:lnTo>
                  <a:pt x="366" y="313"/>
                </a:lnTo>
                <a:lnTo>
                  <a:pt x="368" y="313"/>
                </a:lnTo>
                <a:lnTo>
                  <a:pt x="369" y="313"/>
                </a:lnTo>
                <a:lnTo>
                  <a:pt x="372" y="313"/>
                </a:lnTo>
                <a:lnTo>
                  <a:pt x="373" y="313"/>
                </a:lnTo>
                <a:lnTo>
                  <a:pt x="374" y="312"/>
                </a:lnTo>
                <a:lnTo>
                  <a:pt x="376" y="312"/>
                </a:lnTo>
                <a:lnTo>
                  <a:pt x="377" y="312"/>
                </a:lnTo>
                <a:lnTo>
                  <a:pt x="378" y="312"/>
                </a:lnTo>
                <a:lnTo>
                  <a:pt x="380" y="312"/>
                </a:lnTo>
                <a:lnTo>
                  <a:pt x="381" y="312"/>
                </a:lnTo>
                <a:lnTo>
                  <a:pt x="382" y="312"/>
                </a:lnTo>
                <a:lnTo>
                  <a:pt x="384" y="312"/>
                </a:lnTo>
                <a:lnTo>
                  <a:pt x="385" y="312"/>
                </a:lnTo>
                <a:lnTo>
                  <a:pt x="386" y="312"/>
                </a:lnTo>
                <a:lnTo>
                  <a:pt x="388" y="310"/>
                </a:lnTo>
                <a:lnTo>
                  <a:pt x="389" y="310"/>
                </a:lnTo>
                <a:lnTo>
                  <a:pt x="390" y="310"/>
                </a:lnTo>
                <a:lnTo>
                  <a:pt x="392" y="310"/>
                </a:lnTo>
                <a:lnTo>
                  <a:pt x="393" y="310"/>
                </a:lnTo>
                <a:lnTo>
                  <a:pt x="394" y="310"/>
                </a:lnTo>
                <a:lnTo>
                  <a:pt x="396" y="310"/>
                </a:lnTo>
                <a:lnTo>
                  <a:pt x="398" y="309"/>
                </a:lnTo>
                <a:lnTo>
                  <a:pt x="400" y="309"/>
                </a:lnTo>
                <a:lnTo>
                  <a:pt x="401" y="309"/>
                </a:lnTo>
                <a:lnTo>
                  <a:pt x="403" y="309"/>
                </a:lnTo>
                <a:lnTo>
                  <a:pt x="405" y="308"/>
                </a:lnTo>
                <a:lnTo>
                  <a:pt x="407" y="308"/>
                </a:lnTo>
                <a:lnTo>
                  <a:pt x="410" y="308"/>
                </a:lnTo>
                <a:lnTo>
                  <a:pt x="411" y="308"/>
                </a:lnTo>
                <a:lnTo>
                  <a:pt x="413" y="308"/>
                </a:lnTo>
                <a:lnTo>
                  <a:pt x="415" y="308"/>
                </a:lnTo>
                <a:lnTo>
                  <a:pt x="417" y="306"/>
                </a:lnTo>
                <a:lnTo>
                  <a:pt x="418" y="306"/>
                </a:lnTo>
                <a:lnTo>
                  <a:pt x="419" y="306"/>
                </a:lnTo>
                <a:lnTo>
                  <a:pt x="421" y="306"/>
                </a:lnTo>
                <a:lnTo>
                  <a:pt x="422" y="306"/>
                </a:lnTo>
                <a:lnTo>
                  <a:pt x="423" y="306"/>
                </a:lnTo>
                <a:lnTo>
                  <a:pt x="425" y="305"/>
                </a:lnTo>
                <a:lnTo>
                  <a:pt x="426" y="305"/>
                </a:lnTo>
                <a:lnTo>
                  <a:pt x="427" y="305"/>
                </a:lnTo>
                <a:lnTo>
                  <a:pt x="429" y="305"/>
                </a:lnTo>
                <a:lnTo>
                  <a:pt x="430" y="304"/>
                </a:lnTo>
                <a:lnTo>
                  <a:pt x="431" y="304"/>
                </a:lnTo>
                <a:lnTo>
                  <a:pt x="433" y="304"/>
                </a:lnTo>
                <a:lnTo>
                  <a:pt x="434" y="304"/>
                </a:lnTo>
                <a:lnTo>
                  <a:pt x="435" y="302"/>
                </a:lnTo>
                <a:lnTo>
                  <a:pt x="437" y="302"/>
                </a:lnTo>
                <a:lnTo>
                  <a:pt x="438" y="302"/>
                </a:lnTo>
                <a:lnTo>
                  <a:pt x="439" y="302"/>
                </a:lnTo>
                <a:lnTo>
                  <a:pt x="441" y="301"/>
                </a:lnTo>
                <a:lnTo>
                  <a:pt x="443" y="301"/>
                </a:lnTo>
                <a:lnTo>
                  <a:pt x="445" y="300"/>
                </a:lnTo>
                <a:lnTo>
                  <a:pt x="446" y="300"/>
                </a:lnTo>
                <a:lnTo>
                  <a:pt x="449" y="298"/>
                </a:lnTo>
                <a:lnTo>
                  <a:pt x="451" y="298"/>
                </a:lnTo>
                <a:lnTo>
                  <a:pt x="453" y="297"/>
                </a:lnTo>
                <a:lnTo>
                  <a:pt x="455" y="297"/>
                </a:lnTo>
                <a:lnTo>
                  <a:pt x="458" y="296"/>
                </a:lnTo>
                <a:lnTo>
                  <a:pt x="461" y="296"/>
                </a:lnTo>
                <a:lnTo>
                  <a:pt x="462" y="294"/>
                </a:lnTo>
                <a:lnTo>
                  <a:pt x="465" y="294"/>
                </a:lnTo>
                <a:lnTo>
                  <a:pt x="466" y="293"/>
                </a:lnTo>
                <a:lnTo>
                  <a:pt x="467" y="293"/>
                </a:lnTo>
                <a:lnTo>
                  <a:pt x="470" y="292"/>
                </a:lnTo>
                <a:lnTo>
                  <a:pt x="471" y="292"/>
                </a:lnTo>
                <a:lnTo>
                  <a:pt x="473" y="292"/>
                </a:lnTo>
                <a:lnTo>
                  <a:pt x="474" y="290"/>
                </a:lnTo>
                <a:lnTo>
                  <a:pt x="475" y="290"/>
                </a:lnTo>
                <a:lnTo>
                  <a:pt x="476" y="290"/>
                </a:lnTo>
                <a:lnTo>
                  <a:pt x="478" y="289"/>
                </a:lnTo>
                <a:lnTo>
                  <a:pt x="479" y="289"/>
                </a:lnTo>
                <a:lnTo>
                  <a:pt x="480" y="289"/>
                </a:lnTo>
                <a:lnTo>
                  <a:pt x="482" y="288"/>
                </a:lnTo>
                <a:lnTo>
                  <a:pt x="483" y="288"/>
                </a:lnTo>
                <a:lnTo>
                  <a:pt x="484" y="288"/>
                </a:lnTo>
                <a:lnTo>
                  <a:pt x="484" y="286"/>
                </a:lnTo>
                <a:lnTo>
                  <a:pt x="486" y="286"/>
                </a:lnTo>
                <a:lnTo>
                  <a:pt x="487" y="285"/>
                </a:lnTo>
                <a:lnTo>
                  <a:pt x="488" y="285"/>
                </a:lnTo>
                <a:lnTo>
                  <a:pt x="490" y="284"/>
                </a:lnTo>
                <a:lnTo>
                  <a:pt x="491" y="284"/>
                </a:lnTo>
                <a:lnTo>
                  <a:pt x="492" y="282"/>
                </a:lnTo>
                <a:lnTo>
                  <a:pt x="494" y="282"/>
                </a:lnTo>
                <a:lnTo>
                  <a:pt x="495" y="281"/>
                </a:lnTo>
                <a:lnTo>
                  <a:pt x="498" y="281"/>
                </a:lnTo>
                <a:lnTo>
                  <a:pt x="499" y="280"/>
                </a:lnTo>
                <a:lnTo>
                  <a:pt x="500" y="278"/>
                </a:lnTo>
                <a:lnTo>
                  <a:pt x="503" y="278"/>
                </a:lnTo>
                <a:lnTo>
                  <a:pt x="504" y="277"/>
                </a:lnTo>
                <a:lnTo>
                  <a:pt x="507" y="276"/>
                </a:lnTo>
                <a:lnTo>
                  <a:pt x="510" y="275"/>
                </a:lnTo>
                <a:lnTo>
                  <a:pt x="511" y="275"/>
                </a:lnTo>
                <a:lnTo>
                  <a:pt x="512" y="273"/>
                </a:lnTo>
                <a:lnTo>
                  <a:pt x="515" y="272"/>
                </a:lnTo>
                <a:lnTo>
                  <a:pt x="516" y="272"/>
                </a:lnTo>
                <a:lnTo>
                  <a:pt x="518" y="271"/>
                </a:lnTo>
                <a:lnTo>
                  <a:pt x="519" y="271"/>
                </a:lnTo>
                <a:lnTo>
                  <a:pt x="520" y="269"/>
                </a:lnTo>
                <a:lnTo>
                  <a:pt x="522" y="269"/>
                </a:lnTo>
                <a:lnTo>
                  <a:pt x="523" y="268"/>
                </a:lnTo>
                <a:lnTo>
                  <a:pt x="524" y="268"/>
                </a:lnTo>
                <a:lnTo>
                  <a:pt x="524" y="267"/>
                </a:lnTo>
                <a:lnTo>
                  <a:pt x="526" y="267"/>
                </a:lnTo>
                <a:lnTo>
                  <a:pt x="527" y="267"/>
                </a:lnTo>
                <a:lnTo>
                  <a:pt x="528" y="265"/>
                </a:lnTo>
                <a:lnTo>
                  <a:pt x="530" y="265"/>
                </a:lnTo>
                <a:lnTo>
                  <a:pt x="530" y="264"/>
                </a:lnTo>
                <a:lnTo>
                  <a:pt x="531" y="264"/>
                </a:lnTo>
                <a:lnTo>
                  <a:pt x="532" y="263"/>
                </a:lnTo>
                <a:lnTo>
                  <a:pt x="534" y="263"/>
                </a:lnTo>
                <a:lnTo>
                  <a:pt x="535" y="263"/>
                </a:lnTo>
                <a:lnTo>
                  <a:pt x="535" y="261"/>
                </a:lnTo>
                <a:lnTo>
                  <a:pt x="536" y="261"/>
                </a:lnTo>
                <a:lnTo>
                  <a:pt x="538" y="260"/>
                </a:lnTo>
                <a:lnTo>
                  <a:pt x="539" y="259"/>
                </a:lnTo>
                <a:lnTo>
                  <a:pt x="540" y="259"/>
                </a:lnTo>
                <a:lnTo>
                  <a:pt x="542" y="257"/>
                </a:lnTo>
                <a:lnTo>
                  <a:pt x="544" y="257"/>
                </a:lnTo>
                <a:lnTo>
                  <a:pt x="546" y="256"/>
                </a:lnTo>
                <a:lnTo>
                  <a:pt x="547" y="255"/>
                </a:lnTo>
                <a:lnTo>
                  <a:pt x="549" y="253"/>
                </a:lnTo>
                <a:lnTo>
                  <a:pt x="551" y="252"/>
                </a:lnTo>
                <a:lnTo>
                  <a:pt x="552" y="252"/>
                </a:lnTo>
                <a:lnTo>
                  <a:pt x="555" y="251"/>
                </a:lnTo>
                <a:lnTo>
                  <a:pt x="556" y="249"/>
                </a:lnTo>
                <a:lnTo>
                  <a:pt x="557" y="249"/>
                </a:lnTo>
                <a:lnTo>
                  <a:pt x="559" y="248"/>
                </a:lnTo>
                <a:lnTo>
                  <a:pt x="560" y="248"/>
                </a:lnTo>
                <a:lnTo>
                  <a:pt x="561" y="247"/>
                </a:lnTo>
                <a:lnTo>
                  <a:pt x="563" y="247"/>
                </a:lnTo>
                <a:lnTo>
                  <a:pt x="564" y="245"/>
                </a:lnTo>
                <a:lnTo>
                  <a:pt x="565" y="244"/>
                </a:lnTo>
                <a:lnTo>
                  <a:pt x="567" y="244"/>
                </a:lnTo>
                <a:lnTo>
                  <a:pt x="568" y="243"/>
                </a:lnTo>
                <a:lnTo>
                  <a:pt x="569" y="243"/>
                </a:lnTo>
                <a:lnTo>
                  <a:pt x="571" y="241"/>
                </a:lnTo>
                <a:lnTo>
                  <a:pt x="572" y="240"/>
                </a:lnTo>
                <a:lnTo>
                  <a:pt x="573" y="240"/>
                </a:lnTo>
                <a:lnTo>
                  <a:pt x="575" y="239"/>
                </a:lnTo>
                <a:lnTo>
                  <a:pt x="576" y="239"/>
                </a:lnTo>
                <a:lnTo>
                  <a:pt x="576" y="237"/>
                </a:lnTo>
                <a:lnTo>
                  <a:pt x="577" y="237"/>
                </a:lnTo>
                <a:lnTo>
                  <a:pt x="579" y="236"/>
                </a:lnTo>
                <a:lnTo>
                  <a:pt x="580" y="236"/>
                </a:lnTo>
                <a:lnTo>
                  <a:pt x="581" y="235"/>
                </a:lnTo>
                <a:lnTo>
                  <a:pt x="583" y="235"/>
                </a:lnTo>
                <a:lnTo>
                  <a:pt x="584" y="233"/>
                </a:lnTo>
                <a:lnTo>
                  <a:pt x="585" y="232"/>
                </a:lnTo>
                <a:lnTo>
                  <a:pt x="587" y="231"/>
                </a:lnTo>
                <a:lnTo>
                  <a:pt x="588" y="231"/>
                </a:lnTo>
                <a:lnTo>
                  <a:pt x="589" y="229"/>
                </a:lnTo>
                <a:lnTo>
                  <a:pt x="591" y="228"/>
                </a:lnTo>
                <a:lnTo>
                  <a:pt x="592" y="228"/>
                </a:lnTo>
                <a:lnTo>
                  <a:pt x="593" y="227"/>
                </a:lnTo>
                <a:lnTo>
                  <a:pt x="595" y="227"/>
                </a:lnTo>
                <a:lnTo>
                  <a:pt x="595" y="225"/>
                </a:lnTo>
                <a:lnTo>
                  <a:pt x="596" y="225"/>
                </a:lnTo>
                <a:lnTo>
                  <a:pt x="597" y="224"/>
                </a:lnTo>
                <a:lnTo>
                  <a:pt x="599" y="224"/>
                </a:lnTo>
                <a:lnTo>
                  <a:pt x="599" y="223"/>
                </a:lnTo>
                <a:lnTo>
                  <a:pt x="600" y="223"/>
                </a:lnTo>
                <a:lnTo>
                  <a:pt x="601" y="221"/>
                </a:lnTo>
                <a:lnTo>
                  <a:pt x="603" y="220"/>
                </a:lnTo>
                <a:lnTo>
                  <a:pt x="604" y="220"/>
                </a:lnTo>
                <a:lnTo>
                  <a:pt x="604" y="219"/>
                </a:lnTo>
                <a:lnTo>
                  <a:pt x="605" y="219"/>
                </a:lnTo>
                <a:lnTo>
                  <a:pt x="607" y="217"/>
                </a:lnTo>
                <a:lnTo>
                  <a:pt x="608" y="217"/>
                </a:lnTo>
                <a:lnTo>
                  <a:pt x="608" y="216"/>
                </a:lnTo>
                <a:lnTo>
                  <a:pt x="609" y="216"/>
                </a:lnTo>
                <a:lnTo>
                  <a:pt x="611" y="215"/>
                </a:lnTo>
                <a:lnTo>
                  <a:pt x="612" y="213"/>
                </a:lnTo>
                <a:lnTo>
                  <a:pt x="613" y="213"/>
                </a:lnTo>
                <a:lnTo>
                  <a:pt x="613" y="212"/>
                </a:lnTo>
                <a:lnTo>
                  <a:pt x="615" y="211"/>
                </a:lnTo>
                <a:lnTo>
                  <a:pt x="616" y="211"/>
                </a:lnTo>
                <a:lnTo>
                  <a:pt x="617" y="209"/>
                </a:lnTo>
                <a:lnTo>
                  <a:pt x="619" y="208"/>
                </a:lnTo>
                <a:lnTo>
                  <a:pt x="620" y="208"/>
                </a:lnTo>
                <a:lnTo>
                  <a:pt x="620" y="207"/>
                </a:lnTo>
                <a:lnTo>
                  <a:pt x="621" y="207"/>
                </a:lnTo>
                <a:lnTo>
                  <a:pt x="621" y="205"/>
                </a:lnTo>
                <a:lnTo>
                  <a:pt x="622" y="205"/>
                </a:lnTo>
                <a:lnTo>
                  <a:pt x="624" y="204"/>
                </a:lnTo>
                <a:lnTo>
                  <a:pt x="625" y="204"/>
                </a:lnTo>
                <a:lnTo>
                  <a:pt x="625" y="203"/>
                </a:lnTo>
                <a:lnTo>
                  <a:pt x="626" y="203"/>
                </a:lnTo>
                <a:lnTo>
                  <a:pt x="626" y="201"/>
                </a:lnTo>
                <a:lnTo>
                  <a:pt x="628" y="201"/>
                </a:lnTo>
                <a:lnTo>
                  <a:pt x="629" y="200"/>
                </a:lnTo>
                <a:lnTo>
                  <a:pt x="630" y="200"/>
                </a:lnTo>
                <a:lnTo>
                  <a:pt x="630" y="199"/>
                </a:lnTo>
                <a:lnTo>
                  <a:pt x="632" y="199"/>
                </a:lnTo>
                <a:lnTo>
                  <a:pt x="633" y="198"/>
                </a:lnTo>
                <a:lnTo>
                  <a:pt x="634" y="196"/>
                </a:lnTo>
                <a:lnTo>
                  <a:pt x="636" y="196"/>
                </a:lnTo>
                <a:lnTo>
                  <a:pt x="636" y="195"/>
                </a:lnTo>
                <a:lnTo>
                  <a:pt x="637" y="195"/>
                </a:lnTo>
                <a:lnTo>
                  <a:pt x="638" y="194"/>
                </a:lnTo>
                <a:lnTo>
                  <a:pt x="640" y="194"/>
                </a:lnTo>
                <a:lnTo>
                  <a:pt x="641" y="192"/>
                </a:lnTo>
                <a:lnTo>
                  <a:pt x="642" y="191"/>
                </a:lnTo>
                <a:lnTo>
                  <a:pt x="644" y="190"/>
                </a:lnTo>
                <a:lnTo>
                  <a:pt x="645" y="190"/>
                </a:lnTo>
                <a:lnTo>
                  <a:pt x="646" y="188"/>
                </a:lnTo>
                <a:lnTo>
                  <a:pt x="648" y="188"/>
                </a:lnTo>
                <a:lnTo>
                  <a:pt x="648" y="187"/>
                </a:lnTo>
                <a:lnTo>
                  <a:pt x="649" y="187"/>
                </a:lnTo>
                <a:lnTo>
                  <a:pt x="649" y="186"/>
                </a:lnTo>
                <a:lnTo>
                  <a:pt x="650" y="186"/>
                </a:lnTo>
                <a:lnTo>
                  <a:pt x="652" y="184"/>
                </a:lnTo>
                <a:lnTo>
                  <a:pt x="653" y="183"/>
                </a:lnTo>
                <a:lnTo>
                  <a:pt x="654" y="182"/>
                </a:lnTo>
                <a:lnTo>
                  <a:pt x="656" y="180"/>
                </a:lnTo>
                <a:lnTo>
                  <a:pt x="657" y="179"/>
                </a:lnTo>
                <a:lnTo>
                  <a:pt x="658" y="179"/>
                </a:lnTo>
                <a:lnTo>
                  <a:pt x="658" y="178"/>
                </a:lnTo>
                <a:lnTo>
                  <a:pt x="660" y="178"/>
                </a:lnTo>
                <a:lnTo>
                  <a:pt x="661" y="176"/>
                </a:lnTo>
                <a:lnTo>
                  <a:pt x="661" y="175"/>
                </a:lnTo>
                <a:lnTo>
                  <a:pt x="662" y="174"/>
                </a:lnTo>
                <a:lnTo>
                  <a:pt x="664" y="172"/>
                </a:lnTo>
                <a:lnTo>
                  <a:pt x="665" y="172"/>
                </a:lnTo>
                <a:lnTo>
                  <a:pt x="666" y="171"/>
                </a:lnTo>
                <a:lnTo>
                  <a:pt x="666" y="168"/>
                </a:lnTo>
                <a:lnTo>
                  <a:pt x="668" y="167"/>
                </a:lnTo>
                <a:lnTo>
                  <a:pt x="669" y="167"/>
                </a:lnTo>
                <a:lnTo>
                  <a:pt x="670" y="166"/>
                </a:lnTo>
                <a:lnTo>
                  <a:pt x="672" y="164"/>
                </a:lnTo>
                <a:lnTo>
                  <a:pt x="673" y="163"/>
                </a:lnTo>
                <a:lnTo>
                  <a:pt x="673" y="162"/>
                </a:lnTo>
                <a:lnTo>
                  <a:pt x="674" y="160"/>
                </a:lnTo>
                <a:lnTo>
                  <a:pt x="676" y="160"/>
                </a:lnTo>
                <a:lnTo>
                  <a:pt x="676" y="159"/>
                </a:lnTo>
                <a:lnTo>
                  <a:pt x="677" y="158"/>
                </a:lnTo>
                <a:lnTo>
                  <a:pt x="678" y="158"/>
                </a:lnTo>
                <a:lnTo>
                  <a:pt x="678" y="156"/>
                </a:lnTo>
                <a:lnTo>
                  <a:pt x="680" y="156"/>
                </a:lnTo>
                <a:lnTo>
                  <a:pt x="680" y="155"/>
                </a:lnTo>
                <a:lnTo>
                  <a:pt x="681" y="154"/>
                </a:lnTo>
                <a:lnTo>
                  <a:pt x="682" y="152"/>
                </a:lnTo>
                <a:lnTo>
                  <a:pt x="684" y="151"/>
                </a:lnTo>
                <a:lnTo>
                  <a:pt x="685" y="150"/>
                </a:lnTo>
                <a:lnTo>
                  <a:pt x="686" y="148"/>
                </a:lnTo>
                <a:lnTo>
                  <a:pt x="686" y="147"/>
                </a:lnTo>
                <a:lnTo>
                  <a:pt x="688" y="146"/>
                </a:lnTo>
                <a:lnTo>
                  <a:pt x="689" y="144"/>
                </a:lnTo>
                <a:lnTo>
                  <a:pt x="690" y="143"/>
                </a:lnTo>
                <a:lnTo>
                  <a:pt x="690" y="142"/>
                </a:lnTo>
                <a:lnTo>
                  <a:pt x="692" y="140"/>
                </a:lnTo>
                <a:lnTo>
                  <a:pt x="693" y="139"/>
                </a:lnTo>
                <a:lnTo>
                  <a:pt x="694" y="138"/>
                </a:lnTo>
                <a:lnTo>
                  <a:pt x="695" y="136"/>
                </a:lnTo>
                <a:lnTo>
                  <a:pt x="697" y="134"/>
                </a:lnTo>
                <a:lnTo>
                  <a:pt x="699" y="132"/>
                </a:lnTo>
                <a:lnTo>
                  <a:pt x="701" y="131"/>
                </a:lnTo>
                <a:lnTo>
                  <a:pt x="702" y="128"/>
                </a:lnTo>
                <a:lnTo>
                  <a:pt x="703" y="127"/>
                </a:lnTo>
                <a:lnTo>
                  <a:pt x="705" y="126"/>
                </a:lnTo>
                <a:lnTo>
                  <a:pt x="705" y="125"/>
                </a:lnTo>
                <a:lnTo>
                  <a:pt x="706" y="123"/>
                </a:lnTo>
                <a:lnTo>
                  <a:pt x="707" y="122"/>
                </a:lnTo>
                <a:lnTo>
                  <a:pt x="709" y="121"/>
                </a:lnTo>
                <a:lnTo>
                  <a:pt x="710" y="119"/>
                </a:lnTo>
                <a:lnTo>
                  <a:pt x="711" y="118"/>
                </a:lnTo>
                <a:lnTo>
                  <a:pt x="711" y="117"/>
                </a:lnTo>
                <a:lnTo>
                  <a:pt x="713" y="117"/>
                </a:lnTo>
                <a:lnTo>
                  <a:pt x="713" y="115"/>
                </a:lnTo>
                <a:lnTo>
                  <a:pt x="714" y="114"/>
                </a:lnTo>
                <a:lnTo>
                  <a:pt x="715" y="113"/>
                </a:lnTo>
                <a:lnTo>
                  <a:pt x="715" y="111"/>
                </a:lnTo>
                <a:lnTo>
                  <a:pt x="717" y="111"/>
                </a:lnTo>
                <a:lnTo>
                  <a:pt x="717" y="110"/>
                </a:lnTo>
                <a:lnTo>
                  <a:pt x="718" y="109"/>
                </a:lnTo>
                <a:lnTo>
                  <a:pt x="719" y="107"/>
                </a:lnTo>
                <a:lnTo>
                  <a:pt x="719" y="106"/>
                </a:lnTo>
                <a:lnTo>
                  <a:pt x="721" y="105"/>
                </a:lnTo>
                <a:lnTo>
                  <a:pt x="722" y="103"/>
                </a:lnTo>
                <a:lnTo>
                  <a:pt x="723" y="102"/>
                </a:lnTo>
                <a:lnTo>
                  <a:pt x="723" y="101"/>
                </a:lnTo>
                <a:lnTo>
                  <a:pt x="725" y="99"/>
                </a:lnTo>
                <a:lnTo>
                  <a:pt x="726" y="97"/>
                </a:lnTo>
                <a:lnTo>
                  <a:pt x="727" y="95"/>
                </a:lnTo>
                <a:lnTo>
                  <a:pt x="729" y="93"/>
                </a:lnTo>
                <a:lnTo>
                  <a:pt x="730" y="91"/>
                </a:lnTo>
                <a:lnTo>
                  <a:pt x="733" y="89"/>
                </a:lnTo>
                <a:lnTo>
                  <a:pt x="734" y="87"/>
                </a:lnTo>
                <a:lnTo>
                  <a:pt x="735" y="85"/>
                </a:lnTo>
                <a:lnTo>
                  <a:pt x="737" y="83"/>
                </a:lnTo>
                <a:lnTo>
                  <a:pt x="738" y="82"/>
                </a:lnTo>
                <a:lnTo>
                  <a:pt x="738" y="81"/>
                </a:lnTo>
                <a:lnTo>
                  <a:pt x="739" y="79"/>
                </a:lnTo>
                <a:lnTo>
                  <a:pt x="741" y="77"/>
                </a:lnTo>
                <a:lnTo>
                  <a:pt x="742" y="75"/>
                </a:lnTo>
                <a:lnTo>
                  <a:pt x="742" y="74"/>
                </a:lnTo>
                <a:lnTo>
                  <a:pt x="743" y="74"/>
                </a:lnTo>
                <a:lnTo>
                  <a:pt x="745" y="73"/>
                </a:lnTo>
                <a:lnTo>
                  <a:pt x="745" y="71"/>
                </a:lnTo>
                <a:lnTo>
                  <a:pt x="746" y="70"/>
                </a:lnTo>
                <a:lnTo>
                  <a:pt x="747" y="69"/>
                </a:lnTo>
                <a:lnTo>
                  <a:pt x="747" y="67"/>
                </a:lnTo>
                <a:lnTo>
                  <a:pt x="749" y="66"/>
                </a:lnTo>
                <a:lnTo>
                  <a:pt x="750" y="65"/>
                </a:lnTo>
                <a:lnTo>
                  <a:pt x="751" y="63"/>
                </a:lnTo>
                <a:lnTo>
                  <a:pt x="751" y="62"/>
                </a:lnTo>
                <a:lnTo>
                  <a:pt x="753" y="61"/>
                </a:lnTo>
                <a:lnTo>
                  <a:pt x="754" y="59"/>
                </a:lnTo>
                <a:lnTo>
                  <a:pt x="754" y="58"/>
                </a:lnTo>
                <a:lnTo>
                  <a:pt x="755" y="57"/>
                </a:lnTo>
                <a:lnTo>
                  <a:pt x="757" y="55"/>
                </a:lnTo>
                <a:lnTo>
                  <a:pt x="758" y="54"/>
                </a:lnTo>
                <a:lnTo>
                  <a:pt x="759" y="51"/>
                </a:lnTo>
                <a:lnTo>
                  <a:pt x="761" y="50"/>
                </a:lnTo>
                <a:lnTo>
                  <a:pt x="762" y="48"/>
                </a:lnTo>
                <a:lnTo>
                  <a:pt x="763" y="46"/>
                </a:lnTo>
                <a:lnTo>
                  <a:pt x="765" y="44"/>
                </a:lnTo>
                <a:lnTo>
                  <a:pt x="766" y="42"/>
                </a:lnTo>
                <a:lnTo>
                  <a:pt x="768" y="40"/>
                </a:lnTo>
                <a:lnTo>
                  <a:pt x="770" y="38"/>
                </a:lnTo>
                <a:lnTo>
                  <a:pt x="771" y="36"/>
                </a:lnTo>
                <a:lnTo>
                  <a:pt x="772" y="34"/>
                </a:lnTo>
                <a:lnTo>
                  <a:pt x="772" y="33"/>
                </a:lnTo>
                <a:lnTo>
                  <a:pt x="774" y="32"/>
                </a:lnTo>
                <a:lnTo>
                  <a:pt x="775" y="30"/>
                </a:lnTo>
                <a:lnTo>
                  <a:pt x="776" y="29"/>
                </a:lnTo>
                <a:lnTo>
                  <a:pt x="776" y="28"/>
                </a:lnTo>
                <a:lnTo>
                  <a:pt x="778" y="26"/>
                </a:lnTo>
                <a:lnTo>
                  <a:pt x="779" y="25"/>
                </a:lnTo>
                <a:lnTo>
                  <a:pt x="779" y="24"/>
                </a:lnTo>
                <a:lnTo>
                  <a:pt x="780" y="22"/>
                </a:lnTo>
                <a:lnTo>
                  <a:pt x="780" y="21"/>
                </a:lnTo>
                <a:lnTo>
                  <a:pt x="782" y="20"/>
                </a:lnTo>
                <a:lnTo>
                  <a:pt x="783" y="18"/>
                </a:lnTo>
                <a:lnTo>
                  <a:pt x="783" y="17"/>
                </a:lnTo>
                <a:lnTo>
                  <a:pt x="784" y="16"/>
                </a:lnTo>
                <a:lnTo>
                  <a:pt x="786" y="14"/>
                </a:lnTo>
                <a:lnTo>
                  <a:pt x="786" y="13"/>
                </a:lnTo>
                <a:lnTo>
                  <a:pt x="787" y="12"/>
                </a:lnTo>
                <a:lnTo>
                  <a:pt x="787" y="10"/>
                </a:lnTo>
                <a:lnTo>
                  <a:pt x="788" y="9"/>
                </a:lnTo>
                <a:lnTo>
                  <a:pt x="790" y="8"/>
                </a:lnTo>
                <a:lnTo>
                  <a:pt x="790" y="6"/>
                </a:lnTo>
                <a:lnTo>
                  <a:pt x="791" y="5"/>
                </a:lnTo>
                <a:lnTo>
                  <a:pt x="792" y="4"/>
                </a:lnTo>
                <a:lnTo>
                  <a:pt x="792" y="1"/>
                </a:lnTo>
                <a:lnTo>
                  <a:pt x="794"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60" name="Freeform 37"/>
          <p:cNvSpPr>
            <a:spLocks/>
          </p:cNvSpPr>
          <p:nvPr/>
        </p:nvSpPr>
        <p:spPr bwMode="auto">
          <a:xfrm>
            <a:off x="7418388" y="1881188"/>
            <a:ext cx="74612" cy="250825"/>
          </a:xfrm>
          <a:custGeom>
            <a:avLst/>
            <a:gdLst>
              <a:gd name="T0" fmla="*/ 794 w 94"/>
              <a:gd name="T1" fmla="*/ 0 h 318"/>
              <a:gd name="T2" fmla="*/ 794 w 94"/>
              <a:gd name="T3" fmla="*/ 0 h 318"/>
              <a:gd name="T4" fmla="*/ 794 w 94"/>
              <a:gd name="T5" fmla="*/ 0 h 318"/>
              <a:gd name="T6" fmla="*/ 794 w 94"/>
              <a:gd name="T7" fmla="*/ 0 h 318"/>
              <a:gd name="T8" fmla="*/ 794 w 94"/>
              <a:gd name="T9" fmla="*/ 0 h 318"/>
              <a:gd name="T10" fmla="*/ 794 w 94"/>
              <a:gd name="T11" fmla="*/ 0 h 318"/>
              <a:gd name="T12" fmla="*/ 794 w 94"/>
              <a:gd name="T13" fmla="*/ 0 h 318"/>
              <a:gd name="T14" fmla="*/ 794 w 94"/>
              <a:gd name="T15" fmla="*/ 0 h 318"/>
              <a:gd name="T16" fmla="*/ 794 w 94"/>
              <a:gd name="T17" fmla="*/ 0 h 318"/>
              <a:gd name="T18" fmla="*/ 794 w 94"/>
              <a:gd name="T19" fmla="*/ 0 h 318"/>
              <a:gd name="T20" fmla="*/ 794 w 94"/>
              <a:gd name="T21" fmla="*/ 0 h 318"/>
              <a:gd name="T22" fmla="*/ 794 w 94"/>
              <a:gd name="T23" fmla="*/ 0 h 318"/>
              <a:gd name="T24" fmla="*/ 794 w 94"/>
              <a:gd name="T25" fmla="*/ 0 h 318"/>
              <a:gd name="T26" fmla="*/ 794 w 94"/>
              <a:gd name="T27" fmla="*/ 0 h 318"/>
              <a:gd name="T28" fmla="*/ 794 w 94"/>
              <a:gd name="T29" fmla="*/ 0 h 318"/>
              <a:gd name="T30" fmla="*/ 794 w 94"/>
              <a:gd name="T31" fmla="*/ 0 h 318"/>
              <a:gd name="T32" fmla="*/ 794 w 94"/>
              <a:gd name="T33" fmla="*/ 0 h 318"/>
              <a:gd name="T34" fmla="*/ 794 w 94"/>
              <a:gd name="T35" fmla="*/ 0 h 318"/>
              <a:gd name="T36" fmla="*/ 794 w 94"/>
              <a:gd name="T37" fmla="*/ 0 h 318"/>
              <a:gd name="T38" fmla="*/ 794 w 94"/>
              <a:gd name="T39" fmla="*/ 0 h 318"/>
              <a:gd name="T40" fmla="*/ 794 w 94"/>
              <a:gd name="T41" fmla="*/ 0 h 318"/>
              <a:gd name="T42" fmla="*/ 794 w 94"/>
              <a:gd name="T43" fmla="*/ 0 h 318"/>
              <a:gd name="T44" fmla="*/ 794 w 94"/>
              <a:gd name="T45" fmla="*/ 0 h 318"/>
              <a:gd name="T46" fmla="*/ 794 w 94"/>
              <a:gd name="T47" fmla="*/ 0 h 318"/>
              <a:gd name="T48" fmla="*/ 794 w 94"/>
              <a:gd name="T49" fmla="*/ 0 h 318"/>
              <a:gd name="T50" fmla="*/ 794 w 94"/>
              <a:gd name="T51" fmla="*/ 0 h 318"/>
              <a:gd name="T52" fmla="*/ 794 w 94"/>
              <a:gd name="T53" fmla="*/ 0 h 318"/>
              <a:gd name="T54" fmla="*/ 794 w 94"/>
              <a:gd name="T55" fmla="*/ 0 h 318"/>
              <a:gd name="T56" fmla="*/ 794 w 94"/>
              <a:gd name="T57" fmla="*/ 0 h 318"/>
              <a:gd name="T58" fmla="*/ 794 w 94"/>
              <a:gd name="T59" fmla="*/ 0 h 318"/>
              <a:gd name="T60" fmla="*/ 794 w 94"/>
              <a:gd name="T61" fmla="*/ 0 h 318"/>
              <a:gd name="T62" fmla="*/ 794 w 94"/>
              <a:gd name="T63" fmla="*/ 0 h 318"/>
              <a:gd name="T64" fmla="*/ 794 w 94"/>
              <a:gd name="T65" fmla="*/ 0 h 318"/>
              <a:gd name="T66" fmla="*/ 794 w 94"/>
              <a:gd name="T67" fmla="*/ 0 h 318"/>
              <a:gd name="T68" fmla="*/ 794 w 94"/>
              <a:gd name="T69" fmla="*/ 0 h 318"/>
              <a:gd name="T70" fmla="*/ 794 w 94"/>
              <a:gd name="T71" fmla="*/ 0 h 318"/>
              <a:gd name="T72" fmla="*/ 794 w 94"/>
              <a:gd name="T73" fmla="*/ 0 h 318"/>
              <a:gd name="T74" fmla="*/ 794 w 94"/>
              <a:gd name="T75" fmla="*/ 0 h 318"/>
              <a:gd name="T76" fmla="*/ 794 w 94"/>
              <a:gd name="T77" fmla="*/ 0 h 318"/>
              <a:gd name="T78" fmla="*/ 794 w 94"/>
              <a:gd name="T79" fmla="*/ 0 h 318"/>
              <a:gd name="T80" fmla="*/ 794 w 94"/>
              <a:gd name="T81" fmla="*/ 0 h 318"/>
              <a:gd name="T82" fmla="*/ 794 w 94"/>
              <a:gd name="T83" fmla="*/ 0 h 318"/>
              <a:gd name="T84" fmla="*/ 794 w 94"/>
              <a:gd name="T85" fmla="*/ 0 h 318"/>
              <a:gd name="T86" fmla="*/ 794 w 94"/>
              <a:gd name="T87" fmla="*/ 0 h 318"/>
              <a:gd name="T88" fmla="*/ 794 w 94"/>
              <a:gd name="T89" fmla="*/ 0 h 318"/>
              <a:gd name="T90" fmla="*/ 794 w 94"/>
              <a:gd name="T91" fmla="*/ 0 h 318"/>
              <a:gd name="T92" fmla="*/ 794 w 94"/>
              <a:gd name="T93" fmla="*/ 0 h 318"/>
              <a:gd name="T94" fmla="*/ 794 w 94"/>
              <a:gd name="T95" fmla="*/ 0 h 318"/>
              <a:gd name="T96" fmla="*/ 794 w 94"/>
              <a:gd name="T97" fmla="*/ 0 h 318"/>
              <a:gd name="T98" fmla="*/ 794 w 94"/>
              <a:gd name="T99" fmla="*/ 0 h 318"/>
              <a:gd name="T100" fmla="*/ 794 w 94"/>
              <a:gd name="T101" fmla="*/ 0 h 318"/>
              <a:gd name="T102" fmla="*/ 794 w 94"/>
              <a:gd name="T103" fmla="*/ 0 h 318"/>
              <a:gd name="T104" fmla="*/ 794 w 94"/>
              <a:gd name="T105" fmla="*/ 0 h 318"/>
              <a:gd name="T106" fmla="*/ 794 w 94"/>
              <a:gd name="T107" fmla="*/ 0 h 318"/>
              <a:gd name="T108" fmla="*/ 794 w 94"/>
              <a:gd name="T109" fmla="*/ 0 h 318"/>
              <a:gd name="T110" fmla="*/ 794 w 94"/>
              <a:gd name="T111" fmla="*/ 0 h 318"/>
              <a:gd name="T112" fmla="*/ 794 w 94"/>
              <a:gd name="T113" fmla="*/ 0 h 3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8"/>
              <a:gd name="T173" fmla="*/ 94 w 94"/>
              <a:gd name="T174" fmla="*/ 318 h 3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8">
                <a:moveTo>
                  <a:pt x="0" y="0"/>
                </a:moveTo>
                <a:lnTo>
                  <a:pt x="3" y="4"/>
                </a:lnTo>
                <a:lnTo>
                  <a:pt x="4" y="7"/>
                </a:lnTo>
                <a:lnTo>
                  <a:pt x="5" y="11"/>
                </a:lnTo>
                <a:lnTo>
                  <a:pt x="8" y="14"/>
                </a:lnTo>
                <a:lnTo>
                  <a:pt x="9" y="16"/>
                </a:lnTo>
                <a:lnTo>
                  <a:pt x="11" y="19"/>
                </a:lnTo>
                <a:lnTo>
                  <a:pt x="12" y="22"/>
                </a:lnTo>
                <a:lnTo>
                  <a:pt x="13" y="23"/>
                </a:lnTo>
                <a:lnTo>
                  <a:pt x="15" y="26"/>
                </a:lnTo>
                <a:lnTo>
                  <a:pt x="15" y="27"/>
                </a:lnTo>
                <a:lnTo>
                  <a:pt x="16" y="30"/>
                </a:lnTo>
                <a:lnTo>
                  <a:pt x="17" y="31"/>
                </a:lnTo>
                <a:lnTo>
                  <a:pt x="19" y="32"/>
                </a:lnTo>
                <a:lnTo>
                  <a:pt x="19" y="34"/>
                </a:lnTo>
                <a:lnTo>
                  <a:pt x="20" y="35"/>
                </a:lnTo>
                <a:lnTo>
                  <a:pt x="20" y="36"/>
                </a:lnTo>
                <a:lnTo>
                  <a:pt x="21" y="38"/>
                </a:lnTo>
                <a:lnTo>
                  <a:pt x="21" y="39"/>
                </a:lnTo>
                <a:lnTo>
                  <a:pt x="23" y="40"/>
                </a:lnTo>
                <a:lnTo>
                  <a:pt x="23" y="42"/>
                </a:lnTo>
                <a:lnTo>
                  <a:pt x="24" y="43"/>
                </a:lnTo>
                <a:lnTo>
                  <a:pt x="24" y="44"/>
                </a:lnTo>
                <a:lnTo>
                  <a:pt x="24" y="46"/>
                </a:lnTo>
                <a:lnTo>
                  <a:pt x="25" y="47"/>
                </a:lnTo>
                <a:lnTo>
                  <a:pt x="25" y="48"/>
                </a:lnTo>
                <a:lnTo>
                  <a:pt x="27" y="50"/>
                </a:lnTo>
                <a:lnTo>
                  <a:pt x="27" y="51"/>
                </a:lnTo>
                <a:lnTo>
                  <a:pt x="28" y="52"/>
                </a:lnTo>
                <a:lnTo>
                  <a:pt x="28" y="54"/>
                </a:lnTo>
                <a:lnTo>
                  <a:pt x="29" y="55"/>
                </a:lnTo>
                <a:lnTo>
                  <a:pt x="29" y="58"/>
                </a:lnTo>
                <a:lnTo>
                  <a:pt x="31" y="59"/>
                </a:lnTo>
                <a:lnTo>
                  <a:pt x="31" y="60"/>
                </a:lnTo>
                <a:lnTo>
                  <a:pt x="32" y="63"/>
                </a:lnTo>
                <a:lnTo>
                  <a:pt x="32" y="64"/>
                </a:lnTo>
                <a:lnTo>
                  <a:pt x="33" y="66"/>
                </a:lnTo>
                <a:lnTo>
                  <a:pt x="33" y="67"/>
                </a:lnTo>
                <a:lnTo>
                  <a:pt x="35" y="68"/>
                </a:lnTo>
                <a:lnTo>
                  <a:pt x="35" y="69"/>
                </a:lnTo>
                <a:lnTo>
                  <a:pt x="36" y="71"/>
                </a:lnTo>
                <a:lnTo>
                  <a:pt x="36" y="72"/>
                </a:lnTo>
                <a:lnTo>
                  <a:pt x="36" y="73"/>
                </a:lnTo>
                <a:lnTo>
                  <a:pt x="37" y="75"/>
                </a:lnTo>
                <a:lnTo>
                  <a:pt x="37" y="76"/>
                </a:lnTo>
                <a:lnTo>
                  <a:pt x="39" y="77"/>
                </a:lnTo>
                <a:lnTo>
                  <a:pt x="39" y="79"/>
                </a:lnTo>
                <a:lnTo>
                  <a:pt x="39" y="80"/>
                </a:lnTo>
                <a:lnTo>
                  <a:pt x="40" y="81"/>
                </a:lnTo>
                <a:lnTo>
                  <a:pt x="40" y="83"/>
                </a:lnTo>
                <a:lnTo>
                  <a:pt x="40" y="84"/>
                </a:lnTo>
                <a:lnTo>
                  <a:pt x="41" y="85"/>
                </a:lnTo>
                <a:lnTo>
                  <a:pt x="41" y="87"/>
                </a:lnTo>
                <a:lnTo>
                  <a:pt x="41" y="88"/>
                </a:lnTo>
                <a:lnTo>
                  <a:pt x="42" y="89"/>
                </a:lnTo>
                <a:lnTo>
                  <a:pt x="42" y="91"/>
                </a:lnTo>
                <a:lnTo>
                  <a:pt x="44" y="92"/>
                </a:lnTo>
                <a:lnTo>
                  <a:pt x="44" y="93"/>
                </a:lnTo>
                <a:lnTo>
                  <a:pt x="45" y="95"/>
                </a:lnTo>
                <a:lnTo>
                  <a:pt x="45" y="97"/>
                </a:lnTo>
                <a:lnTo>
                  <a:pt x="46" y="99"/>
                </a:lnTo>
                <a:lnTo>
                  <a:pt x="46" y="101"/>
                </a:lnTo>
                <a:lnTo>
                  <a:pt x="48" y="103"/>
                </a:lnTo>
                <a:lnTo>
                  <a:pt x="49" y="105"/>
                </a:lnTo>
                <a:lnTo>
                  <a:pt x="49" y="107"/>
                </a:lnTo>
                <a:lnTo>
                  <a:pt x="50" y="109"/>
                </a:lnTo>
                <a:lnTo>
                  <a:pt x="50" y="111"/>
                </a:lnTo>
                <a:lnTo>
                  <a:pt x="52" y="113"/>
                </a:lnTo>
                <a:lnTo>
                  <a:pt x="52" y="115"/>
                </a:lnTo>
                <a:lnTo>
                  <a:pt x="53" y="116"/>
                </a:lnTo>
                <a:lnTo>
                  <a:pt x="53" y="117"/>
                </a:lnTo>
                <a:lnTo>
                  <a:pt x="53" y="119"/>
                </a:lnTo>
                <a:lnTo>
                  <a:pt x="54" y="120"/>
                </a:lnTo>
                <a:lnTo>
                  <a:pt x="54" y="121"/>
                </a:lnTo>
                <a:lnTo>
                  <a:pt x="54" y="123"/>
                </a:lnTo>
                <a:lnTo>
                  <a:pt x="56" y="124"/>
                </a:lnTo>
                <a:lnTo>
                  <a:pt x="56" y="125"/>
                </a:lnTo>
                <a:lnTo>
                  <a:pt x="57" y="127"/>
                </a:lnTo>
                <a:lnTo>
                  <a:pt x="57" y="128"/>
                </a:lnTo>
                <a:lnTo>
                  <a:pt x="57" y="129"/>
                </a:lnTo>
                <a:lnTo>
                  <a:pt x="58" y="131"/>
                </a:lnTo>
                <a:lnTo>
                  <a:pt x="58" y="132"/>
                </a:lnTo>
                <a:lnTo>
                  <a:pt x="58" y="133"/>
                </a:lnTo>
                <a:lnTo>
                  <a:pt x="58" y="135"/>
                </a:lnTo>
                <a:lnTo>
                  <a:pt x="60" y="136"/>
                </a:lnTo>
                <a:lnTo>
                  <a:pt x="60" y="137"/>
                </a:lnTo>
                <a:lnTo>
                  <a:pt x="60" y="139"/>
                </a:lnTo>
                <a:lnTo>
                  <a:pt x="61" y="140"/>
                </a:lnTo>
                <a:lnTo>
                  <a:pt x="61" y="141"/>
                </a:lnTo>
                <a:lnTo>
                  <a:pt x="62" y="143"/>
                </a:lnTo>
                <a:lnTo>
                  <a:pt x="62" y="145"/>
                </a:lnTo>
                <a:lnTo>
                  <a:pt x="62" y="146"/>
                </a:lnTo>
                <a:lnTo>
                  <a:pt x="64" y="149"/>
                </a:lnTo>
                <a:lnTo>
                  <a:pt x="64" y="150"/>
                </a:lnTo>
                <a:lnTo>
                  <a:pt x="65" y="153"/>
                </a:lnTo>
                <a:lnTo>
                  <a:pt x="65" y="156"/>
                </a:lnTo>
                <a:lnTo>
                  <a:pt x="66" y="157"/>
                </a:lnTo>
                <a:lnTo>
                  <a:pt x="66" y="158"/>
                </a:lnTo>
                <a:lnTo>
                  <a:pt x="68" y="161"/>
                </a:lnTo>
                <a:lnTo>
                  <a:pt x="68" y="162"/>
                </a:lnTo>
                <a:lnTo>
                  <a:pt x="68" y="164"/>
                </a:lnTo>
                <a:lnTo>
                  <a:pt x="69" y="165"/>
                </a:lnTo>
                <a:lnTo>
                  <a:pt x="69" y="166"/>
                </a:lnTo>
                <a:lnTo>
                  <a:pt x="69" y="168"/>
                </a:lnTo>
                <a:lnTo>
                  <a:pt x="70" y="169"/>
                </a:lnTo>
                <a:lnTo>
                  <a:pt x="70" y="170"/>
                </a:lnTo>
                <a:lnTo>
                  <a:pt x="70" y="172"/>
                </a:lnTo>
                <a:lnTo>
                  <a:pt x="72" y="173"/>
                </a:lnTo>
                <a:lnTo>
                  <a:pt x="72" y="174"/>
                </a:lnTo>
                <a:lnTo>
                  <a:pt x="72" y="176"/>
                </a:lnTo>
                <a:lnTo>
                  <a:pt x="73" y="177"/>
                </a:lnTo>
                <a:lnTo>
                  <a:pt x="73" y="178"/>
                </a:lnTo>
                <a:lnTo>
                  <a:pt x="73" y="180"/>
                </a:lnTo>
                <a:lnTo>
                  <a:pt x="73" y="181"/>
                </a:lnTo>
                <a:lnTo>
                  <a:pt x="74" y="182"/>
                </a:lnTo>
                <a:lnTo>
                  <a:pt x="74" y="184"/>
                </a:lnTo>
                <a:lnTo>
                  <a:pt x="74" y="185"/>
                </a:lnTo>
                <a:lnTo>
                  <a:pt x="76" y="186"/>
                </a:lnTo>
                <a:lnTo>
                  <a:pt x="76" y="188"/>
                </a:lnTo>
                <a:lnTo>
                  <a:pt x="76" y="189"/>
                </a:lnTo>
                <a:lnTo>
                  <a:pt x="77" y="192"/>
                </a:lnTo>
                <a:lnTo>
                  <a:pt x="77" y="193"/>
                </a:lnTo>
                <a:lnTo>
                  <a:pt x="78" y="194"/>
                </a:lnTo>
                <a:lnTo>
                  <a:pt x="78" y="197"/>
                </a:lnTo>
                <a:lnTo>
                  <a:pt x="80" y="200"/>
                </a:lnTo>
                <a:lnTo>
                  <a:pt x="80" y="201"/>
                </a:lnTo>
                <a:lnTo>
                  <a:pt x="81" y="204"/>
                </a:lnTo>
                <a:lnTo>
                  <a:pt x="81" y="205"/>
                </a:lnTo>
                <a:lnTo>
                  <a:pt x="82" y="208"/>
                </a:lnTo>
                <a:lnTo>
                  <a:pt x="82" y="209"/>
                </a:lnTo>
                <a:lnTo>
                  <a:pt x="82" y="210"/>
                </a:lnTo>
                <a:lnTo>
                  <a:pt x="84" y="212"/>
                </a:lnTo>
                <a:lnTo>
                  <a:pt x="84" y="213"/>
                </a:lnTo>
                <a:lnTo>
                  <a:pt x="84" y="214"/>
                </a:lnTo>
                <a:lnTo>
                  <a:pt x="84" y="216"/>
                </a:lnTo>
                <a:lnTo>
                  <a:pt x="85" y="217"/>
                </a:lnTo>
                <a:lnTo>
                  <a:pt x="85" y="218"/>
                </a:lnTo>
                <a:lnTo>
                  <a:pt x="85" y="219"/>
                </a:lnTo>
                <a:lnTo>
                  <a:pt x="85" y="221"/>
                </a:lnTo>
                <a:lnTo>
                  <a:pt x="86" y="222"/>
                </a:lnTo>
                <a:lnTo>
                  <a:pt x="86" y="223"/>
                </a:lnTo>
                <a:lnTo>
                  <a:pt x="86" y="225"/>
                </a:lnTo>
                <a:lnTo>
                  <a:pt x="86" y="226"/>
                </a:lnTo>
                <a:lnTo>
                  <a:pt x="86" y="227"/>
                </a:lnTo>
                <a:lnTo>
                  <a:pt x="86" y="229"/>
                </a:lnTo>
                <a:lnTo>
                  <a:pt x="88" y="229"/>
                </a:lnTo>
                <a:lnTo>
                  <a:pt x="88" y="230"/>
                </a:lnTo>
                <a:lnTo>
                  <a:pt x="88" y="231"/>
                </a:lnTo>
                <a:lnTo>
                  <a:pt x="88" y="233"/>
                </a:lnTo>
                <a:lnTo>
                  <a:pt x="88" y="234"/>
                </a:lnTo>
                <a:lnTo>
                  <a:pt x="88" y="235"/>
                </a:lnTo>
                <a:lnTo>
                  <a:pt x="88" y="237"/>
                </a:lnTo>
                <a:lnTo>
                  <a:pt x="88" y="238"/>
                </a:lnTo>
                <a:lnTo>
                  <a:pt x="88" y="241"/>
                </a:lnTo>
                <a:lnTo>
                  <a:pt x="88" y="242"/>
                </a:lnTo>
                <a:lnTo>
                  <a:pt x="88" y="243"/>
                </a:lnTo>
                <a:lnTo>
                  <a:pt x="89" y="246"/>
                </a:lnTo>
                <a:lnTo>
                  <a:pt x="89" y="247"/>
                </a:lnTo>
                <a:lnTo>
                  <a:pt x="89" y="249"/>
                </a:lnTo>
                <a:lnTo>
                  <a:pt x="89" y="251"/>
                </a:lnTo>
                <a:lnTo>
                  <a:pt x="89" y="253"/>
                </a:lnTo>
                <a:lnTo>
                  <a:pt x="89" y="254"/>
                </a:lnTo>
                <a:lnTo>
                  <a:pt x="89" y="255"/>
                </a:lnTo>
                <a:lnTo>
                  <a:pt x="89" y="257"/>
                </a:lnTo>
                <a:lnTo>
                  <a:pt x="89" y="258"/>
                </a:lnTo>
                <a:lnTo>
                  <a:pt x="90" y="259"/>
                </a:lnTo>
                <a:lnTo>
                  <a:pt x="90" y="261"/>
                </a:lnTo>
                <a:lnTo>
                  <a:pt x="90" y="262"/>
                </a:lnTo>
                <a:lnTo>
                  <a:pt x="90" y="263"/>
                </a:lnTo>
                <a:lnTo>
                  <a:pt x="90" y="265"/>
                </a:lnTo>
                <a:lnTo>
                  <a:pt x="90" y="266"/>
                </a:lnTo>
                <a:lnTo>
                  <a:pt x="90" y="267"/>
                </a:lnTo>
                <a:lnTo>
                  <a:pt x="90" y="269"/>
                </a:lnTo>
                <a:lnTo>
                  <a:pt x="92" y="269"/>
                </a:lnTo>
                <a:lnTo>
                  <a:pt x="92" y="270"/>
                </a:lnTo>
                <a:lnTo>
                  <a:pt x="92" y="271"/>
                </a:lnTo>
                <a:lnTo>
                  <a:pt x="92" y="273"/>
                </a:lnTo>
                <a:lnTo>
                  <a:pt x="92" y="274"/>
                </a:lnTo>
                <a:lnTo>
                  <a:pt x="92" y="275"/>
                </a:lnTo>
                <a:lnTo>
                  <a:pt x="93" y="277"/>
                </a:lnTo>
                <a:lnTo>
                  <a:pt x="93" y="278"/>
                </a:lnTo>
                <a:lnTo>
                  <a:pt x="93" y="279"/>
                </a:lnTo>
                <a:lnTo>
                  <a:pt x="93" y="281"/>
                </a:lnTo>
                <a:lnTo>
                  <a:pt x="93" y="282"/>
                </a:lnTo>
                <a:lnTo>
                  <a:pt x="94" y="283"/>
                </a:lnTo>
                <a:lnTo>
                  <a:pt x="94" y="285"/>
                </a:lnTo>
                <a:lnTo>
                  <a:pt x="94" y="286"/>
                </a:lnTo>
                <a:lnTo>
                  <a:pt x="94" y="287"/>
                </a:lnTo>
                <a:lnTo>
                  <a:pt x="94" y="289"/>
                </a:lnTo>
                <a:lnTo>
                  <a:pt x="94" y="290"/>
                </a:lnTo>
                <a:lnTo>
                  <a:pt x="94" y="291"/>
                </a:lnTo>
                <a:lnTo>
                  <a:pt x="94" y="293"/>
                </a:lnTo>
                <a:lnTo>
                  <a:pt x="94" y="294"/>
                </a:lnTo>
                <a:lnTo>
                  <a:pt x="94" y="295"/>
                </a:lnTo>
                <a:lnTo>
                  <a:pt x="94" y="296"/>
                </a:lnTo>
                <a:lnTo>
                  <a:pt x="94" y="298"/>
                </a:lnTo>
                <a:lnTo>
                  <a:pt x="94" y="299"/>
                </a:lnTo>
                <a:lnTo>
                  <a:pt x="94" y="300"/>
                </a:lnTo>
                <a:lnTo>
                  <a:pt x="94" y="302"/>
                </a:lnTo>
                <a:lnTo>
                  <a:pt x="94" y="303"/>
                </a:lnTo>
                <a:lnTo>
                  <a:pt x="94" y="304"/>
                </a:lnTo>
                <a:lnTo>
                  <a:pt x="94" y="307"/>
                </a:lnTo>
                <a:lnTo>
                  <a:pt x="94" y="308"/>
                </a:lnTo>
                <a:lnTo>
                  <a:pt x="94" y="311"/>
                </a:lnTo>
                <a:lnTo>
                  <a:pt x="93" y="312"/>
                </a:lnTo>
                <a:lnTo>
                  <a:pt x="93" y="315"/>
                </a:lnTo>
                <a:lnTo>
                  <a:pt x="93" y="31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61" name="Freeform 38"/>
          <p:cNvSpPr>
            <a:spLocks/>
          </p:cNvSpPr>
          <p:nvPr/>
        </p:nvSpPr>
        <p:spPr bwMode="auto">
          <a:xfrm>
            <a:off x="7418388" y="2132013"/>
            <a:ext cx="74612" cy="250825"/>
          </a:xfrm>
          <a:custGeom>
            <a:avLst/>
            <a:gdLst>
              <a:gd name="T0" fmla="*/ 794 w 94"/>
              <a:gd name="T1" fmla="*/ 794 h 316"/>
              <a:gd name="T2" fmla="*/ 794 w 94"/>
              <a:gd name="T3" fmla="*/ 794 h 316"/>
              <a:gd name="T4" fmla="*/ 794 w 94"/>
              <a:gd name="T5" fmla="*/ 794 h 316"/>
              <a:gd name="T6" fmla="*/ 794 w 94"/>
              <a:gd name="T7" fmla="*/ 794 h 316"/>
              <a:gd name="T8" fmla="*/ 794 w 94"/>
              <a:gd name="T9" fmla="*/ 794 h 316"/>
              <a:gd name="T10" fmla="*/ 794 w 94"/>
              <a:gd name="T11" fmla="*/ 794 h 316"/>
              <a:gd name="T12" fmla="*/ 794 w 94"/>
              <a:gd name="T13" fmla="*/ 794 h 316"/>
              <a:gd name="T14" fmla="*/ 794 w 94"/>
              <a:gd name="T15" fmla="*/ 794 h 316"/>
              <a:gd name="T16" fmla="*/ 794 w 94"/>
              <a:gd name="T17" fmla="*/ 794 h 316"/>
              <a:gd name="T18" fmla="*/ 794 w 94"/>
              <a:gd name="T19" fmla="*/ 794 h 316"/>
              <a:gd name="T20" fmla="*/ 794 w 94"/>
              <a:gd name="T21" fmla="*/ 794 h 316"/>
              <a:gd name="T22" fmla="*/ 794 w 94"/>
              <a:gd name="T23" fmla="*/ 794 h 316"/>
              <a:gd name="T24" fmla="*/ 794 w 94"/>
              <a:gd name="T25" fmla="*/ 794 h 316"/>
              <a:gd name="T26" fmla="*/ 794 w 94"/>
              <a:gd name="T27" fmla="*/ 794 h 316"/>
              <a:gd name="T28" fmla="*/ 794 w 94"/>
              <a:gd name="T29" fmla="*/ 794 h 316"/>
              <a:gd name="T30" fmla="*/ 794 w 94"/>
              <a:gd name="T31" fmla="*/ 794 h 316"/>
              <a:gd name="T32" fmla="*/ 794 w 94"/>
              <a:gd name="T33" fmla="*/ 794 h 316"/>
              <a:gd name="T34" fmla="*/ 794 w 94"/>
              <a:gd name="T35" fmla="*/ 794 h 316"/>
              <a:gd name="T36" fmla="*/ 794 w 94"/>
              <a:gd name="T37" fmla="*/ 794 h 316"/>
              <a:gd name="T38" fmla="*/ 794 w 94"/>
              <a:gd name="T39" fmla="*/ 794 h 316"/>
              <a:gd name="T40" fmla="*/ 794 w 94"/>
              <a:gd name="T41" fmla="*/ 794 h 316"/>
              <a:gd name="T42" fmla="*/ 794 w 94"/>
              <a:gd name="T43" fmla="*/ 794 h 316"/>
              <a:gd name="T44" fmla="*/ 794 w 94"/>
              <a:gd name="T45" fmla="*/ 794 h 316"/>
              <a:gd name="T46" fmla="*/ 794 w 94"/>
              <a:gd name="T47" fmla="*/ 794 h 316"/>
              <a:gd name="T48" fmla="*/ 794 w 94"/>
              <a:gd name="T49" fmla="*/ 794 h 316"/>
              <a:gd name="T50" fmla="*/ 794 w 94"/>
              <a:gd name="T51" fmla="*/ 794 h 316"/>
              <a:gd name="T52" fmla="*/ 794 w 94"/>
              <a:gd name="T53" fmla="*/ 794 h 316"/>
              <a:gd name="T54" fmla="*/ 794 w 94"/>
              <a:gd name="T55" fmla="*/ 794 h 316"/>
              <a:gd name="T56" fmla="*/ 794 w 94"/>
              <a:gd name="T57" fmla="*/ 794 h 316"/>
              <a:gd name="T58" fmla="*/ 794 w 94"/>
              <a:gd name="T59" fmla="*/ 794 h 316"/>
              <a:gd name="T60" fmla="*/ 794 w 94"/>
              <a:gd name="T61" fmla="*/ 794 h 316"/>
              <a:gd name="T62" fmla="*/ 794 w 94"/>
              <a:gd name="T63" fmla="*/ 794 h 316"/>
              <a:gd name="T64" fmla="*/ 794 w 94"/>
              <a:gd name="T65" fmla="*/ 794 h 316"/>
              <a:gd name="T66" fmla="*/ 794 w 94"/>
              <a:gd name="T67" fmla="*/ 794 h 316"/>
              <a:gd name="T68" fmla="*/ 794 w 94"/>
              <a:gd name="T69" fmla="*/ 794 h 316"/>
              <a:gd name="T70" fmla="*/ 794 w 94"/>
              <a:gd name="T71" fmla="*/ 794 h 316"/>
              <a:gd name="T72" fmla="*/ 794 w 94"/>
              <a:gd name="T73" fmla="*/ 794 h 316"/>
              <a:gd name="T74" fmla="*/ 794 w 94"/>
              <a:gd name="T75" fmla="*/ 794 h 316"/>
              <a:gd name="T76" fmla="*/ 794 w 94"/>
              <a:gd name="T77" fmla="*/ 794 h 316"/>
              <a:gd name="T78" fmla="*/ 794 w 94"/>
              <a:gd name="T79" fmla="*/ 794 h 316"/>
              <a:gd name="T80" fmla="*/ 794 w 94"/>
              <a:gd name="T81" fmla="*/ 794 h 316"/>
              <a:gd name="T82" fmla="*/ 794 w 94"/>
              <a:gd name="T83" fmla="*/ 794 h 316"/>
              <a:gd name="T84" fmla="*/ 794 w 94"/>
              <a:gd name="T85" fmla="*/ 794 h 316"/>
              <a:gd name="T86" fmla="*/ 794 w 94"/>
              <a:gd name="T87" fmla="*/ 794 h 316"/>
              <a:gd name="T88" fmla="*/ 794 w 94"/>
              <a:gd name="T89" fmla="*/ 794 h 316"/>
              <a:gd name="T90" fmla="*/ 794 w 94"/>
              <a:gd name="T91" fmla="*/ 794 h 316"/>
              <a:gd name="T92" fmla="*/ 794 w 94"/>
              <a:gd name="T93" fmla="*/ 794 h 316"/>
              <a:gd name="T94" fmla="*/ 794 w 94"/>
              <a:gd name="T95" fmla="*/ 794 h 316"/>
              <a:gd name="T96" fmla="*/ 794 w 94"/>
              <a:gd name="T97" fmla="*/ 794 h 316"/>
              <a:gd name="T98" fmla="*/ 794 w 94"/>
              <a:gd name="T99" fmla="*/ 794 h 316"/>
              <a:gd name="T100" fmla="*/ 794 w 94"/>
              <a:gd name="T101" fmla="*/ 794 h 316"/>
              <a:gd name="T102" fmla="*/ 794 w 94"/>
              <a:gd name="T103" fmla="*/ 794 h 316"/>
              <a:gd name="T104" fmla="*/ 794 w 94"/>
              <a:gd name="T105" fmla="*/ 794 h 316"/>
              <a:gd name="T106" fmla="*/ 794 w 94"/>
              <a:gd name="T107" fmla="*/ 794 h 316"/>
              <a:gd name="T108" fmla="*/ 794 w 94"/>
              <a:gd name="T109" fmla="*/ 794 h 316"/>
              <a:gd name="T110" fmla="*/ 794 w 94"/>
              <a:gd name="T111" fmla="*/ 794 h 316"/>
              <a:gd name="T112" fmla="*/ 794 w 94"/>
              <a:gd name="T113" fmla="*/ 794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6"/>
              <a:gd name="T173" fmla="*/ 94 w 94"/>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6">
                <a:moveTo>
                  <a:pt x="0" y="316"/>
                </a:moveTo>
                <a:lnTo>
                  <a:pt x="3" y="314"/>
                </a:lnTo>
                <a:lnTo>
                  <a:pt x="4" y="310"/>
                </a:lnTo>
                <a:lnTo>
                  <a:pt x="5" y="307"/>
                </a:lnTo>
                <a:lnTo>
                  <a:pt x="8" y="304"/>
                </a:lnTo>
                <a:lnTo>
                  <a:pt x="9" y="302"/>
                </a:lnTo>
                <a:lnTo>
                  <a:pt x="11" y="299"/>
                </a:lnTo>
                <a:lnTo>
                  <a:pt x="12" y="296"/>
                </a:lnTo>
                <a:lnTo>
                  <a:pt x="13" y="295"/>
                </a:lnTo>
                <a:lnTo>
                  <a:pt x="15" y="292"/>
                </a:lnTo>
                <a:lnTo>
                  <a:pt x="15" y="291"/>
                </a:lnTo>
                <a:lnTo>
                  <a:pt x="16" y="288"/>
                </a:lnTo>
                <a:lnTo>
                  <a:pt x="17" y="287"/>
                </a:lnTo>
                <a:lnTo>
                  <a:pt x="19" y="286"/>
                </a:lnTo>
                <a:lnTo>
                  <a:pt x="19" y="284"/>
                </a:lnTo>
                <a:lnTo>
                  <a:pt x="20" y="283"/>
                </a:lnTo>
                <a:lnTo>
                  <a:pt x="20" y="282"/>
                </a:lnTo>
                <a:lnTo>
                  <a:pt x="21" y="280"/>
                </a:lnTo>
                <a:lnTo>
                  <a:pt x="21" y="279"/>
                </a:lnTo>
                <a:lnTo>
                  <a:pt x="23" y="278"/>
                </a:lnTo>
                <a:lnTo>
                  <a:pt x="23" y="277"/>
                </a:lnTo>
                <a:lnTo>
                  <a:pt x="24" y="275"/>
                </a:lnTo>
                <a:lnTo>
                  <a:pt x="24" y="274"/>
                </a:lnTo>
                <a:lnTo>
                  <a:pt x="24" y="273"/>
                </a:lnTo>
                <a:lnTo>
                  <a:pt x="25" y="271"/>
                </a:lnTo>
                <a:lnTo>
                  <a:pt x="25" y="270"/>
                </a:lnTo>
                <a:lnTo>
                  <a:pt x="27" y="269"/>
                </a:lnTo>
                <a:lnTo>
                  <a:pt x="27" y="267"/>
                </a:lnTo>
                <a:lnTo>
                  <a:pt x="28" y="266"/>
                </a:lnTo>
                <a:lnTo>
                  <a:pt x="28" y="265"/>
                </a:lnTo>
                <a:lnTo>
                  <a:pt x="29" y="263"/>
                </a:lnTo>
                <a:lnTo>
                  <a:pt x="29" y="261"/>
                </a:lnTo>
                <a:lnTo>
                  <a:pt x="31" y="259"/>
                </a:lnTo>
                <a:lnTo>
                  <a:pt x="31" y="258"/>
                </a:lnTo>
                <a:lnTo>
                  <a:pt x="32" y="255"/>
                </a:lnTo>
                <a:lnTo>
                  <a:pt x="32" y="254"/>
                </a:lnTo>
                <a:lnTo>
                  <a:pt x="33" y="253"/>
                </a:lnTo>
                <a:lnTo>
                  <a:pt x="33" y="251"/>
                </a:lnTo>
                <a:lnTo>
                  <a:pt x="35" y="250"/>
                </a:lnTo>
                <a:lnTo>
                  <a:pt x="35" y="249"/>
                </a:lnTo>
                <a:lnTo>
                  <a:pt x="36" y="247"/>
                </a:lnTo>
                <a:lnTo>
                  <a:pt x="36" y="246"/>
                </a:lnTo>
                <a:lnTo>
                  <a:pt x="36" y="245"/>
                </a:lnTo>
                <a:lnTo>
                  <a:pt x="37" y="243"/>
                </a:lnTo>
                <a:lnTo>
                  <a:pt x="37" y="242"/>
                </a:lnTo>
                <a:lnTo>
                  <a:pt x="39" y="241"/>
                </a:lnTo>
                <a:lnTo>
                  <a:pt x="39" y="239"/>
                </a:lnTo>
                <a:lnTo>
                  <a:pt x="39" y="238"/>
                </a:lnTo>
                <a:lnTo>
                  <a:pt x="40" y="237"/>
                </a:lnTo>
                <a:lnTo>
                  <a:pt x="40" y="235"/>
                </a:lnTo>
                <a:lnTo>
                  <a:pt x="40" y="234"/>
                </a:lnTo>
                <a:lnTo>
                  <a:pt x="41" y="233"/>
                </a:lnTo>
                <a:lnTo>
                  <a:pt x="41" y="231"/>
                </a:lnTo>
                <a:lnTo>
                  <a:pt x="41" y="230"/>
                </a:lnTo>
                <a:lnTo>
                  <a:pt x="42" y="229"/>
                </a:lnTo>
                <a:lnTo>
                  <a:pt x="42" y="227"/>
                </a:lnTo>
                <a:lnTo>
                  <a:pt x="44" y="226"/>
                </a:lnTo>
                <a:lnTo>
                  <a:pt x="44" y="225"/>
                </a:lnTo>
                <a:lnTo>
                  <a:pt x="45" y="223"/>
                </a:lnTo>
                <a:lnTo>
                  <a:pt x="45" y="221"/>
                </a:lnTo>
                <a:lnTo>
                  <a:pt x="46" y="219"/>
                </a:lnTo>
                <a:lnTo>
                  <a:pt x="46" y="217"/>
                </a:lnTo>
                <a:lnTo>
                  <a:pt x="48" y="215"/>
                </a:lnTo>
                <a:lnTo>
                  <a:pt x="49" y="213"/>
                </a:lnTo>
                <a:lnTo>
                  <a:pt x="49" y="210"/>
                </a:lnTo>
                <a:lnTo>
                  <a:pt x="50" y="209"/>
                </a:lnTo>
                <a:lnTo>
                  <a:pt x="50" y="207"/>
                </a:lnTo>
                <a:lnTo>
                  <a:pt x="52" y="205"/>
                </a:lnTo>
                <a:lnTo>
                  <a:pt x="52" y="203"/>
                </a:lnTo>
                <a:lnTo>
                  <a:pt x="53" y="202"/>
                </a:lnTo>
                <a:lnTo>
                  <a:pt x="53" y="201"/>
                </a:lnTo>
                <a:lnTo>
                  <a:pt x="53" y="200"/>
                </a:lnTo>
                <a:lnTo>
                  <a:pt x="54" y="198"/>
                </a:lnTo>
                <a:lnTo>
                  <a:pt x="54" y="197"/>
                </a:lnTo>
                <a:lnTo>
                  <a:pt x="54" y="196"/>
                </a:lnTo>
                <a:lnTo>
                  <a:pt x="56" y="194"/>
                </a:lnTo>
                <a:lnTo>
                  <a:pt x="56" y="193"/>
                </a:lnTo>
                <a:lnTo>
                  <a:pt x="56" y="192"/>
                </a:lnTo>
                <a:lnTo>
                  <a:pt x="57" y="192"/>
                </a:lnTo>
                <a:lnTo>
                  <a:pt x="57" y="190"/>
                </a:lnTo>
                <a:lnTo>
                  <a:pt x="57" y="189"/>
                </a:lnTo>
                <a:lnTo>
                  <a:pt x="58" y="188"/>
                </a:lnTo>
                <a:lnTo>
                  <a:pt x="58" y="186"/>
                </a:lnTo>
                <a:lnTo>
                  <a:pt x="58" y="185"/>
                </a:lnTo>
                <a:lnTo>
                  <a:pt x="58" y="184"/>
                </a:lnTo>
                <a:lnTo>
                  <a:pt x="60" y="182"/>
                </a:lnTo>
                <a:lnTo>
                  <a:pt x="60" y="181"/>
                </a:lnTo>
                <a:lnTo>
                  <a:pt x="60" y="180"/>
                </a:lnTo>
                <a:lnTo>
                  <a:pt x="61" y="178"/>
                </a:lnTo>
                <a:lnTo>
                  <a:pt x="61" y="177"/>
                </a:lnTo>
                <a:lnTo>
                  <a:pt x="62" y="174"/>
                </a:lnTo>
                <a:lnTo>
                  <a:pt x="62" y="173"/>
                </a:lnTo>
                <a:lnTo>
                  <a:pt x="62" y="172"/>
                </a:lnTo>
                <a:lnTo>
                  <a:pt x="64" y="169"/>
                </a:lnTo>
                <a:lnTo>
                  <a:pt x="64" y="166"/>
                </a:lnTo>
                <a:lnTo>
                  <a:pt x="65" y="165"/>
                </a:lnTo>
                <a:lnTo>
                  <a:pt x="65" y="162"/>
                </a:lnTo>
                <a:lnTo>
                  <a:pt x="66" y="161"/>
                </a:lnTo>
                <a:lnTo>
                  <a:pt x="66" y="158"/>
                </a:lnTo>
                <a:lnTo>
                  <a:pt x="68" y="157"/>
                </a:lnTo>
                <a:lnTo>
                  <a:pt x="68" y="156"/>
                </a:lnTo>
                <a:lnTo>
                  <a:pt x="68" y="154"/>
                </a:lnTo>
                <a:lnTo>
                  <a:pt x="69" y="153"/>
                </a:lnTo>
                <a:lnTo>
                  <a:pt x="69" y="152"/>
                </a:lnTo>
                <a:lnTo>
                  <a:pt x="69" y="150"/>
                </a:lnTo>
                <a:lnTo>
                  <a:pt x="70" y="149"/>
                </a:lnTo>
                <a:lnTo>
                  <a:pt x="70" y="148"/>
                </a:lnTo>
                <a:lnTo>
                  <a:pt x="70" y="146"/>
                </a:lnTo>
                <a:lnTo>
                  <a:pt x="72" y="145"/>
                </a:lnTo>
                <a:lnTo>
                  <a:pt x="72" y="144"/>
                </a:lnTo>
                <a:lnTo>
                  <a:pt x="72" y="142"/>
                </a:lnTo>
                <a:lnTo>
                  <a:pt x="72" y="141"/>
                </a:lnTo>
                <a:lnTo>
                  <a:pt x="73" y="141"/>
                </a:lnTo>
                <a:lnTo>
                  <a:pt x="73" y="140"/>
                </a:lnTo>
                <a:lnTo>
                  <a:pt x="73" y="138"/>
                </a:lnTo>
                <a:lnTo>
                  <a:pt x="73" y="137"/>
                </a:lnTo>
                <a:lnTo>
                  <a:pt x="74" y="136"/>
                </a:lnTo>
                <a:lnTo>
                  <a:pt x="74" y="134"/>
                </a:lnTo>
                <a:lnTo>
                  <a:pt x="74" y="133"/>
                </a:lnTo>
                <a:lnTo>
                  <a:pt x="76" y="132"/>
                </a:lnTo>
                <a:lnTo>
                  <a:pt x="76" y="130"/>
                </a:lnTo>
                <a:lnTo>
                  <a:pt x="76" y="129"/>
                </a:lnTo>
                <a:lnTo>
                  <a:pt x="77" y="127"/>
                </a:lnTo>
                <a:lnTo>
                  <a:pt x="77" y="125"/>
                </a:lnTo>
                <a:lnTo>
                  <a:pt x="78" y="123"/>
                </a:lnTo>
                <a:lnTo>
                  <a:pt x="78" y="121"/>
                </a:lnTo>
                <a:lnTo>
                  <a:pt x="80" y="119"/>
                </a:lnTo>
                <a:lnTo>
                  <a:pt x="80" y="117"/>
                </a:lnTo>
                <a:lnTo>
                  <a:pt x="81" y="115"/>
                </a:lnTo>
                <a:lnTo>
                  <a:pt x="81" y="113"/>
                </a:lnTo>
                <a:lnTo>
                  <a:pt x="82" y="111"/>
                </a:lnTo>
                <a:lnTo>
                  <a:pt x="82" y="109"/>
                </a:lnTo>
                <a:lnTo>
                  <a:pt x="82" y="108"/>
                </a:lnTo>
                <a:lnTo>
                  <a:pt x="84" y="107"/>
                </a:lnTo>
                <a:lnTo>
                  <a:pt x="84" y="105"/>
                </a:lnTo>
                <a:lnTo>
                  <a:pt x="84" y="104"/>
                </a:lnTo>
                <a:lnTo>
                  <a:pt x="84" y="103"/>
                </a:lnTo>
                <a:lnTo>
                  <a:pt x="85" y="101"/>
                </a:lnTo>
                <a:lnTo>
                  <a:pt x="85" y="100"/>
                </a:lnTo>
                <a:lnTo>
                  <a:pt x="85" y="99"/>
                </a:lnTo>
                <a:lnTo>
                  <a:pt x="85" y="97"/>
                </a:lnTo>
                <a:lnTo>
                  <a:pt x="86" y="96"/>
                </a:lnTo>
                <a:lnTo>
                  <a:pt x="86" y="95"/>
                </a:lnTo>
                <a:lnTo>
                  <a:pt x="86" y="93"/>
                </a:lnTo>
                <a:lnTo>
                  <a:pt x="86" y="92"/>
                </a:lnTo>
                <a:lnTo>
                  <a:pt x="86" y="91"/>
                </a:lnTo>
                <a:lnTo>
                  <a:pt x="86" y="89"/>
                </a:lnTo>
                <a:lnTo>
                  <a:pt x="88" y="89"/>
                </a:lnTo>
                <a:lnTo>
                  <a:pt x="88" y="88"/>
                </a:lnTo>
                <a:lnTo>
                  <a:pt x="88" y="87"/>
                </a:lnTo>
                <a:lnTo>
                  <a:pt x="88" y="85"/>
                </a:lnTo>
                <a:lnTo>
                  <a:pt x="88" y="84"/>
                </a:lnTo>
                <a:lnTo>
                  <a:pt x="88" y="83"/>
                </a:lnTo>
                <a:lnTo>
                  <a:pt x="88" y="81"/>
                </a:lnTo>
                <a:lnTo>
                  <a:pt x="88" y="80"/>
                </a:lnTo>
                <a:lnTo>
                  <a:pt x="88" y="77"/>
                </a:lnTo>
                <a:lnTo>
                  <a:pt x="88" y="76"/>
                </a:lnTo>
                <a:lnTo>
                  <a:pt x="88" y="73"/>
                </a:lnTo>
                <a:lnTo>
                  <a:pt x="89" y="72"/>
                </a:lnTo>
                <a:lnTo>
                  <a:pt x="89" y="71"/>
                </a:lnTo>
                <a:lnTo>
                  <a:pt x="89" y="69"/>
                </a:lnTo>
                <a:lnTo>
                  <a:pt x="89" y="67"/>
                </a:lnTo>
                <a:lnTo>
                  <a:pt x="89" y="65"/>
                </a:lnTo>
                <a:lnTo>
                  <a:pt x="89" y="64"/>
                </a:lnTo>
                <a:lnTo>
                  <a:pt x="89" y="63"/>
                </a:lnTo>
                <a:lnTo>
                  <a:pt x="89" y="61"/>
                </a:lnTo>
                <a:lnTo>
                  <a:pt x="89" y="60"/>
                </a:lnTo>
                <a:lnTo>
                  <a:pt x="90" y="59"/>
                </a:lnTo>
                <a:lnTo>
                  <a:pt x="90" y="57"/>
                </a:lnTo>
                <a:lnTo>
                  <a:pt x="90" y="56"/>
                </a:lnTo>
                <a:lnTo>
                  <a:pt x="90" y="55"/>
                </a:lnTo>
                <a:lnTo>
                  <a:pt x="90" y="53"/>
                </a:lnTo>
                <a:lnTo>
                  <a:pt x="90" y="52"/>
                </a:lnTo>
                <a:lnTo>
                  <a:pt x="90" y="51"/>
                </a:lnTo>
                <a:lnTo>
                  <a:pt x="90" y="50"/>
                </a:lnTo>
                <a:lnTo>
                  <a:pt x="92" y="50"/>
                </a:lnTo>
                <a:lnTo>
                  <a:pt x="92" y="48"/>
                </a:lnTo>
                <a:lnTo>
                  <a:pt x="92" y="47"/>
                </a:lnTo>
                <a:lnTo>
                  <a:pt x="92" y="46"/>
                </a:lnTo>
                <a:lnTo>
                  <a:pt x="92" y="44"/>
                </a:lnTo>
                <a:lnTo>
                  <a:pt x="92" y="43"/>
                </a:lnTo>
                <a:lnTo>
                  <a:pt x="93" y="42"/>
                </a:lnTo>
                <a:lnTo>
                  <a:pt x="93" y="40"/>
                </a:lnTo>
                <a:lnTo>
                  <a:pt x="93" y="39"/>
                </a:lnTo>
                <a:lnTo>
                  <a:pt x="93" y="38"/>
                </a:lnTo>
                <a:lnTo>
                  <a:pt x="93" y="36"/>
                </a:lnTo>
                <a:lnTo>
                  <a:pt x="94" y="35"/>
                </a:lnTo>
                <a:lnTo>
                  <a:pt x="94" y="34"/>
                </a:lnTo>
                <a:lnTo>
                  <a:pt x="94" y="32"/>
                </a:lnTo>
                <a:lnTo>
                  <a:pt x="94" y="31"/>
                </a:lnTo>
                <a:lnTo>
                  <a:pt x="94" y="30"/>
                </a:lnTo>
                <a:lnTo>
                  <a:pt x="94" y="28"/>
                </a:lnTo>
                <a:lnTo>
                  <a:pt x="94" y="27"/>
                </a:lnTo>
                <a:lnTo>
                  <a:pt x="94" y="26"/>
                </a:lnTo>
                <a:lnTo>
                  <a:pt x="94" y="24"/>
                </a:lnTo>
                <a:lnTo>
                  <a:pt x="94" y="23"/>
                </a:lnTo>
                <a:lnTo>
                  <a:pt x="94" y="22"/>
                </a:lnTo>
                <a:lnTo>
                  <a:pt x="94" y="20"/>
                </a:lnTo>
                <a:lnTo>
                  <a:pt x="94" y="19"/>
                </a:lnTo>
                <a:lnTo>
                  <a:pt x="94" y="18"/>
                </a:lnTo>
                <a:lnTo>
                  <a:pt x="94" y="16"/>
                </a:lnTo>
                <a:lnTo>
                  <a:pt x="94" y="15"/>
                </a:lnTo>
                <a:lnTo>
                  <a:pt x="94" y="14"/>
                </a:lnTo>
                <a:lnTo>
                  <a:pt x="94" y="11"/>
                </a:lnTo>
                <a:lnTo>
                  <a:pt x="94" y="10"/>
                </a:lnTo>
                <a:lnTo>
                  <a:pt x="94" y="7"/>
                </a:lnTo>
                <a:lnTo>
                  <a:pt x="93" y="6"/>
                </a:lnTo>
                <a:lnTo>
                  <a:pt x="93" y="3"/>
                </a:lnTo>
                <a:lnTo>
                  <a:pt x="93"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62" name="Freeform 39"/>
          <p:cNvSpPr>
            <a:spLocks/>
          </p:cNvSpPr>
          <p:nvPr/>
        </p:nvSpPr>
        <p:spPr bwMode="auto">
          <a:xfrm>
            <a:off x="7351713" y="2243138"/>
            <a:ext cx="95250" cy="95250"/>
          </a:xfrm>
          <a:custGeom>
            <a:avLst/>
            <a:gdLst>
              <a:gd name="T0" fmla="*/ 794 w 120"/>
              <a:gd name="T1" fmla="*/ 0 h 121"/>
              <a:gd name="T2" fmla="*/ 794 w 120"/>
              <a:gd name="T3" fmla="*/ 0 h 121"/>
              <a:gd name="T4" fmla="*/ 794 w 120"/>
              <a:gd name="T5" fmla="*/ 0 h 121"/>
              <a:gd name="T6" fmla="*/ 794 w 120"/>
              <a:gd name="T7" fmla="*/ 0 h 121"/>
              <a:gd name="T8" fmla="*/ 794 w 120"/>
              <a:gd name="T9" fmla="*/ 0 h 121"/>
              <a:gd name="T10" fmla="*/ 794 w 120"/>
              <a:gd name="T11" fmla="*/ 0 h 121"/>
              <a:gd name="T12" fmla="*/ 794 w 120"/>
              <a:gd name="T13" fmla="*/ 0 h 121"/>
              <a:gd name="T14" fmla="*/ 794 w 120"/>
              <a:gd name="T15" fmla="*/ 0 h 121"/>
              <a:gd name="T16" fmla="*/ 794 w 120"/>
              <a:gd name="T17" fmla="*/ 0 h 121"/>
              <a:gd name="T18" fmla="*/ 0 w 120"/>
              <a:gd name="T19" fmla="*/ 0 h 121"/>
              <a:gd name="T20" fmla="*/ 0 w 120"/>
              <a:gd name="T21" fmla="*/ 0 h 121"/>
              <a:gd name="T22" fmla="*/ 0 w 120"/>
              <a:gd name="T23" fmla="*/ 0 h 121"/>
              <a:gd name="T24" fmla="*/ 794 w 120"/>
              <a:gd name="T25" fmla="*/ 0 h 121"/>
              <a:gd name="T26" fmla="*/ 794 w 120"/>
              <a:gd name="T27" fmla="*/ 0 h 121"/>
              <a:gd name="T28" fmla="*/ 794 w 120"/>
              <a:gd name="T29" fmla="*/ 0 h 121"/>
              <a:gd name="T30" fmla="*/ 794 w 120"/>
              <a:gd name="T31" fmla="*/ 0 h 121"/>
              <a:gd name="T32" fmla="*/ 794 w 120"/>
              <a:gd name="T33" fmla="*/ 0 h 121"/>
              <a:gd name="T34" fmla="*/ 794 w 120"/>
              <a:gd name="T35" fmla="*/ 0 h 121"/>
              <a:gd name="T36" fmla="*/ 794 w 120"/>
              <a:gd name="T37" fmla="*/ 0 h 121"/>
              <a:gd name="T38" fmla="*/ 794 w 120"/>
              <a:gd name="T39" fmla="*/ 0 h 121"/>
              <a:gd name="T40" fmla="*/ 794 w 120"/>
              <a:gd name="T41" fmla="*/ 0 h 121"/>
              <a:gd name="T42" fmla="*/ 794 w 120"/>
              <a:gd name="T43" fmla="*/ 0 h 121"/>
              <a:gd name="T44" fmla="*/ 794 w 120"/>
              <a:gd name="T45" fmla="*/ 0 h 121"/>
              <a:gd name="T46" fmla="*/ 794 w 120"/>
              <a:gd name="T47" fmla="*/ 0 h 121"/>
              <a:gd name="T48" fmla="*/ 794 w 120"/>
              <a:gd name="T49" fmla="*/ 0 h 121"/>
              <a:gd name="T50" fmla="*/ 794 w 120"/>
              <a:gd name="T51" fmla="*/ 0 h 121"/>
              <a:gd name="T52" fmla="*/ 794 w 120"/>
              <a:gd name="T53" fmla="*/ 0 h 121"/>
              <a:gd name="T54" fmla="*/ 794 w 120"/>
              <a:gd name="T55" fmla="*/ 0 h 121"/>
              <a:gd name="T56" fmla="*/ 794 w 120"/>
              <a:gd name="T57" fmla="*/ 0 h 121"/>
              <a:gd name="T58" fmla="*/ 794 w 120"/>
              <a:gd name="T59" fmla="*/ 0 h 121"/>
              <a:gd name="T60" fmla="*/ 794 w 120"/>
              <a:gd name="T61" fmla="*/ 0 h 121"/>
              <a:gd name="T62" fmla="*/ 794 w 120"/>
              <a:gd name="T63" fmla="*/ 0 h 121"/>
              <a:gd name="T64" fmla="*/ 794 w 120"/>
              <a:gd name="T65" fmla="*/ 0 h 121"/>
              <a:gd name="T66" fmla="*/ 794 w 120"/>
              <a:gd name="T67" fmla="*/ 0 h 121"/>
              <a:gd name="T68" fmla="*/ 794 w 120"/>
              <a:gd name="T69" fmla="*/ 0 h 121"/>
              <a:gd name="T70" fmla="*/ 794 w 120"/>
              <a:gd name="T71" fmla="*/ 0 h 121"/>
              <a:gd name="T72" fmla="*/ 794 w 120"/>
              <a:gd name="T73" fmla="*/ 0 h 121"/>
              <a:gd name="T74" fmla="*/ 794 w 120"/>
              <a:gd name="T75" fmla="*/ 0 h 121"/>
              <a:gd name="T76" fmla="*/ 794 w 120"/>
              <a:gd name="T77" fmla="*/ 0 h 121"/>
              <a:gd name="T78" fmla="*/ 794 w 120"/>
              <a:gd name="T79" fmla="*/ 0 h 121"/>
              <a:gd name="T80" fmla="*/ 794 w 120"/>
              <a:gd name="T81" fmla="*/ 0 h 121"/>
              <a:gd name="T82" fmla="*/ 794 w 120"/>
              <a:gd name="T83" fmla="*/ 0 h 121"/>
              <a:gd name="T84" fmla="*/ 794 w 120"/>
              <a:gd name="T85" fmla="*/ 0 h 121"/>
              <a:gd name="T86" fmla="*/ 794 w 120"/>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21"/>
              <a:gd name="T134" fmla="*/ 120 w 120"/>
              <a:gd name="T135" fmla="*/ 121 h 1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21">
                <a:moveTo>
                  <a:pt x="60" y="0"/>
                </a:moveTo>
                <a:lnTo>
                  <a:pt x="57" y="0"/>
                </a:lnTo>
                <a:lnTo>
                  <a:pt x="53" y="0"/>
                </a:lnTo>
                <a:lnTo>
                  <a:pt x="51" y="0"/>
                </a:lnTo>
                <a:lnTo>
                  <a:pt x="48" y="1"/>
                </a:lnTo>
                <a:lnTo>
                  <a:pt x="46" y="1"/>
                </a:lnTo>
                <a:lnTo>
                  <a:pt x="42" y="3"/>
                </a:lnTo>
                <a:lnTo>
                  <a:pt x="39" y="4"/>
                </a:lnTo>
                <a:lnTo>
                  <a:pt x="36" y="4"/>
                </a:lnTo>
                <a:lnTo>
                  <a:pt x="34" y="5"/>
                </a:lnTo>
                <a:lnTo>
                  <a:pt x="31" y="7"/>
                </a:lnTo>
                <a:lnTo>
                  <a:pt x="28" y="8"/>
                </a:lnTo>
                <a:lnTo>
                  <a:pt x="27" y="11"/>
                </a:lnTo>
                <a:lnTo>
                  <a:pt x="24" y="12"/>
                </a:lnTo>
                <a:lnTo>
                  <a:pt x="22" y="13"/>
                </a:lnTo>
                <a:lnTo>
                  <a:pt x="19" y="16"/>
                </a:lnTo>
                <a:lnTo>
                  <a:pt x="18" y="17"/>
                </a:lnTo>
                <a:lnTo>
                  <a:pt x="15" y="20"/>
                </a:lnTo>
                <a:lnTo>
                  <a:pt x="14" y="21"/>
                </a:lnTo>
                <a:lnTo>
                  <a:pt x="12" y="24"/>
                </a:lnTo>
                <a:lnTo>
                  <a:pt x="10" y="27"/>
                </a:lnTo>
                <a:lnTo>
                  <a:pt x="8" y="29"/>
                </a:lnTo>
                <a:lnTo>
                  <a:pt x="7" y="32"/>
                </a:lnTo>
                <a:lnTo>
                  <a:pt x="6" y="35"/>
                </a:lnTo>
                <a:lnTo>
                  <a:pt x="4" y="37"/>
                </a:lnTo>
                <a:lnTo>
                  <a:pt x="3" y="40"/>
                </a:lnTo>
                <a:lnTo>
                  <a:pt x="3" y="43"/>
                </a:lnTo>
                <a:lnTo>
                  <a:pt x="2" y="45"/>
                </a:lnTo>
                <a:lnTo>
                  <a:pt x="2" y="48"/>
                </a:lnTo>
                <a:lnTo>
                  <a:pt x="0" y="51"/>
                </a:lnTo>
                <a:lnTo>
                  <a:pt x="0" y="55"/>
                </a:lnTo>
                <a:lnTo>
                  <a:pt x="0" y="57"/>
                </a:lnTo>
                <a:lnTo>
                  <a:pt x="0" y="60"/>
                </a:lnTo>
                <a:lnTo>
                  <a:pt x="0" y="64"/>
                </a:lnTo>
                <a:lnTo>
                  <a:pt x="0" y="66"/>
                </a:lnTo>
                <a:lnTo>
                  <a:pt x="0" y="69"/>
                </a:lnTo>
                <a:lnTo>
                  <a:pt x="2" y="72"/>
                </a:lnTo>
                <a:lnTo>
                  <a:pt x="2" y="76"/>
                </a:lnTo>
                <a:lnTo>
                  <a:pt x="3" y="78"/>
                </a:lnTo>
                <a:lnTo>
                  <a:pt x="3" y="81"/>
                </a:lnTo>
                <a:lnTo>
                  <a:pt x="4" y="84"/>
                </a:lnTo>
                <a:lnTo>
                  <a:pt x="6" y="86"/>
                </a:lnTo>
                <a:lnTo>
                  <a:pt x="7" y="89"/>
                </a:lnTo>
                <a:lnTo>
                  <a:pt x="8" y="92"/>
                </a:lnTo>
                <a:lnTo>
                  <a:pt x="10" y="94"/>
                </a:lnTo>
                <a:lnTo>
                  <a:pt x="12" y="96"/>
                </a:lnTo>
                <a:lnTo>
                  <a:pt x="14" y="98"/>
                </a:lnTo>
                <a:lnTo>
                  <a:pt x="15" y="101"/>
                </a:lnTo>
                <a:lnTo>
                  <a:pt x="18" y="102"/>
                </a:lnTo>
                <a:lnTo>
                  <a:pt x="19" y="105"/>
                </a:lnTo>
                <a:lnTo>
                  <a:pt x="22" y="106"/>
                </a:lnTo>
                <a:lnTo>
                  <a:pt x="24" y="109"/>
                </a:lnTo>
                <a:lnTo>
                  <a:pt x="27" y="110"/>
                </a:lnTo>
                <a:lnTo>
                  <a:pt x="28" y="112"/>
                </a:lnTo>
                <a:lnTo>
                  <a:pt x="31" y="113"/>
                </a:lnTo>
                <a:lnTo>
                  <a:pt x="34" y="114"/>
                </a:lnTo>
                <a:lnTo>
                  <a:pt x="36" y="116"/>
                </a:lnTo>
                <a:lnTo>
                  <a:pt x="39" y="117"/>
                </a:lnTo>
                <a:lnTo>
                  <a:pt x="42" y="118"/>
                </a:lnTo>
                <a:lnTo>
                  <a:pt x="46" y="118"/>
                </a:lnTo>
                <a:lnTo>
                  <a:pt x="48" y="120"/>
                </a:lnTo>
                <a:lnTo>
                  <a:pt x="51" y="120"/>
                </a:lnTo>
                <a:lnTo>
                  <a:pt x="53" y="120"/>
                </a:lnTo>
                <a:lnTo>
                  <a:pt x="57" y="121"/>
                </a:lnTo>
                <a:lnTo>
                  <a:pt x="60" y="121"/>
                </a:lnTo>
                <a:lnTo>
                  <a:pt x="63" y="121"/>
                </a:lnTo>
                <a:lnTo>
                  <a:pt x="67" y="120"/>
                </a:lnTo>
                <a:lnTo>
                  <a:pt x="69" y="120"/>
                </a:lnTo>
                <a:lnTo>
                  <a:pt x="72" y="120"/>
                </a:lnTo>
                <a:lnTo>
                  <a:pt x="75" y="118"/>
                </a:lnTo>
                <a:lnTo>
                  <a:pt x="77" y="118"/>
                </a:lnTo>
                <a:lnTo>
                  <a:pt x="81" y="117"/>
                </a:lnTo>
                <a:lnTo>
                  <a:pt x="84" y="116"/>
                </a:lnTo>
                <a:lnTo>
                  <a:pt x="87" y="114"/>
                </a:lnTo>
                <a:lnTo>
                  <a:pt x="89" y="113"/>
                </a:lnTo>
                <a:lnTo>
                  <a:pt x="92" y="112"/>
                </a:lnTo>
                <a:lnTo>
                  <a:pt x="93" y="110"/>
                </a:lnTo>
                <a:lnTo>
                  <a:pt x="96" y="109"/>
                </a:lnTo>
                <a:lnTo>
                  <a:pt x="99" y="106"/>
                </a:lnTo>
                <a:lnTo>
                  <a:pt x="101" y="105"/>
                </a:lnTo>
                <a:lnTo>
                  <a:pt x="103" y="102"/>
                </a:lnTo>
                <a:lnTo>
                  <a:pt x="105" y="101"/>
                </a:lnTo>
                <a:lnTo>
                  <a:pt x="107" y="98"/>
                </a:lnTo>
                <a:lnTo>
                  <a:pt x="108" y="96"/>
                </a:lnTo>
                <a:lnTo>
                  <a:pt x="111" y="94"/>
                </a:lnTo>
                <a:lnTo>
                  <a:pt x="112" y="92"/>
                </a:lnTo>
                <a:lnTo>
                  <a:pt x="113" y="89"/>
                </a:lnTo>
                <a:lnTo>
                  <a:pt x="115" y="86"/>
                </a:lnTo>
                <a:lnTo>
                  <a:pt x="116" y="84"/>
                </a:lnTo>
                <a:lnTo>
                  <a:pt x="117" y="81"/>
                </a:lnTo>
                <a:lnTo>
                  <a:pt x="117" y="78"/>
                </a:lnTo>
                <a:lnTo>
                  <a:pt x="119" y="76"/>
                </a:lnTo>
                <a:lnTo>
                  <a:pt x="119" y="72"/>
                </a:lnTo>
                <a:lnTo>
                  <a:pt x="120" y="69"/>
                </a:lnTo>
                <a:lnTo>
                  <a:pt x="120" y="66"/>
                </a:lnTo>
                <a:lnTo>
                  <a:pt x="120" y="64"/>
                </a:lnTo>
                <a:lnTo>
                  <a:pt x="120" y="60"/>
                </a:lnTo>
                <a:lnTo>
                  <a:pt x="120" y="57"/>
                </a:lnTo>
                <a:lnTo>
                  <a:pt x="120" y="55"/>
                </a:lnTo>
                <a:lnTo>
                  <a:pt x="120" y="51"/>
                </a:lnTo>
                <a:lnTo>
                  <a:pt x="119" y="48"/>
                </a:lnTo>
                <a:lnTo>
                  <a:pt x="119" y="45"/>
                </a:lnTo>
                <a:lnTo>
                  <a:pt x="117" y="43"/>
                </a:lnTo>
                <a:lnTo>
                  <a:pt x="117" y="40"/>
                </a:lnTo>
                <a:lnTo>
                  <a:pt x="116" y="37"/>
                </a:lnTo>
                <a:lnTo>
                  <a:pt x="115" y="35"/>
                </a:lnTo>
                <a:lnTo>
                  <a:pt x="113" y="32"/>
                </a:lnTo>
                <a:lnTo>
                  <a:pt x="112" y="29"/>
                </a:lnTo>
                <a:lnTo>
                  <a:pt x="111" y="27"/>
                </a:lnTo>
                <a:lnTo>
                  <a:pt x="108" y="24"/>
                </a:lnTo>
                <a:lnTo>
                  <a:pt x="107" y="21"/>
                </a:lnTo>
                <a:lnTo>
                  <a:pt x="105" y="20"/>
                </a:lnTo>
                <a:lnTo>
                  <a:pt x="103" y="17"/>
                </a:lnTo>
                <a:lnTo>
                  <a:pt x="101" y="16"/>
                </a:lnTo>
                <a:lnTo>
                  <a:pt x="99" y="13"/>
                </a:lnTo>
                <a:lnTo>
                  <a:pt x="96" y="12"/>
                </a:lnTo>
                <a:lnTo>
                  <a:pt x="93" y="11"/>
                </a:lnTo>
                <a:lnTo>
                  <a:pt x="92" y="8"/>
                </a:lnTo>
                <a:lnTo>
                  <a:pt x="89" y="7"/>
                </a:lnTo>
                <a:lnTo>
                  <a:pt x="87" y="5"/>
                </a:lnTo>
                <a:lnTo>
                  <a:pt x="84" y="4"/>
                </a:lnTo>
                <a:lnTo>
                  <a:pt x="81" y="4"/>
                </a:lnTo>
                <a:lnTo>
                  <a:pt x="77" y="3"/>
                </a:lnTo>
                <a:lnTo>
                  <a:pt x="75" y="1"/>
                </a:lnTo>
                <a:lnTo>
                  <a:pt x="72" y="1"/>
                </a:lnTo>
                <a:lnTo>
                  <a:pt x="69" y="0"/>
                </a:lnTo>
                <a:lnTo>
                  <a:pt x="67" y="0"/>
                </a:lnTo>
                <a:lnTo>
                  <a:pt x="63" y="0"/>
                </a:lnTo>
                <a:lnTo>
                  <a:pt x="60" y="0"/>
                </a:lnTo>
              </a:path>
            </a:pathLst>
          </a:custGeom>
          <a:solidFill>
            <a:schemeClr val="bg1"/>
          </a:solidFill>
          <a:ln w="20638">
            <a:solidFill>
              <a:srgbClr val="000000"/>
            </a:solidFill>
            <a:round/>
            <a:headEnd/>
            <a:tailEnd/>
          </a:ln>
        </p:spPr>
        <p:txBody>
          <a:bodyPr/>
          <a:lstStyle/>
          <a:p>
            <a:endParaRPr lang="en-GB"/>
          </a:p>
        </p:txBody>
      </p:sp>
      <p:sp>
        <p:nvSpPr>
          <p:cNvPr id="26663" name="Freeform 40"/>
          <p:cNvSpPr>
            <a:spLocks/>
          </p:cNvSpPr>
          <p:nvPr/>
        </p:nvSpPr>
        <p:spPr bwMode="auto">
          <a:xfrm>
            <a:off x="7351713" y="1947863"/>
            <a:ext cx="95250" cy="95250"/>
          </a:xfrm>
          <a:custGeom>
            <a:avLst/>
            <a:gdLst>
              <a:gd name="T0" fmla="*/ 794 w 120"/>
              <a:gd name="T1" fmla="*/ 0 h 121"/>
              <a:gd name="T2" fmla="*/ 794 w 120"/>
              <a:gd name="T3" fmla="*/ 0 h 121"/>
              <a:gd name="T4" fmla="*/ 794 w 120"/>
              <a:gd name="T5" fmla="*/ 0 h 121"/>
              <a:gd name="T6" fmla="*/ 794 w 120"/>
              <a:gd name="T7" fmla="*/ 0 h 121"/>
              <a:gd name="T8" fmla="*/ 794 w 120"/>
              <a:gd name="T9" fmla="*/ 0 h 121"/>
              <a:gd name="T10" fmla="*/ 794 w 120"/>
              <a:gd name="T11" fmla="*/ 0 h 121"/>
              <a:gd name="T12" fmla="*/ 794 w 120"/>
              <a:gd name="T13" fmla="*/ 0 h 121"/>
              <a:gd name="T14" fmla="*/ 794 w 120"/>
              <a:gd name="T15" fmla="*/ 0 h 121"/>
              <a:gd name="T16" fmla="*/ 794 w 120"/>
              <a:gd name="T17" fmla="*/ 0 h 121"/>
              <a:gd name="T18" fmla="*/ 0 w 120"/>
              <a:gd name="T19" fmla="*/ 0 h 121"/>
              <a:gd name="T20" fmla="*/ 0 w 120"/>
              <a:gd name="T21" fmla="*/ 0 h 121"/>
              <a:gd name="T22" fmla="*/ 0 w 120"/>
              <a:gd name="T23" fmla="*/ 0 h 121"/>
              <a:gd name="T24" fmla="*/ 794 w 120"/>
              <a:gd name="T25" fmla="*/ 0 h 121"/>
              <a:gd name="T26" fmla="*/ 794 w 120"/>
              <a:gd name="T27" fmla="*/ 0 h 121"/>
              <a:gd name="T28" fmla="*/ 794 w 120"/>
              <a:gd name="T29" fmla="*/ 0 h 121"/>
              <a:gd name="T30" fmla="*/ 794 w 120"/>
              <a:gd name="T31" fmla="*/ 0 h 121"/>
              <a:gd name="T32" fmla="*/ 794 w 120"/>
              <a:gd name="T33" fmla="*/ 0 h 121"/>
              <a:gd name="T34" fmla="*/ 794 w 120"/>
              <a:gd name="T35" fmla="*/ 0 h 121"/>
              <a:gd name="T36" fmla="*/ 794 w 120"/>
              <a:gd name="T37" fmla="*/ 0 h 121"/>
              <a:gd name="T38" fmla="*/ 794 w 120"/>
              <a:gd name="T39" fmla="*/ 0 h 121"/>
              <a:gd name="T40" fmla="*/ 794 w 120"/>
              <a:gd name="T41" fmla="*/ 0 h 121"/>
              <a:gd name="T42" fmla="*/ 794 w 120"/>
              <a:gd name="T43" fmla="*/ 0 h 121"/>
              <a:gd name="T44" fmla="*/ 794 w 120"/>
              <a:gd name="T45" fmla="*/ 0 h 121"/>
              <a:gd name="T46" fmla="*/ 794 w 120"/>
              <a:gd name="T47" fmla="*/ 0 h 121"/>
              <a:gd name="T48" fmla="*/ 794 w 120"/>
              <a:gd name="T49" fmla="*/ 0 h 121"/>
              <a:gd name="T50" fmla="*/ 794 w 120"/>
              <a:gd name="T51" fmla="*/ 0 h 121"/>
              <a:gd name="T52" fmla="*/ 794 w 120"/>
              <a:gd name="T53" fmla="*/ 0 h 121"/>
              <a:gd name="T54" fmla="*/ 794 w 120"/>
              <a:gd name="T55" fmla="*/ 0 h 121"/>
              <a:gd name="T56" fmla="*/ 794 w 120"/>
              <a:gd name="T57" fmla="*/ 0 h 121"/>
              <a:gd name="T58" fmla="*/ 794 w 120"/>
              <a:gd name="T59" fmla="*/ 0 h 121"/>
              <a:gd name="T60" fmla="*/ 794 w 120"/>
              <a:gd name="T61" fmla="*/ 0 h 121"/>
              <a:gd name="T62" fmla="*/ 794 w 120"/>
              <a:gd name="T63" fmla="*/ 0 h 121"/>
              <a:gd name="T64" fmla="*/ 794 w 120"/>
              <a:gd name="T65" fmla="*/ 0 h 121"/>
              <a:gd name="T66" fmla="*/ 794 w 120"/>
              <a:gd name="T67" fmla="*/ 0 h 121"/>
              <a:gd name="T68" fmla="*/ 794 w 120"/>
              <a:gd name="T69" fmla="*/ 0 h 121"/>
              <a:gd name="T70" fmla="*/ 794 w 120"/>
              <a:gd name="T71" fmla="*/ 0 h 121"/>
              <a:gd name="T72" fmla="*/ 794 w 120"/>
              <a:gd name="T73" fmla="*/ 0 h 121"/>
              <a:gd name="T74" fmla="*/ 794 w 120"/>
              <a:gd name="T75" fmla="*/ 0 h 121"/>
              <a:gd name="T76" fmla="*/ 794 w 120"/>
              <a:gd name="T77" fmla="*/ 0 h 121"/>
              <a:gd name="T78" fmla="*/ 794 w 120"/>
              <a:gd name="T79" fmla="*/ 0 h 121"/>
              <a:gd name="T80" fmla="*/ 794 w 120"/>
              <a:gd name="T81" fmla="*/ 0 h 121"/>
              <a:gd name="T82" fmla="*/ 794 w 120"/>
              <a:gd name="T83" fmla="*/ 0 h 121"/>
              <a:gd name="T84" fmla="*/ 794 w 120"/>
              <a:gd name="T85" fmla="*/ 0 h 121"/>
              <a:gd name="T86" fmla="*/ 794 w 120"/>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21"/>
              <a:gd name="T134" fmla="*/ 120 w 120"/>
              <a:gd name="T135" fmla="*/ 121 h 1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21">
                <a:moveTo>
                  <a:pt x="60" y="0"/>
                </a:moveTo>
                <a:lnTo>
                  <a:pt x="57" y="0"/>
                </a:lnTo>
                <a:lnTo>
                  <a:pt x="53" y="0"/>
                </a:lnTo>
                <a:lnTo>
                  <a:pt x="51" y="0"/>
                </a:lnTo>
                <a:lnTo>
                  <a:pt x="48" y="1"/>
                </a:lnTo>
                <a:lnTo>
                  <a:pt x="46" y="1"/>
                </a:lnTo>
                <a:lnTo>
                  <a:pt x="42" y="3"/>
                </a:lnTo>
                <a:lnTo>
                  <a:pt x="39" y="4"/>
                </a:lnTo>
                <a:lnTo>
                  <a:pt x="36" y="4"/>
                </a:lnTo>
                <a:lnTo>
                  <a:pt x="34" y="5"/>
                </a:lnTo>
                <a:lnTo>
                  <a:pt x="31" y="7"/>
                </a:lnTo>
                <a:lnTo>
                  <a:pt x="28" y="8"/>
                </a:lnTo>
                <a:lnTo>
                  <a:pt x="27" y="10"/>
                </a:lnTo>
                <a:lnTo>
                  <a:pt x="24" y="12"/>
                </a:lnTo>
                <a:lnTo>
                  <a:pt x="22" y="13"/>
                </a:lnTo>
                <a:lnTo>
                  <a:pt x="19" y="16"/>
                </a:lnTo>
                <a:lnTo>
                  <a:pt x="18" y="17"/>
                </a:lnTo>
                <a:lnTo>
                  <a:pt x="15" y="20"/>
                </a:lnTo>
                <a:lnTo>
                  <a:pt x="14" y="21"/>
                </a:lnTo>
                <a:lnTo>
                  <a:pt x="12" y="24"/>
                </a:lnTo>
                <a:lnTo>
                  <a:pt x="10" y="26"/>
                </a:lnTo>
                <a:lnTo>
                  <a:pt x="8" y="29"/>
                </a:lnTo>
                <a:lnTo>
                  <a:pt x="7" y="32"/>
                </a:lnTo>
                <a:lnTo>
                  <a:pt x="6" y="34"/>
                </a:lnTo>
                <a:lnTo>
                  <a:pt x="4" y="37"/>
                </a:lnTo>
                <a:lnTo>
                  <a:pt x="3" y="40"/>
                </a:lnTo>
                <a:lnTo>
                  <a:pt x="3" y="42"/>
                </a:lnTo>
                <a:lnTo>
                  <a:pt x="2" y="45"/>
                </a:lnTo>
                <a:lnTo>
                  <a:pt x="2" y="48"/>
                </a:lnTo>
                <a:lnTo>
                  <a:pt x="0" y="50"/>
                </a:lnTo>
                <a:lnTo>
                  <a:pt x="0" y="54"/>
                </a:lnTo>
                <a:lnTo>
                  <a:pt x="0" y="57"/>
                </a:lnTo>
                <a:lnTo>
                  <a:pt x="0" y="60"/>
                </a:lnTo>
                <a:lnTo>
                  <a:pt x="0" y="64"/>
                </a:lnTo>
                <a:lnTo>
                  <a:pt x="0" y="66"/>
                </a:lnTo>
                <a:lnTo>
                  <a:pt x="0" y="69"/>
                </a:lnTo>
                <a:lnTo>
                  <a:pt x="2" y="72"/>
                </a:lnTo>
                <a:lnTo>
                  <a:pt x="2" y="76"/>
                </a:lnTo>
                <a:lnTo>
                  <a:pt x="3" y="78"/>
                </a:lnTo>
                <a:lnTo>
                  <a:pt x="3" y="81"/>
                </a:lnTo>
                <a:lnTo>
                  <a:pt x="4" y="84"/>
                </a:lnTo>
                <a:lnTo>
                  <a:pt x="6" y="86"/>
                </a:lnTo>
                <a:lnTo>
                  <a:pt x="7" y="89"/>
                </a:lnTo>
                <a:lnTo>
                  <a:pt x="8" y="91"/>
                </a:lnTo>
                <a:lnTo>
                  <a:pt x="10" y="94"/>
                </a:lnTo>
                <a:lnTo>
                  <a:pt x="12" y="95"/>
                </a:lnTo>
                <a:lnTo>
                  <a:pt x="14" y="98"/>
                </a:lnTo>
                <a:lnTo>
                  <a:pt x="15" y="101"/>
                </a:lnTo>
                <a:lnTo>
                  <a:pt x="18" y="102"/>
                </a:lnTo>
                <a:lnTo>
                  <a:pt x="19" y="105"/>
                </a:lnTo>
                <a:lnTo>
                  <a:pt x="22" y="106"/>
                </a:lnTo>
                <a:lnTo>
                  <a:pt x="24" y="109"/>
                </a:lnTo>
                <a:lnTo>
                  <a:pt x="27" y="110"/>
                </a:lnTo>
                <a:lnTo>
                  <a:pt x="28" y="111"/>
                </a:lnTo>
                <a:lnTo>
                  <a:pt x="31" y="113"/>
                </a:lnTo>
                <a:lnTo>
                  <a:pt x="34" y="114"/>
                </a:lnTo>
                <a:lnTo>
                  <a:pt x="36" y="115"/>
                </a:lnTo>
                <a:lnTo>
                  <a:pt x="39" y="117"/>
                </a:lnTo>
                <a:lnTo>
                  <a:pt x="42" y="118"/>
                </a:lnTo>
                <a:lnTo>
                  <a:pt x="46" y="118"/>
                </a:lnTo>
                <a:lnTo>
                  <a:pt x="48" y="119"/>
                </a:lnTo>
                <a:lnTo>
                  <a:pt x="51" y="119"/>
                </a:lnTo>
                <a:lnTo>
                  <a:pt x="53" y="119"/>
                </a:lnTo>
                <a:lnTo>
                  <a:pt x="57" y="121"/>
                </a:lnTo>
                <a:lnTo>
                  <a:pt x="60" y="121"/>
                </a:lnTo>
                <a:lnTo>
                  <a:pt x="63" y="121"/>
                </a:lnTo>
                <a:lnTo>
                  <a:pt x="67" y="119"/>
                </a:lnTo>
                <a:lnTo>
                  <a:pt x="69" y="119"/>
                </a:lnTo>
                <a:lnTo>
                  <a:pt x="72" y="119"/>
                </a:lnTo>
                <a:lnTo>
                  <a:pt x="75" y="118"/>
                </a:lnTo>
                <a:lnTo>
                  <a:pt x="77" y="118"/>
                </a:lnTo>
                <a:lnTo>
                  <a:pt x="81" y="117"/>
                </a:lnTo>
                <a:lnTo>
                  <a:pt x="84" y="115"/>
                </a:lnTo>
                <a:lnTo>
                  <a:pt x="87" y="114"/>
                </a:lnTo>
                <a:lnTo>
                  <a:pt x="89" y="113"/>
                </a:lnTo>
                <a:lnTo>
                  <a:pt x="92" y="111"/>
                </a:lnTo>
                <a:lnTo>
                  <a:pt x="93" y="110"/>
                </a:lnTo>
                <a:lnTo>
                  <a:pt x="96" y="109"/>
                </a:lnTo>
                <a:lnTo>
                  <a:pt x="99" y="106"/>
                </a:lnTo>
                <a:lnTo>
                  <a:pt x="101" y="105"/>
                </a:lnTo>
                <a:lnTo>
                  <a:pt x="103" y="102"/>
                </a:lnTo>
                <a:lnTo>
                  <a:pt x="105" y="101"/>
                </a:lnTo>
                <a:lnTo>
                  <a:pt x="107" y="98"/>
                </a:lnTo>
                <a:lnTo>
                  <a:pt x="108" y="95"/>
                </a:lnTo>
                <a:lnTo>
                  <a:pt x="111" y="94"/>
                </a:lnTo>
                <a:lnTo>
                  <a:pt x="112" y="91"/>
                </a:lnTo>
                <a:lnTo>
                  <a:pt x="113" y="89"/>
                </a:lnTo>
                <a:lnTo>
                  <a:pt x="115" y="86"/>
                </a:lnTo>
                <a:lnTo>
                  <a:pt x="116" y="84"/>
                </a:lnTo>
                <a:lnTo>
                  <a:pt x="117" y="81"/>
                </a:lnTo>
                <a:lnTo>
                  <a:pt x="117" y="78"/>
                </a:lnTo>
                <a:lnTo>
                  <a:pt x="119" y="76"/>
                </a:lnTo>
                <a:lnTo>
                  <a:pt x="119" y="72"/>
                </a:lnTo>
                <a:lnTo>
                  <a:pt x="120" y="69"/>
                </a:lnTo>
                <a:lnTo>
                  <a:pt x="120" y="66"/>
                </a:lnTo>
                <a:lnTo>
                  <a:pt x="120" y="64"/>
                </a:lnTo>
                <a:lnTo>
                  <a:pt x="120" y="60"/>
                </a:lnTo>
                <a:lnTo>
                  <a:pt x="120" y="57"/>
                </a:lnTo>
                <a:lnTo>
                  <a:pt x="120" y="54"/>
                </a:lnTo>
                <a:lnTo>
                  <a:pt x="120" y="50"/>
                </a:lnTo>
                <a:lnTo>
                  <a:pt x="119" y="48"/>
                </a:lnTo>
                <a:lnTo>
                  <a:pt x="119" y="45"/>
                </a:lnTo>
                <a:lnTo>
                  <a:pt x="117" y="42"/>
                </a:lnTo>
                <a:lnTo>
                  <a:pt x="117" y="40"/>
                </a:lnTo>
                <a:lnTo>
                  <a:pt x="116" y="37"/>
                </a:lnTo>
                <a:lnTo>
                  <a:pt x="115" y="34"/>
                </a:lnTo>
                <a:lnTo>
                  <a:pt x="113" y="32"/>
                </a:lnTo>
                <a:lnTo>
                  <a:pt x="112" y="29"/>
                </a:lnTo>
                <a:lnTo>
                  <a:pt x="111" y="26"/>
                </a:lnTo>
                <a:lnTo>
                  <a:pt x="108" y="24"/>
                </a:lnTo>
                <a:lnTo>
                  <a:pt x="107" y="21"/>
                </a:lnTo>
                <a:lnTo>
                  <a:pt x="105" y="20"/>
                </a:lnTo>
                <a:lnTo>
                  <a:pt x="103" y="17"/>
                </a:lnTo>
                <a:lnTo>
                  <a:pt x="101" y="16"/>
                </a:lnTo>
                <a:lnTo>
                  <a:pt x="99" y="13"/>
                </a:lnTo>
                <a:lnTo>
                  <a:pt x="96" y="12"/>
                </a:lnTo>
                <a:lnTo>
                  <a:pt x="93" y="10"/>
                </a:lnTo>
                <a:lnTo>
                  <a:pt x="92" y="8"/>
                </a:lnTo>
                <a:lnTo>
                  <a:pt x="89" y="7"/>
                </a:lnTo>
                <a:lnTo>
                  <a:pt x="87" y="5"/>
                </a:lnTo>
                <a:lnTo>
                  <a:pt x="84" y="4"/>
                </a:lnTo>
                <a:lnTo>
                  <a:pt x="81" y="4"/>
                </a:lnTo>
                <a:lnTo>
                  <a:pt x="77" y="3"/>
                </a:lnTo>
                <a:lnTo>
                  <a:pt x="75" y="1"/>
                </a:lnTo>
                <a:lnTo>
                  <a:pt x="72" y="1"/>
                </a:lnTo>
                <a:lnTo>
                  <a:pt x="69" y="0"/>
                </a:lnTo>
                <a:lnTo>
                  <a:pt x="67" y="0"/>
                </a:lnTo>
                <a:lnTo>
                  <a:pt x="63" y="0"/>
                </a:lnTo>
                <a:lnTo>
                  <a:pt x="60" y="0"/>
                </a:lnTo>
              </a:path>
            </a:pathLst>
          </a:custGeom>
          <a:solidFill>
            <a:schemeClr val="bg1"/>
          </a:solidFill>
          <a:ln w="20638">
            <a:solidFill>
              <a:srgbClr val="000000"/>
            </a:solidFill>
            <a:round/>
            <a:headEnd/>
            <a:tailEnd/>
          </a:ln>
        </p:spPr>
        <p:txBody>
          <a:bodyPr/>
          <a:lstStyle/>
          <a:p>
            <a:endParaRPr lang="en-GB"/>
          </a:p>
        </p:txBody>
      </p:sp>
      <p:sp>
        <p:nvSpPr>
          <p:cNvPr id="26664" name="Freeform 41"/>
          <p:cNvSpPr>
            <a:spLocks/>
          </p:cNvSpPr>
          <p:nvPr/>
        </p:nvSpPr>
        <p:spPr bwMode="auto">
          <a:xfrm>
            <a:off x="5962650" y="1992313"/>
            <a:ext cx="590550" cy="295275"/>
          </a:xfrm>
          <a:custGeom>
            <a:avLst/>
            <a:gdLst>
              <a:gd name="T0" fmla="*/ 795 w 743"/>
              <a:gd name="T1" fmla="*/ 0 h 372"/>
              <a:gd name="T2" fmla="*/ 0 w 743"/>
              <a:gd name="T3" fmla="*/ 794 h 372"/>
              <a:gd name="T4" fmla="*/ 795 w 743"/>
              <a:gd name="T5" fmla="*/ 794 h 372"/>
              <a:gd name="T6" fmla="*/ 795 w 743"/>
              <a:gd name="T7" fmla="*/ 794 h 372"/>
              <a:gd name="T8" fmla="*/ 795 w 743"/>
              <a:gd name="T9" fmla="*/ 794 h 372"/>
              <a:gd name="T10" fmla="*/ 795 w 743"/>
              <a:gd name="T11" fmla="*/ 794 h 372"/>
              <a:gd name="T12" fmla="*/ 795 w 743"/>
              <a:gd name="T13" fmla="*/ 794 h 372"/>
              <a:gd name="T14" fmla="*/ 795 w 743"/>
              <a:gd name="T15" fmla="*/ 0 h 372"/>
              <a:gd name="T16" fmla="*/ 795 w 743"/>
              <a:gd name="T17" fmla="*/ 794 h 372"/>
              <a:gd name="T18" fmla="*/ 795 w 743"/>
              <a:gd name="T19" fmla="*/ 794 h 372"/>
              <a:gd name="T20" fmla="*/ 795 w 743"/>
              <a:gd name="T21" fmla="*/ 0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3"/>
              <a:gd name="T34" fmla="*/ 0 h 372"/>
              <a:gd name="T35" fmla="*/ 743 w 743"/>
              <a:gd name="T36" fmla="*/ 372 h 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3" h="372">
                <a:moveTo>
                  <a:pt x="186" y="0"/>
                </a:moveTo>
                <a:lnTo>
                  <a:pt x="0" y="186"/>
                </a:lnTo>
                <a:lnTo>
                  <a:pt x="186" y="372"/>
                </a:lnTo>
                <a:lnTo>
                  <a:pt x="186" y="266"/>
                </a:lnTo>
                <a:lnTo>
                  <a:pt x="557" y="266"/>
                </a:lnTo>
                <a:lnTo>
                  <a:pt x="557" y="372"/>
                </a:lnTo>
                <a:lnTo>
                  <a:pt x="743" y="186"/>
                </a:lnTo>
                <a:lnTo>
                  <a:pt x="557" y="0"/>
                </a:lnTo>
                <a:lnTo>
                  <a:pt x="557" y="80"/>
                </a:lnTo>
                <a:lnTo>
                  <a:pt x="186" y="80"/>
                </a:lnTo>
                <a:lnTo>
                  <a:pt x="186" y="0"/>
                </a:lnTo>
                <a:close/>
              </a:path>
            </a:pathLst>
          </a:custGeom>
          <a:noFill/>
          <a:ln w="20638">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65" name="Freeform 42"/>
          <p:cNvSpPr>
            <a:spLocks/>
          </p:cNvSpPr>
          <p:nvPr/>
        </p:nvSpPr>
        <p:spPr bwMode="auto">
          <a:xfrm>
            <a:off x="2233613" y="1992313"/>
            <a:ext cx="590550" cy="295275"/>
          </a:xfrm>
          <a:custGeom>
            <a:avLst/>
            <a:gdLst>
              <a:gd name="T0" fmla="*/ 794 w 744"/>
              <a:gd name="T1" fmla="*/ 0 h 372"/>
              <a:gd name="T2" fmla="*/ 0 w 744"/>
              <a:gd name="T3" fmla="*/ 794 h 372"/>
              <a:gd name="T4" fmla="*/ 794 w 744"/>
              <a:gd name="T5" fmla="*/ 794 h 372"/>
              <a:gd name="T6" fmla="*/ 794 w 744"/>
              <a:gd name="T7" fmla="*/ 794 h 372"/>
              <a:gd name="T8" fmla="*/ 794 w 744"/>
              <a:gd name="T9" fmla="*/ 794 h 372"/>
              <a:gd name="T10" fmla="*/ 794 w 744"/>
              <a:gd name="T11" fmla="*/ 794 h 372"/>
              <a:gd name="T12" fmla="*/ 794 w 744"/>
              <a:gd name="T13" fmla="*/ 794 h 372"/>
              <a:gd name="T14" fmla="*/ 794 w 744"/>
              <a:gd name="T15" fmla="*/ 0 h 372"/>
              <a:gd name="T16" fmla="*/ 794 w 744"/>
              <a:gd name="T17" fmla="*/ 794 h 372"/>
              <a:gd name="T18" fmla="*/ 794 w 744"/>
              <a:gd name="T19" fmla="*/ 794 h 372"/>
              <a:gd name="T20" fmla="*/ 794 w 744"/>
              <a:gd name="T21" fmla="*/ 0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4"/>
              <a:gd name="T34" fmla="*/ 0 h 372"/>
              <a:gd name="T35" fmla="*/ 744 w 744"/>
              <a:gd name="T36" fmla="*/ 372 h 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4" h="372">
                <a:moveTo>
                  <a:pt x="186" y="0"/>
                </a:moveTo>
                <a:lnTo>
                  <a:pt x="0" y="186"/>
                </a:lnTo>
                <a:lnTo>
                  <a:pt x="186" y="372"/>
                </a:lnTo>
                <a:lnTo>
                  <a:pt x="186" y="266"/>
                </a:lnTo>
                <a:lnTo>
                  <a:pt x="558" y="266"/>
                </a:lnTo>
                <a:lnTo>
                  <a:pt x="558" y="372"/>
                </a:lnTo>
                <a:lnTo>
                  <a:pt x="744" y="186"/>
                </a:lnTo>
                <a:lnTo>
                  <a:pt x="558" y="0"/>
                </a:lnTo>
                <a:lnTo>
                  <a:pt x="558" y="80"/>
                </a:lnTo>
                <a:lnTo>
                  <a:pt x="186" y="80"/>
                </a:lnTo>
                <a:lnTo>
                  <a:pt x="186" y="0"/>
                </a:lnTo>
                <a:close/>
              </a:path>
            </a:pathLst>
          </a:custGeom>
          <a:noFill/>
          <a:ln w="20638">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66" name="Rectangle 43"/>
          <p:cNvSpPr>
            <a:spLocks noChangeArrowheads="1"/>
          </p:cNvSpPr>
          <p:nvPr/>
        </p:nvSpPr>
        <p:spPr bwMode="auto">
          <a:xfrm>
            <a:off x="550863" y="2243138"/>
            <a:ext cx="127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667" name="Rectangle 44"/>
          <p:cNvSpPr>
            <a:spLocks noChangeArrowheads="1"/>
          </p:cNvSpPr>
          <p:nvPr/>
        </p:nvSpPr>
        <p:spPr bwMode="auto">
          <a:xfrm>
            <a:off x="3141663" y="1693863"/>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668" name="Rectangle 45"/>
          <p:cNvSpPr>
            <a:spLocks noChangeArrowheads="1"/>
          </p:cNvSpPr>
          <p:nvPr/>
        </p:nvSpPr>
        <p:spPr bwMode="auto">
          <a:xfrm>
            <a:off x="3232150" y="1790700"/>
            <a:ext cx="127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669" name="Rectangle 46"/>
          <p:cNvSpPr>
            <a:spLocks noChangeArrowheads="1"/>
          </p:cNvSpPr>
          <p:nvPr/>
        </p:nvSpPr>
        <p:spPr bwMode="auto">
          <a:xfrm>
            <a:off x="3135313" y="2301875"/>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670" name="Rectangle 47"/>
          <p:cNvSpPr>
            <a:spLocks noChangeArrowheads="1"/>
          </p:cNvSpPr>
          <p:nvPr/>
        </p:nvSpPr>
        <p:spPr bwMode="auto">
          <a:xfrm>
            <a:off x="3227388" y="2398713"/>
            <a:ext cx="127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671" name="Rectangle 48"/>
          <p:cNvSpPr>
            <a:spLocks noChangeArrowheads="1"/>
          </p:cNvSpPr>
          <p:nvPr/>
        </p:nvSpPr>
        <p:spPr bwMode="auto">
          <a:xfrm>
            <a:off x="6889750" y="1847850"/>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672" name="Rectangle 49"/>
          <p:cNvSpPr>
            <a:spLocks noChangeArrowheads="1"/>
          </p:cNvSpPr>
          <p:nvPr/>
        </p:nvSpPr>
        <p:spPr bwMode="auto">
          <a:xfrm>
            <a:off x="6981825" y="1943100"/>
            <a:ext cx="127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673" name="Rectangle 50"/>
          <p:cNvSpPr>
            <a:spLocks noChangeArrowheads="1"/>
          </p:cNvSpPr>
          <p:nvPr/>
        </p:nvSpPr>
        <p:spPr bwMode="auto">
          <a:xfrm>
            <a:off x="6889750" y="2152650"/>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674" name="Line 51"/>
          <p:cNvSpPr>
            <a:spLocks noChangeShapeType="1"/>
          </p:cNvSpPr>
          <p:nvPr/>
        </p:nvSpPr>
        <p:spPr bwMode="auto">
          <a:xfrm flipH="1">
            <a:off x="4087813" y="1824038"/>
            <a:ext cx="3794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5" name="Line 52"/>
          <p:cNvSpPr>
            <a:spLocks noChangeShapeType="1"/>
          </p:cNvSpPr>
          <p:nvPr/>
        </p:nvSpPr>
        <p:spPr bwMode="auto">
          <a:xfrm>
            <a:off x="3413125" y="1824038"/>
            <a:ext cx="37941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6" name="Freeform 53"/>
          <p:cNvSpPr>
            <a:spLocks/>
          </p:cNvSpPr>
          <p:nvPr/>
        </p:nvSpPr>
        <p:spPr bwMode="auto">
          <a:xfrm>
            <a:off x="3730625" y="1676400"/>
            <a:ext cx="293688" cy="315913"/>
          </a:xfrm>
          <a:custGeom>
            <a:avLst/>
            <a:gdLst>
              <a:gd name="T0" fmla="*/ 0 w 372"/>
              <a:gd name="T1" fmla="*/ 794 h 398"/>
              <a:gd name="T2" fmla="*/ 0 w 372"/>
              <a:gd name="T3" fmla="*/ 794 h 398"/>
              <a:gd name="T4" fmla="*/ 0 w 372"/>
              <a:gd name="T5" fmla="*/ 0 h 398"/>
              <a:gd name="T6" fmla="*/ 0 w 372"/>
              <a:gd name="T7" fmla="*/ 794 h 398"/>
              <a:gd name="T8" fmla="*/ 0 60000 65536"/>
              <a:gd name="T9" fmla="*/ 0 60000 65536"/>
              <a:gd name="T10" fmla="*/ 0 60000 65536"/>
              <a:gd name="T11" fmla="*/ 0 60000 65536"/>
              <a:gd name="T12" fmla="*/ 0 w 372"/>
              <a:gd name="T13" fmla="*/ 0 h 398"/>
              <a:gd name="T14" fmla="*/ 372 w 372"/>
              <a:gd name="T15" fmla="*/ 398 h 398"/>
            </a:gdLst>
            <a:ahLst/>
            <a:cxnLst>
              <a:cxn ang="T8">
                <a:pos x="T0" y="T1"/>
              </a:cxn>
              <a:cxn ang="T9">
                <a:pos x="T2" y="T3"/>
              </a:cxn>
              <a:cxn ang="T10">
                <a:pos x="T4" y="T5"/>
              </a:cxn>
              <a:cxn ang="T11">
                <a:pos x="T6" y="T7"/>
              </a:cxn>
            </a:cxnLst>
            <a:rect l="T12" t="T13" r="T14" b="T15"/>
            <a:pathLst>
              <a:path w="372" h="398">
                <a:moveTo>
                  <a:pt x="372" y="186"/>
                </a:moveTo>
                <a:lnTo>
                  <a:pt x="0" y="398"/>
                </a:lnTo>
                <a:lnTo>
                  <a:pt x="0" y="0"/>
                </a:lnTo>
                <a:lnTo>
                  <a:pt x="372" y="186"/>
                </a:lnTo>
                <a:close/>
              </a:path>
            </a:pathLst>
          </a:custGeom>
          <a:solidFill>
            <a:srgbClr val="FFFFFF"/>
          </a:solidFill>
          <a:ln w="28575">
            <a:solidFill>
              <a:srgbClr val="000000"/>
            </a:solidFill>
            <a:round/>
            <a:headEnd/>
            <a:tailEnd/>
          </a:ln>
        </p:spPr>
        <p:txBody>
          <a:bodyPr/>
          <a:lstStyle/>
          <a:p>
            <a:endParaRPr lang="en-GB"/>
          </a:p>
        </p:txBody>
      </p:sp>
      <p:sp>
        <p:nvSpPr>
          <p:cNvPr id="26677" name="Freeform 54"/>
          <p:cNvSpPr>
            <a:spLocks/>
          </p:cNvSpPr>
          <p:nvPr/>
        </p:nvSpPr>
        <p:spPr bwMode="auto">
          <a:xfrm>
            <a:off x="4043363" y="1779588"/>
            <a:ext cx="95250" cy="95250"/>
          </a:xfrm>
          <a:custGeom>
            <a:avLst/>
            <a:gdLst>
              <a:gd name="T0" fmla="*/ 800 w 119"/>
              <a:gd name="T1" fmla="*/ 0 h 121"/>
              <a:gd name="T2" fmla="*/ 800 w 119"/>
              <a:gd name="T3" fmla="*/ 0 h 121"/>
              <a:gd name="T4" fmla="*/ 800 w 119"/>
              <a:gd name="T5" fmla="*/ 0 h 121"/>
              <a:gd name="T6" fmla="*/ 800 w 119"/>
              <a:gd name="T7" fmla="*/ 0 h 121"/>
              <a:gd name="T8" fmla="*/ 800 w 119"/>
              <a:gd name="T9" fmla="*/ 0 h 121"/>
              <a:gd name="T10" fmla="*/ 800 w 119"/>
              <a:gd name="T11" fmla="*/ 0 h 121"/>
              <a:gd name="T12" fmla="*/ 800 w 119"/>
              <a:gd name="T13" fmla="*/ 0 h 121"/>
              <a:gd name="T14" fmla="*/ 800 w 119"/>
              <a:gd name="T15" fmla="*/ 0 h 121"/>
              <a:gd name="T16" fmla="*/ 800 w 119"/>
              <a:gd name="T17" fmla="*/ 0 h 121"/>
              <a:gd name="T18" fmla="*/ 0 w 119"/>
              <a:gd name="T19" fmla="*/ 0 h 121"/>
              <a:gd name="T20" fmla="*/ 0 w 119"/>
              <a:gd name="T21" fmla="*/ 0 h 121"/>
              <a:gd name="T22" fmla="*/ 0 w 119"/>
              <a:gd name="T23" fmla="*/ 0 h 121"/>
              <a:gd name="T24" fmla="*/ 800 w 119"/>
              <a:gd name="T25" fmla="*/ 0 h 121"/>
              <a:gd name="T26" fmla="*/ 800 w 119"/>
              <a:gd name="T27" fmla="*/ 0 h 121"/>
              <a:gd name="T28" fmla="*/ 800 w 119"/>
              <a:gd name="T29" fmla="*/ 0 h 121"/>
              <a:gd name="T30" fmla="*/ 800 w 119"/>
              <a:gd name="T31" fmla="*/ 0 h 121"/>
              <a:gd name="T32" fmla="*/ 800 w 119"/>
              <a:gd name="T33" fmla="*/ 0 h 121"/>
              <a:gd name="T34" fmla="*/ 800 w 119"/>
              <a:gd name="T35" fmla="*/ 0 h 121"/>
              <a:gd name="T36" fmla="*/ 800 w 119"/>
              <a:gd name="T37" fmla="*/ 0 h 121"/>
              <a:gd name="T38" fmla="*/ 800 w 119"/>
              <a:gd name="T39" fmla="*/ 0 h 121"/>
              <a:gd name="T40" fmla="*/ 800 w 119"/>
              <a:gd name="T41" fmla="*/ 0 h 121"/>
              <a:gd name="T42" fmla="*/ 800 w 119"/>
              <a:gd name="T43" fmla="*/ 0 h 121"/>
              <a:gd name="T44" fmla="*/ 800 w 119"/>
              <a:gd name="T45" fmla="*/ 0 h 121"/>
              <a:gd name="T46" fmla="*/ 800 w 119"/>
              <a:gd name="T47" fmla="*/ 0 h 121"/>
              <a:gd name="T48" fmla="*/ 800 w 119"/>
              <a:gd name="T49" fmla="*/ 0 h 121"/>
              <a:gd name="T50" fmla="*/ 800 w 119"/>
              <a:gd name="T51" fmla="*/ 0 h 121"/>
              <a:gd name="T52" fmla="*/ 800 w 119"/>
              <a:gd name="T53" fmla="*/ 0 h 121"/>
              <a:gd name="T54" fmla="*/ 800 w 119"/>
              <a:gd name="T55" fmla="*/ 0 h 121"/>
              <a:gd name="T56" fmla="*/ 800 w 119"/>
              <a:gd name="T57" fmla="*/ 0 h 121"/>
              <a:gd name="T58" fmla="*/ 800 w 119"/>
              <a:gd name="T59" fmla="*/ 0 h 121"/>
              <a:gd name="T60" fmla="*/ 800 w 119"/>
              <a:gd name="T61" fmla="*/ 0 h 121"/>
              <a:gd name="T62" fmla="*/ 800 w 119"/>
              <a:gd name="T63" fmla="*/ 0 h 121"/>
              <a:gd name="T64" fmla="*/ 800 w 119"/>
              <a:gd name="T65" fmla="*/ 0 h 121"/>
              <a:gd name="T66" fmla="*/ 800 w 119"/>
              <a:gd name="T67" fmla="*/ 0 h 121"/>
              <a:gd name="T68" fmla="*/ 800 w 119"/>
              <a:gd name="T69" fmla="*/ 0 h 121"/>
              <a:gd name="T70" fmla="*/ 800 w 119"/>
              <a:gd name="T71" fmla="*/ 0 h 121"/>
              <a:gd name="T72" fmla="*/ 800 w 119"/>
              <a:gd name="T73" fmla="*/ 0 h 121"/>
              <a:gd name="T74" fmla="*/ 800 w 119"/>
              <a:gd name="T75" fmla="*/ 0 h 121"/>
              <a:gd name="T76" fmla="*/ 800 w 119"/>
              <a:gd name="T77" fmla="*/ 0 h 121"/>
              <a:gd name="T78" fmla="*/ 800 w 119"/>
              <a:gd name="T79" fmla="*/ 0 h 121"/>
              <a:gd name="T80" fmla="*/ 800 w 119"/>
              <a:gd name="T81" fmla="*/ 0 h 121"/>
              <a:gd name="T82" fmla="*/ 800 w 119"/>
              <a:gd name="T83" fmla="*/ 0 h 121"/>
              <a:gd name="T84" fmla="*/ 800 w 119"/>
              <a:gd name="T85" fmla="*/ 0 h 121"/>
              <a:gd name="T86" fmla="*/ 800 w 119"/>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
              <a:gd name="T133" fmla="*/ 0 h 121"/>
              <a:gd name="T134" fmla="*/ 119 w 119"/>
              <a:gd name="T135" fmla="*/ 121 h 1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 h="121">
                <a:moveTo>
                  <a:pt x="59" y="0"/>
                </a:moveTo>
                <a:lnTo>
                  <a:pt x="57" y="0"/>
                </a:lnTo>
                <a:lnTo>
                  <a:pt x="53" y="0"/>
                </a:lnTo>
                <a:lnTo>
                  <a:pt x="50" y="0"/>
                </a:lnTo>
                <a:lnTo>
                  <a:pt x="47" y="1"/>
                </a:lnTo>
                <a:lnTo>
                  <a:pt x="45" y="1"/>
                </a:lnTo>
                <a:lnTo>
                  <a:pt x="41" y="3"/>
                </a:lnTo>
                <a:lnTo>
                  <a:pt x="38" y="4"/>
                </a:lnTo>
                <a:lnTo>
                  <a:pt x="35" y="4"/>
                </a:lnTo>
                <a:lnTo>
                  <a:pt x="33" y="5"/>
                </a:lnTo>
                <a:lnTo>
                  <a:pt x="30" y="7"/>
                </a:lnTo>
                <a:lnTo>
                  <a:pt x="28" y="8"/>
                </a:lnTo>
                <a:lnTo>
                  <a:pt x="26" y="11"/>
                </a:lnTo>
                <a:lnTo>
                  <a:pt x="24" y="12"/>
                </a:lnTo>
                <a:lnTo>
                  <a:pt x="21" y="13"/>
                </a:lnTo>
                <a:lnTo>
                  <a:pt x="18" y="16"/>
                </a:lnTo>
                <a:lnTo>
                  <a:pt x="17" y="17"/>
                </a:lnTo>
                <a:lnTo>
                  <a:pt x="14" y="20"/>
                </a:lnTo>
                <a:lnTo>
                  <a:pt x="13" y="21"/>
                </a:lnTo>
                <a:lnTo>
                  <a:pt x="12" y="24"/>
                </a:lnTo>
                <a:lnTo>
                  <a:pt x="9" y="27"/>
                </a:lnTo>
                <a:lnTo>
                  <a:pt x="8" y="29"/>
                </a:lnTo>
                <a:lnTo>
                  <a:pt x="6" y="32"/>
                </a:lnTo>
                <a:lnTo>
                  <a:pt x="5" y="35"/>
                </a:lnTo>
                <a:lnTo>
                  <a:pt x="4" y="37"/>
                </a:lnTo>
                <a:lnTo>
                  <a:pt x="2" y="40"/>
                </a:lnTo>
                <a:lnTo>
                  <a:pt x="2" y="43"/>
                </a:lnTo>
                <a:lnTo>
                  <a:pt x="1" y="45"/>
                </a:lnTo>
                <a:lnTo>
                  <a:pt x="1" y="48"/>
                </a:lnTo>
                <a:lnTo>
                  <a:pt x="0" y="50"/>
                </a:lnTo>
                <a:lnTo>
                  <a:pt x="0" y="54"/>
                </a:lnTo>
                <a:lnTo>
                  <a:pt x="0" y="57"/>
                </a:lnTo>
                <a:lnTo>
                  <a:pt x="0" y="60"/>
                </a:lnTo>
                <a:lnTo>
                  <a:pt x="0" y="64"/>
                </a:lnTo>
                <a:lnTo>
                  <a:pt x="0" y="66"/>
                </a:lnTo>
                <a:lnTo>
                  <a:pt x="0" y="69"/>
                </a:lnTo>
                <a:lnTo>
                  <a:pt x="1" y="72"/>
                </a:lnTo>
                <a:lnTo>
                  <a:pt x="1" y="76"/>
                </a:lnTo>
                <a:lnTo>
                  <a:pt x="2" y="78"/>
                </a:lnTo>
                <a:lnTo>
                  <a:pt x="2" y="81"/>
                </a:lnTo>
                <a:lnTo>
                  <a:pt x="4" y="84"/>
                </a:lnTo>
                <a:lnTo>
                  <a:pt x="5" y="86"/>
                </a:lnTo>
                <a:lnTo>
                  <a:pt x="6" y="89"/>
                </a:lnTo>
                <a:lnTo>
                  <a:pt x="8" y="92"/>
                </a:lnTo>
                <a:lnTo>
                  <a:pt x="9" y="94"/>
                </a:lnTo>
                <a:lnTo>
                  <a:pt x="12" y="96"/>
                </a:lnTo>
                <a:lnTo>
                  <a:pt x="13" y="98"/>
                </a:lnTo>
                <a:lnTo>
                  <a:pt x="14" y="101"/>
                </a:lnTo>
                <a:lnTo>
                  <a:pt x="17" y="102"/>
                </a:lnTo>
                <a:lnTo>
                  <a:pt x="18" y="105"/>
                </a:lnTo>
                <a:lnTo>
                  <a:pt x="21" y="106"/>
                </a:lnTo>
                <a:lnTo>
                  <a:pt x="24" y="109"/>
                </a:lnTo>
                <a:lnTo>
                  <a:pt x="26" y="110"/>
                </a:lnTo>
                <a:lnTo>
                  <a:pt x="28" y="112"/>
                </a:lnTo>
                <a:lnTo>
                  <a:pt x="30" y="113"/>
                </a:lnTo>
                <a:lnTo>
                  <a:pt x="33" y="114"/>
                </a:lnTo>
                <a:lnTo>
                  <a:pt x="35" y="116"/>
                </a:lnTo>
                <a:lnTo>
                  <a:pt x="38" y="117"/>
                </a:lnTo>
                <a:lnTo>
                  <a:pt x="41" y="118"/>
                </a:lnTo>
                <a:lnTo>
                  <a:pt x="45" y="118"/>
                </a:lnTo>
                <a:lnTo>
                  <a:pt x="47" y="120"/>
                </a:lnTo>
                <a:lnTo>
                  <a:pt x="50" y="120"/>
                </a:lnTo>
                <a:lnTo>
                  <a:pt x="53" y="120"/>
                </a:lnTo>
                <a:lnTo>
                  <a:pt x="57" y="121"/>
                </a:lnTo>
                <a:lnTo>
                  <a:pt x="59" y="121"/>
                </a:lnTo>
                <a:lnTo>
                  <a:pt x="62" y="121"/>
                </a:lnTo>
                <a:lnTo>
                  <a:pt x="66" y="120"/>
                </a:lnTo>
                <a:lnTo>
                  <a:pt x="69" y="120"/>
                </a:lnTo>
                <a:lnTo>
                  <a:pt x="71" y="120"/>
                </a:lnTo>
                <a:lnTo>
                  <a:pt x="74" y="118"/>
                </a:lnTo>
                <a:lnTo>
                  <a:pt x="77" y="118"/>
                </a:lnTo>
                <a:lnTo>
                  <a:pt x="81" y="117"/>
                </a:lnTo>
                <a:lnTo>
                  <a:pt x="83" y="116"/>
                </a:lnTo>
                <a:lnTo>
                  <a:pt x="86" y="114"/>
                </a:lnTo>
                <a:lnTo>
                  <a:pt x="89" y="113"/>
                </a:lnTo>
                <a:lnTo>
                  <a:pt x="91" y="112"/>
                </a:lnTo>
                <a:lnTo>
                  <a:pt x="93" y="110"/>
                </a:lnTo>
                <a:lnTo>
                  <a:pt x="95" y="109"/>
                </a:lnTo>
                <a:lnTo>
                  <a:pt x="98" y="106"/>
                </a:lnTo>
                <a:lnTo>
                  <a:pt x="101" y="105"/>
                </a:lnTo>
                <a:lnTo>
                  <a:pt x="102" y="102"/>
                </a:lnTo>
                <a:lnTo>
                  <a:pt x="104" y="101"/>
                </a:lnTo>
                <a:lnTo>
                  <a:pt x="106" y="98"/>
                </a:lnTo>
                <a:lnTo>
                  <a:pt x="107" y="96"/>
                </a:lnTo>
                <a:lnTo>
                  <a:pt x="110" y="94"/>
                </a:lnTo>
                <a:lnTo>
                  <a:pt x="111" y="92"/>
                </a:lnTo>
                <a:lnTo>
                  <a:pt x="112" y="89"/>
                </a:lnTo>
                <a:lnTo>
                  <a:pt x="114" y="86"/>
                </a:lnTo>
                <a:lnTo>
                  <a:pt x="115" y="84"/>
                </a:lnTo>
                <a:lnTo>
                  <a:pt x="116" y="81"/>
                </a:lnTo>
                <a:lnTo>
                  <a:pt x="116" y="78"/>
                </a:lnTo>
                <a:lnTo>
                  <a:pt x="118" y="76"/>
                </a:lnTo>
                <a:lnTo>
                  <a:pt x="118" y="72"/>
                </a:lnTo>
                <a:lnTo>
                  <a:pt x="119" y="69"/>
                </a:lnTo>
                <a:lnTo>
                  <a:pt x="119" y="66"/>
                </a:lnTo>
                <a:lnTo>
                  <a:pt x="119" y="64"/>
                </a:lnTo>
                <a:lnTo>
                  <a:pt x="119" y="60"/>
                </a:lnTo>
                <a:lnTo>
                  <a:pt x="119" y="57"/>
                </a:lnTo>
                <a:lnTo>
                  <a:pt x="119" y="54"/>
                </a:lnTo>
                <a:lnTo>
                  <a:pt x="119" y="50"/>
                </a:lnTo>
                <a:lnTo>
                  <a:pt x="118" y="48"/>
                </a:lnTo>
                <a:lnTo>
                  <a:pt x="118" y="45"/>
                </a:lnTo>
                <a:lnTo>
                  <a:pt x="116" y="43"/>
                </a:lnTo>
                <a:lnTo>
                  <a:pt x="116" y="40"/>
                </a:lnTo>
                <a:lnTo>
                  <a:pt x="115" y="37"/>
                </a:lnTo>
                <a:lnTo>
                  <a:pt x="114" y="35"/>
                </a:lnTo>
                <a:lnTo>
                  <a:pt x="112" y="32"/>
                </a:lnTo>
                <a:lnTo>
                  <a:pt x="111" y="29"/>
                </a:lnTo>
                <a:lnTo>
                  <a:pt x="110" y="27"/>
                </a:lnTo>
                <a:lnTo>
                  <a:pt x="107" y="24"/>
                </a:lnTo>
                <a:lnTo>
                  <a:pt x="106" y="21"/>
                </a:lnTo>
                <a:lnTo>
                  <a:pt x="104" y="20"/>
                </a:lnTo>
                <a:lnTo>
                  <a:pt x="102" y="17"/>
                </a:lnTo>
                <a:lnTo>
                  <a:pt x="101" y="16"/>
                </a:lnTo>
                <a:lnTo>
                  <a:pt x="98" y="13"/>
                </a:lnTo>
                <a:lnTo>
                  <a:pt x="95" y="12"/>
                </a:lnTo>
                <a:lnTo>
                  <a:pt x="93" y="11"/>
                </a:lnTo>
                <a:lnTo>
                  <a:pt x="91" y="8"/>
                </a:lnTo>
                <a:lnTo>
                  <a:pt x="89" y="7"/>
                </a:lnTo>
                <a:lnTo>
                  <a:pt x="86" y="5"/>
                </a:lnTo>
                <a:lnTo>
                  <a:pt x="83" y="4"/>
                </a:lnTo>
                <a:lnTo>
                  <a:pt x="81" y="4"/>
                </a:lnTo>
                <a:lnTo>
                  <a:pt x="77" y="3"/>
                </a:lnTo>
                <a:lnTo>
                  <a:pt x="74" y="1"/>
                </a:lnTo>
                <a:lnTo>
                  <a:pt x="71" y="1"/>
                </a:lnTo>
                <a:lnTo>
                  <a:pt x="69" y="0"/>
                </a:lnTo>
                <a:lnTo>
                  <a:pt x="66" y="0"/>
                </a:lnTo>
                <a:lnTo>
                  <a:pt x="62" y="0"/>
                </a:lnTo>
                <a:lnTo>
                  <a:pt x="59" y="0"/>
                </a:lnTo>
              </a:path>
            </a:pathLst>
          </a:custGeom>
          <a:solidFill>
            <a:schemeClr val="bg1"/>
          </a:solidFill>
          <a:ln w="20638">
            <a:solidFill>
              <a:srgbClr val="000000"/>
            </a:solidFill>
            <a:round/>
            <a:headEnd/>
            <a:tailEnd/>
          </a:ln>
        </p:spPr>
        <p:txBody>
          <a:bodyPr/>
          <a:lstStyle/>
          <a:p>
            <a:endParaRPr lang="en-GB"/>
          </a:p>
        </p:txBody>
      </p:sp>
      <p:sp>
        <p:nvSpPr>
          <p:cNvPr id="26678" name="Line 55"/>
          <p:cNvSpPr>
            <a:spLocks noChangeShapeType="1"/>
          </p:cNvSpPr>
          <p:nvPr/>
        </p:nvSpPr>
        <p:spPr bwMode="auto">
          <a:xfrm flipH="1">
            <a:off x="4087813" y="4816475"/>
            <a:ext cx="3794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9" name="Line 56"/>
          <p:cNvSpPr>
            <a:spLocks noChangeShapeType="1"/>
          </p:cNvSpPr>
          <p:nvPr/>
        </p:nvSpPr>
        <p:spPr bwMode="auto">
          <a:xfrm>
            <a:off x="3413125" y="4816475"/>
            <a:ext cx="379413"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0" name="Freeform 57"/>
          <p:cNvSpPr>
            <a:spLocks/>
          </p:cNvSpPr>
          <p:nvPr/>
        </p:nvSpPr>
        <p:spPr bwMode="auto">
          <a:xfrm>
            <a:off x="3730625" y="4668838"/>
            <a:ext cx="293688" cy="295275"/>
          </a:xfrm>
          <a:custGeom>
            <a:avLst/>
            <a:gdLst>
              <a:gd name="T0" fmla="*/ 0 w 372"/>
              <a:gd name="T1" fmla="*/ 794 h 372"/>
              <a:gd name="T2" fmla="*/ 0 w 372"/>
              <a:gd name="T3" fmla="*/ 794 h 372"/>
              <a:gd name="T4" fmla="*/ 0 w 372"/>
              <a:gd name="T5" fmla="*/ 0 h 372"/>
              <a:gd name="T6" fmla="*/ 0 w 372"/>
              <a:gd name="T7" fmla="*/ 794 h 372"/>
              <a:gd name="T8" fmla="*/ 0 60000 65536"/>
              <a:gd name="T9" fmla="*/ 0 60000 65536"/>
              <a:gd name="T10" fmla="*/ 0 60000 65536"/>
              <a:gd name="T11" fmla="*/ 0 60000 65536"/>
              <a:gd name="T12" fmla="*/ 0 w 372"/>
              <a:gd name="T13" fmla="*/ 0 h 372"/>
              <a:gd name="T14" fmla="*/ 372 w 372"/>
              <a:gd name="T15" fmla="*/ 372 h 372"/>
            </a:gdLst>
            <a:ahLst/>
            <a:cxnLst>
              <a:cxn ang="T8">
                <a:pos x="T0" y="T1"/>
              </a:cxn>
              <a:cxn ang="T9">
                <a:pos x="T2" y="T3"/>
              </a:cxn>
              <a:cxn ang="T10">
                <a:pos x="T4" y="T5"/>
              </a:cxn>
              <a:cxn ang="T11">
                <a:pos x="T6" y="T7"/>
              </a:cxn>
            </a:cxnLst>
            <a:rect l="T12" t="T13" r="T14" b="T15"/>
            <a:pathLst>
              <a:path w="372" h="372">
                <a:moveTo>
                  <a:pt x="372" y="186"/>
                </a:moveTo>
                <a:lnTo>
                  <a:pt x="0" y="372"/>
                </a:lnTo>
                <a:lnTo>
                  <a:pt x="0" y="0"/>
                </a:lnTo>
                <a:lnTo>
                  <a:pt x="372" y="186"/>
                </a:lnTo>
                <a:close/>
              </a:path>
            </a:pathLst>
          </a:custGeom>
          <a:solidFill>
            <a:srgbClr val="FFFFFF"/>
          </a:solidFill>
          <a:ln w="28575">
            <a:solidFill>
              <a:srgbClr val="000000"/>
            </a:solidFill>
            <a:round/>
            <a:headEnd/>
            <a:tailEnd/>
          </a:ln>
        </p:spPr>
        <p:txBody>
          <a:bodyPr/>
          <a:lstStyle/>
          <a:p>
            <a:endParaRPr lang="en-GB"/>
          </a:p>
        </p:txBody>
      </p:sp>
      <p:sp>
        <p:nvSpPr>
          <p:cNvPr id="26681" name="Freeform 58"/>
          <p:cNvSpPr>
            <a:spLocks/>
          </p:cNvSpPr>
          <p:nvPr/>
        </p:nvSpPr>
        <p:spPr bwMode="auto">
          <a:xfrm>
            <a:off x="4043363" y="4772025"/>
            <a:ext cx="95250" cy="95250"/>
          </a:xfrm>
          <a:custGeom>
            <a:avLst/>
            <a:gdLst>
              <a:gd name="T0" fmla="*/ 800 w 119"/>
              <a:gd name="T1" fmla="*/ 0 h 121"/>
              <a:gd name="T2" fmla="*/ 800 w 119"/>
              <a:gd name="T3" fmla="*/ 0 h 121"/>
              <a:gd name="T4" fmla="*/ 800 w 119"/>
              <a:gd name="T5" fmla="*/ 0 h 121"/>
              <a:gd name="T6" fmla="*/ 800 w 119"/>
              <a:gd name="T7" fmla="*/ 0 h 121"/>
              <a:gd name="T8" fmla="*/ 800 w 119"/>
              <a:gd name="T9" fmla="*/ 0 h 121"/>
              <a:gd name="T10" fmla="*/ 800 w 119"/>
              <a:gd name="T11" fmla="*/ 0 h 121"/>
              <a:gd name="T12" fmla="*/ 800 w 119"/>
              <a:gd name="T13" fmla="*/ 0 h 121"/>
              <a:gd name="T14" fmla="*/ 800 w 119"/>
              <a:gd name="T15" fmla="*/ 0 h 121"/>
              <a:gd name="T16" fmla="*/ 800 w 119"/>
              <a:gd name="T17" fmla="*/ 0 h 121"/>
              <a:gd name="T18" fmla="*/ 0 w 119"/>
              <a:gd name="T19" fmla="*/ 0 h 121"/>
              <a:gd name="T20" fmla="*/ 0 w 119"/>
              <a:gd name="T21" fmla="*/ 0 h 121"/>
              <a:gd name="T22" fmla="*/ 0 w 119"/>
              <a:gd name="T23" fmla="*/ 0 h 121"/>
              <a:gd name="T24" fmla="*/ 800 w 119"/>
              <a:gd name="T25" fmla="*/ 0 h 121"/>
              <a:gd name="T26" fmla="*/ 800 w 119"/>
              <a:gd name="T27" fmla="*/ 0 h 121"/>
              <a:gd name="T28" fmla="*/ 800 w 119"/>
              <a:gd name="T29" fmla="*/ 0 h 121"/>
              <a:gd name="T30" fmla="*/ 800 w 119"/>
              <a:gd name="T31" fmla="*/ 0 h 121"/>
              <a:gd name="T32" fmla="*/ 800 w 119"/>
              <a:gd name="T33" fmla="*/ 0 h 121"/>
              <a:gd name="T34" fmla="*/ 800 w 119"/>
              <a:gd name="T35" fmla="*/ 0 h 121"/>
              <a:gd name="T36" fmla="*/ 800 w 119"/>
              <a:gd name="T37" fmla="*/ 0 h 121"/>
              <a:gd name="T38" fmla="*/ 800 w 119"/>
              <a:gd name="T39" fmla="*/ 0 h 121"/>
              <a:gd name="T40" fmla="*/ 800 w 119"/>
              <a:gd name="T41" fmla="*/ 0 h 121"/>
              <a:gd name="T42" fmla="*/ 800 w 119"/>
              <a:gd name="T43" fmla="*/ 0 h 121"/>
              <a:gd name="T44" fmla="*/ 800 w 119"/>
              <a:gd name="T45" fmla="*/ 0 h 121"/>
              <a:gd name="T46" fmla="*/ 800 w 119"/>
              <a:gd name="T47" fmla="*/ 0 h 121"/>
              <a:gd name="T48" fmla="*/ 800 w 119"/>
              <a:gd name="T49" fmla="*/ 0 h 121"/>
              <a:gd name="T50" fmla="*/ 800 w 119"/>
              <a:gd name="T51" fmla="*/ 0 h 121"/>
              <a:gd name="T52" fmla="*/ 800 w 119"/>
              <a:gd name="T53" fmla="*/ 0 h 121"/>
              <a:gd name="T54" fmla="*/ 800 w 119"/>
              <a:gd name="T55" fmla="*/ 0 h 121"/>
              <a:gd name="T56" fmla="*/ 800 w 119"/>
              <a:gd name="T57" fmla="*/ 0 h 121"/>
              <a:gd name="T58" fmla="*/ 800 w 119"/>
              <a:gd name="T59" fmla="*/ 0 h 121"/>
              <a:gd name="T60" fmla="*/ 800 w 119"/>
              <a:gd name="T61" fmla="*/ 0 h 121"/>
              <a:gd name="T62" fmla="*/ 800 w 119"/>
              <a:gd name="T63" fmla="*/ 0 h 121"/>
              <a:gd name="T64" fmla="*/ 800 w 119"/>
              <a:gd name="T65" fmla="*/ 0 h 121"/>
              <a:gd name="T66" fmla="*/ 800 w 119"/>
              <a:gd name="T67" fmla="*/ 0 h 121"/>
              <a:gd name="T68" fmla="*/ 800 w 119"/>
              <a:gd name="T69" fmla="*/ 0 h 121"/>
              <a:gd name="T70" fmla="*/ 800 w 119"/>
              <a:gd name="T71" fmla="*/ 0 h 121"/>
              <a:gd name="T72" fmla="*/ 800 w 119"/>
              <a:gd name="T73" fmla="*/ 0 h 121"/>
              <a:gd name="T74" fmla="*/ 800 w 119"/>
              <a:gd name="T75" fmla="*/ 0 h 121"/>
              <a:gd name="T76" fmla="*/ 800 w 119"/>
              <a:gd name="T77" fmla="*/ 0 h 121"/>
              <a:gd name="T78" fmla="*/ 800 w 119"/>
              <a:gd name="T79" fmla="*/ 0 h 121"/>
              <a:gd name="T80" fmla="*/ 800 w 119"/>
              <a:gd name="T81" fmla="*/ 0 h 121"/>
              <a:gd name="T82" fmla="*/ 800 w 119"/>
              <a:gd name="T83" fmla="*/ 0 h 121"/>
              <a:gd name="T84" fmla="*/ 800 w 119"/>
              <a:gd name="T85" fmla="*/ 0 h 121"/>
              <a:gd name="T86" fmla="*/ 800 w 119"/>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
              <a:gd name="T133" fmla="*/ 0 h 121"/>
              <a:gd name="T134" fmla="*/ 119 w 119"/>
              <a:gd name="T135" fmla="*/ 121 h 1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 h="121">
                <a:moveTo>
                  <a:pt x="59" y="0"/>
                </a:moveTo>
                <a:lnTo>
                  <a:pt x="57" y="0"/>
                </a:lnTo>
                <a:lnTo>
                  <a:pt x="53" y="0"/>
                </a:lnTo>
                <a:lnTo>
                  <a:pt x="50" y="0"/>
                </a:lnTo>
                <a:lnTo>
                  <a:pt x="47" y="1"/>
                </a:lnTo>
                <a:lnTo>
                  <a:pt x="45" y="1"/>
                </a:lnTo>
                <a:lnTo>
                  <a:pt x="41" y="3"/>
                </a:lnTo>
                <a:lnTo>
                  <a:pt x="38" y="4"/>
                </a:lnTo>
                <a:lnTo>
                  <a:pt x="35" y="4"/>
                </a:lnTo>
                <a:lnTo>
                  <a:pt x="33" y="5"/>
                </a:lnTo>
                <a:lnTo>
                  <a:pt x="30" y="7"/>
                </a:lnTo>
                <a:lnTo>
                  <a:pt x="28" y="8"/>
                </a:lnTo>
                <a:lnTo>
                  <a:pt x="26" y="11"/>
                </a:lnTo>
                <a:lnTo>
                  <a:pt x="24" y="12"/>
                </a:lnTo>
                <a:lnTo>
                  <a:pt x="21" y="13"/>
                </a:lnTo>
                <a:lnTo>
                  <a:pt x="18" y="16"/>
                </a:lnTo>
                <a:lnTo>
                  <a:pt x="17" y="17"/>
                </a:lnTo>
                <a:lnTo>
                  <a:pt x="14" y="20"/>
                </a:lnTo>
                <a:lnTo>
                  <a:pt x="13" y="21"/>
                </a:lnTo>
                <a:lnTo>
                  <a:pt x="12" y="24"/>
                </a:lnTo>
                <a:lnTo>
                  <a:pt x="9" y="26"/>
                </a:lnTo>
                <a:lnTo>
                  <a:pt x="8" y="29"/>
                </a:lnTo>
                <a:lnTo>
                  <a:pt x="6" y="32"/>
                </a:lnTo>
                <a:lnTo>
                  <a:pt x="5" y="34"/>
                </a:lnTo>
                <a:lnTo>
                  <a:pt x="4" y="37"/>
                </a:lnTo>
                <a:lnTo>
                  <a:pt x="2" y="40"/>
                </a:lnTo>
                <a:lnTo>
                  <a:pt x="2" y="42"/>
                </a:lnTo>
                <a:lnTo>
                  <a:pt x="1" y="45"/>
                </a:lnTo>
                <a:lnTo>
                  <a:pt x="1" y="48"/>
                </a:lnTo>
                <a:lnTo>
                  <a:pt x="0" y="50"/>
                </a:lnTo>
                <a:lnTo>
                  <a:pt x="0" y="54"/>
                </a:lnTo>
                <a:lnTo>
                  <a:pt x="0" y="57"/>
                </a:lnTo>
                <a:lnTo>
                  <a:pt x="0" y="60"/>
                </a:lnTo>
                <a:lnTo>
                  <a:pt x="0" y="64"/>
                </a:lnTo>
                <a:lnTo>
                  <a:pt x="0" y="66"/>
                </a:lnTo>
                <a:lnTo>
                  <a:pt x="0" y="69"/>
                </a:lnTo>
                <a:lnTo>
                  <a:pt x="1" y="72"/>
                </a:lnTo>
                <a:lnTo>
                  <a:pt x="1" y="76"/>
                </a:lnTo>
                <a:lnTo>
                  <a:pt x="2" y="78"/>
                </a:lnTo>
                <a:lnTo>
                  <a:pt x="2" y="81"/>
                </a:lnTo>
                <a:lnTo>
                  <a:pt x="4" y="84"/>
                </a:lnTo>
                <a:lnTo>
                  <a:pt x="5" y="86"/>
                </a:lnTo>
                <a:lnTo>
                  <a:pt x="6" y="89"/>
                </a:lnTo>
                <a:lnTo>
                  <a:pt x="8" y="92"/>
                </a:lnTo>
                <a:lnTo>
                  <a:pt x="9" y="94"/>
                </a:lnTo>
                <a:lnTo>
                  <a:pt x="12" y="96"/>
                </a:lnTo>
                <a:lnTo>
                  <a:pt x="13" y="98"/>
                </a:lnTo>
                <a:lnTo>
                  <a:pt x="14" y="101"/>
                </a:lnTo>
                <a:lnTo>
                  <a:pt x="17" y="102"/>
                </a:lnTo>
                <a:lnTo>
                  <a:pt x="18" y="105"/>
                </a:lnTo>
                <a:lnTo>
                  <a:pt x="21" y="106"/>
                </a:lnTo>
                <a:lnTo>
                  <a:pt x="24" y="109"/>
                </a:lnTo>
                <a:lnTo>
                  <a:pt x="26" y="110"/>
                </a:lnTo>
                <a:lnTo>
                  <a:pt x="28" y="111"/>
                </a:lnTo>
                <a:lnTo>
                  <a:pt x="30" y="113"/>
                </a:lnTo>
                <a:lnTo>
                  <a:pt x="33" y="114"/>
                </a:lnTo>
                <a:lnTo>
                  <a:pt x="35" y="115"/>
                </a:lnTo>
                <a:lnTo>
                  <a:pt x="38" y="117"/>
                </a:lnTo>
                <a:lnTo>
                  <a:pt x="41" y="118"/>
                </a:lnTo>
                <a:lnTo>
                  <a:pt x="45" y="118"/>
                </a:lnTo>
                <a:lnTo>
                  <a:pt x="47" y="119"/>
                </a:lnTo>
                <a:lnTo>
                  <a:pt x="50" y="119"/>
                </a:lnTo>
                <a:lnTo>
                  <a:pt x="53" y="119"/>
                </a:lnTo>
                <a:lnTo>
                  <a:pt x="57" y="121"/>
                </a:lnTo>
                <a:lnTo>
                  <a:pt x="59" y="121"/>
                </a:lnTo>
                <a:lnTo>
                  <a:pt x="62" y="121"/>
                </a:lnTo>
                <a:lnTo>
                  <a:pt x="66" y="119"/>
                </a:lnTo>
                <a:lnTo>
                  <a:pt x="69" y="119"/>
                </a:lnTo>
                <a:lnTo>
                  <a:pt x="71" y="119"/>
                </a:lnTo>
                <a:lnTo>
                  <a:pt x="74" y="118"/>
                </a:lnTo>
                <a:lnTo>
                  <a:pt x="77" y="118"/>
                </a:lnTo>
                <a:lnTo>
                  <a:pt x="81" y="117"/>
                </a:lnTo>
                <a:lnTo>
                  <a:pt x="83" y="115"/>
                </a:lnTo>
                <a:lnTo>
                  <a:pt x="86" y="114"/>
                </a:lnTo>
                <a:lnTo>
                  <a:pt x="89" y="113"/>
                </a:lnTo>
                <a:lnTo>
                  <a:pt x="91" y="111"/>
                </a:lnTo>
                <a:lnTo>
                  <a:pt x="93" y="110"/>
                </a:lnTo>
                <a:lnTo>
                  <a:pt x="95" y="109"/>
                </a:lnTo>
                <a:lnTo>
                  <a:pt x="98" y="106"/>
                </a:lnTo>
                <a:lnTo>
                  <a:pt x="101" y="105"/>
                </a:lnTo>
                <a:lnTo>
                  <a:pt x="102" y="102"/>
                </a:lnTo>
                <a:lnTo>
                  <a:pt x="104" y="101"/>
                </a:lnTo>
                <a:lnTo>
                  <a:pt x="106" y="98"/>
                </a:lnTo>
                <a:lnTo>
                  <a:pt x="107" y="96"/>
                </a:lnTo>
                <a:lnTo>
                  <a:pt x="110" y="94"/>
                </a:lnTo>
                <a:lnTo>
                  <a:pt x="111" y="92"/>
                </a:lnTo>
                <a:lnTo>
                  <a:pt x="112" y="89"/>
                </a:lnTo>
                <a:lnTo>
                  <a:pt x="114" y="86"/>
                </a:lnTo>
                <a:lnTo>
                  <a:pt x="115" y="84"/>
                </a:lnTo>
                <a:lnTo>
                  <a:pt x="116" y="81"/>
                </a:lnTo>
                <a:lnTo>
                  <a:pt x="116" y="78"/>
                </a:lnTo>
                <a:lnTo>
                  <a:pt x="118" y="76"/>
                </a:lnTo>
                <a:lnTo>
                  <a:pt x="118" y="72"/>
                </a:lnTo>
                <a:lnTo>
                  <a:pt x="119" y="69"/>
                </a:lnTo>
                <a:lnTo>
                  <a:pt x="119" y="66"/>
                </a:lnTo>
                <a:lnTo>
                  <a:pt x="119" y="64"/>
                </a:lnTo>
                <a:lnTo>
                  <a:pt x="119" y="60"/>
                </a:lnTo>
                <a:lnTo>
                  <a:pt x="119" y="57"/>
                </a:lnTo>
                <a:lnTo>
                  <a:pt x="119" y="54"/>
                </a:lnTo>
                <a:lnTo>
                  <a:pt x="119" y="50"/>
                </a:lnTo>
                <a:lnTo>
                  <a:pt x="118" y="48"/>
                </a:lnTo>
                <a:lnTo>
                  <a:pt x="118" y="45"/>
                </a:lnTo>
                <a:lnTo>
                  <a:pt x="116" y="42"/>
                </a:lnTo>
                <a:lnTo>
                  <a:pt x="116" y="40"/>
                </a:lnTo>
                <a:lnTo>
                  <a:pt x="115" y="37"/>
                </a:lnTo>
                <a:lnTo>
                  <a:pt x="114" y="34"/>
                </a:lnTo>
                <a:lnTo>
                  <a:pt x="112" y="32"/>
                </a:lnTo>
                <a:lnTo>
                  <a:pt x="111" y="29"/>
                </a:lnTo>
                <a:lnTo>
                  <a:pt x="110" y="26"/>
                </a:lnTo>
                <a:lnTo>
                  <a:pt x="107" y="24"/>
                </a:lnTo>
                <a:lnTo>
                  <a:pt x="106" y="21"/>
                </a:lnTo>
                <a:lnTo>
                  <a:pt x="104" y="20"/>
                </a:lnTo>
                <a:lnTo>
                  <a:pt x="102" y="17"/>
                </a:lnTo>
                <a:lnTo>
                  <a:pt x="101" y="16"/>
                </a:lnTo>
                <a:lnTo>
                  <a:pt x="98" y="13"/>
                </a:lnTo>
                <a:lnTo>
                  <a:pt x="95" y="12"/>
                </a:lnTo>
                <a:lnTo>
                  <a:pt x="93" y="11"/>
                </a:lnTo>
                <a:lnTo>
                  <a:pt x="91" y="8"/>
                </a:lnTo>
                <a:lnTo>
                  <a:pt x="89" y="7"/>
                </a:lnTo>
                <a:lnTo>
                  <a:pt x="86" y="5"/>
                </a:lnTo>
                <a:lnTo>
                  <a:pt x="83" y="4"/>
                </a:lnTo>
                <a:lnTo>
                  <a:pt x="81" y="4"/>
                </a:lnTo>
                <a:lnTo>
                  <a:pt x="77" y="3"/>
                </a:lnTo>
                <a:lnTo>
                  <a:pt x="74" y="1"/>
                </a:lnTo>
                <a:lnTo>
                  <a:pt x="71" y="1"/>
                </a:lnTo>
                <a:lnTo>
                  <a:pt x="69" y="0"/>
                </a:lnTo>
                <a:lnTo>
                  <a:pt x="66" y="0"/>
                </a:lnTo>
                <a:lnTo>
                  <a:pt x="62" y="0"/>
                </a:lnTo>
                <a:lnTo>
                  <a:pt x="59" y="0"/>
                </a:lnTo>
              </a:path>
            </a:pathLst>
          </a:custGeom>
          <a:solidFill>
            <a:schemeClr val="bg1"/>
          </a:solidFill>
          <a:ln w="20638">
            <a:solidFill>
              <a:srgbClr val="000000"/>
            </a:solidFill>
            <a:round/>
            <a:headEnd/>
            <a:tailEnd/>
          </a:ln>
        </p:spPr>
        <p:txBody>
          <a:bodyPr/>
          <a:lstStyle/>
          <a:p>
            <a:endParaRPr lang="en-GB"/>
          </a:p>
        </p:txBody>
      </p:sp>
      <p:sp>
        <p:nvSpPr>
          <p:cNvPr id="26682" name="Line 59"/>
          <p:cNvSpPr>
            <a:spLocks noChangeShapeType="1"/>
          </p:cNvSpPr>
          <p:nvPr/>
        </p:nvSpPr>
        <p:spPr bwMode="auto">
          <a:xfrm flipH="1">
            <a:off x="4087813" y="4225925"/>
            <a:ext cx="3794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3" name="Line 60"/>
          <p:cNvSpPr>
            <a:spLocks noChangeShapeType="1"/>
          </p:cNvSpPr>
          <p:nvPr/>
        </p:nvSpPr>
        <p:spPr bwMode="auto">
          <a:xfrm>
            <a:off x="3413125" y="4225925"/>
            <a:ext cx="379413"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4" name="Freeform 61"/>
          <p:cNvSpPr>
            <a:spLocks/>
          </p:cNvSpPr>
          <p:nvPr/>
        </p:nvSpPr>
        <p:spPr bwMode="auto">
          <a:xfrm>
            <a:off x="3730625" y="4078288"/>
            <a:ext cx="293688" cy="295275"/>
          </a:xfrm>
          <a:custGeom>
            <a:avLst/>
            <a:gdLst>
              <a:gd name="T0" fmla="*/ 0 w 372"/>
              <a:gd name="T1" fmla="*/ 794 h 372"/>
              <a:gd name="T2" fmla="*/ 0 w 372"/>
              <a:gd name="T3" fmla="*/ 794 h 372"/>
              <a:gd name="T4" fmla="*/ 0 w 372"/>
              <a:gd name="T5" fmla="*/ 0 h 372"/>
              <a:gd name="T6" fmla="*/ 0 w 372"/>
              <a:gd name="T7" fmla="*/ 794 h 372"/>
              <a:gd name="T8" fmla="*/ 0 60000 65536"/>
              <a:gd name="T9" fmla="*/ 0 60000 65536"/>
              <a:gd name="T10" fmla="*/ 0 60000 65536"/>
              <a:gd name="T11" fmla="*/ 0 60000 65536"/>
              <a:gd name="T12" fmla="*/ 0 w 372"/>
              <a:gd name="T13" fmla="*/ 0 h 372"/>
              <a:gd name="T14" fmla="*/ 372 w 372"/>
              <a:gd name="T15" fmla="*/ 372 h 372"/>
            </a:gdLst>
            <a:ahLst/>
            <a:cxnLst>
              <a:cxn ang="T8">
                <a:pos x="T0" y="T1"/>
              </a:cxn>
              <a:cxn ang="T9">
                <a:pos x="T2" y="T3"/>
              </a:cxn>
              <a:cxn ang="T10">
                <a:pos x="T4" y="T5"/>
              </a:cxn>
              <a:cxn ang="T11">
                <a:pos x="T6" y="T7"/>
              </a:cxn>
            </a:cxnLst>
            <a:rect l="T12" t="T13" r="T14" b="T15"/>
            <a:pathLst>
              <a:path w="372" h="372">
                <a:moveTo>
                  <a:pt x="372" y="186"/>
                </a:moveTo>
                <a:lnTo>
                  <a:pt x="0" y="372"/>
                </a:lnTo>
                <a:lnTo>
                  <a:pt x="0" y="0"/>
                </a:lnTo>
                <a:lnTo>
                  <a:pt x="372" y="186"/>
                </a:lnTo>
                <a:close/>
              </a:path>
            </a:pathLst>
          </a:custGeom>
          <a:solidFill>
            <a:srgbClr val="FFFFFF"/>
          </a:solidFill>
          <a:ln w="28575">
            <a:solidFill>
              <a:srgbClr val="000000"/>
            </a:solidFill>
            <a:round/>
            <a:headEnd/>
            <a:tailEnd/>
          </a:ln>
        </p:spPr>
        <p:txBody>
          <a:bodyPr/>
          <a:lstStyle/>
          <a:p>
            <a:endParaRPr lang="en-GB"/>
          </a:p>
        </p:txBody>
      </p:sp>
      <p:sp>
        <p:nvSpPr>
          <p:cNvPr id="26685" name="Freeform 62"/>
          <p:cNvSpPr>
            <a:spLocks/>
          </p:cNvSpPr>
          <p:nvPr/>
        </p:nvSpPr>
        <p:spPr bwMode="auto">
          <a:xfrm>
            <a:off x="4043363" y="4181475"/>
            <a:ext cx="95250" cy="96838"/>
          </a:xfrm>
          <a:custGeom>
            <a:avLst/>
            <a:gdLst>
              <a:gd name="T0" fmla="*/ 800 w 119"/>
              <a:gd name="T1" fmla="*/ 0 h 120"/>
              <a:gd name="T2" fmla="*/ 800 w 119"/>
              <a:gd name="T3" fmla="*/ 807 h 120"/>
              <a:gd name="T4" fmla="*/ 800 w 119"/>
              <a:gd name="T5" fmla="*/ 807 h 120"/>
              <a:gd name="T6" fmla="*/ 800 w 119"/>
              <a:gd name="T7" fmla="*/ 807 h 120"/>
              <a:gd name="T8" fmla="*/ 800 w 119"/>
              <a:gd name="T9" fmla="*/ 807 h 120"/>
              <a:gd name="T10" fmla="*/ 800 w 119"/>
              <a:gd name="T11" fmla="*/ 807 h 120"/>
              <a:gd name="T12" fmla="*/ 800 w 119"/>
              <a:gd name="T13" fmla="*/ 807 h 120"/>
              <a:gd name="T14" fmla="*/ 800 w 119"/>
              <a:gd name="T15" fmla="*/ 807 h 120"/>
              <a:gd name="T16" fmla="*/ 800 w 119"/>
              <a:gd name="T17" fmla="*/ 807 h 120"/>
              <a:gd name="T18" fmla="*/ 0 w 119"/>
              <a:gd name="T19" fmla="*/ 807 h 120"/>
              <a:gd name="T20" fmla="*/ 0 w 119"/>
              <a:gd name="T21" fmla="*/ 807 h 120"/>
              <a:gd name="T22" fmla="*/ 0 w 119"/>
              <a:gd name="T23" fmla="*/ 807 h 120"/>
              <a:gd name="T24" fmla="*/ 800 w 119"/>
              <a:gd name="T25" fmla="*/ 807 h 120"/>
              <a:gd name="T26" fmla="*/ 800 w 119"/>
              <a:gd name="T27" fmla="*/ 807 h 120"/>
              <a:gd name="T28" fmla="*/ 800 w 119"/>
              <a:gd name="T29" fmla="*/ 807 h 120"/>
              <a:gd name="T30" fmla="*/ 800 w 119"/>
              <a:gd name="T31" fmla="*/ 807 h 120"/>
              <a:gd name="T32" fmla="*/ 800 w 119"/>
              <a:gd name="T33" fmla="*/ 807 h 120"/>
              <a:gd name="T34" fmla="*/ 800 w 119"/>
              <a:gd name="T35" fmla="*/ 807 h 120"/>
              <a:gd name="T36" fmla="*/ 800 w 119"/>
              <a:gd name="T37" fmla="*/ 807 h 120"/>
              <a:gd name="T38" fmla="*/ 800 w 119"/>
              <a:gd name="T39" fmla="*/ 807 h 120"/>
              <a:gd name="T40" fmla="*/ 800 w 119"/>
              <a:gd name="T41" fmla="*/ 807 h 120"/>
              <a:gd name="T42" fmla="*/ 800 w 119"/>
              <a:gd name="T43" fmla="*/ 807 h 120"/>
              <a:gd name="T44" fmla="*/ 800 w 119"/>
              <a:gd name="T45" fmla="*/ 807 h 120"/>
              <a:gd name="T46" fmla="*/ 800 w 119"/>
              <a:gd name="T47" fmla="*/ 807 h 120"/>
              <a:gd name="T48" fmla="*/ 800 w 119"/>
              <a:gd name="T49" fmla="*/ 807 h 120"/>
              <a:gd name="T50" fmla="*/ 800 w 119"/>
              <a:gd name="T51" fmla="*/ 807 h 120"/>
              <a:gd name="T52" fmla="*/ 800 w 119"/>
              <a:gd name="T53" fmla="*/ 807 h 120"/>
              <a:gd name="T54" fmla="*/ 800 w 119"/>
              <a:gd name="T55" fmla="*/ 807 h 120"/>
              <a:gd name="T56" fmla="*/ 800 w 119"/>
              <a:gd name="T57" fmla="*/ 807 h 120"/>
              <a:gd name="T58" fmla="*/ 800 w 119"/>
              <a:gd name="T59" fmla="*/ 807 h 120"/>
              <a:gd name="T60" fmla="*/ 800 w 119"/>
              <a:gd name="T61" fmla="*/ 807 h 120"/>
              <a:gd name="T62" fmla="*/ 800 w 119"/>
              <a:gd name="T63" fmla="*/ 807 h 120"/>
              <a:gd name="T64" fmla="*/ 800 w 119"/>
              <a:gd name="T65" fmla="*/ 807 h 120"/>
              <a:gd name="T66" fmla="*/ 800 w 119"/>
              <a:gd name="T67" fmla="*/ 807 h 120"/>
              <a:gd name="T68" fmla="*/ 800 w 119"/>
              <a:gd name="T69" fmla="*/ 807 h 120"/>
              <a:gd name="T70" fmla="*/ 800 w 119"/>
              <a:gd name="T71" fmla="*/ 807 h 120"/>
              <a:gd name="T72" fmla="*/ 800 w 119"/>
              <a:gd name="T73" fmla="*/ 807 h 120"/>
              <a:gd name="T74" fmla="*/ 800 w 119"/>
              <a:gd name="T75" fmla="*/ 807 h 120"/>
              <a:gd name="T76" fmla="*/ 800 w 119"/>
              <a:gd name="T77" fmla="*/ 807 h 120"/>
              <a:gd name="T78" fmla="*/ 800 w 119"/>
              <a:gd name="T79" fmla="*/ 807 h 120"/>
              <a:gd name="T80" fmla="*/ 800 w 119"/>
              <a:gd name="T81" fmla="*/ 807 h 120"/>
              <a:gd name="T82" fmla="*/ 800 w 119"/>
              <a:gd name="T83" fmla="*/ 807 h 120"/>
              <a:gd name="T84" fmla="*/ 800 w 119"/>
              <a:gd name="T85" fmla="*/ 0 h 120"/>
              <a:gd name="T86" fmla="*/ 800 w 119"/>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
              <a:gd name="T133" fmla="*/ 0 h 120"/>
              <a:gd name="T134" fmla="*/ 119 w 119"/>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 h="120">
                <a:moveTo>
                  <a:pt x="59" y="0"/>
                </a:moveTo>
                <a:lnTo>
                  <a:pt x="57" y="0"/>
                </a:lnTo>
                <a:lnTo>
                  <a:pt x="53" y="0"/>
                </a:lnTo>
                <a:lnTo>
                  <a:pt x="50" y="0"/>
                </a:lnTo>
                <a:lnTo>
                  <a:pt x="47" y="1"/>
                </a:lnTo>
                <a:lnTo>
                  <a:pt x="45" y="1"/>
                </a:lnTo>
                <a:lnTo>
                  <a:pt x="41" y="2"/>
                </a:lnTo>
                <a:lnTo>
                  <a:pt x="38" y="4"/>
                </a:lnTo>
                <a:lnTo>
                  <a:pt x="35" y="4"/>
                </a:lnTo>
                <a:lnTo>
                  <a:pt x="33" y="5"/>
                </a:lnTo>
                <a:lnTo>
                  <a:pt x="30" y="6"/>
                </a:lnTo>
                <a:lnTo>
                  <a:pt x="28" y="8"/>
                </a:lnTo>
                <a:lnTo>
                  <a:pt x="26" y="10"/>
                </a:lnTo>
                <a:lnTo>
                  <a:pt x="24" y="12"/>
                </a:lnTo>
                <a:lnTo>
                  <a:pt x="21" y="13"/>
                </a:lnTo>
                <a:lnTo>
                  <a:pt x="18" y="16"/>
                </a:lnTo>
                <a:lnTo>
                  <a:pt x="17" y="17"/>
                </a:lnTo>
                <a:lnTo>
                  <a:pt x="14" y="19"/>
                </a:lnTo>
                <a:lnTo>
                  <a:pt x="13" y="21"/>
                </a:lnTo>
                <a:lnTo>
                  <a:pt x="12" y="23"/>
                </a:lnTo>
                <a:lnTo>
                  <a:pt x="9" y="26"/>
                </a:lnTo>
                <a:lnTo>
                  <a:pt x="8" y="29"/>
                </a:lnTo>
                <a:lnTo>
                  <a:pt x="6" y="31"/>
                </a:lnTo>
                <a:lnTo>
                  <a:pt x="5" y="34"/>
                </a:lnTo>
                <a:lnTo>
                  <a:pt x="4" y="37"/>
                </a:lnTo>
                <a:lnTo>
                  <a:pt x="2" y="39"/>
                </a:lnTo>
                <a:lnTo>
                  <a:pt x="2" y="42"/>
                </a:lnTo>
                <a:lnTo>
                  <a:pt x="1" y="45"/>
                </a:lnTo>
                <a:lnTo>
                  <a:pt x="1" y="47"/>
                </a:lnTo>
                <a:lnTo>
                  <a:pt x="0" y="50"/>
                </a:lnTo>
                <a:lnTo>
                  <a:pt x="0" y="54"/>
                </a:lnTo>
                <a:lnTo>
                  <a:pt x="0" y="57"/>
                </a:lnTo>
                <a:lnTo>
                  <a:pt x="0" y="59"/>
                </a:lnTo>
                <a:lnTo>
                  <a:pt x="0" y="63"/>
                </a:lnTo>
                <a:lnTo>
                  <a:pt x="0" y="66"/>
                </a:lnTo>
                <a:lnTo>
                  <a:pt x="0" y="69"/>
                </a:lnTo>
                <a:lnTo>
                  <a:pt x="1" y="71"/>
                </a:lnTo>
                <a:lnTo>
                  <a:pt x="1" y="75"/>
                </a:lnTo>
                <a:lnTo>
                  <a:pt x="2" y="78"/>
                </a:lnTo>
                <a:lnTo>
                  <a:pt x="2" y="81"/>
                </a:lnTo>
                <a:lnTo>
                  <a:pt x="4" y="83"/>
                </a:lnTo>
                <a:lnTo>
                  <a:pt x="5" y="86"/>
                </a:lnTo>
                <a:lnTo>
                  <a:pt x="6" y="89"/>
                </a:lnTo>
                <a:lnTo>
                  <a:pt x="8" y="91"/>
                </a:lnTo>
                <a:lnTo>
                  <a:pt x="9" y="94"/>
                </a:lnTo>
                <a:lnTo>
                  <a:pt x="12" y="95"/>
                </a:lnTo>
                <a:lnTo>
                  <a:pt x="13" y="98"/>
                </a:lnTo>
                <a:lnTo>
                  <a:pt x="14" y="100"/>
                </a:lnTo>
                <a:lnTo>
                  <a:pt x="17" y="102"/>
                </a:lnTo>
                <a:lnTo>
                  <a:pt x="18" y="104"/>
                </a:lnTo>
                <a:lnTo>
                  <a:pt x="21" y="106"/>
                </a:lnTo>
                <a:lnTo>
                  <a:pt x="24" y="108"/>
                </a:lnTo>
                <a:lnTo>
                  <a:pt x="26" y="110"/>
                </a:lnTo>
                <a:lnTo>
                  <a:pt x="28" y="111"/>
                </a:lnTo>
                <a:lnTo>
                  <a:pt x="30" y="112"/>
                </a:lnTo>
                <a:lnTo>
                  <a:pt x="33" y="114"/>
                </a:lnTo>
                <a:lnTo>
                  <a:pt x="35" y="115"/>
                </a:lnTo>
                <a:lnTo>
                  <a:pt x="38" y="116"/>
                </a:lnTo>
                <a:lnTo>
                  <a:pt x="41" y="118"/>
                </a:lnTo>
                <a:lnTo>
                  <a:pt x="45" y="118"/>
                </a:lnTo>
                <a:lnTo>
                  <a:pt x="47" y="119"/>
                </a:lnTo>
                <a:lnTo>
                  <a:pt x="50" y="119"/>
                </a:lnTo>
                <a:lnTo>
                  <a:pt x="53" y="119"/>
                </a:lnTo>
                <a:lnTo>
                  <a:pt x="57" y="120"/>
                </a:lnTo>
                <a:lnTo>
                  <a:pt x="59" y="120"/>
                </a:lnTo>
                <a:lnTo>
                  <a:pt x="62" y="120"/>
                </a:lnTo>
                <a:lnTo>
                  <a:pt x="66" y="119"/>
                </a:lnTo>
                <a:lnTo>
                  <a:pt x="69" y="119"/>
                </a:lnTo>
                <a:lnTo>
                  <a:pt x="71" y="119"/>
                </a:lnTo>
                <a:lnTo>
                  <a:pt x="74" y="118"/>
                </a:lnTo>
                <a:lnTo>
                  <a:pt x="77" y="118"/>
                </a:lnTo>
                <a:lnTo>
                  <a:pt x="81" y="116"/>
                </a:lnTo>
                <a:lnTo>
                  <a:pt x="83" y="115"/>
                </a:lnTo>
                <a:lnTo>
                  <a:pt x="86" y="114"/>
                </a:lnTo>
                <a:lnTo>
                  <a:pt x="89" y="112"/>
                </a:lnTo>
                <a:lnTo>
                  <a:pt x="91" y="111"/>
                </a:lnTo>
                <a:lnTo>
                  <a:pt x="93" y="110"/>
                </a:lnTo>
                <a:lnTo>
                  <a:pt x="95" y="108"/>
                </a:lnTo>
                <a:lnTo>
                  <a:pt x="98" y="106"/>
                </a:lnTo>
                <a:lnTo>
                  <a:pt x="101" y="104"/>
                </a:lnTo>
                <a:lnTo>
                  <a:pt x="102" y="102"/>
                </a:lnTo>
                <a:lnTo>
                  <a:pt x="104" y="100"/>
                </a:lnTo>
                <a:lnTo>
                  <a:pt x="106" y="98"/>
                </a:lnTo>
                <a:lnTo>
                  <a:pt x="107" y="95"/>
                </a:lnTo>
                <a:lnTo>
                  <a:pt x="110" y="94"/>
                </a:lnTo>
                <a:lnTo>
                  <a:pt x="111" y="91"/>
                </a:lnTo>
                <a:lnTo>
                  <a:pt x="112" y="89"/>
                </a:lnTo>
                <a:lnTo>
                  <a:pt x="114" y="86"/>
                </a:lnTo>
                <a:lnTo>
                  <a:pt x="115" y="83"/>
                </a:lnTo>
                <a:lnTo>
                  <a:pt x="116" y="81"/>
                </a:lnTo>
                <a:lnTo>
                  <a:pt x="116" y="78"/>
                </a:lnTo>
                <a:lnTo>
                  <a:pt x="118" y="75"/>
                </a:lnTo>
                <a:lnTo>
                  <a:pt x="118" y="71"/>
                </a:lnTo>
                <a:lnTo>
                  <a:pt x="119" y="69"/>
                </a:lnTo>
                <a:lnTo>
                  <a:pt x="119" y="66"/>
                </a:lnTo>
                <a:lnTo>
                  <a:pt x="119" y="63"/>
                </a:lnTo>
                <a:lnTo>
                  <a:pt x="119" y="59"/>
                </a:lnTo>
                <a:lnTo>
                  <a:pt x="119" y="57"/>
                </a:lnTo>
                <a:lnTo>
                  <a:pt x="119" y="54"/>
                </a:lnTo>
                <a:lnTo>
                  <a:pt x="119" y="50"/>
                </a:lnTo>
                <a:lnTo>
                  <a:pt x="118" y="47"/>
                </a:lnTo>
                <a:lnTo>
                  <a:pt x="118" y="45"/>
                </a:lnTo>
                <a:lnTo>
                  <a:pt x="116" y="42"/>
                </a:lnTo>
                <a:lnTo>
                  <a:pt x="116" y="39"/>
                </a:lnTo>
                <a:lnTo>
                  <a:pt x="115" y="37"/>
                </a:lnTo>
                <a:lnTo>
                  <a:pt x="114" y="34"/>
                </a:lnTo>
                <a:lnTo>
                  <a:pt x="112" y="31"/>
                </a:lnTo>
                <a:lnTo>
                  <a:pt x="111" y="29"/>
                </a:lnTo>
                <a:lnTo>
                  <a:pt x="110" y="26"/>
                </a:lnTo>
                <a:lnTo>
                  <a:pt x="107" y="23"/>
                </a:lnTo>
                <a:lnTo>
                  <a:pt x="106" y="21"/>
                </a:lnTo>
                <a:lnTo>
                  <a:pt x="104" y="19"/>
                </a:lnTo>
                <a:lnTo>
                  <a:pt x="102" y="17"/>
                </a:lnTo>
                <a:lnTo>
                  <a:pt x="101" y="16"/>
                </a:lnTo>
                <a:lnTo>
                  <a:pt x="98" y="13"/>
                </a:lnTo>
                <a:lnTo>
                  <a:pt x="95" y="12"/>
                </a:lnTo>
                <a:lnTo>
                  <a:pt x="93" y="10"/>
                </a:lnTo>
                <a:lnTo>
                  <a:pt x="91" y="8"/>
                </a:lnTo>
                <a:lnTo>
                  <a:pt x="89" y="6"/>
                </a:lnTo>
                <a:lnTo>
                  <a:pt x="86" y="5"/>
                </a:lnTo>
                <a:lnTo>
                  <a:pt x="83" y="4"/>
                </a:lnTo>
                <a:lnTo>
                  <a:pt x="81" y="4"/>
                </a:lnTo>
                <a:lnTo>
                  <a:pt x="77" y="2"/>
                </a:lnTo>
                <a:lnTo>
                  <a:pt x="74" y="1"/>
                </a:lnTo>
                <a:lnTo>
                  <a:pt x="71" y="1"/>
                </a:lnTo>
                <a:lnTo>
                  <a:pt x="69" y="0"/>
                </a:lnTo>
                <a:lnTo>
                  <a:pt x="66" y="0"/>
                </a:lnTo>
                <a:lnTo>
                  <a:pt x="62" y="0"/>
                </a:lnTo>
                <a:lnTo>
                  <a:pt x="59" y="0"/>
                </a:lnTo>
              </a:path>
            </a:pathLst>
          </a:custGeom>
          <a:solidFill>
            <a:schemeClr val="bg1"/>
          </a:solidFill>
          <a:ln w="20638">
            <a:solidFill>
              <a:srgbClr val="000000"/>
            </a:solidFill>
            <a:round/>
            <a:headEnd/>
            <a:tailEnd/>
          </a:ln>
        </p:spPr>
        <p:txBody>
          <a:bodyPr/>
          <a:lstStyle/>
          <a:p>
            <a:endParaRPr lang="en-GB"/>
          </a:p>
        </p:txBody>
      </p:sp>
      <p:sp>
        <p:nvSpPr>
          <p:cNvPr id="26686" name="Line 63"/>
          <p:cNvSpPr>
            <a:spLocks noChangeShapeType="1"/>
          </p:cNvSpPr>
          <p:nvPr/>
        </p:nvSpPr>
        <p:spPr bwMode="auto">
          <a:xfrm flipV="1">
            <a:off x="4467225" y="4225925"/>
            <a:ext cx="1588" cy="1476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7" name="Line 64"/>
          <p:cNvSpPr>
            <a:spLocks noChangeShapeType="1"/>
          </p:cNvSpPr>
          <p:nvPr/>
        </p:nvSpPr>
        <p:spPr bwMode="auto">
          <a:xfrm flipV="1">
            <a:off x="4467225" y="4668838"/>
            <a:ext cx="1588" cy="1476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8" name="Freeform 65"/>
          <p:cNvSpPr>
            <a:spLocks/>
          </p:cNvSpPr>
          <p:nvPr/>
        </p:nvSpPr>
        <p:spPr bwMode="auto">
          <a:xfrm>
            <a:off x="8027988" y="4521200"/>
            <a:ext cx="315912" cy="1588"/>
          </a:xfrm>
          <a:custGeom>
            <a:avLst/>
            <a:gdLst>
              <a:gd name="T0" fmla="*/ 794 w 398"/>
              <a:gd name="T1" fmla="*/ 0 h 1"/>
              <a:gd name="T2" fmla="*/ 0 w 398"/>
              <a:gd name="T3" fmla="*/ 0 h 1"/>
              <a:gd name="T4" fmla="*/ 794 w 398"/>
              <a:gd name="T5" fmla="*/ 0 h 1"/>
              <a:gd name="T6" fmla="*/ 0 60000 65536"/>
              <a:gd name="T7" fmla="*/ 0 60000 65536"/>
              <a:gd name="T8" fmla="*/ 0 60000 65536"/>
              <a:gd name="T9" fmla="*/ 0 w 398"/>
              <a:gd name="T10" fmla="*/ 0 h 1"/>
              <a:gd name="T11" fmla="*/ 398 w 398"/>
              <a:gd name="T12" fmla="*/ 1 h 1"/>
            </a:gdLst>
            <a:ahLst/>
            <a:cxnLst>
              <a:cxn ang="T6">
                <a:pos x="T0" y="T1"/>
              </a:cxn>
              <a:cxn ang="T7">
                <a:pos x="T2" y="T3"/>
              </a:cxn>
              <a:cxn ang="T8">
                <a:pos x="T4" y="T5"/>
              </a:cxn>
            </a:cxnLst>
            <a:rect l="T9" t="T10" r="T11" b="T12"/>
            <a:pathLst>
              <a:path w="398" h="1">
                <a:moveTo>
                  <a:pt x="398" y="0"/>
                </a:moveTo>
                <a:lnTo>
                  <a:pt x="0" y="0"/>
                </a:lnTo>
                <a:lnTo>
                  <a:pt x="3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89" name="Line 66"/>
          <p:cNvSpPr>
            <a:spLocks noChangeShapeType="1"/>
          </p:cNvSpPr>
          <p:nvPr/>
        </p:nvSpPr>
        <p:spPr bwMode="auto">
          <a:xfrm flipH="1">
            <a:off x="8027988" y="4521200"/>
            <a:ext cx="3159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0" name="Freeform 67"/>
          <p:cNvSpPr>
            <a:spLocks/>
          </p:cNvSpPr>
          <p:nvPr/>
        </p:nvSpPr>
        <p:spPr bwMode="auto">
          <a:xfrm>
            <a:off x="7143750" y="4668838"/>
            <a:ext cx="315913" cy="1587"/>
          </a:xfrm>
          <a:custGeom>
            <a:avLst/>
            <a:gdLst>
              <a:gd name="T0" fmla="*/ 794 w 398"/>
              <a:gd name="T1" fmla="*/ 0 h 1"/>
              <a:gd name="T2" fmla="*/ 0 w 398"/>
              <a:gd name="T3" fmla="*/ 0 h 1"/>
              <a:gd name="T4" fmla="*/ 794 w 398"/>
              <a:gd name="T5" fmla="*/ 0 h 1"/>
              <a:gd name="T6" fmla="*/ 0 60000 65536"/>
              <a:gd name="T7" fmla="*/ 0 60000 65536"/>
              <a:gd name="T8" fmla="*/ 0 60000 65536"/>
              <a:gd name="T9" fmla="*/ 0 w 398"/>
              <a:gd name="T10" fmla="*/ 0 h 1"/>
              <a:gd name="T11" fmla="*/ 398 w 398"/>
              <a:gd name="T12" fmla="*/ 1 h 1"/>
            </a:gdLst>
            <a:ahLst/>
            <a:cxnLst>
              <a:cxn ang="T6">
                <a:pos x="T0" y="T1"/>
              </a:cxn>
              <a:cxn ang="T7">
                <a:pos x="T2" y="T3"/>
              </a:cxn>
              <a:cxn ang="T8">
                <a:pos x="T4" y="T5"/>
              </a:cxn>
            </a:cxnLst>
            <a:rect l="T9" t="T10" r="T11" b="T12"/>
            <a:pathLst>
              <a:path w="398" h="1">
                <a:moveTo>
                  <a:pt x="398" y="0"/>
                </a:moveTo>
                <a:lnTo>
                  <a:pt x="0" y="0"/>
                </a:lnTo>
                <a:lnTo>
                  <a:pt x="3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91" name="Line 68"/>
          <p:cNvSpPr>
            <a:spLocks noChangeShapeType="1"/>
          </p:cNvSpPr>
          <p:nvPr/>
        </p:nvSpPr>
        <p:spPr bwMode="auto">
          <a:xfrm flipH="1">
            <a:off x="7143750" y="4668838"/>
            <a:ext cx="31591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2" name="Freeform 69"/>
          <p:cNvSpPr>
            <a:spLocks/>
          </p:cNvSpPr>
          <p:nvPr/>
        </p:nvSpPr>
        <p:spPr bwMode="auto">
          <a:xfrm>
            <a:off x="7143750" y="4373563"/>
            <a:ext cx="315913" cy="1587"/>
          </a:xfrm>
          <a:custGeom>
            <a:avLst/>
            <a:gdLst>
              <a:gd name="T0" fmla="*/ 794 w 398"/>
              <a:gd name="T1" fmla="*/ 0 h 1"/>
              <a:gd name="T2" fmla="*/ 0 w 398"/>
              <a:gd name="T3" fmla="*/ 0 h 1"/>
              <a:gd name="T4" fmla="*/ 794 w 398"/>
              <a:gd name="T5" fmla="*/ 0 h 1"/>
              <a:gd name="T6" fmla="*/ 0 60000 65536"/>
              <a:gd name="T7" fmla="*/ 0 60000 65536"/>
              <a:gd name="T8" fmla="*/ 0 60000 65536"/>
              <a:gd name="T9" fmla="*/ 0 w 398"/>
              <a:gd name="T10" fmla="*/ 0 h 1"/>
              <a:gd name="T11" fmla="*/ 398 w 398"/>
              <a:gd name="T12" fmla="*/ 1 h 1"/>
            </a:gdLst>
            <a:ahLst/>
            <a:cxnLst>
              <a:cxn ang="T6">
                <a:pos x="T0" y="T1"/>
              </a:cxn>
              <a:cxn ang="T7">
                <a:pos x="T2" y="T3"/>
              </a:cxn>
              <a:cxn ang="T8">
                <a:pos x="T4" y="T5"/>
              </a:cxn>
            </a:cxnLst>
            <a:rect l="T9" t="T10" r="T11" b="T12"/>
            <a:pathLst>
              <a:path w="398" h="1">
                <a:moveTo>
                  <a:pt x="398" y="0"/>
                </a:moveTo>
                <a:lnTo>
                  <a:pt x="0" y="0"/>
                </a:lnTo>
                <a:lnTo>
                  <a:pt x="3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93" name="Line 70"/>
          <p:cNvSpPr>
            <a:spLocks noChangeShapeType="1"/>
          </p:cNvSpPr>
          <p:nvPr/>
        </p:nvSpPr>
        <p:spPr bwMode="auto">
          <a:xfrm flipH="1">
            <a:off x="7143750" y="4373563"/>
            <a:ext cx="31591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4" name="Freeform 71"/>
          <p:cNvSpPr>
            <a:spLocks/>
          </p:cNvSpPr>
          <p:nvPr/>
        </p:nvSpPr>
        <p:spPr bwMode="auto">
          <a:xfrm>
            <a:off x="7331075" y="4624388"/>
            <a:ext cx="95250" cy="95250"/>
          </a:xfrm>
          <a:custGeom>
            <a:avLst/>
            <a:gdLst>
              <a:gd name="T0" fmla="*/ 800 w 119"/>
              <a:gd name="T1" fmla="*/ 0 h 121"/>
              <a:gd name="T2" fmla="*/ 800 w 119"/>
              <a:gd name="T3" fmla="*/ 0 h 121"/>
              <a:gd name="T4" fmla="*/ 800 w 119"/>
              <a:gd name="T5" fmla="*/ 0 h 121"/>
              <a:gd name="T6" fmla="*/ 800 w 119"/>
              <a:gd name="T7" fmla="*/ 0 h 121"/>
              <a:gd name="T8" fmla="*/ 800 w 119"/>
              <a:gd name="T9" fmla="*/ 0 h 121"/>
              <a:gd name="T10" fmla="*/ 800 w 119"/>
              <a:gd name="T11" fmla="*/ 0 h 121"/>
              <a:gd name="T12" fmla="*/ 800 w 119"/>
              <a:gd name="T13" fmla="*/ 0 h 121"/>
              <a:gd name="T14" fmla="*/ 800 w 119"/>
              <a:gd name="T15" fmla="*/ 0 h 121"/>
              <a:gd name="T16" fmla="*/ 800 w 119"/>
              <a:gd name="T17" fmla="*/ 0 h 121"/>
              <a:gd name="T18" fmla="*/ 0 w 119"/>
              <a:gd name="T19" fmla="*/ 0 h 121"/>
              <a:gd name="T20" fmla="*/ 0 w 119"/>
              <a:gd name="T21" fmla="*/ 0 h 121"/>
              <a:gd name="T22" fmla="*/ 0 w 119"/>
              <a:gd name="T23" fmla="*/ 0 h 121"/>
              <a:gd name="T24" fmla="*/ 800 w 119"/>
              <a:gd name="T25" fmla="*/ 0 h 121"/>
              <a:gd name="T26" fmla="*/ 800 w 119"/>
              <a:gd name="T27" fmla="*/ 0 h 121"/>
              <a:gd name="T28" fmla="*/ 800 w 119"/>
              <a:gd name="T29" fmla="*/ 0 h 121"/>
              <a:gd name="T30" fmla="*/ 800 w 119"/>
              <a:gd name="T31" fmla="*/ 0 h 121"/>
              <a:gd name="T32" fmla="*/ 800 w 119"/>
              <a:gd name="T33" fmla="*/ 0 h 121"/>
              <a:gd name="T34" fmla="*/ 800 w 119"/>
              <a:gd name="T35" fmla="*/ 0 h 121"/>
              <a:gd name="T36" fmla="*/ 800 w 119"/>
              <a:gd name="T37" fmla="*/ 0 h 121"/>
              <a:gd name="T38" fmla="*/ 800 w 119"/>
              <a:gd name="T39" fmla="*/ 0 h 121"/>
              <a:gd name="T40" fmla="*/ 800 w 119"/>
              <a:gd name="T41" fmla="*/ 0 h 121"/>
              <a:gd name="T42" fmla="*/ 800 w 119"/>
              <a:gd name="T43" fmla="*/ 0 h 121"/>
              <a:gd name="T44" fmla="*/ 800 w 119"/>
              <a:gd name="T45" fmla="*/ 0 h 121"/>
              <a:gd name="T46" fmla="*/ 800 w 119"/>
              <a:gd name="T47" fmla="*/ 0 h 121"/>
              <a:gd name="T48" fmla="*/ 800 w 119"/>
              <a:gd name="T49" fmla="*/ 0 h 121"/>
              <a:gd name="T50" fmla="*/ 800 w 119"/>
              <a:gd name="T51" fmla="*/ 0 h 121"/>
              <a:gd name="T52" fmla="*/ 800 w 119"/>
              <a:gd name="T53" fmla="*/ 0 h 121"/>
              <a:gd name="T54" fmla="*/ 800 w 119"/>
              <a:gd name="T55" fmla="*/ 0 h 121"/>
              <a:gd name="T56" fmla="*/ 800 w 119"/>
              <a:gd name="T57" fmla="*/ 0 h 121"/>
              <a:gd name="T58" fmla="*/ 800 w 119"/>
              <a:gd name="T59" fmla="*/ 0 h 121"/>
              <a:gd name="T60" fmla="*/ 800 w 119"/>
              <a:gd name="T61" fmla="*/ 0 h 121"/>
              <a:gd name="T62" fmla="*/ 800 w 119"/>
              <a:gd name="T63" fmla="*/ 0 h 121"/>
              <a:gd name="T64" fmla="*/ 800 w 119"/>
              <a:gd name="T65" fmla="*/ 0 h 121"/>
              <a:gd name="T66" fmla="*/ 800 w 119"/>
              <a:gd name="T67" fmla="*/ 0 h 121"/>
              <a:gd name="T68" fmla="*/ 800 w 119"/>
              <a:gd name="T69" fmla="*/ 0 h 121"/>
              <a:gd name="T70" fmla="*/ 800 w 119"/>
              <a:gd name="T71" fmla="*/ 0 h 121"/>
              <a:gd name="T72" fmla="*/ 800 w 119"/>
              <a:gd name="T73" fmla="*/ 0 h 121"/>
              <a:gd name="T74" fmla="*/ 800 w 119"/>
              <a:gd name="T75" fmla="*/ 0 h 121"/>
              <a:gd name="T76" fmla="*/ 800 w 119"/>
              <a:gd name="T77" fmla="*/ 0 h 121"/>
              <a:gd name="T78" fmla="*/ 800 w 119"/>
              <a:gd name="T79" fmla="*/ 0 h 121"/>
              <a:gd name="T80" fmla="*/ 800 w 119"/>
              <a:gd name="T81" fmla="*/ 0 h 121"/>
              <a:gd name="T82" fmla="*/ 800 w 119"/>
              <a:gd name="T83" fmla="*/ 0 h 121"/>
              <a:gd name="T84" fmla="*/ 800 w 119"/>
              <a:gd name="T85" fmla="*/ 0 h 121"/>
              <a:gd name="T86" fmla="*/ 800 w 119"/>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
              <a:gd name="T133" fmla="*/ 0 h 121"/>
              <a:gd name="T134" fmla="*/ 119 w 119"/>
              <a:gd name="T135" fmla="*/ 121 h 1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 h="121">
                <a:moveTo>
                  <a:pt x="60" y="0"/>
                </a:moveTo>
                <a:lnTo>
                  <a:pt x="57" y="0"/>
                </a:lnTo>
                <a:lnTo>
                  <a:pt x="53" y="0"/>
                </a:lnTo>
                <a:lnTo>
                  <a:pt x="50" y="0"/>
                </a:lnTo>
                <a:lnTo>
                  <a:pt x="48" y="1"/>
                </a:lnTo>
                <a:lnTo>
                  <a:pt x="45" y="1"/>
                </a:lnTo>
                <a:lnTo>
                  <a:pt x="41" y="3"/>
                </a:lnTo>
                <a:lnTo>
                  <a:pt x="38" y="4"/>
                </a:lnTo>
                <a:lnTo>
                  <a:pt x="36" y="4"/>
                </a:lnTo>
                <a:lnTo>
                  <a:pt x="33" y="5"/>
                </a:lnTo>
                <a:lnTo>
                  <a:pt x="30" y="7"/>
                </a:lnTo>
                <a:lnTo>
                  <a:pt x="28" y="8"/>
                </a:lnTo>
                <a:lnTo>
                  <a:pt x="26" y="11"/>
                </a:lnTo>
                <a:lnTo>
                  <a:pt x="24" y="12"/>
                </a:lnTo>
                <a:lnTo>
                  <a:pt x="21" y="13"/>
                </a:lnTo>
                <a:lnTo>
                  <a:pt x="18" y="16"/>
                </a:lnTo>
                <a:lnTo>
                  <a:pt x="17" y="17"/>
                </a:lnTo>
                <a:lnTo>
                  <a:pt x="14" y="20"/>
                </a:lnTo>
                <a:lnTo>
                  <a:pt x="13" y="21"/>
                </a:lnTo>
                <a:lnTo>
                  <a:pt x="12" y="24"/>
                </a:lnTo>
                <a:lnTo>
                  <a:pt x="9" y="27"/>
                </a:lnTo>
                <a:lnTo>
                  <a:pt x="8" y="29"/>
                </a:lnTo>
                <a:lnTo>
                  <a:pt x="6" y="32"/>
                </a:lnTo>
                <a:lnTo>
                  <a:pt x="5" y="35"/>
                </a:lnTo>
                <a:lnTo>
                  <a:pt x="4" y="37"/>
                </a:lnTo>
                <a:lnTo>
                  <a:pt x="3" y="40"/>
                </a:lnTo>
                <a:lnTo>
                  <a:pt x="3" y="43"/>
                </a:lnTo>
                <a:lnTo>
                  <a:pt x="1" y="45"/>
                </a:lnTo>
                <a:lnTo>
                  <a:pt x="1" y="48"/>
                </a:lnTo>
                <a:lnTo>
                  <a:pt x="0" y="51"/>
                </a:lnTo>
                <a:lnTo>
                  <a:pt x="0" y="55"/>
                </a:lnTo>
                <a:lnTo>
                  <a:pt x="0" y="57"/>
                </a:lnTo>
                <a:lnTo>
                  <a:pt x="0" y="60"/>
                </a:lnTo>
                <a:lnTo>
                  <a:pt x="0" y="64"/>
                </a:lnTo>
                <a:lnTo>
                  <a:pt x="0" y="66"/>
                </a:lnTo>
                <a:lnTo>
                  <a:pt x="0" y="69"/>
                </a:lnTo>
                <a:lnTo>
                  <a:pt x="1" y="72"/>
                </a:lnTo>
                <a:lnTo>
                  <a:pt x="1" y="76"/>
                </a:lnTo>
                <a:lnTo>
                  <a:pt x="3" y="78"/>
                </a:lnTo>
                <a:lnTo>
                  <a:pt x="3" y="81"/>
                </a:lnTo>
                <a:lnTo>
                  <a:pt x="4" y="84"/>
                </a:lnTo>
                <a:lnTo>
                  <a:pt x="5" y="86"/>
                </a:lnTo>
                <a:lnTo>
                  <a:pt x="6" y="89"/>
                </a:lnTo>
                <a:lnTo>
                  <a:pt x="8" y="92"/>
                </a:lnTo>
                <a:lnTo>
                  <a:pt x="9" y="94"/>
                </a:lnTo>
                <a:lnTo>
                  <a:pt x="12" y="96"/>
                </a:lnTo>
                <a:lnTo>
                  <a:pt x="13" y="98"/>
                </a:lnTo>
                <a:lnTo>
                  <a:pt x="14" y="101"/>
                </a:lnTo>
                <a:lnTo>
                  <a:pt x="17" y="102"/>
                </a:lnTo>
                <a:lnTo>
                  <a:pt x="18" y="105"/>
                </a:lnTo>
                <a:lnTo>
                  <a:pt x="21" y="106"/>
                </a:lnTo>
                <a:lnTo>
                  <a:pt x="24" y="109"/>
                </a:lnTo>
                <a:lnTo>
                  <a:pt x="26" y="110"/>
                </a:lnTo>
                <a:lnTo>
                  <a:pt x="28" y="112"/>
                </a:lnTo>
                <a:lnTo>
                  <a:pt x="30" y="113"/>
                </a:lnTo>
                <a:lnTo>
                  <a:pt x="33" y="114"/>
                </a:lnTo>
                <a:lnTo>
                  <a:pt x="36" y="116"/>
                </a:lnTo>
                <a:lnTo>
                  <a:pt x="38" y="117"/>
                </a:lnTo>
                <a:lnTo>
                  <a:pt x="41" y="118"/>
                </a:lnTo>
                <a:lnTo>
                  <a:pt x="45" y="118"/>
                </a:lnTo>
                <a:lnTo>
                  <a:pt x="48" y="120"/>
                </a:lnTo>
                <a:lnTo>
                  <a:pt x="50" y="120"/>
                </a:lnTo>
                <a:lnTo>
                  <a:pt x="53" y="120"/>
                </a:lnTo>
                <a:lnTo>
                  <a:pt x="57" y="121"/>
                </a:lnTo>
                <a:lnTo>
                  <a:pt x="60" y="121"/>
                </a:lnTo>
                <a:lnTo>
                  <a:pt x="62" y="121"/>
                </a:lnTo>
                <a:lnTo>
                  <a:pt x="66" y="120"/>
                </a:lnTo>
                <a:lnTo>
                  <a:pt x="69" y="120"/>
                </a:lnTo>
                <a:lnTo>
                  <a:pt x="72" y="120"/>
                </a:lnTo>
                <a:lnTo>
                  <a:pt x="74" y="118"/>
                </a:lnTo>
                <a:lnTo>
                  <a:pt x="77" y="118"/>
                </a:lnTo>
                <a:lnTo>
                  <a:pt x="81" y="117"/>
                </a:lnTo>
                <a:lnTo>
                  <a:pt x="83" y="116"/>
                </a:lnTo>
                <a:lnTo>
                  <a:pt x="86" y="114"/>
                </a:lnTo>
                <a:lnTo>
                  <a:pt x="89" y="113"/>
                </a:lnTo>
                <a:lnTo>
                  <a:pt x="91" y="112"/>
                </a:lnTo>
                <a:lnTo>
                  <a:pt x="93" y="110"/>
                </a:lnTo>
                <a:lnTo>
                  <a:pt x="95" y="109"/>
                </a:lnTo>
                <a:lnTo>
                  <a:pt x="98" y="106"/>
                </a:lnTo>
                <a:lnTo>
                  <a:pt x="101" y="105"/>
                </a:lnTo>
                <a:lnTo>
                  <a:pt x="102" y="102"/>
                </a:lnTo>
                <a:lnTo>
                  <a:pt x="105" y="101"/>
                </a:lnTo>
                <a:lnTo>
                  <a:pt x="106" y="98"/>
                </a:lnTo>
                <a:lnTo>
                  <a:pt x="107" y="96"/>
                </a:lnTo>
                <a:lnTo>
                  <a:pt x="110" y="94"/>
                </a:lnTo>
                <a:lnTo>
                  <a:pt x="111" y="92"/>
                </a:lnTo>
                <a:lnTo>
                  <a:pt x="113" y="89"/>
                </a:lnTo>
                <a:lnTo>
                  <a:pt x="114" y="86"/>
                </a:lnTo>
                <a:lnTo>
                  <a:pt x="115" y="84"/>
                </a:lnTo>
                <a:lnTo>
                  <a:pt x="117" y="81"/>
                </a:lnTo>
                <a:lnTo>
                  <a:pt x="117" y="78"/>
                </a:lnTo>
                <a:lnTo>
                  <a:pt x="118" y="76"/>
                </a:lnTo>
                <a:lnTo>
                  <a:pt x="118" y="72"/>
                </a:lnTo>
                <a:lnTo>
                  <a:pt x="119" y="69"/>
                </a:lnTo>
                <a:lnTo>
                  <a:pt x="119" y="66"/>
                </a:lnTo>
                <a:lnTo>
                  <a:pt x="119" y="64"/>
                </a:lnTo>
                <a:lnTo>
                  <a:pt x="119" y="60"/>
                </a:lnTo>
                <a:lnTo>
                  <a:pt x="119" y="57"/>
                </a:lnTo>
                <a:lnTo>
                  <a:pt x="119" y="55"/>
                </a:lnTo>
                <a:lnTo>
                  <a:pt x="119" y="51"/>
                </a:lnTo>
                <a:lnTo>
                  <a:pt x="118" y="48"/>
                </a:lnTo>
                <a:lnTo>
                  <a:pt x="118" y="45"/>
                </a:lnTo>
                <a:lnTo>
                  <a:pt x="117" y="43"/>
                </a:lnTo>
                <a:lnTo>
                  <a:pt x="117" y="40"/>
                </a:lnTo>
                <a:lnTo>
                  <a:pt x="115" y="37"/>
                </a:lnTo>
                <a:lnTo>
                  <a:pt x="114" y="35"/>
                </a:lnTo>
                <a:lnTo>
                  <a:pt x="113" y="32"/>
                </a:lnTo>
                <a:lnTo>
                  <a:pt x="111" y="29"/>
                </a:lnTo>
                <a:lnTo>
                  <a:pt x="110" y="27"/>
                </a:lnTo>
                <a:lnTo>
                  <a:pt x="107" y="24"/>
                </a:lnTo>
                <a:lnTo>
                  <a:pt x="106" y="21"/>
                </a:lnTo>
                <a:lnTo>
                  <a:pt x="105" y="20"/>
                </a:lnTo>
                <a:lnTo>
                  <a:pt x="102" y="17"/>
                </a:lnTo>
                <a:lnTo>
                  <a:pt x="101" y="16"/>
                </a:lnTo>
                <a:lnTo>
                  <a:pt x="98" y="13"/>
                </a:lnTo>
                <a:lnTo>
                  <a:pt x="95" y="12"/>
                </a:lnTo>
                <a:lnTo>
                  <a:pt x="93" y="11"/>
                </a:lnTo>
                <a:lnTo>
                  <a:pt x="91" y="8"/>
                </a:lnTo>
                <a:lnTo>
                  <a:pt x="89" y="7"/>
                </a:lnTo>
                <a:lnTo>
                  <a:pt x="86" y="5"/>
                </a:lnTo>
                <a:lnTo>
                  <a:pt x="83" y="4"/>
                </a:lnTo>
                <a:lnTo>
                  <a:pt x="81" y="4"/>
                </a:lnTo>
                <a:lnTo>
                  <a:pt x="77" y="3"/>
                </a:lnTo>
                <a:lnTo>
                  <a:pt x="74" y="1"/>
                </a:lnTo>
                <a:lnTo>
                  <a:pt x="72" y="1"/>
                </a:lnTo>
                <a:lnTo>
                  <a:pt x="69" y="0"/>
                </a:lnTo>
                <a:lnTo>
                  <a:pt x="66" y="0"/>
                </a:lnTo>
                <a:lnTo>
                  <a:pt x="62" y="0"/>
                </a:lnTo>
                <a:lnTo>
                  <a:pt x="60" y="0"/>
                </a:lnTo>
              </a:path>
            </a:pathLst>
          </a:custGeom>
          <a:solidFill>
            <a:schemeClr val="bg1"/>
          </a:solidFill>
          <a:ln w="20638">
            <a:solidFill>
              <a:srgbClr val="000000"/>
            </a:solidFill>
            <a:round/>
            <a:headEnd/>
            <a:tailEnd/>
          </a:ln>
        </p:spPr>
        <p:txBody>
          <a:bodyPr/>
          <a:lstStyle/>
          <a:p>
            <a:endParaRPr lang="en-GB"/>
          </a:p>
        </p:txBody>
      </p:sp>
      <p:sp>
        <p:nvSpPr>
          <p:cNvPr id="26695" name="Freeform 72"/>
          <p:cNvSpPr>
            <a:spLocks/>
          </p:cNvSpPr>
          <p:nvPr/>
        </p:nvSpPr>
        <p:spPr bwMode="auto">
          <a:xfrm>
            <a:off x="7331075" y="4329113"/>
            <a:ext cx="95250" cy="96837"/>
          </a:xfrm>
          <a:custGeom>
            <a:avLst/>
            <a:gdLst>
              <a:gd name="T0" fmla="*/ 800 w 119"/>
              <a:gd name="T1" fmla="*/ 0 h 121"/>
              <a:gd name="T2" fmla="*/ 800 w 119"/>
              <a:gd name="T3" fmla="*/ 800 h 121"/>
              <a:gd name="T4" fmla="*/ 800 w 119"/>
              <a:gd name="T5" fmla="*/ 800 h 121"/>
              <a:gd name="T6" fmla="*/ 800 w 119"/>
              <a:gd name="T7" fmla="*/ 800 h 121"/>
              <a:gd name="T8" fmla="*/ 800 w 119"/>
              <a:gd name="T9" fmla="*/ 800 h 121"/>
              <a:gd name="T10" fmla="*/ 800 w 119"/>
              <a:gd name="T11" fmla="*/ 800 h 121"/>
              <a:gd name="T12" fmla="*/ 800 w 119"/>
              <a:gd name="T13" fmla="*/ 800 h 121"/>
              <a:gd name="T14" fmla="*/ 800 w 119"/>
              <a:gd name="T15" fmla="*/ 800 h 121"/>
              <a:gd name="T16" fmla="*/ 800 w 119"/>
              <a:gd name="T17" fmla="*/ 800 h 121"/>
              <a:gd name="T18" fmla="*/ 0 w 119"/>
              <a:gd name="T19" fmla="*/ 800 h 121"/>
              <a:gd name="T20" fmla="*/ 0 w 119"/>
              <a:gd name="T21" fmla="*/ 800 h 121"/>
              <a:gd name="T22" fmla="*/ 0 w 119"/>
              <a:gd name="T23" fmla="*/ 800 h 121"/>
              <a:gd name="T24" fmla="*/ 800 w 119"/>
              <a:gd name="T25" fmla="*/ 800 h 121"/>
              <a:gd name="T26" fmla="*/ 800 w 119"/>
              <a:gd name="T27" fmla="*/ 800 h 121"/>
              <a:gd name="T28" fmla="*/ 800 w 119"/>
              <a:gd name="T29" fmla="*/ 800 h 121"/>
              <a:gd name="T30" fmla="*/ 800 w 119"/>
              <a:gd name="T31" fmla="*/ 800 h 121"/>
              <a:gd name="T32" fmla="*/ 800 w 119"/>
              <a:gd name="T33" fmla="*/ 800 h 121"/>
              <a:gd name="T34" fmla="*/ 800 w 119"/>
              <a:gd name="T35" fmla="*/ 800 h 121"/>
              <a:gd name="T36" fmla="*/ 800 w 119"/>
              <a:gd name="T37" fmla="*/ 800 h 121"/>
              <a:gd name="T38" fmla="*/ 800 w 119"/>
              <a:gd name="T39" fmla="*/ 800 h 121"/>
              <a:gd name="T40" fmla="*/ 800 w 119"/>
              <a:gd name="T41" fmla="*/ 800 h 121"/>
              <a:gd name="T42" fmla="*/ 800 w 119"/>
              <a:gd name="T43" fmla="*/ 800 h 121"/>
              <a:gd name="T44" fmla="*/ 800 w 119"/>
              <a:gd name="T45" fmla="*/ 800 h 121"/>
              <a:gd name="T46" fmla="*/ 800 w 119"/>
              <a:gd name="T47" fmla="*/ 800 h 121"/>
              <a:gd name="T48" fmla="*/ 800 w 119"/>
              <a:gd name="T49" fmla="*/ 800 h 121"/>
              <a:gd name="T50" fmla="*/ 800 w 119"/>
              <a:gd name="T51" fmla="*/ 800 h 121"/>
              <a:gd name="T52" fmla="*/ 800 w 119"/>
              <a:gd name="T53" fmla="*/ 800 h 121"/>
              <a:gd name="T54" fmla="*/ 800 w 119"/>
              <a:gd name="T55" fmla="*/ 800 h 121"/>
              <a:gd name="T56" fmla="*/ 800 w 119"/>
              <a:gd name="T57" fmla="*/ 800 h 121"/>
              <a:gd name="T58" fmla="*/ 800 w 119"/>
              <a:gd name="T59" fmla="*/ 800 h 121"/>
              <a:gd name="T60" fmla="*/ 800 w 119"/>
              <a:gd name="T61" fmla="*/ 800 h 121"/>
              <a:gd name="T62" fmla="*/ 800 w 119"/>
              <a:gd name="T63" fmla="*/ 800 h 121"/>
              <a:gd name="T64" fmla="*/ 800 w 119"/>
              <a:gd name="T65" fmla="*/ 800 h 121"/>
              <a:gd name="T66" fmla="*/ 800 w 119"/>
              <a:gd name="T67" fmla="*/ 800 h 121"/>
              <a:gd name="T68" fmla="*/ 800 w 119"/>
              <a:gd name="T69" fmla="*/ 800 h 121"/>
              <a:gd name="T70" fmla="*/ 800 w 119"/>
              <a:gd name="T71" fmla="*/ 800 h 121"/>
              <a:gd name="T72" fmla="*/ 800 w 119"/>
              <a:gd name="T73" fmla="*/ 800 h 121"/>
              <a:gd name="T74" fmla="*/ 800 w 119"/>
              <a:gd name="T75" fmla="*/ 800 h 121"/>
              <a:gd name="T76" fmla="*/ 800 w 119"/>
              <a:gd name="T77" fmla="*/ 800 h 121"/>
              <a:gd name="T78" fmla="*/ 800 w 119"/>
              <a:gd name="T79" fmla="*/ 800 h 121"/>
              <a:gd name="T80" fmla="*/ 800 w 119"/>
              <a:gd name="T81" fmla="*/ 800 h 121"/>
              <a:gd name="T82" fmla="*/ 800 w 119"/>
              <a:gd name="T83" fmla="*/ 800 h 121"/>
              <a:gd name="T84" fmla="*/ 800 w 119"/>
              <a:gd name="T85" fmla="*/ 0 h 121"/>
              <a:gd name="T86" fmla="*/ 800 w 119"/>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
              <a:gd name="T133" fmla="*/ 0 h 121"/>
              <a:gd name="T134" fmla="*/ 119 w 119"/>
              <a:gd name="T135" fmla="*/ 121 h 1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 h="121">
                <a:moveTo>
                  <a:pt x="60" y="0"/>
                </a:moveTo>
                <a:lnTo>
                  <a:pt x="57" y="0"/>
                </a:lnTo>
                <a:lnTo>
                  <a:pt x="53" y="0"/>
                </a:lnTo>
                <a:lnTo>
                  <a:pt x="50" y="0"/>
                </a:lnTo>
                <a:lnTo>
                  <a:pt x="48" y="2"/>
                </a:lnTo>
                <a:lnTo>
                  <a:pt x="45" y="2"/>
                </a:lnTo>
                <a:lnTo>
                  <a:pt x="41" y="3"/>
                </a:lnTo>
                <a:lnTo>
                  <a:pt x="38" y="4"/>
                </a:lnTo>
                <a:lnTo>
                  <a:pt x="36" y="4"/>
                </a:lnTo>
                <a:lnTo>
                  <a:pt x="33" y="6"/>
                </a:lnTo>
                <a:lnTo>
                  <a:pt x="30" y="7"/>
                </a:lnTo>
                <a:lnTo>
                  <a:pt x="28" y="8"/>
                </a:lnTo>
                <a:lnTo>
                  <a:pt x="26" y="11"/>
                </a:lnTo>
                <a:lnTo>
                  <a:pt x="24" y="12"/>
                </a:lnTo>
                <a:lnTo>
                  <a:pt x="21" y="14"/>
                </a:lnTo>
                <a:lnTo>
                  <a:pt x="18" y="16"/>
                </a:lnTo>
                <a:lnTo>
                  <a:pt x="17" y="18"/>
                </a:lnTo>
                <a:lnTo>
                  <a:pt x="14" y="20"/>
                </a:lnTo>
                <a:lnTo>
                  <a:pt x="13" y="22"/>
                </a:lnTo>
                <a:lnTo>
                  <a:pt x="12" y="24"/>
                </a:lnTo>
                <a:lnTo>
                  <a:pt x="9" y="27"/>
                </a:lnTo>
                <a:lnTo>
                  <a:pt x="8" y="30"/>
                </a:lnTo>
                <a:lnTo>
                  <a:pt x="6" y="32"/>
                </a:lnTo>
                <a:lnTo>
                  <a:pt x="5" y="35"/>
                </a:lnTo>
                <a:lnTo>
                  <a:pt x="4" y="38"/>
                </a:lnTo>
                <a:lnTo>
                  <a:pt x="3" y="40"/>
                </a:lnTo>
                <a:lnTo>
                  <a:pt x="3" y="43"/>
                </a:lnTo>
                <a:lnTo>
                  <a:pt x="1" y="46"/>
                </a:lnTo>
                <a:lnTo>
                  <a:pt x="1" y="48"/>
                </a:lnTo>
                <a:lnTo>
                  <a:pt x="0" y="51"/>
                </a:lnTo>
                <a:lnTo>
                  <a:pt x="0" y="55"/>
                </a:lnTo>
                <a:lnTo>
                  <a:pt x="0" y="57"/>
                </a:lnTo>
                <a:lnTo>
                  <a:pt x="0" y="60"/>
                </a:lnTo>
                <a:lnTo>
                  <a:pt x="0" y="64"/>
                </a:lnTo>
                <a:lnTo>
                  <a:pt x="0" y="67"/>
                </a:lnTo>
                <a:lnTo>
                  <a:pt x="0" y="69"/>
                </a:lnTo>
                <a:lnTo>
                  <a:pt x="1" y="72"/>
                </a:lnTo>
                <a:lnTo>
                  <a:pt x="1" y="76"/>
                </a:lnTo>
                <a:lnTo>
                  <a:pt x="3" y="79"/>
                </a:lnTo>
                <a:lnTo>
                  <a:pt x="3" y="81"/>
                </a:lnTo>
                <a:lnTo>
                  <a:pt x="4" y="84"/>
                </a:lnTo>
                <a:lnTo>
                  <a:pt x="5" y="87"/>
                </a:lnTo>
                <a:lnTo>
                  <a:pt x="6" y="89"/>
                </a:lnTo>
                <a:lnTo>
                  <a:pt x="8" y="92"/>
                </a:lnTo>
                <a:lnTo>
                  <a:pt x="9" y="95"/>
                </a:lnTo>
                <a:lnTo>
                  <a:pt x="12" y="96"/>
                </a:lnTo>
                <a:lnTo>
                  <a:pt x="13" y="99"/>
                </a:lnTo>
                <a:lnTo>
                  <a:pt x="14" y="101"/>
                </a:lnTo>
                <a:lnTo>
                  <a:pt x="17" y="103"/>
                </a:lnTo>
                <a:lnTo>
                  <a:pt x="18" y="105"/>
                </a:lnTo>
                <a:lnTo>
                  <a:pt x="21" y="107"/>
                </a:lnTo>
                <a:lnTo>
                  <a:pt x="24" y="109"/>
                </a:lnTo>
                <a:lnTo>
                  <a:pt x="26" y="111"/>
                </a:lnTo>
                <a:lnTo>
                  <a:pt x="28" y="112"/>
                </a:lnTo>
                <a:lnTo>
                  <a:pt x="30" y="113"/>
                </a:lnTo>
                <a:lnTo>
                  <a:pt x="33" y="115"/>
                </a:lnTo>
                <a:lnTo>
                  <a:pt x="36" y="116"/>
                </a:lnTo>
                <a:lnTo>
                  <a:pt x="38" y="117"/>
                </a:lnTo>
                <a:lnTo>
                  <a:pt x="41" y="119"/>
                </a:lnTo>
                <a:lnTo>
                  <a:pt x="45" y="119"/>
                </a:lnTo>
                <a:lnTo>
                  <a:pt x="48" y="120"/>
                </a:lnTo>
                <a:lnTo>
                  <a:pt x="50" y="120"/>
                </a:lnTo>
                <a:lnTo>
                  <a:pt x="53" y="120"/>
                </a:lnTo>
                <a:lnTo>
                  <a:pt x="57" y="121"/>
                </a:lnTo>
                <a:lnTo>
                  <a:pt x="60" y="121"/>
                </a:lnTo>
                <a:lnTo>
                  <a:pt x="62" y="121"/>
                </a:lnTo>
                <a:lnTo>
                  <a:pt x="66" y="120"/>
                </a:lnTo>
                <a:lnTo>
                  <a:pt x="69" y="120"/>
                </a:lnTo>
                <a:lnTo>
                  <a:pt x="72" y="120"/>
                </a:lnTo>
                <a:lnTo>
                  <a:pt x="74" y="119"/>
                </a:lnTo>
                <a:lnTo>
                  <a:pt x="77" y="119"/>
                </a:lnTo>
                <a:lnTo>
                  <a:pt x="81" y="117"/>
                </a:lnTo>
                <a:lnTo>
                  <a:pt x="83" y="116"/>
                </a:lnTo>
                <a:lnTo>
                  <a:pt x="86" y="115"/>
                </a:lnTo>
                <a:lnTo>
                  <a:pt x="89" y="113"/>
                </a:lnTo>
                <a:lnTo>
                  <a:pt x="91" y="112"/>
                </a:lnTo>
                <a:lnTo>
                  <a:pt x="93" y="111"/>
                </a:lnTo>
                <a:lnTo>
                  <a:pt x="95" y="109"/>
                </a:lnTo>
                <a:lnTo>
                  <a:pt x="98" y="107"/>
                </a:lnTo>
                <a:lnTo>
                  <a:pt x="101" y="105"/>
                </a:lnTo>
                <a:lnTo>
                  <a:pt x="102" y="103"/>
                </a:lnTo>
                <a:lnTo>
                  <a:pt x="105" y="101"/>
                </a:lnTo>
                <a:lnTo>
                  <a:pt x="106" y="99"/>
                </a:lnTo>
                <a:lnTo>
                  <a:pt x="107" y="96"/>
                </a:lnTo>
                <a:lnTo>
                  <a:pt x="110" y="95"/>
                </a:lnTo>
                <a:lnTo>
                  <a:pt x="111" y="92"/>
                </a:lnTo>
                <a:lnTo>
                  <a:pt x="113" y="89"/>
                </a:lnTo>
                <a:lnTo>
                  <a:pt x="114" y="87"/>
                </a:lnTo>
                <a:lnTo>
                  <a:pt x="115" y="84"/>
                </a:lnTo>
                <a:lnTo>
                  <a:pt x="117" y="81"/>
                </a:lnTo>
                <a:lnTo>
                  <a:pt x="117" y="79"/>
                </a:lnTo>
                <a:lnTo>
                  <a:pt x="118" y="76"/>
                </a:lnTo>
                <a:lnTo>
                  <a:pt x="118" y="72"/>
                </a:lnTo>
                <a:lnTo>
                  <a:pt x="119" y="69"/>
                </a:lnTo>
                <a:lnTo>
                  <a:pt x="119" y="67"/>
                </a:lnTo>
                <a:lnTo>
                  <a:pt x="119" y="64"/>
                </a:lnTo>
                <a:lnTo>
                  <a:pt x="119" y="60"/>
                </a:lnTo>
                <a:lnTo>
                  <a:pt x="119" y="57"/>
                </a:lnTo>
                <a:lnTo>
                  <a:pt x="119" y="55"/>
                </a:lnTo>
                <a:lnTo>
                  <a:pt x="119" y="51"/>
                </a:lnTo>
                <a:lnTo>
                  <a:pt x="118" y="48"/>
                </a:lnTo>
                <a:lnTo>
                  <a:pt x="118" y="46"/>
                </a:lnTo>
                <a:lnTo>
                  <a:pt x="117" y="43"/>
                </a:lnTo>
                <a:lnTo>
                  <a:pt x="117" y="40"/>
                </a:lnTo>
                <a:lnTo>
                  <a:pt x="115" y="38"/>
                </a:lnTo>
                <a:lnTo>
                  <a:pt x="114" y="35"/>
                </a:lnTo>
                <a:lnTo>
                  <a:pt x="113" y="32"/>
                </a:lnTo>
                <a:lnTo>
                  <a:pt x="111" y="30"/>
                </a:lnTo>
                <a:lnTo>
                  <a:pt x="110" y="27"/>
                </a:lnTo>
                <a:lnTo>
                  <a:pt x="107" y="24"/>
                </a:lnTo>
                <a:lnTo>
                  <a:pt x="106" y="22"/>
                </a:lnTo>
                <a:lnTo>
                  <a:pt x="105" y="20"/>
                </a:lnTo>
                <a:lnTo>
                  <a:pt x="102" y="18"/>
                </a:lnTo>
                <a:lnTo>
                  <a:pt x="101" y="16"/>
                </a:lnTo>
                <a:lnTo>
                  <a:pt x="98" y="14"/>
                </a:lnTo>
                <a:lnTo>
                  <a:pt x="95" y="12"/>
                </a:lnTo>
                <a:lnTo>
                  <a:pt x="93" y="11"/>
                </a:lnTo>
                <a:lnTo>
                  <a:pt x="91" y="8"/>
                </a:lnTo>
                <a:lnTo>
                  <a:pt x="89" y="7"/>
                </a:lnTo>
                <a:lnTo>
                  <a:pt x="86" y="6"/>
                </a:lnTo>
                <a:lnTo>
                  <a:pt x="83" y="4"/>
                </a:lnTo>
                <a:lnTo>
                  <a:pt x="81" y="4"/>
                </a:lnTo>
                <a:lnTo>
                  <a:pt x="77" y="3"/>
                </a:lnTo>
                <a:lnTo>
                  <a:pt x="74" y="2"/>
                </a:lnTo>
                <a:lnTo>
                  <a:pt x="72" y="2"/>
                </a:lnTo>
                <a:lnTo>
                  <a:pt x="69" y="0"/>
                </a:lnTo>
                <a:lnTo>
                  <a:pt x="66" y="0"/>
                </a:lnTo>
                <a:lnTo>
                  <a:pt x="62" y="0"/>
                </a:lnTo>
                <a:lnTo>
                  <a:pt x="60" y="0"/>
                </a:lnTo>
              </a:path>
            </a:pathLst>
          </a:custGeom>
          <a:solidFill>
            <a:schemeClr val="bg1"/>
          </a:solidFill>
          <a:ln w="20638">
            <a:solidFill>
              <a:srgbClr val="000000"/>
            </a:solidFill>
            <a:round/>
            <a:headEnd/>
            <a:tailEnd/>
          </a:ln>
        </p:spPr>
        <p:txBody>
          <a:bodyPr/>
          <a:lstStyle/>
          <a:p>
            <a:endParaRPr lang="en-GB"/>
          </a:p>
        </p:txBody>
      </p:sp>
      <p:sp>
        <p:nvSpPr>
          <p:cNvPr id="26696" name="Freeform 73"/>
          <p:cNvSpPr>
            <a:spLocks/>
          </p:cNvSpPr>
          <p:nvPr/>
        </p:nvSpPr>
        <p:spPr bwMode="auto">
          <a:xfrm>
            <a:off x="5962650" y="4373563"/>
            <a:ext cx="590550" cy="295275"/>
          </a:xfrm>
          <a:custGeom>
            <a:avLst/>
            <a:gdLst>
              <a:gd name="T0" fmla="*/ 795 w 743"/>
              <a:gd name="T1" fmla="*/ 0 h 372"/>
              <a:gd name="T2" fmla="*/ 0 w 743"/>
              <a:gd name="T3" fmla="*/ 794 h 372"/>
              <a:gd name="T4" fmla="*/ 795 w 743"/>
              <a:gd name="T5" fmla="*/ 794 h 372"/>
              <a:gd name="T6" fmla="*/ 795 w 743"/>
              <a:gd name="T7" fmla="*/ 794 h 372"/>
              <a:gd name="T8" fmla="*/ 795 w 743"/>
              <a:gd name="T9" fmla="*/ 794 h 372"/>
              <a:gd name="T10" fmla="*/ 795 w 743"/>
              <a:gd name="T11" fmla="*/ 794 h 372"/>
              <a:gd name="T12" fmla="*/ 795 w 743"/>
              <a:gd name="T13" fmla="*/ 794 h 372"/>
              <a:gd name="T14" fmla="*/ 795 w 743"/>
              <a:gd name="T15" fmla="*/ 0 h 372"/>
              <a:gd name="T16" fmla="*/ 795 w 743"/>
              <a:gd name="T17" fmla="*/ 794 h 372"/>
              <a:gd name="T18" fmla="*/ 795 w 743"/>
              <a:gd name="T19" fmla="*/ 794 h 372"/>
              <a:gd name="T20" fmla="*/ 795 w 743"/>
              <a:gd name="T21" fmla="*/ 0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3"/>
              <a:gd name="T34" fmla="*/ 0 h 372"/>
              <a:gd name="T35" fmla="*/ 743 w 743"/>
              <a:gd name="T36" fmla="*/ 372 h 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3" h="372">
                <a:moveTo>
                  <a:pt x="186" y="0"/>
                </a:moveTo>
                <a:lnTo>
                  <a:pt x="0" y="186"/>
                </a:lnTo>
                <a:lnTo>
                  <a:pt x="186" y="372"/>
                </a:lnTo>
                <a:lnTo>
                  <a:pt x="186" y="292"/>
                </a:lnTo>
                <a:lnTo>
                  <a:pt x="557" y="292"/>
                </a:lnTo>
                <a:lnTo>
                  <a:pt x="557" y="372"/>
                </a:lnTo>
                <a:lnTo>
                  <a:pt x="743" y="186"/>
                </a:lnTo>
                <a:lnTo>
                  <a:pt x="557" y="0"/>
                </a:lnTo>
                <a:lnTo>
                  <a:pt x="557" y="80"/>
                </a:lnTo>
                <a:lnTo>
                  <a:pt x="186" y="80"/>
                </a:lnTo>
                <a:lnTo>
                  <a:pt x="186" y="0"/>
                </a:lnTo>
                <a:close/>
              </a:path>
            </a:pathLst>
          </a:custGeom>
          <a:noFill/>
          <a:ln w="20638">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97" name="Rectangle 74"/>
          <p:cNvSpPr>
            <a:spLocks noChangeArrowheads="1"/>
          </p:cNvSpPr>
          <p:nvPr/>
        </p:nvSpPr>
        <p:spPr bwMode="auto">
          <a:xfrm>
            <a:off x="6981825" y="2249488"/>
            <a:ext cx="127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698" name="Rectangle 75"/>
          <p:cNvSpPr>
            <a:spLocks noChangeArrowheads="1"/>
          </p:cNvSpPr>
          <p:nvPr/>
        </p:nvSpPr>
        <p:spPr bwMode="auto">
          <a:xfrm>
            <a:off x="6889750" y="4237038"/>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699" name="Rectangle 76"/>
          <p:cNvSpPr>
            <a:spLocks noChangeArrowheads="1"/>
          </p:cNvSpPr>
          <p:nvPr/>
        </p:nvSpPr>
        <p:spPr bwMode="auto">
          <a:xfrm>
            <a:off x="6981825" y="4333875"/>
            <a:ext cx="127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00" name="Rectangle 77"/>
          <p:cNvSpPr>
            <a:spLocks noChangeArrowheads="1"/>
          </p:cNvSpPr>
          <p:nvPr/>
        </p:nvSpPr>
        <p:spPr bwMode="auto">
          <a:xfrm>
            <a:off x="6889750" y="4541838"/>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01" name="Rectangle 78"/>
          <p:cNvSpPr>
            <a:spLocks noChangeArrowheads="1"/>
          </p:cNvSpPr>
          <p:nvPr/>
        </p:nvSpPr>
        <p:spPr bwMode="auto">
          <a:xfrm>
            <a:off x="6981825" y="4638675"/>
            <a:ext cx="127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02" name="Rectangle 79"/>
          <p:cNvSpPr>
            <a:spLocks noChangeArrowheads="1"/>
          </p:cNvSpPr>
          <p:nvPr/>
        </p:nvSpPr>
        <p:spPr bwMode="auto">
          <a:xfrm>
            <a:off x="3135313" y="4068763"/>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03" name="Rectangle 80"/>
          <p:cNvSpPr>
            <a:spLocks noChangeArrowheads="1"/>
          </p:cNvSpPr>
          <p:nvPr/>
        </p:nvSpPr>
        <p:spPr bwMode="auto">
          <a:xfrm>
            <a:off x="3227388" y="4165600"/>
            <a:ext cx="127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04" name="Rectangle 81"/>
          <p:cNvSpPr>
            <a:spLocks noChangeArrowheads="1"/>
          </p:cNvSpPr>
          <p:nvPr/>
        </p:nvSpPr>
        <p:spPr bwMode="auto">
          <a:xfrm>
            <a:off x="3135313" y="4676775"/>
            <a:ext cx="147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05" name="Freeform 82"/>
          <p:cNvSpPr>
            <a:spLocks/>
          </p:cNvSpPr>
          <p:nvPr/>
        </p:nvSpPr>
        <p:spPr bwMode="auto">
          <a:xfrm>
            <a:off x="2233613" y="4373563"/>
            <a:ext cx="590550" cy="295275"/>
          </a:xfrm>
          <a:custGeom>
            <a:avLst/>
            <a:gdLst>
              <a:gd name="T0" fmla="*/ 794 w 744"/>
              <a:gd name="T1" fmla="*/ 0 h 372"/>
              <a:gd name="T2" fmla="*/ 0 w 744"/>
              <a:gd name="T3" fmla="*/ 794 h 372"/>
              <a:gd name="T4" fmla="*/ 794 w 744"/>
              <a:gd name="T5" fmla="*/ 794 h 372"/>
              <a:gd name="T6" fmla="*/ 794 w 744"/>
              <a:gd name="T7" fmla="*/ 794 h 372"/>
              <a:gd name="T8" fmla="*/ 794 w 744"/>
              <a:gd name="T9" fmla="*/ 794 h 372"/>
              <a:gd name="T10" fmla="*/ 794 w 744"/>
              <a:gd name="T11" fmla="*/ 794 h 372"/>
              <a:gd name="T12" fmla="*/ 794 w 744"/>
              <a:gd name="T13" fmla="*/ 794 h 372"/>
              <a:gd name="T14" fmla="*/ 794 w 744"/>
              <a:gd name="T15" fmla="*/ 0 h 372"/>
              <a:gd name="T16" fmla="*/ 794 w 744"/>
              <a:gd name="T17" fmla="*/ 794 h 372"/>
              <a:gd name="T18" fmla="*/ 794 w 744"/>
              <a:gd name="T19" fmla="*/ 794 h 372"/>
              <a:gd name="T20" fmla="*/ 794 w 744"/>
              <a:gd name="T21" fmla="*/ 0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4"/>
              <a:gd name="T34" fmla="*/ 0 h 372"/>
              <a:gd name="T35" fmla="*/ 744 w 744"/>
              <a:gd name="T36" fmla="*/ 372 h 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4" h="372">
                <a:moveTo>
                  <a:pt x="186" y="0"/>
                </a:moveTo>
                <a:lnTo>
                  <a:pt x="0" y="186"/>
                </a:lnTo>
                <a:lnTo>
                  <a:pt x="186" y="372"/>
                </a:lnTo>
                <a:lnTo>
                  <a:pt x="186" y="292"/>
                </a:lnTo>
                <a:lnTo>
                  <a:pt x="558" y="292"/>
                </a:lnTo>
                <a:lnTo>
                  <a:pt x="558" y="372"/>
                </a:lnTo>
                <a:lnTo>
                  <a:pt x="744" y="186"/>
                </a:lnTo>
                <a:lnTo>
                  <a:pt x="558" y="0"/>
                </a:lnTo>
                <a:lnTo>
                  <a:pt x="558" y="80"/>
                </a:lnTo>
                <a:lnTo>
                  <a:pt x="186" y="80"/>
                </a:lnTo>
                <a:lnTo>
                  <a:pt x="186" y="0"/>
                </a:lnTo>
                <a:close/>
              </a:path>
            </a:pathLst>
          </a:custGeom>
          <a:noFill/>
          <a:ln w="20638">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706" name="Line 83"/>
          <p:cNvSpPr>
            <a:spLocks noChangeShapeType="1"/>
          </p:cNvSpPr>
          <p:nvPr/>
        </p:nvSpPr>
        <p:spPr bwMode="auto">
          <a:xfrm>
            <a:off x="738188" y="4373563"/>
            <a:ext cx="295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7" name="Line 84"/>
          <p:cNvSpPr>
            <a:spLocks noChangeShapeType="1"/>
          </p:cNvSpPr>
          <p:nvPr/>
        </p:nvSpPr>
        <p:spPr bwMode="auto">
          <a:xfrm>
            <a:off x="738188" y="4668838"/>
            <a:ext cx="2952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8" name="Line 85"/>
          <p:cNvSpPr>
            <a:spLocks noChangeShapeType="1"/>
          </p:cNvSpPr>
          <p:nvPr/>
        </p:nvSpPr>
        <p:spPr bwMode="auto">
          <a:xfrm flipH="1">
            <a:off x="1622425" y="4521200"/>
            <a:ext cx="29527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9" name="Freeform 86"/>
          <p:cNvSpPr>
            <a:spLocks/>
          </p:cNvSpPr>
          <p:nvPr/>
        </p:nvSpPr>
        <p:spPr bwMode="auto">
          <a:xfrm>
            <a:off x="1006475" y="4270375"/>
            <a:ext cx="630238" cy="249238"/>
          </a:xfrm>
          <a:custGeom>
            <a:avLst/>
            <a:gdLst>
              <a:gd name="T0" fmla="*/ 794 w 794"/>
              <a:gd name="T1" fmla="*/ 0 h 315"/>
              <a:gd name="T2" fmla="*/ 794 w 794"/>
              <a:gd name="T3" fmla="*/ 0 h 315"/>
              <a:gd name="T4" fmla="*/ 794 w 794"/>
              <a:gd name="T5" fmla="*/ 0 h 315"/>
              <a:gd name="T6" fmla="*/ 794 w 794"/>
              <a:gd name="T7" fmla="*/ 0 h 315"/>
              <a:gd name="T8" fmla="*/ 794 w 794"/>
              <a:gd name="T9" fmla="*/ 0 h 315"/>
              <a:gd name="T10" fmla="*/ 794 w 794"/>
              <a:gd name="T11" fmla="*/ 0 h 315"/>
              <a:gd name="T12" fmla="*/ 794 w 794"/>
              <a:gd name="T13" fmla="*/ 0 h 315"/>
              <a:gd name="T14" fmla="*/ 794 w 794"/>
              <a:gd name="T15" fmla="*/ 0 h 315"/>
              <a:gd name="T16" fmla="*/ 794 w 794"/>
              <a:gd name="T17" fmla="*/ 0 h 315"/>
              <a:gd name="T18" fmla="*/ 794 w 794"/>
              <a:gd name="T19" fmla="*/ 0 h 315"/>
              <a:gd name="T20" fmla="*/ 794 w 794"/>
              <a:gd name="T21" fmla="*/ 0 h 315"/>
              <a:gd name="T22" fmla="*/ 794 w 794"/>
              <a:gd name="T23" fmla="*/ 0 h 315"/>
              <a:gd name="T24" fmla="*/ 794 w 794"/>
              <a:gd name="T25" fmla="*/ 0 h 315"/>
              <a:gd name="T26" fmla="*/ 794 w 794"/>
              <a:gd name="T27" fmla="*/ 0 h 315"/>
              <a:gd name="T28" fmla="*/ 794 w 794"/>
              <a:gd name="T29" fmla="*/ 0 h 315"/>
              <a:gd name="T30" fmla="*/ 794 w 794"/>
              <a:gd name="T31" fmla="*/ 0 h 315"/>
              <a:gd name="T32" fmla="*/ 794 w 794"/>
              <a:gd name="T33" fmla="*/ 0 h 315"/>
              <a:gd name="T34" fmla="*/ 794 w 794"/>
              <a:gd name="T35" fmla="*/ 0 h 315"/>
              <a:gd name="T36" fmla="*/ 794 w 794"/>
              <a:gd name="T37" fmla="*/ 0 h 315"/>
              <a:gd name="T38" fmla="*/ 794 w 794"/>
              <a:gd name="T39" fmla="*/ 0 h 315"/>
              <a:gd name="T40" fmla="*/ 794 w 794"/>
              <a:gd name="T41" fmla="*/ 0 h 315"/>
              <a:gd name="T42" fmla="*/ 794 w 794"/>
              <a:gd name="T43" fmla="*/ 0 h 315"/>
              <a:gd name="T44" fmla="*/ 794 w 794"/>
              <a:gd name="T45" fmla="*/ 0 h 315"/>
              <a:gd name="T46" fmla="*/ 794 w 794"/>
              <a:gd name="T47" fmla="*/ 0 h 315"/>
              <a:gd name="T48" fmla="*/ 794 w 794"/>
              <a:gd name="T49" fmla="*/ 0 h 315"/>
              <a:gd name="T50" fmla="*/ 794 w 794"/>
              <a:gd name="T51" fmla="*/ 0 h 315"/>
              <a:gd name="T52" fmla="*/ 794 w 794"/>
              <a:gd name="T53" fmla="*/ 0 h 315"/>
              <a:gd name="T54" fmla="*/ 794 w 794"/>
              <a:gd name="T55" fmla="*/ 0 h 315"/>
              <a:gd name="T56" fmla="*/ 794 w 794"/>
              <a:gd name="T57" fmla="*/ 0 h 315"/>
              <a:gd name="T58" fmla="*/ 794 w 794"/>
              <a:gd name="T59" fmla="*/ 0 h 315"/>
              <a:gd name="T60" fmla="*/ 794 w 794"/>
              <a:gd name="T61" fmla="*/ 0 h 315"/>
              <a:gd name="T62" fmla="*/ 794 w 794"/>
              <a:gd name="T63" fmla="*/ 0 h 315"/>
              <a:gd name="T64" fmla="*/ 794 w 794"/>
              <a:gd name="T65" fmla="*/ 0 h 315"/>
              <a:gd name="T66" fmla="*/ 794 w 794"/>
              <a:gd name="T67" fmla="*/ 0 h 315"/>
              <a:gd name="T68" fmla="*/ 794 w 794"/>
              <a:gd name="T69" fmla="*/ 0 h 315"/>
              <a:gd name="T70" fmla="*/ 794 w 794"/>
              <a:gd name="T71" fmla="*/ 0 h 315"/>
              <a:gd name="T72" fmla="*/ 794 w 794"/>
              <a:gd name="T73" fmla="*/ 0 h 315"/>
              <a:gd name="T74" fmla="*/ 794 w 794"/>
              <a:gd name="T75" fmla="*/ 0 h 315"/>
              <a:gd name="T76" fmla="*/ 794 w 794"/>
              <a:gd name="T77" fmla="*/ 0 h 315"/>
              <a:gd name="T78" fmla="*/ 794 w 794"/>
              <a:gd name="T79" fmla="*/ 0 h 315"/>
              <a:gd name="T80" fmla="*/ 794 w 794"/>
              <a:gd name="T81" fmla="*/ 0 h 315"/>
              <a:gd name="T82" fmla="*/ 794 w 794"/>
              <a:gd name="T83" fmla="*/ 0 h 315"/>
              <a:gd name="T84" fmla="*/ 794 w 794"/>
              <a:gd name="T85" fmla="*/ 0 h 315"/>
              <a:gd name="T86" fmla="*/ 794 w 794"/>
              <a:gd name="T87" fmla="*/ 0 h 315"/>
              <a:gd name="T88" fmla="*/ 794 w 794"/>
              <a:gd name="T89" fmla="*/ 0 h 315"/>
              <a:gd name="T90" fmla="*/ 794 w 794"/>
              <a:gd name="T91" fmla="*/ 0 h 315"/>
              <a:gd name="T92" fmla="*/ 794 w 794"/>
              <a:gd name="T93" fmla="*/ 0 h 315"/>
              <a:gd name="T94" fmla="*/ 794 w 794"/>
              <a:gd name="T95" fmla="*/ 0 h 315"/>
              <a:gd name="T96" fmla="*/ 794 w 794"/>
              <a:gd name="T97" fmla="*/ 0 h 315"/>
              <a:gd name="T98" fmla="*/ 794 w 794"/>
              <a:gd name="T99" fmla="*/ 0 h 315"/>
              <a:gd name="T100" fmla="*/ 794 w 794"/>
              <a:gd name="T101" fmla="*/ 0 h 315"/>
              <a:gd name="T102" fmla="*/ 794 w 794"/>
              <a:gd name="T103" fmla="*/ 0 h 315"/>
              <a:gd name="T104" fmla="*/ 794 w 794"/>
              <a:gd name="T105" fmla="*/ 0 h 315"/>
              <a:gd name="T106" fmla="*/ 794 w 794"/>
              <a:gd name="T107" fmla="*/ 0 h 315"/>
              <a:gd name="T108" fmla="*/ 794 w 794"/>
              <a:gd name="T109" fmla="*/ 0 h 315"/>
              <a:gd name="T110" fmla="*/ 794 w 794"/>
              <a:gd name="T111" fmla="*/ 0 h 315"/>
              <a:gd name="T112" fmla="*/ 794 w 794"/>
              <a:gd name="T113" fmla="*/ 0 h 315"/>
              <a:gd name="T114" fmla="*/ 794 w 794"/>
              <a:gd name="T115" fmla="*/ 0 h 315"/>
              <a:gd name="T116" fmla="*/ 794 w 794"/>
              <a:gd name="T117" fmla="*/ 0 h 315"/>
              <a:gd name="T118" fmla="*/ 794 w 794"/>
              <a:gd name="T119" fmla="*/ 0 h 315"/>
              <a:gd name="T120" fmla="*/ 794 w 794"/>
              <a:gd name="T121" fmla="*/ 0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315"/>
              <a:gd name="T185" fmla="*/ 794 w 794"/>
              <a:gd name="T186" fmla="*/ 315 h 3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315">
                <a:moveTo>
                  <a:pt x="0" y="0"/>
                </a:moveTo>
                <a:lnTo>
                  <a:pt x="31" y="0"/>
                </a:lnTo>
                <a:lnTo>
                  <a:pt x="60" y="0"/>
                </a:lnTo>
                <a:lnTo>
                  <a:pt x="86" y="0"/>
                </a:lnTo>
                <a:lnTo>
                  <a:pt x="110" y="0"/>
                </a:lnTo>
                <a:lnTo>
                  <a:pt x="134" y="0"/>
                </a:lnTo>
                <a:lnTo>
                  <a:pt x="155" y="0"/>
                </a:lnTo>
                <a:lnTo>
                  <a:pt x="175" y="0"/>
                </a:lnTo>
                <a:lnTo>
                  <a:pt x="194" y="0"/>
                </a:lnTo>
                <a:lnTo>
                  <a:pt x="211" y="0"/>
                </a:lnTo>
                <a:lnTo>
                  <a:pt x="227" y="0"/>
                </a:lnTo>
                <a:lnTo>
                  <a:pt x="240" y="0"/>
                </a:lnTo>
                <a:lnTo>
                  <a:pt x="254" y="0"/>
                </a:lnTo>
                <a:lnTo>
                  <a:pt x="265" y="0"/>
                </a:lnTo>
                <a:lnTo>
                  <a:pt x="276" y="0"/>
                </a:lnTo>
                <a:lnTo>
                  <a:pt x="287" y="0"/>
                </a:lnTo>
                <a:lnTo>
                  <a:pt x="296" y="0"/>
                </a:lnTo>
                <a:lnTo>
                  <a:pt x="303" y="0"/>
                </a:lnTo>
                <a:lnTo>
                  <a:pt x="311" y="0"/>
                </a:lnTo>
                <a:lnTo>
                  <a:pt x="317" y="0"/>
                </a:lnTo>
                <a:lnTo>
                  <a:pt x="323" y="0"/>
                </a:lnTo>
                <a:lnTo>
                  <a:pt x="328" y="0"/>
                </a:lnTo>
                <a:lnTo>
                  <a:pt x="332" y="0"/>
                </a:lnTo>
                <a:lnTo>
                  <a:pt x="336" y="1"/>
                </a:lnTo>
                <a:lnTo>
                  <a:pt x="338" y="1"/>
                </a:lnTo>
                <a:lnTo>
                  <a:pt x="342" y="1"/>
                </a:lnTo>
                <a:lnTo>
                  <a:pt x="345" y="1"/>
                </a:lnTo>
                <a:lnTo>
                  <a:pt x="348" y="1"/>
                </a:lnTo>
                <a:lnTo>
                  <a:pt x="349" y="1"/>
                </a:lnTo>
                <a:lnTo>
                  <a:pt x="352" y="1"/>
                </a:lnTo>
                <a:lnTo>
                  <a:pt x="353" y="1"/>
                </a:lnTo>
                <a:lnTo>
                  <a:pt x="356" y="1"/>
                </a:lnTo>
                <a:lnTo>
                  <a:pt x="358" y="1"/>
                </a:lnTo>
                <a:lnTo>
                  <a:pt x="360" y="1"/>
                </a:lnTo>
                <a:lnTo>
                  <a:pt x="362" y="3"/>
                </a:lnTo>
                <a:lnTo>
                  <a:pt x="364" y="3"/>
                </a:lnTo>
                <a:lnTo>
                  <a:pt x="366" y="3"/>
                </a:lnTo>
                <a:lnTo>
                  <a:pt x="368" y="3"/>
                </a:lnTo>
                <a:lnTo>
                  <a:pt x="369" y="3"/>
                </a:lnTo>
                <a:lnTo>
                  <a:pt x="370" y="3"/>
                </a:lnTo>
                <a:lnTo>
                  <a:pt x="372" y="3"/>
                </a:lnTo>
                <a:lnTo>
                  <a:pt x="374" y="3"/>
                </a:lnTo>
                <a:lnTo>
                  <a:pt x="376" y="3"/>
                </a:lnTo>
                <a:lnTo>
                  <a:pt x="377" y="3"/>
                </a:lnTo>
                <a:lnTo>
                  <a:pt x="378" y="3"/>
                </a:lnTo>
                <a:lnTo>
                  <a:pt x="380" y="4"/>
                </a:lnTo>
                <a:lnTo>
                  <a:pt x="381" y="4"/>
                </a:lnTo>
                <a:lnTo>
                  <a:pt x="382" y="4"/>
                </a:lnTo>
                <a:lnTo>
                  <a:pt x="384" y="4"/>
                </a:lnTo>
                <a:lnTo>
                  <a:pt x="385" y="4"/>
                </a:lnTo>
                <a:lnTo>
                  <a:pt x="386" y="4"/>
                </a:lnTo>
                <a:lnTo>
                  <a:pt x="388" y="4"/>
                </a:lnTo>
                <a:lnTo>
                  <a:pt x="389" y="4"/>
                </a:lnTo>
                <a:lnTo>
                  <a:pt x="390" y="4"/>
                </a:lnTo>
                <a:lnTo>
                  <a:pt x="392" y="5"/>
                </a:lnTo>
                <a:lnTo>
                  <a:pt x="393" y="5"/>
                </a:lnTo>
                <a:lnTo>
                  <a:pt x="394" y="5"/>
                </a:lnTo>
                <a:lnTo>
                  <a:pt x="396" y="5"/>
                </a:lnTo>
                <a:lnTo>
                  <a:pt x="398" y="5"/>
                </a:lnTo>
                <a:lnTo>
                  <a:pt x="400" y="5"/>
                </a:lnTo>
                <a:lnTo>
                  <a:pt x="401" y="7"/>
                </a:lnTo>
                <a:lnTo>
                  <a:pt x="403" y="7"/>
                </a:lnTo>
                <a:lnTo>
                  <a:pt x="405" y="7"/>
                </a:lnTo>
                <a:lnTo>
                  <a:pt x="407" y="7"/>
                </a:lnTo>
                <a:lnTo>
                  <a:pt x="409" y="8"/>
                </a:lnTo>
                <a:lnTo>
                  <a:pt x="411" y="8"/>
                </a:lnTo>
                <a:lnTo>
                  <a:pt x="413" y="8"/>
                </a:lnTo>
                <a:lnTo>
                  <a:pt x="414" y="8"/>
                </a:lnTo>
                <a:lnTo>
                  <a:pt x="417" y="8"/>
                </a:lnTo>
                <a:lnTo>
                  <a:pt x="418" y="8"/>
                </a:lnTo>
                <a:lnTo>
                  <a:pt x="419" y="9"/>
                </a:lnTo>
                <a:lnTo>
                  <a:pt x="421" y="9"/>
                </a:lnTo>
                <a:lnTo>
                  <a:pt x="422" y="9"/>
                </a:lnTo>
                <a:lnTo>
                  <a:pt x="423" y="9"/>
                </a:lnTo>
                <a:lnTo>
                  <a:pt x="425" y="9"/>
                </a:lnTo>
                <a:lnTo>
                  <a:pt x="426" y="9"/>
                </a:lnTo>
                <a:lnTo>
                  <a:pt x="426" y="11"/>
                </a:lnTo>
                <a:lnTo>
                  <a:pt x="427" y="11"/>
                </a:lnTo>
                <a:lnTo>
                  <a:pt x="429" y="11"/>
                </a:lnTo>
                <a:lnTo>
                  <a:pt x="430" y="11"/>
                </a:lnTo>
                <a:lnTo>
                  <a:pt x="431" y="11"/>
                </a:lnTo>
                <a:lnTo>
                  <a:pt x="433" y="12"/>
                </a:lnTo>
                <a:lnTo>
                  <a:pt x="434" y="12"/>
                </a:lnTo>
                <a:lnTo>
                  <a:pt x="435" y="12"/>
                </a:lnTo>
                <a:lnTo>
                  <a:pt x="437" y="13"/>
                </a:lnTo>
                <a:lnTo>
                  <a:pt x="438" y="13"/>
                </a:lnTo>
                <a:lnTo>
                  <a:pt x="439" y="13"/>
                </a:lnTo>
                <a:lnTo>
                  <a:pt x="441" y="15"/>
                </a:lnTo>
                <a:lnTo>
                  <a:pt x="443" y="15"/>
                </a:lnTo>
                <a:lnTo>
                  <a:pt x="445" y="15"/>
                </a:lnTo>
                <a:lnTo>
                  <a:pt x="446" y="16"/>
                </a:lnTo>
                <a:lnTo>
                  <a:pt x="449" y="16"/>
                </a:lnTo>
                <a:lnTo>
                  <a:pt x="450" y="17"/>
                </a:lnTo>
                <a:lnTo>
                  <a:pt x="453" y="17"/>
                </a:lnTo>
                <a:lnTo>
                  <a:pt x="455" y="19"/>
                </a:lnTo>
                <a:lnTo>
                  <a:pt x="458" y="19"/>
                </a:lnTo>
                <a:lnTo>
                  <a:pt x="459" y="20"/>
                </a:lnTo>
                <a:lnTo>
                  <a:pt x="462" y="20"/>
                </a:lnTo>
                <a:lnTo>
                  <a:pt x="465" y="21"/>
                </a:lnTo>
                <a:lnTo>
                  <a:pt x="466" y="21"/>
                </a:lnTo>
                <a:lnTo>
                  <a:pt x="467" y="23"/>
                </a:lnTo>
                <a:lnTo>
                  <a:pt x="470" y="23"/>
                </a:lnTo>
                <a:lnTo>
                  <a:pt x="471" y="24"/>
                </a:lnTo>
                <a:lnTo>
                  <a:pt x="473" y="24"/>
                </a:lnTo>
                <a:lnTo>
                  <a:pt x="474" y="24"/>
                </a:lnTo>
                <a:lnTo>
                  <a:pt x="475" y="25"/>
                </a:lnTo>
                <a:lnTo>
                  <a:pt x="476" y="25"/>
                </a:lnTo>
                <a:lnTo>
                  <a:pt x="478" y="25"/>
                </a:lnTo>
                <a:lnTo>
                  <a:pt x="479" y="27"/>
                </a:lnTo>
                <a:lnTo>
                  <a:pt x="480" y="27"/>
                </a:lnTo>
                <a:lnTo>
                  <a:pt x="482" y="27"/>
                </a:lnTo>
                <a:lnTo>
                  <a:pt x="482" y="28"/>
                </a:lnTo>
                <a:lnTo>
                  <a:pt x="483" y="28"/>
                </a:lnTo>
                <a:lnTo>
                  <a:pt x="484" y="29"/>
                </a:lnTo>
                <a:lnTo>
                  <a:pt x="486" y="29"/>
                </a:lnTo>
                <a:lnTo>
                  <a:pt x="487" y="29"/>
                </a:lnTo>
                <a:lnTo>
                  <a:pt x="488" y="31"/>
                </a:lnTo>
                <a:lnTo>
                  <a:pt x="490" y="31"/>
                </a:lnTo>
                <a:lnTo>
                  <a:pt x="491" y="32"/>
                </a:lnTo>
                <a:lnTo>
                  <a:pt x="492" y="32"/>
                </a:lnTo>
                <a:lnTo>
                  <a:pt x="494" y="33"/>
                </a:lnTo>
                <a:lnTo>
                  <a:pt x="495" y="33"/>
                </a:lnTo>
                <a:lnTo>
                  <a:pt x="498" y="35"/>
                </a:lnTo>
                <a:lnTo>
                  <a:pt x="499" y="36"/>
                </a:lnTo>
                <a:lnTo>
                  <a:pt x="500" y="36"/>
                </a:lnTo>
                <a:lnTo>
                  <a:pt x="503" y="37"/>
                </a:lnTo>
                <a:lnTo>
                  <a:pt x="504" y="39"/>
                </a:lnTo>
                <a:lnTo>
                  <a:pt x="507" y="40"/>
                </a:lnTo>
                <a:lnTo>
                  <a:pt x="508" y="40"/>
                </a:lnTo>
                <a:lnTo>
                  <a:pt x="511" y="41"/>
                </a:lnTo>
                <a:lnTo>
                  <a:pt x="512" y="43"/>
                </a:lnTo>
                <a:lnTo>
                  <a:pt x="514" y="43"/>
                </a:lnTo>
                <a:lnTo>
                  <a:pt x="516" y="44"/>
                </a:lnTo>
                <a:lnTo>
                  <a:pt x="518" y="44"/>
                </a:lnTo>
                <a:lnTo>
                  <a:pt x="519" y="45"/>
                </a:lnTo>
                <a:lnTo>
                  <a:pt x="520" y="45"/>
                </a:lnTo>
                <a:lnTo>
                  <a:pt x="522" y="47"/>
                </a:lnTo>
                <a:lnTo>
                  <a:pt x="523" y="47"/>
                </a:lnTo>
                <a:lnTo>
                  <a:pt x="523" y="48"/>
                </a:lnTo>
                <a:lnTo>
                  <a:pt x="524" y="48"/>
                </a:lnTo>
                <a:lnTo>
                  <a:pt x="526" y="49"/>
                </a:lnTo>
                <a:lnTo>
                  <a:pt x="527" y="49"/>
                </a:lnTo>
                <a:lnTo>
                  <a:pt x="528" y="51"/>
                </a:lnTo>
                <a:lnTo>
                  <a:pt x="530" y="51"/>
                </a:lnTo>
                <a:lnTo>
                  <a:pt x="531" y="52"/>
                </a:lnTo>
                <a:lnTo>
                  <a:pt x="532" y="52"/>
                </a:lnTo>
                <a:lnTo>
                  <a:pt x="534" y="53"/>
                </a:lnTo>
                <a:lnTo>
                  <a:pt x="535" y="55"/>
                </a:lnTo>
                <a:lnTo>
                  <a:pt x="536" y="55"/>
                </a:lnTo>
                <a:lnTo>
                  <a:pt x="538" y="56"/>
                </a:lnTo>
                <a:lnTo>
                  <a:pt x="539" y="56"/>
                </a:lnTo>
                <a:lnTo>
                  <a:pt x="540" y="57"/>
                </a:lnTo>
                <a:lnTo>
                  <a:pt x="542" y="57"/>
                </a:lnTo>
                <a:lnTo>
                  <a:pt x="543" y="58"/>
                </a:lnTo>
                <a:lnTo>
                  <a:pt x="546" y="60"/>
                </a:lnTo>
                <a:lnTo>
                  <a:pt x="547" y="60"/>
                </a:lnTo>
                <a:lnTo>
                  <a:pt x="548" y="61"/>
                </a:lnTo>
                <a:lnTo>
                  <a:pt x="551" y="62"/>
                </a:lnTo>
                <a:lnTo>
                  <a:pt x="552" y="64"/>
                </a:lnTo>
                <a:lnTo>
                  <a:pt x="553" y="65"/>
                </a:lnTo>
                <a:lnTo>
                  <a:pt x="556" y="65"/>
                </a:lnTo>
                <a:lnTo>
                  <a:pt x="557" y="66"/>
                </a:lnTo>
                <a:lnTo>
                  <a:pt x="559" y="66"/>
                </a:lnTo>
                <a:lnTo>
                  <a:pt x="560" y="68"/>
                </a:lnTo>
                <a:lnTo>
                  <a:pt x="561" y="69"/>
                </a:lnTo>
                <a:lnTo>
                  <a:pt x="563" y="69"/>
                </a:lnTo>
                <a:lnTo>
                  <a:pt x="564" y="70"/>
                </a:lnTo>
                <a:lnTo>
                  <a:pt x="565" y="70"/>
                </a:lnTo>
                <a:lnTo>
                  <a:pt x="567" y="72"/>
                </a:lnTo>
                <a:lnTo>
                  <a:pt x="568" y="73"/>
                </a:lnTo>
                <a:lnTo>
                  <a:pt x="569" y="73"/>
                </a:lnTo>
                <a:lnTo>
                  <a:pt x="571" y="74"/>
                </a:lnTo>
                <a:lnTo>
                  <a:pt x="572" y="74"/>
                </a:lnTo>
                <a:lnTo>
                  <a:pt x="572" y="76"/>
                </a:lnTo>
                <a:lnTo>
                  <a:pt x="573" y="76"/>
                </a:lnTo>
                <a:lnTo>
                  <a:pt x="575" y="76"/>
                </a:lnTo>
                <a:lnTo>
                  <a:pt x="575" y="77"/>
                </a:lnTo>
                <a:lnTo>
                  <a:pt x="576" y="77"/>
                </a:lnTo>
                <a:lnTo>
                  <a:pt x="577" y="78"/>
                </a:lnTo>
                <a:lnTo>
                  <a:pt x="579" y="78"/>
                </a:lnTo>
                <a:lnTo>
                  <a:pt x="580" y="80"/>
                </a:lnTo>
                <a:lnTo>
                  <a:pt x="581" y="80"/>
                </a:lnTo>
                <a:lnTo>
                  <a:pt x="581" y="81"/>
                </a:lnTo>
                <a:lnTo>
                  <a:pt x="583" y="82"/>
                </a:lnTo>
                <a:lnTo>
                  <a:pt x="585" y="82"/>
                </a:lnTo>
                <a:lnTo>
                  <a:pt x="587" y="84"/>
                </a:lnTo>
                <a:lnTo>
                  <a:pt x="588" y="85"/>
                </a:lnTo>
                <a:lnTo>
                  <a:pt x="589" y="86"/>
                </a:lnTo>
                <a:lnTo>
                  <a:pt x="591" y="86"/>
                </a:lnTo>
                <a:lnTo>
                  <a:pt x="592" y="88"/>
                </a:lnTo>
                <a:lnTo>
                  <a:pt x="593" y="88"/>
                </a:lnTo>
                <a:lnTo>
                  <a:pt x="593" y="89"/>
                </a:lnTo>
                <a:lnTo>
                  <a:pt x="595" y="89"/>
                </a:lnTo>
                <a:lnTo>
                  <a:pt x="596" y="90"/>
                </a:lnTo>
                <a:lnTo>
                  <a:pt x="597" y="90"/>
                </a:lnTo>
                <a:lnTo>
                  <a:pt x="597" y="92"/>
                </a:lnTo>
                <a:lnTo>
                  <a:pt x="599" y="92"/>
                </a:lnTo>
                <a:lnTo>
                  <a:pt x="600" y="93"/>
                </a:lnTo>
                <a:lnTo>
                  <a:pt x="601" y="93"/>
                </a:lnTo>
                <a:lnTo>
                  <a:pt x="601" y="94"/>
                </a:lnTo>
                <a:lnTo>
                  <a:pt x="603" y="94"/>
                </a:lnTo>
                <a:lnTo>
                  <a:pt x="604" y="96"/>
                </a:lnTo>
                <a:lnTo>
                  <a:pt x="605" y="97"/>
                </a:lnTo>
                <a:lnTo>
                  <a:pt x="607" y="97"/>
                </a:lnTo>
                <a:lnTo>
                  <a:pt x="607" y="98"/>
                </a:lnTo>
                <a:lnTo>
                  <a:pt x="608" y="98"/>
                </a:lnTo>
                <a:lnTo>
                  <a:pt x="609" y="100"/>
                </a:lnTo>
                <a:lnTo>
                  <a:pt x="611" y="101"/>
                </a:lnTo>
                <a:lnTo>
                  <a:pt x="612" y="101"/>
                </a:lnTo>
                <a:lnTo>
                  <a:pt x="612" y="102"/>
                </a:lnTo>
                <a:lnTo>
                  <a:pt x="613" y="102"/>
                </a:lnTo>
                <a:lnTo>
                  <a:pt x="615" y="104"/>
                </a:lnTo>
                <a:lnTo>
                  <a:pt x="616" y="105"/>
                </a:lnTo>
                <a:lnTo>
                  <a:pt x="617" y="106"/>
                </a:lnTo>
                <a:lnTo>
                  <a:pt x="619" y="106"/>
                </a:lnTo>
                <a:lnTo>
                  <a:pt x="619" y="108"/>
                </a:lnTo>
                <a:lnTo>
                  <a:pt x="620" y="108"/>
                </a:lnTo>
                <a:lnTo>
                  <a:pt x="621" y="109"/>
                </a:lnTo>
                <a:lnTo>
                  <a:pt x="622" y="110"/>
                </a:lnTo>
                <a:lnTo>
                  <a:pt x="624" y="110"/>
                </a:lnTo>
                <a:lnTo>
                  <a:pt x="624" y="112"/>
                </a:lnTo>
                <a:lnTo>
                  <a:pt x="625" y="112"/>
                </a:lnTo>
                <a:lnTo>
                  <a:pt x="625" y="113"/>
                </a:lnTo>
                <a:lnTo>
                  <a:pt x="626" y="113"/>
                </a:lnTo>
                <a:lnTo>
                  <a:pt x="628" y="114"/>
                </a:lnTo>
                <a:lnTo>
                  <a:pt x="629" y="114"/>
                </a:lnTo>
                <a:lnTo>
                  <a:pt x="629" y="116"/>
                </a:lnTo>
                <a:lnTo>
                  <a:pt x="630" y="116"/>
                </a:lnTo>
                <a:lnTo>
                  <a:pt x="632" y="117"/>
                </a:lnTo>
                <a:lnTo>
                  <a:pt x="633" y="118"/>
                </a:lnTo>
                <a:lnTo>
                  <a:pt x="634" y="118"/>
                </a:lnTo>
                <a:lnTo>
                  <a:pt x="634" y="120"/>
                </a:lnTo>
                <a:lnTo>
                  <a:pt x="636" y="120"/>
                </a:lnTo>
                <a:lnTo>
                  <a:pt x="637" y="121"/>
                </a:lnTo>
                <a:lnTo>
                  <a:pt x="638" y="121"/>
                </a:lnTo>
                <a:lnTo>
                  <a:pt x="640" y="122"/>
                </a:lnTo>
                <a:lnTo>
                  <a:pt x="641" y="124"/>
                </a:lnTo>
                <a:lnTo>
                  <a:pt x="642" y="125"/>
                </a:lnTo>
                <a:lnTo>
                  <a:pt x="644" y="125"/>
                </a:lnTo>
                <a:lnTo>
                  <a:pt x="645" y="126"/>
                </a:lnTo>
                <a:lnTo>
                  <a:pt x="646" y="128"/>
                </a:lnTo>
                <a:lnTo>
                  <a:pt x="648" y="128"/>
                </a:lnTo>
                <a:lnTo>
                  <a:pt x="648" y="129"/>
                </a:lnTo>
                <a:lnTo>
                  <a:pt x="649" y="129"/>
                </a:lnTo>
                <a:lnTo>
                  <a:pt x="650" y="130"/>
                </a:lnTo>
                <a:lnTo>
                  <a:pt x="652" y="131"/>
                </a:lnTo>
                <a:lnTo>
                  <a:pt x="653" y="131"/>
                </a:lnTo>
                <a:lnTo>
                  <a:pt x="653" y="133"/>
                </a:lnTo>
                <a:lnTo>
                  <a:pt x="654" y="133"/>
                </a:lnTo>
                <a:lnTo>
                  <a:pt x="654" y="134"/>
                </a:lnTo>
                <a:lnTo>
                  <a:pt x="656" y="134"/>
                </a:lnTo>
                <a:lnTo>
                  <a:pt x="656" y="135"/>
                </a:lnTo>
                <a:lnTo>
                  <a:pt x="657" y="135"/>
                </a:lnTo>
                <a:lnTo>
                  <a:pt x="657" y="137"/>
                </a:lnTo>
                <a:lnTo>
                  <a:pt x="658" y="138"/>
                </a:lnTo>
                <a:lnTo>
                  <a:pt x="660" y="138"/>
                </a:lnTo>
                <a:lnTo>
                  <a:pt x="660" y="139"/>
                </a:lnTo>
                <a:lnTo>
                  <a:pt x="661" y="141"/>
                </a:lnTo>
                <a:lnTo>
                  <a:pt x="662" y="141"/>
                </a:lnTo>
                <a:lnTo>
                  <a:pt x="664" y="142"/>
                </a:lnTo>
                <a:lnTo>
                  <a:pt x="664" y="143"/>
                </a:lnTo>
                <a:lnTo>
                  <a:pt x="665" y="145"/>
                </a:lnTo>
                <a:lnTo>
                  <a:pt x="666" y="146"/>
                </a:lnTo>
                <a:lnTo>
                  <a:pt x="668" y="147"/>
                </a:lnTo>
                <a:lnTo>
                  <a:pt x="669" y="149"/>
                </a:lnTo>
                <a:lnTo>
                  <a:pt x="670" y="150"/>
                </a:lnTo>
                <a:lnTo>
                  <a:pt x="672" y="151"/>
                </a:lnTo>
                <a:lnTo>
                  <a:pt x="673" y="153"/>
                </a:lnTo>
                <a:lnTo>
                  <a:pt x="674" y="154"/>
                </a:lnTo>
                <a:lnTo>
                  <a:pt x="676" y="155"/>
                </a:lnTo>
                <a:lnTo>
                  <a:pt x="677" y="157"/>
                </a:lnTo>
                <a:lnTo>
                  <a:pt x="677" y="158"/>
                </a:lnTo>
                <a:lnTo>
                  <a:pt x="678" y="158"/>
                </a:lnTo>
                <a:lnTo>
                  <a:pt x="680" y="159"/>
                </a:lnTo>
                <a:lnTo>
                  <a:pt x="680" y="161"/>
                </a:lnTo>
                <a:lnTo>
                  <a:pt x="681" y="161"/>
                </a:lnTo>
                <a:lnTo>
                  <a:pt x="681" y="162"/>
                </a:lnTo>
                <a:lnTo>
                  <a:pt x="682" y="162"/>
                </a:lnTo>
                <a:lnTo>
                  <a:pt x="682" y="163"/>
                </a:lnTo>
                <a:lnTo>
                  <a:pt x="684" y="165"/>
                </a:lnTo>
                <a:lnTo>
                  <a:pt x="685" y="166"/>
                </a:lnTo>
                <a:lnTo>
                  <a:pt x="686" y="167"/>
                </a:lnTo>
                <a:lnTo>
                  <a:pt x="686" y="169"/>
                </a:lnTo>
                <a:lnTo>
                  <a:pt x="688" y="169"/>
                </a:lnTo>
                <a:lnTo>
                  <a:pt x="689" y="170"/>
                </a:lnTo>
                <a:lnTo>
                  <a:pt x="689" y="171"/>
                </a:lnTo>
                <a:lnTo>
                  <a:pt x="690" y="173"/>
                </a:lnTo>
                <a:lnTo>
                  <a:pt x="692" y="174"/>
                </a:lnTo>
                <a:lnTo>
                  <a:pt x="693" y="175"/>
                </a:lnTo>
                <a:lnTo>
                  <a:pt x="694" y="178"/>
                </a:lnTo>
                <a:lnTo>
                  <a:pt x="695" y="179"/>
                </a:lnTo>
                <a:lnTo>
                  <a:pt x="697" y="181"/>
                </a:lnTo>
                <a:lnTo>
                  <a:pt x="698" y="183"/>
                </a:lnTo>
                <a:lnTo>
                  <a:pt x="701" y="185"/>
                </a:lnTo>
                <a:lnTo>
                  <a:pt x="702" y="186"/>
                </a:lnTo>
                <a:lnTo>
                  <a:pt x="702" y="187"/>
                </a:lnTo>
                <a:lnTo>
                  <a:pt x="703" y="189"/>
                </a:lnTo>
                <a:lnTo>
                  <a:pt x="705" y="190"/>
                </a:lnTo>
                <a:lnTo>
                  <a:pt x="706" y="191"/>
                </a:lnTo>
                <a:lnTo>
                  <a:pt x="707" y="193"/>
                </a:lnTo>
                <a:lnTo>
                  <a:pt x="707" y="194"/>
                </a:lnTo>
                <a:lnTo>
                  <a:pt x="709" y="195"/>
                </a:lnTo>
                <a:lnTo>
                  <a:pt x="710" y="197"/>
                </a:lnTo>
                <a:lnTo>
                  <a:pt x="710" y="198"/>
                </a:lnTo>
                <a:lnTo>
                  <a:pt x="711" y="198"/>
                </a:lnTo>
                <a:lnTo>
                  <a:pt x="713" y="199"/>
                </a:lnTo>
                <a:lnTo>
                  <a:pt x="713" y="201"/>
                </a:lnTo>
                <a:lnTo>
                  <a:pt x="714" y="202"/>
                </a:lnTo>
                <a:lnTo>
                  <a:pt x="715" y="203"/>
                </a:lnTo>
                <a:lnTo>
                  <a:pt x="717" y="205"/>
                </a:lnTo>
                <a:lnTo>
                  <a:pt x="717" y="206"/>
                </a:lnTo>
                <a:lnTo>
                  <a:pt x="718" y="207"/>
                </a:lnTo>
                <a:lnTo>
                  <a:pt x="719" y="208"/>
                </a:lnTo>
                <a:lnTo>
                  <a:pt x="721" y="210"/>
                </a:lnTo>
                <a:lnTo>
                  <a:pt x="722" y="212"/>
                </a:lnTo>
                <a:lnTo>
                  <a:pt x="722" y="214"/>
                </a:lnTo>
                <a:lnTo>
                  <a:pt x="723" y="215"/>
                </a:lnTo>
                <a:lnTo>
                  <a:pt x="725" y="216"/>
                </a:lnTo>
                <a:lnTo>
                  <a:pt x="726" y="218"/>
                </a:lnTo>
                <a:lnTo>
                  <a:pt x="727" y="220"/>
                </a:lnTo>
                <a:lnTo>
                  <a:pt x="729" y="222"/>
                </a:lnTo>
                <a:lnTo>
                  <a:pt x="730" y="224"/>
                </a:lnTo>
                <a:lnTo>
                  <a:pt x="731" y="226"/>
                </a:lnTo>
                <a:lnTo>
                  <a:pt x="734" y="228"/>
                </a:lnTo>
                <a:lnTo>
                  <a:pt x="735" y="230"/>
                </a:lnTo>
                <a:lnTo>
                  <a:pt x="735" y="232"/>
                </a:lnTo>
                <a:lnTo>
                  <a:pt x="737" y="234"/>
                </a:lnTo>
                <a:lnTo>
                  <a:pt x="738" y="235"/>
                </a:lnTo>
                <a:lnTo>
                  <a:pt x="739" y="236"/>
                </a:lnTo>
                <a:lnTo>
                  <a:pt x="741" y="238"/>
                </a:lnTo>
                <a:lnTo>
                  <a:pt x="742" y="239"/>
                </a:lnTo>
                <a:lnTo>
                  <a:pt x="742" y="240"/>
                </a:lnTo>
                <a:lnTo>
                  <a:pt x="743" y="242"/>
                </a:lnTo>
                <a:lnTo>
                  <a:pt x="745" y="243"/>
                </a:lnTo>
                <a:lnTo>
                  <a:pt x="745" y="244"/>
                </a:lnTo>
                <a:lnTo>
                  <a:pt x="746" y="246"/>
                </a:lnTo>
                <a:lnTo>
                  <a:pt x="746" y="247"/>
                </a:lnTo>
                <a:lnTo>
                  <a:pt x="747" y="247"/>
                </a:lnTo>
                <a:lnTo>
                  <a:pt x="749" y="248"/>
                </a:lnTo>
                <a:lnTo>
                  <a:pt x="749" y="250"/>
                </a:lnTo>
                <a:lnTo>
                  <a:pt x="750" y="251"/>
                </a:lnTo>
                <a:lnTo>
                  <a:pt x="750" y="252"/>
                </a:lnTo>
                <a:lnTo>
                  <a:pt x="751" y="254"/>
                </a:lnTo>
                <a:lnTo>
                  <a:pt x="753" y="255"/>
                </a:lnTo>
                <a:lnTo>
                  <a:pt x="754" y="256"/>
                </a:lnTo>
                <a:lnTo>
                  <a:pt x="754" y="258"/>
                </a:lnTo>
                <a:lnTo>
                  <a:pt x="755" y="259"/>
                </a:lnTo>
                <a:lnTo>
                  <a:pt x="757" y="260"/>
                </a:lnTo>
                <a:lnTo>
                  <a:pt x="758" y="262"/>
                </a:lnTo>
                <a:lnTo>
                  <a:pt x="759" y="263"/>
                </a:lnTo>
                <a:lnTo>
                  <a:pt x="761" y="266"/>
                </a:lnTo>
                <a:lnTo>
                  <a:pt x="762" y="267"/>
                </a:lnTo>
                <a:lnTo>
                  <a:pt x="763" y="270"/>
                </a:lnTo>
                <a:lnTo>
                  <a:pt x="765" y="271"/>
                </a:lnTo>
                <a:lnTo>
                  <a:pt x="766" y="274"/>
                </a:lnTo>
                <a:lnTo>
                  <a:pt x="767" y="276"/>
                </a:lnTo>
                <a:lnTo>
                  <a:pt x="769" y="278"/>
                </a:lnTo>
                <a:lnTo>
                  <a:pt x="770" y="279"/>
                </a:lnTo>
                <a:lnTo>
                  <a:pt x="771" y="281"/>
                </a:lnTo>
                <a:lnTo>
                  <a:pt x="772" y="283"/>
                </a:lnTo>
                <a:lnTo>
                  <a:pt x="774" y="284"/>
                </a:lnTo>
                <a:lnTo>
                  <a:pt x="775" y="285"/>
                </a:lnTo>
                <a:lnTo>
                  <a:pt x="775" y="287"/>
                </a:lnTo>
                <a:lnTo>
                  <a:pt x="776" y="288"/>
                </a:lnTo>
                <a:lnTo>
                  <a:pt x="778" y="289"/>
                </a:lnTo>
                <a:lnTo>
                  <a:pt x="778" y="291"/>
                </a:lnTo>
                <a:lnTo>
                  <a:pt x="779" y="292"/>
                </a:lnTo>
                <a:lnTo>
                  <a:pt x="780" y="293"/>
                </a:lnTo>
                <a:lnTo>
                  <a:pt x="782" y="295"/>
                </a:lnTo>
                <a:lnTo>
                  <a:pt x="782" y="296"/>
                </a:lnTo>
                <a:lnTo>
                  <a:pt x="783" y="297"/>
                </a:lnTo>
                <a:lnTo>
                  <a:pt x="784" y="299"/>
                </a:lnTo>
                <a:lnTo>
                  <a:pt x="784" y="300"/>
                </a:lnTo>
                <a:lnTo>
                  <a:pt x="786" y="301"/>
                </a:lnTo>
                <a:lnTo>
                  <a:pt x="786" y="303"/>
                </a:lnTo>
                <a:lnTo>
                  <a:pt x="787" y="304"/>
                </a:lnTo>
                <a:lnTo>
                  <a:pt x="788" y="305"/>
                </a:lnTo>
                <a:lnTo>
                  <a:pt x="788" y="307"/>
                </a:lnTo>
                <a:lnTo>
                  <a:pt x="790" y="309"/>
                </a:lnTo>
                <a:lnTo>
                  <a:pt x="791" y="311"/>
                </a:lnTo>
                <a:lnTo>
                  <a:pt x="791" y="312"/>
                </a:lnTo>
                <a:lnTo>
                  <a:pt x="792" y="313"/>
                </a:lnTo>
                <a:lnTo>
                  <a:pt x="794" y="31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710" name="Freeform 87"/>
          <p:cNvSpPr>
            <a:spLocks/>
          </p:cNvSpPr>
          <p:nvPr/>
        </p:nvSpPr>
        <p:spPr bwMode="auto">
          <a:xfrm>
            <a:off x="1006475" y="4522788"/>
            <a:ext cx="630238" cy="249237"/>
          </a:xfrm>
          <a:custGeom>
            <a:avLst/>
            <a:gdLst>
              <a:gd name="T0" fmla="*/ 794 w 794"/>
              <a:gd name="T1" fmla="*/ 0 h 315"/>
              <a:gd name="T2" fmla="*/ 794 w 794"/>
              <a:gd name="T3" fmla="*/ 0 h 315"/>
              <a:gd name="T4" fmla="*/ 794 w 794"/>
              <a:gd name="T5" fmla="*/ 0 h 315"/>
              <a:gd name="T6" fmla="*/ 794 w 794"/>
              <a:gd name="T7" fmla="*/ 0 h 315"/>
              <a:gd name="T8" fmla="*/ 794 w 794"/>
              <a:gd name="T9" fmla="*/ 0 h 315"/>
              <a:gd name="T10" fmla="*/ 794 w 794"/>
              <a:gd name="T11" fmla="*/ 0 h 315"/>
              <a:gd name="T12" fmla="*/ 794 w 794"/>
              <a:gd name="T13" fmla="*/ 0 h 315"/>
              <a:gd name="T14" fmla="*/ 794 w 794"/>
              <a:gd name="T15" fmla="*/ 0 h 315"/>
              <a:gd name="T16" fmla="*/ 794 w 794"/>
              <a:gd name="T17" fmla="*/ 0 h 315"/>
              <a:gd name="T18" fmla="*/ 794 w 794"/>
              <a:gd name="T19" fmla="*/ 0 h 315"/>
              <a:gd name="T20" fmla="*/ 794 w 794"/>
              <a:gd name="T21" fmla="*/ 0 h 315"/>
              <a:gd name="T22" fmla="*/ 794 w 794"/>
              <a:gd name="T23" fmla="*/ 0 h 315"/>
              <a:gd name="T24" fmla="*/ 794 w 794"/>
              <a:gd name="T25" fmla="*/ 0 h 315"/>
              <a:gd name="T26" fmla="*/ 794 w 794"/>
              <a:gd name="T27" fmla="*/ 0 h 315"/>
              <a:gd name="T28" fmla="*/ 794 w 794"/>
              <a:gd name="T29" fmla="*/ 0 h 315"/>
              <a:gd name="T30" fmla="*/ 794 w 794"/>
              <a:gd name="T31" fmla="*/ 0 h 315"/>
              <a:gd name="T32" fmla="*/ 794 w 794"/>
              <a:gd name="T33" fmla="*/ 0 h 315"/>
              <a:gd name="T34" fmla="*/ 794 w 794"/>
              <a:gd name="T35" fmla="*/ 0 h 315"/>
              <a:gd name="T36" fmla="*/ 794 w 794"/>
              <a:gd name="T37" fmla="*/ 0 h 315"/>
              <a:gd name="T38" fmla="*/ 794 w 794"/>
              <a:gd name="T39" fmla="*/ 0 h 315"/>
              <a:gd name="T40" fmla="*/ 794 w 794"/>
              <a:gd name="T41" fmla="*/ 0 h 315"/>
              <a:gd name="T42" fmla="*/ 794 w 794"/>
              <a:gd name="T43" fmla="*/ 0 h 315"/>
              <a:gd name="T44" fmla="*/ 794 w 794"/>
              <a:gd name="T45" fmla="*/ 0 h 315"/>
              <a:gd name="T46" fmla="*/ 794 w 794"/>
              <a:gd name="T47" fmla="*/ 0 h 315"/>
              <a:gd name="T48" fmla="*/ 794 w 794"/>
              <a:gd name="T49" fmla="*/ 0 h 315"/>
              <a:gd name="T50" fmla="*/ 794 w 794"/>
              <a:gd name="T51" fmla="*/ 0 h 315"/>
              <a:gd name="T52" fmla="*/ 794 w 794"/>
              <a:gd name="T53" fmla="*/ 0 h 315"/>
              <a:gd name="T54" fmla="*/ 794 w 794"/>
              <a:gd name="T55" fmla="*/ 0 h 315"/>
              <a:gd name="T56" fmla="*/ 794 w 794"/>
              <a:gd name="T57" fmla="*/ 0 h 315"/>
              <a:gd name="T58" fmla="*/ 794 w 794"/>
              <a:gd name="T59" fmla="*/ 0 h 315"/>
              <a:gd name="T60" fmla="*/ 794 w 794"/>
              <a:gd name="T61" fmla="*/ 0 h 315"/>
              <a:gd name="T62" fmla="*/ 794 w 794"/>
              <a:gd name="T63" fmla="*/ 0 h 315"/>
              <a:gd name="T64" fmla="*/ 794 w 794"/>
              <a:gd name="T65" fmla="*/ 0 h 315"/>
              <a:gd name="T66" fmla="*/ 794 w 794"/>
              <a:gd name="T67" fmla="*/ 0 h 315"/>
              <a:gd name="T68" fmla="*/ 794 w 794"/>
              <a:gd name="T69" fmla="*/ 0 h 315"/>
              <a:gd name="T70" fmla="*/ 794 w 794"/>
              <a:gd name="T71" fmla="*/ 0 h 315"/>
              <a:gd name="T72" fmla="*/ 794 w 794"/>
              <a:gd name="T73" fmla="*/ 0 h 315"/>
              <a:gd name="T74" fmla="*/ 794 w 794"/>
              <a:gd name="T75" fmla="*/ 0 h 315"/>
              <a:gd name="T76" fmla="*/ 794 w 794"/>
              <a:gd name="T77" fmla="*/ 0 h 315"/>
              <a:gd name="T78" fmla="*/ 794 w 794"/>
              <a:gd name="T79" fmla="*/ 0 h 315"/>
              <a:gd name="T80" fmla="*/ 794 w 794"/>
              <a:gd name="T81" fmla="*/ 0 h 315"/>
              <a:gd name="T82" fmla="*/ 794 w 794"/>
              <a:gd name="T83" fmla="*/ 0 h 315"/>
              <a:gd name="T84" fmla="*/ 794 w 794"/>
              <a:gd name="T85" fmla="*/ 0 h 315"/>
              <a:gd name="T86" fmla="*/ 794 w 794"/>
              <a:gd name="T87" fmla="*/ 0 h 315"/>
              <a:gd name="T88" fmla="*/ 794 w 794"/>
              <a:gd name="T89" fmla="*/ 0 h 315"/>
              <a:gd name="T90" fmla="*/ 794 w 794"/>
              <a:gd name="T91" fmla="*/ 0 h 315"/>
              <a:gd name="T92" fmla="*/ 794 w 794"/>
              <a:gd name="T93" fmla="*/ 0 h 315"/>
              <a:gd name="T94" fmla="*/ 794 w 794"/>
              <a:gd name="T95" fmla="*/ 0 h 315"/>
              <a:gd name="T96" fmla="*/ 794 w 794"/>
              <a:gd name="T97" fmla="*/ 0 h 315"/>
              <a:gd name="T98" fmla="*/ 794 w 794"/>
              <a:gd name="T99" fmla="*/ 0 h 315"/>
              <a:gd name="T100" fmla="*/ 794 w 794"/>
              <a:gd name="T101" fmla="*/ 0 h 315"/>
              <a:gd name="T102" fmla="*/ 794 w 794"/>
              <a:gd name="T103" fmla="*/ 0 h 315"/>
              <a:gd name="T104" fmla="*/ 794 w 794"/>
              <a:gd name="T105" fmla="*/ 0 h 315"/>
              <a:gd name="T106" fmla="*/ 794 w 794"/>
              <a:gd name="T107" fmla="*/ 0 h 315"/>
              <a:gd name="T108" fmla="*/ 794 w 794"/>
              <a:gd name="T109" fmla="*/ 0 h 315"/>
              <a:gd name="T110" fmla="*/ 794 w 794"/>
              <a:gd name="T111" fmla="*/ 0 h 315"/>
              <a:gd name="T112" fmla="*/ 794 w 794"/>
              <a:gd name="T113" fmla="*/ 0 h 315"/>
              <a:gd name="T114" fmla="*/ 794 w 794"/>
              <a:gd name="T115" fmla="*/ 0 h 315"/>
              <a:gd name="T116" fmla="*/ 794 w 794"/>
              <a:gd name="T117" fmla="*/ 0 h 315"/>
              <a:gd name="T118" fmla="*/ 794 w 794"/>
              <a:gd name="T119" fmla="*/ 0 h 315"/>
              <a:gd name="T120" fmla="*/ 794 w 794"/>
              <a:gd name="T121" fmla="*/ 0 h 3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315"/>
              <a:gd name="T185" fmla="*/ 794 w 794"/>
              <a:gd name="T186" fmla="*/ 315 h 3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315">
                <a:moveTo>
                  <a:pt x="0" y="315"/>
                </a:moveTo>
                <a:lnTo>
                  <a:pt x="31" y="315"/>
                </a:lnTo>
                <a:lnTo>
                  <a:pt x="60" y="315"/>
                </a:lnTo>
                <a:lnTo>
                  <a:pt x="86" y="315"/>
                </a:lnTo>
                <a:lnTo>
                  <a:pt x="110" y="315"/>
                </a:lnTo>
                <a:lnTo>
                  <a:pt x="134" y="315"/>
                </a:lnTo>
                <a:lnTo>
                  <a:pt x="155" y="315"/>
                </a:lnTo>
                <a:lnTo>
                  <a:pt x="175" y="315"/>
                </a:lnTo>
                <a:lnTo>
                  <a:pt x="194" y="315"/>
                </a:lnTo>
                <a:lnTo>
                  <a:pt x="211" y="315"/>
                </a:lnTo>
                <a:lnTo>
                  <a:pt x="227" y="315"/>
                </a:lnTo>
                <a:lnTo>
                  <a:pt x="240" y="315"/>
                </a:lnTo>
                <a:lnTo>
                  <a:pt x="254" y="315"/>
                </a:lnTo>
                <a:lnTo>
                  <a:pt x="265" y="315"/>
                </a:lnTo>
                <a:lnTo>
                  <a:pt x="276" y="315"/>
                </a:lnTo>
                <a:lnTo>
                  <a:pt x="287" y="315"/>
                </a:lnTo>
                <a:lnTo>
                  <a:pt x="296" y="315"/>
                </a:lnTo>
                <a:lnTo>
                  <a:pt x="303" y="315"/>
                </a:lnTo>
                <a:lnTo>
                  <a:pt x="311" y="315"/>
                </a:lnTo>
                <a:lnTo>
                  <a:pt x="317" y="315"/>
                </a:lnTo>
                <a:lnTo>
                  <a:pt x="323" y="315"/>
                </a:lnTo>
                <a:lnTo>
                  <a:pt x="328" y="315"/>
                </a:lnTo>
                <a:lnTo>
                  <a:pt x="332" y="315"/>
                </a:lnTo>
                <a:lnTo>
                  <a:pt x="336" y="315"/>
                </a:lnTo>
                <a:lnTo>
                  <a:pt x="338" y="315"/>
                </a:lnTo>
                <a:lnTo>
                  <a:pt x="342" y="315"/>
                </a:lnTo>
                <a:lnTo>
                  <a:pt x="345" y="315"/>
                </a:lnTo>
                <a:lnTo>
                  <a:pt x="348" y="315"/>
                </a:lnTo>
                <a:lnTo>
                  <a:pt x="349" y="314"/>
                </a:lnTo>
                <a:lnTo>
                  <a:pt x="352" y="314"/>
                </a:lnTo>
                <a:lnTo>
                  <a:pt x="353" y="314"/>
                </a:lnTo>
                <a:lnTo>
                  <a:pt x="356" y="314"/>
                </a:lnTo>
                <a:lnTo>
                  <a:pt x="358" y="314"/>
                </a:lnTo>
                <a:lnTo>
                  <a:pt x="360" y="314"/>
                </a:lnTo>
                <a:lnTo>
                  <a:pt x="362" y="314"/>
                </a:lnTo>
                <a:lnTo>
                  <a:pt x="364" y="314"/>
                </a:lnTo>
                <a:lnTo>
                  <a:pt x="366" y="314"/>
                </a:lnTo>
                <a:lnTo>
                  <a:pt x="368" y="314"/>
                </a:lnTo>
                <a:lnTo>
                  <a:pt x="369" y="314"/>
                </a:lnTo>
                <a:lnTo>
                  <a:pt x="370" y="312"/>
                </a:lnTo>
                <a:lnTo>
                  <a:pt x="372" y="312"/>
                </a:lnTo>
                <a:lnTo>
                  <a:pt x="374" y="312"/>
                </a:lnTo>
                <a:lnTo>
                  <a:pt x="376" y="312"/>
                </a:lnTo>
                <a:lnTo>
                  <a:pt x="377" y="312"/>
                </a:lnTo>
                <a:lnTo>
                  <a:pt x="378" y="312"/>
                </a:lnTo>
                <a:lnTo>
                  <a:pt x="380" y="312"/>
                </a:lnTo>
                <a:lnTo>
                  <a:pt x="381" y="312"/>
                </a:lnTo>
                <a:lnTo>
                  <a:pt x="382" y="312"/>
                </a:lnTo>
                <a:lnTo>
                  <a:pt x="384" y="312"/>
                </a:lnTo>
                <a:lnTo>
                  <a:pt x="385" y="311"/>
                </a:lnTo>
                <a:lnTo>
                  <a:pt x="386" y="311"/>
                </a:lnTo>
                <a:lnTo>
                  <a:pt x="388" y="311"/>
                </a:lnTo>
                <a:lnTo>
                  <a:pt x="389" y="311"/>
                </a:lnTo>
                <a:lnTo>
                  <a:pt x="390" y="311"/>
                </a:lnTo>
                <a:lnTo>
                  <a:pt x="392" y="311"/>
                </a:lnTo>
                <a:lnTo>
                  <a:pt x="393" y="311"/>
                </a:lnTo>
                <a:lnTo>
                  <a:pt x="394" y="311"/>
                </a:lnTo>
                <a:lnTo>
                  <a:pt x="396" y="310"/>
                </a:lnTo>
                <a:lnTo>
                  <a:pt x="398" y="310"/>
                </a:lnTo>
                <a:lnTo>
                  <a:pt x="400" y="310"/>
                </a:lnTo>
                <a:lnTo>
                  <a:pt x="401" y="310"/>
                </a:lnTo>
                <a:lnTo>
                  <a:pt x="403" y="310"/>
                </a:lnTo>
                <a:lnTo>
                  <a:pt x="405" y="308"/>
                </a:lnTo>
                <a:lnTo>
                  <a:pt x="407" y="308"/>
                </a:lnTo>
                <a:lnTo>
                  <a:pt x="409" y="308"/>
                </a:lnTo>
                <a:lnTo>
                  <a:pt x="411" y="308"/>
                </a:lnTo>
                <a:lnTo>
                  <a:pt x="413" y="307"/>
                </a:lnTo>
                <a:lnTo>
                  <a:pt x="414" y="307"/>
                </a:lnTo>
                <a:lnTo>
                  <a:pt x="417" y="307"/>
                </a:lnTo>
                <a:lnTo>
                  <a:pt x="418" y="307"/>
                </a:lnTo>
                <a:lnTo>
                  <a:pt x="419" y="307"/>
                </a:lnTo>
                <a:lnTo>
                  <a:pt x="421" y="307"/>
                </a:lnTo>
                <a:lnTo>
                  <a:pt x="422" y="306"/>
                </a:lnTo>
                <a:lnTo>
                  <a:pt x="423" y="306"/>
                </a:lnTo>
                <a:lnTo>
                  <a:pt x="425" y="306"/>
                </a:lnTo>
                <a:lnTo>
                  <a:pt x="426" y="306"/>
                </a:lnTo>
                <a:lnTo>
                  <a:pt x="427" y="306"/>
                </a:lnTo>
                <a:lnTo>
                  <a:pt x="429" y="304"/>
                </a:lnTo>
                <a:lnTo>
                  <a:pt x="430" y="304"/>
                </a:lnTo>
                <a:lnTo>
                  <a:pt x="431" y="304"/>
                </a:lnTo>
                <a:lnTo>
                  <a:pt x="433" y="304"/>
                </a:lnTo>
                <a:lnTo>
                  <a:pt x="434" y="303"/>
                </a:lnTo>
                <a:lnTo>
                  <a:pt x="435" y="303"/>
                </a:lnTo>
                <a:lnTo>
                  <a:pt x="437" y="303"/>
                </a:lnTo>
                <a:lnTo>
                  <a:pt x="438" y="303"/>
                </a:lnTo>
                <a:lnTo>
                  <a:pt x="439" y="302"/>
                </a:lnTo>
                <a:lnTo>
                  <a:pt x="441" y="302"/>
                </a:lnTo>
                <a:lnTo>
                  <a:pt x="443" y="300"/>
                </a:lnTo>
                <a:lnTo>
                  <a:pt x="445" y="300"/>
                </a:lnTo>
                <a:lnTo>
                  <a:pt x="446" y="300"/>
                </a:lnTo>
                <a:lnTo>
                  <a:pt x="449" y="299"/>
                </a:lnTo>
                <a:lnTo>
                  <a:pt x="450" y="299"/>
                </a:lnTo>
                <a:lnTo>
                  <a:pt x="453" y="298"/>
                </a:lnTo>
                <a:lnTo>
                  <a:pt x="455" y="296"/>
                </a:lnTo>
                <a:lnTo>
                  <a:pt x="458" y="296"/>
                </a:lnTo>
                <a:lnTo>
                  <a:pt x="459" y="295"/>
                </a:lnTo>
                <a:lnTo>
                  <a:pt x="462" y="295"/>
                </a:lnTo>
                <a:lnTo>
                  <a:pt x="465" y="294"/>
                </a:lnTo>
                <a:lnTo>
                  <a:pt x="466" y="294"/>
                </a:lnTo>
                <a:lnTo>
                  <a:pt x="467" y="294"/>
                </a:lnTo>
                <a:lnTo>
                  <a:pt x="470" y="292"/>
                </a:lnTo>
                <a:lnTo>
                  <a:pt x="471" y="292"/>
                </a:lnTo>
                <a:lnTo>
                  <a:pt x="473" y="291"/>
                </a:lnTo>
                <a:lnTo>
                  <a:pt x="474" y="291"/>
                </a:lnTo>
                <a:lnTo>
                  <a:pt x="475" y="291"/>
                </a:lnTo>
                <a:lnTo>
                  <a:pt x="476" y="290"/>
                </a:lnTo>
                <a:lnTo>
                  <a:pt x="478" y="290"/>
                </a:lnTo>
                <a:lnTo>
                  <a:pt x="479" y="290"/>
                </a:lnTo>
                <a:lnTo>
                  <a:pt x="480" y="288"/>
                </a:lnTo>
                <a:lnTo>
                  <a:pt x="482" y="288"/>
                </a:lnTo>
                <a:lnTo>
                  <a:pt x="483" y="287"/>
                </a:lnTo>
                <a:lnTo>
                  <a:pt x="484" y="287"/>
                </a:lnTo>
                <a:lnTo>
                  <a:pt x="486" y="286"/>
                </a:lnTo>
                <a:lnTo>
                  <a:pt x="487" y="286"/>
                </a:lnTo>
                <a:lnTo>
                  <a:pt x="488" y="286"/>
                </a:lnTo>
                <a:lnTo>
                  <a:pt x="490" y="284"/>
                </a:lnTo>
                <a:lnTo>
                  <a:pt x="491" y="284"/>
                </a:lnTo>
                <a:lnTo>
                  <a:pt x="492" y="283"/>
                </a:lnTo>
                <a:lnTo>
                  <a:pt x="494" y="283"/>
                </a:lnTo>
                <a:lnTo>
                  <a:pt x="495" y="282"/>
                </a:lnTo>
                <a:lnTo>
                  <a:pt x="498" y="280"/>
                </a:lnTo>
                <a:lnTo>
                  <a:pt x="499" y="280"/>
                </a:lnTo>
                <a:lnTo>
                  <a:pt x="500" y="279"/>
                </a:lnTo>
                <a:lnTo>
                  <a:pt x="503" y="278"/>
                </a:lnTo>
                <a:lnTo>
                  <a:pt x="504" y="276"/>
                </a:lnTo>
                <a:lnTo>
                  <a:pt x="507" y="276"/>
                </a:lnTo>
                <a:lnTo>
                  <a:pt x="508" y="275"/>
                </a:lnTo>
                <a:lnTo>
                  <a:pt x="511" y="274"/>
                </a:lnTo>
                <a:lnTo>
                  <a:pt x="512" y="274"/>
                </a:lnTo>
                <a:lnTo>
                  <a:pt x="514" y="272"/>
                </a:lnTo>
                <a:lnTo>
                  <a:pt x="516" y="271"/>
                </a:lnTo>
                <a:lnTo>
                  <a:pt x="518" y="271"/>
                </a:lnTo>
                <a:lnTo>
                  <a:pt x="519" y="270"/>
                </a:lnTo>
                <a:lnTo>
                  <a:pt x="520" y="270"/>
                </a:lnTo>
                <a:lnTo>
                  <a:pt x="522" y="268"/>
                </a:lnTo>
                <a:lnTo>
                  <a:pt x="523" y="268"/>
                </a:lnTo>
                <a:lnTo>
                  <a:pt x="524" y="267"/>
                </a:lnTo>
                <a:lnTo>
                  <a:pt x="526" y="267"/>
                </a:lnTo>
                <a:lnTo>
                  <a:pt x="527" y="266"/>
                </a:lnTo>
                <a:lnTo>
                  <a:pt x="528" y="266"/>
                </a:lnTo>
                <a:lnTo>
                  <a:pt x="528" y="264"/>
                </a:lnTo>
                <a:lnTo>
                  <a:pt x="530" y="264"/>
                </a:lnTo>
                <a:lnTo>
                  <a:pt x="531" y="264"/>
                </a:lnTo>
                <a:lnTo>
                  <a:pt x="532" y="263"/>
                </a:lnTo>
                <a:lnTo>
                  <a:pt x="534" y="263"/>
                </a:lnTo>
                <a:lnTo>
                  <a:pt x="534" y="262"/>
                </a:lnTo>
                <a:lnTo>
                  <a:pt x="535" y="262"/>
                </a:lnTo>
                <a:lnTo>
                  <a:pt x="536" y="261"/>
                </a:lnTo>
                <a:lnTo>
                  <a:pt x="538" y="261"/>
                </a:lnTo>
                <a:lnTo>
                  <a:pt x="539" y="259"/>
                </a:lnTo>
                <a:lnTo>
                  <a:pt x="540" y="259"/>
                </a:lnTo>
                <a:lnTo>
                  <a:pt x="542" y="258"/>
                </a:lnTo>
                <a:lnTo>
                  <a:pt x="543" y="257"/>
                </a:lnTo>
                <a:lnTo>
                  <a:pt x="546" y="257"/>
                </a:lnTo>
                <a:lnTo>
                  <a:pt x="547" y="255"/>
                </a:lnTo>
                <a:lnTo>
                  <a:pt x="548" y="254"/>
                </a:lnTo>
                <a:lnTo>
                  <a:pt x="551" y="253"/>
                </a:lnTo>
                <a:lnTo>
                  <a:pt x="552" y="253"/>
                </a:lnTo>
                <a:lnTo>
                  <a:pt x="553" y="251"/>
                </a:lnTo>
                <a:lnTo>
                  <a:pt x="556" y="250"/>
                </a:lnTo>
                <a:lnTo>
                  <a:pt x="557" y="250"/>
                </a:lnTo>
                <a:lnTo>
                  <a:pt x="559" y="249"/>
                </a:lnTo>
                <a:lnTo>
                  <a:pt x="560" y="247"/>
                </a:lnTo>
                <a:lnTo>
                  <a:pt x="561" y="247"/>
                </a:lnTo>
                <a:lnTo>
                  <a:pt x="563" y="246"/>
                </a:lnTo>
                <a:lnTo>
                  <a:pt x="564" y="245"/>
                </a:lnTo>
                <a:lnTo>
                  <a:pt x="565" y="245"/>
                </a:lnTo>
                <a:lnTo>
                  <a:pt x="567" y="245"/>
                </a:lnTo>
                <a:lnTo>
                  <a:pt x="567" y="243"/>
                </a:lnTo>
                <a:lnTo>
                  <a:pt x="568" y="243"/>
                </a:lnTo>
                <a:lnTo>
                  <a:pt x="569" y="242"/>
                </a:lnTo>
                <a:lnTo>
                  <a:pt x="571" y="242"/>
                </a:lnTo>
                <a:lnTo>
                  <a:pt x="572" y="241"/>
                </a:lnTo>
                <a:lnTo>
                  <a:pt x="573" y="239"/>
                </a:lnTo>
                <a:lnTo>
                  <a:pt x="575" y="239"/>
                </a:lnTo>
                <a:lnTo>
                  <a:pt x="575" y="238"/>
                </a:lnTo>
                <a:lnTo>
                  <a:pt x="576" y="238"/>
                </a:lnTo>
                <a:lnTo>
                  <a:pt x="577" y="237"/>
                </a:lnTo>
                <a:lnTo>
                  <a:pt x="579" y="237"/>
                </a:lnTo>
                <a:lnTo>
                  <a:pt x="580" y="235"/>
                </a:lnTo>
                <a:lnTo>
                  <a:pt x="581" y="235"/>
                </a:lnTo>
                <a:lnTo>
                  <a:pt x="581" y="234"/>
                </a:lnTo>
                <a:lnTo>
                  <a:pt x="583" y="234"/>
                </a:lnTo>
                <a:lnTo>
                  <a:pt x="585" y="233"/>
                </a:lnTo>
                <a:lnTo>
                  <a:pt x="587" y="231"/>
                </a:lnTo>
                <a:lnTo>
                  <a:pt x="588" y="230"/>
                </a:lnTo>
                <a:lnTo>
                  <a:pt x="589" y="230"/>
                </a:lnTo>
                <a:lnTo>
                  <a:pt x="591" y="229"/>
                </a:lnTo>
                <a:lnTo>
                  <a:pt x="592" y="227"/>
                </a:lnTo>
                <a:lnTo>
                  <a:pt x="593" y="227"/>
                </a:lnTo>
                <a:lnTo>
                  <a:pt x="593" y="226"/>
                </a:lnTo>
                <a:lnTo>
                  <a:pt x="595" y="226"/>
                </a:lnTo>
                <a:lnTo>
                  <a:pt x="596" y="225"/>
                </a:lnTo>
                <a:lnTo>
                  <a:pt x="597" y="225"/>
                </a:lnTo>
                <a:lnTo>
                  <a:pt x="597" y="223"/>
                </a:lnTo>
                <a:lnTo>
                  <a:pt x="599" y="223"/>
                </a:lnTo>
                <a:lnTo>
                  <a:pt x="600" y="223"/>
                </a:lnTo>
                <a:lnTo>
                  <a:pt x="600" y="222"/>
                </a:lnTo>
                <a:lnTo>
                  <a:pt x="601" y="222"/>
                </a:lnTo>
                <a:lnTo>
                  <a:pt x="603" y="221"/>
                </a:lnTo>
                <a:lnTo>
                  <a:pt x="604" y="221"/>
                </a:lnTo>
                <a:lnTo>
                  <a:pt x="604" y="219"/>
                </a:lnTo>
                <a:lnTo>
                  <a:pt x="605" y="219"/>
                </a:lnTo>
                <a:lnTo>
                  <a:pt x="605" y="218"/>
                </a:lnTo>
                <a:lnTo>
                  <a:pt x="607" y="218"/>
                </a:lnTo>
                <a:lnTo>
                  <a:pt x="608" y="217"/>
                </a:lnTo>
                <a:lnTo>
                  <a:pt x="609" y="215"/>
                </a:lnTo>
                <a:lnTo>
                  <a:pt x="611" y="214"/>
                </a:lnTo>
                <a:lnTo>
                  <a:pt x="612" y="214"/>
                </a:lnTo>
                <a:lnTo>
                  <a:pt x="612" y="213"/>
                </a:lnTo>
                <a:lnTo>
                  <a:pt x="613" y="213"/>
                </a:lnTo>
                <a:lnTo>
                  <a:pt x="615" y="211"/>
                </a:lnTo>
                <a:lnTo>
                  <a:pt x="616" y="210"/>
                </a:lnTo>
                <a:lnTo>
                  <a:pt x="617" y="209"/>
                </a:lnTo>
                <a:lnTo>
                  <a:pt x="619" y="209"/>
                </a:lnTo>
                <a:lnTo>
                  <a:pt x="619" y="207"/>
                </a:lnTo>
                <a:lnTo>
                  <a:pt x="620" y="207"/>
                </a:lnTo>
                <a:lnTo>
                  <a:pt x="621" y="206"/>
                </a:lnTo>
                <a:lnTo>
                  <a:pt x="622" y="206"/>
                </a:lnTo>
                <a:lnTo>
                  <a:pt x="622" y="205"/>
                </a:lnTo>
                <a:lnTo>
                  <a:pt x="624" y="205"/>
                </a:lnTo>
                <a:lnTo>
                  <a:pt x="625" y="203"/>
                </a:lnTo>
                <a:lnTo>
                  <a:pt x="626" y="202"/>
                </a:lnTo>
                <a:lnTo>
                  <a:pt x="628" y="202"/>
                </a:lnTo>
                <a:lnTo>
                  <a:pt x="628" y="201"/>
                </a:lnTo>
                <a:lnTo>
                  <a:pt x="629" y="201"/>
                </a:lnTo>
                <a:lnTo>
                  <a:pt x="630" y="199"/>
                </a:lnTo>
                <a:lnTo>
                  <a:pt x="632" y="199"/>
                </a:lnTo>
                <a:lnTo>
                  <a:pt x="632" y="198"/>
                </a:lnTo>
                <a:lnTo>
                  <a:pt x="633" y="198"/>
                </a:lnTo>
                <a:lnTo>
                  <a:pt x="634" y="197"/>
                </a:lnTo>
                <a:lnTo>
                  <a:pt x="636" y="195"/>
                </a:lnTo>
                <a:lnTo>
                  <a:pt x="637" y="195"/>
                </a:lnTo>
                <a:lnTo>
                  <a:pt x="638" y="194"/>
                </a:lnTo>
                <a:lnTo>
                  <a:pt x="640" y="193"/>
                </a:lnTo>
                <a:lnTo>
                  <a:pt x="641" y="193"/>
                </a:lnTo>
                <a:lnTo>
                  <a:pt x="641" y="191"/>
                </a:lnTo>
                <a:lnTo>
                  <a:pt x="642" y="191"/>
                </a:lnTo>
                <a:lnTo>
                  <a:pt x="644" y="190"/>
                </a:lnTo>
                <a:lnTo>
                  <a:pt x="645" y="190"/>
                </a:lnTo>
                <a:lnTo>
                  <a:pt x="645" y="189"/>
                </a:lnTo>
                <a:lnTo>
                  <a:pt x="646" y="189"/>
                </a:lnTo>
                <a:lnTo>
                  <a:pt x="648" y="188"/>
                </a:lnTo>
                <a:lnTo>
                  <a:pt x="649" y="186"/>
                </a:lnTo>
                <a:lnTo>
                  <a:pt x="650" y="186"/>
                </a:lnTo>
                <a:lnTo>
                  <a:pt x="650" y="185"/>
                </a:lnTo>
                <a:lnTo>
                  <a:pt x="652" y="185"/>
                </a:lnTo>
                <a:lnTo>
                  <a:pt x="652" y="184"/>
                </a:lnTo>
                <a:lnTo>
                  <a:pt x="653" y="184"/>
                </a:lnTo>
                <a:lnTo>
                  <a:pt x="654" y="182"/>
                </a:lnTo>
                <a:lnTo>
                  <a:pt x="656" y="181"/>
                </a:lnTo>
                <a:lnTo>
                  <a:pt x="657" y="180"/>
                </a:lnTo>
                <a:lnTo>
                  <a:pt x="657" y="178"/>
                </a:lnTo>
                <a:lnTo>
                  <a:pt x="658" y="178"/>
                </a:lnTo>
                <a:lnTo>
                  <a:pt x="660" y="177"/>
                </a:lnTo>
                <a:lnTo>
                  <a:pt x="661" y="176"/>
                </a:lnTo>
                <a:lnTo>
                  <a:pt x="662" y="174"/>
                </a:lnTo>
                <a:lnTo>
                  <a:pt x="664" y="173"/>
                </a:lnTo>
                <a:lnTo>
                  <a:pt x="664" y="172"/>
                </a:lnTo>
                <a:lnTo>
                  <a:pt x="665" y="170"/>
                </a:lnTo>
                <a:lnTo>
                  <a:pt x="666" y="169"/>
                </a:lnTo>
                <a:lnTo>
                  <a:pt x="668" y="168"/>
                </a:lnTo>
                <a:lnTo>
                  <a:pt x="669" y="166"/>
                </a:lnTo>
                <a:lnTo>
                  <a:pt x="670" y="165"/>
                </a:lnTo>
                <a:lnTo>
                  <a:pt x="672" y="165"/>
                </a:lnTo>
                <a:lnTo>
                  <a:pt x="673" y="164"/>
                </a:lnTo>
                <a:lnTo>
                  <a:pt x="673" y="162"/>
                </a:lnTo>
                <a:lnTo>
                  <a:pt x="674" y="161"/>
                </a:lnTo>
                <a:lnTo>
                  <a:pt x="676" y="161"/>
                </a:lnTo>
                <a:lnTo>
                  <a:pt x="676" y="160"/>
                </a:lnTo>
                <a:lnTo>
                  <a:pt x="677" y="158"/>
                </a:lnTo>
                <a:lnTo>
                  <a:pt x="678" y="157"/>
                </a:lnTo>
                <a:lnTo>
                  <a:pt x="680" y="156"/>
                </a:lnTo>
                <a:lnTo>
                  <a:pt x="681" y="154"/>
                </a:lnTo>
                <a:lnTo>
                  <a:pt x="682" y="153"/>
                </a:lnTo>
                <a:lnTo>
                  <a:pt x="682" y="152"/>
                </a:lnTo>
                <a:lnTo>
                  <a:pt x="684" y="152"/>
                </a:lnTo>
                <a:lnTo>
                  <a:pt x="684" y="150"/>
                </a:lnTo>
                <a:lnTo>
                  <a:pt x="685" y="149"/>
                </a:lnTo>
                <a:lnTo>
                  <a:pt x="686" y="149"/>
                </a:lnTo>
                <a:lnTo>
                  <a:pt x="686" y="148"/>
                </a:lnTo>
                <a:lnTo>
                  <a:pt x="688" y="146"/>
                </a:lnTo>
                <a:lnTo>
                  <a:pt x="689" y="145"/>
                </a:lnTo>
                <a:lnTo>
                  <a:pt x="689" y="144"/>
                </a:lnTo>
                <a:lnTo>
                  <a:pt x="690" y="142"/>
                </a:lnTo>
                <a:lnTo>
                  <a:pt x="692" y="141"/>
                </a:lnTo>
                <a:lnTo>
                  <a:pt x="693" y="140"/>
                </a:lnTo>
                <a:lnTo>
                  <a:pt x="694" y="138"/>
                </a:lnTo>
                <a:lnTo>
                  <a:pt x="695" y="136"/>
                </a:lnTo>
                <a:lnTo>
                  <a:pt x="697" y="134"/>
                </a:lnTo>
                <a:lnTo>
                  <a:pt x="698" y="133"/>
                </a:lnTo>
                <a:lnTo>
                  <a:pt x="701" y="130"/>
                </a:lnTo>
                <a:lnTo>
                  <a:pt x="702" y="129"/>
                </a:lnTo>
                <a:lnTo>
                  <a:pt x="702" y="128"/>
                </a:lnTo>
                <a:lnTo>
                  <a:pt x="703" y="126"/>
                </a:lnTo>
                <a:lnTo>
                  <a:pt x="705" y="125"/>
                </a:lnTo>
                <a:lnTo>
                  <a:pt x="706" y="124"/>
                </a:lnTo>
                <a:lnTo>
                  <a:pt x="707" y="122"/>
                </a:lnTo>
                <a:lnTo>
                  <a:pt x="707" y="121"/>
                </a:lnTo>
                <a:lnTo>
                  <a:pt x="709" y="120"/>
                </a:lnTo>
                <a:lnTo>
                  <a:pt x="710" y="120"/>
                </a:lnTo>
                <a:lnTo>
                  <a:pt x="710" y="118"/>
                </a:lnTo>
                <a:lnTo>
                  <a:pt x="711" y="117"/>
                </a:lnTo>
                <a:lnTo>
                  <a:pt x="713" y="116"/>
                </a:lnTo>
                <a:lnTo>
                  <a:pt x="714" y="114"/>
                </a:lnTo>
                <a:lnTo>
                  <a:pt x="714" y="113"/>
                </a:lnTo>
                <a:lnTo>
                  <a:pt x="715" y="112"/>
                </a:lnTo>
                <a:lnTo>
                  <a:pt x="717" y="111"/>
                </a:lnTo>
                <a:lnTo>
                  <a:pt x="718" y="109"/>
                </a:lnTo>
                <a:lnTo>
                  <a:pt x="719" y="108"/>
                </a:lnTo>
                <a:lnTo>
                  <a:pt x="719" y="107"/>
                </a:lnTo>
                <a:lnTo>
                  <a:pt x="721" y="105"/>
                </a:lnTo>
                <a:lnTo>
                  <a:pt x="722" y="104"/>
                </a:lnTo>
                <a:lnTo>
                  <a:pt x="722" y="103"/>
                </a:lnTo>
                <a:lnTo>
                  <a:pt x="723" y="101"/>
                </a:lnTo>
                <a:lnTo>
                  <a:pt x="725" y="99"/>
                </a:lnTo>
                <a:lnTo>
                  <a:pt x="726" y="97"/>
                </a:lnTo>
                <a:lnTo>
                  <a:pt x="727" y="96"/>
                </a:lnTo>
                <a:lnTo>
                  <a:pt x="729" y="93"/>
                </a:lnTo>
                <a:lnTo>
                  <a:pt x="730" y="91"/>
                </a:lnTo>
                <a:lnTo>
                  <a:pt x="731" y="89"/>
                </a:lnTo>
                <a:lnTo>
                  <a:pt x="734" y="87"/>
                </a:lnTo>
                <a:lnTo>
                  <a:pt x="735" y="85"/>
                </a:lnTo>
                <a:lnTo>
                  <a:pt x="735" y="84"/>
                </a:lnTo>
                <a:lnTo>
                  <a:pt x="737" y="81"/>
                </a:lnTo>
                <a:lnTo>
                  <a:pt x="738" y="80"/>
                </a:lnTo>
                <a:lnTo>
                  <a:pt x="739" y="79"/>
                </a:lnTo>
                <a:lnTo>
                  <a:pt x="741" y="77"/>
                </a:lnTo>
                <a:lnTo>
                  <a:pt x="742" y="76"/>
                </a:lnTo>
                <a:lnTo>
                  <a:pt x="742" y="75"/>
                </a:lnTo>
                <a:lnTo>
                  <a:pt x="743" y="73"/>
                </a:lnTo>
                <a:lnTo>
                  <a:pt x="745" y="72"/>
                </a:lnTo>
                <a:lnTo>
                  <a:pt x="746" y="71"/>
                </a:lnTo>
                <a:lnTo>
                  <a:pt x="746" y="69"/>
                </a:lnTo>
                <a:lnTo>
                  <a:pt x="747" y="68"/>
                </a:lnTo>
                <a:lnTo>
                  <a:pt x="749" y="67"/>
                </a:lnTo>
                <a:lnTo>
                  <a:pt x="749" y="65"/>
                </a:lnTo>
                <a:lnTo>
                  <a:pt x="750" y="64"/>
                </a:lnTo>
                <a:lnTo>
                  <a:pt x="751" y="63"/>
                </a:lnTo>
                <a:lnTo>
                  <a:pt x="753" y="61"/>
                </a:lnTo>
                <a:lnTo>
                  <a:pt x="754" y="60"/>
                </a:lnTo>
                <a:lnTo>
                  <a:pt x="754" y="59"/>
                </a:lnTo>
                <a:lnTo>
                  <a:pt x="755" y="57"/>
                </a:lnTo>
                <a:lnTo>
                  <a:pt x="757" y="55"/>
                </a:lnTo>
                <a:lnTo>
                  <a:pt x="758" y="53"/>
                </a:lnTo>
                <a:lnTo>
                  <a:pt x="759" y="52"/>
                </a:lnTo>
                <a:lnTo>
                  <a:pt x="761" y="51"/>
                </a:lnTo>
                <a:lnTo>
                  <a:pt x="762" y="48"/>
                </a:lnTo>
                <a:lnTo>
                  <a:pt x="763" y="47"/>
                </a:lnTo>
                <a:lnTo>
                  <a:pt x="765" y="44"/>
                </a:lnTo>
                <a:lnTo>
                  <a:pt x="766" y="41"/>
                </a:lnTo>
                <a:lnTo>
                  <a:pt x="767" y="40"/>
                </a:lnTo>
                <a:lnTo>
                  <a:pt x="769" y="38"/>
                </a:lnTo>
                <a:lnTo>
                  <a:pt x="770" y="36"/>
                </a:lnTo>
                <a:lnTo>
                  <a:pt x="771" y="35"/>
                </a:lnTo>
                <a:lnTo>
                  <a:pt x="772" y="32"/>
                </a:lnTo>
                <a:lnTo>
                  <a:pt x="774" y="31"/>
                </a:lnTo>
                <a:lnTo>
                  <a:pt x="775" y="30"/>
                </a:lnTo>
                <a:lnTo>
                  <a:pt x="775" y="28"/>
                </a:lnTo>
                <a:lnTo>
                  <a:pt x="776" y="27"/>
                </a:lnTo>
                <a:lnTo>
                  <a:pt x="778" y="26"/>
                </a:lnTo>
                <a:lnTo>
                  <a:pt x="778" y="24"/>
                </a:lnTo>
                <a:lnTo>
                  <a:pt x="779" y="24"/>
                </a:lnTo>
                <a:lnTo>
                  <a:pt x="780" y="23"/>
                </a:lnTo>
                <a:lnTo>
                  <a:pt x="780" y="22"/>
                </a:lnTo>
                <a:lnTo>
                  <a:pt x="782" y="20"/>
                </a:lnTo>
                <a:lnTo>
                  <a:pt x="783" y="19"/>
                </a:lnTo>
                <a:lnTo>
                  <a:pt x="783" y="18"/>
                </a:lnTo>
                <a:lnTo>
                  <a:pt x="784" y="16"/>
                </a:lnTo>
                <a:lnTo>
                  <a:pt x="784" y="15"/>
                </a:lnTo>
                <a:lnTo>
                  <a:pt x="786" y="15"/>
                </a:lnTo>
                <a:lnTo>
                  <a:pt x="786" y="14"/>
                </a:lnTo>
                <a:lnTo>
                  <a:pt x="787" y="12"/>
                </a:lnTo>
                <a:lnTo>
                  <a:pt x="787" y="11"/>
                </a:lnTo>
                <a:lnTo>
                  <a:pt x="788" y="10"/>
                </a:lnTo>
                <a:lnTo>
                  <a:pt x="788" y="8"/>
                </a:lnTo>
                <a:lnTo>
                  <a:pt x="790" y="7"/>
                </a:lnTo>
                <a:lnTo>
                  <a:pt x="791" y="6"/>
                </a:lnTo>
                <a:lnTo>
                  <a:pt x="791" y="4"/>
                </a:lnTo>
                <a:lnTo>
                  <a:pt x="792" y="2"/>
                </a:lnTo>
                <a:lnTo>
                  <a:pt x="794"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711" name="Freeform 88"/>
          <p:cNvSpPr>
            <a:spLocks/>
          </p:cNvSpPr>
          <p:nvPr/>
        </p:nvSpPr>
        <p:spPr bwMode="auto">
          <a:xfrm>
            <a:off x="1000125" y="4270375"/>
            <a:ext cx="74613" cy="252413"/>
          </a:xfrm>
          <a:custGeom>
            <a:avLst/>
            <a:gdLst>
              <a:gd name="T0" fmla="*/ 794 w 94"/>
              <a:gd name="T1" fmla="*/ 796 h 317"/>
              <a:gd name="T2" fmla="*/ 794 w 94"/>
              <a:gd name="T3" fmla="*/ 796 h 317"/>
              <a:gd name="T4" fmla="*/ 794 w 94"/>
              <a:gd name="T5" fmla="*/ 796 h 317"/>
              <a:gd name="T6" fmla="*/ 794 w 94"/>
              <a:gd name="T7" fmla="*/ 796 h 317"/>
              <a:gd name="T8" fmla="*/ 794 w 94"/>
              <a:gd name="T9" fmla="*/ 796 h 317"/>
              <a:gd name="T10" fmla="*/ 794 w 94"/>
              <a:gd name="T11" fmla="*/ 796 h 317"/>
              <a:gd name="T12" fmla="*/ 794 w 94"/>
              <a:gd name="T13" fmla="*/ 796 h 317"/>
              <a:gd name="T14" fmla="*/ 794 w 94"/>
              <a:gd name="T15" fmla="*/ 796 h 317"/>
              <a:gd name="T16" fmla="*/ 794 w 94"/>
              <a:gd name="T17" fmla="*/ 796 h 317"/>
              <a:gd name="T18" fmla="*/ 794 w 94"/>
              <a:gd name="T19" fmla="*/ 796 h 317"/>
              <a:gd name="T20" fmla="*/ 794 w 94"/>
              <a:gd name="T21" fmla="*/ 796 h 317"/>
              <a:gd name="T22" fmla="*/ 794 w 94"/>
              <a:gd name="T23" fmla="*/ 796 h 317"/>
              <a:gd name="T24" fmla="*/ 794 w 94"/>
              <a:gd name="T25" fmla="*/ 796 h 317"/>
              <a:gd name="T26" fmla="*/ 794 w 94"/>
              <a:gd name="T27" fmla="*/ 796 h 317"/>
              <a:gd name="T28" fmla="*/ 794 w 94"/>
              <a:gd name="T29" fmla="*/ 796 h 317"/>
              <a:gd name="T30" fmla="*/ 794 w 94"/>
              <a:gd name="T31" fmla="*/ 796 h 317"/>
              <a:gd name="T32" fmla="*/ 794 w 94"/>
              <a:gd name="T33" fmla="*/ 796 h 317"/>
              <a:gd name="T34" fmla="*/ 794 w 94"/>
              <a:gd name="T35" fmla="*/ 796 h 317"/>
              <a:gd name="T36" fmla="*/ 794 w 94"/>
              <a:gd name="T37" fmla="*/ 796 h 317"/>
              <a:gd name="T38" fmla="*/ 794 w 94"/>
              <a:gd name="T39" fmla="*/ 796 h 317"/>
              <a:gd name="T40" fmla="*/ 794 w 94"/>
              <a:gd name="T41" fmla="*/ 796 h 317"/>
              <a:gd name="T42" fmla="*/ 794 w 94"/>
              <a:gd name="T43" fmla="*/ 796 h 317"/>
              <a:gd name="T44" fmla="*/ 794 w 94"/>
              <a:gd name="T45" fmla="*/ 796 h 317"/>
              <a:gd name="T46" fmla="*/ 794 w 94"/>
              <a:gd name="T47" fmla="*/ 796 h 317"/>
              <a:gd name="T48" fmla="*/ 794 w 94"/>
              <a:gd name="T49" fmla="*/ 796 h 317"/>
              <a:gd name="T50" fmla="*/ 794 w 94"/>
              <a:gd name="T51" fmla="*/ 796 h 317"/>
              <a:gd name="T52" fmla="*/ 794 w 94"/>
              <a:gd name="T53" fmla="*/ 796 h 317"/>
              <a:gd name="T54" fmla="*/ 794 w 94"/>
              <a:gd name="T55" fmla="*/ 796 h 317"/>
              <a:gd name="T56" fmla="*/ 794 w 94"/>
              <a:gd name="T57" fmla="*/ 796 h 317"/>
              <a:gd name="T58" fmla="*/ 794 w 94"/>
              <a:gd name="T59" fmla="*/ 796 h 317"/>
              <a:gd name="T60" fmla="*/ 794 w 94"/>
              <a:gd name="T61" fmla="*/ 796 h 317"/>
              <a:gd name="T62" fmla="*/ 794 w 94"/>
              <a:gd name="T63" fmla="*/ 796 h 317"/>
              <a:gd name="T64" fmla="*/ 794 w 94"/>
              <a:gd name="T65" fmla="*/ 796 h 317"/>
              <a:gd name="T66" fmla="*/ 794 w 94"/>
              <a:gd name="T67" fmla="*/ 796 h 317"/>
              <a:gd name="T68" fmla="*/ 794 w 94"/>
              <a:gd name="T69" fmla="*/ 796 h 317"/>
              <a:gd name="T70" fmla="*/ 794 w 94"/>
              <a:gd name="T71" fmla="*/ 796 h 317"/>
              <a:gd name="T72" fmla="*/ 794 w 94"/>
              <a:gd name="T73" fmla="*/ 796 h 317"/>
              <a:gd name="T74" fmla="*/ 794 w 94"/>
              <a:gd name="T75" fmla="*/ 796 h 317"/>
              <a:gd name="T76" fmla="*/ 794 w 94"/>
              <a:gd name="T77" fmla="*/ 796 h 317"/>
              <a:gd name="T78" fmla="*/ 794 w 94"/>
              <a:gd name="T79" fmla="*/ 796 h 317"/>
              <a:gd name="T80" fmla="*/ 794 w 94"/>
              <a:gd name="T81" fmla="*/ 796 h 317"/>
              <a:gd name="T82" fmla="*/ 794 w 94"/>
              <a:gd name="T83" fmla="*/ 796 h 317"/>
              <a:gd name="T84" fmla="*/ 794 w 94"/>
              <a:gd name="T85" fmla="*/ 796 h 317"/>
              <a:gd name="T86" fmla="*/ 794 w 94"/>
              <a:gd name="T87" fmla="*/ 796 h 317"/>
              <a:gd name="T88" fmla="*/ 794 w 94"/>
              <a:gd name="T89" fmla="*/ 796 h 317"/>
              <a:gd name="T90" fmla="*/ 794 w 94"/>
              <a:gd name="T91" fmla="*/ 796 h 317"/>
              <a:gd name="T92" fmla="*/ 794 w 94"/>
              <a:gd name="T93" fmla="*/ 796 h 317"/>
              <a:gd name="T94" fmla="*/ 794 w 94"/>
              <a:gd name="T95" fmla="*/ 796 h 317"/>
              <a:gd name="T96" fmla="*/ 794 w 94"/>
              <a:gd name="T97" fmla="*/ 796 h 317"/>
              <a:gd name="T98" fmla="*/ 794 w 94"/>
              <a:gd name="T99" fmla="*/ 796 h 317"/>
              <a:gd name="T100" fmla="*/ 794 w 94"/>
              <a:gd name="T101" fmla="*/ 796 h 317"/>
              <a:gd name="T102" fmla="*/ 794 w 94"/>
              <a:gd name="T103" fmla="*/ 796 h 317"/>
              <a:gd name="T104" fmla="*/ 794 w 94"/>
              <a:gd name="T105" fmla="*/ 796 h 317"/>
              <a:gd name="T106" fmla="*/ 794 w 94"/>
              <a:gd name="T107" fmla="*/ 796 h 317"/>
              <a:gd name="T108" fmla="*/ 794 w 94"/>
              <a:gd name="T109" fmla="*/ 796 h 317"/>
              <a:gd name="T110" fmla="*/ 794 w 94"/>
              <a:gd name="T111" fmla="*/ 796 h 317"/>
              <a:gd name="T112" fmla="*/ 794 w 94"/>
              <a:gd name="T113" fmla="*/ 79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7"/>
              <a:gd name="T173" fmla="*/ 94 w 94"/>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7">
                <a:moveTo>
                  <a:pt x="0" y="0"/>
                </a:moveTo>
                <a:lnTo>
                  <a:pt x="3" y="4"/>
                </a:lnTo>
                <a:lnTo>
                  <a:pt x="4" y="7"/>
                </a:lnTo>
                <a:lnTo>
                  <a:pt x="5" y="9"/>
                </a:lnTo>
                <a:lnTo>
                  <a:pt x="7" y="13"/>
                </a:lnTo>
                <a:lnTo>
                  <a:pt x="9" y="16"/>
                </a:lnTo>
                <a:lnTo>
                  <a:pt x="11" y="19"/>
                </a:lnTo>
                <a:lnTo>
                  <a:pt x="12" y="20"/>
                </a:lnTo>
                <a:lnTo>
                  <a:pt x="13" y="23"/>
                </a:lnTo>
                <a:lnTo>
                  <a:pt x="13" y="25"/>
                </a:lnTo>
                <a:lnTo>
                  <a:pt x="15" y="27"/>
                </a:lnTo>
                <a:lnTo>
                  <a:pt x="16" y="28"/>
                </a:lnTo>
                <a:lnTo>
                  <a:pt x="17" y="31"/>
                </a:lnTo>
                <a:lnTo>
                  <a:pt x="17" y="32"/>
                </a:lnTo>
                <a:lnTo>
                  <a:pt x="19" y="33"/>
                </a:lnTo>
                <a:lnTo>
                  <a:pt x="20" y="35"/>
                </a:lnTo>
                <a:lnTo>
                  <a:pt x="20" y="36"/>
                </a:lnTo>
                <a:lnTo>
                  <a:pt x="21" y="37"/>
                </a:lnTo>
                <a:lnTo>
                  <a:pt x="21" y="39"/>
                </a:lnTo>
                <a:lnTo>
                  <a:pt x="23" y="40"/>
                </a:lnTo>
                <a:lnTo>
                  <a:pt x="23" y="41"/>
                </a:lnTo>
                <a:lnTo>
                  <a:pt x="23" y="43"/>
                </a:lnTo>
                <a:lnTo>
                  <a:pt x="24" y="44"/>
                </a:lnTo>
                <a:lnTo>
                  <a:pt x="24" y="45"/>
                </a:lnTo>
                <a:lnTo>
                  <a:pt x="25" y="47"/>
                </a:lnTo>
                <a:lnTo>
                  <a:pt x="25" y="48"/>
                </a:lnTo>
                <a:lnTo>
                  <a:pt x="27" y="49"/>
                </a:lnTo>
                <a:lnTo>
                  <a:pt x="27" y="51"/>
                </a:lnTo>
                <a:lnTo>
                  <a:pt x="28" y="52"/>
                </a:lnTo>
                <a:lnTo>
                  <a:pt x="28" y="53"/>
                </a:lnTo>
                <a:lnTo>
                  <a:pt x="29" y="55"/>
                </a:lnTo>
                <a:lnTo>
                  <a:pt x="29" y="57"/>
                </a:lnTo>
                <a:lnTo>
                  <a:pt x="31" y="58"/>
                </a:lnTo>
                <a:lnTo>
                  <a:pt x="31" y="60"/>
                </a:lnTo>
                <a:lnTo>
                  <a:pt x="32" y="62"/>
                </a:lnTo>
                <a:lnTo>
                  <a:pt x="32" y="64"/>
                </a:lnTo>
                <a:lnTo>
                  <a:pt x="33" y="65"/>
                </a:lnTo>
                <a:lnTo>
                  <a:pt x="33" y="66"/>
                </a:lnTo>
                <a:lnTo>
                  <a:pt x="35" y="68"/>
                </a:lnTo>
                <a:lnTo>
                  <a:pt x="35" y="69"/>
                </a:lnTo>
                <a:lnTo>
                  <a:pt x="35" y="70"/>
                </a:lnTo>
                <a:lnTo>
                  <a:pt x="36" y="72"/>
                </a:lnTo>
                <a:lnTo>
                  <a:pt x="36" y="73"/>
                </a:lnTo>
                <a:lnTo>
                  <a:pt x="37" y="74"/>
                </a:lnTo>
                <a:lnTo>
                  <a:pt x="37" y="76"/>
                </a:lnTo>
                <a:lnTo>
                  <a:pt x="37" y="77"/>
                </a:lnTo>
                <a:lnTo>
                  <a:pt x="39" y="78"/>
                </a:lnTo>
                <a:lnTo>
                  <a:pt x="39" y="80"/>
                </a:lnTo>
                <a:lnTo>
                  <a:pt x="40" y="81"/>
                </a:lnTo>
                <a:lnTo>
                  <a:pt x="40" y="82"/>
                </a:lnTo>
                <a:lnTo>
                  <a:pt x="41" y="84"/>
                </a:lnTo>
                <a:lnTo>
                  <a:pt x="41" y="85"/>
                </a:lnTo>
                <a:lnTo>
                  <a:pt x="41" y="86"/>
                </a:lnTo>
                <a:lnTo>
                  <a:pt x="42" y="88"/>
                </a:lnTo>
                <a:lnTo>
                  <a:pt x="42" y="89"/>
                </a:lnTo>
                <a:lnTo>
                  <a:pt x="42" y="90"/>
                </a:lnTo>
                <a:lnTo>
                  <a:pt x="44" y="93"/>
                </a:lnTo>
                <a:lnTo>
                  <a:pt x="44" y="94"/>
                </a:lnTo>
                <a:lnTo>
                  <a:pt x="45" y="96"/>
                </a:lnTo>
                <a:lnTo>
                  <a:pt x="45" y="98"/>
                </a:lnTo>
                <a:lnTo>
                  <a:pt x="46" y="100"/>
                </a:lnTo>
                <a:lnTo>
                  <a:pt x="48" y="102"/>
                </a:lnTo>
                <a:lnTo>
                  <a:pt x="48" y="105"/>
                </a:lnTo>
                <a:lnTo>
                  <a:pt x="49" y="106"/>
                </a:lnTo>
                <a:lnTo>
                  <a:pt x="49" y="109"/>
                </a:lnTo>
                <a:lnTo>
                  <a:pt x="50" y="110"/>
                </a:lnTo>
                <a:lnTo>
                  <a:pt x="52" y="112"/>
                </a:lnTo>
                <a:lnTo>
                  <a:pt x="52" y="113"/>
                </a:lnTo>
                <a:lnTo>
                  <a:pt x="52" y="116"/>
                </a:lnTo>
                <a:lnTo>
                  <a:pt x="53" y="117"/>
                </a:lnTo>
                <a:lnTo>
                  <a:pt x="53" y="118"/>
                </a:lnTo>
                <a:lnTo>
                  <a:pt x="54" y="120"/>
                </a:lnTo>
                <a:lnTo>
                  <a:pt x="54" y="121"/>
                </a:lnTo>
                <a:lnTo>
                  <a:pt x="54" y="122"/>
                </a:lnTo>
                <a:lnTo>
                  <a:pt x="56" y="122"/>
                </a:lnTo>
                <a:lnTo>
                  <a:pt x="56" y="124"/>
                </a:lnTo>
                <a:lnTo>
                  <a:pt x="56" y="125"/>
                </a:lnTo>
                <a:lnTo>
                  <a:pt x="57" y="126"/>
                </a:lnTo>
                <a:lnTo>
                  <a:pt x="57" y="128"/>
                </a:lnTo>
                <a:lnTo>
                  <a:pt x="57" y="129"/>
                </a:lnTo>
                <a:lnTo>
                  <a:pt x="57" y="130"/>
                </a:lnTo>
                <a:lnTo>
                  <a:pt x="58" y="131"/>
                </a:lnTo>
                <a:lnTo>
                  <a:pt x="58" y="133"/>
                </a:lnTo>
                <a:lnTo>
                  <a:pt x="60" y="134"/>
                </a:lnTo>
                <a:lnTo>
                  <a:pt x="60" y="135"/>
                </a:lnTo>
                <a:lnTo>
                  <a:pt x="60" y="137"/>
                </a:lnTo>
                <a:lnTo>
                  <a:pt x="61" y="139"/>
                </a:lnTo>
                <a:lnTo>
                  <a:pt x="61" y="141"/>
                </a:lnTo>
                <a:lnTo>
                  <a:pt x="61" y="142"/>
                </a:lnTo>
                <a:lnTo>
                  <a:pt x="62" y="143"/>
                </a:lnTo>
                <a:lnTo>
                  <a:pt x="62" y="146"/>
                </a:lnTo>
                <a:lnTo>
                  <a:pt x="64" y="147"/>
                </a:lnTo>
                <a:lnTo>
                  <a:pt x="64" y="150"/>
                </a:lnTo>
                <a:lnTo>
                  <a:pt x="65" y="153"/>
                </a:lnTo>
                <a:lnTo>
                  <a:pt x="65" y="154"/>
                </a:lnTo>
                <a:lnTo>
                  <a:pt x="66" y="157"/>
                </a:lnTo>
                <a:lnTo>
                  <a:pt x="66" y="158"/>
                </a:lnTo>
                <a:lnTo>
                  <a:pt x="68" y="159"/>
                </a:lnTo>
                <a:lnTo>
                  <a:pt x="68" y="162"/>
                </a:lnTo>
                <a:lnTo>
                  <a:pt x="68" y="163"/>
                </a:lnTo>
                <a:lnTo>
                  <a:pt x="69" y="165"/>
                </a:lnTo>
                <a:lnTo>
                  <a:pt x="69" y="166"/>
                </a:lnTo>
                <a:lnTo>
                  <a:pt x="69" y="167"/>
                </a:lnTo>
                <a:lnTo>
                  <a:pt x="70" y="169"/>
                </a:lnTo>
                <a:lnTo>
                  <a:pt x="70" y="170"/>
                </a:lnTo>
                <a:lnTo>
                  <a:pt x="70" y="171"/>
                </a:lnTo>
                <a:lnTo>
                  <a:pt x="70" y="173"/>
                </a:lnTo>
                <a:lnTo>
                  <a:pt x="72" y="173"/>
                </a:lnTo>
                <a:lnTo>
                  <a:pt x="72" y="174"/>
                </a:lnTo>
                <a:lnTo>
                  <a:pt x="72" y="175"/>
                </a:lnTo>
                <a:lnTo>
                  <a:pt x="72" y="177"/>
                </a:lnTo>
                <a:lnTo>
                  <a:pt x="73" y="178"/>
                </a:lnTo>
                <a:lnTo>
                  <a:pt x="73" y="179"/>
                </a:lnTo>
                <a:lnTo>
                  <a:pt x="73" y="181"/>
                </a:lnTo>
                <a:lnTo>
                  <a:pt x="74" y="182"/>
                </a:lnTo>
                <a:lnTo>
                  <a:pt x="74" y="183"/>
                </a:lnTo>
                <a:lnTo>
                  <a:pt x="74" y="185"/>
                </a:lnTo>
                <a:lnTo>
                  <a:pt x="76" y="186"/>
                </a:lnTo>
                <a:lnTo>
                  <a:pt x="76" y="187"/>
                </a:lnTo>
                <a:lnTo>
                  <a:pt x="76" y="189"/>
                </a:lnTo>
                <a:lnTo>
                  <a:pt x="77" y="190"/>
                </a:lnTo>
                <a:lnTo>
                  <a:pt x="77" y="193"/>
                </a:lnTo>
                <a:lnTo>
                  <a:pt x="78" y="194"/>
                </a:lnTo>
                <a:lnTo>
                  <a:pt x="78" y="197"/>
                </a:lnTo>
                <a:lnTo>
                  <a:pt x="78" y="198"/>
                </a:lnTo>
                <a:lnTo>
                  <a:pt x="80" y="201"/>
                </a:lnTo>
                <a:lnTo>
                  <a:pt x="80" y="203"/>
                </a:lnTo>
                <a:lnTo>
                  <a:pt x="81" y="205"/>
                </a:lnTo>
                <a:lnTo>
                  <a:pt x="81" y="206"/>
                </a:lnTo>
                <a:lnTo>
                  <a:pt x="82" y="208"/>
                </a:lnTo>
                <a:lnTo>
                  <a:pt x="82" y="210"/>
                </a:lnTo>
                <a:lnTo>
                  <a:pt x="82" y="211"/>
                </a:lnTo>
                <a:lnTo>
                  <a:pt x="84" y="212"/>
                </a:lnTo>
                <a:lnTo>
                  <a:pt x="84" y="214"/>
                </a:lnTo>
                <a:lnTo>
                  <a:pt x="84" y="215"/>
                </a:lnTo>
                <a:lnTo>
                  <a:pt x="85" y="216"/>
                </a:lnTo>
                <a:lnTo>
                  <a:pt x="85" y="218"/>
                </a:lnTo>
                <a:lnTo>
                  <a:pt x="85" y="219"/>
                </a:lnTo>
                <a:lnTo>
                  <a:pt x="85" y="220"/>
                </a:lnTo>
                <a:lnTo>
                  <a:pt x="86" y="222"/>
                </a:lnTo>
                <a:lnTo>
                  <a:pt x="86" y="223"/>
                </a:lnTo>
                <a:lnTo>
                  <a:pt x="86" y="224"/>
                </a:lnTo>
                <a:lnTo>
                  <a:pt x="86" y="226"/>
                </a:lnTo>
                <a:lnTo>
                  <a:pt x="86" y="227"/>
                </a:lnTo>
                <a:lnTo>
                  <a:pt x="86" y="228"/>
                </a:lnTo>
                <a:lnTo>
                  <a:pt x="86" y="230"/>
                </a:lnTo>
                <a:lnTo>
                  <a:pt x="88" y="231"/>
                </a:lnTo>
                <a:lnTo>
                  <a:pt x="88" y="232"/>
                </a:lnTo>
                <a:lnTo>
                  <a:pt x="88" y="234"/>
                </a:lnTo>
                <a:lnTo>
                  <a:pt x="88" y="235"/>
                </a:lnTo>
                <a:lnTo>
                  <a:pt x="88" y="236"/>
                </a:lnTo>
                <a:lnTo>
                  <a:pt x="88" y="238"/>
                </a:lnTo>
                <a:lnTo>
                  <a:pt x="88" y="239"/>
                </a:lnTo>
                <a:lnTo>
                  <a:pt x="88" y="242"/>
                </a:lnTo>
                <a:lnTo>
                  <a:pt x="88" y="243"/>
                </a:lnTo>
                <a:lnTo>
                  <a:pt x="88" y="246"/>
                </a:lnTo>
                <a:lnTo>
                  <a:pt x="89" y="247"/>
                </a:lnTo>
                <a:lnTo>
                  <a:pt x="89" y="248"/>
                </a:lnTo>
                <a:lnTo>
                  <a:pt x="89" y="250"/>
                </a:lnTo>
                <a:lnTo>
                  <a:pt x="89" y="251"/>
                </a:lnTo>
                <a:lnTo>
                  <a:pt x="89" y="252"/>
                </a:lnTo>
                <a:lnTo>
                  <a:pt x="89" y="254"/>
                </a:lnTo>
                <a:lnTo>
                  <a:pt x="89" y="255"/>
                </a:lnTo>
                <a:lnTo>
                  <a:pt x="89" y="256"/>
                </a:lnTo>
                <a:lnTo>
                  <a:pt x="89" y="258"/>
                </a:lnTo>
                <a:lnTo>
                  <a:pt x="89" y="259"/>
                </a:lnTo>
                <a:lnTo>
                  <a:pt x="89" y="260"/>
                </a:lnTo>
                <a:lnTo>
                  <a:pt x="90" y="260"/>
                </a:lnTo>
                <a:lnTo>
                  <a:pt x="90" y="262"/>
                </a:lnTo>
                <a:lnTo>
                  <a:pt x="90" y="263"/>
                </a:lnTo>
                <a:lnTo>
                  <a:pt x="90" y="264"/>
                </a:lnTo>
                <a:lnTo>
                  <a:pt x="90" y="266"/>
                </a:lnTo>
                <a:lnTo>
                  <a:pt x="90" y="267"/>
                </a:lnTo>
                <a:lnTo>
                  <a:pt x="90" y="268"/>
                </a:lnTo>
                <a:lnTo>
                  <a:pt x="90" y="270"/>
                </a:lnTo>
                <a:lnTo>
                  <a:pt x="92" y="270"/>
                </a:lnTo>
                <a:lnTo>
                  <a:pt x="92" y="271"/>
                </a:lnTo>
                <a:lnTo>
                  <a:pt x="92" y="272"/>
                </a:lnTo>
                <a:lnTo>
                  <a:pt x="92" y="274"/>
                </a:lnTo>
                <a:lnTo>
                  <a:pt x="92" y="275"/>
                </a:lnTo>
                <a:lnTo>
                  <a:pt x="92" y="276"/>
                </a:lnTo>
                <a:lnTo>
                  <a:pt x="93" y="278"/>
                </a:lnTo>
                <a:lnTo>
                  <a:pt x="93" y="279"/>
                </a:lnTo>
                <a:lnTo>
                  <a:pt x="93" y="280"/>
                </a:lnTo>
                <a:lnTo>
                  <a:pt x="93" y="281"/>
                </a:lnTo>
                <a:lnTo>
                  <a:pt x="93" y="283"/>
                </a:lnTo>
                <a:lnTo>
                  <a:pt x="94" y="284"/>
                </a:lnTo>
                <a:lnTo>
                  <a:pt x="94" y="285"/>
                </a:lnTo>
                <a:lnTo>
                  <a:pt x="94" y="287"/>
                </a:lnTo>
                <a:lnTo>
                  <a:pt x="94" y="288"/>
                </a:lnTo>
                <a:lnTo>
                  <a:pt x="94" y="289"/>
                </a:lnTo>
                <a:lnTo>
                  <a:pt x="94" y="291"/>
                </a:lnTo>
                <a:lnTo>
                  <a:pt x="94" y="292"/>
                </a:lnTo>
                <a:lnTo>
                  <a:pt x="94" y="293"/>
                </a:lnTo>
                <a:lnTo>
                  <a:pt x="94" y="295"/>
                </a:lnTo>
                <a:lnTo>
                  <a:pt x="94" y="296"/>
                </a:lnTo>
                <a:lnTo>
                  <a:pt x="94" y="297"/>
                </a:lnTo>
                <a:lnTo>
                  <a:pt x="94" y="299"/>
                </a:lnTo>
                <a:lnTo>
                  <a:pt x="94" y="300"/>
                </a:lnTo>
                <a:lnTo>
                  <a:pt x="94" y="303"/>
                </a:lnTo>
                <a:lnTo>
                  <a:pt x="94" y="304"/>
                </a:lnTo>
                <a:lnTo>
                  <a:pt x="94" y="305"/>
                </a:lnTo>
                <a:lnTo>
                  <a:pt x="93" y="308"/>
                </a:lnTo>
                <a:lnTo>
                  <a:pt x="93" y="309"/>
                </a:lnTo>
                <a:lnTo>
                  <a:pt x="93" y="312"/>
                </a:lnTo>
                <a:lnTo>
                  <a:pt x="93" y="315"/>
                </a:lnTo>
                <a:lnTo>
                  <a:pt x="93" y="31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712" name="Freeform 89"/>
          <p:cNvSpPr>
            <a:spLocks/>
          </p:cNvSpPr>
          <p:nvPr/>
        </p:nvSpPr>
        <p:spPr bwMode="auto">
          <a:xfrm>
            <a:off x="1000125" y="4519613"/>
            <a:ext cx="74613" cy="252412"/>
          </a:xfrm>
          <a:custGeom>
            <a:avLst/>
            <a:gdLst>
              <a:gd name="T0" fmla="*/ 794 w 94"/>
              <a:gd name="T1" fmla="*/ 796 h 317"/>
              <a:gd name="T2" fmla="*/ 794 w 94"/>
              <a:gd name="T3" fmla="*/ 796 h 317"/>
              <a:gd name="T4" fmla="*/ 794 w 94"/>
              <a:gd name="T5" fmla="*/ 796 h 317"/>
              <a:gd name="T6" fmla="*/ 794 w 94"/>
              <a:gd name="T7" fmla="*/ 796 h 317"/>
              <a:gd name="T8" fmla="*/ 794 w 94"/>
              <a:gd name="T9" fmla="*/ 796 h 317"/>
              <a:gd name="T10" fmla="*/ 794 w 94"/>
              <a:gd name="T11" fmla="*/ 796 h 317"/>
              <a:gd name="T12" fmla="*/ 794 w 94"/>
              <a:gd name="T13" fmla="*/ 796 h 317"/>
              <a:gd name="T14" fmla="*/ 794 w 94"/>
              <a:gd name="T15" fmla="*/ 796 h 317"/>
              <a:gd name="T16" fmla="*/ 794 w 94"/>
              <a:gd name="T17" fmla="*/ 796 h 317"/>
              <a:gd name="T18" fmla="*/ 794 w 94"/>
              <a:gd name="T19" fmla="*/ 796 h 317"/>
              <a:gd name="T20" fmla="*/ 794 w 94"/>
              <a:gd name="T21" fmla="*/ 796 h 317"/>
              <a:gd name="T22" fmla="*/ 794 w 94"/>
              <a:gd name="T23" fmla="*/ 796 h 317"/>
              <a:gd name="T24" fmla="*/ 794 w 94"/>
              <a:gd name="T25" fmla="*/ 796 h 317"/>
              <a:gd name="T26" fmla="*/ 794 w 94"/>
              <a:gd name="T27" fmla="*/ 796 h 317"/>
              <a:gd name="T28" fmla="*/ 794 w 94"/>
              <a:gd name="T29" fmla="*/ 796 h 317"/>
              <a:gd name="T30" fmla="*/ 794 w 94"/>
              <a:gd name="T31" fmla="*/ 796 h 317"/>
              <a:gd name="T32" fmla="*/ 794 w 94"/>
              <a:gd name="T33" fmla="*/ 796 h 317"/>
              <a:gd name="T34" fmla="*/ 794 w 94"/>
              <a:gd name="T35" fmla="*/ 796 h 317"/>
              <a:gd name="T36" fmla="*/ 794 w 94"/>
              <a:gd name="T37" fmla="*/ 796 h 317"/>
              <a:gd name="T38" fmla="*/ 794 w 94"/>
              <a:gd name="T39" fmla="*/ 796 h 317"/>
              <a:gd name="T40" fmla="*/ 794 w 94"/>
              <a:gd name="T41" fmla="*/ 796 h 317"/>
              <a:gd name="T42" fmla="*/ 794 w 94"/>
              <a:gd name="T43" fmla="*/ 796 h 317"/>
              <a:gd name="T44" fmla="*/ 794 w 94"/>
              <a:gd name="T45" fmla="*/ 796 h 317"/>
              <a:gd name="T46" fmla="*/ 794 w 94"/>
              <a:gd name="T47" fmla="*/ 796 h 317"/>
              <a:gd name="T48" fmla="*/ 794 w 94"/>
              <a:gd name="T49" fmla="*/ 796 h 317"/>
              <a:gd name="T50" fmla="*/ 794 w 94"/>
              <a:gd name="T51" fmla="*/ 796 h 317"/>
              <a:gd name="T52" fmla="*/ 794 w 94"/>
              <a:gd name="T53" fmla="*/ 796 h 317"/>
              <a:gd name="T54" fmla="*/ 794 w 94"/>
              <a:gd name="T55" fmla="*/ 796 h 317"/>
              <a:gd name="T56" fmla="*/ 794 w 94"/>
              <a:gd name="T57" fmla="*/ 796 h 317"/>
              <a:gd name="T58" fmla="*/ 794 w 94"/>
              <a:gd name="T59" fmla="*/ 796 h 317"/>
              <a:gd name="T60" fmla="*/ 794 w 94"/>
              <a:gd name="T61" fmla="*/ 796 h 317"/>
              <a:gd name="T62" fmla="*/ 794 w 94"/>
              <a:gd name="T63" fmla="*/ 796 h 317"/>
              <a:gd name="T64" fmla="*/ 794 w 94"/>
              <a:gd name="T65" fmla="*/ 796 h 317"/>
              <a:gd name="T66" fmla="*/ 794 w 94"/>
              <a:gd name="T67" fmla="*/ 796 h 317"/>
              <a:gd name="T68" fmla="*/ 794 w 94"/>
              <a:gd name="T69" fmla="*/ 796 h 317"/>
              <a:gd name="T70" fmla="*/ 794 w 94"/>
              <a:gd name="T71" fmla="*/ 796 h 317"/>
              <a:gd name="T72" fmla="*/ 794 w 94"/>
              <a:gd name="T73" fmla="*/ 796 h 317"/>
              <a:gd name="T74" fmla="*/ 794 w 94"/>
              <a:gd name="T75" fmla="*/ 796 h 317"/>
              <a:gd name="T76" fmla="*/ 794 w 94"/>
              <a:gd name="T77" fmla="*/ 796 h 317"/>
              <a:gd name="T78" fmla="*/ 794 w 94"/>
              <a:gd name="T79" fmla="*/ 796 h 317"/>
              <a:gd name="T80" fmla="*/ 794 w 94"/>
              <a:gd name="T81" fmla="*/ 796 h 317"/>
              <a:gd name="T82" fmla="*/ 794 w 94"/>
              <a:gd name="T83" fmla="*/ 796 h 317"/>
              <a:gd name="T84" fmla="*/ 794 w 94"/>
              <a:gd name="T85" fmla="*/ 796 h 317"/>
              <a:gd name="T86" fmla="*/ 794 w 94"/>
              <a:gd name="T87" fmla="*/ 796 h 317"/>
              <a:gd name="T88" fmla="*/ 794 w 94"/>
              <a:gd name="T89" fmla="*/ 796 h 317"/>
              <a:gd name="T90" fmla="*/ 794 w 94"/>
              <a:gd name="T91" fmla="*/ 796 h 317"/>
              <a:gd name="T92" fmla="*/ 794 w 94"/>
              <a:gd name="T93" fmla="*/ 796 h 317"/>
              <a:gd name="T94" fmla="*/ 794 w 94"/>
              <a:gd name="T95" fmla="*/ 796 h 317"/>
              <a:gd name="T96" fmla="*/ 794 w 94"/>
              <a:gd name="T97" fmla="*/ 796 h 317"/>
              <a:gd name="T98" fmla="*/ 794 w 94"/>
              <a:gd name="T99" fmla="*/ 796 h 317"/>
              <a:gd name="T100" fmla="*/ 794 w 94"/>
              <a:gd name="T101" fmla="*/ 796 h 317"/>
              <a:gd name="T102" fmla="*/ 794 w 94"/>
              <a:gd name="T103" fmla="*/ 796 h 317"/>
              <a:gd name="T104" fmla="*/ 794 w 94"/>
              <a:gd name="T105" fmla="*/ 796 h 317"/>
              <a:gd name="T106" fmla="*/ 794 w 94"/>
              <a:gd name="T107" fmla="*/ 796 h 317"/>
              <a:gd name="T108" fmla="*/ 794 w 94"/>
              <a:gd name="T109" fmla="*/ 796 h 317"/>
              <a:gd name="T110" fmla="*/ 794 w 94"/>
              <a:gd name="T111" fmla="*/ 796 h 317"/>
              <a:gd name="T112" fmla="*/ 794 w 94"/>
              <a:gd name="T113" fmla="*/ 796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317"/>
              <a:gd name="T173" fmla="*/ 94 w 94"/>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317">
                <a:moveTo>
                  <a:pt x="0" y="317"/>
                </a:moveTo>
                <a:lnTo>
                  <a:pt x="3" y="314"/>
                </a:lnTo>
                <a:lnTo>
                  <a:pt x="4" y="310"/>
                </a:lnTo>
                <a:lnTo>
                  <a:pt x="5" y="308"/>
                </a:lnTo>
                <a:lnTo>
                  <a:pt x="7" y="305"/>
                </a:lnTo>
                <a:lnTo>
                  <a:pt x="9" y="302"/>
                </a:lnTo>
                <a:lnTo>
                  <a:pt x="11" y="300"/>
                </a:lnTo>
                <a:lnTo>
                  <a:pt x="12" y="297"/>
                </a:lnTo>
                <a:lnTo>
                  <a:pt x="13" y="294"/>
                </a:lnTo>
                <a:lnTo>
                  <a:pt x="13" y="293"/>
                </a:lnTo>
                <a:lnTo>
                  <a:pt x="15" y="290"/>
                </a:lnTo>
                <a:lnTo>
                  <a:pt x="16" y="289"/>
                </a:lnTo>
                <a:lnTo>
                  <a:pt x="17" y="288"/>
                </a:lnTo>
                <a:lnTo>
                  <a:pt x="17" y="286"/>
                </a:lnTo>
                <a:lnTo>
                  <a:pt x="19" y="284"/>
                </a:lnTo>
                <a:lnTo>
                  <a:pt x="20" y="282"/>
                </a:lnTo>
                <a:lnTo>
                  <a:pt x="20" y="281"/>
                </a:lnTo>
                <a:lnTo>
                  <a:pt x="21" y="280"/>
                </a:lnTo>
                <a:lnTo>
                  <a:pt x="21" y="278"/>
                </a:lnTo>
                <a:lnTo>
                  <a:pt x="23" y="277"/>
                </a:lnTo>
                <a:lnTo>
                  <a:pt x="23" y="276"/>
                </a:lnTo>
                <a:lnTo>
                  <a:pt x="23" y="274"/>
                </a:lnTo>
                <a:lnTo>
                  <a:pt x="24" y="274"/>
                </a:lnTo>
                <a:lnTo>
                  <a:pt x="24" y="273"/>
                </a:lnTo>
                <a:lnTo>
                  <a:pt x="25" y="272"/>
                </a:lnTo>
                <a:lnTo>
                  <a:pt x="25" y="270"/>
                </a:lnTo>
                <a:lnTo>
                  <a:pt x="27" y="269"/>
                </a:lnTo>
                <a:lnTo>
                  <a:pt x="27" y="268"/>
                </a:lnTo>
                <a:lnTo>
                  <a:pt x="28" y="266"/>
                </a:lnTo>
                <a:lnTo>
                  <a:pt x="28" y="264"/>
                </a:lnTo>
                <a:lnTo>
                  <a:pt x="29" y="263"/>
                </a:lnTo>
                <a:lnTo>
                  <a:pt x="29" y="261"/>
                </a:lnTo>
                <a:lnTo>
                  <a:pt x="31" y="259"/>
                </a:lnTo>
                <a:lnTo>
                  <a:pt x="31" y="257"/>
                </a:lnTo>
                <a:lnTo>
                  <a:pt x="32" y="256"/>
                </a:lnTo>
                <a:lnTo>
                  <a:pt x="32" y="255"/>
                </a:lnTo>
                <a:lnTo>
                  <a:pt x="33" y="253"/>
                </a:lnTo>
                <a:lnTo>
                  <a:pt x="33" y="251"/>
                </a:lnTo>
                <a:lnTo>
                  <a:pt x="35" y="249"/>
                </a:lnTo>
                <a:lnTo>
                  <a:pt x="35" y="248"/>
                </a:lnTo>
                <a:lnTo>
                  <a:pt x="36" y="247"/>
                </a:lnTo>
                <a:lnTo>
                  <a:pt x="36" y="245"/>
                </a:lnTo>
                <a:lnTo>
                  <a:pt x="36" y="244"/>
                </a:lnTo>
                <a:lnTo>
                  <a:pt x="37" y="243"/>
                </a:lnTo>
                <a:lnTo>
                  <a:pt x="37" y="241"/>
                </a:lnTo>
                <a:lnTo>
                  <a:pt x="39" y="240"/>
                </a:lnTo>
                <a:lnTo>
                  <a:pt x="39" y="239"/>
                </a:lnTo>
                <a:lnTo>
                  <a:pt x="39" y="237"/>
                </a:lnTo>
                <a:lnTo>
                  <a:pt x="40" y="237"/>
                </a:lnTo>
                <a:lnTo>
                  <a:pt x="40" y="236"/>
                </a:lnTo>
                <a:lnTo>
                  <a:pt x="40" y="235"/>
                </a:lnTo>
                <a:lnTo>
                  <a:pt x="41" y="233"/>
                </a:lnTo>
                <a:lnTo>
                  <a:pt x="41" y="232"/>
                </a:lnTo>
                <a:lnTo>
                  <a:pt x="41" y="231"/>
                </a:lnTo>
                <a:lnTo>
                  <a:pt x="42" y="229"/>
                </a:lnTo>
                <a:lnTo>
                  <a:pt x="42" y="228"/>
                </a:lnTo>
                <a:lnTo>
                  <a:pt x="42" y="227"/>
                </a:lnTo>
                <a:lnTo>
                  <a:pt x="44" y="225"/>
                </a:lnTo>
                <a:lnTo>
                  <a:pt x="44" y="223"/>
                </a:lnTo>
                <a:lnTo>
                  <a:pt x="45" y="221"/>
                </a:lnTo>
                <a:lnTo>
                  <a:pt x="45" y="220"/>
                </a:lnTo>
                <a:lnTo>
                  <a:pt x="46" y="217"/>
                </a:lnTo>
                <a:lnTo>
                  <a:pt x="48" y="215"/>
                </a:lnTo>
                <a:lnTo>
                  <a:pt x="48" y="213"/>
                </a:lnTo>
                <a:lnTo>
                  <a:pt x="49" y="211"/>
                </a:lnTo>
                <a:lnTo>
                  <a:pt x="49" y="209"/>
                </a:lnTo>
                <a:lnTo>
                  <a:pt x="50" y="207"/>
                </a:lnTo>
                <a:lnTo>
                  <a:pt x="52" y="205"/>
                </a:lnTo>
                <a:lnTo>
                  <a:pt x="52" y="204"/>
                </a:lnTo>
                <a:lnTo>
                  <a:pt x="52" y="203"/>
                </a:lnTo>
                <a:lnTo>
                  <a:pt x="53" y="201"/>
                </a:lnTo>
                <a:lnTo>
                  <a:pt x="53" y="200"/>
                </a:lnTo>
                <a:lnTo>
                  <a:pt x="54" y="199"/>
                </a:lnTo>
                <a:lnTo>
                  <a:pt x="54" y="197"/>
                </a:lnTo>
                <a:lnTo>
                  <a:pt x="54" y="196"/>
                </a:lnTo>
                <a:lnTo>
                  <a:pt x="56" y="195"/>
                </a:lnTo>
                <a:lnTo>
                  <a:pt x="56" y="193"/>
                </a:lnTo>
                <a:lnTo>
                  <a:pt x="56" y="192"/>
                </a:lnTo>
                <a:lnTo>
                  <a:pt x="57" y="191"/>
                </a:lnTo>
                <a:lnTo>
                  <a:pt x="57" y="190"/>
                </a:lnTo>
                <a:lnTo>
                  <a:pt x="57" y="188"/>
                </a:lnTo>
                <a:lnTo>
                  <a:pt x="58" y="187"/>
                </a:lnTo>
                <a:lnTo>
                  <a:pt x="58" y="186"/>
                </a:lnTo>
                <a:lnTo>
                  <a:pt x="58" y="184"/>
                </a:lnTo>
                <a:lnTo>
                  <a:pt x="60" y="183"/>
                </a:lnTo>
                <a:lnTo>
                  <a:pt x="60" y="182"/>
                </a:lnTo>
                <a:lnTo>
                  <a:pt x="60" y="180"/>
                </a:lnTo>
                <a:lnTo>
                  <a:pt x="61" y="179"/>
                </a:lnTo>
                <a:lnTo>
                  <a:pt x="61" y="176"/>
                </a:lnTo>
                <a:lnTo>
                  <a:pt x="61" y="175"/>
                </a:lnTo>
                <a:lnTo>
                  <a:pt x="62" y="174"/>
                </a:lnTo>
                <a:lnTo>
                  <a:pt x="62" y="171"/>
                </a:lnTo>
                <a:lnTo>
                  <a:pt x="64" y="170"/>
                </a:lnTo>
                <a:lnTo>
                  <a:pt x="64" y="167"/>
                </a:lnTo>
                <a:lnTo>
                  <a:pt x="65" y="164"/>
                </a:lnTo>
                <a:lnTo>
                  <a:pt x="65" y="163"/>
                </a:lnTo>
                <a:lnTo>
                  <a:pt x="66" y="160"/>
                </a:lnTo>
                <a:lnTo>
                  <a:pt x="66" y="159"/>
                </a:lnTo>
                <a:lnTo>
                  <a:pt x="68" y="158"/>
                </a:lnTo>
                <a:lnTo>
                  <a:pt x="68" y="156"/>
                </a:lnTo>
                <a:lnTo>
                  <a:pt x="68" y="154"/>
                </a:lnTo>
                <a:lnTo>
                  <a:pt x="69" y="152"/>
                </a:lnTo>
                <a:lnTo>
                  <a:pt x="69" y="151"/>
                </a:lnTo>
                <a:lnTo>
                  <a:pt x="69" y="150"/>
                </a:lnTo>
                <a:lnTo>
                  <a:pt x="70" y="148"/>
                </a:lnTo>
                <a:lnTo>
                  <a:pt x="70" y="147"/>
                </a:lnTo>
                <a:lnTo>
                  <a:pt x="70" y="146"/>
                </a:lnTo>
                <a:lnTo>
                  <a:pt x="72" y="144"/>
                </a:lnTo>
                <a:lnTo>
                  <a:pt x="72" y="143"/>
                </a:lnTo>
                <a:lnTo>
                  <a:pt x="72" y="142"/>
                </a:lnTo>
                <a:lnTo>
                  <a:pt x="72" y="140"/>
                </a:lnTo>
                <a:lnTo>
                  <a:pt x="73" y="139"/>
                </a:lnTo>
                <a:lnTo>
                  <a:pt x="73" y="138"/>
                </a:lnTo>
                <a:lnTo>
                  <a:pt x="74" y="136"/>
                </a:lnTo>
                <a:lnTo>
                  <a:pt x="74" y="135"/>
                </a:lnTo>
                <a:lnTo>
                  <a:pt x="74" y="134"/>
                </a:lnTo>
                <a:lnTo>
                  <a:pt x="76" y="132"/>
                </a:lnTo>
                <a:lnTo>
                  <a:pt x="76" y="130"/>
                </a:lnTo>
                <a:lnTo>
                  <a:pt x="76" y="128"/>
                </a:lnTo>
                <a:lnTo>
                  <a:pt x="77" y="127"/>
                </a:lnTo>
                <a:lnTo>
                  <a:pt x="77" y="126"/>
                </a:lnTo>
                <a:lnTo>
                  <a:pt x="78" y="123"/>
                </a:lnTo>
                <a:lnTo>
                  <a:pt x="78" y="122"/>
                </a:lnTo>
                <a:lnTo>
                  <a:pt x="78" y="119"/>
                </a:lnTo>
                <a:lnTo>
                  <a:pt x="80" y="116"/>
                </a:lnTo>
                <a:lnTo>
                  <a:pt x="80" y="115"/>
                </a:lnTo>
                <a:lnTo>
                  <a:pt x="81" y="113"/>
                </a:lnTo>
                <a:lnTo>
                  <a:pt x="81" y="111"/>
                </a:lnTo>
                <a:lnTo>
                  <a:pt x="82" y="110"/>
                </a:lnTo>
                <a:lnTo>
                  <a:pt x="82" y="107"/>
                </a:lnTo>
                <a:lnTo>
                  <a:pt x="82" y="106"/>
                </a:lnTo>
                <a:lnTo>
                  <a:pt x="84" y="105"/>
                </a:lnTo>
                <a:lnTo>
                  <a:pt x="84" y="103"/>
                </a:lnTo>
                <a:lnTo>
                  <a:pt x="84" y="102"/>
                </a:lnTo>
                <a:lnTo>
                  <a:pt x="85" y="101"/>
                </a:lnTo>
                <a:lnTo>
                  <a:pt x="85" y="99"/>
                </a:lnTo>
                <a:lnTo>
                  <a:pt x="85" y="98"/>
                </a:lnTo>
                <a:lnTo>
                  <a:pt x="85" y="97"/>
                </a:lnTo>
                <a:lnTo>
                  <a:pt x="86" y="95"/>
                </a:lnTo>
                <a:lnTo>
                  <a:pt x="86" y="94"/>
                </a:lnTo>
                <a:lnTo>
                  <a:pt x="86" y="93"/>
                </a:lnTo>
                <a:lnTo>
                  <a:pt x="86" y="91"/>
                </a:lnTo>
                <a:lnTo>
                  <a:pt x="86" y="90"/>
                </a:lnTo>
                <a:lnTo>
                  <a:pt x="86" y="89"/>
                </a:lnTo>
                <a:lnTo>
                  <a:pt x="86" y="87"/>
                </a:lnTo>
                <a:lnTo>
                  <a:pt x="88" y="87"/>
                </a:lnTo>
                <a:lnTo>
                  <a:pt x="88" y="86"/>
                </a:lnTo>
                <a:lnTo>
                  <a:pt x="88" y="85"/>
                </a:lnTo>
                <a:lnTo>
                  <a:pt x="88" y="82"/>
                </a:lnTo>
                <a:lnTo>
                  <a:pt x="88" y="81"/>
                </a:lnTo>
                <a:lnTo>
                  <a:pt x="88" y="79"/>
                </a:lnTo>
                <a:lnTo>
                  <a:pt x="88" y="78"/>
                </a:lnTo>
                <a:lnTo>
                  <a:pt x="88" y="77"/>
                </a:lnTo>
                <a:lnTo>
                  <a:pt x="88" y="74"/>
                </a:lnTo>
                <a:lnTo>
                  <a:pt x="88" y="73"/>
                </a:lnTo>
                <a:lnTo>
                  <a:pt x="89" y="70"/>
                </a:lnTo>
                <a:lnTo>
                  <a:pt x="89" y="69"/>
                </a:lnTo>
                <a:lnTo>
                  <a:pt x="89" y="67"/>
                </a:lnTo>
                <a:lnTo>
                  <a:pt x="89" y="66"/>
                </a:lnTo>
                <a:lnTo>
                  <a:pt x="89" y="65"/>
                </a:lnTo>
                <a:lnTo>
                  <a:pt x="89" y="63"/>
                </a:lnTo>
                <a:lnTo>
                  <a:pt x="89" y="62"/>
                </a:lnTo>
                <a:lnTo>
                  <a:pt x="89" y="61"/>
                </a:lnTo>
                <a:lnTo>
                  <a:pt x="89" y="59"/>
                </a:lnTo>
                <a:lnTo>
                  <a:pt x="89" y="58"/>
                </a:lnTo>
                <a:lnTo>
                  <a:pt x="90" y="57"/>
                </a:lnTo>
                <a:lnTo>
                  <a:pt x="90" y="55"/>
                </a:lnTo>
                <a:lnTo>
                  <a:pt x="90" y="54"/>
                </a:lnTo>
                <a:lnTo>
                  <a:pt x="90" y="53"/>
                </a:lnTo>
                <a:lnTo>
                  <a:pt x="90" y="51"/>
                </a:lnTo>
                <a:lnTo>
                  <a:pt x="90" y="50"/>
                </a:lnTo>
                <a:lnTo>
                  <a:pt x="90" y="49"/>
                </a:lnTo>
                <a:lnTo>
                  <a:pt x="92" y="47"/>
                </a:lnTo>
                <a:lnTo>
                  <a:pt x="92" y="46"/>
                </a:lnTo>
                <a:lnTo>
                  <a:pt x="92" y="45"/>
                </a:lnTo>
                <a:lnTo>
                  <a:pt x="92" y="43"/>
                </a:lnTo>
                <a:lnTo>
                  <a:pt x="92" y="42"/>
                </a:lnTo>
                <a:lnTo>
                  <a:pt x="92" y="41"/>
                </a:lnTo>
                <a:lnTo>
                  <a:pt x="93" y="40"/>
                </a:lnTo>
                <a:lnTo>
                  <a:pt x="93" y="38"/>
                </a:lnTo>
                <a:lnTo>
                  <a:pt x="93" y="37"/>
                </a:lnTo>
                <a:lnTo>
                  <a:pt x="93" y="36"/>
                </a:lnTo>
                <a:lnTo>
                  <a:pt x="93" y="34"/>
                </a:lnTo>
                <a:lnTo>
                  <a:pt x="94" y="33"/>
                </a:lnTo>
                <a:lnTo>
                  <a:pt x="94" y="32"/>
                </a:lnTo>
                <a:lnTo>
                  <a:pt x="94" y="30"/>
                </a:lnTo>
                <a:lnTo>
                  <a:pt x="94" y="29"/>
                </a:lnTo>
                <a:lnTo>
                  <a:pt x="94" y="28"/>
                </a:lnTo>
                <a:lnTo>
                  <a:pt x="94" y="26"/>
                </a:lnTo>
                <a:lnTo>
                  <a:pt x="94" y="25"/>
                </a:lnTo>
                <a:lnTo>
                  <a:pt x="94" y="24"/>
                </a:lnTo>
                <a:lnTo>
                  <a:pt x="94" y="22"/>
                </a:lnTo>
                <a:lnTo>
                  <a:pt x="94" y="21"/>
                </a:lnTo>
                <a:lnTo>
                  <a:pt x="94" y="20"/>
                </a:lnTo>
                <a:lnTo>
                  <a:pt x="94" y="18"/>
                </a:lnTo>
                <a:lnTo>
                  <a:pt x="94" y="17"/>
                </a:lnTo>
                <a:lnTo>
                  <a:pt x="94" y="16"/>
                </a:lnTo>
                <a:lnTo>
                  <a:pt x="94" y="13"/>
                </a:lnTo>
                <a:lnTo>
                  <a:pt x="94" y="12"/>
                </a:lnTo>
                <a:lnTo>
                  <a:pt x="93" y="10"/>
                </a:lnTo>
                <a:lnTo>
                  <a:pt x="93" y="8"/>
                </a:lnTo>
                <a:lnTo>
                  <a:pt x="93" y="5"/>
                </a:lnTo>
                <a:lnTo>
                  <a:pt x="93" y="2"/>
                </a:lnTo>
                <a:lnTo>
                  <a:pt x="93"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713" name="Freeform 90"/>
          <p:cNvSpPr>
            <a:spLocks/>
          </p:cNvSpPr>
          <p:nvPr/>
        </p:nvSpPr>
        <p:spPr bwMode="auto">
          <a:xfrm>
            <a:off x="1641475" y="4476750"/>
            <a:ext cx="95250" cy="96838"/>
          </a:xfrm>
          <a:custGeom>
            <a:avLst/>
            <a:gdLst>
              <a:gd name="T0" fmla="*/ 794 w 120"/>
              <a:gd name="T1" fmla="*/ 0 h 121"/>
              <a:gd name="T2" fmla="*/ 794 w 120"/>
              <a:gd name="T3" fmla="*/ 800 h 121"/>
              <a:gd name="T4" fmla="*/ 794 w 120"/>
              <a:gd name="T5" fmla="*/ 800 h 121"/>
              <a:gd name="T6" fmla="*/ 794 w 120"/>
              <a:gd name="T7" fmla="*/ 800 h 121"/>
              <a:gd name="T8" fmla="*/ 794 w 120"/>
              <a:gd name="T9" fmla="*/ 800 h 121"/>
              <a:gd name="T10" fmla="*/ 794 w 120"/>
              <a:gd name="T11" fmla="*/ 800 h 121"/>
              <a:gd name="T12" fmla="*/ 794 w 120"/>
              <a:gd name="T13" fmla="*/ 800 h 121"/>
              <a:gd name="T14" fmla="*/ 794 w 120"/>
              <a:gd name="T15" fmla="*/ 800 h 121"/>
              <a:gd name="T16" fmla="*/ 794 w 120"/>
              <a:gd name="T17" fmla="*/ 800 h 121"/>
              <a:gd name="T18" fmla="*/ 0 w 120"/>
              <a:gd name="T19" fmla="*/ 800 h 121"/>
              <a:gd name="T20" fmla="*/ 0 w 120"/>
              <a:gd name="T21" fmla="*/ 800 h 121"/>
              <a:gd name="T22" fmla="*/ 0 w 120"/>
              <a:gd name="T23" fmla="*/ 800 h 121"/>
              <a:gd name="T24" fmla="*/ 794 w 120"/>
              <a:gd name="T25" fmla="*/ 800 h 121"/>
              <a:gd name="T26" fmla="*/ 794 w 120"/>
              <a:gd name="T27" fmla="*/ 800 h 121"/>
              <a:gd name="T28" fmla="*/ 794 w 120"/>
              <a:gd name="T29" fmla="*/ 800 h 121"/>
              <a:gd name="T30" fmla="*/ 794 w 120"/>
              <a:gd name="T31" fmla="*/ 800 h 121"/>
              <a:gd name="T32" fmla="*/ 794 w 120"/>
              <a:gd name="T33" fmla="*/ 800 h 121"/>
              <a:gd name="T34" fmla="*/ 794 w 120"/>
              <a:gd name="T35" fmla="*/ 800 h 121"/>
              <a:gd name="T36" fmla="*/ 794 w 120"/>
              <a:gd name="T37" fmla="*/ 800 h 121"/>
              <a:gd name="T38" fmla="*/ 794 w 120"/>
              <a:gd name="T39" fmla="*/ 800 h 121"/>
              <a:gd name="T40" fmla="*/ 794 w 120"/>
              <a:gd name="T41" fmla="*/ 800 h 121"/>
              <a:gd name="T42" fmla="*/ 794 w 120"/>
              <a:gd name="T43" fmla="*/ 800 h 121"/>
              <a:gd name="T44" fmla="*/ 794 w 120"/>
              <a:gd name="T45" fmla="*/ 800 h 121"/>
              <a:gd name="T46" fmla="*/ 794 w 120"/>
              <a:gd name="T47" fmla="*/ 800 h 121"/>
              <a:gd name="T48" fmla="*/ 794 w 120"/>
              <a:gd name="T49" fmla="*/ 800 h 121"/>
              <a:gd name="T50" fmla="*/ 794 w 120"/>
              <a:gd name="T51" fmla="*/ 800 h 121"/>
              <a:gd name="T52" fmla="*/ 794 w 120"/>
              <a:gd name="T53" fmla="*/ 800 h 121"/>
              <a:gd name="T54" fmla="*/ 794 w 120"/>
              <a:gd name="T55" fmla="*/ 800 h 121"/>
              <a:gd name="T56" fmla="*/ 794 w 120"/>
              <a:gd name="T57" fmla="*/ 800 h 121"/>
              <a:gd name="T58" fmla="*/ 794 w 120"/>
              <a:gd name="T59" fmla="*/ 800 h 121"/>
              <a:gd name="T60" fmla="*/ 794 w 120"/>
              <a:gd name="T61" fmla="*/ 800 h 121"/>
              <a:gd name="T62" fmla="*/ 794 w 120"/>
              <a:gd name="T63" fmla="*/ 800 h 121"/>
              <a:gd name="T64" fmla="*/ 794 w 120"/>
              <a:gd name="T65" fmla="*/ 800 h 121"/>
              <a:gd name="T66" fmla="*/ 794 w 120"/>
              <a:gd name="T67" fmla="*/ 800 h 121"/>
              <a:gd name="T68" fmla="*/ 794 w 120"/>
              <a:gd name="T69" fmla="*/ 800 h 121"/>
              <a:gd name="T70" fmla="*/ 794 w 120"/>
              <a:gd name="T71" fmla="*/ 800 h 121"/>
              <a:gd name="T72" fmla="*/ 794 w 120"/>
              <a:gd name="T73" fmla="*/ 800 h 121"/>
              <a:gd name="T74" fmla="*/ 794 w 120"/>
              <a:gd name="T75" fmla="*/ 800 h 121"/>
              <a:gd name="T76" fmla="*/ 794 w 120"/>
              <a:gd name="T77" fmla="*/ 800 h 121"/>
              <a:gd name="T78" fmla="*/ 794 w 120"/>
              <a:gd name="T79" fmla="*/ 800 h 121"/>
              <a:gd name="T80" fmla="*/ 794 w 120"/>
              <a:gd name="T81" fmla="*/ 800 h 121"/>
              <a:gd name="T82" fmla="*/ 794 w 120"/>
              <a:gd name="T83" fmla="*/ 800 h 121"/>
              <a:gd name="T84" fmla="*/ 794 w 120"/>
              <a:gd name="T85" fmla="*/ 0 h 121"/>
              <a:gd name="T86" fmla="*/ 794 w 120"/>
              <a:gd name="T87" fmla="*/ 0 h 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21"/>
              <a:gd name="T134" fmla="*/ 120 w 120"/>
              <a:gd name="T135" fmla="*/ 121 h 1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21">
                <a:moveTo>
                  <a:pt x="60" y="0"/>
                </a:moveTo>
                <a:lnTo>
                  <a:pt x="57" y="0"/>
                </a:lnTo>
                <a:lnTo>
                  <a:pt x="53" y="0"/>
                </a:lnTo>
                <a:lnTo>
                  <a:pt x="51" y="0"/>
                </a:lnTo>
                <a:lnTo>
                  <a:pt x="48" y="2"/>
                </a:lnTo>
                <a:lnTo>
                  <a:pt x="45" y="2"/>
                </a:lnTo>
                <a:lnTo>
                  <a:pt x="42" y="3"/>
                </a:lnTo>
                <a:lnTo>
                  <a:pt x="39" y="4"/>
                </a:lnTo>
                <a:lnTo>
                  <a:pt x="36" y="4"/>
                </a:lnTo>
                <a:lnTo>
                  <a:pt x="34" y="6"/>
                </a:lnTo>
                <a:lnTo>
                  <a:pt x="31" y="7"/>
                </a:lnTo>
                <a:lnTo>
                  <a:pt x="28" y="8"/>
                </a:lnTo>
                <a:lnTo>
                  <a:pt x="27" y="11"/>
                </a:lnTo>
                <a:lnTo>
                  <a:pt x="24" y="12"/>
                </a:lnTo>
                <a:lnTo>
                  <a:pt x="22" y="14"/>
                </a:lnTo>
                <a:lnTo>
                  <a:pt x="19" y="16"/>
                </a:lnTo>
                <a:lnTo>
                  <a:pt x="18" y="18"/>
                </a:lnTo>
                <a:lnTo>
                  <a:pt x="15" y="20"/>
                </a:lnTo>
                <a:lnTo>
                  <a:pt x="14" y="21"/>
                </a:lnTo>
                <a:lnTo>
                  <a:pt x="12" y="24"/>
                </a:lnTo>
                <a:lnTo>
                  <a:pt x="10" y="27"/>
                </a:lnTo>
                <a:lnTo>
                  <a:pt x="8" y="29"/>
                </a:lnTo>
                <a:lnTo>
                  <a:pt x="7" y="32"/>
                </a:lnTo>
                <a:lnTo>
                  <a:pt x="6" y="35"/>
                </a:lnTo>
                <a:lnTo>
                  <a:pt x="4" y="37"/>
                </a:lnTo>
                <a:lnTo>
                  <a:pt x="3" y="40"/>
                </a:lnTo>
                <a:lnTo>
                  <a:pt x="3" y="43"/>
                </a:lnTo>
                <a:lnTo>
                  <a:pt x="2" y="45"/>
                </a:lnTo>
                <a:lnTo>
                  <a:pt x="2" y="48"/>
                </a:lnTo>
                <a:lnTo>
                  <a:pt x="0" y="51"/>
                </a:lnTo>
                <a:lnTo>
                  <a:pt x="0" y="55"/>
                </a:lnTo>
                <a:lnTo>
                  <a:pt x="0" y="57"/>
                </a:lnTo>
                <a:lnTo>
                  <a:pt x="0" y="60"/>
                </a:lnTo>
                <a:lnTo>
                  <a:pt x="0" y="64"/>
                </a:lnTo>
                <a:lnTo>
                  <a:pt x="0" y="67"/>
                </a:lnTo>
                <a:lnTo>
                  <a:pt x="0" y="69"/>
                </a:lnTo>
                <a:lnTo>
                  <a:pt x="2" y="72"/>
                </a:lnTo>
                <a:lnTo>
                  <a:pt x="2" y="76"/>
                </a:lnTo>
                <a:lnTo>
                  <a:pt x="3" y="79"/>
                </a:lnTo>
                <a:lnTo>
                  <a:pt x="3" y="81"/>
                </a:lnTo>
                <a:lnTo>
                  <a:pt x="4" y="84"/>
                </a:lnTo>
                <a:lnTo>
                  <a:pt x="6" y="87"/>
                </a:lnTo>
                <a:lnTo>
                  <a:pt x="7" y="89"/>
                </a:lnTo>
                <a:lnTo>
                  <a:pt x="8" y="92"/>
                </a:lnTo>
                <a:lnTo>
                  <a:pt x="10" y="95"/>
                </a:lnTo>
                <a:lnTo>
                  <a:pt x="12" y="96"/>
                </a:lnTo>
                <a:lnTo>
                  <a:pt x="14" y="98"/>
                </a:lnTo>
                <a:lnTo>
                  <a:pt x="15" y="101"/>
                </a:lnTo>
                <a:lnTo>
                  <a:pt x="18" y="102"/>
                </a:lnTo>
                <a:lnTo>
                  <a:pt x="19" y="105"/>
                </a:lnTo>
                <a:lnTo>
                  <a:pt x="22" y="106"/>
                </a:lnTo>
                <a:lnTo>
                  <a:pt x="24" y="109"/>
                </a:lnTo>
                <a:lnTo>
                  <a:pt x="27" y="110"/>
                </a:lnTo>
                <a:lnTo>
                  <a:pt x="28" y="112"/>
                </a:lnTo>
                <a:lnTo>
                  <a:pt x="31" y="113"/>
                </a:lnTo>
                <a:lnTo>
                  <a:pt x="34" y="114"/>
                </a:lnTo>
                <a:lnTo>
                  <a:pt x="36" y="116"/>
                </a:lnTo>
                <a:lnTo>
                  <a:pt x="39" y="117"/>
                </a:lnTo>
                <a:lnTo>
                  <a:pt x="42" y="118"/>
                </a:lnTo>
                <a:lnTo>
                  <a:pt x="45" y="118"/>
                </a:lnTo>
                <a:lnTo>
                  <a:pt x="48" y="120"/>
                </a:lnTo>
                <a:lnTo>
                  <a:pt x="51" y="120"/>
                </a:lnTo>
                <a:lnTo>
                  <a:pt x="53" y="120"/>
                </a:lnTo>
                <a:lnTo>
                  <a:pt x="57" y="121"/>
                </a:lnTo>
                <a:lnTo>
                  <a:pt x="60" y="121"/>
                </a:lnTo>
                <a:lnTo>
                  <a:pt x="63" y="121"/>
                </a:lnTo>
                <a:lnTo>
                  <a:pt x="67" y="120"/>
                </a:lnTo>
                <a:lnTo>
                  <a:pt x="69" y="120"/>
                </a:lnTo>
                <a:lnTo>
                  <a:pt x="72" y="120"/>
                </a:lnTo>
                <a:lnTo>
                  <a:pt x="75" y="118"/>
                </a:lnTo>
                <a:lnTo>
                  <a:pt x="77" y="118"/>
                </a:lnTo>
                <a:lnTo>
                  <a:pt x="81" y="117"/>
                </a:lnTo>
                <a:lnTo>
                  <a:pt x="84" y="116"/>
                </a:lnTo>
                <a:lnTo>
                  <a:pt x="87" y="114"/>
                </a:lnTo>
                <a:lnTo>
                  <a:pt x="89" y="113"/>
                </a:lnTo>
                <a:lnTo>
                  <a:pt x="92" y="112"/>
                </a:lnTo>
                <a:lnTo>
                  <a:pt x="93" y="110"/>
                </a:lnTo>
                <a:lnTo>
                  <a:pt x="96" y="109"/>
                </a:lnTo>
                <a:lnTo>
                  <a:pt x="99" y="106"/>
                </a:lnTo>
                <a:lnTo>
                  <a:pt x="101" y="105"/>
                </a:lnTo>
                <a:lnTo>
                  <a:pt x="103" y="102"/>
                </a:lnTo>
                <a:lnTo>
                  <a:pt x="105" y="101"/>
                </a:lnTo>
                <a:lnTo>
                  <a:pt x="107" y="98"/>
                </a:lnTo>
                <a:lnTo>
                  <a:pt x="108" y="96"/>
                </a:lnTo>
                <a:lnTo>
                  <a:pt x="111" y="95"/>
                </a:lnTo>
                <a:lnTo>
                  <a:pt x="112" y="92"/>
                </a:lnTo>
                <a:lnTo>
                  <a:pt x="113" y="89"/>
                </a:lnTo>
                <a:lnTo>
                  <a:pt x="115" y="87"/>
                </a:lnTo>
                <a:lnTo>
                  <a:pt x="116" y="84"/>
                </a:lnTo>
                <a:lnTo>
                  <a:pt x="117" y="81"/>
                </a:lnTo>
                <a:lnTo>
                  <a:pt x="117" y="79"/>
                </a:lnTo>
                <a:lnTo>
                  <a:pt x="118" y="76"/>
                </a:lnTo>
                <a:lnTo>
                  <a:pt x="118" y="72"/>
                </a:lnTo>
                <a:lnTo>
                  <a:pt x="120" y="69"/>
                </a:lnTo>
                <a:lnTo>
                  <a:pt x="120" y="67"/>
                </a:lnTo>
                <a:lnTo>
                  <a:pt x="120" y="64"/>
                </a:lnTo>
                <a:lnTo>
                  <a:pt x="120" y="60"/>
                </a:lnTo>
                <a:lnTo>
                  <a:pt x="120" y="57"/>
                </a:lnTo>
                <a:lnTo>
                  <a:pt x="120" y="55"/>
                </a:lnTo>
                <a:lnTo>
                  <a:pt x="120" y="51"/>
                </a:lnTo>
                <a:lnTo>
                  <a:pt x="118" y="48"/>
                </a:lnTo>
                <a:lnTo>
                  <a:pt x="118" y="45"/>
                </a:lnTo>
                <a:lnTo>
                  <a:pt x="117" y="43"/>
                </a:lnTo>
                <a:lnTo>
                  <a:pt x="117" y="40"/>
                </a:lnTo>
                <a:lnTo>
                  <a:pt x="116" y="37"/>
                </a:lnTo>
                <a:lnTo>
                  <a:pt x="115" y="35"/>
                </a:lnTo>
                <a:lnTo>
                  <a:pt x="113" y="32"/>
                </a:lnTo>
                <a:lnTo>
                  <a:pt x="112" y="29"/>
                </a:lnTo>
                <a:lnTo>
                  <a:pt x="111" y="27"/>
                </a:lnTo>
                <a:lnTo>
                  <a:pt x="108" y="24"/>
                </a:lnTo>
                <a:lnTo>
                  <a:pt x="107" y="21"/>
                </a:lnTo>
                <a:lnTo>
                  <a:pt x="105" y="20"/>
                </a:lnTo>
                <a:lnTo>
                  <a:pt x="103" y="18"/>
                </a:lnTo>
                <a:lnTo>
                  <a:pt x="101" y="16"/>
                </a:lnTo>
                <a:lnTo>
                  <a:pt x="99" y="14"/>
                </a:lnTo>
                <a:lnTo>
                  <a:pt x="96" y="12"/>
                </a:lnTo>
                <a:lnTo>
                  <a:pt x="93" y="11"/>
                </a:lnTo>
                <a:lnTo>
                  <a:pt x="92" y="8"/>
                </a:lnTo>
                <a:lnTo>
                  <a:pt x="89" y="7"/>
                </a:lnTo>
                <a:lnTo>
                  <a:pt x="87" y="6"/>
                </a:lnTo>
                <a:lnTo>
                  <a:pt x="84" y="4"/>
                </a:lnTo>
                <a:lnTo>
                  <a:pt x="81" y="4"/>
                </a:lnTo>
                <a:lnTo>
                  <a:pt x="77" y="3"/>
                </a:lnTo>
                <a:lnTo>
                  <a:pt x="75" y="2"/>
                </a:lnTo>
                <a:lnTo>
                  <a:pt x="72" y="2"/>
                </a:lnTo>
                <a:lnTo>
                  <a:pt x="69" y="0"/>
                </a:lnTo>
                <a:lnTo>
                  <a:pt x="67" y="0"/>
                </a:lnTo>
                <a:lnTo>
                  <a:pt x="63" y="0"/>
                </a:lnTo>
                <a:lnTo>
                  <a:pt x="60" y="0"/>
                </a:lnTo>
              </a:path>
            </a:pathLst>
          </a:custGeom>
          <a:solidFill>
            <a:schemeClr val="bg1"/>
          </a:solidFill>
          <a:ln w="20638">
            <a:solidFill>
              <a:srgbClr val="000000"/>
            </a:solidFill>
            <a:round/>
            <a:headEnd/>
            <a:tailEnd/>
          </a:ln>
        </p:spPr>
        <p:txBody>
          <a:bodyPr/>
          <a:lstStyle/>
          <a:p>
            <a:endParaRPr lang="en-GB"/>
          </a:p>
        </p:txBody>
      </p:sp>
      <p:sp>
        <p:nvSpPr>
          <p:cNvPr id="26714" name="Rectangle 91"/>
          <p:cNvSpPr>
            <a:spLocks noChangeArrowheads="1"/>
          </p:cNvSpPr>
          <p:nvPr/>
        </p:nvSpPr>
        <p:spPr bwMode="auto">
          <a:xfrm>
            <a:off x="3227388" y="4773613"/>
            <a:ext cx="127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15" name="Rectangle 92"/>
          <p:cNvSpPr>
            <a:spLocks noChangeArrowheads="1"/>
          </p:cNvSpPr>
          <p:nvPr/>
        </p:nvSpPr>
        <p:spPr bwMode="auto">
          <a:xfrm>
            <a:off x="457200" y="4229100"/>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16" name="Rectangle 93"/>
          <p:cNvSpPr>
            <a:spLocks noChangeArrowheads="1"/>
          </p:cNvSpPr>
          <p:nvPr/>
        </p:nvSpPr>
        <p:spPr bwMode="auto">
          <a:xfrm>
            <a:off x="550863" y="4324350"/>
            <a:ext cx="127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17" name="Rectangle 94"/>
          <p:cNvSpPr>
            <a:spLocks noChangeArrowheads="1"/>
          </p:cNvSpPr>
          <p:nvPr/>
        </p:nvSpPr>
        <p:spPr bwMode="auto">
          <a:xfrm>
            <a:off x="457200" y="4527550"/>
            <a:ext cx="147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18" name="Rectangle 95"/>
          <p:cNvSpPr>
            <a:spLocks noChangeArrowheads="1"/>
          </p:cNvSpPr>
          <p:nvPr/>
        </p:nvSpPr>
        <p:spPr bwMode="auto">
          <a:xfrm>
            <a:off x="550863" y="4624388"/>
            <a:ext cx="127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19" name="Rectangle 96"/>
          <p:cNvSpPr>
            <a:spLocks noChangeArrowheads="1"/>
          </p:cNvSpPr>
          <p:nvPr/>
        </p:nvSpPr>
        <p:spPr bwMode="auto">
          <a:xfrm>
            <a:off x="3784600" y="2970213"/>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20" name="Rectangle 97"/>
          <p:cNvSpPr>
            <a:spLocks noChangeArrowheads="1"/>
          </p:cNvSpPr>
          <p:nvPr/>
        </p:nvSpPr>
        <p:spPr bwMode="auto">
          <a:xfrm>
            <a:off x="3908425" y="3098800"/>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21" name="Rectangle 98"/>
          <p:cNvSpPr>
            <a:spLocks noChangeArrowheads="1"/>
          </p:cNvSpPr>
          <p:nvPr/>
        </p:nvSpPr>
        <p:spPr bwMode="auto">
          <a:xfrm>
            <a:off x="4024313" y="2970213"/>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22" name="Rectangle 99"/>
          <p:cNvSpPr>
            <a:spLocks noChangeArrowheads="1"/>
          </p:cNvSpPr>
          <p:nvPr/>
        </p:nvSpPr>
        <p:spPr bwMode="auto">
          <a:xfrm>
            <a:off x="4146550" y="3098800"/>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23" name="Rectangle 101"/>
          <p:cNvSpPr>
            <a:spLocks noChangeArrowheads="1"/>
          </p:cNvSpPr>
          <p:nvPr/>
        </p:nvSpPr>
        <p:spPr bwMode="auto">
          <a:xfrm>
            <a:off x="4767263" y="3089275"/>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24" name="Rectangle 102"/>
          <p:cNvSpPr>
            <a:spLocks noChangeArrowheads="1"/>
          </p:cNvSpPr>
          <p:nvPr/>
        </p:nvSpPr>
        <p:spPr bwMode="auto">
          <a:xfrm>
            <a:off x="5137150" y="2970213"/>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25" name="Rectangle 103"/>
          <p:cNvSpPr>
            <a:spLocks noChangeArrowheads="1"/>
          </p:cNvSpPr>
          <p:nvPr/>
        </p:nvSpPr>
        <p:spPr bwMode="auto">
          <a:xfrm>
            <a:off x="5259388" y="3089275"/>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26" name="Rectangle 104"/>
          <p:cNvSpPr>
            <a:spLocks noChangeArrowheads="1"/>
          </p:cNvSpPr>
          <p:nvPr/>
        </p:nvSpPr>
        <p:spPr bwMode="auto">
          <a:xfrm>
            <a:off x="4924425" y="2973388"/>
            <a:ext cx="217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a:solidFill>
                  <a:srgbClr val="000000"/>
                </a:solidFill>
                <a:latin typeface="Times-Roman"/>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27" name="Rectangle 108"/>
          <p:cNvSpPr>
            <a:spLocks noChangeArrowheads="1"/>
          </p:cNvSpPr>
          <p:nvPr/>
        </p:nvSpPr>
        <p:spPr bwMode="auto">
          <a:xfrm>
            <a:off x="4368800" y="2973388"/>
            <a:ext cx="217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a:solidFill>
                  <a:srgbClr val="000000"/>
                </a:solidFill>
                <a:latin typeface="Times-Roman"/>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28" name="Rectangle 109"/>
          <p:cNvSpPr>
            <a:spLocks noChangeArrowheads="1"/>
          </p:cNvSpPr>
          <p:nvPr/>
        </p:nvSpPr>
        <p:spPr bwMode="auto">
          <a:xfrm>
            <a:off x="3422650" y="3016250"/>
            <a:ext cx="285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Helvetica" panose="020B0604020202020204" pitchFamily="34" charset="0"/>
                <a:ea typeface="MS PGothic" panose="020B0600070205080204" pitchFamily="34" charset="-128"/>
              </a:rPr>
              <a:t>(a)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29" name="Rectangle 110"/>
          <p:cNvSpPr>
            <a:spLocks noChangeArrowheads="1"/>
          </p:cNvSpPr>
          <p:nvPr/>
        </p:nvSpPr>
        <p:spPr bwMode="auto">
          <a:xfrm>
            <a:off x="3784600" y="5383213"/>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30" name="Rectangle 111"/>
          <p:cNvSpPr>
            <a:spLocks noChangeArrowheads="1"/>
          </p:cNvSpPr>
          <p:nvPr/>
        </p:nvSpPr>
        <p:spPr bwMode="auto">
          <a:xfrm>
            <a:off x="3908425" y="5511800"/>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31" name="Rectangle 112"/>
          <p:cNvSpPr>
            <a:spLocks noChangeArrowheads="1"/>
          </p:cNvSpPr>
          <p:nvPr/>
        </p:nvSpPr>
        <p:spPr bwMode="auto">
          <a:xfrm>
            <a:off x="4278313" y="5383213"/>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32" name="Rectangle 113"/>
          <p:cNvSpPr>
            <a:spLocks noChangeArrowheads="1"/>
          </p:cNvSpPr>
          <p:nvPr/>
        </p:nvSpPr>
        <p:spPr bwMode="auto">
          <a:xfrm>
            <a:off x="4400550" y="5511800"/>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33" name="Rectangle 114"/>
          <p:cNvSpPr>
            <a:spLocks noChangeArrowheads="1"/>
          </p:cNvSpPr>
          <p:nvPr/>
        </p:nvSpPr>
        <p:spPr bwMode="auto">
          <a:xfrm>
            <a:off x="4065588" y="5386388"/>
            <a:ext cx="217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a:solidFill>
                  <a:srgbClr val="000000"/>
                </a:solidFill>
                <a:latin typeface="Times-Roman"/>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34" name="Rectangle 115"/>
          <p:cNvSpPr>
            <a:spLocks noChangeArrowheads="1"/>
          </p:cNvSpPr>
          <p:nvPr/>
        </p:nvSpPr>
        <p:spPr bwMode="auto">
          <a:xfrm>
            <a:off x="4899025" y="5383213"/>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35" name="Rectangle 116"/>
          <p:cNvSpPr>
            <a:spLocks noChangeArrowheads="1"/>
          </p:cNvSpPr>
          <p:nvPr/>
        </p:nvSpPr>
        <p:spPr bwMode="auto">
          <a:xfrm>
            <a:off x="5021263" y="5500688"/>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36" name="Rectangle 117"/>
          <p:cNvSpPr>
            <a:spLocks noChangeArrowheads="1"/>
          </p:cNvSpPr>
          <p:nvPr/>
        </p:nvSpPr>
        <p:spPr bwMode="auto">
          <a:xfrm>
            <a:off x="5137150" y="5383213"/>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a:solidFill>
                  <a:srgbClr val="000000"/>
                </a:solidFill>
                <a:latin typeface="Times-Roman"/>
                <a:ea typeface="MS PGothic" panose="020B0600070205080204" pitchFamily="34" charset="-128"/>
              </a:rPr>
              <a:t>x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37" name="Rectangle 118"/>
          <p:cNvSpPr>
            <a:spLocks noChangeArrowheads="1"/>
          </p:cNvSpPr>
          <p:nvPr/>
        </p:nvSpPr>
        <p:spPr bwMode="auto">
          <a:xfrm>
            <a:off x="5259388" y="5500688"/>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38" name="Rectangle 122"/>
          <p:cNvSpPr>
            <a:spLocks noChangeArrowheads="1"/>
          </p:cNvSpPr>
          <p:nvPr/>
        </p:nvSpPr>
        <p:spPr bwMode="auto">
          <a:xfrm>
            <a:off x="4622800" y="5386388"/>
            <a:ext cx="217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a:solidFill>
                  <a:srgbClr val="000000"/>
                </a:solidFill>
                <a:latin typeface="Times-Roman"/>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39" name="Rectangle 123"/>
          <p:cNvSpPr>
            <a:spLocks noChangeArrowheads="1"/>
          </p:cNvSpPr>
          <p:nvPr/>
        </p:nvSpPr>
        <p:spPr bwMode="auto">
          <a:xfrm>
            <a:off x="3422650" y="5434013"/>
            <a:ext cx="285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500">
                <a:solidFill>
                  <a:srgbClr val="000000"/>
                </a:solidFill>
                <a:latin typeface="Helvetica" panose="020B0604020202020204" pitchFamily="34" charset="0"/>
                <a:ea typeface="MS PGothic" panose="020B0600070205080204" pitchFamily="34" charset="-128"/>
              </a:rPr>
              <a:t>(b)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26740" name="AutoShape 124"/>
          <p:cNvSpPr>
            <a:spLocks noChangeArrowheads="1"/>
          </p:cNvSpPr>
          <p:nvPr/>
        </p:nvSpPr>
        <p:spPr bwMode="auto">
          <a:xfrm>
            <a:off x="1006475" y="1881188"/>
            <a:ext cx="595313" cy="509587"/>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en-US" altLang="en-US" sz="2400">
              <a:solidFill>
                <a:schemeClr val="tx1"/>
              </a:solidFill>
              <a:ea typeface="MS PGothic" panose="020B0600070205080204" pitchFamily="34" charset="-128"/>
            </a:endParaRPr>
          </a:p>
        </p:txBody>
      </p:sp>
      <p:sp>
        <p:nvSpPr>
          <p:cNvPr id="26741" name="AutoShape 125"/>
          <p:cNvSpPr>
            <a:spLocks noChangeArrowheads="1"/>
          </p:cNvSpPr>
          <p:nvPr/>
        </p:nvSpPr>
        <p:spPr bwMode="auto">
          <a:xfrm>
            <a:off x="4757738" y="4270375"/>
            <a:ext cx="595312" cy="509588"/>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en-US" altLang="en-US" sz="2400">
              <a:solidFill>
                <a:schemeClr val="tx1"/>
              </a:solidFill>
              <a:ea typeface="MS PGothic" panose="020B0600070205080204" pitchFamily="34" charset="-128"/>
            </a:endParaRPr>
          </a:p>
        </p:txBody>
      </p:sp>
      <p:sp>
        <p:nvSpPr>
          <p:cNvPr id="26742" name="AutoShape 126"/>
          <p:cNvSpPr>
            <a:spLocks noChangeArrowheads="1"/>
          </p:cNvSpPr>
          <p:nvPr/>
        </p:nvSpPr>
        <p:spPr bwMode="auto">
          <a:xfrm>
            <a:off x="7439025" y="4270375"/>
            <a:ext cx="595313" cy="509588"/>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en-US" altLang="en-US" sz="2400">
              <a:solidFill>
                <a:schemeClr val="tx1"/>
              </a:solidFill>
              <a:ea typeface="MS PGothic" panose="020B0600070205080204" pitchFamily="34" charset="-128"/>
            </a:endParaRPr>
          </a:p>
        </p:txBody>
      </p:sp>
      <p:sp>
        <p:nvSpPr>
          <p:cNvPr id="26743" name="Text Box 129"/>
          <p:cNvSpPr txBox="1">
            <a:spLocks noChangeArrowheads="1"/>
          </p:cNvSpPr>
          <p:nvPr/>
        </p:nvSpPr>
        <p:spPr bwMode="auto">
          <a:xfrm>
            <a:off x="533400" y="0"/>
            <a:ext cx="8166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a:spcBef>
                <a:spcPct val="0"/>
              </a:spcBef>
              <a:buClrTx/>
              <a:buSzTx/>
              <a:buFontTx/>
              <a:buNone/>
            </a:pPr>
            <a:r>
              <a:rPr lang="en-US" altLang="en-US" sz="3200" b="1">
                <a:solidFill>
                  <a:srgbClr val="333399"/>
                </a:solidFill>
                <a:ea typeface="MS PGothic" panose="020B0600070205080204" pitchFamily="34" charset="-128"/>
              </a:rPr>
              <a:t>DeMorgan</a:t>
            </a:r>
            <a:r>
              <a:rPr lang="ja-JP" altLang="en-US" sz="3200" b="1">
                <a:solidFill>
                  <a:srgbClr val="333399"/>
                </a:solidFill>
                <a:ea typeface="MS PGothic" panose="020B0600070205080204" pitchFamily="34" charset="-128"/>
              </a:rPr>
              <a:t>’</a:t>
            </a:r>
            <a:r>
              <a:rPr lang="en-US" altLang="ja-JP" sz="3200" b="1">
                <a:solidFill>
                  <a:srgbClr val="333399"/>
                </a:solidFill>
                <a:ea typeface="MS PGothic" panose="020B0600070205080204" pitchFamily="34" charset="-128"/>
              </a:rPr>
              <a:t>s Theorem and other symbols </a:t>
            </a:r>
          </a:p>
          <a:p>
            <a:pPr algn="ctr">
              <a:spcBef>
                <a:spcPct val="0"/>
              </a:spcBef>
              <a:buClrTx/>
              <a:buSzTx/>
              <a:buFontTx/>
              <a:buNone/>
            </a:pPr>
            <a:r>
              <a:rPr lang="en-US" altLang="en-US" sz="3200" b="1">
                <a:solidFill>
                  <a:srgbClr val="333399"/>
                </a:solidFill>
                <a:ea typeface="MS PGothic" panose="020B0600070205080204" pitchFamily="34" charset="-128"/>
              </a:rPr>
              <a:t>for NAND, NOR</a:t>
            </a:r>
          </a:p>
        </p:txBody>
      </p:sp>
      <p:cxnSp>
        <p:nvCxnSpPr>
          <p:cNvPr id="26744" name="Straight Connector 126"/>
          <p:cNvCxnSpPr>
            <a:cxnSpLocks/>
          </p:cNvCxnSpPr>
          <p:nvPr/>
        </p:nvCxnSpPr>
        <p:spPr bwMode="auto">
          <a:xfrm>
            <a:off x="3784600" y="3016250"/>
            <a:ext cx="466725"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6745" name="Straight Connector 127"/>
          <p:cNvCxnSpPr>
            <a:cxnSpLocks noChangeShapeType="1"/>
          </p:cNvCxnSpPr>
          <p:nvPr/>
        </p:nvCxnSpPr>
        <p:spPr bwMode="auto">
          <a:xfrm>
            <a:off x="4648200" y="3016250"/>
            <a:ext cx="192088"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6746" name="Straight Connector 129"/>
          <p:cNvCxnSpPr>
            <a:cxnSpLocks noChangeShapeType="1"/>
          </p:cNvCxnSpPr>
          <p:nvPr/>
        </p:nvCxnSpPr>
        <p:spPr bwMode="auto">
          <a:xfrm>
            <a:off x="5138738" y="3016250"/>
            <a:ext cx="192087"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6747" name="Straight Connector 130"/>
          <p:cNvCxnSpPr>
            <a:cxnSpLocks/>
          </p:cNvCxnSpPr>
          <p:nvPr/>
        </p:nvCxnSpPr>
        <p:spPr bwMode="auto">
          <a:xfrm>
            <a:off x="3795713" y="5434013"/>
            <a:ext cx="701675"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6748" name="Straight Connector 132"/>
          <p:cNvCxnSpPr>
            <a:cxnSpLocks noChangeShapeType="1"/>
          </p:cNvCxnSpPr>
          <p:nvPr/>
        </p:nvCxnSpPr>
        <p:spPr bwMode="auto">
          <a:xfrm>
            <a:off x="4889500" y="5426075"/>
            <a:ext cx="192088"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6749" name="Straight Connector 133"/>
          <p:cNvCxnSpPr>
            <a:cxnSpLocks noChangeShapeType="1"/>
          </p:cNvCxnSpPr>
          <p:nvPr/>
        </p:nvCxnSpPr>
        <p:spPr bwMode="auto">
          <a:xfrm>
            <a:off x="5160963" y="5426075"/>
            <a:ext cx="192087"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28675" name="Text Box 3"/>
          <p:cNvSpPr txBox="1">
            <a:spLocks noChangeArrowheads="1"/>
          </p:cNvSpPr>
          <p:nvPr/>
        </p:nvSpPr>
        <p:spPr bwMode="auto">
          <a:xfrm>
            <a:off x="2486025" y="152400"/>
            <a:ext cx="3838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3200" b="1">
                <a:solidFill>
                  <a:srgbClr val="333399"/>
                </a:solidFill>
                <a:ea typeface="MS PGothic" panose="020B0600070205080204" pitchFamily="34" charset="-128"/>
              </a:rPr>
              <a:t>Basic Gates – XOR</a:t>
            </a:r>
          </a:p>
        </p:txBody>
      </p:sp>
      <p:grpSp>
        <p:nvGrpSpPr>
          <p:cNvPr id="28676" name="Group 4"/>
          <p:cNvGrpSpPr>
            <a:grpSpLocks/>
          </p:cNvGrpSpPr>
          <p:nvPr/>
        </p:nvGrpSpPr>
        <p:grpSpPr bwMode="auto">
          <a:xfrm>
            <a:off x="1600200" y="1295400"/>
            <a:ext cx="5865813" cy="5019675"/>
            <a:chOff x="844" y="305"/>
            <a:chExt cx="4038" cy="3415"/>
          </a:xfrm>
        </p:grpSpPr>
        <p:sp>
          <p:nvSpPr>
            <p:cNvPr id="28677" name="Rectangle 5"/>
            <p:cNvSpPr>
              <a:spLocks noChangeArrowheads="1"/>
            </p:cNvSpPr>
            <p:nvPr/>
          </p:nvSpPr>
          <p:spPr bwMode="auto">
            <a:xfrm>
              <a:off x="3163" y="1576"/>
              <a:ext cx="128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Helvetica" panose="020B0604020202020204" pitchFamily="34" charset="0"/>
                  <a:ea typeface="MS PGothic" panose="020B0600070205080204" pitchFamily="34" charset="-128"/>
                </a:rPr>
                <a:t>(b) Graphical symbol</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78" name="Line 6"/>
            <p:cNvSpPr>
              <a:spLocks noChangeShapeType="1"/>
            </p:cNvSpPr>
            <p:nvPr/>
          </p:nvSpPr>
          <p:spPr bwMode="auto">
            <a:xfrm flipH="1">
              <a:off x="925" y="533"/>
              <a:ext cx="1370" cy="2"/>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79" name="Line 7"/>
            <p:cNvSpPr>
              <a:spLocks noChangeShapeType="1"/>
            </p:cNvSpPr>
            <p:nvPr/>
          </p:nvSpPr>
          <p:spPr bwMode="auto">
            <a:xfrm flipV="1">
              <a:off x="1479" y="319"/>
              <a:ext cx="2" cy="1090"/>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0" name="Rectangle 8"/>
            <p:cNvSpPr>
              <a:spLocks noChangeArrowheads="1"/>
            </p:cNvSpPr>
            <p:nvPr/>
          </p:nvSpPr>
          <p:spPr bwMode="auto">
            <a:xfrm>
              <a:off x="1177" y="1576"/>
              <a:ext cx="91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Helvetica" panose="020B0604020202020204" pitchFamily="34" charset="0"/>
                  <a:ea typeface="MS PGothic" panose="020B0600070205080204" pitchFamily="34" charset="-128"/>
                </a:rPr>
                <a:t>(a) Truth table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81" name="Rectangle 9"/>
            <p:cNvSpPr>
              <a:spLocks noChangeArrowheads="1"/>
            </p:cNvSpPr>
            <p:nvPr/>
          </p:nvSpPr>
          <p:spPr bwMode="auto">
            <a:xfrm>
              <a:off x="1039" y="614"/>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0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82" name="Rectangle 10"/>
            <p:cNvSpPr>
              <a:spLocks noChangeArrowheads="1"/>
            </p:cNvSpPr>
            <p:nvPr/>
          </p:nvSpPr>
          <p:spPr bwMode="auto">
            <a:xfrm>
              <a:off x="1039" y="799"/>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0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83" name="Rectangle 11"/>
            <p:cNvSpPr>
              <a:spLocks noChangeArrowheads="1"/>
            </p:cNvSpPr>
            <p:nvPr/>
          </p:nvSpPr>
          <p:spPr bwMode="auto">
            <a:xfrm>
              <a:off x="1039" y="982"/>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84" name="Rectangle 12"/>
            <p:cNvSpPr>
              <a:spLocks noChangeArrowheads="1"/>
            </p:cNvSpPr>
            <p:nvPr/>
          </p:nvSpPr>
          <p:spPr bwMode="auto">
            <a:xfrm>
              <a:off x="1039" y="1168"/>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85" name="Rectangle 13"/>
            <p:cNvSpPr>
              <a:spLocks noChangeArrowheads="1"/>
            </p:cNvSpPr>
            <p:nvPr/>
          </p:nvSpPr>
          <p:spPr bwMode="auto">
            <a:xfrm>
              <a:off x="1257" y="61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0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86" name="Rectangle 14"/>
            <p:cNvSpPr>
              <a:spLocks noChangeArrowheads="1"/>
            </p:cNvSpPr>
            <p:nvPr/>
          </p:nvSpPr>
          <p:spPr bwMode="auto">
            <a:xfrm>
              <a:off x="1257" y="799"/>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87" name="Rectangle 15"/>
            <p:cNvSpPr>
              <a:spLocks noChangeArrowheads="1"/>
            </p:cNvSpPr>
            <p:nvPr/>
          </p:nvSpPr>
          <p:spPr bwMode="auto">
            <a:xfrm>
              <a:off x="1257" y="982"/>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0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88" name="Rectangle 16"/>
            <p:cNvSpPr>
              <a:spLocks noChangeArrowheads="1"/>
            </p:cNvSpPr>
            <p:nvPr/>
          </p:nvSpPr>
          <p:spPr bwMode="auto">
            <a:xfrm>
              <a:off x="1257" y="1168"/>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89" name="Rectangle 17"/>
            <p:cNvSpPr>
              <a:spLocks noChangeArrowheads="1"/>
            </p:cNvSpPr>
            <p:nvPr/>
          </p:nvSpPr>
          <p:spPr bwMode="auto">
            <a:xfrm>
              <a:off x="1885" y="61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0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90" name="Rectangle 18"/>
            <p:cNvSpPr>
              <a:spLocks noChangeArrowheads="1"/>
            </p:cNvSpPr>
            <p:nvPr/>
          </p:nvSpPr>
          <p:spPr bwMode="auto">
            <a:xfrm>
              <a:off x="1885" y="799"/>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91" name="Rectangle 19"/>
            <p:cNvSpPr>
              <a:spLocks noChangeArrowheads="1"/>
            </p:cNvSpPr>
            <p:nvPr/>
          </p:nvSpPr>
          <p:spPr bwMode="auto">
            <a:xfrm>
              <a:off x="1885" y="982"/>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92" name="Rectangle 20"/>
            <p:cNvSpPr>
              <a:spLocks noChangeArrowheads="1"/>
            </p:cNvSpPr>
            <p:nvPr/>
          </p:nvSpPr>
          <p:spPr bwMode="auto">
            <a:xfrm>
              <a:off x="1885" y="1168"/>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0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93" name="Rectangle 21"/>
            <p:cNvSpPr>
              <a:spLocks noChangeArrowheads="1"/>
            </p:cNvSpPr>
            <p:nvPr/>
          </p:nvSpPr>
          <p:spPr bwMode="auto">
            <a:xfrm>
              <a:off x="1017" y="308"/>
              <a:ext cx="10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94" name="Rectangle 22"/>
            <p:cNvSpPr>
              <a:spLocks noChangeArrowheads="1"/>
            </p:cNvSpPr>
            <p:nvPr/>
          </p:nvSpPr>
          <p:spPr bwMode="auto">
            <a:xfrm>
              <a:off x="1083" y="382"/>
              <a:ext cx="8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95" name="Rectangle 23"/>
            <p:cNvSpPr>
              <a:spLocks noChangeArrowheads="1"/>
            </p:cNvSpPr>
            <p:nvPr/>
          </p:nvSpPr>
          <p:spPr bwMode="auto">
            <a:xfrm>
              <a:off x="1245" y="308"/>
              <a:ext cx="10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96" name="Line 24"/>
            <p:cNvSpPr>
              <a:spLocks noChangeShapeType="1"/>
            </p:cNvSpPr>
            <p:nvPr/>
          </p:nvSpPr>
          <p:spPr bwMode="auto">
            <a:xfrm>
              <a:off x="3065" y="980"/>
              <a:ext cx="168"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97" name="Line 25"/>
            <p:cNvSpPr>
              <a:spLocks noChangeShapeType="1"/>
            </p:cNvSpPr>
            <p:nvPr/>
          </p:nvSpPr>
          <p:spPr bwMode="auto">
            <a:xfrm>
              <a:off x="3065" y="1195"/>
              <a:ext cx="16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98" name="Rectangle 26"/>
            <p:cNvSpPr>
              <a:spLocks noChangeArrowheads="1"/>
            </p:cNvSpPr>
            <p:nvPr/>
          </p:nvSpPr>
          <p:spPr bwMode="auto">
            <a:xfrm>
              <a:off x="1311" y="382"/>
              <a:ext cx="8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699" name="Rectangle 27"/>
            <p:cNvSpPr>
              <a:spLocks noChangeArrowheads="1"/>
            </p:cNvSpPr>
            <p:nvPr/>
          </p:nvSpPr>
          <p:spPr bwMode="auto">
            <a:xfrm>
              <a:off x="2915" y="875"/>
              <a:ext cx="10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00" name="Rectangle 28"/>
            <p:cNvSpPr>
              <a:spLocks noChangeArrowheads="1"/>
            </p:cNvSpPr>
            <p:nvPr/>
          </p:nvSpPr>
          <p:spPr bwMode="auto">
            <a:xfrm>
              <a:off x="2980" y="949"/>
              <a:ext cx="8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01" name="Rectangle 29"/>
            <p:cNvSpPr>
              <a:spLocks noChangeArrowheads="1"/>
            </p:cNvSpPr>
            <p:nvPr/>
          </p:nvSpPr>
          <p:spPr bwMode="auto">
            <a:xfrm>
              <a:off x="2915" y="1085"/>
              <a:ext cx="10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02" name="Rectangle 30"/>
            <p:cNvSpPr>
              <a:spLocks noChangeArrowheads="1"/>
            </p:cNvSpPr>
            <p:nvPr/>
          </p:nvSpPr>
          <p:spPr bwMode="auto">
            <a:xfrm>
              <a:off x="2980" y="1159"/>
              <a:ext cx="8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03" name="Rectangle 31"/>
            <p:cNvSpPr>
              <a:spLocks noChangeArrowheads="1"/>
            </p:cNvSpPr>
            <p:nvPr/>
          </p:nvSpPr>
          <p:spPr bwMode="auto">
            <a:xfrm>
              <a:off x="1572" y="308"/>
              <a:ext cx="7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f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04" name="Rectangle 32"/>
            <p:cNvSpPr>
              <a:spLocks noChangeArrowheads="1"/>
            </p:cNvSpPr>
            <p:nvPr/>
          </p:nvSpPr>
          <p:spPr bwMode="auto">
            <a:xfrm>
              <a:off x="1852" y="308"/>
              <a:ext cx="10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05" name="Rectangle 33"/>
            <p:cNvSpPr>
              <a:spLocks noChangeArrowheads="1"/>
            </p:cNvSpPr>
            <p:nvPr/>
          </p:nvSpPr>
          <p:spPr bwMode="auto">
            <a:xfrm>
              <a:off x="1919" y="377"/>
              <a:ext cx="8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06" name="Rectangle 34"/>
            <p:cNvSpPr>
              <a:spLocks noChangeArrowheads="1"/>
            </p:cNvSpPr>
            <p:nvPr/>
          </p:nvSpPr>
          <p:spPr bwMode="auto">
            <a:xfrm>
              <a:off x="2152" y="308"/>
              <a:ext cx="10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07" name="Rectangle 35"/>
            <p:cNvSpPr>
              <a:spLocks noChangeArrowheads="1"/>
            </p:cNvSpPr>
            <p:nvPr/>
          </p:nvSpPr>
          <p:spPr bwMode="auto">
            <a:xfrm>
              <a:off x="2218" y="377"/>
              <a:ext cx="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08" name="Rectangle 36"/>
            <p:cNvSpPr>
              <a:spLocks noChangeArrowheads="1"/>
            </p:cNvSpPr>
            <p:nvPr/>
          </p:nvSpPr>
          <p:spPr bwMode="auto">
            <a:xfrm>
              <a:off x="2008" y="305"/>
              <a:ext cx="14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Symbol" panose="05050102010706020507" pitchFamily="18" charset="2"/>
                  <a:ea typeface="MS PGothic" panose="020B0600070205080204" pitchFamily="34" charset="-128"/>
                </a:rPr>
                <a:t>Å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09" name="Rectangle 37"/>
            <p:cNvSpPr>
              <a:spLocks noChangeArrowheads="1"/>
            </p:cNvSpPr>
            <p:nvPr/>
          </p:nvSpPr>
          <p:spPr bwMode="auto">
            <a:xfrm>
              <a:off x="1700" y="308"/>
              <a:ext cx="12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10" name="Rectangle 38"/>
            <p:cNvSpPr>
              <a:spLocks noChangeArrowheads="1"/>
            </p:cNvSpPr>
            <p:nvPr/>
          </p:nvSpPr>
          <p:spPr bwMode="auto">
            <a:xfrm>
              <a:off x="3999" y="1021"/>
              <a:ext cx="7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f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11" name="Rectangle 39"/>
            <p:cNvSpPr>
              <a:spLocks noChangeArrowheads="1"/>
            </p:cNvSpPr>
            <p:nvPr/>
          </p:nvSpPr>
          <p:spPr bwMode="auto">
            <a:xfrm>
              <a:off x="4279" y="1021"/>
              <a:ext cx="10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12" name="Rectangle 40"/>
            <p:cNvSpPr>
              <a:spLocks noChangeArrowheads="1"/>
            </p:cNvSpPr>
            <p:nvPr/>
          </p:nvSpPr>
          <p:spPr bwMode="auto">
            <a:xfrm>
              <a:off x="4345" y="1090"/>
              <a:ext cx="8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13" name="Rectangle 41"/>
            <p:cNvSpPr>
              <a:spLocks noChangeArrowheads="1"/>
            </p:cNvSpPr>
            <p:nvPr/>
          </p:nvSpPr>
          <p:spPr bwMode="auto">
            <a:xfrm>
              <a:off x="4578" y="1021"/>
              <a:ext cx="10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14" name="Rectangle 42"/>
            <p:cNvSpPr>
              <a:spLocks noChangeArrowheads="1"/>
            </p:cNvSpPr>
            <p:nvPr/>
          </p:nvSpPr>
          <p:spPr bwMode="auto">
            <a:xfrm>
              <a:off x="4645" y="1090"/>
              <a:ext cx="8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15" name="Rectangle 43"/>
            <p:cNvSpPr>
              <a:spLocks noChangeArrowheads="1"/>
            </p:cNvSpPr>
            <p:nvPr/>
          </p:nvSpPr>
          <p:spPr bwMode="auto">
            <a:xfrm>
              <a:off x="4433" y="1019"/>
              <a:ext cx="14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Symbol" panose="05050102010706020507" pitchFamily="18" charset="2"/>
                  <a:ea typeface="MS PGothic" panose="020B0600070205080204" pitchFamily="34" charset="-128"/>
                </a:rPr>
                <a:t>Å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16" name="Rectangle 44"/>
            <p:cNvSpPr>
              <a:spLocks noChangeArrowheads="1"/>
            </p:cNvSpPr>
            <p:nvPr/>
          </p:nvSpPr>
          <p:spPr bwMode="auto">
            <a:xfrm>
              <a:off x="4127" y="1021"/>
              <a:ext cx="12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17" name="Line 45"/>
            <p:cNvSpPr>
              <a:spLocks noChangeShapeType="1"/>
            </p:cNvSpPr>
            <p:nvPr/>
          </p:nvSpPr>
          <p:spPr bwMode="auto">
            <a:xfrm>
              <a:off x="3188" y="2624"/>
              <a:ext cx="230"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18" name="Line 46"/>
            <p:cNvSpPr>
              <a:spLocks noChangeShapeType="1"/>
            </p:cNvSpPr>
            <p:nvPr/>
          </p:nvSpPr>
          <p:spPr bwMode="auto">
            <a:xfrm>
              <a:off x="3203" y="2839"/>
              <a:ext cx="21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19" name="Line 47"/>
            <p:cNvSpPr>
              <a:spLocks noChangeShapeType="1"/>
            </p:cNvSpPr>
            <p:nvPr/>
          </p:nvSpPr>
          <p:spPr bwMode="auto">
            <a:xfrm flipH="1">
              <a:off x="3849" y="2731"/>
              <a:ext cx="21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8720" name="Group 48"/>
            <p:cNvGrpSpPr>
              <a:grpSpLocks/>
            </p:cNvGrpSpPr>
            <p:nvPr/>
          </p:nvGrpSpPr>
          <p:grpSpPr bwMode="auto">
            <a:xfrm>
              <a:off x="3391" y="2543"/>
              <a:ext cx="464" cy="366"/>
              <a:chOff x="3391" y="2543"/>
              <a:chExt cx="464" cy="366"/>
            </a:xfrm>
          </p:grpSpPr>
          <p:sp>
            <p:nvSpPr>
              <p:cNvPr id="28768" name="Freeform 49"/>
              <p:cNvSpPr>
                <a:spLocks/>
              </p:cNvSpPr>
              <p:nvPr/>
            </p:nvSpPr>
            <p:spPr bwMode="auto">
              <a:xfrm>
                <a:off x="3396" y="2543"/>
                <a:ext cx="459" cy="182"/>
              </a:xfrm>
              <a:custGeom>
                <a:avLst/>
                <a:gdLst>
                  <a:gd name="T0" fmla="*/ 2 w 612"/>
                  <a:gd name="T1" fmla="*/ 0 h 243"/>
                  <a:gd name="T2" fmla="*/ 3 w 612"/>
                  <a:gd name="T3" fmla="*/ 0 h 243"/>
                  <a:gd name="T4" fmla="*/ 4 w 612"/>
                  <a:gd name="T5" fmla="*/ 0 h 243"/>
                  <a:gd name="T6" fmla="*/ 4 w 612"/>
                  <a:gd name="T7" fmla="*/ 0 h 243"/>
                  <a:gd name="T8" fmla="*/ 5 w 612"/>
                  <a:gd name="T9" fmla="*/ 1 h 243"/>
                  <a:gd name="T10" fmla="*/ 5 w 612"/>
                  <a:gd name="T11" fmla="*/ 1 h 243"/>
                  <a:gd name="T12" fmla="*/ 5 w 612"/>
                  <a:gd name="T13" fmla="*/ 1 h 243"/>
                  <a:gd name="T14" fmla="*/ 5 w 612"/>
                  <a:gd name="T15" fmla="*/ 1 h 243"/>
                  <a:gd name="T16" fmla="*/ 5 w 612"/>
                  <a:gd name="T17" fmla="*/ 1 h 243"/>
                  <a:gd name="T18" fmla="*/ 5 w 612"/>
                  <a:gd name="T19" fmla="*/ 1 h 243"/>
                  <a:gd name="T20" fmla="*/ 5 w 612"/>
                  <a:gd name="T21" fmla="*/ 1 h 243"/>
                  <a:gd name="T22" fmla="*/ 5 w 612"/>
                  <a:gd name="T23" fmla="*/ 1 h 243"/>
                  <a:gd name="T24" fmla="*/ 5 w 612"/>
                  <a:gd name="T25" fmla="*/ 1 h 243"/>
                  <a:gd name="T26" fmla="*/ 5 w 612"/>
                  <a:gd name="T27" fmla="*/ 1 h 243"/>
                  <a:gd name="T28" fmla="*/ 5 w 612"/>
                  <a:gd name="T29" fmla="*/ 1 h 243"/>
                  <a:gd name="T30" fmla="*/ 5 w 612"/>
                  <a:gd name="T31" fmla="*/ 1 h 243"/>
                  <a:gd name="T32" fmla="*/ 6 w 612"/>
                  <a:gd name="T33" fmla="*/ 1 h 243"/>
                  <a:gd name="T34" fmla="*/ 6 w 612"/>
                  <a:gd name="T35" fmla="*/ 1 h 243"/>
                  <a:gd name="T36" fmla="*/ 6 w 612"/>
                  <a:gd name="T37" fmla="*/ 1 h 243"/>
                  <a:gd name="T38" fmla="*/ 6 w 612"/>
                  <a:gd name="T39" fmla="*/ 1 h 243"/>
                  <a:gd name="T40" fmla="*/ 6 w 612"/>
                  <a:gd name="T41" fmla="*/ 1 h 243"/>
                  <a:gd name="T42" fmla="*/ 6 w 612"/>
                  <a:gd name="T43" fmla="*/ 1 h 243"/>
                  <a:gd name="T44" fmla="*/ 6 w 612"/>
                  <a:gd name="T45" fmla="*/ 1 h 243"/>
                  <a:gd name="T46" fmla="*/ 6 w 612"/>
                  <a:gd name="T47" fmla="*/ 1 h 243"/>
                  <a:gd name="T48" fmla="*/ 6 w 612"/>
                  <a:gd name="T49" fmla="*/ 1 h 243"/>
                  <a:gd name="T50" fmla="*/ 6 w 612"/>
                  <a:gd name="T51" fmla="*/ 1 h 243"/>
                  <a:gd name="T52" fmla="*/ 6 w 612"/>
                  <a:gd name="T53" fmla="*/ 1 h 243"/>
                  <a:gd name="T54" fmla="*/ 6 w 612"/>
                  <a:gd name="T55" fmla="*/ 1 h 243"/>
                  <a:gd name="T56" fmla="*/ 6 w 612"/>
                  <a:gd name="T57" fmla="*/ 1 h 243"/>
                  <a:gd name="T58" fmla="*/ 6 w 612"/>
                  <a:gd name="T59" fmla="*/ 1 h 243"/>
                  <a:gd name="T60" fmla="*/ 6 w 612"/>
                  <a:gd name="T61" fmla="*/ 1 h 243"/>
                  <a:gd name="T62" fmla="*/ 6 w 612"/>
                  <a:gd name="T63" fmla="*/ 1 h 243"/>
                  <a:gd name="T64" fmla="*/ 6 w 612"/>
                  <a:gd name="T65" fmla="*/ 1 h 243"/>
                  <a:gd name="T66" fmla="*/ 7 w 612"/>
                  <a:gd name="T67" fmla="*/ 1 h 243"/>
                  <a:gd name="T68" fmla="*/ 7 w 612"/>
                  <a:gd name="T69" fmla="*/ 1 h 243"/>
                  <a:gd name="T70" fmla="*/ 7 w 612"/>
                  <a:gd name="T71" fmla="*/ 1 h 243"/>
                  <a:gd name="T72" fmla="*/ 7 w 612"/>
                  <a:gd name="T73" fmla="*/ 1 h 243"/>
                  <a:gd name="T74" fmla="*/ 8 w 612"/>
                  <a:gd name="T75" fmla="*/ 1 h 243"/>
                  <a:gd name="T76" fmla="*/ 8 w 612"/>
                  <a:gd name="T77" fmla="*/ 1 h 243"/>
                  <a:gd name="T78" fmla="*/ 8 w 612"/>
                  <a:gd name="T79" fmla="*/ 1 h 243"/>
                  <a:gd name="T80" fmla="*/ 8 w 612"/>
                  <a:gd name="T81" fmla="*/ 1 h 243"/>
                  <a:gd name="T82" fmla="*/ 8 w 612"/>
                  <a:gd name="T83" fmla="*/ 1 h 243"/>
                  <a:gd name="T84" fmla="*/ 8 w 612"/>
                  <a:gd name="T85" fmla="*/ 1 h 243"/>
                  <a:gd name="T86" fmla="*/ 8 w 612"/>
                  <a:gd name="T87" fmla="*/ 1 h 243"/>
                  <a:gd name="T88" fmla="*/ 8 w 612"/>
                  <a:gd name="T89" fmla="*/ 1 h 243"/>
                  <a:gd name="T90" fmla="*/ 8 w 612"/>
                  <a:gd name="T91" fmla="*/ 1 h 243"/>
                  <a:gd name="T92" fmla="*/ 8 w 612"/>
                  <a:gd name="T93" fmla="*/ 1 h 243"/>
                  <a:gd name="T94" fmla="*/ 8 w 612"/>
                  <a:gd name="T95" fmla="*/ 1 h 243"/>
                  <a:gd name="T96" fmla="*/ 8 w 612"/>
                  <a:gd name="T97" fmla="*/ 1 h 243"/>
                  <a:gd name="T98" fmla="*/ 8 w 612"/>
                  <a:gd name="T99" fmla="*/ 2 h 243"/>
                  <a:gd name="T100" fmla="*/ 8 w 612"/>
                  <a:gd name="T101" fmla="*/ 2 h 243"/>
                  <a:gd name="T102" fmla="*/ 8 w 612"/>
                  <a:gd name="T103" fmla="*/ 2 h 243"/>
                  <a:gd name="T104" fmla="*/ 8 w 612"/>
                  <a:gd name="T105" fmla="*/ 2 h 243"/>
                  <a:gd name="T106" fmla="*/ 8 w 612"/>
                  <a:gd name="T107" fmla="*/ 2 h 243"/>
                  <a:gd name="T108" fmla="*/ 8 w 612"/>
                  <a:gd name="T109" fmla="*/ 2 h 243"/>
                  <a:gd name="T110" fmla="*/ 8 w 612"/>
                  <a:gd name="T111" fmla="*/ 2 h 243"/>
                  <a:gd name="T112" fmla="*/ 8 w 612"/>
                  <a:gd name="T113" fmla="*/ 3 h 243"/>
                  <a:gd name="T114" fmla="*/ 8 w 612"/>
                  <a:gd name="T115" fmla="*/ 3 h 243"/>
                  <a:gd name="T116" fmla="*/ 8 w 612"/>
                  <a:gd name="T117" fmla="*/ 3 h 243"/>
                  <a:gd name="T118" fmla="*/ 8 w 612"/>
                  <a:gd name="T119" fmla="*/ 3 h 243"/>
                  <a:gd name="T120" fmla="*/ 8 w 612"/>
                  <a:gd name="T121" fmla="*/ 3 h 2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2"/>
                  <a:gd name="T184" fmla="*/ 0 h 243"/>
                  <a:gd name="T185" fmla="*/ 612 w 612"/>
                  <a:gd name="T186" fmla="*/ 243 h 2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2" h="243">
                    <a:moveTo>
                      <a:pt x="0" y="0"/>
                    </a:moveTo>
                    <a:lnTo>
                      <a:pt x="23" y="0"/>
                    </a:lnTo>
                    <a:lnTo>
                      <a:pt x="46" y="0"/>
                    </a:lnTo>
                    <a:lnTo>
                      <a:pt x="66" y="0"/>
                    </a:lnTo>
                    <a:lnTo>
                      <a:pt x="85" y="0"/>
                    </a:lnTo>
                    <a:lnTo>
                      <a:pt x="103" y="0"/>
                    </a:lnTo>
                    <a:lnTo>
                      <a:pt x="120" y="0"/>
                    </a:lnTo>
                    <a:lnTo>
                      <a:pt x="135" y="0"/>
                    </a:lnTo>
                    <a:lnTo>
                      <a:pt x="149" y="0"/>
                    </a:lnTo>
                    <a:lnTo>
                      <a:pt x="163" y="0"/>
                    </a:lnTo>
                    <a:lnTo>
                      <a:pt x="175" y="0"/>
                    </a:lnTo>
                    <a:lnTo>
                      <a:pt x="185" y="0"/>
                    </a:lnTo>
                    <a:lnTo>
                      <a:pt x="195" y="0"/>
                    </a:lnTo>
                    <a:lnTo>
                      <a:pt x="205" y="0"/>
                    </a:lnTo>
                    <a:lnTo>
                      <a:pt x="214" y="0"/>
                    </a:lnTo>
                    <a:lnTo>
                      <a:pt x="221" y="0"/>
                    </a:lnTo>
                    <a:lnTo>
                      <a:pt x="228" y="0"/>
                    </a:lnTo>
                    <a:lnTo>
                      <a:pt x="234" y="0"/>
                    </a:lnTo>
                    <a:lnTo>
                      <a:pt x="240" y="0"/>
                    </a:lnTo>
                    <a:lnTo>
                      <a:pt x="245" y="0"/>
                    </a:lnTo>
                    <a:lnTo>
                      <a:pt x="249" y="0"/>
                    </a:lnTo>
                    <a:lnTo>
                      <a:pt x="253" y="0"/>
                    </a:lnTo>
                    <a:lnTo>
                      <a:pt x="256" y="0"/>
                    </a:lnTo>
                    <a:lnTo>
                      <a:pt x="259" y="0"/>
                    </a:lnTo>
                    <a:lnTo>
                      <a:pt x="261" y="0"/>
                    </a:lnTo>
                    <a:lnTo>
                      <a:pt x="264" y="0"/>
                    </a:lnTo>
                    <a:lnTo>
                      <a:pt x="266" y="0"/>
                    </a:lnTo>
                    <a:lnTo>
                      <a:pt x="268" y="0"/>
                    </a:lnTo>
                    <a:lnTo>
                      <a:pt x="269" y="0"/>
                    </a:lnTo>
                    <a:lnTo>
                      <a:pt x="271" y="0"/>
                    </a:lnTo>
                    <a:lnTo>
                      <a:pt x="273" y="1"/>
                    </a:lnTo>
                    <a:lnTo>
                      <a:pt x="274" y="1"/>
                    </a:lnTo>
                    <a:lnTo>
                      <a:pt x="276" y="1"/>
                    </a:lnTo>
                    <a:lnTo>
                      <a:pt x="278" y="1"/>
                    </a:lnTo>
                    <a:lnTo>
                      <a:pt x="279" y="1"/>
                    </a:lnTo>
                    <a:lnTo>
                      <a:pt x="282" y="1"/>
                    </a:lnTo>
                    <a:lnTo>
                      <a:pt x="283" y="1"/>
                    </a:lnTo>
                    <a:lnTo>
                      <a:pt x="284" y="1"/>
                    </a:lnTo>
                    <a:lnTo>
                      <a:pt x="285" y="1"/>
                    </a:lnTo>
                    <a:lnTo>
                      <a:pt x="287" y="2"/>
                    </a:lnTo>
                    <a:lnTo>
                      <a:pt x="288" y="2"/>
                    </a:lnTo>
                    <a:lnTo>
                      <a:pt x="289" y="2"/>
                    </a:lnTo>
                    <a:lnTo>
                      <a:pt x="290" y="2"/>
                    </a:lnTo>
                    <a:lnTo>
                      <a:pt x="291" y="2"/>
                    </a:lnTo>
                    <a:lnTo>
                      <a:pt x="292" y="2"/>
                    </a:lnTo>
                    <a:lnTo>
                      <a:pt x="293" y="2"/>
                    </a:lnTo>
                    <a:lnTo>
                      <a:pt x="294" y="2"/>
                    </a:lnTo>
                    <a:lnTo>
                      <a:pt x="295" y="2"/>
                    </a:lnTo>
                    <a:lnTo>
                      <a:pt x="296" y="2"/>
                    </a:lnTo>
                    <a:lnTo>
                      <a:pt x="297" y="2"/>
                    </a:lnTo>
                    <a:lnTo>
                      <a:pt x="298" y="3"/>
                    </a:lnTo>
                    <a:lnTo>
                      <a:pt x="299" y="3"/>
                    </a:lnTo>
                    <a:lnTo>
                      <a:pt x="300" y="3"/>
                    </a:lnTo>
                    <a:lnTo>
                      <a:pt x="301" y="3"/>
                    </a:lnTo>
                    <a:lnTo>
                      <a:pt x="302" y="3"/>
                    </a:lnTo>
                    <a:lnTo>
                      <a:pt x="303" y="3"/>
                    </a:lnTo>
                    <a:lnTo>
                      <a:pt x="304" y="3"/>
                    </a:lnTo>
                    <a:lnTo>
                      <a:pt x="305" y="4"/>
                    </a:lnTo>
                    <a:lnTo>
                      <a:pt x="307" y="4"/>
                    </a:lnTo>
                    <a:lnTo>
                      <a:pt x="308" y="4"/>
                    </a:lnTo>
                    <a:lnTo>
                      <a:pt x="309" y="4"/>
                    </a:lnTo>
                    <a:lnTo>
                      <a:pt x="311" y="4"/>
                    </a:lnTo>
                    <a:lnTo>
                      <a:pt x="312" y="5"/>
                    </a:lnTo>
                    <a:lnTo>
                      <a:pt x="314" y="5"/>
                    </a:lnTo>
                    <a:lnTo>
                      <a:pt x="316" y="5"/>
                    </a:lnTo>
                    <a:lnTo>
                      <a:pt x="317" y="5"/>
                    </a:lnTo>
                    <a:lnTo>
                      <a:pt x="318" y="5"/>
                    </a:lnTo>
                    <a:lnTo>
                      <a:pt x="320" y="6"/>
                    </a:lnTo>
                    <a:lnTo>
                      <a:pt x="321" y="6"/>
                    </a:lnTo>
                    <a:lnTo>
                      <a:pt x="323" y="6"/>
                    </a:lnTo>
                    <a:lnTo>
                      <a:pt x="324" y="6"/>
                    </a:lnTo>
                    <a:lnTo>
                      <a:pt x="325" y="6"/>
                    </a:lnTo>
                    <a:lnTo>
                      <a:pt x="326" y="6"/>
                    </a:lnTo>
                    <a:lnTo>
                      <a:pt x="327" y="7"/>
                    </a:lnTo>
                    <a:lnTo>
                      <a:pt x="328" y="7"/>
                    </a:lnTo>
                    <a:lnTo>
                      <a:pt x="329" y="7"/>
                    </a:lnTo>
                    <a:lnTo>
                      <a:pt x="330" y="7"/>
                    </a:lnTo>
                    <a:lnTo>
                      <a:pt x="331" y="7"/>
                    </a:lnTo>
                    <a:lnTo>
                      <a:pt x="331" y="8"/>
                    </a:lnTo>
                    <a:lnTo>
                      <a:pt x="332" y="8"/>
                    </a:lnTo>
                    <a:lnTo>
                      <a:pt x="333" y="8"/>
                    </a:lnTo>
                    <a:lnTo>
                      <a:pt x="334" y="8"/>
                    </a:lnTo>
                    <a:lnTo>
                      <a:pt x="335" y="9"/>
                    </a:lnTo>
                    <a:lnTo>
                      <a:pt x="336" y="9"/>
                    </a:lnTo>
                    <a:lnTo>
                      <a:pt x="337" y="9"/>
                    </a:lnTo>
                    <a:lnTo>
                      <a:pt x="338" y="9"/>
                    </a:lnTo>
                    <a:lnTo>
                      <a:pt x="339" y="10"/>
                    </a:lnTo>
                    <a:lnTo>
                      <a:pt x="340" y="10"/>
                    </a:lnTo>
                    <a:lnTo>
                      <a:pt x="342" y="10"/>
                    </a:lnTo>
                    <a:lnTo>
                      <a:pt x="343" y="11"/>
                    </a:lnTo>
                    <a:lnTo>
                      <a:pt x="344" y="11"/>
                    </a:lnTo>
                    <a:lnTo>
                      <a:pt x="346" y="12"/>
                    </a:lnTo>
                    <a:lnTo>
                      <a:pt x="348" y="12"/>
                    </a:lnTo>
                    <a:lnTo>
                      <a:pt x="349" y="13"/>
                    </a:lnTo>
                    <a:lnTo>
                      <a:pt x="351" y="13"/>
                    </a:lnTo>
                    <a:lnTo>
                      <a:pt x="353" y="14"/>
                    </a:lnTo>
                    <a:lnTo>
                      <a:pt x="355" y="14"/>
                    </a:lnTo>
                    <a:lnTo>
                      <a:pt x="356" y="15"/>
                    </a:lnTo>
                    <a:lnTo>
                      <a:pt x="358" y="15"/>
                    </a:lnTo>
                    <a:lnTo>
                      <a:pt x="359" y="16"/>
                    </a:lnTo>
                    <a:lnTo>
                      <a:pt x="360" y="16"/>
                    </a:lnTo>
                    <a:lnTo>
                      <a:pt x="362" y="17"/>
                    </a:lnTo>
                    <a:lnTo>
                      <a:pt x="363" y="17"/>
                    </a:lnTo>
                    <a:lnTo>
                      <a:pt x="365" y="17"/>
                    </a:lnTo>
                    <a:lnTo>
                      <a:pt x="366" y="18"/>
                    </a:lnTo>
                    <a:lnTo>
                      <a:pt x="367" y="18"/>
                    </a:lnTo>
                    <a:lnTo>
                      <a:pt x="368" y="19"/>
                    </a:lnTo>
                    <a:lnTo>
                      <a:pt x="369" y="19"/>
                    </a:lnTo>
                    <a:lnTo>
                      <a:pt x="370" y="19"/>
                    </a:lnTo>
                    <a:lnTo>
                      <a:pt x="371" y="20"/>
                    </a:lnTo>
                    <a:lnTo>
                      <a:pt x="372" y="20"/>
                    </a:lnTo>
                    <a:lnTo>
                      <a:pt x="373" y="20"/>
                    </a:lnTo>
                    <a:lnTo>
                      <a:pt x="374" y="21"/>
                    </a:lnTo>
                    <a:lnTo>
                      <a:pt x="375" y="21"/>
                    </a:lnTo>
                    <a:lnTo>
                      <a:pt x="376" y="22"/>
                    </a:lnTo>
                    <a:lnTo>
                      <a:pt x="377" y="22"/>
                    </a:lnTo>
                    <a:lnTo>
                      <a:pt x="378" y="23"/>
                    </a:lnTo>
                    <a:lnTo>
                      <a:pt x="379" y="23"/>
                    </a:lnTo>
                    <a:lnTo>
                      <a:pt x="380" y="24"/>
                    </a:lnTo>
                    <a:lnTo>
                      <a:pt x="381" y="24"/>
                    </a:lnTo>
                    <a:lnTo>
                      <a:pt x="382" y="26"/>
                    </a:lnTo>
                    <a:lnTo>
                      <a:pt x="384" y="26"/>
                    </a:lnTo>
                    <a:lnTo>
                      <a:pt x="385" y="27"/>
                    </a:lnTo>
                    <a:lnTo>
                      <a:pt x="386" y="28"/>
                    </a:lnTo>
                    <a:lnTo>
                      <a:pt x="388" y="29"/>
                    </a:lnTo>
                    <a:lnTo>
                      <a:pt x="389" y="29"/>
                    </a:lnTo>
                    <a:lnTo>
                      <a:pt x="391" y="30"/>
                    </a:lnTo>
                    <a:lnTo>
                      <a:pt x="393" y="31"/>
                    </a:lnTo>
                    <a:lnTo>
                      <a:pt x="394" y="32"/>
                    </a:lnTo>
                    <a:lnTo>
                      <a:pt x="395" y="32"/>
                    </a:lnTo>
                    <a:lnTo>
                      <a:pt x="397" y="33"/>
                    </a:lnTo>
                    <a:lnTo>
                      <a:pt x="398" y="33"/>
                    </a:lnTo>
                    <a:lnTo>
                      <a:pt x="399" y="34"/>
                    </a:lnTo>
                    <a:lnTo>
                      <a:pt x="400" y="35"/>
                    </a:lnTo>
                    <a:lnTo>
                      <a:pt x="401" y="35"/>
                    </a:lnTo>
                    <a:lnTo>
                      <a:pt x="402" y="36"/>
                    </a:lnTo>
                    <a:lnTo>
                      <a:pt x="403" y="36"/>
                    </a:lnTo>
                    <a:lnTo>
                      <a:pt x="404" y="36"/>
                    </a:lnTo>
                    <a:lnTo>
                      <a:pt x="404" y="37"/>
                    </a:lnTo>
                    <a:lnTo>
                      <a:pt x="406" y="37"/>
                    </a:lnTo>
                    <a:lnTo>
                      <a:pt x="407" y="38"/>
                    </a:lnTo>
                    <a:lnTo>
                      <a:pt x="408" y="38"/>
                    </a:lnTo>
                    <a:lnTo>
                      <a:pt x="409" y="39"/>
                    </a:lnTo>
                    <a:lnTo>
                      <a:pt x="410" y="39"/>
                    </a:lnTo>
                    <a:lnTo>
                      <a:pt x="411" y="40"/>
                    </a:lnTo>
                    <a:lnTo>
                      <a:pt x="412" y="40"/>
                    </a:lnTo>
                    <a:lnTo>
                      <a:pt x="413" y="41"/>
                    </a:lnTo>
                    <a:lnTo>
                      <a:pt x="414" y="42"/>
                    </a:lnTo>
                    <a:lnTo>
                      <a:pt x="415" y="42"/>
                    </a:lnTo>
                    <a:lnTo>
                      <a:pt x="416" y="43"/>
                    </a:lnTo>
                    <a:lnTo>
                      <a:pt x="417" y="43"/>
                    </a:lnTo>
                    <a:lnTo>
                      <a:pt x="419" y="44"/>
                    </a:lnTo>
                    <a:lnTo>
                      <a:pt x="420" y="45"/>
                    </a:lnTo>
                    <a:lnTo>
                      <a:pt x="421" y="45"/>
                    </a:lnTo>
                    <a:lnTo>
                      <a:pt x="422" y="46"/>
                    </a:lnTo>
                    <a:lnTo>
                      <a:pt x="424" y="47"/>
                    </a:lnTo>
                    <a:lnTo>
                      <a:pt x="425" y="48"/>
                    </a:lnTo>
                    <a:lnTo>
                      <a:pt x="426" y="48"/>
                    </a:lnTo>
                    <a:lnTo>
                      <a:pt x="428" y="49"/>
                    </a:lnTo>
                    <a:lnTo>
                      <a:pt x="429" y="50"/>
                    </a:lnTo>
                    <a:lnTo>
                      <a:pt x="430" y="50"/>
                    </a:lnTo>
                    <a:lnTo>
                      <a:pt x="431" y="51"/>
                    </a:lnTo>
                    <a:lnTo>
                      <a:pt x="432" y="51"/>
                    </a:lnTo>
                    <a:lnTo>
                      <a:pt x="433" y="52"/>
                    </a:lnTo>
                    <a:lnTo>
                      <a:pt x="434" y="52"/>
                    </a:lnTo>
                    <a:lnTo>
                      <a:pt x="435" y="53"/>
                    </a:lnTo>
                    <a:lnTo>
                      <a:pt x="436" y="54"/>
                    </a:lnTo>
                    <a:lnTo>
                      <a:pt x="437" y="54"/>
                    </a:lnTo>
                    <a:lnTo>
                      <a:pt x="438" y="55"/>
                    </a:lnTo>
                    <a:lnTo>
                      <a:pt x="439" y="55"/>
                    </a:lnTo>
                    <a:lnTo>
                      <a:pt x="440" y="56"/>
                    </a:lnTo>
                    <a:lnTo>
                      <a:pt x="441" y="57"/>
                    </a:lnTo>
                    <a:lnTo>
                      <a:pt x="442" y="58"/>
                    </a:lnTo>
                    <a:lnTo>
                      <a:pt x="443" y="58"/>
                    </a:lnTo>
                    <a:lnTo>
                      <a:pt x="444" y="58"/>
                    </a:lnTo>
                    <a:lnTo>
                      <a:pt x="444" y="59"/>
                    </a:lnTo>
                    <a:lnTo>
                      <a:pt x="445" y="59"/>
                    </a:lnTo>
                    <a:lnTo>
                      <a:pt x="446" y="60"/>
                    </a:lnTo>
                    <a:lnTo>
                      <a:pt x="448" y="60"/>
                    </a:lnTo>
                    <a:lnTo>
                      <a:pt x="449" y="61"/>
                    </a:lnTo>
                    <a:lnTo>
                      <a:pt x="450" y="62"/>
                    </a:lnTo>
                    <a:lnTo>
                      <a:pt x="452" y="63"/>
                    </a:lnTo>
                    <a:lnTo>
                      <a:pt x="453" y="64"/>
                    </a:lnTo>
                    <a:lnTo>
                      <a:pt x="454" y="64"/>
                    </a:lnTo>
                    <a:lnTo>
                      <a:pt x="455" y="65"/>
                    </a:lnTo>
                    <a:lnTo>
                      <a:pt x="456" y="66"/>
                    </a:lnTo>
                    <a:lnTo>
                      <a:pt x="457" y="66"/>
                    </a:lnTo>
                    <a:lnTo>
                      <a:pt x="458" y="68"/>
                    </a:lnTo>
                    <a:lnTo>
                      <a:pt x="459" y="69"/>
                    </a:lnTo>
                    <a:lnTo>
                      <a:pt x="460" y="69"/>
                    </a:lnTo>
                    <a:lnTo>
                      <a:pt x="461" y="70"/>
                    </a:lnTo>
                    <a:lnTo>
                      <a:pt x="462" y="71"/>
                    </a:lnTo>
                    <a:lnTo>
                      <a:pt x="463" y="71"/>
                    </a:lnTo>
                    <a:lnTo>
                      <a:pt x="463" y="72"/>
                    </a:lnTo>
                    <a:lnTo>
                      <a:pt x="464" y="72"/>
                    </a:lnTo>
                    <a:lnTo>
                      <a:pt x="465" y="73"/>
                    </a:lnTo>
                    <a:lnTo>
                      <a:pt x="466" y="73"/>
                    </a:lnTo>
                    <a:lnTo>
                      <a:pt x="466" y="74"/>
                    </a:lnTo>
                    <a:lnTo>
                      <a:pt x="467" y="74"/>
                    </a:lnTo>
                    <a:lnTo>
                      <a:pt x="468" y="75"/>
                    </a:lnTo>
                    <a:lnTo>
                      <a:pt x="469" y="76"/>
                    </a:lnTo>
                    <a:lnTo>
                      <a:pt x="470" y="76"/>
                    </a:lnTo>
                    <a:lnTo>
                      <a:pt x="471" y="77"/>
                    </a:lnTo>
                    <a:lnTo>
                      <a:pt x="472" y="78"/>
                    </a:lnTo>
                    <a:lnTo>
                      <a:pt x="473" y="79"/>
                    </a:lnTo>
                    <a:lnTo>
                      <a:pt x="474" y="80"/>
                    </a:lnTo>
                    <a:lnTo>
                      <a:pt x="475" y="80"/>
                    </a:lnTo>
                    <a:lnTo>
                      <a:pt x="476" y="81"/>
                    </a:lnTo>
                    <a:lnTo>
                      <a:pt x="476" y="82"/>
                    </a:lnTo>
                    <a:lnTo>
                      <a:pt x="477" y="82"/>
                    </a:lnTo>
                    <a:lnTo>
                      <a:pt x="478" y="82"/>
                    </a:lnTo>
                    <a:lnTo>
                      <a:pt x="478" y="83"/>
                    </a:lnTo>
                    <a:lnTo>
                      <a:pt x="479" y="83"/>
                    </a:lnTo>
                    <a:lnTo>
                      <a:pt x="479" y="84"/>
                    </a:lnTo>
                    <a:lnTo>
                      <a:pt x="480" y="84"/>
                    </a:lnTo>
                    <a:lnTo>
                      <a:pt x="480" y="85"/>
                    </a:lnTo>
                    <a:lnTo>
                      <a:pt x="481" y="85"/>
                    </a:lnTo>
                    <a:lnTo>
                      <a:pt x="482" y="86"/>
                    </a:lnTo>
                    <a:lnTo>
                      <a:pt x="483" y="87"/>
                    </a:lnTo>
                    <a:lnTo>
                      <a:pt x="484" y="87"/>
                    </a:lnTo>
                    <a:lnTo>
                      <a:pt x="484" y="88"/>
                    </a:lnTo>
                    <a:lnTo>
                      <a:pt x="485" y="88"/>
                    </a:lnTo>
                    <a:lnTo>
                      <a:pt x="486" y="89"/>
                    </a:lnTo>
                    <a:lnTo>
                      <a:pt x="487" y="89"/>
                    </a:lnTo>
                    <a:lnTo>
                      <a:pt x="487" y="90"/>
                    </a:lnTo>
                    <a:lnTo>
                      <a:pt x="489" y="90"/>
                    </a:lnTo>
                    <a:lnTo>
                      <a:pt x="490" y="91"/>
                    </a:lnTo>
                    <a:lnTo>
                      <a:pt x="491" y="92"/>
                    </a:lnTo>
                    <a:lnTo>
                      <a:pt x="492" y="92"/>
                    </a:lnTo>
                    <a:lnTo>
                      <a:pt x="493" y="93"/>
                    </a:lnTo>
                    <a:lnTo>
                      <a:pt x="494" y="94"/>
                    </a:lnTo>
                    <a:lnTo>
                      <a:pt x="495" y="94"/>
                    </a:lnTo>
                    <a:lnTo>
                      <a:pt x="495" y="95"/>
                    </a:lnTo>
                    <a:lnTo>
                      <a:pt x="496" y="95"/>
                    </a:lnTo>
                    <a:lnTo>
                      <a:pt x="497" y="96"/>
                    </a:lnTo>
                    <a:lnTo>
                      <a:pt x="498" y="96"/>
                    </a:lnTo>
                    <a:lnTo>
                      <a:pt x="498" y="97"/>
                    </a:lnTo>
                    <a:lnTo>
                      <a:pt x="499" y="97"/>
                    </a:lnTo>
                    <a:lnTo>
                      <a:pt x="500" y="98"/>
                    </a:lnTo>
                    <a:lnTo>
                      <a:pt x="501" y="98"/>
                    </a:lnTo>
                    <a:lnTo>
                      <a:pt x="501" y="99"/>
                    </a:lnTo>
                    <a:lnTo>
                      <a:pt x="502" y="99"/>
                    </a:lnTo>
                    <a:lnTo>
                      <a:pt x="502" y="100"/>
                    </a:lnTo>
                    <a:lnTo>
                      <a:pt x="503" y="100"/>
                    </a:lnTo>
                    <a:lnTo>
                      <a:pt x="504" y="101"/>
                    </a:lnTo>
                    <a:lnTo>
                      <a:pt x="505" y="102"/>
                    </a:lnTo>
                    <a:lnTo>
                      <a:pt x="506" y="103"/>
                    </a:lnTo>
                    <a:lnTo>
                      <a:pt x="507" y="104"/>
                    </a:lnTo>
                    <a:lnTo>
                      <a:pt x="508" y="105"/>
                    </a:lnTo>
                    <a:lnTo>
                      <a:pt x="509" y="106"/>
                    </a:lnTo>
                    <a:lnTo>
                      <a:pt x="510" y="107"/>
                    </a:lnTo>
                    <a:lnTo>
                      <a:pt x="511" y="108"/>
                    </a:lnTo>
                    <a:lnTo>
                      <a:pt x="512" y="110"/>
                    </a:lnTo>
                    <a:lnTo>
                      <a:pt x="513" y="111"/>
                    </a:lnTo>
                    <a:lnTo>
                      <a:pt x="514" y="112"/>
                    </a:lnTo>
                    <a:lnTo>
                      <a:pt x="514" y="113"/>
                    </a:lnTo>
                    <a:lnTo>
                      <a:pt x="515" y="114"/>
                    </a:lnTo>
                    <a:lnTo>
                      <a:pt x="516" y="115"/>
                    </a:lnTo>
                    <a:lnTo>
                      <a:pt x="517" y="115"/>
                    </a:lnTo>
                    <a:lnTo>
                      <a:pt x="518" y="116"/>
                    </a:lnTo>
                    <a:lnTo>
                      <a:pt x="519" y="117"/>
                    </a:lnTo>
                    <a:lnTo>
                      <a:pt x="519" y="118"/>
                    </a:lnTo>
                    <a:lnTo>
                      <a:pt x="520" y="119"/>
                    </a:lnTo>
                    <a:lnTo>
                      <a:pt x="521" y="119"/>
                    </a:lnTo>
                    <a:lnTo>
                      <a:pt x="521" y="120"/>
                    </a:lnTo>
                    <a:lnTo>
                      <a:pt x="522" y="121"/>
                    </a:lnTo>
                    <a:lnTo>
                      <a:pt x="523" y="121"/>
                    </a:lnTo>
                    <a:lnTo>
                      <a:pt x="523" y="122"/>
                    </a:lnTo>
                    <a:lnTo>
                      <a:pt x="524" y="122"/>
                    </a:lnTo>
                    <a:lnTo>
                      <a:pt x="524" y="123"/>
                    </a:lnTo>
                    <a:lnTo>
                      <a:pt x="525" y="124"/>
                    </a:lnTo>
                    <a:lnTo>
                      <a:pt x="526" y="125"/>
                    </a:lnTo>
                    <a:lnTo>
                      <a:pt x="527" y="126"/>
                    </a:lnTo>
                    <a:lnTo>
                      <a:pt x="528" y="127"/>
                    </a:lnTo>
                    <a:lnTo>
                      <a:pt x="528" y="128"/>
                    </a:lnTo>
                    <a:lnTo>
                      <a:pt x="529" y="128"/>
                    </a:lnTo>
                    <a:lnTo>
                      <a:pt x="529" y="129"/>
                    </a:lnTo>
                    <a:lnTo>
                      <a:pt x="531" y="130"/>
                    </a:lnTo>
                    <a:lnTo>
                      <a:pt x="532" y="131"/>
                    </a:lnTo>
                    <a:lnTo>
                      <a:pt x="533" y="132"/>
                    </a:lnTo>
                    <a:lnTo>
                      <a:pt x="533" y="133"/>
                    </a:lnTo>
                    <a:lnTo>
                      <a:pt x="534" y="134"/>
                    </a:lnTo>
                    <a:lnTo>
                      <a:pt x="535" y="135"/>
                    </a:lnTo>
                    <a:lnTo>
                      <a:pt x="536" y="136"/>
                    </a:lnTo>
                    <a:lnTo>
                      <a:pt x="537" y="137"/>
                    </a:lnTo>
                    <a:lnTo>
                      <a:pt x="538" y="139"/>
                    </a:lnTo>
                    <a:lnTo>
                      <a:pt x="540" y="140"/>
                    </a:lnTo>
                    <a:lnTo>
                      <a:pt x="541" y="141"/>
                    </a:lnTo>
                    <a:lnTo>
                      <a:pt x="542" y="143"/>
                    </a:lnTo>
                    <a:lnTo>
                      <a:pt x="543" y="144"/>
                    </a:lnTo>
                    <a:lnTo>
                      <a:pt x="544" y="145"/>
                    </a:lnTo>
                    <a:lnTo>
                      <a:pt x="544" y="146"/>
                    </a:lnTo>
                    <a:lnTo>
                      <a:pt x="545" y="147"/>
                    </a:lnTo>
                    <a:lnTo>
                      <a:pt x="546" y="148"/>
                    </a:lnTo>
                    <a:lnTo>
                      <a:pt x="547" y="149"/>
                    </a:lnTo>
                    <a:lnTo>
                      <a:pt x="548" y="151"/>
                    </a:lnTo>
                    <a:lnTo>
                      <a:pt x="549" y="152"/>
                    </a:lnTo>
                    <a:lnTo>
                      <a:pt x="549" y="153"/>
                    </a:lnTo>
                    <a:lnTo>
                      <a:pt x="550" y="154"/>
                    </a:lnTo>
                    <a:lnTo>
                      <a:pt x="551" y="155"/>
                    </a:lnTo>
                    <a:lnTo>
                      <a:pt x="552" y="156"/>
                    </a:lnTo>
                    <a:lnTo>
                      <a:pt x="552" y="157"/>
                    </a:lnTo>
                    <a:lnTo>
                      <a:pt x="553" y="157"/>
                    </a:lnTo>
                    <a:lnTo>
                      <a:pt x="553" y="158"/>
                    </a:lnTo>
                    <a:lnTo>
                      <a:pt x="554" y="159"/>
                    </a:lnTo>
                    <a:lnTo>
                      <a:pt x="555" y="160"/>
                    </a:lnTo>
                    <a:lnTo>
                      <a:pt x="555" y="161"/>
                    </a:lnTo>
                    <a:lnTo>
                      <a:pt x="556" y="162"/>
                    </a:lnTo>
                    <a:lnTo>
                      <a:pt x="557" y="163"/>
                    </a:lnTo>
                    <a:lnTo>
                      <a:pt x="558" y="164"/>
                    </a:lnTo>
                    <a:lnTo>
                      <a:pt x="558" y="165"/>
                    </a:lnTo>
                    <a:lnTo>
                      <a:pt x="559" y="167"/>
                    </a:lnTo>
                    <a:lnTo>
                      <a:pt x="560" y="168"/>
                    </a:lnTo>
                    <a:lnTo>
                      <a:pt x="561" y="169"/>
                    </a:lnTo>
                    <a:lnTo>
                      <a:pt x="562" y="171"/>
                    </a:lnTo>
                    <a:lnTo>
                      <a:pt x="563" y="172"/>
                    </a:lnTo>
                    <a:lnTo>
                      <a:pt x="565" y="174"/>
                    </a:lnTo>
                    <a:lnTo>
                      <a:pt x="566" y="175"/>
                    </a:lnTo>
                    <a:lnTo>
                      <a:pt x="567" y="177"/>
                    </a:lnTo>
                    <a:lnTo>
                      <a:pt x="568" y="178"/>
                    </a:lnTo>
                    <a:lnTo>
                      <a:pt x="569" y="179"/>
                    </a:lnTo>
                    <a:lnTo>
                      <a:pt x="569" y="181"/>
                    </a:lnTo>
                    <a:lnTo>
                      <a:pt x="570" y="182"/>
                    </a:lnTo>
                    <a:lnTo>
                      <a:pt x="572" y="183"/>
                    </a:lnTo>
                    <a:lnTo>
                      <a:pt x="573" y="184"/>
                    </a:lnTo>
                    <a:lnTo>
                      <a:pt x="573" y="185"/>
                    </a:lnTo>
                    <a:lnTo>
                      <a:pt x="574" y="186"/>
                    </a:lnTo>
                    <a:lnTo>
                      <a:pt x="575" y="186"/>
                    </a:lnTo>
                    <a:lnTo>
                      <a:pt x="575" y="187"/>
                    </a:lnTo>
                    <a:lnTo>
                      <a:pt x="576" y="188"/>
                    </a:lnTo>
                    <a:lnTo>
                      <a:pt x="577" y="189"/>
                    </a:lnTo>
                    <a:lnTo>
                      <a:pt x="577" y="190"/>
                    </a:lnTo>
                    <a:lnTo>
                      <a:pt x="578" y="191"/>
                    </a:lnTo>
                    <a:lnTo>
                      <a:pt x="578" y="193"/>
                    </a:lnTo>
                    <a:lnTo>
                      <a:pt x="579" y="193"/>
                    </a:lnTo>
                    <a:lnTo>
                      <a:pt x="580" y="194"/>
                    </a:lnTo>
                    <a:lnTo>
                      <a:pt x="580" y="195"/>
                    </a:lnTo>
                    <a:lnTo>
                      <a:pt x="581" y="196"/>
                    </a:lnTo>
                    <a:lnTo>
                      <a:pt x="582" y="197"/>
                    </a:lnTo>
                    <a:lnTo>
                      <a:pt x="582" y="198"/>
                    </a:lnTo>
                    <a:lnTo>
                      <a:pt x="583" y="199"/>
                    </a:lnTo>
                    <a:lnTo>
                      <a:pt x="584" y="200"/>
                    </a:lnTo>
                    <a:lnTo>
                      <a:pt x="585" y="202"/>
                    </a:lnTo>
                    <a:lnTo>
                      <a:pt x="586" y="203"/>
                    </a:lnTo>
                    <a:lnTo>
                      <a:pt x="587" y="204"/>
                    </a:lnTo>
                    <a:lnTo>
                      <a:pt x="588" y="206"/>
                    </a:lnTo>
                    <a:lnTo>
                      <a:pt x="589" y="207"/>
                    </a:lnTo>
                    <a:lnTo>
                      <a:pt x="590" y="209"/>
                    </a:lnTo>
                    <a:lnTo>
                      <a:pt x="591" y="211"/>
                    </a:lnTo>
                    <a:lnTo>
                      <a:pt x="592" y="212"/>
                    </a:lnTo>
                    <a:lnTo>
                      <a:pt x="593" y="214"/>
                    </a:lnTo>
                    <a:lnTo>
                      <a:pt x="594" y="215"/>
                    </a:lnTo>
                    <a:lnTo>
                      <a:pt x="595" y="216"/>
                    </a:lnTo>
                    <a:lnTo>
                      <a:pt x="596" y="217"/>
                    </a:lnTo>
                    <a:lnTo>
                      <a:pt x="597" y="219"/>
                    </a:lnTo>
                    <a:lnTo>
                      <a:pt x="598" y="220"/>
                    </a:lnTo>
                    <a:lnTo>
                      <a:pt x="599" y="221"/>
                    </a:lnTo>
                    <a:lnTo>
                      <a:pt x="599" y="222"/>
                    </a:lnTo>
                    <a:lnTo>
                      <a:pt x="600" y="223"/>
                    </a:lnTo>
                    <a:lnTo>
                      <a:pt x="601" y="224"/>
                    </a:lnTo>
                    <a:lnTo>
                      <a:pt x="602" y="225"/>
                    </a:lnTo>
                    <a:lnTo>
                      <a:pt x="602" y="226"/>
                    </a:lnTo>
                    <a:lnTo>
                      <a:pt x="603" y="227"/>
                    </a:lnTo>
                    <a:lnTo>
                      <a:pt x="603" y="228"/>
                    </a:lnTo>
                    <a:lnTo>
                      <a:pt x="604" y="228"/>
                    </a:lnTo>
                    <a:lnTo>
                      <a:pt x="604" y="229"/>
                    </a:lnTo>
                    <a:lnTo>
                      <a:pt x="605" y="230"/>
                    </a:lnTo>
                    <a:lnTo>
                      <a:pt x="605" y="231"/>
                    </a:lnTo>
                    <a:lnTo>
                      <a:pt x="606" y="231"/>
                    </a:lnTo>
                    <a:lnTo>
                      <a:pt x="606" y="232"/>
                    </a:lnTo>
                    <a:lnTo>
                      <a:pt x="607" y="233"/>
                    </a:lnTo>
                    <a:lnTo>
                      <a:pt x="607" y="235"/>
                    </a:lnTo>
                    <a:lnTo>
                      <a:pt x="608" y="236"/>
                    </a:lnTo>
                    <a:lnTo>
                      <a:pt x="609" y="237"/>
                    </a:lnTo>
                    <a:lnTo>
                      <a:pt x="609" y="238"/>
                    </a:lnTo>
                    <a:lnTo>
                      <a:pt x="610" y="239"/>
                    </a:lnTo>
                    <a:lnTo>
                      <a:pt x="611" y="241"/>
                    </a:lnTo>
                    <a:lnTo>
                      <a:pt x="611" y="242"/>
                    </a:lnTo>
                    <a:lnTo>
                      <a:pt x="612" y="243"/>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769" name="Freeform 50"/>
              <p:cNvSpPr>
                <a:spLocks/>
              </p:cNvSpPr>
              <p:nvPr/>
            </p:nvSpPr>
            <p:spPr bwMode="auto">
              <a:xfrm>
                <a:off x="3396" y="2726"/>
                <a:ext cx="459" cy="183"/>
              </a:xfrm>
              <a:custGeom>
                <a:avLst/>
                <a:gdLst>
                  <a:gd name="T0" fmla="*/ 2 w 612"/>
                  <a:gd name="T1" fmla="*/ 4 h 244"/>
                  <a:gd name="T2" fmla="*/ 3 w 612"/>
                  <a:gd name="T3" fmla="*/ 4 h 244"/>
                  <a:gd name="T4" fmla="*/ 4 w 612"/>
                  <a:gd name="T5" fmla="*/ 4 h 244"/>
                  <a:gd name="T6" fmla="*/ 4 w 612"/>
                  <a:gd name="T7" fmla="*/ 4 h 244"/>
                  <a:gd name="T8" fmla="*/ 5 w 612"/>
                  <a:gd name="T9" fmla="*/ 4 h 244"/>
                  <a:gd name="T10" fmla="*/ 5 w 612"/>
                  <a:gd name="T11" fmla="*/ 4 h 244"/>
                  <a:gd name="T12" fmla="*/ 5 w 612"/>
                  <a:gd name="T13" fmla="*/ 4 h 244"/>
                  <a:gd name="T14" fmla="*/ 5 w 612"/>
                  <a:gd name="T15" fmla="*/ 4 h 244"/>
                  <a:gd name="T16" fmla="*/ 5 w 612"/>
                  <a:gd name="T17" fmla="*/ 4 h 244"/>
                  <a:gd name="T18" fmla="*/ 5 w 612"/>
                  <a:gd name="T19" fmla="*/ 4 h 244"/>
                  <a:gd name="T20" fmla="*/ 5 w 612"/>
                  <a:gd name="T21" fmla="*/ 4 h 244"/>
                  <a:gd name="T22" fmla="*/ 5 w 612"/>
                  <a:gd name="T23" fmla="*/ 4 h 244"/>
                  <a:gd name="T24" fmla="*/ 5 w 612"/>
                  <a:gd name="T25" fmla="*/ 4 h 244"/>
                  <a:gd name="T26" fmla="*/ 5 w 612"/>
                  <a:gd name="T27" fmla="*/ 4 h 244"/>
                  <a:gd name="T28" fmla="*/ 5 w 612"/>
                  <a:gd name="T29" fmla="*/ 4 h 244"/>
                  <a:gd name="T30" fmla="*/ 5 w 612"/>
                  <a:gd name="T31" fmla="*/ 4 h 244"/>
                  <a:gd name="T32" fmla="*/ 6 w 612"/>
                  <a:gd name="T33" fmla="*/ 4 h 244"/>
                  <a:gd name="T34" fmla="*/ 6 w 612"/>
                  <a:gd name="T35" fmla="*/ 4 h 244"/>
                  <a:gd name="T36" fmla="*/ 6 w 612"/>
                  <a:gd name="T37" fmla="*/ 4 h 244"/>
                  <a:gd name="T38" fmla="*/ 6 w 612"/>
                  <a:gd name="T39" fmla="*/ 4 h 244"/>
                  <a:gd name="T40" fmla="*/ 6 w 612"/>
                  <a:gd name="T41" fmla="*/ 3 h 244"/>
                  <a:gd name="T42" fmla="*/ 6 w 612"/>
                  <a:gd name="T43" fmla="*/ 3 h 244"/>
                  <a:gd name="T44" fmla="*/ 6 w 612"/>
                  <a:gd name="T45" fmla="*/ 3 h 244"/>
                  <a:gd name="T46" fmla="*/ 6 w 612"/>
                  <a:gd name="T47" fmla="*/ 3 h 244"/>
                  <a:gd name="T48" fmla="*/ 6 w 612"/>
                  <a:gd name="T49" fmla="*/ 3 h 244"/>
                  <a:gd name="T50" fmla="*/ 6 w 612"/>
                  <a:gd name="T51" fmla="*/ 3 h 244"/>
                  <a:gd name="T52" fmla="*/ 6 w 612"/>
                  <a:gd name="T53" fmla="*/ 3 h 244"/>
                  <a:gd name="T54" fmla="*/ 6 w 612"/>
                  <a:gd name="T55" fmla="*/ 3 h 244"/>
                  <a:gd name="T56" fmla="*/ 6 w 612"/>
                  <a:gd name="T57" fmla="*/ 3 h 244"/>
                  <a:gd name="T58" fmla="*/ 6 w 612"/>
                  <a:gd name="T59" fmla="*/ 3 h 244"/>
                  <a:gd name="T60" fmla="*/ 6 w 612"/>
                  <a:gd name="T61" fmla="*/ 3 h 244"/>
                  <a:gd name="T62" fmla="*/ 6 w 612"/>
                  <a:gd name="T63" fmla="*/ 3 h 244"/>
                  <a:gd name="T64" fmla="*/ 6 w 612"/>
                  <a:gd name="T65" fmla="*/ 3 h 244"/>
                  <a:gd name="T66" fmla="*/ 7 w 612"/>
                  <a:gd name="T67" fmla="*/ 3 h 244"/>
                  <a:gd name="T68" fmla="*/ 7 w 612"/>
                  <a:gd name="T69" fmla="*/ 3 h 244"/>
                  <a:gd name="T70" fmla="*/ 7 w 612"/>
                  <a:gd name="T71" fmla="*/ 2 h 244"/>
                  <a:gd name="T72" fmla="*/ 7 w 612"/>
                  <a:gd name="T73" fmla="*/ 2 h 244"/>
                  <a:gd name="T74" fmla="*/ 8 w 612"/>
                  <a:gd name="T75" fmla="*/ 2 h 244"/>
                  <a:gd name="T76" fmla="*/ 8 w 612"/>
                  <a:gd name="T77" fmla="*/ 2 h 244"/>
                  <a:gd name="T78" fmla="*/ 8 w 612"/>
                  <a:gd name="T79" fmla="*/ 2 h 244"/>
                  <a:gd name="T80" fmla="*/ 8 w 612"/>
                  <a:gd name="T81" fmla="*/ 2 h 244"/>
                  <a:gd name="T82" fmla="*/ 8 w 612"/>
                  <a:gd name="T83" fmla="*/ 2 h 244"/>
                  <a:gd name="T84" fmla="*/ 8 w 612"/>
                  <a:gd name="T85" fmla="*/ 2 h 244"/>
                  <a:gd name="T86" fmla="*/ 8 w 612"/>
                  <a:gd name="T87" fmla="*/ 2 h 244"/>
                  <a:gd name="T88" fmla="*/ 8 w 612"/>
                  <a:gd name="T89" fmla="*/ 2 h 244"/>
                  <a:gd name="T90" fmla="*/ 8 w 612"/>
                  <a:gd name="T91" fmla="*/ 2 h 244"/>
                  <a:gd name="T92" fmla="*/ 8 w 612"/>
                  <a:gd name="T93" fmla="*/ 2 h 244"/>
                  <a:gd name="T94" fmla="*/ 8 w 612"/>
                  <a:gd name="T95" fmla="*/ 2 h 244"/>
                  <a:gd name="T96" fmla="*/ 8 w 612"/>
                  <a:gd name="T97" fmla="*/ 2 h 244"/>
                  <a:gd name="T98" fmla="*/ 8 w 612"/>
                  <a:gd name="T99" fmla="*/ 2 h 244"/>
                  <a:gd name="T100" fmla="*/ 8 w 612"/>
                  <a:gd name="T101" fmla="*/ 2 h 244"/>
                  <a:gd name="T102" fmla="*/ 8 w 612"/>
                  <a:gd name="T103" fmla="*/ 2 h 244"/>
                  <a:gd name="T104" fmla="*/ 8 w 612"/>
                  <a:gd name="T105" fmla="*/ 2 h 244"/>
                  <a:gd name="T106" fmla="*/ 8 w 612"/>
                  <a:gd name="T107" fmla="*/ 2 h 244"/>
                  <a:gd name="T108" fmla="*/ 8 w 612"/>
                  <a:gd name="T109" fmla="*/ 2 h 244"/>
                  <a:gd name="T110" fmla="*/ 8 w 612"/>
                  <a:gd name="T111" fmla="*/ 2 h 244"/>
                  <a:gd name="T112" fmla="*/ 8 w 612"/>
                  <a:gd name="T113" fmla="*/ 2 h 244"/>
                  <a:gd name="T114" fmla="*/ 8 w 612"/>
                  <a:gd name="T115" fmla="*/ 2 h 244"/>
                  <a:gd name="T116" fmla="*/ 8 w 612"/>
                  <a:gd name="T117" fmla="*/ 2 h 244"/>
                  <a:gd name="T118" fmla="*/ 8 w 612"/>
                  <a:gd name="T119" fmla="*/ 2 h 244"/>
                  <a:gd name="T120" fmla="*/ 8 w 612"/>
                  <a:gd name="T121" fmla="*/ 2 h 2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2"/>
                  <a:gd name="T184" fmla="*/ 0 h 244"/>
                  <a:gd name="T185" fmla="*/ 612 w 612"/>
                  <a:gd name="T186" fmla="*/ 244 h 2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2" h="244">
                    <a:moveTo>
                      <a:pt x="0" y="244"/>
                    </a:moveTo>
                    <a:lnTo>
                      <a:pt x="23" y="244"/>
                    </a:lnTo>
                    <a:lnTo>
                      <a:pt x="46" y="244"/>
                    </a:lnTo>
                    <a:lnTo>
                      <a:pt x="66" y="244"/>
                    </a:lnTo>
                    <a:lnTo>
                      <a:pt x="85" y="244"/>
                    </a:lnTo>
                    <a:lnTo>
                      <a:pt x="103" y="244"/>
                    </a:lnTo>
                    <a:lnTo>
                      <a:pt x="120" y="244"/>
                    </a:lnTo>
                    <a:lnTo>
                      <a:pt x="135" y="244"/>
                    </a:lnTo>
                    <a:lnTo>
                      <a:pt x="149" y="244"/>
                    </a:lnTo>
                    <a:lnTo>
                      <a:pt x="163" y="244"/>
                    </a:lnTo>
                    <a:lnTo>
                      <a:pt x="175" y="244"/>
                    </a:lnTo>
                    <a:lnTo>
                      <a:pt x="185" y="244"/>
                    </a:lnTo>
                    <a:lnTo>
                      <a:pt x="195" y="244"/>
                    </a:lnTo>
                    <a:lnTo>
                      <a:pt x="205" y="244"/>
                    </a:lnTo>
                    <a:lnTo>
                      <a:pt x="214" y="244"/>
                    </a:lnTo>
                    <a:lnTo>
                      <a:pt x="221" y="244"/>
                    </a:lnTo>
                    <a:lnTo>
                      <a:pt x="228" y="244"/>
                    </a:lnTo>
                    <a:lnTo>
                      <a:pt x="234" y="244"/>
                    </a:lnTo>
                    <a:lnTo>
                      <a:pt x="240" y="244"/>
                    </a:lnTo>
                    <a:lnTo>
                      <a:pt x="245" y="244"/>
                    </a:lnTo>
                    <a:lnTo>
                      <a:pt x="249" y="243"/>
                    </a:lnTo>
                    <a:lnTo>
                      <a:pt x="253" y="243"/>
                    </a:lnTo>
                    <a:lnTo>
                      <a:pt x="256" y="243"/>
                    </a:lnTo>
                    <a:lnTo>
                      <a:pt x="259" y="243"/>
                    </a:lnTo>
                    <a:lnTo>
                      <a:pt x="261" y="243"/>
                    </a:lnTo>
                    <a:lnTo>
                      <a:pt x="264" y="243"/>
                    </a:lnTo>
                    <a:lnTo>
                      <a:pt x="266" y="243"/>
                    </a:lnTo>
                    <a:lnTo>
                      <a:pt x="268" y="243"/>
                    </a:lnTo>
                    <a:lnTo>
                      <a:pt x="269" y="243"/>
                    </a:lnTo>
                    <a:lnTo>
                      <a:pt x="271" y="243"/>
                    </a:lnTo>
                    <a:lnTo>
                      <a:pt x="273" y="243"/>
                    </a:lnTo>
                    <a:lnTo>
                      <a:pt x="274" y="243"/>
                    </a:lnTo>
                    <a:lnTo>
                      <a:pt x="276" y="243"/>
                    </a:lnTo>
                    <a:lnTo>
                      <a:pt x="278" y="242"/>
                    </a:lnTo>
                    <a:lnTo>
                      <a:pt x="279" y="242"/>
                    </a:lnTo>
                    <a:lnTo>
                      <a:pt x="282" y="242"/>
                    </a:lnTo>
                    <a:lnTo>
                      <a:pt x="283" y="242"/>
                    </a:lnTo>
                    <a:lnTo>
                      <a:pt x="284" y="242"/>
                    </a:lnTo>
                    <a:lnTo>
                      <a:pt x="285" y="242"/>
                    </a:lnTo>
                    <a:lnTo>
                      <a:pt x="287" y="242"/>
                    </a:lnTo>
                    <a:lnTo>
                      <a:pt x="288" y="242"/>
                    </a:lnTo>
                    <a:lnTo>
                      <a:pt x="289" y="242"/>
                    </a:lnTo>
                    <a:lnTo>
                      <a:pt x="290" y="242"/>
                    </a:lnTo>
                    <a:lnTo>
                      <a:pt x="291" y="242"/>
                    </a:lnTo>
                    <a:lnTo>
                      <a:pt x="292" y="242"/>
                    </a:lnTo>
                    <a:lnTo>
                      <a:pt x="292" y="240"/>
                    </a:lnTo>
                    <a:lnTo>
                      <a:pt x="293" y="240"/>
                    </a:lnTo>
                    <a:lnTo>
                      <a:pt x="294" y="240"/>
                    </a:lnTo>
                    <a:lnTo>
                      <a:pt x="295" y="240"/>
                    </a:lnTo>
                    <a:lnTo>
                      <a:pt x="296" y="240"/>
                    </a:lnTo>
                    <a:lnTo>
                      <a:pt x="297" y="240"/>
                    </a:lnTo>
                    <a:lnTo>
                      <a:pt x="298" y="240"/>
                    </a:lnTo>
                    <a:lnTo>
                      <a:pt x="299" y="240"/>
                    </a:lnTo>
                    <a:lnTo>
                      <a:pt x="300" y="240"/>
                    </a:lnTo>
                    <a:lnTo>
                      <a:pt x="301" y="239"/>
                    </a:lnTo>
                    <a:lnTo>
                      <a:pt x="302" y="239"/>
                    </a:lnTo>
                    <a:lnTo>
                      <a:pt x="303" y="239"/>
                    </a:lnTo>
                    <a:lnTo>
                      <a:pt x="304" y="239"/>
                    </a:lnTo>
                    <a:lnTo>
                      <a:pt x="305" y="239"/>
                    </a:lnTo>
                    <a:lnTo>
                      <a:pt x="307" y="239"/>
                    </a:lnTo>
                    <a:lnTo>
                      <a:pt x="308" y="238"/>
                    </a:lnTo>
                    <a:lnTo>
                      <a:pt x="309" y="238"/>
                    </a:lnTo>
                    <a:lnTo>
                      <a:pt x="311" y="238"/>
                    </a:lnTo>
                    <a:lnTo>
                      <a:pt x="312" y="238"/>
                    </a:lnTo>
                    <a:lnTo>
                      <a:pt x="314" y="238"/>
                    </a:lnTo>
                    <a:lnTo>
                      <a:pt x="316" y="237"/>
                    </a:lnTo>
                    <a:lnTo>
                      <a:pt x="317" y="237"/>
                    </a:lnTo>
                    <a:lnTo>
                      <a:pt x="318" y="237"/>
                    </a:lnTo>
                    <a:lnTo>
                      <a:pt x="320" y="237"/>
                    </a:lnTo>
                    <a:lnTo>
                      <a:pt x="321" y="237"/>
                    </a:lnTo>
                    <a:lnTo>
                      <a:pt x="323" y="236"/>
                    </a:lnTo>
                    <a:lnTo>
                      <a:pt x="324" y="236"/>
                    </a:lnTo>
                    <a:lnTo>
                      <a:pt x="325" y="236"/>
                    </a:lnTo>
                    <a:lnTo>
                      <a:pt x="326" y="236"/>
                    </a:lnTo>
                    <a:lnTo>
                      <a:pt x="327" y="236"/>
                    </a:lnTo>
                    <a:lnTo>
                      <a:pt x="328" y="236"/>
                    </a:lnTo>
                    <a:lnTo>
                      <a:pt x="329" y="235"/>
                    </a:lnTo>
                    <a:lnTo>
                      <a:pt x="330" y="235"/>
                    </a:lnTo>
                    <a:lnTo>
                      <a:pt x="331" y="235"/>
                    </a:lnTo>
                    <a:lnTo>
                      <a:pt x="332" y="235"/>
                    </a:lnTo>
                    <a:lnTo>
                      <a:pt x="333" y="234"/>
                    </a:lnTo>
                    <a:lnTo>
                      <a:pt x="334" y="234"/>
                    </a:lnTo>
                    <a:lnTo>
                      <a:pt x="335" y="234"/>
                    </a:lnTo>
                    <a:lnTo>
                      <a:pt x="336" y="234"/>
                    </a:lnTo>
                    <a:lnTo>
                      <a:pt x="337" y="233"/>
                    </a:lnTo>
                    <a:lnTo>
                      <a:pt x="338" y="233"/>
                    </a:lnTo>
                    <a:lnTo>
                      <a:pt x="339" y="233"/>
                    </a:lnTo>
                    <a:lnTo>
                      <a:pt x="340" y="232"/>
                    </a:lnTo>
                    <a:lnTo>
                      <a:pt x="342" y="232"/>
                    </a:lnTo>
                    <a:lnTo>
                      <a:pt x="343" y="232"/>
                    </a:lnTo>
                    <a:lnTo>
                      <a:pt x="344" y="231"/>
                    </a:lnTo>
                    <a:lnTo>
                      <a:pt x="346" y="231"/>
                    </a:lnTo>
                    <a:lnTo>
                      <a:pt x="348" y="230"/>
                    </a:lnTo>
                    <a:lnTo>
                      <a:pt x="349" y="230"/>
                    </a:lnTo>
                    <a:lnTo>
                      <a:pt x="351" y="229"/>
                    </a:lnTo>
                    <a:lnTo>
                      <a:pt x="353" y="229"/>
                    </a:lnTo>
                    <a:lnTo>
                      <a:pt x="355" y="228"/>
                    </a:lnTo>
                    <a:lnTo>
                      <a:pt x="356" y="228"/>
                    </a:lnTo>
                    <a:lnTo>
                      <a:pt x="358" y="227"/>
                    </a:lnTo>
                    <a:lnTo>
                      <a:pt x="359" y="227"/>
                    </a:lnTo>
                    <a:lnTo>
                      <a:pt x="360" y="226"/>
                    </a:lnTo>
                    <a:lnTo>
                      <a:pt x="362" y="226"/>
                    </a:lnTo>
                    <a:lnTo>
                      <a:pt x="363" y="225"/>
                    </a:lnTo>
                    <a:lnTo>
                      <a:pt x="365" y="225"/>
                    </a:lnTo>
                    <a:lnTo>
                      <a:pt x="366" y="225"/>
                    </a:lnTo>
                    <a:lnTo>
                      <a:pt x="367" y="224"/>
                    </a:lnTo>
                    <a:lnTo>
                      <a:pt x="368" y="224"/>
                    </a:lnTo>
                    <a:lnTo>
                      <a:pt x="369" y="224"/>
                    </a:lnTo>
                    <a:lnTo>
                      <a:pt x="370" y="223"/>
                    </a:lnTo>
                    <a:lnTo>
                      <a:pt x="371" y="223"/>
                    </a:lnTo>
                    <a:lnTo>
                      <a:pt x="372" y="222"/>
                    </a:lnTo>
                    <a:lnTo>
                      <a:pt x="373" y="222"/>
                    </a:lnTo>
                    <a:lnTo>
                      <a:pt x="374" y="222"/>
                    </a:lnTo>
                    <a:lnTo>
                      <a:pt x="374" y="221"/>
                    </a:lnTo>
                    <a:lnTo>
                      <a:pt x="375" y="221"/>
                    </a:lnTo>
                    <a:lnTo>
                      <a:pt x="376" y="221"/>
                    </a:lnTo>
                    <a:lnTo>
                      <a:pt x="377" y="220"/>
                    </a:lnTo>
                    <a:lnTo>
                      <a:pt x="378" y="220"/>
                    </a:lnTo>
                    <a:lnTo>
                      <a:pt x="379" y="219"/>
                    </a:lnTo>
                    <a:lnTo>
                      <a:pt x="380" y="219"/>
                    </a:lnTo>
                    <a:lnTo>
                      <a:pt x="381" y="218"/>
                    </a:lnTo>
                    <a:lnTo>
                      <a:pt x="382" y="218"/>
                    </a:lnTo>
                    <a:lnTo>
                      <a:pt x="384" y="217"/>
                    </a:lnTo>
                    <a:lnTo>
                      <a:pt x="385" y="216"/>
                    </a:lnTo>
                    <a:lnTo>
                      <a:pt x="386" y="216"/>
                    </a:lnTo>
                    <a:lnTo>
                      <a:pt x="388" y="215"/>
                    </a:lnTo>
                    <a:lnTo>
                      <a:pt x="389" y="214"/>
                    </a:lnTo>
                    <a:lnTo>
                      <a:pt x="391" y="213"/>
                    </a:lnTo>
                    <a:lnTo>
                      <a:pt x="393" y="213"/>
                    </a:lnTo>
                    <a:lnTo>
                      <a:pt x="394" y="212"/>
                    </a:lnTo>
                    <a:lnTo>
                      <a:pt x="395" y="211"/>
                    </a:lnTo>
                    <a:lnTo>
                      <a:pt x="397" y="211"/>
                    </a:lnTo>
                    <a:lnTo>
                      <a:pt x="398" y="210"/>
                    </a:lnTo>
                    <a:lnTo>
                      <a:pt x="399" y="209"/>
                    </a:lnTo>
                    <a:lnTo>
                      <a:pt x="400" y="209"/>
                    </a:lnTo>
                    <a:lnTo>
                      <a:pt x="401" y="208"/>
                    </a:lnTo>
                    <a:lnTo>
                      <a:pt x="402" y="208"/>
                    </a:lnTo>
                    <a:lnTo>
                      <a:pt x="403" y="207"/>
                    </a:lnTo>
                    <a:lnTo>
                      <a:pt x="404" y="207"/>
                    </a:lnTo>
                    <a:lnTo>
                      <a:pt x="406" y="206"/>
                    </a:lnTo>
                    <a:lnTo>
                      <a:pt x="407" y="206"/>
                    </a:lnTo>
                    <a:lnTo>
                      <a:pt x="408" y="205"/>
                    </a:lnTo>
                    <a:lnTo>
                      <a:pt x="409" y="205"/>
                    </a:lnTo>
                    <a:lnTo>
                      <a:pt x="410" y="204"/>
                    </a:lnTo>
                    <a:lnTo>
                      <a:pt x="411" y="204"/>
                    </a:lnTo>
                    <a:lnTo>
                      <a:pt x="412" y="203"/>
                    </a:lnTo>
                    <a:lnTo>
                      <a:pt x="413" y="203"/>
                    </a:lnTo>
                    <a:lnTo>
                      <a:pt x="413" y="202"/>
                    </a:lnTo>
                    <a:lnTo>
                      <a:pt x="414" y="202"/>
                    </a:lnTo>
                    <a:lnTo>
                      <a:pt x="415" y="201"/>
                    </a:lnTo>
                    <a:lnTo>
                      <a:pt x="416" y="201"/>
                    </a:lnTo>
                    <a:lnTo>
                      <a:pt x="417" y="200"/>
                    </a:lnTo>
                    <a:lnTo>
                      <a:pt x="419" y="198"/>
                    </a:lnTo>
                    <a:lnTo>
                      <a:pt x="420" y="198"/>
                    </a:lnTo>
                    <a:lnTo>
                      <a:pt x="421" y="197"/>
                    </a:lnTo>
                    <a:lnTo>
                      <a:pt x="422" y="196"/>
                    </a:lnTo>
                    <a:lnTo>
                      <a:pt x="424" y="196"/>
                    </a:lnTo>
                    <a:lnTo>
                      <a:pt x="425" y="195"/>
                    </a:lnTo>
                    <a:lnTo>
                      <a:pt x="426" y="194"/>
                    </a:lnTo>
                    <a:lnTo>
                      <a:pt x="428" y="193"/>
                    </a:lnTo>
                    <a:lnTo>
                      <a:pt x="429" y="193"/>
                    </a:lnTo>
                    <a:lnTo>
                      <a:pt x="430" y="192"/>
                    </a:lnTo>
                    <a:lnTo>
                      <a:pt x="431" y="191"/>
                    </a:lnTo>
                    <a:lnTo>
                      <a:pt x="432" y="191"/>
                    </a:lnTo>
                    <a:lnTo>
                      <a:pt x="433" y="190"/>
                    </a:lnTo>
                    <a:lnTo>
                      <a:pt x="434" y="190"/>
                    </a:lnTo>
                    <a:lnTo>
                      <a:pt x="435" y="189"/>
                    </a:lnTo>
                    <a:lnTo>
                      <a:pt x="436" y="188"/>
                    </a:lnTo>
                    <a:lnTo>
                      <a:pt x="437" y="188"/>
                    </a:lnTo>
                    <a:lnTo>
                      <a:pt x="438" y="188"/>
                    </a:lnTo>
                    <a:lnTo>
                      <a:pt x="438" y="187"/>
                    </a:lnTo>
                    <a:lnTo>
                      <a:pt x="439" y="187"/>
                    </a:lnTo>
                    <a:lnTo>
                      <a:pt x="440" y="186"/>
                    </a:lnTo>
                    <a:lnTo>
                      <a:pt x="441" y="186"/>
                    </a:lnTo>
                    <a:lnTo>
                      <a:pt x="441" y="185"/>
                    </a:lnTo>
                    <a:lnTo>
                      <a:pt x="442" y="185"/>
                    </a:lnTo>
                    <a:lnTo>
                      <a:pt x="443" y="184"/>
                    </a:lnTo>
                    <a:lnTo>
                      <a:pt x="444" y="184"/>
                    </a:lnTo>
                    <a:lnTo>
                      <a:pt x="445" y="183"/>
                    </a:lnTo>
                    <a:lnTo>
                      <a:pt x="446" y="183"/>
                    </a:lnTo>
                    <a:lnTo>
                      <a:pt x="448" y="182"/>
                    </a:lnTo>
                    <a:lnTo>
                      <a:pt x="449" y="181"/>
                    </a:lnTo>
                    <a:lnTo>
                      <a:pt x="450" y="181"/>
                    </a:lnTo>
                    <a:lnTo>
                      <a:pt x="450" y="180"/>
                    </a:lnTo>
                    <a:lnTo>
                      <a:pt x="452" y="179"/>
                    </a:lnTo>
                    <a:lnTo>
                      <a:pt x="453" y="179"/>
                    </a:lnTo>
                    <a:lnTo>
                      <a:pt x="454" y="178"/>
                    </a:lnTo>
                    <a:lnTo>
                      <a:pt x="455" y="177"/>
                    </a:lnTo>
                    <a:lnTo>
                      <a:pt x="456" y="177"/>
                    </a:lnTo>
                    <a:lnTo>
                      <a:pt x="457" y="176"/>
                    </a:lnTo>
                    <a:lnTo>
                      <a:pt x="458" y="175"/>
                    </a:lnTo>
                    <a:lnTo>
                      <a:pt x="459" y="175"/>
                    </a:lnTo>
                    <a:lnTo>
                      <a:pt x="459" y="174"/>
                    </a:lnTo>
                    <a:lnTo>
                      <a:pt x="460" y="174"/>
                    </a:lnTo>
                    <a:lnTo>
                      <a:pt x="461" y="173"/>
                    </a:lnTo>
                    <a:lnTo>
                      <a:pt x="462" y="173"/>
                    </a:lnTo>
                    <a:lnTo>
                      <a:pt x="463" y="172"/>
                    </a:lnTo>
                    <a:lnTo>
                      <a:pt x="464" y="171"/>
                    </a:lnTo>
                    <a:lnTo>
                      <a:pt x="465" y="171"/>
                    </a:lnTo>
                    <a:lnTo>
                      <a:pt x="465" y="170"/>
                    </a:lnTo>
                    <a:lnTo>
                      <a:pt x="466" y="170"/>
                    </a:lnTo>
                    <a:lnTo>
                      <a:pt x="467" y="169"/>
                    </a:lnTo>
                    <a:lnTo>
                      <a:pt x="468" y="169"/>
                    </a:lnTo>
                    <a:lnTo>
                      <a:pt x="468" y="168"/>
                    </a:lnTo>
                    <a:lnTo>
                      <a:pt x="469" y="168"/>
                    </a:lnTo>
                    <a:lnTo>
                      <a:pt x="469" y="167"/>
                    </a:lnTo>
                    <a:lnTo>
                      <a:pt x="470" y="167"/>
                    </a:lnTo>
                    <a:lnTo>
                      <a:pt x="471" y="167"/>
                    </a:lnTo>
                    <a:lnTo>
                      <a:pt x="471" y="166"/>
                    </a:lnTo>
                    <a:lnTo>
                      <a:pt x="472" y="166"/>
                    </a:lnTo>
                    <a:lnTo>
                      <a:pt x="473" y="165"/>
                    </a:lnTo>
                    <a:lnTo>
                      <a:pt x="473" y="164"/>
                    </a:lnTo>
                    <a:lnTo>
                      <a:pt x="474" y="164"/>
                    </a:lnTo>
                    <a:lnTo>
                      <a:pt x="475" y="163"/>
                    </a:lnTo>
                    <a:lnTo>
                      <a:pt x="476" y="163"/>
                    </a:lnTo>
                    <a:lnTo>
                      <a:pt x="476" y="162"/>
                    </a:lnTo>
                    <a:lnTo>
                      <a:pt x="477" y="161"/>
                    </a:lnTo>
                    <a:lnTo>
                      <a:pt x="478" y="161"/>
                    </a:lnTo>
                    <a:lnTo>
                      <a:pt x="478" y="160"/>
                    </a:lnTo>
                    <a:lnTo>
                      <a:pt x="479" y="160"/>
                    </a:lnTo>
                    <a:lnTo>
                      <a:pt x="480" y="159"/>
                    </a:lnTo>
                    <a:lnTo>
                      <a:pt x="481" y="158"/>
                    </a:lnTo>
                    <a:lnTo>
                      <a:pt x="482" y="158"/>
                    </a:lnTo>
                    <a:lnTo>
                      <a:pt x="482" y="156"/>
                    </a:lnTo>
                    <a:lnTo>
                      <a:pt x="483" y="156"/>
                    </a:lnTo>
                    <a:lnTo>
                      <a:pt x="483" y="155"/>
                    </a:lnTo>
                    <a:lnTo>
                      <a:pt x="484" y="155"/>
                    </a:lnTo>
                    <a:lnTo>
                      <a:pt x="485" y="154"/>
                    </a:lnTo>
                    <a:lnTo>
                      <a:pt x="486" y="154"/>
                    </a:lnTo>
                    <a:lnTo>
                      <a:pt x="486" y="153"/>
                    </a:lnTo>
                    <a:lnTo>
                      <a:pt x="487" y="153"/>
                    </a:lnTo>
                    <a:lnTo>
                      <a:pt x="489" y="152"/>
                    </a:lnTo>
                    <a:lnTo>
                      <a:pt x="490" y="152"/>
                    </a:lnTo>
                    <a:lnTo>
                      <a:pt x="490" y="151"/>
                    </a:lnTo>
                    <a:lnTo>
                      <a:pt x="491" y="151"/>
                    </a:lnTo>
                    <a:lnTo>
                      <a:pt x="492" y="150"/>
                    </a:lnTo>
                    <a:lnTo>
                      <a:pt x="493" y="150"/>
                    </a:lnTo>
                    <a:lnTo>
                      <a:pt x="494" y="149"/>
                    </a:lnTo>
                    <a:lnTo>
                      <a:pt x="495" y="148"/>
                    </a:lnTo>
                    <a:lnTo>
                      <a:pt x="496" y="147"/>
                    </a:lnTo>
                    <a:lnTo>
                      <a:pt x="497" y="147"/>
                    </a:lnTo>
                    <a:lnTo>
                      <a:pt x="498" y="146"/>
                    </a:lnTo>
                    <a:lnTo>
                      <a:pt x="499" y="145"/>
                    </a:lnTo>
                    <a:lnTo>
                      <a:pt x="500" y="145"/>
                    </a:lnTo>
                    <a:lnTo>
                      <a:pt x="500" y="144"/>
                    </a:lnTo>
                    <a:lnTo>
                      <a:pt x="501" y="144"/>
                    </a:lnTo>
                    <a:lnTo>
                      <a:pt x="502" y="143"/>
                    </a:lnTo>
                    <a:lnTo>
                      <a:pt x="503" y="142"/>
                    </a:lnTo>
                    <a:lnTo>
                      <a:pt x="504" y="142"/>
                    </a:lnTo>
                    <a:lnTo>
                      <a:pt x="504" y="141"/>
                    </a:lnTo>
                    <a:lnTo>
                      <a:pt x="505" y="141"/>
                    </a:lnTo>
                    <a:lnTo>
                      <a:pt x="505" y="140"/>
                    </a:lnTo>
                    <a:lnTo>
                      <a:pt x="506" y="140"/>
                    </a:lnTo>
                    <a:lnTo>
                      <a:pt x="506" y="139"/>
                    </a:lnTo>
                    <a:lnTo>
                      <a:pt x="507" y="139"/>
                    </a:lnTo>
                    <a:lnTo>
                      <a:pt x="507" y="138"/>
                    </a:lnTo>
                    <a:lnTo>
                      <a:pt x="508" y="137"/>
                    </a:lnTo>
                    <a:lnTo>
                      <a:pt x="509" y="137"/>
                    </a:lnTo>
                    <a:lnTo>
                      <a:pt x="509" y="136"/>
                    </a:lnTo>
                    <a:lnTo>
                      <a:pt x="510" y="135"/>
                    </a:lnTo>
                    <a:lnTo>
                      <a:pt x="511" y="135"/>
                    </a:lnTo>
                    <a:lnTo>
                      <a:pt x="512" y="134"/>
                    </a:lnTo>
                    <a:lnTo>
                      <a:pt x="513" y="133"/>
                    </a:lnTo>
                    <a:lnTo>
                      <a:pt x="514" y="132"/>
                    </a:lnTo>
                    <a:lnTo>
                      <a:pt x="514" y="131"/>
                    </a:lnTo>
                    <a:lnTo>
                      <a:pt x="515" y="130"/>
                    </a:lnTo>
                    <a:lnTo>
                      <a:pt x="516" y="129"/>
                    </a:lnTo>
                    <a:lnTo>
                      <a:pt x="517" y="128"/>
                    </a:lnTo>
                    <a:lnTo>
                      <a:pt x="518" y="127"/>
                    </a:lnTo>
                    <a:lnTo>
                      <a:pt x="519" y="126"/>
                    </a:lnTo>
                    <a:lnTo>
                      <a:pt x="519" y="125"/>
                    </a:lnTo>
                    <a:lnTo>
                      <a:pt x="520" y="125"/>
                    </a:lnTo>
                    <a:lnTo>
                      <a:pt x="521" y="124"/>
                    </a:lnTo>
                    <a:lnTo>
                      <a:pt x="521" y="123"/>
                    </a:lnTo>
                    <a:lnTo>
                      <a:pt x="522" y="123"/>
                    </a:lnTo>
                    <a:lnTo>
                      <a:pt x="523" y="122"/>
                    </a:lnTo>
                    <a:lnTo>
                      <a:pt x="523" y="121"/>
                    </a:lnTo>
                    <a:lnTo>
                      <a:pt x="524" y="121"/>
                    </a:lnTo>
                    <a:lnTo>
                      <a:pt x="524" y="120"/>
                    </a:lnTo>
                    <a:lnTo>
                      <a:pt x="525" y="120"/>
                    </a:lnTo>
                    <a:lnTo>
                      <a:pt x="525" y="119"/>
                    </a:lnTo>
                    <a:lnTo>
                      <a:pt x="526" y="118"/>
                    </a:lnTo>
                    <a:lnTo>
                      <a:pt x="527" y="117"/>
                    </a:lnTo>
                    <a:lnTo>
                      <a:pt x="528" y="115"/>
                    </a:lnTo>
                    <a:lnTo>
                      <a:pt x="529" y="114"/>
                    </a:lnTo>
                    <a:lnTo>
                      <a:pt x="529" y="113"/>
                    </a:lnTo>
                    <a:lnTo>
                      <a:pt x="531" y="112"/>
                    </a:lnTo>
                    <a:lnTo>
                      <a:pt x="532" y="112"/>
                    </a:lnTo>
                    <a:lnTo>
                      <a:pt x="533" y="111"/>
                    </a:lnTo>
                    <a:lnTo>
                      <a:pt x="533" y="110"/>
                    </a:lnTo>
                    <a:lnTo>
                      <a:pt x="534" y="109"/>
                    </a:lnTo>
                    <a:lnTo>
                      <a:pt x="535" y="107"/>
                    </a:lnTo>
                    <a:lnTo>
                      <a:pt x="536" y="106"/>
                    </a:lnTo>
                    <a:lnTo>
                      <a:pt x="537" y="105"/>
                    </a:lnTo>
                    <a:lnTo>
                      <a:pt x="538" y="104"/>
                    </a:lnTo>
                    <a:lnTo>
                      <a:pt x="540" y="102"/>
                    </a:lnTo>
                    <a:lnTo>
                      <a:pt x="541" y="101"/>
                    </a:lnTo>
                    <a:lnTo>
                      <a:pt x="542" y="100"/>
                    </a:lnTo>
                    <a:lnTo>
                      <a:pt x="543" y="99"/>
                    </a:lnTo>
                    <a:lnTo>
                      <a:pt x="544" y="97"/>
                    </a:lnTo>
                    <a:lnTo>
                      <a:pt x="544" y="96"/>
                    </a:lnTo>
                    <a:lnTo>
                      <a:pt x="545" y="96"/>
                    </a:lnTo>
                    <a:lnTo>
                      <a:pt x="546" y="95"/>
                    </a:lnTo>
                    <a:lnTo>
                      <a:pt x="547" y="94"/>
                    </a:lnTo>
                    <a:lnTo>
                      <a:pt x="547" y="93"/>
                    </a:lnTo>
                    <a:lnTo>
                      <a:pt x="548" y="92"/>
                    </a:lnTo>
                    <a:lnTo>
                      <a:pt x="549" y="91"/>
                    </a:lnTo>
                    <a:lnTo>
                      <a:pt x="550" y="90"/>
                    </a:lnTo>
                    <a:lnTo>
                      <a:pt x="550" y="89"/>
                    </a:lnTo>
                    <a:lnTo>
                      <a:pt x="551" y="88"/>
                    </a:lnTo>
                    <a:lnTo>
                      <a:pt x="552" y="87"/>
                    </a:lnTo>
                    <a:lnTo>
                      <a:pt x="553" y="86"/>
                    </a:lnTo>
                    <a:lnTo>
                      <a:pt x="553" y="85"/>
                    </a:lnTo>
                    <a:lnTo>
                      <a:pt x="554" y="84"/>
                    </a:lnTo>
                    <a:lnTo>
                      <a:pt x="555" y="83"/>
                    </a:lnTo>
                    <a:lnTo>
                      <a:pt x="555" y="82"/>
                    </a:lnTo>
                    <a:lnTo>
                      <a:pt x="556" y="81"/>
                    </a:lnTo>
                    <a:lnTo>
                      <a:pt x="557" y="80"/>
                    </a:lnTo>
                    <a:lnTo>
                      <a:pt x="558" y="79"/>
                    </a:lnTo>
                    <a:lnTo>
                      <a:pt x="558" y="78"/>
                    </a:lnTo>
                    <a:lnTo>
                      <a:pt x="559" y="77"/>
                    </a:lnTo>
                    <a:lnTo>
                      <a:pt x="560" y="76"/>
                    </a:lnTo>
                    <a:lnTo>
                      <a:pt x="561" y="73"/>
                    </a:lnTo>
                    <a:lnTo>
                      <a:pt x="562" y="72"/>
                    </a:lnTo>
                    <a:lnTo>
                      <a:pt x="563" y="70"/>
                    </a:lnTo>
                    <a:lnTo>
                      <a:pt x="565" y="69"/>
                    </a:lnTo>
                    <a:lnTo>
                      <a:pt x="566" y="67"/>
                    </a:lnTo>
                    <a:lnTo>
                      <a:pt x="567" y="66"/>
                    </a:lnTo>
                    <a:lnTo>
                      <a:pt x="568" y="64"/>
                    </a:lnTo>
                    <a:lnTo>
                      <a:pt x="569" y="63"/>
                    </a:lnTo>
                    <a:lnTo>
                      <a:pt x="569" y="62"/>
                    </a:lnTo>
                    <a:lnTo>
                      <a:pt x="570" y="61"/>
                    </a:lnTo>
                    <a:lnTo>
                      <a:pt x="572" y="60"/>
                    </a:lnTo>
                    <a:lnTo>
                      <a:pt x="573" y="59"/>
                    </a:lnTo>
                    <a:lnTo>
                      <a:pt x="573" y="58"/>
                    </a:lnTo>
                    <a:lnTo>
                      <a:pt x="574" y="57"/>
                    </a:lnTo>
                    <a:lnTo>
                      <a:pt x="575" y="56"/>
                    </a:lnTo>
                    <a:lnTo>
                      <a:pt x="575" y="55"/>
                    </a:lnTo>
                    <a:lnTo>
                      <a:pt x="576" y="54"/>
                    </a:lnTo>
                    <a:lnTo>
                      <a:pt x="577" y="53"/>
                    </a:lnTo>
                    <a:lnTo>
                      <a:pt x="578" y="52"/>
                    </a:lnTo>
                    <a:lnTo>
                      <a:pt x="578" y="51"/>
                    </a:lnTo>
                    <a:lnTo>
                      <a:pt x="579" y="50"/>
                    </a:lnTo>
                    <a:lnTo>
                      <a:pt x="580" y="49"/>
                    </a:lnTo>
                    <a:lnTo>
                      <a:pt x="580" y="48"/>
                    </a:lnTo>
                    <a:lnTo>
                      <a:pt x="581" y="47"/>
                    </a:lnTo>
                    <a:lnTo>
                      <a:pt x="582" y="46"/>
                    </a:lnTo>
                    <a:lnTo>
                      <a:pt x="582" y="45"/>
                    </a:lnTo>
                    <a:lnTo>
                      <a:pt x="583" y="44"/>
                    </a:lnTo>
                    <a:lnTo>
                      <a:pt x="584" y="43"/>
                    </a:lnTo>
                    <a:lnTo>
                      <a:pt x="585" y="42"/>
                    </a:lnTo>
                    <a:lnTo>
                      <a:pt x="586" y="41"/>
                    </a:lnTo>
                    <a:lnTo>
                      <a:pt x="587" y="39"/>
                    </a:lnTo>
                    <a:lnTo>
                      <a:pt x="588" y="38"/>
                    </a:lnTo>
                    <a:lnTo>
                      <a:pt x="589" y="36"/>
                    </a:lnTo>
                    <a:lnTo>
                      <a:pt x="590" y="35"/>
                    </a:lnTo>
                    <a:lnTo>
                      <a:pt x="591" y="33"/>
                    </a:lnTo>
                    <a:lnTo>
                      <a:pt x="592" y="30"/>
                    </a:lnTo>
                    <a:lnTo>
                      <a:pt x="593" y="29"/>
                    </a:lnTo>
                    <a:lnTo>
                      <a:pt x="594" y="28"/>
                    </a:lnTo>
                    <a:lnTo>
                      <a:pt x="595" y="26"/>
                    </a:lnTo>
                    <a:lnTo>
                      <a:pt x="596" y="25"/>
                    </a:lnTo>
                    <a:lnTo>
                      <a:pt x="597" y="24"/>
                    </a:lnTo>
                    <a:lnTo>
                      <a:pt x="598" y="23"/>
                    </a:lnTo>
                    <a:lnTo>
                      <a:pt x="599" y="22"/>
                    </a:lnTo>
                    <a:lnTo>
                      <a:pt x="599" y="21"/>
                    </a:lnTo>
                    <a:lnTo>
                      <a:pt x="600" y="20"/>
                    </a:lnTo>
                    <a:lnTo>
                      <a:pt x="601" y="19"/>
                    </a:lnTo>
                    <a:lnTo>
                      <a:pt x="601" y="18"/>
                    </a:lnTo>
                    <a:lnTo>
                      <a:pt x="602" y="17"/>
                    </a:lnTo>
                    <a:lnTo>
                      <a:pt x="603" y="16"/>
                    </a:lnTo>
                    <a:lnTo>
                      <a:pt x="603" y="15"/>
                    </a:lnTo>
                    <a:lnTo>
                      <a:pt x="604" y="14"/>
                    </a:lnTo>
                    <a:lnTo>
                      <a:pt x="604" y="13"/>
                    </a:lnTo>
                    <a:lnTo>
                      <a:pt x="605" y="13"/>
                    </a:lnTo>
                    <a:lnTo>
                      <a:pt x="605" y="12"/>
                    </a:lnTo>
                    <a:lnTo>
                      <a:pt x="606" y="11"/>
                    </a:lnTo>
                    <a:lnTo>
                      <a:pt x="606" y="10"/>
                    </a:lnTo>
                    <a:lnTo>
                      <a:pt x="607" y="9"/>
                    </a:lnTo>
                    <a:lnTo>
                      <a:pt x="607" y="8"/>
                    </a:lnTo>
                    <a:lnTo>
                      <a:pt x="608" y="7"/>
                    </a:lnTo>
                    <a:lnTo>
                      <a:pt x="609" y="6"/>
                    </a:lnTo>
                    <a:lnTo>
                      <a:pt x="609" y="5"/>
                    </a:lnTo>
                    <a:lnTo>
                      <a:pt x="610" y="4"/>
                    </a:lnTo>
                    <a:lnTo>
                      <a:pt x="611" y="3"/>
                    </a:lnTo>
                    <a:lnTo>
                      <a:pt x="611" y="2"/>
                    </a:lnTo>
                    <a:lnTo>
                      <a:pt x="612"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770" name="Freeform 51"/>
              <p:cNvSpPr>
                <a:spLocks/>
              </p:cNvSpPr>
              <p:nvPr/>
            </p:nvSpPr>
            <p:spPr bwMode="auto">
              <a:xfrm>
                <a:off x="3391" y="2543"/>
                <a:ext cx="54" cy="183"/>
              </a:xfrm>
              <a:custGeom>
                <a:avLst/>
                <a:gdLst>
                  <a:gd name="T0" fmla="*/ 2 w 72"/>
                  <a:gd name="T1" fmla="*/ 2 h 244"/>
                  <a:gd name="T2" fmla="*/ 2 w 72"/>
                  <a:gd name="T3" fmla="*/ 2 h 244"/>
                  <a:gd name="T4" fmla="*/ 2 w 72"/>
                  <a:gd name="T5" fmla="*/ 2 h 244"/>
                  <a:gd name="T6" fmla="*/ 2 w 72"/>
                  <a:gd name="T7" fmla="*/ 2 h 244"/>
                  <a:gd name="T8" fmla="*/ 2 w 72"/>
                  <a:gd name="T9" fmla="*/ 2 h 244"/>
                  <a:gd name="T10" fmla="*/ 2 w 72"/>
                  <a:gd name="T11" fmla="*/ 2 h 244"/>
                  <a:gd name="T12" fmla="*/ 2 w 72"/>
                  <a:gd name="T13" fmla="*/ 2 h 244"/>
                  <a:gd name="T14" fmla="*/ 2 w 72"/>
                  <a:gd name="T15" fmla="*/ 2 h 244"/>
                  <a:gd name="T16" fmla="*/ 2 w 72"/>
                  <a:gd name="T17" fmla="*/ 2 h 244"/>
                  <a:gd name="T18" fmla="*/ 2 w 72"/>
                  <a:gd name="T19" fmla="*/ 2 h 244"/>
                  <a:gd name="T20" fmla="*/ 2 w 72"/>
                  <a:gd name="T21" fmla="*/ 2 h 244"/>
                  <a:gd name="T22" fmla="*/ 2 w 72"/>
                  <a:gd name="T23" fmla="*/ 2 h 244"/>
                  <a:gd name="T24" fmla="*/ 2 w 72"/>
                  <a:gd name="T25" fmla="*/ 2 h 244"/>
                  <a:gd name="T26" fmla="*/ 2 w 72"/>
                  <a:gd name="T27" fmla="*/ 2 h 244"/>
                  <a:gd name="T28" fmla="*/ 2 w 72"/>
                  <a:gd name="T29" fmla="*/ 2 h 244"/>
                  <a:gd name="T30" fmla="*/ 2 w 72"/>
                  <a:gd name="T31" fmla="*/ 2 h 244"/>
                  <a:gd name="T32" fmla="*/ 2 w 72"/>
                  <a:gd name="T33" fmla="*/ 2 h 244"/>
                  <a:gd name="T34" fmla="*/ 2 w 72"/>
                  <a:gd name="T35" fmla="*/ 2 h 244"/>
                  <a:gd name="T36" fmla="*/ 2 w 72"/>
                  <a:gd name="T37" fmla="*/ 2 h 244"/>
                  <a:gd name="T38" fmla="*/ 2 w 72"/>
                  <a:gd name="T39" fmla="*/ 2 h 244"/>
                  <a:gd name="T40" fmla="*/ 2 w 72"/>
                  <a:gd name="T41" fmla="*/ 2 h 244"/>
                  <a:gd name="T42" fmla="*/ 2 w 72"/>
                  <a:gd name="T43" fmla="*/ 2 h 244"/>
                  <a:gd name="T44" fmla="*/ 2 w 72"/>
                  <a:gd name="T45" fmla="*/ 2 h 244"/>
                  <a:gd name="T46" fmla="*/ 2 w 72"/>
                  <a:gd name="T47" fmla="*/ 2 h 244"/>
                  <a:gd name="T48" fmla="*/ 2 w 72"/>
                  <a:gd name="T49" fmla="*/ 2 h 244"/>
                  <a:gd name="T50" fmla="*/ 2 w 72"/>
                  <a:gd name="T51" fmla="*/ 2 h 244"/>
                  <a:gd name="T52" fmla="*/ 2 w 72"/>
                  <a:gd name="T53" fmla="*/ 2 h 244"/>
                  <a:gd name="T54" fmla="*/ 2 w 72"/>
                  <a:gd name="T55" fmla="*/ 2 h 244"/>
                  <a:gd name="T56" fmla="*/ 2 w 72"/>
                  <a:gd name="T57" fmla="*/ 2 h 244"/>
                  <a:gd name="T58" fmla="*/ 2 w 72"/>
                  <a:gd name="T59" fmla="*/ 2 h 244"/>
                  <a:gd name="T60" fmla="*/ 2 w 72"/>
                  <a:gd name="T61" fmla="*/ 2 h 244"/>
                  <a:gd name="T62" fmla="*/ 2 w 72"/>
                  <a:gd name="T63" fmla="*/ 2 h 244"/>
                  <a:gd name="T64" fmla="*/ 2 w 72"/>
                  <a:gd name="T65" fmla="*/ 2 h 244"/>
                  <a:gd name="T66" fmla="*/ 2 w 72"/>
                  <a:gd name="T67" fmla="*/ 3 h 244"/>
                  <a:gd name="T68" fmla="*/ 2 w 72"/>
                  <a:gd name="T69" fmla="*/ 3 h 244"/>
                  <a:gd name="T70" fmla="*/ 2 w 72"/>
                  <a:gd name="T71" fmla="*/ 3 h 244"/>
                  <a:gd name="T72" fmla="*/ 2 w 72"/>
                  <a:gd name="T73" fmla="*/ 3 h 244"/>
                  <a:gd name="T74" fmla="*/ 2 w 72"/>
                  <a:gd name="T75" fmla="*/ 3 h 244"/>
                  <a:gd name="T76" fmla="*/ 2 w 72"/>
                  <a:gd name="T77" fmla="*/ 3 h 244"/>
                  <a:gd name="T78" fmla="*/ 2 w 72"/>
                  <a:gd name="T79" fmla="*/ 3 h 244"/>
                  <a:gd name="T80" fmla="*/ 2 w 72"/>
                  <a:gd name="T81" fmla="*/ 3 h 244"/>
                  <a:gd name="T82" fmla="*/ 2 w 72"/>
                  <a:gd name="T83" fmla="*/ 3 h 244"/>
                  <a:gd name="T84" fmla="*/ 2 w 72"/>
                  <a:gd name="T85" fmla="*/ 3 h 244"/>
                  <a:gd name="T86" fmla="*/ 2 w 72"/>
                  <a:gd name="T87" fmla="*/ 3 h 244"/>
                  <a:gd name="T88" fmla="*/ 2 w 72"/>
                  <a:gd name="T89" fmla="*/ 3 h 244"/>
                  <a:gd name="T90" fmla="*/ 2 w 72"/>
                  <a:gd name="T91" fmla="*/ 3 h 244"/>
                  <a:gd name="T92" fmla="*/ 2 w 72"/>
                  <a:gd name="T93" fmla="*/ 3 h 244"/>
                  <a:gd name="T94" fmla="*/ 2 w 72"/>
                  <a:gd name="T95" fmla="*/ 4 h 244"/>
                  <a:gd name="T96" fmla="*/ 2 w 72"/>
                  <a:gd name="T97" fmla="*/ 4 h 244"/>
                  <a:gd name="T98" fmla="*/ 2 w 72"/>
                  <a:gd name="T99" fmla="*/ 4 h 244"/>
                  <a:gd name="T100" fmla="*/ 2 w 72"/>
                  <a:gd name="T101" fmla="*/ 4 h 244"/>
                  <a:gd name="T102" fmla="*/ 2 w 72"/>
                  <a:gd name="T103" fmla="*/ 4 h 244"/>
                  <a:gd name="T104" fmla="*/ 2 w 72"/>
                  <a:gd name="T105" fmla="*/ 4 h 244"/>
                  <a:gd name="T106" fmla="*/ 2 w 72"/>
                  <a:gd name="T107" fmla="*/ 4 h 244"/>
                  <a:gd name="T108" fmla="*/ 2 w 72"/>
                  <a:gd name="T109" fmla="*/ 4 h 244"/>
                  <a:gd name="T110" fmla="*/ 2 w 72"/>
                  <a:gd name="T111" fmla="*/ 4 h 244"/>
                  <a:gd name="T112" fmla="*/ 2 w 72"/>
                  <a:gd name="T113" fmla="*/ 4 h 2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244"/>
                  <a:gd name="T173" fmla="*/ 72 w 72"/>
                  <a:gd name="T174" fmla="*/ 244 h 2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244">
                    <a:moveTo>
                      <a:pt x="0" y="0"/>
                    </a:moveTo>
                    <a:lnTo>
                      <a:pt x="2" y="2"/>
                    </a:lnTo>
                    <a:lnTo>
                      <a:pt x="3" y="5"/>
                    </a:lnTo>
                    <a:lnTo>
                      <a:pt x="4" y="7"/>
                    </a:lnTo>
                    <a:lnTo>
                      <a:pt x="6" y="9"/>
                    </a:lnTo>
                    <a:lnTo>
                      <a:pt x="7" y="11"/>
                    </a:lnTo>
                    <a:lnTo>
                      <a:pt x="8" y="13"/>
                    </a:lnTo>
                    <a:lnTo>
                      <a:pt x="9" y="15"/>
                    </a:lnTo>
                    <a:lnTo>
                      <a:pt x="10" y="16"/>
                    </a:lnTo>
                    <a:lnTo>
                      <a:pt x="11" y="18"/>
                    </a:lnTo>
                    <a:lnTo>
                      <a:pt x="11" y="19"/>
                    </a:lnTo>
                    <a:lnTo>
                      <a:pt x="12" y="21"/>
                    </a:lnTo>
                    <a:lnTo>
                      <a:pt x="13" y="22"/>
                    </a:lnTo>
                    <a:lnTo>
                      <a:pt x="14" y="23"/>
                    </a:lnTo>
                    <a:lnTo>
                      <a:pt x="14" y="24"/>
                    </a:lnTo>
                    <a:lnTo>
                      <a:pt x="15" y="27"/>
                    </a:lnTo>
                    <a:lnTo>
                      <a:pt x="15" y="28"/>
                    </a:lnTo>
                    <a:lnTo>
                      <a:pt x="16" y="29"/>
                    </a:lnTo>
                    <a:lnTo>
                      <a:pt x="16" y="30"/>
                    </a:lnTo>
                    <a:lnTo>
                      <a:pt x="17" y="31"/>
                    </a:lnTo>
                    <a:lnTo>
                      <a:pt x="18" y="32"/>
                    </a:lnTo>
                    <a:lnTo>
                      <a:pt x="18" y="33"/>
                    </a:lnTo>
                    <a:lnTo>
                      <a:pt x="18" y="34"/>
                    </a:lnTo>
                    <a:lnTo>
                      <a:pt x="19" y="35"/>
                    </a:lnTo>
                    <a:lnTo>
                      <a:pt x="19" y="36"/>
                    </a:lnTo>
                    <a:lnTo>
                      <a:pt x="20" y="37"/>
                    </a:lnTo>
                    <a:lnTo>
                      <a:pt x="20" y="38"/>
                    </a:lnTo>
                    <a:lnTo>
                      <a:pt x="21" y="39"/>
                    </a:lnTo>
                    <a:lnTo>
                      <a:pt x="21" y="40"/>
                    </a:lnTo>
                    <a:lnTo>
                      <a:pt x="22" y="42"/>
                    </a:lnTo>
                    <a:lnTo>
                      <a:pt x="22" y="43"/>
                    </a:lnTo>
                    <a:lnTo>
                      <a:pt x="23" y="44"/>
                    </a:lnTo>
                    <a:lnTo>
                      <a:pt x="23" y="46"/>
                    </a:lnTo>
                    <a:lnTo>
                      <a:pt x="24" y="47"/>
                    </a:lnTo>
                    <a:lnTo>
                      <a:pt x="24" y="48"/>
                    </a:lnTo>
                    <a:lnTo>
                      <a:pt x="25" y="49"/>
                    </a:lnTo>
                    <a:lnTo>
                      <a:pt x="25" y="50"/>
                    </a:lnTo>
                    <a:lnTo>
                      <a:pt x="26" y="51"/>
                    </a:lnTo>
                    <a:lnTo>
                      <a:pt x="26" y="52"/>
                    </a:lnTo>
                    <a:lnTo>
                      <a:pt x="26" y="53"/>
                    </a:lnTo>
                    <a:lnTo>
                      <a:pt x="27" y="54"/>
                    </a:lnTo>
                    <a:lnTo>
                      <a:pt x="27" y="55"/>
                    </a:lnTo>
                    <a:lnTo>
                      <a:pt x="28" y="56"/>
                    </a:lnTo>
                    <a:lnTo>
                      <a:pt x="28" y="57"/>
                    </a:lnTo>
                    <a:lnTo>
                      <a:pt x="29" y="58"/>
                    </a:lnTo>
                    <a:lnTo>
                      <a:pt x="29" y="59"/>
                    </a:lnTo>
                    <a:lnTo>
                      <a:pt x="29" y="60"/>
                    </a:lnTo>
                    <a:lnTo>
                      <a:pt x="29" y="61"/>
                    </a:lnTo>
                    <a:lnTo>
                      <a:pt x="30" y="61"/>
                    </a:lnTo>
                    <a:lnTo>
                      <a:pt x="30" y="62"/>
                    </a:lnTo>
                    <a:lnTo>
                      <a:pt x="30" y="63"/>
                    </a:lnTo>
                    <a:lnTo>
                      <a:pt x="31" y="64"/>
                    </a:lnTo>
                    <a:lnTo>
                      <a:pt x="31" y="65"/>
                    </a:lnTo>
                    <a:lnTo>
                      <a:pt x="31" y="66"/>
                    </a:lnTo>
                    <a:lnTo>
                      <a:pt x="32" y="68"/>
                    </a:lnTo>
                    <a:lnTo>
                      <a:pt x="32" y="69"/>
                    </a:lnTo>
                    <a:lnTo>
                      <a:pt x="33" y="70"/>
                    </a:lnTo>
                    <a:lnTo>
                      <a:pt x="33" y="71"/>
                    </a:lnTo>
                    <a:lnTo>
                      <a:pt x="34" y="73"/>
                    </a:lnTo>
                    <a:lnTo>
                      <a:pt x="34" y="74"/>
                    </a:lnTo>
                    <a:lnTo>
                      <a:pt x="35" y="75"/>
                    </a:lnTo>
                    <a:lnTo>
                      <a:pt x="35" y="77"/>
                    </a:lnTo>
                    <a:lnTo>
                      <a:pt x="36" y="79"/>
                    </a:lnTo>
                    <a:lnTo>
                      <a:pt x="37" y="80"/>
                    </a:lnTo>
                    <a:lnTo>
                      <a:pt x="37" y="82"/>
                    </a:lnTo>
                    <a:lnTo>
                      <a:pt x="39" y="83"/>
                    </a:lnTo>
                    <a:lnTo>
                      <a:pt x="39" y="85"/>
                    </a:lnTo>
                    <a:lnTo>
                      <a:pt x="40" y="86"/>
                    </a:lnTo>
                    <a:lnTo>
                      <a:pt x="40" y="87"/>
                    </a:lnTo>
                    <a:lnTo>
                      <a:pt x="41" y="88"/>
                    </a:lnTo>
                    <a:lnTo>
                      <a:pt x="41" y="89"/>
                    </a:lnTo>
                    <a:lnTo>
                      <a:pt x="41" y="90"/>
                    </a:lnTo>
                    <a:lnTo>
                      <a:pt x="42" y="91"/>
                    </a:lnTo>
                    <a:lnTo>
                      <a:pt x="42" y="92"/>
                    </a:lnTo>
                    <a:lnTo>
                      <a:pt x="42" y="93"/>
                    </a:lnTo>
                    <a:lnTo>
                      <a:pt x="43" y="94"/>
                    </a:lnTo>
                    <a:lnTo>
                      <a:pt x="43" y="95"/>
                    </a:lnTo>
                    <a:lnTo>
                      <a:pt x="43" y="96"/>
                    </a:lnTo>
                    <a:lnTo>
                      <a:pt x="44" y="97"/>
                    </a:lnTo>
                    <a:lnTo>
                      <a:pt x="44" y="98"/>
                    </a:lnTo>
                    <a:lnTo>
                      <a:pt x="44" y="99"/>
                    </a:lnTo>
                    <a:lnTo>
                      <a:pt x="45" y="100"/>
                    </a:lnTo>
                    <a:lnTo>
                      <a:pt x="45" y="101"/>
                    </a:lnTo>
                    <a:lnTo>
                      <a:pt x="45" y="102"/>
                    </a:lnTo>
                    <a:lnTo>
                      <a:pt x="46" y="103"/>
                    </a:lnTo>
                    <a:lnTo>
                      <a:pt x="46" y="104"/>
                    </a:lnTo>
                    <a:lnTo>
                      <a:pt x="46" y="105"/>
                    </a:lnTo>
                    <a:lnTo>
                      <a:pt x="47" y="106"/>
                    </a:lnTo>
                    <a:lnTo>
                      <a:pt x="47" y="107"/>
                    </a:lnTo>
                    <a:lnTo>
                      <a:pt x="48" y="110"/>
                    </a:lnTo>
                    <a:lnTo>
                      <a:pt x="48" y="111"/>
                    </a:lnTo>
                    <a:lnTo>
                      <a:pt x="48" y="113"/>
                    </a:lnTo>
                    <a:lnTo>
                      <a:pt x="49" y="114"/>
                    </a:lnTo>
                    <a:lnTo>
                      <a:pt x="49" y="116"/>
                    </a:lnTo>
                    <a:lnTo>
                      <a:pt x="50" y="117"/>
                    </a:lnTo>
                    <a:lnTo>
                      <a:pt x="50" y="119"/>
                    </a:lnTo>
                    <a:lnTo>
                      <a:pt x="51" y="120"/>
                    </a:lnTo>
                    <a:lnTo>
                      <a:pt x="51" y="122"/>
                    </a:lnTo>
                    <a:lnTo>
                      <a:pt x="52" y="123"/>
                    </a:lnTo>
                    <a:lnTo>
                      <a:pt x="52" y="124"/>
                    </a:lnTo>
                    <a:lnTo>
                      <a:pt x="52" y="125"/>
                    </a:lnTo>
                    <a:lnTo>
                      <a:pt x="53" y="126"/>
                    </a:lnTo>
                    <a:lnTo>
                      <a:pt x="53" y="127"/>
                    </a:lnTo>
                    <a:lnTo>
                      <a:pt x="53" y="128"/>
                    </a:lnTo>
                    <a:lnTo>
                      <a:pt x="54" y="129"/>
                    </a:lnTo>
                    <a:lnTo>
                      <a:pt x="54" y="130"/>
                    </a:lnTo>
                    <a:lnTo>
                      <a:pt x="54" y="131"/>
                    </a:lnTo>
                    <a:lnTo>
                      <a:pt x="55" y="132"/>
                    </a:lnTo>
                    <a:lnTo>
                      <a:pt x="55" y="133"/>
                    </a:lnTo>
                    <a:lnTo>
                      <a:pt x="55" y="134"/>
                    </a:lnTo>
                    <a:lnTo>
                      <a:pt x="55" y="135"/>
                    </a:lnTo>
                    <a:lnTo>
                      <a:pt x="56" y="135"/>
                    </a:lnTo>
                    <a:lnTo>
                      <a:pt x="56" y="136"/>
                    </a:lnTo>
                    <a:lnTo>
                      <a:pt x="56" y="137"/>
                    </a:lnTo>
                    <a:lnTo>
                      <a:pt x="56" y="138"/>
                    </a:lnTo>
                    <a:lnTo>
                      <a:pt x="57" y="139"/>
                    </a:lnTo>
                    <a:lnTo>
                      <a:pt x="57" y="140"/>
                    </a:lnTo>
                    <a:lnTo>
                      <a:pt x="57" y="141"/>
                    </a:lnTo>
                    <a:lnTo>
                      <a:pt x="58" y="142"/>
                    </a:lnTo>
                    <a:lnTo>
                      <a:pt x="58" y="143"/>
                    </a:lnTo>
                    <a:lnTo>
                      <a:pt x="58" y="145"/>
                    </a:lnTo>
                    <a:lnTo>
                      <a:pt x="59" y="146"/>
                    </a:lnTo>
                    <a:lnTo>
                      <a:pt x="59" y="147"/>
                    </a:lnTo>
                    <a:lnTo>
                      <a:pt x="60" y="149"/>
                    </a:lnTo>
                    <a:lnTo>
                      <a:pt x="60" y="151"/>
                    </a:lnTo>
                    <a:lnTo>
                      <a:pt x="61" y="153"/>
                    </a:lnTo>
                    <a:lnTo>
                      <a:pt x="61" y="155"/>
                    </a:lnTo>
                    <a:lnTo>
                      <a:pt x="62" y="156"/>
                    </a:lnTo>
                    <a:lnTo>
                      <a:pt x="62" y="158"/>
                    </a:lnTo>
                    <a:lnTo>
                      <a:pt x="63" y="159"/>
                    </a:lnTo>
                    <a:lnTo>
                      <a:pt x="63" y="160"/>
                    </a:lnTo>
                    <a:lnTo>
                      <a:pt x="63" y="161"/>
                    </a:lnTo>
                    <a:lnTo>
                      <a:pt x="64" y="163"/>
                    </a:lnTo>
                    <a:lnTo>
                      <a:pt x="64" y="164"/>
                    </a:lnTo>
                    <a:lnTo>
                      <a:pt x="64" y="165"/>
                    </a:lnTo>
                    <a:lnTo>
                      <a:pt x="65" y="166"/>
                    </a:lnTo>
                    <a:lnTo>
                      <a:pt x="65" y="167"/>
                    </a:lnTo>
                    <a:lnTo>
                      <a:pt x="65" y="168"/>
                    </a:lnTo>
                    <a:lnTo>
                      <a:pt x="65" y="169"/>
                    </a:lnTo>
                    <a:lnTo>
                      <a:pt x="66" y="170"/>
                    </a:lnTo>
                    <a:lnTo>
                      <a:pt x="66" y="171"/>
                    </a:lnTo>
                    <a:lnTo>
                      <a:pt x="66" y="172"/>
                    </a:lnTo>
                    <a:lnTo>
                      <a:pt x="66" y="173"/>
                    </a:lnTo>
                    <a:lnTo>
                      <a:pt x="66" y="174"/>
                    </a:lnTo>
                    <a:lnTo>
                      <a:pt x="66" y="175"/>
                    </a:lnTo>
                    <a:lnTo>
                      <a:pt x="67" y="176"/>
                    </a:lnTo>
                    <a:lnTo>
                      <a:pt x="67" y="177"/>
                    </a:lnTo>
                    <a:lnTo>
                      <a:pt x="67" y="178"/>
                    </a:lnTo>
                    <a:lnTo>
                      <a:pt x="67" y="179"/>
                    </a:lnTo>
                    <a:lnTo>
                      <a:pt x="67" y="180"/>
                    </a:lnTo>
                    <a:lnTo>
                      <a:pt x="67" y="182"/>
                    </a:lnTo>
                    <a:lnTo>
                      <a:pt x="67" y="183"/>
                    </a:lnTo>
                    <a:lnTo>
                      <a:pt x="67" y="184"/>
                    </a:lnTo>
                    <a:lnTo>
                      <a:pt x="67" y="185"/>
                    </a:lnTo>
                    <a:lnTo>
                      <a:pt x="67" y="187"/>
                    </a:lnTo>
                    <a:lnTo>
                      <a:pt x="68" y="188"/>
                    </a:lnTo>
                    <a:lnTo>
                      <a:pt x="68" y="190"/>
                    </a:lnTo>
                    <a:lnTo>
                      <a:pt x="68" y="191"/>
                    </a:lnTo>
                    <a:lnTo>
                      <a:pt x="68" y="193"/>
                    </a:lnTo>
                    <a:lnTo>
                      <a:pt x="68" y="194"/>
                    </a:lnTo>
                    <a:lnTo>
                      <a:pt x="68" y="195"/>
                    </a:lnTo>
                    <a:lnTo>
                      <a:pt x="68" y="196"/>
                    </a:lnTo>
                    <a:lnTo>
                      <a:pt x="68" y="197"/>
                    </a:lnTo>
                    <a:lnTo>
                      <a:pt x="68" y="198"/>
                    </a:lnTo>
                    <a:lnTo>
                      <a:pt x="68" y="199"/>
                    </a:lnTo>
                    <a:lnTo>
                      <a:pt x="68" y="200"/>
                    </a:lnTo>
                    <a:lnTo>
                      <a:pt x="69" y="201"/>
                    </a:lnTo>
                    <a:lnTo>
                      <a:pt x="69" y="202"/>
                    </a:lnTo>
                    <a:lnTo>
                      <a:pt x="69" y="203"/>
                    </a:lnTo>
                    <a:lnTo>
                      <a:pt x="69" y="204"/>
                    </a:lnTo>
                    <a:lnTo>
                      <a:pt x="69" y="205"/>
                    </a:lnTo>
                    <a:lnTo>
                      <a:pt x="69" y="206"/>
                    </a:lnTo>
                    <a:lnTo>
                      <a:pt x="70" y="207"/>
                    </a:lnTo>
                    <a:lnTo>
                      <a:pt x="70" y="208"/>
                    </a:lnTo>
                    <a:lnTo>
                      <a:pt x="70" y="209"/>
                    </a:lnTo>
                    <a:lnTo>
                      <a:pt x="70" y="210"/>
                    </a:lnTo>
                    <a:lnTo>
                      <a:pt x="70" y="211"/>
                    </a:lnTo>
                    <a:lnTo>
                      <a:pt x="71" y="212"/>
                    </a:lnTo>
                    <a:lnTo>
                      <a:pt x="71" y="213"/>
                    </a:lnTo>
                    <a:lnTo>
                      <a:pt x="71" y="214"/>
                    </a:lnTo>
                    <a:lnTo>
                      <a:pt x="71" y="215"/>
                    </a:lnTo>
                    <a:lnTo>
                      <a:pt x="71" y="216"/>
                    </a:lnTo>
                    <a:lnTo>
                      <a:pt x="71" y="217"/>
                    </a:lnTo>
                    <a:lnTo>
                      <a:pt x="72" y="217"/>
                    </a:lnTo>
                    <a:lnTo>
                      <a:pt x="72" y="218"/>
                    </a:lnTo>
                    <a:lnTo>
                      <a:pt x="72" y="219"/>
                    </a:lnTo>
                    <a:lnTo>
                      <a:pt x="72" y="220"/>
                    </a:lnTo>
                    <a:lnTo>
                      <a:pt x="72" y="221"/>
                    </a:lnTo>
                    <a:lnTo>
                      <a:pt x="72" y="222"/>
                    </a:lnTo>
                    <a:lnTo>
                      <a:pt x="72" y="223"/>
                    </a:lnTo>
                    <a:lnTo>
                      <a:pt x="72" y="224"/>
                    </a:lnTo>
                    <a:lnTo>
                      <a:pt x="72" y="225"/>
                    </a:lnTo>
                    <a:lnTo>
                      <a:pt x="72" y="226"/>
                    </a:lnTo>
                    <a:lnTo>
                      <a:pt x="72" y="227"/>
                    </a:lnTo>
                    <a:lnTo>
                      <a:pt x="72" y="228"/>
                    </a:lnTo>
                    <a:lnTo>
                      <a:pt x="72" y="229"/>
                    </a:lnTo>
                    <a:lnTo>
                      <a:pt x="72" y="230"/>
                    </a:lnTo>
                    <a:lnTo>
                      <a:pt x="72" y="231"/>
                    </a:lnTo>
                    <a:lnTo>
                      <a:pt x="72" y="232"/>
                    </a:lnTo>
                    <a:lnTo>
                      <a:pt x="72" y="233"/>
                    </a:lnTo>
                    <a:lnTo>
                      <a:pt x="72" y="236"/>
                    </a:lnTo>
                    <a:lnTo>
                      <a:pt x="72" y="237"/>
                    </a:lnTo>
                    <a:lnTo>
                      <a:pt x="72" y="239"/>
                    </a:lnTo>
                    <a:lnTo>
                      <a:pt x="71" y="241"/>
                    </a:lnTo>
                    <a:lnTo>
                      <a:pt x="71" y="242"/>
                    </a:lnTo>
                    <a:lnTo>
                      <a:pt x="71" y="24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771" name="Freeform 52"/>
              <p:cNvSpPr>
                <a:spLocks/>
              </p:cNvSpPr>
              <p:nvPr/>
            </p:nvSpPr>
            <p:spPr bwMode="auto">
              <a:xfrm>
                <a:off x="3391" y="2725"/>
                <a:ext cx="54" cy="184"/>
              </a:xfrm>
              <a:custGeom>
                <a:avLst/>
                <a:gdLst>
                  <a:gd name="T0" fmla="*/ 2 w 72"/>
                  <a:gd name="T1" fmla="*/ 4 h 245"/>
                  <a:gd name="T2" fmla="*/ 2 w 72"/>
                  <a:gd name="T3" fmla="*/ 4 h 245"/>
                  <a:gd name="T4" fmla="*/ 2 w 72"/>
                  <a:gd name="T5" fmla="*/ 4 h 245"/>
                  <a:gd name="T6" fmla="*/ 2 w 72"/>
                  <a:gd name="T7" fmla="*/ 4 h 245"/>
                  <a:gd name="T8" fmla="*/ 2 w 72"/>
                  <a:gd name="T9" fmla="*/ 4 h 245"/>
                  <a:gd name="T10" fmla="*/ 2 w 72"/>
                  <a:gd name="T11" fmla="*/ 4 h 245"/>
                  <a:gd name="T12" fmla="*/ 2 w 72"/>
                  <a:gd name="T13" fmla="*/ 3 h 245"/>
                  <a:gd name="T14" fmla="*/ 2 w 72"/>
                  <a:gd name="T15" fmla="*/ 3 h 245"/>
                  <a:gd name="T16" fmla="*/ 2 w 72"/>
                  <a:gd name="T17" fmla="*/ 3 h 245"/>
                  <a:gd name="T18" fmla="*/ 2 w 72"/>
                  <a:gd name="T19" fmla="*/ 3 h 245"/>
                  <a:gd name="T20" fmla="*/ 2 w 72"/>
                  <a:gd name="T21" fmla="*/ 3 h 245"/>
                  <a:gd name="T22" fmla="*/ 2 w 72"/>
                  <a:gd name="T23" fmla="*/ 3 h 245"/>
                  <a:gd name="T24" fmla="*/ 2 w 72"/>
                  <a:gd name="T25" fmla="*/ 3 h 245"/>
                  <a:gd name="T26" fmla="*/ 2 w 72"/>
                  <a:gd name="T27" fmla="*/ 3 h 245"/>
                  <a:gd name="T28" fmla="*/ 2 w 72"/>
                  <a:gd name="T29" fmla="*/ 3 h 245"/>
                  <a:gd name="T30" fmla="*/ 2 w 72"/>
                  <a:gd name="T31" fmla="*/ 3 h 245"/>
                  <a:gd name="T32" fmla="*/ 2 w 72"/>
                  <a:gd name="T33" fmla="*/ 3 h 245"/>
                  <a:gd name="T34" fmla="*/ 2 w 72"/>
                  <a:gd name="T35" fmla="*/ 3 h 245"/>
                  <a:gd name="T36" fmla="*/ 2 w 72"/>
                  <a:gd name="T37" fmla="*/ 2 h 245"/>
                  <a:gd name="T38" fmla="*/ 2 w 72"/>
                  <a:gd name="T39" fmla="*/ 2 h 245"/>
                  <a:gd name="T40" fmla="*/ 2 w 72"/>
                  <a:gd name="T41" fmla="*/ 2 h 245"/>
                  <a:gd name="T42" fmla="*/ 2 w 72"/>
                  <a:gd name="T43" fmla="*/ 2 h 245"/>
                  <a:gd name="T44" fmla="*/ 2 w 72"/>
                  <a:gd name="T45" fmla="*/ 2 h 245"/>
                  <a:gd name="T46" fmla="*/ 2 w 72"/>
                  <a:gd name="T47" fmla="*/ 2 h 245"/>
                  <a:gd name="T48" fmla="*/ 2 w 72"/>
                  <a:gd name="T49" fmla="*/ 2 h 245"/>
                  <a:gd name="T50" fmla="*/ 2 w 72"/>
                  <a:gd name="T51" fmla="*/ 2 h 245"/>
                  <a:gd name="T52" fmla="*/ 2 w 72"/>
                  <a:gd name="T53" fmla="*/ 2 h 245"/>
                  <a:gd name="T54" fmla="*/ 2 w 72"/>
                  <a:gd name="T55" fmla="*/ 2 h 245"/>
                  <a:gd name="T56" fmla="*/ 2 w 72"/>
                  <a:gd name="T57" fmla="*/ 2 h 245"/>
                  <a:gd name="T58" fmla="*/ 2 w 72"/>
                  <a:gd name="T59" fmla="*/ 2 h 245"/>
                  <a:gd name="T60" fmla="*/ 2 w 72"/>
                  <a:gd name="T61" fmla="*/ 2 h 245"/>
                  <a:gd name="T62" fmla="*/ 2 w 72"/>
                  <a:gd name="T63" fmla="*/ 2 h 245"/>
                  <a:gd name="T64" fmla="*/ 2 w 72"/>
                  <a:gd name="T65" fmla="*/ 2 h 245"/>
                  <a:gd name="T66" fmla="*/ 2 w 72"/>
                  <a:gd name="T67" fmla="*/ 2 h 245"/>
                  <a:gd name="T68" fmla="*/ 2 w 72"/>
                  <a:gd name="T69" fmla="*/ 2 h 245"/>
                  <a:gd name="T70" fmla="*/ 2 w 72"/>
                  <a:gd name="T71" fmla="*/ 2 h 245"/>
                  <a:gd name="T72" fmla="*/ 2 w 72"/>
                  <a:gd name="T73" fmla="*/ 2 h 245"/>
                  <a:gd name="T74" fmla="*/ 2 w 72"/>
                  <a:gd name="T75" fmla="*/ 2 h 245"/>
                  <a:gd name="T76" fmla="*/ 2 w 72"/>
                  <a:gd name="T77" fmla="*/ 2 h 245"/>
                  <a:gd name="T78" fmla="*/ 2 w 72"/>
                  <a:gd name="T79" fmla="*/ 2 h 245"/>
                  <a:gd name="T80" fmla="*/ 2 w 72"/>
                  <a:gd name="T81" fmla="*/ 2 h 245"/>
                  <a:gd name="T82" fmla="*/ 2 w 72"/>
                  <a:gd name="T83" fmla="*/ 2 h 245"/>
                  <a:gd name="T84" fmla="*/ 2 w 72"/>
                  <a:gd name="T85" fmla="*/ 2 h 245"/>
                  <a:gd name="T86" fmla="*/ 2 w 72"/>
                  <a:gd name="T87" fmla="*/ 2 h 245"/>
                  <a:gd name="T88" fmla="*/ 2 w 72"/>
                  <a:gd name="T89" fmla="*/ 2 h 245"/>
                  <a:gd name="T90" fmla="*/ 2 w 72"/>
                  <a:gd name="T91" fmla="*/ 2 h 245"/>
                  <a:gd name="T92" fmla="*/ 2 w 72"/>
                  <a:gd name="T93" fmla="*/ 2 h 245"/>
                  <a:gd name="T94" fmla="*/ 2 w 72"/>
                  <a:gd name="T95" fmla="*/ 2 h 245"/>
                  <a:gd name="T96" fmla="*/ 2 w 72"/>
                  <a:gd name="T97" fmla="*/ 2 h 245"/>
                  <a:gd name="T98" fmla="*/ 2 w 72"/>
                  <a:gd name="T99" fmla="*/ 2 h 245"/>
                  <a:gd name="T100" fmla="*/ 2 w 72"/>
                  <a:gd name="T101" fmla="*/ 2 h 245"/>
                  <a:gd name="T102" fmla="*/ 2 w 72"/>
                  <a:gd name="T103" fmla="*/ 2 h 245"/>
                  <a:gd name="T104" fmla="*/ 2 w 72"/>
                  <a:gd name="T105" fmla="*/ 2 h 245"/>
                  <a:gd name="T106" fmla="*/ 2 w 72"/>
                  <a:gd name="T107" fmla="*/ 2 h 245"/>
                  <a:gd name="T108" fmla="*/ 2 w 72"/>
                  <a:gd name="T109" fmla="*/ 2 h 245"/>
                  <a:gd name="T110" fmla="*/ 2 w 72"/>
                  <a:gd name="T111" fmla="*/ 2 h 245"/>
                  <a:gd name="T112" fmla="*/ 2 w 72"/>
                  <a:gd name="T113" fmla="*/ 2 h 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245"/>
                  <a:gd name="T173" fmla="*/ 72 w 72"/>
                  <a:gd name="T174" fmla="*/ 245 h 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245">
                    <a:moveTo>
                      <a:pt x="0" y="245"/>
                    </a:moveTo>
                    <a:lnTo>
                      <a:pt x="2" y="241"/>
                    </a:lnTo>
                    <a:lnTo>
                      <a:pt x="3" y="239"/>
                    </a:lnTo>
                    <a:lnTo>
                      <a:pt x="4" y="236"/>
                    </a:lnTo>
                    <a:lnTo>
                      <a:pt x="6" y="234"/>
                    </a:lnTo>
                    <a:lnTo>
                      <a:pt x="7" y="232"/>
                    </a:lnTo>
                    <a:lnTo>
                      <a:pt x="8" y="230"/>
                    </a:lnTo>
                    <a:lnTo>
                      <a:pt x="9" y="229"/>
                    </a:lnTo>
                    <a:lnTo>
                      <a:pt x="10" y="227"/>
                    </a:lnTo>
                    <a:lnTo>
                      <a:pt x="11" y="225"/>
                    </a:lnTo>
                    <a:lnTo>
                      <a:pt x="11" y="224"/>
                    </a:lnTo>
                    <a:lnTo>
                      <a:pt x="12" y="223"/>
                    </a:lnTo>
                    <a:lnTo>
                      <a:pt x="13" y="221"/>
                    </a:lnTo>
                    <a:lnTo>
                      <a:pt x="14" y="220"/>
                    </a:lnTo>
                    <a:lnTo>
                      <a:pt x="14" y="219"/>
                    </a:lnTo>
                    <a:lnTo>
                      <a:pt x="15" y="218"/>
                    </a:lnTo>
                    <a:lnTo>
                      <a:pt x="15" y="217"/>
                    </a:lnTo>
                    <a:lnTo>
                      <a:pt x="16" y="216"/>
                    </a:lnTo>
                    <a:lnTo>
                      <a:pt x="16" y="215"/>
                    </a:lnTo>
                    <a:lnTo>
                      <a:pt x="17" y="214"/>
                    </a:lnTo>
                    <a:lnTo>
                      <a:pt x="17" y="213"/>
                    </a:lnTo>
                    <a:lnTo>
                      <a:pt x="18" y="212"/>
                    </a:lnTo>
                    <a:lnTo>
                      <a:pt x="18" y="211"/>
                    </a:lnTo>
                    <a:lnTo>
                      <a:pt x="18" y="210"/>
                    </a:lnTo>
                    <a:lnTo>
                      <a:pt x="19" y="209"/>
                    </a:lnTo>
                    <a:lnTo>
                      <a:pt x="19" y="208"/>
                    </a:lnTo>
                    <a:lnTo>
                      <a:pt x="20" y="207"/>
                    </a:lnTo>
                    <a:lnTo>
                      <a:pt x="20" y="206"/>
                    </a:lnTo>
                    <a:lnTo>
                      <a:pt x="21" y="205"/>
                    </a:lnTo>
                    <a:lnTo>
                      <a:pt x="21" y="204"/>
                    </a:lnTo>
                    <a:lnTo>
                      <a:pt x="22" y="203"/>
                    </a:lnTo>
                    <a:lnTo>
                      <a:pt x="22" y="202"/>
                    </a:lnTo>
                    <a:lnTo>
                      <a:pt x="23" y="199"/>
                    </a:lnTo>
                    <a:lnTo>
                      <a:pt x="23" y="198"/>
                    </a:lnTo>
                    <a:lnTo>
                      <a:pt x="24" y="197"/>
                    </a:lnTo>
                    <a:lnTo>
                      <a:pt x="24" y="195"/>
                    </a:lnTo>
                    <a:lnTo>
                      <a:pt x="25" y="194"/>
                    </a:lnTo>
                    <a:lnTo>
                      <a:pt x="25" y="193"/>
                    </a:lnTo>
                    <a:lnTo>
                      <a:pt x="26" y="192"/>
                    </a:lnTo>
                    <a:lnTo>
                      <a:pt x="26" y="191"/>
                    </a:lnTo>
                    <a:lnTo>
                      <a:pt x="26" y="190"/>
                    </a:lnTo>
                    <a:lnTo>
                      <a:pt x="27" y="189"/>
                    </a:lnTo>
                    <a:lnTo>
                      <a:pt x="27" y="188"/>
                    </a:lnTo>
                    <a:lnTo>
                      <a:pt x="28" y="188"/>
                    </a:lnTo>
                    <a:lnTo>
                      <a:pt x="28" y="187"/>
                    </a:lnTo>
                    <a:lnTo>
                      <a:pt x="28" y="186"/>
                    </a:lnTo>
                    <a:lnTo>
                      <a:pt x="29" y="185"/>
                    </a:lnTo>
                    <a:lnTo>
                      <a:pt x="29" y="184"/>
                    </a:lnTo>
                    <a:lnTo>
                      <a:pt x="29" y="183"/>
                    </a:lnTo>
                    <a:lnTo>
                      <a:pt x="30" y="182"/>
                    </a:lnTo>
                    <a:lnTo>
                      <a:pt x="30" y="181"/>
                    </a:lnTo>
                    <a:lnTo>
                      <a:pt x="31" y="180"/>
                    </a:lnTo>
                    <a:lnTo>
                      <a:pt x="31" y="179"/>
                    </a:lnTo>
                    <a:lnTo>
                      <a:pt x="31" y="178"/>
                    </a:lnTo>
                    <a:lnTo>
                      <a:pt x="32" y="177"/>
                    </a:lnTo>
                    <a:lnTo>
                      <a:pt x="32" y="176"/>
                    </a:lnTo>
                    <a:lnTo>
                      <a:pt x="33" y="174"/>
                    </a:lnTo>
                    <a:lnTo>
                      <a:pt x="33" y="173"/>
                    </a:lnTo>
                    <a:lnTo>
                      <a:pt x="34" y="172"/>
                    </a:lnTo>
                    <a:lnTo>
                      <a:pt x="34" y="171"/>
                    </a:lnTo>
                    <a:lnTo>
                      <a:pt x="35" y="169"/>
                    </a:lnTo>
                    <a:lnTo>
                      <a:pt x="35" y="168"/>
                    </a:lnTo>
                    <a:lnTo>
                      <a:pt x="36" y="166"/>
                    </a:lnTo>
                    <a:lnTo>
                      <a:pt x="37" y="164"/>
                    </a:lnTo>
                    <a:lnTo>
                      <a:pt x="37" y="163"/>
                    </a:lnTo>
                    <a:lnTo>
                      <a:pt x="39" y="161"/>
                    </a:lnTo>
                    <a:lnTo>
                      <a:pt x="39" y="160"/>
                    </a:lnTo>
                    <a:lnTo>
                      <a:pt x="40" y="159"/>
                    </a:lnTo>
                    <a:lnTo>
                      <a:pt x="40" y="156"/>
                    </a:lnTo>
                    <a:lnTo>
                      <a:pt x="41" y="155"/>
                    </a:lnTo>
                    <a:lnTo>
                      <a:pt x="41" y="154"/>
                    </a:lnTo>
                    <a:lnTo>
                      <a:pt x="41" y="153"/>
                    </a:lnTo>
                    <a:lnTo>
                      <a:pt x="42" y="152"/>
                    </a:lnTo>
                    <a:lnTo>
                      <a:pt x="42" y="151"/>
                    </a:lnTo>
                    <a:lnTo>
                      <a:pt x="42" y="150"/>
                    </a:lnTo>
                    <a:lnTo>
                      <a:pt x="43" y="149"/>
                    </a:lnTo>
                    <a:lnTo>
                      <a:pt x="43" y="148"/>
                    </a:lnTo>
                    <a:lnTo>
                      <a:pt x="44" y="147"/>
                    </a:lnTo>
                    <a:lnTo>
                      <a:pt x="44" y="146"/>
                    </a:lnTo>
                    <a:lnTo>
                      <a:pt x="44" y="145"/>
                    </a:lnTo>
                    <a:lnTo>
                      <a:pt x="44" y="144"/>
                    </a:lnTo>
                    <a:lnTo>
                      <a:pt x="45" y="143"/>
                    </a:lnTo>
                    <a:lnTo>
                      <a:pt x="45" y="142"/>
                    </a:lnTo>
                    <a:lnTo>
                      <a:pt x="45" y="141"/>
                    </a:lnTo>
                    <a:lnTo>
                      <a:pt x="46" y="140"/>
                    </a:lnTo>
                    <a:lnTo>
                      <a:pt x="46" y="139"/>
                    </a:lnTo>
                    <a:lnTo>
                      <a:pt x="46" y="138"/>
                    </a:lnTo>
                    <a:lnTo>
                      <a:pt x="47" y="137"/>
                    </a:lnTo>
                    <a:lnTo>
                      <a:pt x="47" y="136"/>
                    </a:lnTo>
                    <a:lnTo>
                      <a:pt x="48" y="135"/>
                    </a:lnTo>
                    <a:lnTo>
                      <a:pt x="48" y="133"/>
                    </a:lnTo>
                    <a:lnTo>
                      <a:pt x="48" y="132"/>
                    </a:lnTo>
                    <a:lnTo>
                      <a:pt x="49" y="130"/>
                    </a:lnTo>
                    <a:lnTo>
                      <a:pt x="49" y="129"/>
                    </a:lnTo>
                    <a:lnTo>
                      <a:pt x="50" y="127"/>
                    </a:lnTo>
                    <a:lnTo>
                      <a:pt x="50" y="126"/>
                    </a:lnTo>
                    <a:lnTo>
                      <a:pt x="51" y="124"/>
                    </a:lnTo>
                    <a:lnTo>
                      <a:pt x="51" y="123"/>
                    </a:lnTo>
                    <a:lnTo>
                      <a:pt x="52" y="121"/>
                    </a:lnTo>
                    <a:lnTo>
                      <a:pt x="52" y="120"/>
                    </a:lnTo>
                    <a:lnTo>
                      <a:pt x="52" y="119"/>
                    </a:lnTo>
                    <a:lnTo>
                      <a:pt x="53" y="118"/>
                    </a:lnTo>
                    <a:lnTo>
                      <a:pt x="53" y="116"/>
                    </a:lnTo>
                    <a:lnTo>
                      <a:pt x="53" y="115"/>
                    </a:lnTo>
                    <a:lnTo>
                      <a:pt x="54" y="114"/>
                    </a:lnTo>
                    <a:lnTo>
                      <a:pt x="54" y="113"/>
                    </a:lnTo>
                    <a:lnTo>
                      <a:pt x="54" y="112"/>
                    </a:lnTo>
                    <a:lnTo>
                      <a:pt x="55" y="111"/>
                    </a:lnTo>
                    <a:lnTo>
                      <a:pt x="55" y="110"/>
                    </a:lnTo>
                    <a:lnTo>
                      <a:pt x="55" y="109"/>
                    </a:lnTo>
                    <a:lnTo>
                      <a:pt x="56" y="108"/>
                    </a:lnTo>
                    <a:lnTo>
                      <a:pt x="56" y="107"/>
                    </a:lnTo>
                    <a:lnTo>
                      <a:pt x="56" y="106"/>
                    </a:lnTo>
                    <a:lnTo>
                      <a:pt x="56" y="105"/>
                    </a:lnTo>
                    <a:lnTo>
                      <a:pt x="57" y="104"/>
                    </a:lnTo>
                    <a:lnTo>
                      <a:pt x="57" y="103"/>
                    </a:lnTo>
                    <a:lnTo>
                      <a:pt x="57" y="102"/>
                    </a:lnTo>
                    <a:lnTo>
                      <a:pt x="58" y="101"/>
                    </a:lnTo>
                    <a:lnTo>
                      <a:pt x="58" y="100"/>
                    </a:lnTo>
                    <a:lnTo>
                      <a:pt x="58" y="99"/>
                    </a:lnTo>
                    <a:lnTo>
                      <a:pt x="59" y="98"/>
                    </a:lnTo>
                    <a:lnTo>
                      <a:pt x="59" y="96"/>
                    </a:lnTo>
                    <a:lnTo>
                      <a:pt x="60" y="95"/>
                    </a:lnTo>
                    <a:lnTo>
                      <a:pt x="60" y="93"/>
                    </a:lnTo>
                    <a:lnTo>
                      <a:pt x="61" y="92"/>
                    </a:lnTo>
                    <a:lnTo>
                      <a:pt x="61" y="90"/>
                    </a:lnTo>
                    <a:lnTo>
                      <a:pt x="62" y="88"/>
                    </a:lnTo>
                    <a:lnTo>
                      <a:pt x="62" y="87"/>
                    </a:lnTo>
                    <a:lnTo>
                      <a:pt x="63" y="86"/>
                    </a:lnTo>
                    <a:lnTo>
                      <a:pt x="63" y="84"/>
                    </a:lnTo>
                    <a:lnTo>
                      <a:pt x="63" y="83"/>
                    </a:lnTo>
                    <a:lnTo>
                      <a:pt x="64" y="82"/>
                    </a:lnTo>
                    <a:lnTo>
                      <a:pt x="64" y="81"/>
                    </a:lnTo>
                    <a:lnTo>
                      <a:pt x="64" y="80"/>
                    </a:lnTo>
                    <a:lnTo>
                      <a:pt x="65" y="79"/>
                    </a:lnTo>
                    <a:lnTo>
                      <a:pt x="65" y="78"/>
                    </a:lnTo>
                    <a:lnTo>
                      <a:pt x="65" y="77"/>
                    </a:lnTo>
                    <a:lnTo>
                      <a:pt x="65" y="76"/>
                    </a:lnTo>
                    <a:lnTo>
                      <a:pt x="65" y="74"/>
                    </a:lnTo>
                    <a:lnTo>
                      <a:pt x="66" y="73"/>
                    </a:lnTo>
                    <a:lnTo>
                      <a:pt x="66" y="72"/>
                    </a:lnTo>
                    <a:lnTo>
                      <a:pt x="66" y="71"/>
                    </a:lnTo>
                    <a:lnTo>
                      <a:pt x="66" y="70"/>
                    </a:lnTo>
                    <a:lnTo>
                      <a:pt x="66" y="69"/>
                    </a:lnTo>
                    <a:lnTo>
                      <a:pt x="67" y="68"/>
                    </a:lnTo>
                    <a:lnTo>
                      <a:pt x="67" y="67"/>
                    </a:lnTo>
                    <a:lnTo>
                      <a:pt x="67" y="66"/>
                    </a:lnTo>
                    <a:lnTo>
                      <a:pt x="67" y="65"/>
                    </a:lnTo>
                    <a:lnTo>
                      <a:pt x="67" y="64"/>
                    </a:lnTo>
                    <a:lnTo>
                      <a:pt x="67" y="63"/>
                    </a:lnTo>
                    <a:lnTo>
                      <a:pt x="67" y="62"/>
                    </a:lnTo>
                    <a:lnTo>
                      <a:pt x="67" y="61"/>
                    </a:lnTo>
                    <a:lnTo>
                      <a:pt x="67" y="60"/>
                    </a:lnTo>
                    <a:lnTo>
                      <a:pt x="67" y="58"/>
                    </a:lnTo>
                    <a:lnTo>
                      <a:pt x="67" y="57"/>
                    </a:lnTo>
                    <a:lnTo>
                      <a:pt x="68" y="55"/>
                    </a:lnTo>
                    <a:lnTo>
                      <a:pt x="68" y="54"/>
                    </a:lnTo>
                    <a:lnTo>
                      <a:pt x="68" y="53"/>
                    </a:lnTo>
                    <a:lnTo>
                      <a:pt x="68" y="52"/>
                    </a:lnTo>
                    <a:lnTo>
                      <a:pt x="68" y="50"/>
                    </a:lnTo>
                    <a:lnTo>
                      <a:pt x="68" y="49"/>
                    </a:lnTo>
                    <a:lnTo>
                      <a:pt x="68" y="48"/>
                    </a:lnTo>
                    <a:lnTo>
                      <a:pt x="68" y="47"/>
                    </a:lnTo>
                    <a:lnTo>
                      <a:pt x="68" y="46"/>
                    </a:lnTo>
                    <a:lnTo>
                      <a:pt x="68" y="45"/>
                    </a:lnTo>
                    <a:lnTo>
                      <a:pt x="68" y="44"/>
                    </a:lnTo>
                    <a:lnTo>
                      <a:pt x="69" y="44"/>
                    </a:lnTo>
                    <a:lnTo>
                      <a:pt x="69" y="43"/>
                    </a:lnTo>
                    <a:lnTo>
                      <a:pt x="69" y="42"/>
                    </a:lnTo>
                    <a:lnTo>
                      <a:pt x="69" y="41"/>
                    </a:lnTo>
                    <a:lnTo>
                      <a:pt x="69" y="40"/>
                    </a:lnTo>
                    <a:lnTo>
                      <a:pt x="69" y="39"/>
                    </a:lnTo>
                    <a:lnTo>
                      <a:pt x="69" y="38"/>
                    </a:lnTo>
                    <a:lnTo>
                      <a:pt x="70" y="37"/>
                    </a:lnTo>
                    <a:lnTo>
                      <a:pt x="70" y="36"/>
                    </a:lnTo>
                    <a:lnTo>
                      <a:pt x="70" y="35"/>
                    </a:lnTo>
                    <a:lnTo>
                      <a:pt x="70" y="34"/>
                    </a:lnTo>
                    <a:lnTo>
                      <a:pt x="70" y="32"/>
                    </a:lnTo>
                    <a:lnTo>
                      <a:pt x="71" y="32"/>
                    </a:lnTo>
                    <a:lnTo>
                      <a:pt x="71" y="31"/>
                    </a:lnTo>
                    <a:lnTo>
                      <a:pt x="71" y="30"/>
                    </a:lnTo>
                    <a:lnTo>
                      <a:pt x="71" y="29"/>
                    </a:lnTo>
                    <a:lnTo>
                      <a:pt x="71" y="28"/>
                    </a:lnTo>
                    <a:lnTo>
                      <a:pt x="71" y="27"/>
                    </a:lnTo>
                    <a:lnTo>
                      <a:pt x="72" y="26"/>
                    </a:lnTo>
                    <a:lnTo>
                      <a:pt x="72" y="25"/>
                    </a:lnTo>
                    <a:lnTo>
                      <a:pt x="72" y="24"/>
                    </a:lnTo>
                    <a:lnTo>
                      <a:pt x="72" y="23"/>
                    </a:lnTo>
                    <a:lnTo>
                      <a:pt x="72" y="22"/>
                    </a:lnTo>
                    <a:lnTo>
                      <a:pt x="72" y="21"/>
                    </a:lnTo>
                    <a:lnTo>
                      <a:pt x="72" y="20"/>
                    </a:lnTo>
                    <a:lnTo>
                      <a:pt x="72" y="19"/>
                    </a:lnTo>
                    <a:lnTo>
                      <a:pt x="72" y="18"/>
                    </a:lnTo>
                    <a:lnTo>
                      <a:pt x="72" y="17"/>
                    </a:lnTo>
                    <a:lnTo>
                      <a:pt x="72" y="16"/>
                    </a:lnTo>
                    <a:lnTo>
                      <a:pt x="72" y="15"/>
                    </a:lnTo>
                    <a:lnTo>
                      <a:pt x="72" y="14"/>
                    </a:lnTo>
                    <a:lnTo>
                      <a:pt x="72" y="13"/>
                    </a:lnTo>
                    <a:lnTo>
                      <a:pt x="72" y="11"/>
                    </a:lnTo>
                    <a:lnTo>
                      <a:pt x="72" y="10"/>
                    </a:lnTo>
                    <a:lnTo>
                      <a:pt x="72" y="9"/>
                    </a:lnTo>
                    <a:lnTo>
                      <a:pt x="72" y="7"/>
                    </a:lnTo>
                    <a:lnTo>
                      <a:pt x="72" y="6"/>
                    </a:lnTo>
                    <a:lnTo>
                      <a:pt x="71" y="4"/>
                    </a:lnTo>
                    <a:lnTo>
                      <a:pt x="71" y="2"/>
                    </a:lnTo>
                    <a:lnTo>
                      <a:pt x="71"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8721" name="Freeform 53"/>
            <p:cNvSpPr>
              <a:spLocks/>
            </p:cNvSpPr>
            <p:nvPr/>
          </p:nvSpPr>
          <p:spPr bwMode="auto">
            <a:xfrm>
              <a:off x="2802" y="2347"/>
              <a:ext cx="124" cy="1"/>
            </a:xfrm>
            <a:custGeom>
              <a:avLst/>
              <a:gdLst>
                <a:gd name="T0" fmla="*/ 3 w 164"/>
                <a:gd name="T1" fmla="*/ 0 h 1"/>
                <a:gd name="T2" fmla="*/ 0 w 164"/>
                <a:gd name="T3" fmla="*/ 0 h 1"/>
                <a:gd name="T4" fmla="*/ 3 w 164"/>
                <a:gd name="T5" fmla="*/ 0 h 1"/>
                <a:gd name="T6" fmla="*/ 0 60000 65536"/>
                <a:gd name="T7" fmla="*/ 0 60000 65536"/>
                <a:gd name="T8" fmla="*/ 0 60000 65536"/>
                <a:gd name="T9" fmla="*/ 0 w 164"/>
                <a:gd name="T10" fmla="*/ 0 h 1"/>
                <a:gd name="T11" fmla="*/ 164 w 164"/>
                <a:gd name="T12" fmla="*/ 1 h 1"/>
              </a:gdLst>
              <a:ahLst/>
              <a:cxnLst>
                <a:cxn ang="T6">
                  <a:pos x="T0" y="T1"/>
                </a:cxn>
                <a:cxn ang="T7">
                  <a:pos x="T2" y="T3"/>
                </a:cxn>
                <a:cxn ang="T8">
                  <a:pos x="T4" y="T5"/>
                </a:cxn>
              </a:cxnLst>
              <a:rect l="T9" t="T10" r="T11" b="T12"/>
              <a:pathLst>
                <a:path w="164" h="1">
                  <a:moveTo>
                    <a:pt x="164" y="0"/>
                  </a:moveTo>
                  <a:lnTo>
                    <a:pt x="0" y="0"/>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22" name="Line 54"/>
            <p:cNvSpPr>
              <a:spLocks noChangeShapeType="1"/>
            </p:cNvSpPr>
            <p:nvPr/>
          </p:nvSpPr>
          <p:spPr bwMode="auto">
            <a:xfrm flipH="1">
              <a:off x="2802" y="2347"/>
              <a:ext cx="12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23" name="Freeform 55"/>
            <p:cNvSpPr>
              <a:spLocks/>
            </p:cNvSpPr>
            <p:nvPr/>
          </p:nvSpPr>
          <p:spPr bwMode="auto">
            <a:xfrm>
              <a:off x="2157" y="2455"/>
              <a:ext cx="214" cy="1"/>
            </a:xfrm>
            <a:custGeom>
              <a:avLst/>
              <a:gdLst>
                <a:gd name="T0" fmla="*/ 4 w 287"/>
                <a:gd name="T1" fmla="*/ 0 h 1"/>
                <a:gd name="T2" fmla="*/ 0 w 287"/>
                <a:gd name="T3" fmla="*/ 0 h 1"/>
                <a:gd name="T4" fmla="*/ 4 w 287"/>
                <a:gd name="T5" fmla="*/ 0 h 1"/>
                <a:gd name="T6" fmla="*/ 0 60000 65536"/>
                <a:gd name="T7" fmla="*/ 0 60000 65536"/>
                <a:gd name="T8" fmla="*/ 0 60000 65536"/>
                <a:gd name="T9" fmla="*/ 0 w 287"/>
                <a:gd name="T10" fmla="*/ 0 h 1"/>
                <a:gd name="T11" fmla="*/ 287 w 287"/>
                <a:gd name="T12" fmla="*/ 1 h 1"/>
              </a:gdLst>
              <a:ahLst/>
              <a:cxnLst>
                <a:cxn ang="T6">
                  <a:pos x="T0" y="T1"/>
                </a:cxn>
                <a:cxn ang="T7">
                  <a:pos x="T2" y="T3"/>
                </a:cxn>
                <a:cxn ang="T8">
                  <a:pos x="T4" y="T5"/>
                </a:cxn>
              </a:cxnLst>
              <a:rect l="T9" t="T10" r="T11" b="T12"/>
              <a:pathLst>
                <a:path w="287" h="1">
                  <a:moveTo>
                    <a:pt x="287" y="0"/>
                  </a:moveTo>
                  <a:lnTo>
                    <a:pt x="0" y="0"/>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24" name="Line 56"/>
            <p:cNvSpPr>
              <a:spLocks noChangeShapeType="1"/>
            </p:cNvSpPr>
            <p:nvPr/>
          </p:nvSpPr>
          <p:spPr bwMode="auto">
            <a:xfrm flipH="1">
              <a:off x="2157" y="2455"/>
              <a:ext cx="21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25" name="Freeform 57"/>
            <p:cNvSpPr>
              <a:spLocks/>
            </p:cNvSpPr>
            <p:nvPr/>
          </p:nvSpPr>
          <p:spPr bwMode="auto">
            <a:xfrm>
              <a:off x="2110" y="2240"/>
              <a:ext cx="261" cy="2"/>
            </a:xfrm>
            <a:custGeom>
              <a:avLst/>
              <a:gdLst>
                <a:gd name="T0" fmla="*/ 4 w 349"/>
                <a:gd name="T1" fmla="*/ 0 h 2"/>
                <a:gd name="T2" fmla="*/ 0 w 349"/>
                <a:gd name="T3" fmla="*/ 0 h 2"/>
                <a:gd name="T4" fmla="*/ 4 w 349"/>
                <a:gd name="T5" fmla="*/ 0 h 2"/>
                <a:gd name="T6" fmla="*/ 0 60000 65536"/>
                <a:gd name="T7" fmla="*/ 0 60000 65536"/>
                <a:gd name="T8" fmla="*/ 0 60000 65536"/>
                <a:gd name="T9" fmla="*/ 0 w 349"/>
                <a:gd name="T10" fmla="*/ 0 h 2"/>
                <a:gd name="T11" fmla="*/ 349 w 349"/>
                <a:gd name="T12" fmla="*/ 2 h 2"/>
              </a:gdLst>
              <a:ahLst/>
              <a:cxnLst>
                <a:cxn ang="T6">
                  <a:pos x="T0" y="T1"/>
                </a:cxn>
                <a:cxn ang="T7">
                  <a:pos x="T2" y="T3"/>
                </a:cxn>
                <a:cxn ang="T8">
                  <a:pos x="T4" y="T5"/>
                </a:cxn>
              </a:cxnLst>
              <a:rect l="T9" t="T10" r="T11" b="T12"/>
              <a:pathLst>
                <a:path w="349" h="2">
                  <a:moveTo>
                    <a:pt x="349" y="0"/>
                  </a:moveTo>
                  <a:lnTo>
                    <a:pt x="0" y="0"/>
                  </a:lnTo>
                  <a:lnTo>
                    <a:pt x="3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26" name="Line 58"/>
            <p:cNvSpPr>
              <a:spLocks noChangeShapeType="1"/>
            </p:cNvSpPr>
            <p:nvPr/>
          </p:nvSpPr>
          <p:spPr bwMode="auto">
            <a:xfrm flipH="1">
              <a:off x="2110" y="2240"/>
              <a:ext cx="261"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27" name="Line 59"/>
            <p:cNvSpPr>
              <a:spLocks noChangeShapeType="1"/>
            </p:cNvSpPr>
            <p:nvPr/>
          </p:nvSpPr>
          <p:spPr bwMode="auto">
            <a:xfrm>
              <a:off x="1018" y="2240"/>
              <a:ext cx="801"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28" name="Freeform 60"/>
            <p:cNvSpPr>
              <a:spLocks/>
            </p:cNvSpPr>
            <p:nvPr/>
          </p:nvSpPr>
          <p:spPr bwMode="auto">
            <a:xfrm>
              <a:off x="1819" y="2132"/>
              <a:ext cx="214" cy="215"/>
            </a:xfrm>
            <a:custGeom>
              <a:avLst/>
              <a:gdLst>
                <a:gd name="T0" fmla="*/ 4 w 287"/>
                <a:gd name="T1" fmla="*/ 1 h 287"/>
                <a:gd name="T2" fmla="*/ 0 w 287"/>
                <a:gd name="T3" fmla="*/ 4 h 287"/>
                <a:gd name="T4" fmla="*/ 0 w 287"/>
                <a:gd name="T5" fmla="*/ 0 h 287"/>
                <a:gd name="T6" fmla="*/ 4 w 287"/>
                <a:gd name="T7" fmla="*/ 1 h 287"/>
                <a:gd name="T8" fmla="*/ 0 60000 65536"/>
                <a:gd name="T9" fmla="*/ 0 60000 65536"/>
                <a:gd name="T10" fmla="*/ 0 60000 65536"/>
                <a:gd name="T11" fmla="*/ 0 60000 65536"/>
                <a:gd name="T12" fmla="*/ 0 w 287"/>
                <a:gd name="T13" fmla="*/ 0 h 287"/>
                <a:gd name="T14" fmla="*/ 287 w 287"/>
                <a:gd name="T15" fmla="*/ 287 h 287"/>
              </a:gdLst>
              <a:ahLst/>
              <a:cxnLst>
                <a:cxn ang="T8">
                  <a:pos x="T0" y="T1"/>
                </a:cxn>
                <a:cxn ang="T9">
                  <a:pos x="T2" y="T3"/>
                </a:cxn>
                <a:cxn ang="T10">
                  <a:pos x="T4" y="T5"/>
                </a:cxn>
                <a:cxn ang="T11">
                  <a:pos x="T6" y="T7"/>
                </a:cxn>
              </a:cxnLst>
              <a:rect l="T12" t="T13" r="T14" b="T15"/>
              <a:pathLst>
                <a:path w="287" h="287">
                  <a:moveTo>
                    <a:pt x="287" y="143"/>
                  </a:moveTo>
                  <a:lnTo>
                    <a:pt x="0" y="287"/>
                  </a:lnTo>
                  <a:lnTo>
                    <a:pt x="0" y="0"/>
                  </a:lnTo>
                  <a:lnTo>
                    <a:pt x="287" y="143"/>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729" name="Freeform 61"/>
            <p:cNvSpPr>
              <a:spLocks/>
            </p:cNvSpPr>
            <p:nvPr/>
          </p:nvSpPr>
          <p:spPr bwMode="auto">
            <a:xfrm>
              <a:off x="2041" y="2204"/>
              <a:ext cx="71" cy="69"/>
            </a:xfrm>
            <a:custGeom>
              <a:avLst/>
              <a:gdLst>
                <a:gd name="T0" fmla="*/ 2 w 94"/>
                <a:gd name="T1" fmla="*/ 0 h 93"/>
                <a:gd name="T2" fmla="*/ 2 w 94"/>
                <a:gd name="T3" fmla="*/ 1 h 93"/>
                <a:gd name="T4" fmla="*/ 2 w 94"/>
                <a:gd name="T5" fmla="*/ 1 h 93"/>
                <a:gd name="T6" fmla="*/ 2 w 94"/>
                <a:gd name="T7" fmla="*/ 1 h 93"/>
                <a:gd name="T8" fmla="*/ 2 w 94"/>
                <a:gd name="T9" fmla="*/ 1 h 93"/>
                <a:gd name="T10" fmla="*/ 2 w 94"/>
                <a:gd name="T11" fmla="*/ 1 h 93"/>
                <a:gd name="T12" fmla="*/ 2 w 94"/>
                <a:gd name="T13" fmla="*/ 1 h 93"/>
                <a:gd name="T14" fmla="*/ 2 w 94"/>
                <a:gd name="T15" fmla="*/ 1 h 93"/>
                <a:gd name="T16" fmla="*/ 2 w 94"/>
                <a:gd name="T17" fmla="*/ 1 h 93"/>
                <a:gd name="T18" fmla="*/ 0 w 94"/>
                <a:gd name="T19" fmla="*/ 1 h 93"/>
                <a:gd name="T20" fmla="*/ 0 w 94"/>
                <a:gd name="T21" fmla="*/ 1 h 93"/>
                <a:gd name="T22" fmla="*/ 0 w 94"/>
                <a:gd name="T23" fmla="*/ 1 h 93"/>
                <a:gd name="T24" fmla="*/ 1 w 94"/>
                <a:gd name="T25" fmla="*/ 1 h 93"/>
                <a:gd name="T26" fmla="*/ 2 w 94"/>
                <a:gd name="T27" fmla="*/ 1 h 93"/>
                <a:gd name="T28" fmla="*/ 2 w 94"/>
                <a:gd name="T29" fmla="*/ 1 h 93"/>
                <a:gd name="T30" fmla="*/ 2 w 94"/>
                <a:gd name="T31" fmla="*/ 1 h 93"/>
                <a:gd name="T32" fmla="*/ 2 w 94"/>
                <a:gd name="T33" fmla="*/ 1 h 93"/>
                <a:gd name="T34" fmla="*/ 2 w 94"/>
                <a:gd name="T35" fmla="*/ 1 h 93"/>
                <a:gd name="T36" fmla="*/ 2 w 94"/>
                <a:gd name="T37" fmla="*/ 1 h 93"/>
                <a:gd name="T38" fmla="*/ 2 w 94"/>
                <a:gd name="T39" fmla="*/ 1 h 93"/>
                <a:gd name="T40" fmla="*/ 2 w 94"/>
                <a:gd name="T41" fmla="*/ 1 h 93"/>
                <a:gd name="T42" fmla="*/ 2 w 94"/>
                <a:gd name="T43" fmla="*/ 1 h 93"/>
                <a:gd name="T44" fmla="*/ 2 w 94"/>
                <a:gd name="T45" fmla="*/ 1 h 93"/>
                <a:gd name="T46" fmla="*/ 2 w 94"/>
                <a:gd name="T47" fmla="*/ 1 h 93"/>
                <a:gd name="T48" fmla="*/ 2 w 94"/>
                <a:gd name="T49" fmla="*/ 1 h 93"/>
                <a:gd name="T50" fmla="*/ 2 w 94"/>
                <a:gd name="T51" fmla="*/ 1 h 93"/>
                <a:gd name="T52" fmla="*/ 2 w 94"/>
                <a:gd name="T53" fmla="*/ 1 h 93"/>
                <a:gd name="T54" fmla="*/ 2 w 94"/>
                <a:gd name="T55" fmla="*/ 1 h 93"/>
                <a:gd name="T56" fmla="*/ 2 w 94"/>
                <a:gd name="T57" fmla="*/ 1 h 93"/>
                <a:gd name="T58" fmla="*/ 2 w 94"/>
                <a:gd name="T59" fmla="*/ 1 h 93"/>
                <a:gd name="T60" fmla="*/ 2 w 94"/>
                <a:gd name="T61" fmla="*/ 1 h 93"/>
                <a:gd name="T62" fmla="*/ 2 w 94"/>
                <a:gd name="T63" fmla="*/ 1 h 93"/>
                <a:gd name="T64" fmla="*/ 2 w 94"/>
                <a:gd name="T65" fmla="*/ 1 h 93"/>
                <a:gd name="T66" fmla="*/ 2 w 94"/>
                <a:gd name="T67" fmla="*/ 1 h 93"/>
                <a:gd name="T68" fmla="*/ 2 w 94"/>
                <a:gd name="T69" fmla="*/ 1 h 93"/>
                <a:gd name="T70" fmla="*/ 2 w 94"/>
                <a:gd name="T71" fmla="*/ 1 h 93"/>
                <a:gd name="T72" fmla="*/ 2 w 94"/>
                <a:gd name="T73" fmla="*/ 1 h 93"/>
                <a:gd name="T74" fmla="*/ 2 w 94"/>
                <a:gd name="T75" fmla="*/ 1 h 93"/>
                <a:gd name="T76" fmla="*/ 2 w 94"/>
                <a:gd name="T77" fmla="*/ 1 h 93"/>
                <a:gd name="T78" fmla="*/ 2 w 94"/>
                <a:gd name="T79" fmla="*/ 1 h 93"/>
                <a:gd name="T80" fmla="*/ 2 w 94"/>
                <a:gd name="T81" fmla="*/ 1 h 93"/>
                <a:gd name="T82" fmla="*/ 2 w 94"/>
                <a:gd name="T83" fmla="*/ 1 h 93"/>
                <a:gd name="T84" fmla="*/ 2 w 94"/>
                <a:gd name="T85" fmla="*/ 1 h 93"/>
                <a:gd name="T86" fmla="*/ 2 w 94"/>
                <a:gd name="T87" fmla="*/ 0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93"/>
                <a:gd name="T134" fmla="*/ 94 w 94"/>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93">
                  <a:moveTo>
                    <a:pt x="47" y="0"/>
                  </a:moveTo>
                  <a:lnTo>
                    <a:pt x="45" y="0"/>
                  </a:lnTo>
                  <a:lnTo>
                    <a:pt x="42" y="0"/>
                  </a:lnTo>
                  <a:lnTo>
                    <a:pt x="39" y="1"/>
                  </a:lnTo>
                  <a:lnTo>
                    <a:pt x="37" y="1"/>
                  </a:lnTo>
                  <a:lnTo>
                    <a:pt x="35" y="2"/>
                  </a:lnTo>
                  <a:lnTo>
                    <a:pt x="33" y="2"/>
                  </a:lnTo>
                  <a:lnTo>
                    <a:pt x="31" y="3"/>
                  </a:lnTo>
                  <a:lnTo>
                    <a:pt x="29" y="4"/>
                  </a:lnTo>
                  <a:lnTo>
                    <a:pt x="27" y="5"/>
                  </a:lnTo>
                  <a:lnTo>
                    <a:pt x="25" y="6"/>
                  </a:lnTo>
                  <a:lnTo>
                    <a:pt x="23" y="7"/>
                  </a:lnTo>
                  <a:lnTo>
                    <a:pt x="21" y="8"/>
                  </a:lnTo>
                  <a:lnTo>
                    <a:pt x="19" y="9"/>
                  </a:lnTo>
                  <a:lnTo>
                    <a:pt x="17" y="11"/>
                  </a:lnTo>
                  <a:lnTo>
                    <a:pt x="16" y="12"/>
                  </a:lnTo>
                  <a:lnTo>
                    <a:pt x="14" y="15"/>
                  </a:lnTo>
                  <a:lnTo>
                    <a:pt x="13" y="16"/>
                  </a:lnTo>
                  <a:lnTo>
                    <a:pt x="11" y="18"/>
                  </a:lnTo>
                  <a:lnTo>
                    <a:pt x="10" y="19"/>
                  </a:lnTo>
                  <a:lnTo>
                    <a:pt x="9" y="21"/>
                  </a:lnTo>
                  <a:lnTo>
                    <a:pt x="7" y="23"/>
                  </a:lnTo>
                  <a:lnTo>
                    <a:pt x="6" y="25"/>
                  </a:lnTo>
                  <a:lnTo>
                    <a:pt x="5" y="27"/>
                  </a:lnTo>
                  <a:lnTo>
                    <a:pt x="4" y="29"/>
                  </a:lnTo>
                  <a:lnTo>
                    <a:pt x="4" y="31"/>
                  </a:lnTo>
                  <a:lnTo>
                    <a:pt x="3" y="33"/>
                  </a:lnTo>
                  <a:lnTo>
                    <a:pt x="1" y="35"/>
                  </a:lnTo>
                  <a:lnTo>
                    <a:pt x="1" y="38"/>
                  </a:lnTo>
                  <a:lnTo>
                    <a:pt x="0" y="40"/>
                  </a:lnTo>
                  <a:lnTo>
                    <a:pt x="0" y="42"/>
                  </a:lnTo>
                  <a:lnTo>
                    <a:pt x="0" y="44"/>
                  </a:lnTo>
                  <a:lnTo>
                    <a:pt x="0" y="47"/>
                  </a:lnTo>
                  <a:lnTo>
                    <a:pt x="0" y="49"/>
                  </a:lnTo>
                  <a:lnTo>
                    <a:pt x="0" y="51"/>
                  </a:lnTo>
                  <a:lnTo>
                    <a:pt x="0" y="54"/>
                  </a:lnTo>
                  <a:lnTo>
                    <a:pt x="1" y="57"/>
                  </a:lnTo>
                  <a:lnTo>
                    <a:pt x="1" y="59"/>
                  </a:lnTo>
                  <a:lnTo>
                    <a:pt x="3" y="61"/>
                  </a:lnTo>
                  <a:lnTo>
                    <a:pt x="4" y="63"/>
                  </a:lnTo>
                  <a:lnTo>
                    <a:pt x="4" y="65"/>
                  </a:lnTo>
                  <a:lnTo>
                    <a:pt x="5" y="67"/>
                  </a:lnTo>
                  <a:lnTo>
                    <a:pt x="6" y="69"/>
                  </a:lnTo>
                  <a:lnTo>
                    <a:pt x="7" y="71"/>
                  </a:lnTo>
                  <a:lnTo>
                    <a:pt x="9" y="73"/>
                  </a:lnTo>
                  <a:lnTo>
                    <a:pt x="10" y="75"/>
                  </a:lnTo>
                  <a:lnTo>
                    <a:pt x="11" y="77"/>
                  </a:lnTo>
                  <a:lnTo>
                    <a:pt x="13" y="78"/>
                  </a:lnTo>
                  <a:lnTo>
                    <a:pt x="14" y="80"/>
                  </a:lnTo>
                  <a:lnTo>
                    <a:pt x="16" y="81"/>
                  </a:lnTo>
                  <a:lnTo>
                    <a:pt x="17" y="83"/>
                  </a:lnTo>
                  <a:lnTo>
                    <a:pt x="19" y="84"/>
                  </a:lnTo>
                  <a:lnTo>
                    <a:pt x="21" y="85"/>
                  </a:lnTo>
                  <a:lnTo>
                    <a:pt x="23" y="86"/>
                  </a:lnTo>
                  <a:lnTo>
                    <a:pt x="25" y="88"/>
                  </a:lnTo>
                  <a:lnTo>
                    <a:pt x="27" y="89"/>
                  </a:lnTo>
                  <a:lnTo>
                    <a:pt x="29" y="89"/>
                  </a:lnTo>
                  <a:lnTo>
                    <a:pt x="31" y="90"/>
                  </a:lnTo>
                  <a:lnTo>
                    <a:pt x="33" y="91"/>
                  </a:lnTo>
                  <a:lnTo>
                    <a:pt x="35" y="92"/>
                  </a:lnTo>
                  <a:lnTo>
                    <a:pt x="37" y="92"/>
                  </a:lnTo>
                  <a:lnTo>
                    <a:pt x="39" y="93"/>
                  </a:lnTo>
                  <a:lnTo>
                    <a:pt x="42" y="93"/>
                  </a:lnTo>
                  <a:lnTo>
                    <a:pt x="45" y="93"/>
                  </a:lnTo>
                  <a:lnTo>
                    <a:pt x="47" y="93"/>
                  </a:lnTo>
                  <a:lnTo>
                    <a:pt x="50" y="93"/>
                  </a:lnTo>
                  <a:lnTo>
                    <a:pt x="52" y="93"/>
                  </a:lnTo>
                  <a:lnTo>
                    <a:pt x="54" y="93"/>
                  </a:lnTo>
                  <a:lnTo>
                    <a:pt x="56" y="92"/>
                  </a:lnTo>
                  <a:lnTo>
                    <a:pt x="59" y="92"/>
                  </a:lnTo>
                  <a:lnTo>
                    <a:pt x="61" y="91"/>
                  </a:lnTo>
                  <a:lnTo>
                    <a:pt x="63" y="90"/>
                  </a:lnTo>
                  <a:lnTo>
                    <a:pt x="65" y="89"/>
                  </a:lnTo>
                  <a:lnTo>
                    <a:pt x="67" y="89"/>
                  </a:lnTo>
                  <a:lnTo>
                    <a:pt x="69" y="88"/>
                  </a:lnTo>
                  <a:lnTo>
                    <a:pt x="71" y="86"/>
                  </a:lnTo>
                  <a:lnTo>
                    <a:pt x="73" y="85"/>
                  </a:lnTo>
                  <a:lnTo>
                    <a:pt x="74" y="84"/>
                  </a:lnTo>
                  <a:lnTo>
                    <a:pt x="76" y="83"/>
                  </a:lnTo>
                  <a:lnTo>
                    <a:pt x="78" y="81"/>
                  </a:lnTo>
                  <a:lnTo>
                    <a:pt x="79" y="80"/>
                  </a:lnTo>
                  <a:lnTo>
                    <a:pt x="81" y="78"/>
                  </a:lnTo>
                  <a:lnTo>
                    <a:pt x="82" y="77"/>
                  </a:lnTo>
                  <a:lnTo>
                    <a:pt x="84" y="75"/>
                  </a:lnTo>
                  <a:lnTo>
                    <a:pt x="86" y="73"/>
                  </a:lnTo>
                  <a:lnTo>
                    <a:pt x="87" y="71"/>
                  </a:lnTo>
                  <a:lnTo>
                    <a:pt x="88" y="69"/>
                  </a:lnTo>
                  <a:lnTo>
                    <a:pt x="89" y="67"/>
                  </a:lnTo>
                  <a:lnTo>
                    <a:pt x="90" y="65"/>
                  </a:lnTo>
                  <a:lnTo>
                    <a:pt x="91" y="63"/>
                  </a:lnTo>
                  <a:lnTo>
                    <a:pt x="92" y="61"/>
                  </a:lnTo>
                  <a:lnTo>
                    <a:pt x="92" y="59"/>
                  </a:lnTo>
                  <a:lnTo>
                    <a:pt x="93" y="57"/>
                  </a:lnTo>
                  <a:lnTo>
                    <a:pt x="93" y="54"/>
                  </a:lnTo>
                  <a:lnTo>
                    <a:pt x="93" y="51"/>
                  </a:lnTo>
                  <a:lnTo>
                    <a:pt x="94" y="49"/>
                  </a:lnTo>
                  <a:lnTo>
                    <a:pt x="94" y="47"/>
                  </a:lnTo>
                  <a:lnTo>
                    <a:pt x="94" y="44"/>
                  </a:lnTo>
                  <a:lnTo>
                    <a:pt x="93" y="42"/>
                  </a:lnTo>
                  <a:lnTo>
                    <a:pt x="93" y="40"/>
                  </a:lnTo>
                  <a:lnTo>
                    <a:pt x="93" y="38"/>
                  </a:lnTo>
                  <a:lnTo>
                    <a:pt x="92" y="35"/>
                  </a:lnTo>
                  <a:lnTo>
                    <a:pt x="92" y="33"/>
                  </a:lnTo>
                  <a:lnTo>
                    <a:pt x="91" y="31"/>
                  </a:lnTo>
                  <a:lnTo>
                    <a:pt x="90" y="29"/>
                  </a:lnTo>
                  <a:lnTo>
                    <a:pt x="89" y="27"/>
                  </a:lnTo>
                  <a:lnTo>
                    <a:pt x="88" y="25"/>
                  </a:lnTo>
                  <a:lnTo>
                    <a:pt x="87" y="23"/>
                  </a:lnTo>
                  <a:lnTo>
                    <a:pt x="86" y="21"/>
                  </a:lnTo>
                  <a:lnTo>
                    <a:pt x="84" y="19"/>
                  </a:lnTo>
                  <a:lnTo>
                    <a:pt x="82" y="18"/>
                  </a:lnTo>
                  <a:lnTo>
                    <a:pt x="81" y="16"/>
                  </a:lnTo>
                  <a:lnTo>
                    <a:pt x="79" y="15"/>
                  </a:lnTo>
                  <a:lnTo>
                    <a:pt x="78" y="12"/>
                  </a:lnTo>
                  <a:lnTo>
                    <a:pt x="76" y="11"/>
                  </a:lnTo>
                  <a:lnTo>
                    <a:pt x="74" y="9"/>
                  </a:lnTo>
                  <a:lnTo>
                    <a:pt x="73" y="8"/>
                  </a:lnTo>
                  <a:lnTo>
                    <a:pt x="71" y="7"/>
                  </a:lnTo>
                  <a:lnTo>
                    <a:pt x="69" y="6"/>
                  </a:lnTo>
                  <a:lnTo>
                    <a:pt x="67" y="5"/>
                  </a:lnTo>
                  <a:lnTo>
                    <a:pt x="65" y="4"/>
                  </a:lnTo>
                  <a:lnTo>
                    <a:pt x="63" y="3"/>
                  </a:lnTo>
                  <a:lnTo>
                    <a:pt x="61" y="2"/>
                  </a:lnTo>
                  <a:lnTo>
                    <a:pt x="59" y="2"/>
                  </a:lnTo>
                  <a:lnTo>
                    <a:pt x="56" y="1"/>
                  </a:lnTo>
                  <a:lnTo>
                    <a:pt x="54" y="1"/>
                  </a:lnTo>
                  <a:lnTo>
                    <a:pt x="52" y="0"/>
                  </a:lnTo>
                  <a:lnTo>
                    <a:pt x="50" y="0"/>
                  </a:lnTo>
                  <a:lnTo>
                    <a:pt x="47"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730" name="Freeform 62"/>
            <p:cNvSpPr>
              <a:spLocks/>
            </p:cNvSpPr>
            <p:nvPr/>
          </p:nvSpPr>
          <p:spPr bwMode="auto">
            <a:xfrm>
              <a:off x="2802" y="3100"/>
              <a:ext cx="124" cy="1"/>
            </a:xfrm>
            <a:custGeom>
              <a:avLst/>
              <a:gdLst>
                <a:gd name="T0" fmla="*/ 3 w 164"/>
                <a:gd name="T1" fmla="*/ 0 h 1"/>
                <a:gd name="T2" fmla="*/ 0 w 164"/>
                <a:gd name="T3" fmla="*/ 0 h 1"/>
                <a:gd name="T4" fmla="*/ 3 w 164"/>
                <a:gd name="T5" fmla="*/ 0 h 1"/>
                <a:gd name="T6" fmla="*/ 0 60000 65536"/>
                <a:gd name="T7" fmla="*/ 0 60000 65536"/>
                <a:gd name="T8" fmla="*/ 0 60000 65536"/>
                <a:gd name="T9" fmla="*/ 0 w 164"/>
                <a:gd name="T10" fmla="*/ 0 h 1"/>
                <a:gd name="T11" fmla="*/ 164 w 164"/>
                <a:gd name="T12" fmla="*/ 1 h 1"/>
              </a:gdLst>
              <a:ahLst/>
              <a:cxnLst>
                <a:cxn ang="T6">
                  <a:pos x="T0" y="T1"/>
                </a:cxn>
                <a:cxn ang="T7">
                  <a:pos x="T2" y="T3"/>
                </a:cxn>
                <a:cxn ang="T8">
                  <a:pos x="T4" y="T5"/>
                </a:cxn>
              </a:cxnLst>
              <a:rect l="T9" t="T10" r="T11" b="T12"/>
              <a:pathLst>
                <a:path w="164" h="1">
                  <a:moveTo>
                    <a:pt x="164" y="0"/>
                  </a:moveTo>
                  <a:lnTo>
                    <a:pt x="0" y="0"/>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1" name="Line 63"/>
            <p:cNvSpPr>
              <a:spLocks noChangeShapeType="1"/>
            </p:cNvSpPr>
            <p:nvPr/>
          </p:nvSpPr>
          <p:spPr bwMode="auto">
            <a:xfrm flipH="1">
              <a:off x="2802" y="3100"/>
              <a:ext cx="12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32" name="Freeform 64"/>
            <p:cNvSpPr>
              <a:spLocks/>
            </p:cNvSpPr>
            <p:nvPr/>
          </p:nvSpPr>
          <p:spPr bwMode="auto">
            <a:xfrm>
              <a:off x="2110" y="3223"/>
              <a:ext cx="261" cy="1"/>
            </a:xfrm>
            <a:custGeom>
              <a:avLst/>
              <a:gdLst>
                <a:gd name="T0" fmla="*/ 4 w 349"/>
                <a:gd name="T1" fmla="*/ 0 h 1"/>
                <a:gd name="T2" fmla="*/ 0 w 349"/>
                <a:gd name="T3" fmla="*/ 0 h 1"/>
                <a:gd name="T4" fmla="*/ 4 w 349"/>
                <a:gd name="T5" fmla="*/ 0 h 1"/>
                <a:gd name="T6" fmla="*/ 0 60000 65536"/>
                <a:gd name="T7" fmla="*/ 0 60000 65536"/>
                <a:gd name="T8" fmla="*/ 0 60000 65536"/>
                <a:gd name="T9" fmla="*/ 0 w 349"/>
                <a:gd name="T10" fmla="*/ 0 h 1"/>
                <a:gd name="T11" fmla="*/ 349 w 349"/>
                <a:gd name="T12" fmla="*/ 1 h 1"/>
              </a:gdLst>
              <a:ahLst/>
              <a:cxnLst>
                <a:cxn ang="T6">
                  <a:pos x="T0" y="T1"/>
                </a:cxn>
                <a:cxn ang="T7">
                  <a:pos x="T2" y="T3"/>
                </a:cxn>
                <a:cxn ang="T8">
                  <a:pos x="T4" y="T5"/>
                </a:cxn>
              </a:cxnLst>
              <a:rect l="T9" t="T10" r="T11" b="T12"/>
              <a:pathLst>
                <a:path w="349" h="1">
                  <a:moveTo>
                    <a:pt x="349" y="0"/>
                  </a:moveTo>
                  <a:lnTo>
                    <a:pt x="0" y="0"/>
                  </a:lnTo>
                  <a:lnTo>
                    <a:pt x="3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3" name="Line 65"/>
            <p:cNvSpPr>
              <a:spLocks noChangeShapeType="1"/>
            </p:cNvSpPr>
            <p:nvPr/>
          </p:nvSpPr>
          <p:spPr bwMode="auto">
            <a:xfrm flipH="1">
              <a:off x="2110" y="3223"/>
              <a:ext cx="26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34" name="Freeform 66"/>
            <p:cNvSpPr>
              <a:spLocks/>
            </p:cNvSpPr>
            <p:nvPr/>
          </p:nvSpPr>
          <p:spPr bwMode="auto">
            <a:xfrm>
              <a:off x="2157" y="3008"/>
              <a:ext cx="214" cy="2"/>
            </a:xfrm>
            <a:custGeom>
              <a:avLst/>
              <a:gdLst>
                <a:gd name="T0" fmla="*/ 4 w 287"/>
                <a:gd name="T1" fmla="*/ 0 h 2"/>
                <a:gd name="T2" fmla="*/ 0 w 287"/>
                <a:gd name="T3" fmla="*/ 0 h 2"/>
                <a:gd name="T4" fmla="*/ 4 w 287"/>
                <a:gd name="T5" fmla="*/ 0 h 2"/>
                <a:gd name="T6" fmla="*/ 0 60000 65536"/>
                <a:gd name="T7" fmla="*/ 0 60000 65536"/>
                <a:gd name="T8" fmla="*/ 0 60000 65536"/>
                <a:gd name="T9" fmla="*/ 0 w 287"/>
                <a:gd name="T10" fmla="*/ 0 h 2"/>
                <a:gd name="T11" fmla="*/ 287 w 287"/>
                <a:gd name="T12" fmla="*/ 2 h 2"/>
              </a:gdLst>
              <a:ahLst/>
              <a:cxnLst>
                <a:cxn ang="T6">
                  <a:pos x="T0" y="T1"/>
                </a:cxn>
                <a:cxn ang="T7">
                  <a:pos x="T2" y="T3"/>
                </a:cxn>
                <a:cxn ang="T8">
                  <a:pos x="T4" y="T5"/>
                </a:cxn>
              </a:cxnLst>
              <a:rect l="T9" t="T10" r="T11" b="T12"/>
              <a:pathLst>
                <a:path w="287" h="2">
                  <a:moveTo>
                    <a:pt x="287" y="0"/>
                  </a:moveTo>
                  <a:lnTo>
                    <a:pt x="0" y="0"/>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5" name="Line 67"/>
            <p:cNvSpPr>
              <a:spLocks noChangeShapeType="1"/>
            </p:cNvSpPr>
            <p:nvPr/>
          </p:nvSpPr>
          <p:spPr bwMode="auto">
            <a:xfrm flipH="1">
              <a:off x="2157" y="3008"/>
              <a:ext cx="214"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36" name="Line 68"/>
            <p:cNvSpPr>
              <a:spLocks noChangeShapeType="1"/>
            </p:cNvSpPr>
            <p:nvPr/>
          </p:nvSpPr>
          <p:spPr bwMode="auto">
            <a:xfrm>
              <a:off x="1341" y="3223"/>
              <a:ext cx="47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37" name="Freeform 69"/>
            <p:cNvSpPr>
              <a:spLocks/>
            </p:cNvSpPr>
            <p:nvPr/>
          </p:nvSpPr>
          <p:spPr bwMode="auto">
            <a:xfrm>
              <a:off x="1819" y="3100"/>
              <a:ext cx="214" cy="231"/>
            </a:xfrm>
            <a:custGeom>
              <a:avLst/>
              <a:gdLst>
                <a:gd name="T0" fmla="*/ 4 w 287"/>
                <a:gd name="T1" fmla="*/ 3 h 307"/>
                <a:gd name="T2" fmla="*/ 0 w 287"/>
                <a:gd name="T3" fmla="*/ 5 h 307"/>
                <a:gd name="T4" fmla="*/ 0 w 287"/>
                <a:gd name="T5" fmla="*/ 0 h 307"/>
                <a:gd name="T6" fmla="*/ 4 w 287"/>
                <a:gd name="T7" fmla="*/ 3 h 307"/>
                <a:gd name="T8" fmla="*/ 0 60000 65536"/>
                <a:gd name="T9" fmla="*/ 0 60000 65536"/>
                <a:gd name="T10" fmla="*/ 0 60000 65536"/>
                <a:gd name="T11" fmla="*/ 0 60000 65536"/>
                <a:gd name="T12" fmla="*/ 0 w 287"/>
                <a:gd name="T13" fmla="*/ 0 h 307"/>
                <a:gd name="T14" fmla="*/ 287 w 287"/>
                <a:gd name="T15" fmla="*/ 307 h 307"/>
              </a:gdLst>
              <a:ahLst/>
              <a:cxnLst>
                <a:cxn ang="T8">
                  <a:pos x="T0" y="T1"/>
                </a:cxn>
                <a:cxn ang="T9">
                  <a:pos x="T2" y="T3"/>
                </a:cxn>
                <a:cxn ang="T10">
                  <a:pos x="T4" y="T5"/>
                </a:cxn>
                <a:cxn ang="T11">
                  <a:pos x="T6" y="T7"/>
                </a:cxn>
              </a:cxnLst>
              <a:rect l="T12" t="T13" r="T14" b="T15"/>
              <a:pathLst>
                <a:path w="287" h="307">
                  <a:moveTo>
                    <a:pt x="287" y="164"/>
                  </a:moveTo>
                  <a:lnTo>
                    <a:pt x="0" y="307"/>
                  </a:lnTo>
                  <a:lnTo>
                    <a:pt x="0" y="0"/>
                  </a:lnTo>
                  <a:lnTo>
                    <a:pt x="287" y="164"/>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738" name="Freeform 70"/>
            <p:cNvSpPr>
              <a:spLocks/>
            </p:cNvSpPr>
            <p:nvPr/>
          </p:nvSpPr>
          <p:spPr bwMode="auto">
            <a:xfrm>
              <a:off x="2040" y="3188"/>
              <a:ext cx="71" cy="70"/>
            </a:xfrm>
            <a:custGeom>
              <a:avLst/>
              <a:gdLst>
                <a:gd name="T0" fmla="*/ 2 w 94"/>
                <a:gd name="T1" fmla="*/ 0 h 93"/>
                <a:gd name="T2" fmla="*/ 2 w 94"/>
                <a:gd name="T3" fmla="*/ 2 h 93"/>
                <a:gd name="T4" fmla="*/ 2 w 94"/>
                <a:gd name="T5" fmla="*/ 2 h 93"/>
                <a:gd name="T6" fmla="*/ 2 w 94"/>
                <a:gd name="T7" fmla="*/ 2 h 93"/>
                <a:gd name="T8" fmla="*/ 2 w 94"/>
                <a:gd name="T9" fmla="*/ 2 h 93"/>
                <a:gd name="T10" fmla="*/ 2 w 94"/>
                <a:gd name="T11" fmla="*/ 2 h 93"/>
                <a:gd name="T12" fmla="*/ 2 w 94"/>
                <a:gd name="T13" fmla="*/ 2 h 93"/>
                <a:gd name="T14" fmla="*/ 2 w 94"/>
                <a:gd name="T15" fmla="*/ 2 h 93"/>
                <a:gd name="T16" fmla="*/ 2 w 94"/>
                <a:gd name="T17" fmla="*/ 2 h 93"/>
                <a:gd name="T18" fmla="*/ 0 w 94"/>
                <a:gd name="T19" fmla="*/ 2 h 93"/>
                <a:gd name="T20" fmla="*/ 0 w 94"/>
                <a:gd name="T21" fmla="*/ 2 h 93"/>
                <a:gd name="T22" fmla="*/ 0 w 94"/>
                <a:gd name="T23" fmla="*/ 2 h 93"/>
                <a:gd name="T24" fmla="*/ 1 w 94"/>
                <a:gd name="T25" fmla="*/ 2 h 93"/>
                <a:gd name="T26" fmla="*/ 2 w 94"/>
                <a:gd name="T27" fmla="*/ 2 h 93"/>
                <a:gd name="T28" fmla="*/ 2 w 94"/>
                <a:gd name="T29" fmla="*/ 2 h 93"/>
                <a:gd name="T30" fmla="*/ 2 w 94"/>
                <a:gd name="T31" fmla="*/ 2 h 93"/>
                <a:gd name="T32" fmla="*/ 2 w 94"/>
                <a:gd name="T33" fmla="*/ 2 h 93"/>
                <a:gd name="T34" fmla="*/ 2 w 94"/>
                <a:gd name="T35" fmla="*/ 2 h 93"/>
                <a:gd name="T36" fmla="*/ 2 w 94"/>
                <a:gd name="T37" fmla="*/ 2 h 93"/>
                <a:gd name="T38" fmla="*/ 2 w 94"/>
                <a:gd name="T39" fmla="*/ 2 h 93"/>
                <a:gd name="T40" fmla="*/ 2 w 94"/>
                <a:gd name="T41" fmla="*/ 2 h 93"/>
                <a:gd name="T42" fmla="*/ 2 w 94"/>
                <a:gd name="T43" fmla="*/ 2 h 93"/>
                <a:gd name="T44" fmla="*/ 2 w 94"/>
                <a:gd name="T45" fmla="*/ 2 h 93"/>
                <a:gd name="T46" fmla="*/ 2 w 94"/>
                <a:gd name="T47" fmla="*/ 2 h 93"/>
                <a:gd name="T48" fmla="*/ 2 w 94"/>
                <a:gd name="T49" fmla="*/ 2 h 93"/>
                <a:gd name="T50" fmla="*/ 2 w 94"/>
                <a:gd name="T51" fmla="*/ 2 h 93"/>
                <a:gd name="T52" fmla="*/ 2 w 94"/>
                <a:gd name="T53" fmla="*/ 2 h 93"/>
                <a:gd name="T54" fmla="*/ 2 w 94"/>
                <a:gd name="T55" fmla="*/ 2 h 93"/>
                <a:gd name="T56" fmla="*/ 2 w 94"/>
                <a:gd name="T57" fmla="*/ 2 h 93"/>
                <a:gd name="T58" fmla="*/ 2 w 94"/>
                <a:gd name="T59" fmla="*/ 2 h 93"/>
                <a:gd name="T60" fmla="*/ 2 w 94"/>
                <a:gd name="T61" fmla="*/ 2 h 93"/>
                <a:gd name="T62" fmla="*/ 2 w 94"/>
                <a:gd name="T63" fmla="*/ 2 h 93"/>
                <a:gd name="T64" fmla="*/ 2 w 94"/>
                <a:gd name="T65" fmla="*/ 2 h 93"/>
                <a:gd name="T66" fmla="*/ 2 w 94"/>
                <a:gd name="T67" fmla="*/ 2 h 93"/>
                <a:gd name="T68" fmla="*/ 2 w 94"/>
                <a:gd name="T69" fmla="*/ 2 h 93"/>
                <a:gd name="T70" fmla="*/ 2 w 94"/>
                <a:gd name="T71" fmla="*/ 2 h 93"/>
                <a:gd name="T72" fmla="*/ 2 w 94"/>
                <a:gd name="T73" fmla="*/ 2 h 93"/>
                <a:gd name="T74" fmla="*/ 2 w 94"/>
                <a:gd name="T75" fmla="*/ 2 h 93"/>
                <a:gd name="T76" fmla="*/ 2 w 94"/>
                <a:gd name="T77" fmla="*/ 2 h 93"/>
                <a:gd name="T78" fmla="*/ 2 w 94"/>
                <a:gd name="T79" fmla="*/ 2 h 93"/>
                <a:gd name="T80" fmla="*/ 2 w 94"/>
                <a:gd name="T81" fmla="*/ 2 h 93"/>
                <a:gd name="T82" fmla="*/ 2 w 94"/>
                <a:gd name="T83" fmla="*/ 2 h 93"/>
                <a:gd name="T84" fmla="*/ 2 w 94"/>
                <a:gd name="T85" fmla="*/ 1 h 93"/>
                <a:gd name="T86" fmla="*/ 2 w 94"/>
                <a:gd name="T87" fmla="*/ 0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93"/>
                <a:gd name="T134" fmla="*/ 94 w 94"/>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93">
                  <a:moveTo>
                    <a:pt x="47" y="0"/>
                  </a:moveTo>
                  <a:lnTo>
                    <a:pt x="45" y="0"/>
                  </a:lnTo>
                  <a:lnTo>
                    <a:pt x="42" y="0"/>
                  </a:lnTo>
                  <a:lnTo>
                    <a:pt x="39" y="1"/>
                  </a:lnTo>
                  <a:lnTo>
                    <a:pt x="37" y="1"/>
                  </a:lnTo>
                  <a:lnTo>
                    <a:pt x="35" y="2"/>
                  </a:lnTo>
                  <a:lnTo>
                    <a:pt x="33" y="2"/>
                  </a:lnTo>
                  <a:lnTo>
                    <a:pt x="31" y="3"/>
                  </a:lnTo>
                  <a:lnTo>
                    <a:pt x="29" y="4"/>
                  </a:lnTo>
                  <a:lnTo>
                    <a:pt x="27" y="5"/>
                  </a:lnTo>
                  <a:lnTo>
                    <a:pt x="25" y="6"/>
                  </a:lnTo>
                  <a:lnTo>
                    <a:pt x="23" y="7"/>
                  </a:lnTo>
                  <a:lnTo>
                    <a:pt x="21" y="8"/>
                  </a:lnTo>
                  <a:lnTo>
                    <a:pt x="19" y="9"/>
                  </a:lnTo>
                  <a:lnTo>
                    <a:pt x="17" y="11"/>
                  </a:lnTo>
                  <a:lnTo>
                    <a:pt x="16" y="12"/>
                  </a:lnTo>
                  <a:lnTo>
                    <a:pt x="14" y="14"/>
                  </a:lnTo>
                  <a:lnTo>
                    <a:pt x="13" y="15"/>
                  </a:lnTo>
                  <a:lnTo>
                    <a:pt x="11" y="17"/>
                  </a:lnTo>
                  <a:lnTo>
                    <a:pt x="10" y="18"/>
                  </a:lnTo>
                  <a:lnTo>
                    <a:pt x="9" y="21"/>
                  </a:lnTo>
                  <a:lnTo>
                    <a:pt x="7" y="23"/>
                  </a:lnTo>
                  <a:lnTo>
                    <a:pt x="6" y="25"/>
                  </a:lnTo>
                  <a:lnTo>
                    <a:pt x="5" y="27"/>
                  </a:lnTo>
                  <a:lnTo>
                    <a:pt x="4" y="29"/>
                  </a:lnTo>
                  <a:lnTo>
                    <a:pt x="4" y="31"/>
                  </a:lnTo>
                  <a:lnTo>
                    <a:pt x="3" y="33"/>
                  </a:lnTo>
                  <a:lnTo>
                    <a:pt x="1" y="35"/>
                  </a:lnTo>
                  <a:lnTo>
                    <a:pt x="1" y="38"/>
                  </a:lnTo>
                  <a:lnTo>
                    <a:pt x="0" y="40"/>
                  </a:lnTo>
                  <a:lnTo>
                    <a:pt x="0" y="42"/>
                  </a:lnTo>
                  <a:lnTo>
                    <a:pt x="0" y="44"/>
                  </a:lnTo>
                  <a:lnTo>
                    <a:pt x="0" y="47"/>
                  </a:lnTo>
                  <a:lnTo>
                    <a:pt x="0" y="49"/>
                  </a:lnTo>
                  <a:lnTo>
                    <a:pt x="0" y="51"/>
                  </a:lnTo>
                  <a:lnTo>
                    <a:pt x="0" y="54"/>
                  </a:lnTo>
                  <a:lnTo>
                    <a:pt x="1" y="56"/>
                  </a:lnTo>
                  <a:lnTo>
                    <a:pt x="1" y="58"/>
                  </a:lnTo>
                  <a:lnTo>
                    <a:pt x="3" y="60"/>
                  </a:lnTo>
                  <a:lnTo>
                    <a:pt x="4" y="63"/>
                  </a:lnTo>
                  <a:lnTo>
                    <a:pt x="4" y="65"/>
                  </a:lnTo>
                  <a:lnTo>
                    <a:pt x="5" y="67"/>
                  </a:lnTo>
                  <a:lnTo>
                    <a:pt x="6" y="69"/>
                  </a:lnTo>
                  <a:lnTo>
                    <a:pt x="7" y="71"/>
                  </a:lnTo>
                  <a:lnTo>
                    <a:pt x="9" y="73"/>
                  </a:lnTo>
                  <a:lnTo>
                    <a:pt x="10" y="75"/>
                  </a:lnTo>
                  <a:lnTo>
                    <a:pt x="11" y="77"/>
                  </a:lnTo>
                  <a:lnTo>
                    <a:pt x="13" y="78"/>
                  </a:lnTo>
                  <a:lnTo>
                    <a:pt x="14" y="80"/>
                  </a:lnTo>
                  <a:lnTo>
                    <a:pt x="16" y="81"/>
                  </a:lnTo>
                  <a:lnTo>
                    <a:pt x="17" y="83"/>
                  </a:lnTo>
                  <a:lnTo>
                    <a:pt x="19" y="84"/>
                  </a:lnTo>
                  <a:lnTo>
                    <a:pt x="21" y="85"/>
                  </a:lnTo>
                  <a:lnTo>
                    <a:pt x="23" y="86"/>
                  </a:lnTo>
                  <a:lnTo>
                    <a:pt x="25" y="88"/>
                  </a:lnTo>
                  <a:lnTo>
                    <a:pt x="27" y="89"/>
                  </a:lnTo>
                  <a:lnTo>
                    <a:pt x="29" y="89"/>
                  </a:lnTo>
                  <a:lnTo>
                    <a:pt x="31" y="90"/>
                  </a:lnTo>
                  <a:lnTo>
                    <a:pt x="33" y="91"/>
                  </a:lnTo>
                  <a:lnTo>
                    <a:pt x="35" y="92"/>
                  </a:lnTo>
                  <a:lnTo>
                    <a:pt x="37" y="92"/>
                  </a:lnTo>
                  <a:lnTo>
                    <a:pt x="39" y="93"/>
                  </a:lnTo>
                  <a:lnTo>
                    <a:pt x="42" y="93"/>
                  </a:lnTo>
                  <a:lnTo>
                    <a:pt x="45" y="93"/>
                  </a:lnTo>
                  <a:lnTo>
                    <a:pt x="47" y="93"/>
                  </a:lnTo>
                  <a:lnTo>
                    <a:pt x="50" y="93"/>
                  </a:lnTo>
                  <a:lnTo>
                    <a:pt x="52" y="93"/>
                  </a:lnTo>
                  <a:lnTo>
                    <a:pt x="54" y="93"/>
                  </a:lnTo>
                  <a:lnTo>
                    <a:pt x="56" y="92"/>
                  </a:lnTo>
                  <a:lnTo>
                    <a:pt x="59" y="92"/>
                  </a:lnTo>
                  <a:lnTo>
                    <a:pt x="61" y="91"/>
                  </a:lnTo>
                  <a:lnTo>
                    <a:pt x="63" y="90"/>
                  </a:lnTo>
                  <a:lnTo>
                    <a:pt x="65" y="89"/>
                  </a:lnTo>
                  <a:lnTo>
                    <a:pt x="67" y="89"/>
                  </a:lnTo>
                  <a:lnTo>
                    <a:pt x="69" y="88"/>
                  </a:lnTo>
                  <a:lnTo>
                    <a:pt x="71" y="86"/>
                  </a:lnTo>
                  <a:lnTo>
                    <a:pt x="73" y="85"/>
                  </a:lnTo>
                  <a:lnTo>
                    <a:pt x="74" y="84"/>
                  </a:lnTo>
                  <a:lnTo>
                    <a:pt x="76" y="83"/>
                  </a:lnTo>
                  <a:lnTo>
                    <a:pt x="78" y="81"/>
                  </a:lnTo>
                  <a:lnTo>
                    <a:pt x="79" y="80"/>
                  </a:lnTo>
                  <a:lnTo>
                    <a:pt x="81" y="78"/>
                  </a:lnTo>
                  <a:lnTo>
                    <a:pt x="82" y="77"/>
                  </a:lnTo>
                  <a:lnTo>
                    <a:pt x="84" y="75"/>
                  </a:lnTo>
                  <a:lnTo>
                    <a:pt x="86" y="73"/>
                  </a:lnTo>
                  <a:lnTo>
                    <a:pt x="87" y="71"/>
                  </a:lnTo>
                  <a:lnTo>
                    <a:pt x="88" y="69"/>
                  </a:lnTo>
                  <a:lnTo>
                    <a:pt x="89" y="67"/>
                  </a:lnTo>
                  <a:lnTo>
                    <a:pt x="90" y="65"/>
                  </a:lnTo>
                  <a:lnTo>
                    <a:pt x="91" y="63"/>
                  </a:lnTo>
                  <a:lnTo>
                    <a:pt x="92" y="60"/>
                  </a:lnTo>
                  <a:lnTo>
                    <a:pt x="92" y="58"/>
                  </a:lnTo>
                  <a:lnTo>
                    <a:pt x="93" y="56"/>
                  </a:lnTo>
                  <a:lnTo>
                    <a:pt x="93" y="54"/>
                  </a:lnTo>
                  <a:lnTo>
                    <a:pt x="93" y="51"/>
                  </a:lnTo>
                  <a:lnTo>
                    <a:pt x="94" y="49"/>
                  </a:lnTo>
                  <a:lnTo>
                    <a:pt x="94" y="47"/>
                  </a:lnTo>
                  <a:lnTo>
                    <a:pt x="94" y="44"/>
                  </a:lnTo>
                  <a:lnTo>
                    <a:pt x="93" y="42"/>
                  </a:lnTo>
                  <a:lnTo>
                    <a:pt x="93" y="40"/>
                  </a:lnTo>
                  <a:lnTo>
                    <a:pt x="93" y="38"/>
                  </a:lnTo>
                  <a:lnTo>
                    <a:pt x="92" y="35"/>
                  </a:lnTo>
                  <a:lnTo>
                    <a:pt x="92" y="33"/>
                  </a:lnTo>
                  <a:lnTo>
                    <a:pt x="91" y="31"/>
                  </a:lnTo>
                  <a:lnTo>
                    <a:pt x="90" y="29"/>
                  </a:lnTo>
                  <a:lnTo>
                    <a:pt x="89" y="27"/>
                  </a:lnTo>
                  <a:lnTo>
                    <a:pt x="88" y="25"/>
                  </a:lnTo>
                  <a:lnTo>
                    <a:pt x="87" y="23"/>
                  </a:lnTo>
                  <a:lnTo>
                    <a:pt x="86" y="21"/>
                  </a:lnTo>
                  <a:lnTo>
                    <a:pt x="84" y="18"/>
                  </a:lnTo>
                  <a:lnTo>
                    <a:pt x="82" y="17"/>
                  </a:lnTo>
                  <a:lnTo>
                    <a:pt x="81" y="15"/>
                  </a:lnTo>
                  <a:lnTo>
                    <a:pt x="79" y="14"/>
                  </a:lnTo>
                  <a:lnTo>
                    <a:pt x="78" y="12"/>
                  </a:lnTo>
                  <a:lnTo>
                    <a:pt x="76" y="11"/>
                  </a:lnTo>
                  <a:lnTo>
                    <a:pt x="74" y="9"/>
                  </a:lnTo>
                  <a:lnTo>
                    <a:pt x="73" y="8"/>
                  </a:lnTo>
                  <a:lnTo>
                    <a:pt x="71" y="7"/>
                  </a:lnTo>
                  <a:lnTo>
                    <a:pt x="69" y="6"/>
                  </a:lnTo>
                  <a:lnTo>
                    <a:pt x="67" y="5"/>
                  </a:lnTo>
                  <a:lnTo>
                    <a:pt x="65" y="4"/>
                  </a:lnTo>
                  <a:lnTo>
                    <a:pt x="63" y="3"/>
                  </a:lnTo>
                  <a:lnTo>
                    <a:pt x="61" y="2"/>
                  </a:lnTo>
                  <a:lnTo>
                    <a:pt x="59" y="2"/>
                  </a:lnTo>
                  <a:lnTo>
                    <a:pt x="56" y="1"/>
                  </a:lnTo>
                  <a:lnTo>
                    <a:pt x="54" y="1"/>
                  </a:lnTo>
                  <a:lnTo>
                    <a:pt x="52" y="0"/>
                  </a:lnTo>
                  <a:lnTo>
                    <a:pt x="50" y="0"/>
                  </a:lnTo>
                  <a:lnTo>
                    <a:pt x="47"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739" name="Rectangle 71"/>
            <p:cNvSpPr>
              <a:spLocks noChangeArrowheads="1"/>
            </p:cNvSpPr>
            <p:nvPr/>
          </p:nvSpPr>
          <p:spPr bwMode="auto">
            <a:xfrm>
              <a:off x="1727" y="3553"/>
              <a:ext cx="222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Helvetica" panose="020B0604020202020204" pitchFamily="34" charset="0"/>
                  <a:ea typeface="MS PGothic" panose="020B0600070205080204" pitchFamily="34" charset="-128"/>
                </a:rPr>
                <a:t>(c) Sum-of-products implementation</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40" name="Rectangle 72"/>
            <p:cNvSpPr>
              <a:spLocks noChangeArrowheads="1"/>
            </p:cNvSpPr>
            <p:nvPr/>
          </p:nvSpPr>
          <p:spPr bwMode="auto">
            <a:xfrm>
              <a:off x="4147" y="2668"/>
              <a:ext cx="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f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41" name="Rectangle 73"/>
            <p:cNvSpPr>
              <a:spLocks noChangeArrowheads="1"/>
            </p:cNvSpPr>
            <p:nvPr/>
          </p:nvSpPr>
          <p:spPr bwMode="auto">
            <a:xfrm>
              <a:off x="4426" y="2668"/>
              <a:ext cx="11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42" name="Rectangle 74"/>
            <p:cNvSpPr>
              <a:spLocks noChangeArrowheads="1"/>
            </p:cNvSpPr>
            <p:nvPr/>
          </p:nvSpPr>
          <p:spPr bwMode="auto">
            <a:xfrm>
              <a:off x="4494" y="2736"/>
              <a:ext cx="8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43" name="Rectangle 75"/>
            <p:cNvSpPr>
              <a:spLocks noChangeArrowheads="1"/>
            </p:cNvSpPr>
            <p:nvPr/>
          </p:nvSpPr>
          <p:spPr bwMode="auto">
            <a:xfrm>
              <a:off x="4726" y="2668"/>
              <a:ext cx="10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44" name="Rectangle 76"/>
            <p:cNvSpPr>
              <a:spLocks noChangeArrowheads="1"/>
            </p:cNvSpPr>
            <p:nvPr/>
          </p:nvSpPr>
          <p:spPr bwMode="auto">
            <a:xfrm>
              <a:off x="4794" y="2736"/>
              <a:ext cx="8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45" name="Rectangle 77"/>
            <p:cNvSpPr>
              <a:spLocks noChangeArrowheads="1"/>
            </p:cNvSpPr>
            <p:nvPr/>
          </p:nvSpPr>
          <p:spPr bwMode="auto">
            <a:xfrm>
              <a:off x="4582" y="2664"/>
              <a:ext cx="14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Symbol" panose="05050102010706020507" pitchFamily="18" charset="2"/>
                  <a:ea typeface="MS PGothic" panose="020B0600070205080204" pitchFamily="34" charset="-128"/>
                </a:rPr>
                <a:t>Å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46" name="Freeform 78"/>
            <p:cNvSpPr>
              <a:spLocks/>
            </p:cNvSpPr>
            <p:nvPr/>
          </p:nvSpPr>
          <p:spPr bwMode="auto">
            <a:xfrm>
              <a:off x="2926" y="2347"/>
              <a:ext cx="277" cy="277"/>
            </a:xfrm>
            <a:custGeom>
              <a:avLst/>
              <a:gdLst>
                <a:gd name="T0" fmla="*/ 6 w 369"/>
                <a:gd name="T1" fmla="*/ 6 h 368"/>
                <a:gd name="T2" fmla="*/ 4 w 369"/>
                <a:gd name="T3" fmla="*/ 6 h 368"/>
                <a:gd name="T4" fmla="*/ 4 w 369"/>
                <a:gd name="T5" fmla="*/ 0 h 368"/>
                <a:gd name="T6" fmla="*/ 0 w 369"/>
                <a:gd name="T7" fmla="*/ 0 h 368"/>
                <a:gd name="T8" fmla="*/ 0 60000 65536"/>
                <a:gd name="T9" fmla="*/ 0 60000 65536"/>
                <a:gd name="T10" fmla="*/ 0 60000 65536"/>
                <a:gd name="T11" fmla="*/ 0 60000 65536"/>
                <a:gd name="T12" fmla="*/ 0 w 369"/>
                <a:gd name="T13" fmla="*/ 0 h 368"/>
                <a:gd name="T14" fmla="*/ 369 w 369"/>
                <a:gd name="T15" fmla="*/ 368 h 368"/>
              </a:gdLst>
              <a:ahLst/>
              <a:cxnLst>
                <a:cxn ang="T8">
                  <a:pos x="T0" y="T1"/>
                </a:cxn>
                <a:cxn ang="T9">
                  <a:pos x="T2" y="T3"/>
                </a:cxn>
                <a:cxn ang="T10">
                  <a:pos x="T4" y="T5"/>
                </a:cxn>
                <a:cxn ang="T11">
                  <a:pos x="T6" y="T7"/>
                </a:cxn>
              </a:cxnLst>
              <a:rect l="T12" t="T13" r="T14" b="T15"/>
              <a:pathLst>
                <a:path w="369" h="368">
                  <a:moveTo>
                    <a:pt x="369" y="368"/>
                  </a:moveTo>
                  <a:lnTo>
                    <a:pt x="225" y="368"/>
                  </a:lnTo>
                  <a:lnTo>
                    <a:pt x="225" y="0"/>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747" name="Freeform 79"/>
            <p:cNvSpPr>
              <a:spLocks/>
            </p:cNvSpPr>
            <p:nvPr/>
          </p:nvSpPr>
          <p:spPr bwMode="auto">
            <a:xfrm>
              <a:off x="2926" y="2839"/>
              <a:ext cx="277" cy="261"/>
            </a:xfrm>
            <a:custGeom>
              <a:avLst/>
              <a:gdLst>
                <a:gd name="T0" fmla="*/ 6 w 369"/>
                <a:gd name="T1" fmla="*/ 0 h 349"/>
                <a:gd name="T2" fmla="*/ 4 w 369"/>
                <a:gd name="T3" fmla="*/ 0 h 349"/>
                <a:gd name="T4" fmla="*/ 4 w 369"/>
                <a:gd name="T5" fmla="*/ 4 h 349"/>
                <a:gd name="T6" fmla="*/ 0 w 369"/>
                <a:gd name="T7" fmla="*/ 4 h 349"/>
                <a:gd name="T8" fmla="*/ 0 60000 65536"/>
                <a:gd name="T9" fmla="*/ 0 60000 65536"/>
                <a:gd name="T10" fmla="*/ 0 60000 65536"/>
                <a:gd name="T11" fmla="*/ 0 60000 65536"/>
                <a:gd name="T12" fmla="*/ 0 w 369"/>
                <a:gd name="T13" fmla="*/ 0 h 349"/>
                <a:gd name="T14" fmla="*/ 369 w 369"/>
                <a:gd name="T15" fmla="*/ 349 h 349"/>
              </a:gdLst>
              <a:ahLst/>
              <a:cxnLst>
                <a:cxn ang="T8">
                  <a:pos x="T0" y="T1"/>
                </a:cxn>
                <a:cxn ang="T9">
                  <a:pos x="T2" y="T3"/>
                </a:cxn>
                <a:cxn ang="T10">
                  <a:pos x="T4" y="T5"/>
                </a:cxn>
                <a:cxn ang="T11">
                  <a:pos x="T6" y="T7"/>
                </a:cxn>
              </a:cxnLst>
              <a:rect l="T12" t="T13" r="T14" b="T15"/>
              <a:pathLst>
                <a:path w="369" h="349">
                  <a:moveTo>
                    <a:pt x="369" y="0"/>
                  </a:moveTo>
                  <a:lnTo>
                    <a:pt x="225" y="0"/>
                  </a:lnTo>
                  <a:lnTo>
                    <a:pt x="225" y="349"/>
                  </a:lnTo>
                  <a:lnTo>
                    <a:pt x="0" y="349"/>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748" name="Line 80"/>
            <p:cNvSpPr>
              <a:spLocks noChangeShapeType="1"/>
            </p:cNvSpPr>
            <p:nvPr/>
          </p:nvSpPr>
          <p:spPr bwMode="auto">
            <a:xfrm>
              <a:off x="1556" y="3008"/>
              <a:ext cx="601"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49" name="Line 81"/>
            <p:cNvSpPr>
              <a:spLocks noChangeShapeType="1"/>
            </p:cNvSpPr>
            <p:nvPr/>
          </p:nvSpPr>
          <p:spPr bwMode="auto">
            <a:xfrm>
              <a:off x="1018" y="2455"/>
              <a:ext cx="1139"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50" name="Line 82"/>
            <p:cNvSpPr>
              <a:spLocks noChangeShapeType="1"/>
            </p:cNvSpPr>
            <p:nvPr/>
          </p:nvSpPr>
          <p:spPr bwMode="auto">
            <a:xfrm>
              <a:off x="1556" y="2240"/>
              <a:ext cx="1" cy="76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51" name="Line 83"/>
            <p:cNvSpPr>
              <a:spLocks noChangeShapeType="1"/>
            </p:cNvSpPr>
            <p:nvPr/>
          </p:nvSpPr>
          <p:spPr bwMode="auto">
            <a:xfrm flipV="1">
              <a:off x="1341" y="2455"/>
              <a:ext cx="2" cy="76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52" name="Freeform 84"/>
            <p:cNvSpPr>
              <a:spLocks/>
            </p:cNvSpPr>
            <p:nvPr/>
          </p:nvSpPr>
          <p:spPr bwMode="auto">
            <a:xfrm>
              <a:off x="1534" y="2216"/>
              <a:ext cx="47" cy="47"/>
            </a:xfrm>
            <a:custGeom>
              <a:avLst/>
              <a:gdLst>
                <a:gd name="T0" fmla="*/ 156 w 41"/>
                <a:gd name="T1" fmla="*/ 0 h 41"/>
                <a:gd name="T2" fmla="*/ 130 w 41"/>
                <a:gd name="T3" fmla="*/ 0 h 41"/>
                <a:gd name="T4" fmla="*/ 113 w 41"/>
                <a:gd name="T5" fmla="*/ 1 h 41"/>
                <a:gd name="T6" fmla="*/ 95 w 41"/>
                <a:gd name="T7" fmla="*/ 2 h 41"/>
                <a:gd name="T8" fmla="*/ 65 w 41"/>
                <a:gd name="T9" fmla="*/ 33 h 41"/>
                <a:gd name="T10" fmla="*/ 44 w 41"/>
                <a:gd name="T11" fmla="*/ 44 h 41"/>
                <a:gd name="T12" fmla="*/ 33 w 41"/>
                <a:gd name="T13" fmla="*/ 57 h 41"/>
                <a:gd name="T14" fmla="*/ 3 w 41"/>
                <a:gd name="T15" fmla="*/ 75 h 41"/>
                <a:gd name="T16" fmla="*/ 2 w 41"/>
                <a:gd name="T17" fmla="*/ 99 h 41"/>
                <a:gd name="T18" fmla="*/ 1 w 41"/>
                <a:gd name="T19" fmla="*/ 125 h 41"/>
                <a:gd name="T20" fmla="*/ 1 w 41"/>
                <a:gd name="T21" fmla="*/ 149 h 41"/>
                <a:gd name="T22" fmla="*/ 1 w 41"/>
                <a:gd name="T23" fmla="*/ 164 h 41"/>
                <a:gd name="T24" fmla="*/ 1 w 41"/>
                <a:gd name="T25" fmla="*/ 188 h 41"/>
                <a:gd name="T26" fmla="*/ 2 w 41"/>
                <a:gd name="T27" fmla="*/ 213 h 41"/>
                <a:gd name="T28" fmla="*/ 3 w 41"/>
                <a:gd name="T29" fmla="*/ 225 h 41"/>
                <a:gd name="T30" fmla="*/ 33 w 41"/>
                <a:gd name="T31" fmla="*/ 258 h 41"/>
                <a:gd name="T32" fmla="*/ 44 w 41"/>
                <a:gd name="T33" fmla="*/ 272 h 41"/>
                <a:gd name="T34" fmla="*/ 65 w 41"/>
                <a:gd name="T35" fmla="*/ 284 h 41"/>
                <a:gd name="T36" fmla="*/ 95 w 41"/>
                <a:gd name="T37" fmla="*/ 308 h 41"/>
                <a:gd name="T38" fmla="*/ 113 w 41"/>
                <a:gd name="T39" fmla="*/ 312 h 41"/>
                <a:gd name="T40" fmla="*/ 130 w 41"/>
                <a:gd name="T41" fmla="*/ 321 h 41"/>
                <a:gd name="T42" fmla="*/ 156 w 41"/>
                <a:gd name="T43" fmla="*/ 321 h 41"/>
                <a:gd name="T44" fmla="*/ 179 w 41"/>
                <a:gd name="T45" fmla="*/ 321 h 41"/>
                <a:gd name="T46" fmla="*/ 205 w 41"/>
                <a:gd name="T47" fmla="*/ 321 h 41"/>
                <a:gd name="T48" fmla="*/ 216 w 41"/>
                <a:gd name="T49" fmla="*/ 312 h 41"/>
                <a:gd name="T50" fmla="*/ 244 w 41"/>
                <a:gd name="T51" fmla="*/ 308 h 41"/>
                <a:gd name="T52" fmla="*/ 258 w 41"/>
                <a:gd name="T53" fmla="*/ 284 h 41"/>
                <a:gd name="T54" fmla="*/ 280 w 41"/>
                <a:gd name="T55" fmla="*/ 272 h 41"/>
                <a:gd name="T56" fmla="*/ 296 w 41"/>
                <a:gd name="T57" fmla="*/ 258 h 41"/>
                <a:gd name="T58" fmla="*/ 308 w 41"/>
                <a:gd name="T59" fmla="*/ 225 h 41"/>
                <a:gd name="T60" fmla="*/ 312 w 41"/>
                <a:gd name="T61" fmla="*/ 213 h 41"/>
                <a:gd name="T62" fmla="*/ 321 w 41"/>
                <a:gd name="T63" fmla="*/ 188 h 41"/>
                <a:gd name="T64" fmla="*/ 321 w 41"/>
                <a:gd name="T65" fmla="*/ 164 h 41"/>
                <a:gd name="T66" fmla="*/ 321 w 41"/>
                <a:gd name="T67" fmla="*/ 149 h 41"/>
                <a:gd name="T68" fmla="*/ 321 w 41"/>
                <a:gd name="T69" fmla="*/ 125 h 41"/>
                <a:gd name="T70" fmla="*/ 312 w 41"/>
                <a:gd name="T71" fmla="*/ 99 h 41"/>
                <a:gd name="T72" fmla="*/ 308 w 41"/>
                <a:gd name="T73" fmla="*/ 75 h 41"/>
                <a:gd name="T74" fmla="*/ 296 w 41"/>
                <a:gd name="T75" fmla="*/ 57 h 41"/>
                <a:gd name="T76" fmla="*/ 280 w 41"/>
                <a:gd name="T77" fmla="*/ 44 h 41"/>
                <a:gd name="T78" fmla="*/ 258 w 41"/>
                <a:gd name="T79" fmla="*/ 33 h 41"/>
                <a:gd name="T80" fmla="*/ 244 w 41"/>
                <a:gd name="T81" fmla="*/ 2 h 41"/>
                <a:gd name="T82" fmla="*/ 216 w 41"/>
                <a:gd name="T83" fmla="*/ 1 h 41"/>
                <a:gd name="T84" fmla="*/ 205 w 41"/>
                <a:gd name="T85" fmla="*/ 0 h 41"/>
                <a:gd name="T86" fmla="*/ 179 w 41"/>
                <a:gd name="T87" fmla="*/ 0 h 41"/>
                <a:gd name="T88" fmla="*/ 164 w 41"/>
                <a:gd name="T89" fmla="*/ 156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1"/>
                <a:gd name="T137" fmla="*/ 41 w 41"/>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1">
                  <a:moveTo>
                    <a:pt x="21" y="20"/>
                  </a:moveTo>
                  <a:lnTo>
                    <a:pt x="21" y="0"/>
                  </a:lnTo>
                  <a:lnTo>
                    <a:pt x="20" y="0"/>
                  </a:lnTo>
                  <a:lnTo>
                    <a:pt x="19" y="0"/>
                  </a:lnTo>
                  <a:lnTo>
                    <a:pt x="18" y="0"/>
                  </a:lnTo>
                  <a:lnTo>
                    <a:pt x="17" y="0"/>
                  </a:lnTo>
                  <a:lnTo>
                    <a:pt x="16" y="1"/>
                  </a:lnTo>
                  <a:lnTo>
                    <a:pt x="15" y="1"/>
                  </a:lnTo>
                  <a:lnTo>
                    <a:pt x="14" y="2"/>
                  </a:lnTo>
                  <a:lnTo>
                    <a:pt x="13" y="2"/>
                  </a:lnTo>
                  <a:lnTo>
                    <a:pt x="12" y="2"/>
                  </a:lnTo>
                  <a:lnTo>
                    <a:pt x="10" y="3"/>
                  </a:lnTo>
                  <a:lnTo>
                    <a:pt x="9" y="3"/>
                  </a:lnTo>
                  <a:lnTo>
                    <a:pt x="9" y="4"/>
                  </a:lnTo>
                  <a:lnTo>
                    <a:pt x="8" y="5"/>
                  </a:lnTo>
                  <a:lnTo>
                    <a:pt x="7" y="5"/>
                  </a:lnTo>
                  <a:lnTo>
                    <a:pt x="6" y="6"/>
                  </a:lnTo>
                  <a:lnTo>
                    <a:pt x="6" y="7"/>
                  </a:lnTo>
                  <a:lnTo>
                    <a:pt x="5" y="7"/>
                  </a:lnTo>
                  <a:lnTo>
                    <a:pt x="4" y="8"/>
                  </a:lnTo>
                  <a:lnTo>
                    <a:pt x="4" y="9"/>
                  </a:lnTo>
                  <a:lnTo>
                    <a:pt x="3" y="10"/>
                  </a:lnTo>
                  <a:lnTo>
                    <a:pt x="2" y="11"/>
                  </a:lnTo>
                  <a:lnTo>
                    <a:pt x="2" y="12"/>
                  </a:lnTo>
                  <a:lnTo>
                    <a:pt x="2" y="13"/>
                  </a:lnTo>
                  <a:lnTo>
                    <a:pt x="1" y="14"/>
                  </a:lnTo>
                  <a:lnTo>
                    <a:pt x="1" y="15"/>
                  </a:lnTo>
                  <a:lnTo>
                    <a:pt x="1" y="16"/>
                  </a:lnTo>
                  <a:lnTo>
                    <a:pt x="1" y="17"/>
                  </a:lnTo>
                  <a:lnTo>
                    <a:pt x="1" y="18"/>
                  </a:lnTo>
                  <a:lnTo>
                    <a:pt x="1" y="19"/>
                  </a:lnTo>
                  <a:lnTo>
                    <a:pt x="0" y="20"/>
                  </a:lnTo>
                  <a:lnTo>
                    <a:pt x="1" y="21"/>
                  </a:lnTo>
                  <a:lnTo>
                    <a:pt x="1" y="22"/>
                  </a:lnTo>
                  <a:lnTo>
                    <a:pt x="1" y="23"/>
                  </a:lnTo>
                  <a:lnTo>
                    <a:pt x="1" y="24"/>
                  </a:lnTo>
                  <a:lnTo>
                    <a:pt x="1" y="25"/>
                  </a:lnTo>
                  <a:lnTo>
                    <a:pt x="1" y="26"/>
                  </a:lnTo>
                  <a:lnTo>
                    <a:pt x="2" y="27"/>
                  </a:lnTo>
                  <a:lnTo>
                    <a:pt x="2" y="28"/>
                  </a:lnTo>
                  <a:lnTo>
                    <a:pt x="2" y="29"/>
                  </a:lnTo>
                  <a:lnTo>
                    <a:pt x="3" y="29"/>
                  </a:lnTo>
                  <a:lnTo>
                    <a:pt x="3" y="30"/>
                  </a:lnTo>
                  <a:lnTo>
                    <a:pt x="4" y="31"/>
                  </a:lnTo>
                  <a:lnTo>
                    <a:pt x="4" y="33"/>
                  </a:lnTo>
                  <a:lnTo>
                    <a:pt x="5" y="34"/>
                  </a:lnTo>
                  <a:lnTo>
                    <a:pt x="6" y="34"/>
                  </a:lnTo>
                  <a:lnTo>
                    <a:pt x="6" y="35"/>
                  </a:lnTo>
                  <a:lnTo>
                    <a:pt x="7" y="36"/>
                  </a:lnTo>
                  <a:lnTo>
                    <a:pt x="8" y="36"/>
                  </a:lnTo>
                  <a:lnTo>
                    <a:pt x="9" y="37"/>
                  </a:lnTo>
                  <a:lnTo>
                    <a:pt x="9" y="38"/>
                  </a:lnTo>
                  <a:lnTo>
                    <a:pt x="10" y="38"/>
                  </a:lnTo>
                  <a:lnTo>
                    <a:pt x="12" y="39"/>
                  </a:lnTo>
                  <a:lnTo>
                    <a:pt x="13" y="39"/>
                  </a:lnTo>
                  <a:lnTo>
                    <a:pt x="14" y="39"/>
                  </a:lnTo>
                  <a:lnTo>
                    <a:pt x="15" y="40"/>
                  </a:lnTo>
                  <a:lnTo>
                    <a:pt x="16" y="40"/>
                  </a:lnTo>
                  <a:lnTo>
                    <a:pt x="17" y="41"/>
                  </a:lnTo>
                  <a:lnTo>
                    <a:pt x="18" y="41"/>
                  </a:lnTo>
                  <a:lnTo>
                    <a:pt x="19" y="41"/>
                  </a:lnTo>
                  <a:lnTo>
                    <a:pt x="20" y="41"/>
                  </a:lnTo>
                  <a:lnTo>
                    <a:pt x="21" y="41"/>
                  </a:lnTo>
                  <a:lnTo>
                    <a:pt x="23" y="41"/>
                  </a:lnTo>
                  <a:lnTo>
                    <a:pt x="24" y="41"/>
                  </a:lnTo>
                  <a:lnTo>
                    <a:pt x="25" y="41"/>
                  </a:lnTo>
                  <a:lnTo>
                    <a:pt x="26" y="41"/>
                  </a:lnTo>
                  <a:lnTo>
                    <a:pt x="26" y="40"/>
                  </a:lnTo>
                  <a:lnTo>
                    <a:pt x="27" y="40"/>
                  </a:lnTo>
                  <a:lnTo>
                    <a:pt x="28" y="40"/>
                  </a:lnTo>
                  <a:lnTo>
                    <a:pt x="29" y="39"/>
                  </a:lnTo>
                  <a:lnTo>
                    <a:pt x="30" y="39"/>
                  </a:lnTo>
                  <a:lnTo>
                    <a:pt x="31" y="39"/>
                  </a:lnTo>
                  <a:lnTo>
                    <a:pt x="32" y="38"/>
                  </a:lnTo>
                  <a:lnTo>
                    <a:pt x="33" y="38"/>
                  </a:lnTo>
                  <a:lnTo>
                    <a:pt x="33" y="37"/>
                  </a:lnTo>
                  <a:lnTo>
                    <a:pt x="34" y="36"/>
                  </a:lnTo>
                  <a:lnTo>
                    <a:pt x="35" y="36"/>
                  </a:lnTo>
                  <a:lnTo>
                    <a:pt x="36" y="35"/>
                  </a:lnTo>
                  <a:lnTo>
                    <a:pt x="36" y="34"/>
                  </a:lnTo>
                  <a:lnTo>
                    <a:pt x="37" y="34"/>
                  </a:lnTo>
                  <a:lnTo>
                    <a:pt x="38" y="33"/>
                  </a:lnTo>
                  <a:lnTo>
                    <a:pt x="38" y="31"/>
                  </a:lnTo>
                  <a:lnTo>
                    <a:pt x="39" y="30"/>
                  </a:lnTo>
                  <a:lnTo>
                    <a:pt x="39" y="29"/>
                  </a:lnTo>
                  <a:lnTo>
                    <a:pt x="40" y="29"/>
                  </a:lnTo>
                  <a:lnTo>
                    <a:pt x="40" y="28"/>
                  </a:lnTo>
                  <a:lnTo>
                    <a:pt x="40" y="27"/>
                  </a:lnTo>
                  <a:lnTo>
                    <a:pt x="41" y="26"/>
                  </a:lnTo>
                  <a:lnTo>
                    <a:pt x="41" y="25"/>
                  </a:lnTo>
                  <a:lnTo>
                    <a:pt x="41" y="24"/>
                  </a:lnTo>
                  <a:lnTo>
                    <a:pt x="41" y="23"/>
                  </a:lnTo>
                  <a:lnTo>
                    <a:pt x="41" y="22"/>
                  </a:lnTo>
                  <a:lnTo>
                    <a:pt x="41" y="21"/>
                  </a:lnTo>
                  <a:lnTo>
                    <a:pt x="41" y="20"/>
                  </a:lnTo>
                  <a:lnTo>
                    <a:pt x="41" y="19"/>
                  </a:lnTo>
                  <a:lnTo>
                    <a:pt x="41" y="18"/>
                  </a:lnTo>
                  <a:lnTo>
                    <a:pt x="41" y="17"/>
                  </a:lnTo>
                  <a:lnTo>
                    <a:pt x="41" y="16"/>
                  </a:lnTo>
                  <a:lnTo>
                    <a:pt x="41" y="15"/>
                  </a:lnTo>
                  <a:lnTo>
                    <a:pt x="41" y="14"/>
                  </a:lnTo>
                  <a:lnTo>
                    <a:pt x="40" y="13"/>
                  </a:lnTo>
                  <a:lnTo>
                    <a:pt x="40" y="12"/>
                  </a:lnTo>
                  <a:lnTo>
                    <a:pt x="40" y="11"/>
                  </a:lnTo>
                  <a:lnTo>
                    <a:pt x="39" y="10"/>
                  </a:lnTo>
                  <a:lnTo>
                    <a:pt x="38" y="9"/>
                  </a:lnTo>
                  <a:lnTo>
                    <a:pt x="38" y="8"/>
                  </a:lnTo>
                  <a:lnTo>
                    <a:pt x="37" y="7"/>
                  </a:lnTo>
                  <a:lnTo>
                    <a:pt x="36" y="7"/>
                  </a:lnTo>
                  <a:lnTo>
                    <a:pt x="36" y="6"/>
                  </a:lnTo>
                  <a:lnTo>
                    <a:pt x="35" y="5"/>
                  </a:lnTo>
                  <a:lnTo>
                    <a:pt x="34" y="5"/>
                  </a:lnTo>
                  <a:lnTo>
                    <a:pt x="33" y="4"/>
                  </a:lnTo>
                  <a:lnTo>
                    <a:pt x="33" y="3"/>
                  </a:lnTo>
                  <a:lnTo>
                    <a:pt x="32" y="3"/>
                  </a:lnTo>
                  <a:lnTo>
                    <a:pt x="31" y="2"/>
                  </a:lnTo>
                  <a:lnTo>
                    <a:pt x="30" y="2"/>
                  </a:lnTo>
                  <a:lnTo>
                    <a:pt x="29" y="2"/>
                  </a:lnTo>
                  <a:lnTo>
                    <a:pt x="28" y="1"/>
                  </a:lnTo>
                  <a:lnTo>
                    <a:pt x="27" y="1"/>
                  </a:lnTo>
                  <a:lnTo>
                    <a:pt x="26" y="1"/>
                  </a:lnTo>
                  <a:lnTo>
                    <a:pt x="26" y="0"/>
                  </a:lnTo>
                  <a:lnTo>
                    <a:pt x="25" y="0"/>
                  </a:lnTo>
                  <a:lnTo>
                    <a:pt x="24" y="0"/>
                  </a:lnTo>
                  <a:lnTo>
                    <a:pt x="23" y="0"/>
                  </a:lnTo>
                  <a:lnTo>
                    <a:pt x="21" y="0"/>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3" name="Freeform 85"/>
            <p:cNvSpPr>
              <a:spLocks/>
            </p:cNvSpPr>
            <p:nvPr/>
          </p:nvSpPr>
          <p:spPr bwMode="auto">
            <a:xfrm>
              <a:off x="1319" y="2432"/>
              <a:ext cx="45" cy="45"/>
            </a:xfrm>
            <a:custGeom>
              <a:avLst/>
              <a:gdLst>
                <a:gd name="T0" fmla="*/ 79 w 41"/>
                <a:gd name="T1" fmla="*/ 0 h 41"/>
                <a:gd name="T2" fmla="*/ 70 w 41"/>
                <a:gd name="T3" fmla="*/ 0 h 41"/>
                <a:gd name="T4" fmla="*/ 60 w 41"/>
                <a:gd name="T5" fmla="*/ 1 h 41"/>
                <a:gd name="T6" fmla="*/ 46 w 41"/>
                <a:gd name="T7" fmla="*/ 2 h 41"/>
                <a:gd name="T8" fmla="*/ 38 w 41"/>
                <a:gd name="T9" fmla="*/ 4 h 41"/>
                <a:gd name="T10" fmla="*/ 26 w 41"/>
                <a:gd name="T11" fmla="*/ 26 h 41"/>
                <a:gd name="T12" fmla="*/ 4 w 41"/>
                <a:gd name="T13" fmla="*/ 32 h 41"/>
                <a:gd name="T14" fmla="*/ 3 w 41"/>
                <a:gd name="T15" fmla="*/ 38 h 41"/>
                <a:gd name="T16" fmla="*/ 2 w 41"/>
                <a:gd name="T17" fmla="*/ 50 h 41"/>
                <a:gd name="T18" fmla="*/ 1 w 41"/>
                <a:gd name="T19" fmla="*/ 66 h 41"/>
                <a:gd name="T20" fmla="*/ 1 w 41"/>
                <a:gd name="T21" fmla="*/ 77 h 41"/>
                <a:gd name="T22" fmla="*/ 1 w 41"/>
                <a:gd name="T23" fmla="*/ 85 h 41"/>
                <a:gd name="T24" fmla="*/ 1 w 41"/>
                <a:gd name="T25" fmla="*/ 95 h 41"/>
                <a:gd name="T26" fmla="*/ 2 w 41"/>
                <a:gd name="T27" fmla="*/ 112 h 41"/>
                <a:gd name="T28" fmla="*/ 3 w 41"/>
                <a:gd name="T29" fmla="*/ 114 h 41"/>
                <a:gd name="T30" fmla="*/ 4 w 41"/>
                <a:gd name="T31" fmla="*/ 125 h 41"/>
                <a:gd name="T32" fmla="*/ 26 w 41"/>
                <a:gd name="T33" fmla="*/ 136 h 41"/>
                <a:gd name="T34" fmla="*/ 38 w 41"/>
                <a:gd name="T35" fmla="*/ 148 h 41"/>
                <a:gd name="T36" fmla="*/ 46 w 41"/>
                <a:gd name="T37" fmla="*/ 160 h 41"/>
                <a:gd name="T38" fmla="*/ 60 w 41"/>
                <a:gd name="T39" fmla="*/ 162 h 41"/>
                <a:gd name="T40" fmla="*/ 70 w 41"/>
                <a:gd name="T41" fmla="*/ 164 h 41"/>
                <a:gd name="T42" fmla="*/ 79 w 41"/>
                <a:gd name="T43" fmla="*/ 164 h 41"/>
                <a:gd name="T44" fmla="*/ 93 w 41"/>
                <a:gd name="T45" fmla="*/ 164 h 41"/>
                <a:gd name="T46" fmla="*/ 104 w 41"/>
                <a:gd name="T47" fmla="*/ 164 h 41"/>
                <a:gd name="T48" fmla="*/ 113 w 41"/>
                <a:gd name="T49" fmla="*/ 162 h 41"/>
                <a:gd name="T50" fmla="*/ 124 w 41"/>
                <a:gd name="T51" fmla="*/ 160 h 41"/>
                <a:gd name="T52" fmla="*/ 135 w 41"/>
                <a:gd name="T53" fmla="*/ 148 h 41"/>
                <a:gd name="T54" fmla="*/ 148 w 41"/>
                <a:gd name="T55" fmla="*/ 136 h 41"/>
                <a:gd name="T56" fmla="*/ 150 w 41"/>
                <a:gd name="T57" fmla="*/ 125 h 41"/>
                <a:gd name="T58" fmla="*/ 160 w 41"/>
                <a:gd name="T59" fmla="*/ 114 h 41"/>
                <a:gd name="T60" fmla="*/ 162 w 41"/>
                <a:gd name="T61" fmla="*/ 112 h 41"/>
                <a:gd name="T62" fmla="*/ 164 w 41"/>
                <a:gd name="T63" fmla="*/ 95 h 41"/>
                <a:gd name="T64" fmla="*/ 164 w 41"/>
                <a:gd name="T65" fmla="*/ 85 h 41"/>
                <a:gd name="T66" fmla="*/ 164 w 41"/>
                <a:gd name="T67" fmla="*/ 77 h 41"/>
                <a:gd name="T68" fmla="*/ 164 w 41"/>
                <a:gd name="T69" fmla="*/ 66 h 41"/>
                <a:gd name="T70" fmla="*/ 162 w 41"/>
                <a:gd name="T71" fmla="*/ 50 h 41"/>
                <a:gd name="T72" fmla="*/ 160 w 41"/>
                <a:gd name="T73" fmla="*/ 38 h 41"/>
                <a:gd name="T74" fmla="*/ 150 w 41"/>
                <a:gd name="T75" fmla="*/ 32 h 41"/>
                <a:gd name="T76" fmla="*/ 148 w 41"/>
                <a:gd name="T77" fmla="*/ 26 h 41"/>
                <a:gd name="T78" fmla="*/ 135 w 41"/>
                <a:gd name="T79" fmla="*/ 4 h 41"/>
                <a:gd name="T80" fmla="*/ 124 w 41"/>
                <a:gd name="T81" fmla="*/ 2 h 41"/>
                <a:gd name="T82" fmla="*/ 113 w 41"/>
                <a:gd name="T83" fmla="*/ 1 h 41"/>
                <a:gd name="T84" fmla="*/ 104 w 41"/>
                <a:gd name="T85" fmla="*/ 0 h 41"/>
                <a:gd name="T86" fmla="*/ 93 w 41"/>
                <a:gd name="T87" fmla="*/ 0 h 41"/>
                <a:gd name="T88" fmla="*/ 85 w 41"/>
                <a:gd name="T89" fmla="*/ 79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1"/>
                <a:gd name="T137" fmla="*/ 41 w 41"/>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1">
                  <a:moveTo>
                    <a:pt x="21" y="20"/>
                  </a:moveTo>
                  <a:lnTo>
                    <a:pt x="21" y="0"/>
                  </a:lnTo>
                  <a:lnTo>
                    <a:pt x="20" y="0"/>
                  </a:lnTo>
                  <a:lnTo>
                    <a:pt x="19" y="0"/>
                  </a:lnTo>
                  <a:lnTo>
                    <a:pt x="18" y="0"/>
                  </a:lnTo>
                  <a:lnTo>
                    <a:pt x="17" y="0"/>
                  </a:lnTo>
                  <a:lnTo>
                    <a:pt x="16" y="1"/>
                  </a:lnTo>
                  <a:lnTo>
                    <a:pt x="15" y="1"/>
                  </a:lnTo>
                  <a:lnTo>
                    <a:pt x="14" y="2"/>
                  </a:lnTo>
                  <a:lnTo>
                    <a:pt x="13" y="2"/>
                  </a:lnTo>
                  <a:lnTo>
                    <a:pt x="12" y="2"/>
                  </a:lnTo>
                  <a:lnTo>
                    <a:pt x="11" y="3"/>
                  </a:lnTo>
                  <a:lnTo>
                    <a:pt x="10" y="3"/>
                  </a:lnTo>
                  <a:lnTo>
                    <a:pt x="10" y="4"/>
                  </a:lnTo>
                  <a:lnTo>
                    <a:pt x="9" y="5"/>
                  </a:lnTo>
                  <a:lnTo>
                    <a:pt x="7" y="5"/>
                  </a:lnTo>
                  <a:lnTo>
                    <a:pt x="6" y="6"/>
                  </a:lnTo>
                  <a:lnTo>
                    <a:pt x="6" y="7"/>
                  </a:lnTo>
                  <a:lnTo>
                    <a:pt x="5" y="7"/>
                  </a:lnTo>
                  <a:lnTo>
                    <a:pt x="4" y="8"/>
                  </a:lnTo>
                  <a:lnTo>
                    <a:pt x="4" y="9"/>
                  </a:lnTo>
                  <a:lnTo>
                    <a:pt x="3" y="10"/>
                  </a:lnTo>
                  <a:lnTo>
                    <a:pt x="2" y="11"/>
                  </a:lnTo>
                  <a:lnTo>
                    <a:pt x="2" y="12"/>
                  </a:lnTo>
                  <a:lnTo>
                    <a:pt x="2" y="13"/>
                  </a:lnTo>
                  <a:lnTo>
                    <a:pt x="1" y="14"/>
                  </a:lnTo>
                  <a:lnTo>
                    <a:pt x="1" y="15"/>
                  </a:lnTo>
                  <a:lnTo>
                    <a:pt x="1" y="16"/>
                  </a:lnTo>
                  <a:lnTo>
                    <a:pt x="1" y="17"/>
                  </a:lnTo>
                  <a:lnTo>
                    <a:pt x="1" y="18"/>
                  </a:lnTo>
                  <a:lnTo>
                    <a:pt x="1" y="19"/>
                  </a:lnTo>
                  <a:lnTo>
                    <a:pt x="0" y="20"/>
                  </a:lnTo>
                  <a:lnTo>
                    <a:pt x="1" y="21"/>
                  </a:lnTo>
                  <a:lnTo>
                    <a:pt x="1" y="22"/>
                  </a:lnTo>
                  <a:lnTo>
                    <a:pt x="1" y="23"/>
                  </a:lnTo>
                  <a:lnTo>
                    <a:pt x="1" y="24"/>
                  </a:lnTo>
                  <a:lnTo>
                    <a:pt x="1" y="25"/>
                  </a:lnTo>
                  <a:lnTo>
                    <a:pt x="1" y="26"/>
                  </a:lnTo>
                  <a:lnTo>
                    <a:pt x="2" y="27"/>
                  </a:lnTo>
                  <a:lnTo>
                    <a:pt x="2" y="28"/>
                  </a:lnTo>
                  <a:lnTo>
                    <a:pt x="2" y="29"/>
                  </a:lnTo>
                  <a:lnTo>
                    <a:pt x="3" y="29"/>
                  </a:lnTo>
                  <a:lnTo>
                    <a:pt x="3" y="30"/>
                  </a:lnTo>
                  <a:lnTo>
                    <a:pt x="4" y="31"/>
                  </a:lnTo>
                  <a:lnTo>
                    <a:pt x="4" y="32"/>
                  </a:lnTo>
                  <a:lnTo>
                    <a:pt x="5" y="33"/>
                  </a:lnTo>
                  <a:lnTo>
                    <a:pt x="6" y="33"/>
                  </a:lnTo>
                  <a:lnTo>
                    <a:pt x="6" y="34"/>
                  </a:lnTo>
                  <a:lnTo>
                    <a:pt x="7" y="35"/>
                  </a:lnTo>
                  <a:lnTo>
                    <a:pt x="9" y="35"/>
                  </a:lnTo>
                  <a:lnTo>
                    <a:pt x="10" y="36"/>
                  </a:lnTo>
                  <a:lnTo>
                    <a:pt x="10" y="37"/>
                  </a:lnTo>
                  <a:lnTo>
                    <a:pt x="11" y="37"/>
                  </a:lnTo>
                  <a:lnTo>
                    <a:pt x="12" y="39"/>
                  </a:lnTo>
                  <a:lnTo>
                    <a:pt x="13" y="39"/>
                  </a:lnTo>
                  <a:lnTo>
                    <a:pt x="14" y="39"/>
                  </a:lnTo>
                  <a:lnTo>
                    <a:pt x="15" y="40"/>
                  </a:lnTo>
                  <a:lnTo>
                    <a:pt x="16" y="40"/>
                  </a:lnTo>
                  <a:lnTo>
                    <a:pt x="17" y="41"/>
                  </a:lnTo>
                  <a:lnTo>
                    <a:pt x="18" y="41"/>
                  </a:lnTo>
                  <a:lnTo>
                    <a:pt x="19" y="41"/>
                  </a:lnTo>
                  <a:lnTo>
                    <a:pt x="20" y="41"/>
                  </a:lnTo>
                  <a:lnTo>
                    <a:pt x="21" y="41"/>
                  </a:lnTo>
                  <a:lnTo>
                    <a:pt x="23" y="41"/>
                  </a:lnTo>
                  <a:lnTo>
                    <a:pt x="24" y="41"/>
                  </a:lnTo>
                  <a:lnTo>
                    <a:pt x="25" y="41"/>
                  </a:lnTo>
                  <a:lnTo>
                    <a:pt x="26" y="41"/>
                  </a:lnTo>
                  <a:lnTo>
                    <a:pt x="26" y="40"/>
                  </a:lnTo>
                  <a:lnTo>
                    <a:pt x="27" y="40"/>
                  </a:lnTo>
                  <a:lnTo>
                    <a:pt x="28" y="40"/>
                  </a:lnTo>
                  <a:lnTo>
                    <a:pt x="29" y="39"/>
                  </a:lnTo>
                  <a:lnTo>
                    <a:pt x="30" y="39"/>
                  </a:lnTo>
                  <a:lnTo>
                    <a:pt x="31" y="39"/>
                  </a:lnTo>
                  <a:lnTo>
                    <a:pt x="32" y="37"/>
                  </a:lnTo>
                  <a:lnTo>
                    <a:pt x="33" y="37"/>
                  </a:lnTo>
                  <a:lnTo>
                    <a:pt x="33" y="36"/>
                  </a:lnTo>
                  <a:lnTo>
                    <a:pt x="34" y="35"/>
                  </a:lnTo>
                  <a:lnTo>
                    <a:pt x="35" y="35"/>
                  </a:lnTo>
                  <a:lnTo>
                    <a:pt x="36" y="34"/>
                  </a:lnTo>
                  <a:lnTo>
                    <a:pt x="36" y="33"/>
                  </a:lnTo>
                  <a:lnTo>
                    <a:pt x="37" y="33"/>
                  </a:lnTo>
                  <a:lnTo>
                    <a:pt x="38" y="32"/>
                  </a:lnTo>
                  <a:lnTo>
                    <a:pt x="38" y="31"/>
                  </a:lnTo>
                  <a:lnTo>
                    <a:pt x="39" y="30"/>
                  </a:lnTo>
                  <a:lnTo>
                    <a:pt x="39" y="29"/>
                  </a:lnTo>
                  <a:lnTo>
                    <a:pt x="40" y="29"/>
                  </a:lnTo>
                  <a:lnTo>
                    <a:pt x="40" y="28"/>
                  </a:lnTo>
                  <a:lnTo>
                    <a:pt x="40" y="27"/>
                  </a:lnTo>
                  <a:lnTo>
                    <a:pt x="41" y="26"/>
                  </a:lnTo>
                  <a:lnTo>
                    <a:pt x="41" y="25"/>
                  </a:lnTo>
                  <a:lnTo>
                    <a:pt x="41" y="24"/>
                  </a:lnTo>
                  <a:lnTo>
                    <a:pt x="41" y="23"/>
                  </a:lnTo>
                  <a:lnTo>
                    <a:pt x="41" y="22"/>
                  </a:lnTo>
                  <a:lnTo>
                    <a:pt x="41" y="21"/>
                  </a:lnTo>
                  <a:lnTo>
                    <a:pt x="41" y="20"/>
                  </a:lnTo>
                  <a:lnTo>
                    <a:pt x="41" y="19"/>
                  </a:lnTo>
                  <a:lnTo>
                    <a:pt x="41" y="18"/>
                  </a:lnTo>
                  <a:lnTo>
                    <a:pt x="41" y="17"/>
                  </a:lnTo>
                  <a:lnTo>
                    <a:pt x="41" y="16"/>
                  </a:lnTo>
                  <a:lnTo>
                    <a:pt x="41" y="15"/>
                  </a:lnTo>
                  <a:lnTo>
                    <a:pt x="41" y="14"/>
                  </a:lnTo>
                  <a:lnTo>
                    <a:pt x="40" y="13"/>
                  </a:lnTo>
                  <a:lnTo>
                    <a:pt x="40" y="12"/>
                  </a:lnTo>
                  <a:lnTo>
                    <a:pt x="40" y="11"/>
                  </a:lnTo>
                  <a:lnTo>
                    <a:pt x="39" y="10"/>
                  </a:lnTo>
                  <a:lnTo>
                    <a:pt x="38" y="9"/>
                  </a:lnTo>
                  <a:lnTo>
                    <a:pt x="38" y="8"/>
                  </a:lnTo>
                  <a:lnTo>
                    <a:pt x="37" y="7"/>
                  </a:lnTo>
                  <a:lnTo>
                    <a:pt x="36" y="7"/>
                  </a:lnTo>
                  <a:lnTo>
                    <a:pt x="36" y="6"/>
                  </a:lnTo>
                  <a:lnTo>
                    <a:pt x="35" y="5"/>
                  </a:lnTo>
                  <a:lnTo>
                    <a:pt x="34" y="5"/>
                  </a:lnTo>
                  <a:lnTo>
                    <a:pt x="33" y="4"/>
                  </a:lnTo>
                  <a:lnTo>
                    <a:pt x="33" y="3"/>
                  </a:lnTo>
                  <a:lnTo>
                    <a:pt x="32" y="3"/>
                  </a:lnTo>
                  <a:lnTo>
                    <a:pt x="31" y="2"/>
                  </a:lnTo>
                  <a:lnTo>
                    <a:pt x="30" y="2"/>
                  </a:lnTo>
                  <a:lnTo>
                    <a:pt x="29" y="2"/>
                  </a:lnTo>
                  <a:lnTo>
                    <a:pt x="28" y="1"/>
                  </a:lnTo>
                  <a:lnTo>
                    <a:pt x="27" y="1"/>
                  </a:lnTo>
                  <a:lnTo>
                    <a:pt x="26" y="1"/>
                  </a:lnTo>
                  <a:lnTo>
                    <a:pt x="26" y="0"/>
                  </a:lnTo>
                  <a:lnTo>
                    <a:pt x="25" y="0"/>
                  </a:lnTo>
                  <a:lnTo>
                    <a:pt x="24" y="0"/>
                  </a:lnTo>
                  <a:lnTo>
                    <a:pt x="23" y="0"/>
                  </a:lnTo>
                  <a:lnTo>
                    <a:pt x="21" y="0"/>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4" name="Rectangle 86"/>
            <p:cNvSpPr>
              <a:spLocks noChangeArrowheads="1"/>
            </p:cNvSpPr>
            <p:nvPr/>
          </p:nvSpPr>
          <p:spPr bwMode="auto">
            <a:xfrm>
              <a:off x="4274" y="2668"/>
              <a:ext cx="12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55" name="Rectangle 87"/>
            <p:cNvSpPr>
              <a:spLocks noChangeArrowheads="1"/>
            </p:cNvSpPr>
            <p:nvPr/>
          </p:nvSpPr>
          <p:spPr bwMode="auto">
            <a:xfrm>
              <a:off x="844" y="2146"/>
              <a:ext cx="10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56" name="Rectangle 88"/>
            <p:cNvSpPr>
              <a:spLocks noChangeArrowheads="1"/>
            </p:cNvSpPr>
            <p:nvPr/>
          </p:nvSpPr>
          <p:spPr bwMode="auto">
            <a:xfrm>
              <a:off x="912" y="2219"/>
              <a:ext cx="8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57" name="Rectangle 89"/>
            <p:cNvSpPr>
              <a:spLocks noChangeArrowheads="1"/>
            </p:cNvSpPr>
            <p:nvPr/>
          </p:nvSpPr>
          <p:spPr bwMode="auto">
            <a:xfrm>
              <a:off x="844" y="2355"/>
              <a:ext cx="10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58" name="Rectangle 90"/>
            <p:cNvSpPr>
              <a:spLocks noChangeArrowheads="1"/>
            </p:cNvSpPr>
            <p:nvPr/>
          </p:nvSpPr>
          <p:spPr bwMode="auto">
            <a:xfrm>
              <a:off x="912" y="2431"/>
              <a:ext cx="8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8759" name="Line 91"/>
            <p:cNvSpPr>
              <a:spLocks noChangeShapeType="1"/>
            </p:cNvSpPr>
            <p:nvPr/>
          </p:nvSpPr>
          <p:spPr bwMode="auto">
            <a:xfrm flipH="1">
              <a:off x="3716" y="1093"/>
              <a:ext cx="199"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60" name="AutoShape 92"/>
            <p:cNvSpPr>
              <a:spLocks noChangeArrowheads="1"/>
            </p:cNvSpPr>
            <p:nvPr/>
          </p:nvSpPr>
          <p:spPr bwMode="auto">
            <a:xfrm>
              <a:off x="2371" y="2165"/>
              <a:ext cx="425" cy="366"/>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en-US" altLang="en-US" sz="2400">
                <a:solidFill>
                  <a:schemeClr val="tx1"/>
                </a:solidFill>
                <a:ea typeface="MS PGothic" panose="020B0600070205080204" pitchFamily="34" charset="-128"/>
              </a:endParaRPr>
            </a:p>
          </p:txBody>
        </p:sp>
        <p:sp>
          <p:nvSpPr>
            <p:cNvPr id="28761" name="AutoShape 93"/>
            <p:cNvSpPr>
              <a:spLocks noChangeArrowheads="1"/>
            </p:cNvSpPr>
            <p:nvPr/>
          </p:nvSpPr>
          <p:spPr bwMode="auto">
            <a:xfrm>
              <a:off x="2371" y="2927"/>
              <a:ext cx="425" cy="366"/>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en-US" altLang="en-US" sz="2400">
                <a:solidFill>
                  <a:schemeClr val="tx1"/>
                </a:solidFill>
                <a:ea typeface="MS PGothic" panose="020B0600070205080204" pitchFamily="34" charset="-128"/>
              </a:endParaRPr>
            </a:p>
          </p:txBody>
        </p:sp>
        <p:sp>
          <p:nvSpPr>
            <p:cNvPr id="28762" name="Freeform 94"/>
            <p:cNvSpPr>
              <a:spLocks/>
            </p:cNvSpPr>
            <p:nvPr/>
          </p:nvSpPr>
          <p:spPr bwMode="auto">
            <a:xfrm>
              <a:off x="3257" y="908"/>
              <a:ext cx="459" cy="182"/>
            </a:xfrm>
            <a:custGeom>
              <a:avLst/>
              <a:gdLst>
                <a:gd name="T0" fmla="*/ 2 w 612"/>
                <a:gd name="T1" fmla="*/ 0 h 243"/>
                <a:gd name="T2" fmla="*/ 3 w 612"/>
                <a:gd name="T3" fmla="*/ 0 h 243"/>
                <a:gd name="T4" fmla="*/ 4 w 612"/>
                <a:gd name="T5" fmla="*/ 0 h 243"/>
                <a:gd name="T6" fmla="*/ 4 w 612"/>
                <a:gd name="T7" fmla="*/ 0 h 243"/>
                <a:gd name="T8" fmla="*/ 5 w 612"/>
                <a:gd name="T9" fmla="*/ 1 h 243"/>
                <a:gd name="T10" fmla="*/ 5 w 612"/>
                <a:gd name="T11" fmla="*/ 1 h 243"/>
                <a:gd name="T12" fmla="*/ 5 w 612"/>
                <a:gd name="T13" fmla="*/ 1 h 243"/>
                <a:gd name="T14" fmla="*/ 5 w 612"/>
                <a:gd name="T15" fmla="*/ 1 h 243"/>
                <a:gd name="T16" fmla="*/ 5 w 612"/>
                <a:gd name="T17" fmla="*/ 1 h 243"/>
                <a:gd name="T18" fmla="*/ 5 w 612"/>
                <a:gd name="T19" fmla="*/ 1 h 243"/>
                <a:gd name="T20" fmla="*/ 5 w 612"/>
                <a:gd name="T21" fmla="*/ 1 h 243"/>
                <a:gd name="T22" fmla="*/ 5 w 612"/>
                <a:gd name="T23" fmla="*/ 1 h 243"/>
                <a:gd name="T24" fmla="*/ 5 w 612"/>
                <a:gd name="T25" fmla="*/ 1 h 243"/>
                <a:gd name="T26" fmla="*/ 5 w 612"/>
                <a:gd name="T27" fmla="*/ 1 h 243"/>
                <a:gd name="T28" fmla="*/ 5 w 612"/>
                <a:gd name="T29" fmla="*/ 1 h 243"/>
                <a:gd name="T30" fmla="*/ 5 w 612"/>
                <a:gd name="T31" fmla="*/ 1 h 243"/>
                <a:gd name="T32" fmla="*/ 6 w 612"/>
                <a:gd name="T33" fmla="*/ 1 h 243"/>
                <a:gd name="T34" fmla="*/ 6 w 612"/>
                <a:gd name="T35" fmla="*/ 1 h 243"/>
                <a:gd name="T36" fmla="*/ 6 w 612"/>
                <a:gd name="T37" fmla="*/ 1 h 243"/>
                <a:gd name="T38" fmla="*/ 6 w 612"/>
                <a:gd name="T39" fmla="*/ 1 h 243"/>
                <a:gd name="T40" fmla="*/ 6 w 612"/>
                <a:gd name="T41" fmla="*/ 1 h 243"/>
                <a:gd name="T42" fmla="*/ 6 w 612"/>
                <a:gd name="T43" fmla="*/ 1 h 243"/>
                <a:gd name="T44" fmla="*/ 6 w 612"/>
                <a:gd name="T45" fmla="*/ 1 h 243"/>
                <a:gd name="T46" fmla="*/ 6 w 612"/>
                <a:gd name="T47" fmla="*/ 1 h 243"/>
                <a:gd name="T48" fmla="*/ 6 w 612"/>
                <a:gd name="T49" fmla="*/ 1 h 243"/>
                <a:gd name="T50" fmla="*/ 6 w 612"/>
                <a:gd name="T51" fmla="*/ 1 h 243"/>
                <a:gd name="T52" fmla="*/ 6 w 612"/>
                <a:gd name="T53" fmla="*/ 1 h 243"/>
                <a:gd name="T54" fmla="*/ 6 w 612"/>
                <a:gd name="T55" fmla="*/ 1 h 243"/>
                <a:gd name="T56" fmla="*/ 6 w 612"/>
                <a:gd name="T57" fmla="*/ 1 h 243"/>
                <a:gd name="T58" fmla="*/ 6 w 612"/>
                <a:gd name="T59" fmla="*/ 1 h 243"/>
                <a:gd name="T60" fmla="*/ 6 w 612"/>
                <a:gd name="T61" fmla="*/ 1 h 243"/>
                <a:gd name="T62" fmla="*/ 6 w 612"/>
                <a:gd name="T63" fmla="*/ 1 h 243"/>
                <a:gd name="T64" fmla="*/ 6 w 612"/>
                <a:gd name="T65" fmla="*/ 1 h 243"/>
                <a:gd name="T66" fmla="*/ 7 w 612"/>
                <a:gd name="T67" fmla="*/ 1 h 243"/>
                <a:gd name="T68" fmla="*/ 7 w 612"/>
                <a:gd name="T69" fmla="*/ 1 h 243"/>
                <a:gd name="T70" fmla="*/ 7 w 612"/>
                <a:gd name="T71" fmla="*/ 1 h 243"/>
                <a:gd name="T72" fmla="*/ 7 w 612"/>
                <a:gd name="T73" fmla="*/ 1 h 243"/>
                <a:gd name="T74" fmla="*/ 8 w 612"/>
                <a:gd name="T75" fmla="*/ 1 h 243"/>
                <a:gd name="T76" fmla="*/ 8 w 612"/>
                <a:gd name="T77" fmla="*/ 1 h 243"/>
                <a:gd name="T78" fmla="*/ 8 w 612"/>
                <a:gd name="T79" fmla="*/ 1 h 243"/>
                <a:gd name="T80" fmla="*/ 8 w 612"/>
                <a:gd name="T81" fmla="*/ 1 h 243"/>
                <a:gd name="T82" fmla="*/ 8 w 612"/>
                <a:gd name="T83" fmla="*/ 1 h 243"/>
                <a:gd name="T84" fmla="*/ 8 w 612"/>
                <a:gd name="T85" fmla="*/ 1 h 243"/>
                <a:gd name="T86" fmla="*/ 8 w 612"/>
                <a:gd name="T87" fmla="*/ 1 h 243"/>
                <a:gd name="T88" fmla="*/ 8 w 612"/>
                <a:gd name="T89" fmla="*/ 1 h 243"/>
                <a:gd name="T90" fmla="*/ 8 w 612"/>
                <a:gd name="T91" fmla="*/ 1 h 243"/>
                <a:gd name="T92" fmla="*/ 8 w 612"/>
                <a:gd name="T93" fmla="*/ 1 h 243"/>
                <a:gd name="T94" fmla="*/ 8 w 612"/>
                <a:gd name="T95" fmla="*/ 1 h 243"/>
                <a:gd name="T96" fmla="*/ 8 w 612"/>
                <a:gd name="T97" fmla="*/ 1 h 243"/>
                <a:gd name="T98" fmla="*/ 8 w 612"/>
                <a:gd name="T99" fmla="*/ 2 h 243"/>
                <a:gd name="T100" fmla="*/ 8 w 612"/>
                <a:gd name="T101" fmla="*/ 2 h 243"/>
                <a:gd name="T102" fmla="*/ 8 w 612"/>
                <a:gd name="T103" fmla="*/ 2 h 243"/>
                <a:gd name="T104" fmla="*/ 8 w 612"/>
                <a:gd name="T105" fmla="*/ 2 h 243"/>
                <a:gd name="T106" fmla="*/ 8 w 612"/>
                <a:gd name="T107" fmla="*/ 2 h 243"/>
                <a:gd name="T108" fmla="*/ 8 w 612"/>
                <a:gd name="T109" fmla="*/ 2 h 243"/>
                <a:gd name="T110" fmla="*/ 8 w 612"/>
                <a:gd name="T111" fmla="*/ 2 h 243"/>
                <a:gd name="T112" fmla="*/ 8 w 612"/>
                <a:gd name="T113" fmla="*/ 3 h 243"/>
                <a:gd name="T114" fmla="*/ 8 w 612"/>
                <a:gd name="T115" fmla="*/ 3 h 243"/>
                <a:gd name="T116" fmla="*/ 8 w 612"/>
                <a:gd name="T117" fmla="*/ 3 h 243"/>
                <a:gd name="T118" fmla="*/ 8 w 612"/>
                <a:gd name="T119" fmla="*/ 3 h 243"/>
                <a:gd name="T120" fmla="*/ 8 w 612"/>
                <a:gd name="T121" fmla="*/ 3 h 2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2"/>
                <a:gd name="T184" fmla="*/ 0 h 243"/>
                <a:gd name="T185" fmla="*/ 612 w 612"/>
                <a:gd name="T186" fmla="*/ 243 h 2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2" h="243">
                  <a:moveTo>
                    <a:pt x="0" y="0"/>
                  </a:moveTo>
                  <a:lnTo>
                    <a:pt x="23" y="0"/>
                  </a:lnTo>
                  <a:lnTo>
                    <a:pt x="46" y="0"/>
                  </a:lnTo>
                  <a:lnTo>
                    <a:pt x="66" y="0"/>
                  </a:lnTo>
                  <a:lnTo>
                    <a:pt x="85" y="0"/>
                  </a:lnTo>
                  <a:lnTo>
                    <a:pt x="103" y="0"/>
                  </a:lnTo>
                  <a:lnTo>
                    <a:pt x="120" y="0"/>
                  </a:lnTo>
                  <a:lnTo>
                    <a:pt x="135" y="0"/>
                  </a:lnTo>
                  <a:lnTo>
                    <a:pt x="149" y="0"/>
                  </a:lnTo>
                  <a:lnTo>
                    <a:pt x="163" y="0"/>
                  </a:lnTo>
                  <a:lnTo>
                    <a:pt x="175" y="0"/>
                  </a:lnTo>
                  <a:lnTo>
                    <a:pt x="185" y="0"/>
                  </a:lnTo>
                  <a:lnTo>
                    <a:pt x="195" y="0"/>
                  </a:lnTo>
                  <a:lnTo>
                    <a:pt x="205" y="0"/>
                  </a:lnTo>
                  <a:lnTo>
                    <a:pt x="214" y="0"/>
                  </a:lnTo>
                  <a:lnTo>
                    <a:pt x="221" y="0"/>
                  </a:lnTo>
                  <a:lnTo>
                    <a:pt x="228" y="0"/>
                  </a:lnTo>
                  <a:lnTo>
                    <a:pt x="234" y="0"/>
                  </a:lnTo>
                  <a:lnTo>
                    <a:pt x="240" y="0"/>
                  </a:lnTo>
                  <a:lnTo>
                    <a:pt x="245" y="0"/>
                  </a:lnTo>
                  <a:lnTo>
                    <a:pt x="249" y="0"/>
                  </a:lnTo>
                  <a:lnTo>
                    <a:pt x="253" y="0"/>
                  </a:lnTo>
                  <a:lnTo>
                    <a:pt x="256" y="0"/>
                  </a:lnTo>
                  <a:lnTo>
                    <a:pt x="259" y="0"/>
                  </a:lnTo>
                  <a:lnTo>
                    <a:pt x="261" y="0"/>
                  </a:lnTo>
                  <a:lnTo>
                    <a:pt x="264" y="0"/>
                  </a:lnTo>
                  <a:lnTo>
                    <a:pt x="266" y="0"/>
                  </a:lnTo>
                  <a:lnTo>
                    <a:pt x="268" y="0"/>
                  </a:lnTo>
                  <a:lnTo>
                    <a:pt x="269" y="0"/>
                  </a:lnTo>
                  <a:lnTo>
                    <a:pt x="271" y="0"/>
                  </a:lnTo>
                  <a:lnTo>
                    <a:pt x="273" y="1"/>
                  </a:lnTo>
                  <a:lnTo>
                    <a:pt x="274" y="1"/>
                  </a:lnTo>
                  <a:lnTo>
                    <a:pt x="276" y="1"/>
                  </a:lnTo>
                  <a:lnTo>
                    <a:pt x="278" y="1"/>
                  </a:lnTo>
                  <a:lnTo>
                    <a:pt x="279" y="1"/>
                  </a:lnTo>
                  <a:lnTo>
                    <a:pt x="282" y="1"/>
                  </a:lnTo>
                  <a:lnTo>
                    <a:pt x="283" y="1"/>
                  </a:lnTo>
                  <a:lnTo>
                    <a:pt x="284" y="1"/>
                  </a:lnTo>
                  <a:lnTo>
                    <a:pt x="285" y="1"/>
                  </a:lnTo>
                  <a:lnTo>
                    <a:pt x="287" y="2"/>
                  </a:lnTo>
                  <a:lnTo>
                    <a:pt x="288" y="2"/>
                  </a:lnTo>
                  <a:lnTo>
                    <a:pt x="289" y="2"/>
                  </a:lnTo>
                  <a:lnTo>
                    <a:pt x="290" y="2"/>
                  </a:lnTo>
                  <a:lnTo>
                    <a:pt x="291" y="2"/>
                  </a:lnTo>
                  <a:lnTo>
                    <a:pt x="292" y="2"/>
                  </a:lnTo>
                  <a:lnTo>
                    <a:pt x="293" y="2"/>
                  </a:lnTo>
                  <a:lnTo>
                    <a:pt x="294" y="2"/>
                  </a:lnTo>
                  <a:lnTo>
                    <a:pt x="295" y="2"/>
                  </a:lnTo>
                  <a:lnTo>
                    <a:pt x="296" y="2"/>
                  </a:lnTo>
                  <a:lnTo>
                    <a:pt x="297" y="2"/>
                  </a:lnTo>
                  <a:lnTo>
                    <a:pt x="298" y="3"/>
                  </a:lnTo>
                  <a:lnTo>
                    <a:pt x="299" y="3"/>
                  </a:lnTo>
                  <a:lnTo>
                    <a:pt x="300" y="3"/>
                  </a:lnTo>
                  <a:lnTo>
                    <a:pt x="301" y="3"/>
                  </a:lnTo>
                  <a:lnTo>
                    <a:pt x="302" y="3"/>
                  </a:lnTo>
                  <a:lnTo>
                    <a:pt x="303" y="3"/>
                  </a:lnTo>
                  <a:lnTo>
                    <a:pt x="304" y="3"/>
                  </a:lnTo>
                  <a:lnTo>
                    <a:pt x="305" y="4"/>
                  </a:lnTo>
                  <a:lnTo>
                    <a:pt x="307" y="4"/>
                  </a:lnTo>
                  <a:lnTo>
                    <a:pt x="308" y="4"/>
                  </a:lnTo>
                  <a:lnTo>
                    <a:pt x="309" y="4"/>
                  </a:lnTo>
                  <a:lnTo>
                    <a:pt x="311" y="4"/>
                  </a:lnTo>
                  <a:lnTo>
                    <a:pt x="312" y="5"/>
                  </a:lnTo>
                  <a:lnTo>
                    <a:pt x="314" y="5"/>
                  </a:lnTo>
                  <a:lnTo>
                    <a:pt x="316" y="5"/>
                  </a:lnTo>
                  <a:lnTo>
                    <a:pt x="317" y="5"/>
                  </a:lnTo>
                  <a:lnTo>
                    <a:pt x="318" y="5"/>
                  </a:lnTo>
                  <a:lnTo>
                    <a:pt x="320" y="6"/>
                  </a:lnTo>
                  <a:lnTo>
                    <a:pt x="321" y="6"/>
                  </a:lnTo>
                  <a:lnTo>
                    <a:pt x="323" y="6"/>
                  </a:lnTo>
                  <a:lnTo>
                    <a:pt x="324" y="6"/>
                  </a:lnTo>
                  <a:lnTo>
                    <a:pt x="325" y="6"/>
                  </a:lnTo>
                  <a:lnTo>
                    <a:pt x="326" y="6"/>
                  </a:lnTo>
                  <a:lnTo>
                    <a:pt x="327" y="7"/>
                  </a:lnTo>
                  <a:lnTo>
                    <a:pt x="328" y="7"/>
                  </a:lnTo>
                  <a:lnTo>
                    <a:pt x="329" y="7"/>
                  </a:lnTo>
                  <a:lnTo>
                    <a:pt x="330" y="7"/>
                  </a:lnTo>
                  <a:lnTo>
                    <a:pt x="331" y="7"/>
                  </a:lnTo>
                  <a:lnTo>
                    <a:pt x="331" y="8"/>
                  </a:lnTo>
                  <a:lnTo>
                    <a:pt x="332" y="8"/>
                  </a:lnTo>
                  <a:lnTo>
                    <a:pt x="333" y="8"/>
                  </a:lnTo>
                  <a:lnTo>
                    <a:pt x="334" y="8"/>
                  </a:lnTo>
                  <a:lnTo>
                    <a:pt x="335" y="9"/>
                  </a:lnTo>
                  <a:lnTo>
                    <a:pt x="336" y="9"/>
                  </a:lnTo>
                  <a:lnTo>
                    <a:pt x="337" y="9"/>
                  </a:lnTo>
                  <a:lnTo>
                    <a:pt x="338" y="9"/>
                  </a:lnTo>
                  <a:lnTo>
                    <a:pt x="339" y="10"/>
                  </a:lnTo>
                  <a:lnTo>
                    <a:pt x="340" y="10"/>
                  </a:lnTo>
                  <a:lnTo>
                    <a:pt x="342" y="10"/>
                  </a:lnTo>
                  <a:lnTo>
                    <a:pt x="343" y="11"/>
                  </a:lnTo>
                  <a:lnTo>
                    <a:pt x="344" y="11"/>
                  </a:lnTo>
                  <a:lnTo>
                    <a:pt x="346" y="12"/>
                  </a:lnTo>
                  <a:lnTo>
                    <a:pt x="348" y="12"/>
                  </a:lnTo>
                  <a:lnTo>
                    <a:pt x="349" y="13"/>
                  </a:lnTo>
                  <a:lnTo>
                    <a:pt x="351" y="13"/>
                  </a:lnTo>
                  <a:lnTo>
                    <a:pt x="353" y="14"/>
                  </a:lnTo>
                  <a:lnTo>
                    <a:pt x="355" y="14"/>
                  </a:lnTo>
                  <a:lnTo>
                    <a:pt x="356" y="15"/>
                  </a:lnTo>
                  <a:lnTo>
                    <a:pt x="358" y="15"/>
                  </a:lnTo>
                  <a:lnTo>
                    <a:pt x="359" y="16"/>
                  </a:lnTo>
                  <a:lnTo>
                    <a:pt x="360" y="16"/>
                  </a:lnTo>
                  <a:lnTo>
                    <a:pt x="362" y="17"/>
                  </a:lnTo>
                  <a:lnTo>
                    <a:pt x="363" y="17"/>
                  </a:lnTo>
                  <a:lnTo>
                    <a:pt x="365" y="17"/>
                  </a:lnTo>
                  <a:lnTo>
                    <a:pt x="366" y="18"/>
                  </a:lnTo>
                  <a:lnTo>
                    <a:pt x="367" y="18"/>
                  </a:lnTo>
                  <a:lnTo>
                    <a:pt x="368" y="19"/>
                  </a:lnTo>
                  <a:lnTo>
                    <a:pt x="369" y="19"/>
                  </a:lnTo>
                  <a:lnTo>
                    <a:pt x="370" y="19"/>
                  </a:lnTo>
                  <a:lnTo>
                    <a:pt x="371" y="20"/>
                  </a:lnTo>
                  <a:lnTo>
                    <a:pt x="372" y="20"/>
                  </a:lnTo>
                  <a:lnTo>
                    <a:pt x="373" y="20"/>
                  </a:lnTo>
                  <a:lnTo>
                    <a:pt x="374" y="21"/>
                  </a:lnTo>
                  <a:lnTo>
                    <a:pt x="375" y="21"/>
                  </a:lnTo>
                  <a:lnTo>
                    <a:pt x="376" y="22"/>
                  </a:lnTo>
                  <a:lnTo>
                    <a:pt x="377" y="22"/>
                  </a:lnTo>
                  <a:lnTo>
                    <a:pt x="378" y="23"/>
                  </a:lnTo>
                  <a:lnTo>
                    <a:pt x="379" y="23"/>
                  </a:lnTo>
                  <a:lnTo>
                    <a:pt x="380" y="24"/>
                  </a:lnTo>
                  <a:lnTo>
                    <a:pt x="381" y="24"/>
                  </a:lnTo>
                  <a:lnTo>
                    <a:pt x="382" y="26"/>
                  </a:lnTo>
                  <a:lnTo>
                    <a:pt x="384" y="26"/>
                  </a:lnTo>
                  <a:lnTo>
                    <a:pt x="385" y="27"/>
                  </a:lnTo>
                  <a:lnTo>
                    <a:pt x="386" y="28"/>
                  </a:lnTo>
                  <a:lnTo>
                    <a:pt x="388" y="29"/>
                  </a:lnTo>
                  <a:lnTo>
                    <a:pt x="389" y="29"/>
                  </a:lnTo>
                  <a:lnTo>
                    <a:pt x="391" y="30"/>
                  </a:lnTo>
                  <a:lnTo>
                    <a:pt x="393" y="31"/>
                  </a:lnTo>
                  <a:lnTo>
                    <a:pt x="394" y="32"/>
                  </a:lnTo>
                  <a:lnTo>
                    <a:pt x="395" y="32"/>
                  </a:lnTo>
                  <a:lnTo>
                    <a:pt x="397" y="33"/>
                  </a:lnTo>
                  <a:lnTo>
                    <a:pt x="398" y="33"/>
                  </a:lnTo>
                  <a:lnTo>
                    <a:pt x="399" y="34"/>
                  </a:lnTo>
                  <a:lnTo>
                    <a:pt x="400" y="35"/>
                  </a:lnTo>
                  <a:lnTo>
                    <a:pt x="401" y="35"/>
                  </a:lnTo>
                  <a:lnTo>
                    <a:pt x="402" y="36"/>
                  </a:lnTo>
                  <a:lnTo>
                    <a:pt x="403" y="36"/>
                  </a:lnTo>
                  <a:lnTo>
                    <a:pt x="404" y="36"/>
                  </a:lnTo>
                  <a:lnTo>
                    <a:pt x="404" y="37"/>
                  </a:lnTo>
                  <a:lnTo>
                    <a:pt x="406" y="37"/>
                  </a:lnTo>
                  <a:lnTo>
                    <a:pt x="407" y="38"/>
                  </a:lnTo>
                  <a:lnTo>
                    <a:pt x="408" y="38"/>
                  </a:lnTo>
                  <a:lnTo>
                    <a:pt x="409" y="39"/>
                  </a:lnTo>
                  <a:lnTo>
                    <a:pt x="410" y="39"/>
                  </a:lnTo>
                  <a:lnTo>
                    <a:pt x="411" y="40"/>
                  </a:lnTo>
                  <a:lnTo>
                    <a:pt x="412" y="40"/>
                  </a:lnTo>
                  <a:lnTo>
                    <a:pt x="413" y="41"/>
                  </a:lnTo>
                  <a:lnTo>
                    <a:pt x="414" y="42"/>
                  </a:lnTo>
                  <a:lnTo>
                    <a:pt x="415" y="42"/>
                  </a:lnTo>
                  <a:lnTo>
                    <a:pt x="416" y="43"/>
                  </a:lnTo>
                  <a:lnTo>
                    <a:pt x="417" y="43"/>
                  </a:lnTo>
                  <a:lnTo>
                    <a:pt x="419" y="44"/>
                  </a:lnTo>
                  <a:lnTo>
                    <a:pt x="420" y="45"/>
                  </a:lnTo>
                  <a:lnTo>
                    <a:pt x="421" y="45"/>
                  </a:lnTo>
                  <a:lnTo>
                    <a:pt x="422" y="46"/>
                  </a:lnTo>
                  <a:lnTo>
                    <a:pt x="424" y="47"/>
                  </a:lnTo>
                  <a:lnTo>
                    <a:pt x="425" y="48"/>
                  </a:lnTo>
                  <a:lnTo>
                    <a:pt x="426" y="48"/>
                  </a:lnTo>
                  <a:lnTo>
                    <a:pt x="428" y="49"/>
                  </a:lnTo>
                  <a:lnTo>
                    <a:pt x="429" y="50"/>
                  </a:lnTo>
                  <a:lnTo>
                    <a:pt x="430" y="50"/>
                  </a:lnTo>
                  <a:lnTo>
                    <a:pt x="431" y="51"/>
                  </a:lnTo>
                  <a:lnTo>
                    <a:pt x="432" y="51"/>
                  </a:lnTo>
                  <a:lnTo>
                    <a:pt x="433" y="52"/>
                  </a:lnTo>
                  <a:lnTo>
                    <a:pt x="434" y="52"/>
                  </a:lnTo>
                  <a:lnTo>
                    <a:pt x="435" y="53"/>
                  </a:lnTo>
                  <a:lnTo>
                    <a:pt x="436" y="54"/>
                  </a:lnTo>
                  <a:lnTo>
                    <a:pt x="437" y="54"/>
                  </a:lnTo>
                  <a:lnTo>
                    <a:pt x="438" y="55"/>
                  </a:lnTo>
                  <a:lnTo>
                    <a:pt x="439" y="55"/>
                  </a:lnTo>
                  <a:lnTo>
                    <a:pt x="440" y="56"/>
                  </a:lnTo>
                  <a:lnTo>
                    <a:pt x="441" y="57"/>
                  </a:lnTo>
                  <a:lnTo>
                    <a:pt x="442" y="58"/>
                  </a:lnTo>
                  <a:lnTo>
                    <a:pt x="443" y="58"/>
                  </a:lnTo>
                  <a:lnTo>
                    <a:pt x="444" y="58"/>
                  </a:lnTo>
                  <a:lnTo>
                    <a:pt x="444" y="59"/>
                  </a:lnTo>
                  <a:lnTo>
                    <a:pt x="445" y="59"/>
                  </a:lnTo>
                  <a:lnTo>
                    <a:pt x="446" y="60"/>
                  </a:lnTo>
                  <a:lnTo>
                    <a:pt x="448" y="60"/>
                  </a:lnTo>
                  <a:lnTo>
                    <a:pt x="449" y="61"/>
                  </a:lnTo>
                  <a:lnTo>
                    <a:pt x="450" y="62"/>
                  </a:lnTo>
                  <a:lnTo>
                    <a:pt x="452" y="63"/>
                  </a:lnTo>
                  <a:lnTo>
                    <a:pt x="453" y="64"/>
                  </a:lnTo>
                  <a:lnTo>
                    <a:pt x="454" y="64"/>
                  </a:lnTo>
                  <a:lnTo>
                    <a:pt x="455" y="65"/>
                  </a:lnTo>
                  <a:lnTo>
                    <a:pt x="456" y="66"/>
                  </a:lnTo>
                  <a:lnTo>
                    <a:pt x="457" y="66"/>
                  </a:lnTo>
                  <a:lnTo>
                    <a:pt x="458" y="68"/>
                  </a:lnTo>
                  <a:lnTo>
                    <a:pt x="459" y="69"/>
                  </a:lnTo>
                  <a:lnTo>
                    <a:pt x="460" y="69"/>
                  </a:lnTo>
                  <a:lnTo>
                    <a:pt x="461" y="70"/>
                  </a:lnTo>
                  <a:lnTo>
                    <a:pt x="462" y="71"/>
                  </a:lnTo>
                  <a:lnTo>
                    <a:pt x="463" y="71"/>
                  </a:lnTo>
                  <a:lnTo>
                    <a:pt x="463" y="72"/>
                  </a:lnTo>
                  <a:lnTo>
                    <a:pt x="464" y="72"/>
                  </a:lnTo>
                  <a:lnTo>
                    <a:pt x="465" y="73"/>
                  </a:lnTo>
                  <a:lnTo>
                    <a:pt x="466" y="73"/>
                  </a:lnTo>
                  <a:lnTo>
                    <a:pt x="466" y="74"/>
                  </a:lnTo>
                  <a:lnTo>
                    <a:pt x="467" y="74"/>
                  </a:lnTo>
                  <a:lnTo>
                    <a:pt x="468" y="75"/>
                  </a:lnTo>
                  <a:lnTo>
                    <a:pt x="469" y="76"/>
                  </a:lnTo>
                  <a:lnTo>
                    <a:pt x="470" y="76"/>
                  </a:lnTo>
                  <a:lnTo>
                    <a:pt x="471" y="77"/>
                  </a:lnTo>
                  <a:lnTo>
                    <a:pt x="472" y="78"/>
                  </a:lnTo>
                  <a:lnTo>
                    <a:pt x="473" y="79"/>
                  </a:lnTo>
                  <a:lnTo>
                    <a:pt x="474" y="80"/>
                  </a:lnTo>
                  <a:lnTo>
                    <a:pt x="475" y="80"/>
                  </a:lnTo>
                  <a:lnTo>
                    <a:pt x="476" y="81"/>
                  </a:lnTo>
                  <a:lnTo>
                    <a:pt x="476" y="82"/>
                  </a:lnTo>
                  <a:lnTo>
                    <a:pt x="477" y="82"/>
                  </a:lnTo>
                  <a:lnTo>
                    <a:pt x="478" y="82"/>
                  </a:lnTo>
                  <a:lnTo>
                    <a:pt x="478" y="83"/>
                  </a:lnTo>
                  <a:lnTo>
                    <a:pt x="479" y="83"/>
                  </a:lnTo>
                  <a:lnTo>
                    <a:pt x="479" y="84"/>
                  </a:lnTo>
                  <a:lnTo>
                    <a:pt x="480" y="84"/>
                  </a:lnTo>
                  <a:lnTo>
                    <a:pt x="480" y="85"/>
                  </a:lnTo>
                  <a:lnTo>
                    <a:pt x="481" y="85"/>
                  </a:lnTo>
                  <a:lnTo>
                    <a:pt x="482" y="86"/>
                  </a:lnTo>
                  <a:lnTo>
                    <a:pt x="483" y="87"/>
                  </a:lnTo>
                  <a:lnTo>
                    <a:pt x="484" y="87"/>
                  </a:lnTo>
                  <a:lnTo>
                    <a:pt x="484" y="88"/>
                  </a:lnTo>
                  <a:lnTo>
                    <a:pt x="485" y="88"/>
                  </a:lnTo>
                  <a:lnTo>
                    <a:pt x="486" y="89"/>
                  </a:lnTo>
                  <a:lnTo>
                    <a:pt x="487" y="89"/>
                  </a:lnTo>
                  <a:lnTo>
                    <a:pt x="487" y="90"/>
                  </a:lnTo>
                  <a:lnTo>
                    <a:pt x="489" y="90"/>
                  </a:lnTo>
                  <a:lnTo>
                    <a:pt x="490" y="91"/>
                  </a:lnTo>
                  <a:lnTo>
                    <a:pt x="491" y="92"/>
                  </a:lnTo>
                  <a:lnTo>
                    <a:pt x="492" y="92"/>
                  </a:lnTo>
                  <a:lnTo>
                    <a:pt x="493" y="93"/>
                  </a:lnTo>
                  <a:lnTo>
                    <a:pt x="494" y="94"/>
                  </a:lnTo>
                  <a:lnTo>
                    <a:pt x="495" y="94"/>
                  </a:lnTo>
                  <a:lnTo>
                    <a:pt x="495" y="95"/>
                  </a:lnTo>
                  <a:lnTo>
                    <a:pt x="496" y="95"/>
                  </a:lnTo>
                  <a:lnTo>
                    <a:pt x="497" y="96"/>
                  </a:lnTo>
                  <a:lnTo>
                    <a:pt x="498" y="96"/>
                  </a:lnTo>
                  <a:lnTo>
                    <a:pt x="498" y="97"/>
                  </a:lnTo>
                  <a:lnTo>
                    <a:pt x="499" y="97"/>
                  </a:lnTo>
                  <a:lnTo>
                    <a:pt x="500" y="98"/>
                  </a:lnTo>
                  <a:lnTo>
                    <a:pt x="501" y="98"/>
                  </a:lnTo>
                  <a:lnTo>
                    <a:pt x="501" y="99"/>
                  </a:lnTo>
                  <a:lnTo>
                    <a:pt x="502" y="99"/>
                  </a:lnTo>
                  <a:lnTo>
                    <a:pt x="502" y="100"/>
                  </a:lnTo>
                  <a:lnTo>
                    <a:pt x="503" y="100"/>
                  </a:lnTo>
                  <a:lnTo>
                    <a:pt x="504" y="101"/>
                  </a:lnTo>
                  <a:lnTo>
                    <a:pt x="505" y="102"/>
                  </a:lnTo>
                  <a:lnTo>
                    <a:pt x="506" y="103"/>
                  </a:lnTo>
                  <a:lnTo>
                    <a:pt x="507" y="104"/>
                  </a:lnTo>
                  <a:lnTo>
                    <a:pt x="508" y="105"/>
                  </a:lnTo>
                  <a:lnTo>
                    <a:pt x="509" y="106"/>
                  </a:lnTo>
                  <a:lnTo>
                    <a:pt x="510" y="107"/>
                  </a:lnTo>
                  <a:lnTo>
                    <a:pt x="511" y="108"/>
                  </a:lnTo>
                  <a:lnTo>
                    <a:pt x="512" y="110"/>
                  </a:lnTo>
                  <a:lnTo>
                    <a:pt x="513" y="111"/>
                  </a:lnTo>
                  <a:lnTo>
                    <a:pt x="514" y="112"/>
                  </a:lnTo>
                  <a:lnTo>
                    <a:pt x="514" y="113"/>
                  </a:lnTo>
                  <a:lnTo>
                    <a:pt x="515" y="114"/>
                  </a:lnTo>
                  <a:lnTo>
                    <a:pt x="516" y="115"/>
                  </a:lnTo>
                  <a:lnTo>
                    <a:pt x="517" y="115"/>
                  </a:lnTo>
                  <a:lnTo>
                    <a:pt x="518" y="116"/>
                  </a:lnTo>
                  <a:lnTo>
                    <a:pt x="519" y="117"/>
                  </a:lnTo>
                  <a:lnTo>
                    <a:pt x="519" y="118"/>
                  </a:lnTo>
                  <a:lnTo>
                    <a:pt x="520" y="119"/>
                  </a:lnTo>
                  <a:lnTo>
                    <a:pt x="521" y="119"/>
                  </a:lnTo>
                  <a:lnTo>
                    <a:pt x="521" y="120"/>
                  </a:lnTo>
                  <a:lnTo>
                    <a:pt x="522" y="121"/>
                  </a:lnTo>
                  <a:lnTo>
                    <a:pt x="523" y="121"/>
                  </a:lnTo>
                  <a:lnTo>
                    <a:pt x="523" y="122"/>
                  </a:lnTo>
                  <a:lnTo>
                    <a:pt x="524" y="122"/>
                  </a:lnTo>
                  <a:lnTo>
                    <a:pt x="524" y="123"/>
                  </a:lnTo>
                  <a:lnTo>
                    <a:pt x="525" y="124"/>
                  </a:lnTo>
                  <a:lnTo>
                    <a:pt x="526" y="125"/>
                  </a:lnTo>
                  <a:lnTo>
                    <a:pt x="527" y="126"/>
                  </a:lnTo>
                  <a:lnTo>
                    <a:pt x="528" y="127"/>
                  </a:lnTo>
                  <a:lnTo>
                    <a:pt x="528" y="128"/>
                  </a:lnTo>
                  <a:lnTo>
                    <a:pt x="529" y="128"/>
                  </a:lnTo>
                  <a:lnTo>
                    <a:pt x="529" y="129"/>
                  </a:lnTo>
                  <a:lnTo>
                    <a:pt x="531" y="130"/>
                  </a:lnTo>
                  <a:lnTo>
                    <a:pt x="532" y="131"/>
                  </a:lnTo>
                  <a:lnTo>
                    <a:pt x="533" y="132"/>
                  </a:lnTo>
                  <a:lnTo>
                    <a:pt x="533" y="133"/>
                  </a:lnTo>
                  <a:lnTo>
                    <a:pt x="534" y="134"/>
                  </a:lnTo>
                  <a:lnTo>
                    <a:pt x="535" y="135"/>
                  </a:lnTo>
                  <a:lnTo>
                    <a:pt x="536" y="136"/>
                  </a:lnTo>
                  <a:lnTo>
                    <a:pt x="537" y="137"/>
                  </a:lnTo>
                  <a:lnTo>
                    <a:pt x="538" y="139"/>
                  </a:lnTo>
                  <a:lnTo>
                    <a:pt x="540" y="140"/>
                  </a:lnTo>
                  <a:lnTo>
                    <a:pt x="541" y="141"/>
                  </a:lnTo>
                  <a:lnTo>
                    <a:pt x="542" y="143"/>
                  </a:lnTo>
                  <a:lnTo>
                    <a:pt x="543" y="144"/>
                  </a:lnTo>
                  <a:lnTo>
                    <a:pt x="544" y="145"/>
                  </a:lnTo>
                  <a:lnTo>
                    <a:pt x="544" y="146"/>
                  </a:lnTo>
                  <a:lnTo>
                    <a:pt x="545" y="147"/>
                  </a:lnTo>
                  <a:lnTo>
                    <a:pt x="546" y="148"/>
                  </a:lnTo>
                  <a:lnTo>
                    <a:pt x="547" y="149"/>
                  </a:lnTo>
                  <a:lnTo>
                    <a:pt x="548" y="151"/>
                  </a:lnTo>
                  <a:lnTo>
                    <a:pt x="549" y="152"/>
                  </a:lnTo>
                  <a:lnTo>
                    <a:pt x="549" y="153"/>
                  </a:lnTo>
                  <a:lnTo>
                    <a:pt x="550" y="154"/>
                  </a:lnTo>
                  <a:lnTo>
                    <a:pt x="551" y="155"/>
                  </a:lnTo>
                  <a:lnTo>
                    <a:pt x="552" y="156"/>
                  </a:lnTo>
                  <a:lnTo>
                    <a:pt x="552" y="157"/>
                  </a:lnTo>
                  <a:lnTo>
                    <a:pt x="553" y="157"/>
                  </a:lnTo>
                  <a:lnTo>
                    <a:pt x="553" y="158"/>
                  </a:lnTo>
                  <a:lnTo>
                    <a:pt x="554" y="159"/>
                  </a:lnTo>
                  <a:lnTo>
                    <a:pt x="555" y="160"/>
                  </a:lnTo>
                  <a:lnTo>
                    <a:pt x="555" y="161"/>
                  </a:lnTo>
                  <a:lnTo>
                    <a:pt x="556" y="162"/>
                  </a:lnTo>
                  <a:lnTo>
                    <a:pt x="557" y="163"/>
                  </a:lnTo>
                  <a:lnTo>
                    <a:pt x="558" y="164"/>
                  </a:lnTo>
                  <a:lnTo>
                    <a:pt x="558" y="165"/>
                  </a:lnTo>
                  <a:lnTo>
                    <a:pt x="559" y="167"/>
                  </a:lnTo>
                  <a:lnTo>
                    <a:pt x="560" y="168"/>
                  </a:lnTo>
                  <a:lnTo>
                    <a:pt x="561" y="169"/>
                  </a:lnTo>
                  <a:lnTo>
                    <a:pt x="562" y="171"/>
                  </a:lnTo>
                  <a:lnTo>
                    <a:pt x="563" y="172"/>
                  </a:lnTo>
                  <a:lnTo>
                    <a:pt x="565" y="174"/>
                  </a:lnTo>
                  <a:lnTo>
                    <a:pt x="566" y="175"/>
                  </a:lnTo>
                  <a:lnTo>
                    <a:pt x="567" y="177"/>
                  </a:lnTo>
                  <a:lnTo>
                    <a:pt x="568" y="178"/>
                  </a:lnTo>
                  <a:lnTo>
                    <a:pt x="569" y="179"/>
                  </a:lnTo>
                  <a:lnTo>
                    <a:pt x="569" y="181"/>
                  </a:lnTo>
                  <a:lnTo>
                    <a:pt x="570" y="182"/>
                  </a:lnTo>
                  <a:lnTo>
                    <a:pt x="572" y="183"/>
                  </a:lnTo>
                  <a:lnTo>
                    <a:pt x="573" y="184"/>
                  </a:lnTo>
                  <a:lnTo>
                    <a:pt x="573" y="185"/>
                  </a:lnTo>
                  <a:lnTo>
                    <a:pt x="574" y="186"/>
                  </a:lnTo>
                  <a:lnTo>
                    <a:pt x="575" y="186"/>
                  </a:lnTo>
                  <a:lnTo>
                    <a:pt x="575" y="187"/>
                  </a:lnTo>
                  <a:lnTo>
                    <a:pt x="576" y="188"/>
                  </a:lnTo>
                  <a:lnTo>
                    <a:pt x="577" y="189"/>
                  </a:lnTo>
                  <a:lnTo>
                    <a:pt x="577" y="190"/>
                  </a:lnTo>
                  <a:lnTo>
                    <a:pt x="578" y="191"/>
                  </a:lnTo>
                  <a:lnTo>
                    <a:pt x="578" y="193"/>
                  </a:lnTo>
                  <a:lnTo>
                    <a:pt x="579" y="193"/>
                  </a:lnTo>
                  <a:lnTo>
                    <a:pt x="580" y="194"/>
                  </a:lnTo>
                  <a:lnTo>
                    <a:pt x="580" y="195"/>
                  </a:lnTo>
                  <a:lnTo>
                    <a:pt x="581" y="196"/>
                  </a:lnTo>
                  <a:lnTo>
                    <a:pt x="582" y="197"/>
                  </a:lnTo>
                  <a:lnTo>
                    <a:pt x="582" y="198"/>
                  </a:lnTo>
                  <a:lnTo>
                    <a:pt x="583" y="199"/>
                  </a:lnTo>
                  <a:lnTo>
                    <a:pt x="584" y="200"/>
                  </a:lnTo>
                  <a:lnTo>
                    <a:pt x="585" y="202"/>
                  </a:lnTo>
                  <a:lnTo>
                    <a:pt x="586" y="203"/>
                  </a:lnTo>
                  <a:lnTo>
                    <a:pt x="587" y="204"/>
                  </a:lnTo>
                  <a:lnTo>
                    <a:pt x="588" y="206"/>
                  </a:lnTo>
                  <a:lnTo>
                    <a:pt x="589" y="207"/>
                  </a:lnTo>
                  <a:lnTo>
                    <a:pt x="590" y="209"/>
                  </a:lnTo>
                  <a:lnTo>
                    <a:pt x="591" y="211"/>
                  </a:lnTo>
                  <a:lnTo>
                    <a:pt x="592" y="212"/>
                  </a:lnTo>
                  <a:lnTo>
                    <a:pt x="593" y="214"/>
                  </a:lnTo>
                  <a:lnTo>
                    <a:pt x="594" y="215"/>
                  </a:lnTo>
                  <a:lnTo>
                    <a:pt x="595" y="216"/>
                  </a:lnTo>
                  <a:lnTo>
                    <a:pt x="596" y="217"/>
                  </a:lnTo>
                  <a:lnTo>
                    <a:pt x="597" y="219"/>
                  </a:lnTo>
                  <a:lnTo>
                    <a:pt x="598" y="220"/>
                  </a:lnTo>
                  <a:lnTo>
                    <a:pt x="599" y="221"/>
                  </a:lnTo>
                  <a:lnTo>
                    <a:pt x="599" y="222"/>
                  </a:lnTo>
                  <a:lnTo>
                    <a:pt x="600" y="223"/>
                  </a:lnTo>
                  <a:lnTo>
                    <a:pt x="601" y="224"/>
                  </a:lnTo>
                  <a:lnTo>
                    <a:pt x="602" y="225"/>
                  </a:lnTo>
                  <a:lnTo>
                    <a:pt x="602" y="226"/>
                  </a:lnTo>
                  <a:lnTo>
                    <a:pt x="603" y="227"/>
                  </a:lnTo>
                  <a:lnTo>
                    <a:pt x="603" y="228"/>
                  </a:lnTo>
                  <a:lnTo>
                    <a:pt x="604" y="228"/>
                  </a:lnTo>
                  <a:lnTo>
                    <a:pt x="604" y="229"/>
                  </a:lnTo>
                  <a:lnTo>
                    <a:pt x="605" y="230"/>
                  </a:lnTo>
                  <a:lnTo>
                    <a:pt x="605" y="231"/>
                  </a:lnTo>
                  <a:lnTo>
                    <a:pt x="606" y="231"/>
                  </a:lnTo>
                  <a:lnTo>
                    <a:pt x="606" y="232"/>
                  </a:lnTo>
                  <a:lnTo>
                    <a:pt x="607" y="233"/>
                  </a:lnTo>
                  <a:lnTo>
                    <a:pt x="607" y="235"/>
                  </a:lnTo>
                  <a:lnTo>
                    <a:pt x="608" y="236"/>
                  </a:lnTo>
                  <a:lnTo>
                    <a:pt x="609" y="237"/>
                  </a:lnTo>
                  <a:lnTo>
                    <a:pt x="609" y="238"/>
                  </a:lnTo>
                  <a:lnTo>
                    <a:pt x="610" y="239"/>
                  </a:lnTo>
                  <a:lnTo>
                    <a:pt x="611" y="241"/>
                  </a:lnTo>
                  <a:lnTo>
                    <a:pt x="611" y="242"/>
                  </a:lnTo>
                  <a:lnTo>
                    <a:pt x="612" y="243"/>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763" name="Freeform 95"/>
            <p:cNvSpPr>
              <a:spLocks/>
            </p:cNvSpPr>
            <p:nvPr/>
          </p:nvSpPr>
          <p:spPr bwMode="auto">
            <a:xfrm>
              <a:off x="3257" y="1091"/>
              <a:ext cx="459" cy="183"/>
            </a:xfrm>
            <a:custGeom>
              <a:avLst/>
              <a:gdLst>
                <a:gd name="T0" fmla="*/ 2 w 612"/>
                <a:gd name="T1" fmla="*/ 4 h 244"/>
                <a:gd name="T2" fmla="*/ 3 w 612"/>
                <a:gd name="T3" fmla="*/ 4 h 244"/>
                <a:gd name="T4" fmla="*/ 4 w 612"/>
                <a:gd name="T5" fmla="*/ 4 h 244"/>
                <a:gd name="T6" fmla="*/ 4 w 612"/>
                <a:gd name="T7" fmla="*/ 4 h 244"/>
                <a:gd name="T8" fmla="*/ 5 w 612"/>
                <a:gd name="T9" fmla="*/ 4 h 244"/>
                <a:gd name="T10" fmla="*/ 5 w 612"/>
                <a:gd name="T11" fmla="*/ 4 h 244"/>
                <a:gd name="T12" fmla="*/ 5 w 612"/>
                <a:gd name="T13" fmla="*/ 4 h 244"/>
                <a:gd name="T14" fmla="*/ 5 w 612"/>
                <a:gd name="T15" fmla="*/ 4 h 244"/>
                <a:gd name="T16" fmla="*/ 5 w 612"/>
                <a:gd name="T17" fmla="*/ 4 h 244"/>
                <a:gd name="T18" fmla="*/ 5 w 612"/>
                <a:gd name="T19" fmla="*/ 4 h 244"/>
                <a:gd name="T20" fmla="*/ 5 w 612"/>
                <a:gd name="T21" fmla="*/ 4 h 244"/>
                <a:gd name="T22" fmla="*/ 5 w 612"/>
                <a:gd name="T23" fmla="*/ 4 h 244"/>
                <a:gd name="T24" fmla="*/ 5 w 612"/>
                <a:gd name="T25" fmla="*/ 4 h 244"/>
                <a:gd name="T26" fmla="*/ 5 w 612"/>
                <a:gd name="T27" fmla="*/ 4 h 244"/>
                <a:gd name="T28" fmla="*/ 5 w 612"/>
                <a:gd name="T29" fmla="*/ 4 h 244"/>
                <a:gd name="T30" fmla="*/ 5 w 612"/>
                <a:gd name="T31" fmla="*/ 4 h 244"/>
                <a:gd name="T32" fmla="*/ 6 w 612"/>
                <a:gd name="T33" fmla="*/ 4 h 244"/>
                <a:gd name="T34" fmla="*/ 6 w 612"/>
                <a:gd name="T35" fmla="*/ 4 h 244"/>
                <a:gd name="T36" fmla="*/ 6 w 612"/>
                <a:gd name="T37" fmla="*/ 4 h 244"/>
                <a:gd name="T38" fmla="*/ 6 w 612"/>
                <a:gd name="T39" fmla="*/ 4 h 244"/>
                <a:gd name="T40" fmla="*/ 6 w 612"/>
                <a:gd name="T41" fmla="*/ 3 h 244"/>
                <a:gd name="T42" fmla="*/ 6 w 612"/>
                <a:gd name="T43" fmla="*/ 3 h 244"/>
                <a:gd name="T44" fmla="*/ 6 w 612"/>
                <a:gd name="T45" fmla="*/ 3 h 244"/>
                <a:gd name="T46" fmla="*/ 6 w 612"/>
                <a:gd name="T47" fmla="*/ 3 h 244"/>
                <a:gd name="T48" fmla="*/ 6 w 612"/>
                <a:gd name="T49" fmla="*/ 3 h 244"/>
                <a:gd name="T50" fmla="*/ 6 w 612"/>
                <a:gd name="T51" fmla="*/ 3 h 244"/>
                <a:gd name="T52" fmla="*/ 6 w 612"/>
                <a:gd name="T53" fmla="*/ 3 h 244"/>
                <a:gd name="T54" fmla="*/ 6 w 612"/>
                <a:gd name="T55" fmla="*/ 3 h 244"/>
                <a:gd name="T56" fmla="*/ 6 w 612"/>
                <a:gd name="T57" fmla="*/ 3 h 244"/>
                <a:gd name="T58" fmla="*/ 6 w 612"/>
                <a:gd name="T59" fmla="*/ 3 h 244"/>
                <a:gd name="T60" fmla="*/ 6 w 612"/>
                <a:gd name="T61" fmla="*/ 3 h 244"/>
                <a:gd name="T62" fmla="*/ 6 w 612"/>
                <a:gd name="T63" fmla="*/ 3 h 244"/>
                <a:gd name="T64" fmla="*/ 6 w 612"/>
                <a:gd name="T65" fmla="*/ 3 h 244"/>
                <a:gd name="T66" fmla="*/ 7 w 612"/>
                <a:gd name="T67" fmla="*/ 3 h 244"/>
                <a:gd name="T68" fmla="*/ 7 w 612"/>
                <a:gd name="T69" fmla="*/ 3 h 244"/>
                <a:gd name="T70" fmla="*/ 7 w 612"/>
                <a:gd name="T71" fmla="*/ 2 h 244"/>
                <a:gd name="T72" fmla="*/ 7 w 612"/>
                <a:gd name="T73" fmla="*/ 2 h 244"/>
                <a:gd name="T74" fmla="*/ 8 w 612"/>
                <a:gd name="T75" fmla="*/ 2 h 244"/>
                <a:gd name="T76" fmla="*/ 8 w 612"/>
                <a:gd name="T77" fmla="*/ 2 h 244"/>
                <a:gd name="T78" fmla="*/ 8 w 612"/>
                <a:gd name="T79" fmla="*/ 2 h 244"/>
                <a:gd name="T80" fmla="*/ 8 w 612"/>
                <a:gd name="T81" fmla="*/ 2 h 244"/>
                <a:gd name="T82" fmla="*/ 8 w 612"/>
                <a:gd name="T83" fmla="*/ 2 h 244"/>
                <a:gd name="T84" fmla="*/ 8 w 612"/>
                <a:gd name="T85" fmla="*/ 2 h 244"/>
                <a:gd name="T86" fmla="*/ 8 w 612"/>
                <a:gd name="T87" fmla="*/ 2 h 244"/>
                <a:gd name="T88" fmla="*/ 8 w 612"/>
                <a:gd name="T89" fmla="*/ 2 h 244"/>
                <a:gd name="T90" fmla="*/ 8 w 612"/>
                <a:gd name="T91" fmla="*/ 2 h 244"/>
                <a:gd name="T92" fmla="*/ 8 w 612"/>
                <a:gd name="T93" fmla="*/ 2 h 244"/>
                <a:gd name="T94" fmla="*/ 8 w 612"/>
                <a:gd name="T95" fmla="*/ 2 h 244"/>
                <a:gd name="T96" fmla="*/ 8 w 612"/>
                <a:gd name="T97" fmla="*/ 2 h 244"/>
                <a:gd name="T98" fmla="*/ 8 w 612"/>
                <a:gd name="T99" fmla="*/ 2 h 244"/>
                <a:gd name="T100" fmla="*/ 8 w 612"/>
                <a:gd name="T101" fmla="*/ 2 h 244"/>
                <a:gd name="T102" fmla="*/ 8 w 612"/>
                <a:gd name="T103" fmla="*/ 2 h 244"/>
                <a:gd name="T104" fmla="*/ 8 w 612"/>
                <a:gd name="T105" fmla="*/ 2 h 244"/>
                <a:gd name="T106" fmla="*/ 8 w 612"/>
                <a:gd name="T107" fmla="*/ 2 h 244"/>
                <a:gd name="T108" fmla="*/ 8 w 612"/>
                <a:gd name="T109" fmla="*/ 2 h 244"/>
                <a:gd name="T110" fmla="*/ 8 w 612"/>
                <a:gd name="T111" fmla="*/ 2 h 244"/>
                <a:gd name="T112" fmla="*/ 8 w 612"/>
                <a:gd name="T113" fmla="*/ 2 h 244"/>
                <a:gd name="T114" fmla="*/ 8 w 612"/>
                <a:gd name="T115" fmla="*/ 2 h 244"/>
                <a:gd name="T116" fmla="*/ 8 w 612"/>
                <a:gd name="T117" fmla="*/ 2 h 244"/>
                <a:gd name="T118" fmla="*/ 8 w 612"/>
                <a:gd name="T119" fmla="*/ 2 h 244"/>
                <a:gd name="T120" fmla="*/ 8 w 612"/>
                <a:gd name="T121" fmla="*/ 2 h 2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2"/>
                <a:gd name="T184" fmla="*/ 0 h 244"/>
                <a:gd name="T185" fmla="*/ 612 w 612"/>
                <a:gd name="T186" fmla="*/ 244 h 2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2" h="244">
                  <a:moveTo>
                    <a:pt x="0" y="244"/>
                  </a:moveTo>
                  <a:lnTo>
                    <a:pt x="23" y="244"/>
                  </a:lnTo>
                  <a:lnTo>
                    <a:pt x="46" y="244"/>
                  </a:lnTo>
                  <a:lnTo>
                    <a:pt x="66" y="244"/>
                  </a:lnTo>
                  <a:lnTo>
                    <a:pt x="85" y="244"/>
                  </a:lnTo>
                  <a:lnTo>
                    <a:pt x="103" y="244"/>
                  </a:lnTo>
                  <a:lnTo>
                    <a:pt x="120" y="244"/>
                  </a:lnTo>
                  <a:lnTo>
                    <a:pt x="135" y="244"/>
                  </a:lnTo>
                  <a:lnTo>
                    <a:pt x="149" y="244"/>
                  </a:lnTo>
                  <a:lnTo>
                    <a:pt x="163" y="244"/>
                  </a:lnTo>
                  <a:lnTo>
                    <a:pt x="175" y="244"/>
                  </a:lnTo>
                  <a:lnTo>
                    <a:pt x="185" y="244"/>
                  </a:lnTo>
                  <a:lnTo>
                    <a:pt x="195" y="244"/>
                  </a:lnTo>
                  <a:lnTo>
                    <a:pt x="205" y="244"/>
                  </a:lnTo>
                  <a:lnTo>
                    <a:pt x="214" y="244"/>
                  </a:lnTo>
                  <a:lnTo>
                    <a:pt x="221" y="244"/>
                  </a:lnTo>
                  <a:lnTo>
                    <a:pt x="228" y="244"/>
                  </a:lnTo>
                  <a:lnTo>
                    <a:pt x="234" y="244"/>
                  </a:lnTo>
                  <a:lnTo>
                    <a:pt x="240" y="244"/>
                  </a:lnTo>
                  <a:lnTo>
                    <a:pt x="245" y="244"/>
                  </a:lnTo>
                  <a:lnTo>
                    <a:pt x="249" y="243"/>
                  </a:lnTo>
                  <a:lnTo>
                    <a:pt x="253" y="243"/>
                  </a:lnTo>
                  <a:lnTo>
                    <a:pt x="256" y="243"/>
                  </a:lnTo>
                  <a:lnTo>
                    <a:pt x="259" y="243"/>
                  </a:lnTo>
                  <a:lnTo>
                    <a:pt x="261" y="243"/>
                  </a:lnTo>
                  <a:lnTo>
                    <a:pt x="264" y="243"/>
                  </a:lnTo>
                  <a:lnTo>
                    <a:pt x="266" y="243"/>
                  </a:lnTo>
                  <a:lnTo>
                    <a:pt x="268" y="243"/>
                  </a:lnTo>
                  <a:lnTo>
                    <a:pt x="269" y="243"/>
                  </a:lnTo>
                  <a:lnTo>
                    <a:pt x="271" y="243"/>
                  </a:lnTo>
                  <a:lnTo>
                    <a:pt x="273" y="243"/>
                  </a:lnTo>
                  <a:lnTo>
                    <a:pt x="274" y="243"/>
                  </a:lnTo>
                  <a:lnTo>
                    <a:pt x="276" y="243"/>
                  </a:lnTo>
                  <a:lnTo>
                    <a:pt x="278" y="242"/>
                  </a:lnTo>
                  <a:lnTo>
                    <a:pt x="279" y="242"/>
                  </a:lnTo>
                  <a:lnTo>
                    <a:pt x="282" y="242"/>
                  </a:lnTo>
                  <a:lnTo>
                    <a:pt x="283" y="242"/>
                  </a:lnTo>
                  <a:lnTo>
                    <a:pt x="284" y="242"/>
                  </a:lnTo>
                  <a:lnTo>
                    <a:pt x="285" y="242"/>
                  </a:lnTo>
                  <a:lnTo>
                    <a:pt x="287" y="242"/>
                  </a:lnTo>
                  <a:lnTo>
                    <a:pt x="288" y="242"/>
                  </a:lnTo>
                  <a:lnTo>
                    <a:pt x="289" y="242"/>
                  </a:lnTo>
                  <a:lnTo>
                    <a:pt x="290" y="242"/>
                  </a:lnTo>
                  <a:lnTo>
                    <a:pt x="291" y="242"/>
                  </a:lnTo>
                  <a:lnTo>
                    <a:pt x="292" y="242"/>
                  </a:lnTo>
                  <a:lnTo>
                    <a:pt x="292" y="240"/>
                  </a:lnTo>
                  <a:lnTo>
                    <a:pt x="293" y="240"/>
                  </a:lnTo>
                  <a:lnTo>
                    <a:pt x="294" y="240"/>
                  </a:lnTo>
                  <a:lnTo>
                    <a:pt x="295" y="240"/>
                  </a:lnTo>
                  <a:lnTo>
                    <a:pt x="296" y="240"/>
                  </a:lnTo>
                  <a:lnTo>
                    <a:pt x="297" y="240"/>
                  </a:lnTo>
                  <a:lnTo>
                    <a:pt x="298" y="240"/>
                  </a:lnTo>
                  <a:lnTo>
                    <a:pt x="299" y="240"/>
                  </a:lnTo>
                  <a:lnTo>
                    <a:pt x="300" y="240"/>
                  </a:lnTo>
                  <a:lnTo>
                    <a:pt x="301" y="239"/>
                  </a:lnTo>
                  <a:lnTo>
                    <a:pt x="302" y="239"/>
                  </a:lnTo>
                  <a:lnTo>
                    <a:pt x="303" y="239"/>
                  </a:lnTo>
                  <a:lnTo>
                    <a:pt x="304" y="239"/>
                  </a:lnTo>
                  <a:lnTo>
                    <a:pt x="305" y="239"/>
                  </a:lnTo>
                  <a:lnTo>
                    <a:pt x="307" y="239"/>
                  </a:lnTo>
                  <a:lnTo>
                    <a:pt x="308" y="238"/>
                  </a:lnTo>
                  <a:lnTo>
                    <a:pt x="309" y="238"/>
                  </a:lnTo>
                  <a:lnTo>
                    <a:pt x="311" y="238"/>
                  </a:lnTo>
                  <a:lnTo>
                    <a:pt x="312" y="238"/>
                  </a:lnTo>
                  <a:lnTo>
                    <a:pt x="314" y="238"/>
                  </a:lnTo>
                  <a:lnTo>
                    <a:pt x="316" y="237"/>
                  </a:lnTo>
                  <a:lnTo>
                    <a:pt x="317" y="237"/>
                  </a:lnTo>
                  <a:lnTo>
                    <a:pt x="318" y="237"/>
                  </a:lnTo>
                  <a:lnTo>
                    <a:pt x="320" y="237"/>
                  </a:lnTo>
                  <a:lnTo>
                    <a:pt x="321" y="237"/>
                  </a:lnTo>
                  <a:lnTo>
                    <a:pt x="323" y="236"/>
                  </a:lnTo>
                  <a:lnTo>
                    <a:pt x="324" y="236"/>
                  </a:lnTo>
                  <a:lnTo>
                    <a:pt x="325" y="236"/>
                  </a:lnTo>
                  <a:lnTo>
                    <a:pt x="326" y="236"/>
                  </a:lnTo>
                  <a:lnTo>
                    <a:pt x="327" y="236"/>
                  </a:lnTo>
                  <a:lnTo>
                    <a:pt x="328" y="236"/>
                  </a:lnTo>
                  <a:lnTo>
                    <a:pt x="329" y="235"/>
                  </a:lnTo>
                  <a:lnTo>
                    <a:pt x="330" y="235"/>
                  </a:lnTo>
                  <a:lnTo>
                    <a:pt x="331" y="235"/>
                  </a:lnTo>
                  <a:lnTo>
                    <a:pt x="332" y="235"/>
                  </a:lnTo>
                  <a:lnTo>
                    <a:pt x="333" y="234"/>
                  </a:lnTo>
                  <a:lnTo>
                    <a:pt x="334" y="234"/>
                  </a:lnTo>
                  <a:lnTo>
                    <a:pt x="335" y="234"/>
                  </a:lnTo>
                  <a:lnTo>
                    <a:pt x="336" y="234"/>
                  </a:lnTo>
                  <a:lnTo>
                    <a:pt x="337" y="233"/>
                  </a:lnTo>
                  <a:lnTo>
                    <a:pt x="338" y="233"/>
                  </a:lnTo>
                  <a:lnTo>
                    <a:pt x="339" y="233"/>
                  </a:lnTo>
                  <a:lnTo>
                    <a:pt x="340" y="232"/>
                  </a:lnTo>
                  <a:lnTo>
                    <a:pt x="342" y="232"/>
                  </a:lnTo>
                  <a:lnTo>
                    <a:pt x="343" y="232"/>
                  </a:lnTo>
                  <a:lnTo>
                    <a:pt x="344" y="231"/>
                  </a:lnTo>
                  <a:lnTo>
                    <a:pt x="346" y="231"/>
                  </a:lnTo>
                  <a:lnTo>
                    <a:pt x="348" y="230"/>
                  </a:lnTo>
                  <a:lnTo>
                    <a:pt x="349" y="230"/>
                  </a:lnTo>
                  <a:lnTo>
                    <a:pt x="351" y="229"/>
                  </a:lnTo>
                  <a:lnTo>
                    <a:pt x="353" y="229"/>
                  </a:lnTo>
                  <a:lnTo>
                    <a:pt x="355" y="228"/>
                  </a:lnTo>
                  <a:lnTo>
                    <a:pt x="356" y="228"/>
                  </a:lnTo>
                  <a:lnTo>
                    <a:pt x="358" y="227"/>
                  </a:lnTo>
                  <a:lnTo>
                    <a:pt x="359" y="227"/>
                  </a:lnTo>
                  <a:lnTo>
                    <a:pt x="360" y="226"/>
                  </a:lnTo>
                  <a:lnTo>
                    <a:pt x="362" y="226"/>
                  </a:lnTo>
                  <a:lnTo>
                    <a:pt x="363" y="225"/>
                  </a:lnTo>
                  <a:lnTo>
                    <a:pt x="365" y="225"/>
                  </a:lnTo>
                  <a:lnTo>
                    <a:pt x="366" y="225"/>
                  </a:lnTo>
                  <a:lnTo>
                    <a:pt x="367" y="224"/>
                  </a:lnTo>
                  <a:lnTo>
                    <a:pt x="368" y="224"/>
                  </a:lnTo>
                  <a:lnTo>
                    <a:pt x="369" y="224"/>
                  </a:lnTo>
                  <a:lnTo>
                    <a:pt x="370" y="223"/>
                  </a:lnTo>
                  <a:lnTo>
                    <a:pt x="371" y="223"/>
                  </a:lnTo>
                  <a:lnTo>
                    <a:pt x="372" y="222"/>
                  </a:lnTo>
                  <a:lnTo>
                    <a:pt x="373" y="222"/>
                  </a:lnTo>
                  <a:lnTo>
                    <a:pt x="374" y="222"/>
                  </a:lnTo>
                  <a:lnTo>
                    <a:pt x="374" y="221"/>
                  </a:lnTo>
                  <a:lnTo>
                    <a:pt x="375" y="221"/>
                  </a:lnTo>
                  <a:lnTo>
                    <a:pt x="376" y="221"/>
                  </a:lnTo>
                  <a:lnTo>
                    <a:pt x="377" y="220"/>
                  </a:lnTo>
                  <a:lnTo>
                    <a:pt x="378" y="220"/>
                  </a:lnTo>
                  <a:lnTo>
                    <a:pt x="379" y="219"/>
                  </a:lnTo>
                  <a:lnTo>
                    <a:pt x="380" y="219"/>
                  </a:lnTo>
                  <a:lnTo>
                    <a:pt x="381" y="218"/>
                  </a:lnTo>
                  <a:lnTo>
                    <a:pt x="382" y="218"/>
                  </a:lnTo>
                  <a:lnTo>
                    <a:pt x="384" y="217"/>
                  </a:lnTo>
                  <a:lnTo>
                    <a:pt x="385" y="216"/>
                  </a:lnTo>
                  <a:lnTo>
                    <a:pt x="386" y="216"/>
                  </a:lnTo>
                  <a:lnTo>
                    <a:pt x="388" y="215"/>
                  </a:lnTo>
                  <a:lnTo>
                    <a:pt x="389" y="214"/>
                  </a:lnTo>
                  <a:lnTo>
                    <a:pt x="391" y="213"/>
                  </a:lnTo>
                  <a:lnTo>
                    <a:pt x="393" y="213"/>
                  </a:lnTo>
                  <a:lnTo>
                    <a:pt x="394" y="212"/>
                  </a:lnTo>
                  <a:lnTo>
                    <a:pt x="395" y="211"/>
                  </a:lnTo>
                  <a:lnTo>
                    <a:pt x="397" y="211"/>
                  </a:lnTo>
                  <a:lnTo>
                    <a:pt x="398" y="210"/>
                  </a:lnTo>
                  <a:lnTo>
                    <a:pt x="399" y="209"/>
                  </a:lnTo>
                  <a:lnTo>
                    <a:pt x="400" y="209"/>
                  </a:lnTo>
                  <a:lnTo>
                    <a:pt x="401" y="208"/>
                  </a:lnTo>
                  <a:lnTo>
                    <a:pt x="402" y="208"/>
                  </a:lnTo>
                  <a:lnTo>
                    <a:pt x="403" y="207"/>
                  </a:lnTo>
                  <a:lnTo>
                    <a:pt x="404" y="207"/>
                  </a:lnTo>
                  <a:lnTo>
                    <a:pt x="406" y="206"/>
                  </a:lnTo>
                  <a:lnTo>
                    <a:pt x="407" y="206"/>
                  </a:lnTo>
                  <a:lnTo>
                    <a:pt x="408" y="205"/>
                  </a:lnTo>
                  <a:lnTo>
                    <a:pt x="409" y="205"/>
                  </a:lnTo>
                  <a:lnTo>
                    <a:pt x="410" y="204"/>
                  </a:lnTo>
                  <a:lnTo>
                    <a:pt x="411" y="204"/>
                  </a:lnTo>
                  <a:lnTo>
                    <a:pt x="412" y="203"/>
                  </a:lnTo>
                  <a:lnTo>
                    <a:pt x="413" y="203"/>
                  </a:lnTo>
                  <a:lnTo>
                    <a:pt x="413" y="202"/>
                  </a:lnTo>
                  <a:lnTo>
                    <a:pt x="414" y="202"/>
                  </a:lnTo>
                  <a:lnTo>
                    <a:pt x="415" y="201"/>
                  </a:lnTo>
                  <a:lnTo>
                    <a:pt x="416" y="201"/>
                  </a:lnTo>
                  <a:lnTo>
                    <a:pt x="417" y="200"/>
                  </a:lnTo>
                  <a:lnTo>
                    <a:pt x="419" y="198"/>
                  </a:lnTo>
                  <a:lnTo>
                    <a:pt x="420" y="198"/>
                  </a:lnTo>
                  <a:lnTo>
                    <a:pt x="421" y="197"/>
                  </a:lnTo>
                  <a:lnTo>
                    <a:pt x="422" y="196"/>
                  </a:lnTo>
                  <a:lnTo>
                    <a:pt x="424" y="196"/>
                  </a:lnTo>
                  <a:lnTo>
                    <a:pt x="425" y="195"/>
                  </a:lnTo>
                  <a:lnTo>
                    <a:pt x="426" y="194"/>
                  </a:lnTo>
                  <a:lnTo>
                    <a:pt x="428" y="193"/>
                  </a:lnTo>
                  <a:lnTo>
                    <a:pt x="429" y="193"/>
                  </a:lnTo>
                  <a:lnTo>
                    <a:pt x="430" y="192"/>
                  </a:lnTo>
                  <a:lnTo>
                    <a:pt x="431" y="191"/>
                  </a:lnTo>
                  <a:lnTo>
                    <a:pt x="432" y="191"/>
                  </a:lnTo>
                  <a:lnTo>
                    <a:pt x="433" y="190"/>
                  </a:lnTo>
                  <a:lnTo>
                    <a:pt x="434" y="190"/>
                  </a:lnTo>
                  <a:lnTo>
                    <a:pt x="435" y="189"/>
                  </a:lnTo>
                  <a:lnTo>
                    <a:pt x="436" y="188"/>
                  </a:lnTo>
                  <a:lnTo>
                    <a:pt x="437" y="188"/>
                  </a:lnTo>
                  <a:lnTo>
                    <a:pt x="438" y="188"/>
                  </a:lnTo>
                  <a:lnTo>
                    <a:pt x="438" y="187"/>
                  </a:lnTo>
                  <a:lnTo>
                    <a:pt x="439" y="187"/>
                  </a:lnTo>
                  <a:lnTo>
                    <a:pt x="440" y="186"/>
                  </a:lnTo>
                  <a:lnTo>
                    <a:pt x="441" y="186"/>
                  </a:lnTo>
                  <a:lnTo>
                    <a:pt x="441" y="185"/>
                  </a:lnTo>
                  <a:lnTo>
                    <a:pt x="442" y="185"/>
                  </a:lnTo>
                  <a:lnTo>
                    <a:pt x="443" y="184"/>
                  </a:lnTo>
                  <a:lnTo>
                    <a:pt x="444" y="184"/>
                  </a:lnTo>
                  <a:lnTo>
                    <a:pt x="445" y="183"/>
                  </a:lnTo>
                  <a:lnTo>
                    <a:pt x="446" y="183"/>
                  </a:lnTo>
                  <a:lnTo>
                    <a:pt x="448" y="182"/>
                  </a:lnTo>
                  <a:lnTo>
                    <a:pt x="449" y="181"/>
                  </a:lnTo>
                  <a:lnTo>
                    <a:pt x="450" y="181"/>
                  </a:lnTo>
                  <a:lnTo>
                    <a:pt x="450" y="180"/>
                  </a:lnTo>
                  <a:lnTo>
                    <a:pt x="452" y="179"/>
                  </a:lnTo>
                  <a:lnTo>
                    <a:pt x="453" y="179"/>
                  </a:lnTo>
                  <a:lnTo>
                    <a:pt x="454" y="178"/>
                  </a:lnTo>
                  <a:lnTo>
                    <a:pt x="455" y="177"/>
                  </a:lnTo>
                  <a:lnTo>
                    <a:pt x="456" y="177"/>
                  </a:lnTo>
                  <a:lnTo>
                    <a:pt x="457" y="176"/>
                  </a:lnTo>
                  <a:lnTo>
                    <a:pt x="458" y="175"/>
                  </a:lnTo>
                  <a:lnTo>
                    <a:pt x="459" y="175"/>
                  </a:lnTo>
                  <a:lnTo>
                    <a:pt x="459" y="174"/>
                  </a:lnTo>
                  <a:lnTo>
                    <a:pt x="460" y="174"/>
                  </a:lnTo>
                  <a:lnTo>
                    <a:pt x="461" y="173"/>
                  </a:lnTo>
                  <a:lnTo>
                    <a:pt x="462" y="173"/>
                  </a:lnTo>
                  <a:lnTo>
                    <a:pt x="463" y="172"/>
                  </a:lnTo>
                  <a:lnTo>
                    <a:pt x="464" y="171"/>
                  </a:lnTo>
                  <a:lnTo>
                    <a:pt x="465" y="171"/>
                  </a:lnTo>
                  <a:lnTo>
                    <a:pt x="465" y="170"/>
                  </a:lnTo>
                  <a:lnTo>
                    <a:pt x="466" y="170"/>
                  </a:lnTo>
                  <a:lnTo>
                    <a:pt x="467" y="169"/>
                  </a:lnTo>
                  <a:lnTo>
                    <a:pt x="468" y="169"/>
                  </a:lnTo>
                  <a:lnTo>
                    <a:pt x="468" y="168"/>
                  </a:lnTo>
                  <a:lnTo>
                    <a:pt x="469" y="168"/>
                  </a:lnTo>
                  <a:lnTo>
                    <a:pt x="469" y="167"/>
                  </a:lnTo>
                  <a:lnTo>
                    <a:pt x="470" y="167"/>
                  </a:lnTo>
                  <a:lnTo>
                    <a:pt x="471" y="167"/>
                  </a:lnTo>
                  <a:lnTo>
                    <a:pt x="471" y="166"/>
                  </a:lnTo>
                  <a:lnTo>
                    <a:pt x="472" y="166"/>
                  </a:lnTo>
                  <a:lnTo>
                    <a:pt x="473" y="165"/>
                  </a:lnTo>
                  <a:lnTo>
                    <a:pt x="473" y="164"/>
                  </a:lnTo>
                  <a:lnTo>
                    <a:pt x="474" y="164"/>
                  </a:lnTo>
                  <a:lnTo>
                    <a:pt x="475" y="163"/>
                  </a:lnTo>
                  <a:lnTo>
                    <a:pt x="476" y="163"/>
                  </a:lnTo>
                  <a:lnTo>
                    <a:pt x="476" y="162"/>
                  </a:lnTo>
                  <a:lnTo>
                    <a:pt x="477" y="161"/>
                  </a:lnTo>
                  <a:lnTo>
                    <a:pt x="478" y="161"/>
                  </a:lnTo>
                  <a:lnTo>
                    <a:pt x="478" y="160"/>
                  </a:lnTo>
                  <a:lnTo>
                    <a:pt x="479" y="160"/>
                  </a:lnTo>
                  <a:lnTo>
                    <a:pt x="480" y="159"/>
                  </a:lnTo>
                  <a:lnTo>
                    <a:pt x="481" y="158"/>
                  </a:lnTo>
                  <a:lnTo>
                    <a:pt x="482" y="158"/>
                  </a:lnTo>
                  <a:lnTo>
                    <a:pt x="482" y="156"/>
                  </a:lnTo>
                  <a:lnTo>
                    <a:pt x="483" y="156"/>
                  </a:lnTo>
                  <a:lnTo>
                    <a:pt x="483" y="155"/>
                  </a:lnTo>
                  <a:lnTo>
                    <a:pt x="484" y="155"/>
                  </a:lnTo>
                  <a:lnTo>
                    <a:pt x="485" y="154"/>
                  </a:lnTo>
                  <a:lnTo>
                    <a:pt x="486" y="154"/>
                  </a:lnTo>
                  <a:lnTo>
                    <a:pt x="486" y="153"/>
                  </a:lnTo>
                  <a:lnTo>
                    <a:pt x="487" y="153"/>
                  </a:lnTo>
                  <a:lnTo>
                    <a:pt x="489" y="152"/>
                  </a:lnTo>
                  <a:lnTo>
                    <a:pt x="490" y="152"/>
                  </a:lnTo>
                  <a:lnTo>
                    <a:pt x="490" y="151"/>
                  </a:lnTo>
                  <a:lnTo>
                    <a:pt x="491" y="151"/>
                  </a:lnTo>
                  <a:lnTo>
                    <a:pt x="492" y="150"/>
                  </a:lnTo>
                  <a:lnTo>
                    <a:pt x="493" y="150"/>
                  </a:lnTo>
                  <a:lnTo>
                    <a:pt x="494" y="149"/>
                  </a:lnTo>
                  <a:lnTo>
                    <a:pt x="495" y="148"/>
                  </a:lnTo>
                  <a:lnTo>
                    <a:pt x="496" y="147"/>
                  </a:lnTo>
                  <a:lnTo>
                    <a:pt x="497" y="147"/>
                  </a:lnTo>
                  <a:lnTo>
                    <a:pt x="498" y="146"/>
                  </a:lnTo>
                  <a:lnTo>
                    <a:pt x="499" y="145"/>
                  </a:lnTo>
                  <a:lnTo>
                    <a:pt x="500" y="145"/>
                  </a:lnTo>
                  <a:lnTo>
                    <a:pt x="500" y="144"/>
                  </a:lnTo>
                  <a:lnTo>
                    <a:pt x="501" y="144"/>
                  </a:lnTo>
                  <a:lnTo>
                    <a:pt x="502" y="143"/>
                  </a:lnTo>
                  <a:lnTo>
                    <a:pt x="503" y="142"/>
                  </a:lnTo>
                  <a:lnTo>
                    <a:pt x="504" y="142"/>
                  </a:lnTo>
                  <a:lnTo>
                    <a:pt x="504" y="141"/>
                  </a:lnTo>
                  <a:lnTo>
                    <a:pt x="505" y="141"/>
                  </a:lnTo>
                  <a:lnTo>
                    <a:pt x="505" y="140"/>
                  </a:lnTo>
                  <a:lnTo>
                    <a:pt x="506" y="140"/>
                  </a:lnTo>
                  <a:lnTo>
                    <a:pt x="506" y="139"/>
                  </a:lnTo>
                  <a:lnTo>
                    <a:pt x="507" y="139"/>
                  </a:lnTo>
                  <a:lnTo>
                    <a:pt x="507" y="138"/>
                  </a:lnTo>
                  <a:lnTo>
                    <a:pt x="508" y="137"/>
                  </a:lnTo>
                  <a:lnTo>
                    <a:pt x="509" y="137"/>
                  </a:lnTo>
                  <a:lnTo>
                    <a:pt x="509" y="136"/>
                  </a:lnTo>
                  <a:lnTo>
                    <a:pt x="510" y="135"/>
                  </a:lnTo>
                  <a:lnTo>
                    <a:pt x="511" y="135"/>
                  </a:lnTo>
                  <a:lnTo>
                    <a:pt x="512" y="134"/>
                  </a:lnTo>
                  <a:lnTo>
                    <a:pt x="513" y="133"/>
                  </a:lnTo>
                  <a:lnTo>
                    <a:pt x="514" y="132"/>
                  </a:lnTo>
                  <a:lnTo>
                    <a:pt x="514" y="131"/>
                  </a:lnTo>
                  <a:lnTo>
                    <a:pt x="515" y="130"/>
                  </a:lnTo>
                  <a:lnTo>
                    <a:pt x="516" y="129"/>
                  </a:lnTo>
                  <a:lnTo>
                    <a:pt x="517" y="128"/>
                  </a:lnTo>
                  <a:lnTo>
                    <a:pt x="518" y="127"/>
                  </a:lnTo>
                  <a:lnTo>
                    <a:pt x="519" y="126"/>
                  </a:lnTo>
                  <a:lnTo>
                    <a:pt x="519" y="125"/>
                  </a:lnTo>
                  <a:lnTo>
                    <a:pt x="520" y="125"/>
                  </a:lnTo>
                  <a:lnTo>
                    <a:pt x="521" y="124"/>
                  </a:lnTo>
                  <a:lnTo>
                    <a:pt x="521" y="123"/>
                  </a:lnTo>
                  <a:lnTo>
                    <a:pt x="522" y="123"/>
                  </a:lnTo>
                  <a:lnTo>
                    <a:pt x="523" y="122"/>
                  </a:lnTo>
                  <a:lnTo>
                    <a:pt x="523" y="121"/>
                  </a:lnTo>
                  <a:lnTo>
                    <a:pt x="524" y="121"/>
                  </a:lnTo>
                  <a:lnTo>
                    <a:pt x="524" y="120"/>
                  </a:lnTo>
                  <a:lnTo>
                    <a:pt x="525" y="120"/>
                  </a:lnTo>
                  <a:lnTo>
                    <a:pt x="525" y="119"/>
                  </a:lnTo>
                  <a:lnTo>
                    <a:pt x="526" y="118"/>
                  </a:lnTo>
                  <a:lnTo>
                    <a:pt x="527" y="117"/>
                  </a:lnTo>
                  <a:lnTo>
                    <a:pt x="528" y="115"/>
                  </a:lnTo>
                  <a:lnTo>
                    <a:pt x="529" y="114"/>
                  </a:lnTo>
                  <a:lnTo>
                    <a:pt x="529" y="113"/>
                  </a:lnTo>
                  <a:lnTo>
                    <a:pt x="531" y="112"/>
                  </a:lnTo>
                  <a:lnTo>
                    <a:pt x="532" y="112"/>
                  </a:lnTo>
                  <a:lnTo>
                    <a:pt x="533" y="111"/>
                  </a:lnTo>
                  <a:lnTo>
                    <a:pt x="533" y="110"/>
                  </a:lnTo>
                  <a:lnTo>
                    <a:pt x="534" y="109"/>
                  </a:lnTo>
                  <a:lnTo>
                    <a:pt x="535" y="107"/>
                  </a:lnTo>
                  <a:lnTo>
                    <a:pt x="536" y="106"/>
                  </a:lnTo>
                  <a:lnTo>
                    <a:pt x="537" y="105"/>
                  </a:lnTo>
                  <a:lnTo>
                    <a:pt x="538" y="104"/>
                  </a:lnTo>
                  <a:lnTo>
                    <a:pt x="540" y="102"/>
                  </a:lnTo>
                  <a:lnTo>
                    <a:pt x="541" y="101"/>
                  </a:lnTo>
                  <a:lnTo>
                    <a:pt x="542" y="100"/>
                  </a:lnTo>
                  <a:lnTo>
                    <a:pt x="543" y="99"/>
                  </a:lnTo>
                  <a:lnTo>
                    <a:pt x="544" y="97"/>
                  </a:lnTo>
                  <a:lnTo>
                    <a:pt x="544" y="96"/>
                  </a:lnTo>
                  <a:lnTo>
                    <a:pt x="545" y="96"/>
                  </a:lnTo>
                  <a:lnTo>
                    <a:pt x="546" y="95"/>
                  </a:lnTo>
                  <a:lnTo>
                    <a:pt x="547" y="94"/>
                  </a:lnTo>
                  <a:lnTo>
                    <a:pt x="547" y="93"/>
                  </a:lnTo>
                  <a:lnTo>
                    <a:pt x="548" y="92"/>
                  </a:lnTo>
                  <a:lnTo>
                    <a:pt x="549" y="91"/>
                  </a:lnTo>
                  <a:lnTo>
                    <a:pt x="550" y="90"/>
                  </a:lnTo>
                  <a:lnTo>
                    <a:pt x="550" y="89"/>
                  </a:lnTo>
                  <a:lnTo>
                    <a:pt x="551" y="88"/>
                  </a:lnTo>
                  <a:lnTo>
                    <a:pt x="552" y="87"/>
                  </a:lnTo>
                  <a:lnTo>
                    <a:pt x="553" y="86"/>
                  </a:lnTo>
                  <a:lnTo>
                    <a:pt x="553" y="85"/>
                  </a:lnTo>
                  <a:lnTo>
                    <a:pt x="554" y="84"/>
                  </a:lnTo>
                  <a:lnTo>
                    <a:pt x="555" y="83"/>
                  </a:lnTo>
                  <a:lnTo>
                    <a:pt x="555" y="82"/>
                  </a:lnTo>
                  <a:lnTo>
                    <a:pt x="556" y="81"/>
                  </a:lnTo>
                  <a:lnTo>
                    <a:pt x="557" y="80"/>
                  </a:lnTo>
                  <a:lnTo>
                    <a:pt x="558" y="79"/>
                  </a:lnTo>
                  <a:lnTo>
                    <a:pt x="558" y="78"/>
                  </a:lnTo>
                  <a:lnTo>
                    <a:pt x="559" y="77"/>
                  </a:lnTo>
                  <a:lnTo>
                    <a:pt x="560" y="76"/>
                  </a:lnTo>
                  <a:lnTo>
                    <a:pt x="561" y="73"/>
                  </a:lnTo>
                  <a:lnTo>
                    <a:pt x="562" y="72"/>
                  </a:lnTo>
                  <a:lnTo>
                    <a:pt x="563" y="70"/>
                  </a:lnTo>
                  <a:lnTo>
                    <a:pt x="565" y="69"/>
                  </a:lnTo>
                  <a:lnTo>
                    <a:pt x="566" y="67"/>
                  </a:lnTo>
                  <a:lnTo>
                    <a:pt x="567" y="66"/>
                  </a:lnTo>
                  <a:lnTo>
                    <a:pt x="568" y="64"/>
                  </a:lnTo>
                  <a:lnTo>
                    <a:pt x="569" y="63"/>
                  </a:lnTo>
                  <a:lnTo>
                    <a:pt x="569" y="62"/>
                  </a:lnTo>
                  <a:lnTo>
                    <a:pt x="570" y="61"/>
                  </a:lnTo>
                  <a:lnTo>
                    <a:pt x="572" y="60"/>
                  </a:lnTo>
                  <a:lnTo>
                    <a:pt x="573" y="59"/>
                  </a:lnTo>
                  <a:lnTo>
                    <a:pt x="573" y="58"/>
                  </a:lnTo>
                  <a:lnTo>
                    <a:pt x="574" y="57"/>
                  </a:lnTo>
                  <a:lnTo>
                    <a:pt x="575" y="56"/>
                  </a:lnTo>
                  <a:lnTo>
                    <a:pt x="575" y="55"/>
                  </a:lnTo>
                  <a:lnTo>
                    <a:pt x="576" y="54"/>
                  </a:lnTo>
                  <a:lnTo>
                    <a:pt x="577" y="53"/>
                  </a:lnTo>
                  <a:lnTo>
                    <a:pt x="578" y="52"/>
                  </a:lnTo>
                  <a:lnTo>
                    <a:pt x="578" y="51"/>
                  </a:lnTo>
                  <a:lnTo>
                    <a:pt x="579" y="50"/>
                  </a:lnTo>
                  <a:lnTo>
                    <a:pt x="580" y="49"/>
                  </a:lnTo>
                  <a:lnTo>
                    <a:pt x="580" y="48"/>
                  </a:lnTo>
                  <a:lnTo>
                    <a:pt x="581" y="47"/>
                  </a:lnTo>
                  <a:lnTo>
                    <a:pt x="582" y="46"/>
                  </a:lnTo>
                  <a:lnTo>
                    <a:pt x="582" y="45"/>
                  </a:lnTo>
                  <a:lnTo>
                    <a:pt x="583" y="44"/>
                  </a:lnTo>
                  <a:lnTo>
                    <a:pt x="584" y="43"/>
                  </a:lnTo>
                  <a:lnTo>
                    <a:pt x="585" y="42"/>
                  </a:lnTo>
                  <a:lnTo>
                    <a:pt x="586" y="41"/>
                  </a:lnTo>
                  <a:lnTo>
                    <a:pt x="587" y="39"/>
                  </a:lnTo>
                  <a:lnTo>
                    <a:pt x="588" y="38"/>
                  </a:lnTo>
                  <a:lnTo>
                    <a:pt x="589" y="36"/>
                  </a:lnTo>
                  <a:lnTo>
                    <a:pt x="590" y="35"/>
                  </a:lnTo>
                  <a:lnTo>
                    <a:pt x="591" y="33"/>
                  </a:lnTo>
                  <a:lnTo>
                    <a:pt x="592" y="30"/>
                  </a:lnTo>
                  <a:lnTo>
                    <a:pt x="593" y="29"/>
                  </a:lnTo>
                  <a:lnTo>
                    <a:pt x="594" y="28"/>
                  </a:lnTo>
                  <a:lnTo>
                    <a:pt x="595" y="26"/>
                  </a:lnTo>
                  <a:lnTo>
                    <a:pt x="596" y="25"/>
                  </a:lnTo>
                  <a:lnTo>
                    <a:pt x="597" y="24"/>
                  </a:lnTo>
                  <a:lnTo>
                    <a:pt x="598" y="23"/>
                  </a:lnTo>
                  <a:lnTo>
                    <a:pt x="599" y="22"/>
                  </a:lnTo>
                  <a:lnTo>
                    <a:pt x="599" y="21"/>
                  </a:lnTo>
                  <a:lnTo>
                    <a:pt x="600" y="20"/>
                  </a:lnTo>
                  <a:lnTo>
                    <a:pt x="601" y="19"/>
                  </a:lnTo>
                  <a:lnTo>
                    <a:pt x="601" y="18"/>
                  </a:lnTo>
                  <a:lnTo>
                    <a:pt x="602" y="17"/>
                  </a:lnTo>
                  <a:lnTo>
                    <a:pt x="603" y="16"/>
                  </a:lnTo>
                  <a:lnTo>
                    <a:pt x="603" y="15"/>
                  </a:lnTo>
                  <a:lnTo>
                    <a:pt x="604" y="14"/>
                  </a:lnTo>
                  <a:lnTo>
                    <a:pt x="604" y="13"/>
                  </a:lnTo>
                  <a:lnTo>
                    <a:pt x="605" y="13"/>
                  </a:lnTo>
                  <a:lnTo>
                    <a:pt x="605" y="12"/>
                  </a:lnTo>
                  <a:lnTo>
                    <a:pt x="606" y="11"/>
                  </a:lnTo>
                  <a:lnTo>
                    <a:pt x="606" y="10"/>
                  </a:lnTo>
                  <a:lnTo>
                    <a:pt x="607" y="9"/>
                  </a:lnTo>
                  <a:lnTo>
                    <a:pt x="607" y="8"/>
                  </a:lnTo>
                  <a:lnTo>
                    <a:pt x="608" y="7"/>
                  </a:lnTo>
                  <a:lnTo>
                    <a:pt x="609" y="6"/>
                  </a:lnTo>
                  <a:lnTo>
                    <a:pt x="609" y="5"/>
                  </a:lnTo>
                  <a:lnTo>
                    <a:pt x="610" y="4"/>
                  </a:lnTo>
                  <a:lnTo>
                    <a:pt x="611" y="3"/>
                  </a:lnTo>
                  <a:lnTo>
                    <a:pt x="611" y="2"/>
                  </a:lnTo>
                  <a:lnTo>
                    <a:pt x="612"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764" name="Freeform 96"/>
            <p:cNvSpPr>
              <a:spLocks/>
            </p:cNvSpPr>
            <p:nvPr/>
          </p:nvSpPr>
          <p:spPr bwMode="auto">
            <a:xfrm>
              <a:off x="3252" y="908"/>
              <a:ext cx="54" cy="183"/>
            </a:xfrm>
            <a:custGeom>
              <a:avLst/>
              <a:gdLst>
                <a:gd name="T0" fmla="*/ 2 w 72"/>
                <a:gd name="T1" fmla="*/ 2 h 244"/>
                <a:gd name="T2" fmla="*/ 2 w 72"/>
                <a:gd name="T3" fmla="*/ 2 h 244"/>
                <a:gd name="T4" fmla="*/ 2 w 72"/>
                <a:gd name="T5" fmla="*/ 2 h 244"/>
                <a:gd name="T6" fmla="*/ 2 w 72"/>
                <a:gd name="T7" fmla="*/ 2 h 244"/>
                <a:gd name="T8" fmla="*/ 2 w 72"/>
                <a:gd name="T9" fmla="*/ 2 h 244"/>
                <a:gd name="T10" fmla="*/ 2 w 72"/>
                <a:gd name="T11" fmla="*/ 2 h 244"/>
                <a:gd name="T12" fmla="*/ 2 w 72"/>
                <a:gd name="T13" fmla="*/ 2 h 244"/>
                <a:gd name="T14" fmla="*/ 2 w 72"/>
                <a:gd name="T15" fmla="*/ 2 h 244"/>
                <a:gd name="T16" fmla="*/ 2 w 72"/>
                <a:gd name="T17" fmla="*/ 2 h 244"/>
                <a:gd name="T18" fmla="*/ 2 w 72"/>
                <a:gd name="T19" fmla="*/ 2 h 244"/>
                <a:gd name="T20" fmla="*/ 2 w 72"/>
                <a:gd name="T21" fmla="*/ 2 h 244"/>
                <a:gd name="T22" fmla="*/ 2 w 72"/>
                <a:gd name="T23" fmla="*/ 2 h 244"/>
                <a:gd name="T24" fmla="*/ 2 w 72"/>
                <a:gd name="T25" fmla="*/ 2 h 244"/>
                <a:gd name="T26" fmla="*/ 2 w 72"/>
                <a:gd name="T27" fmla="*/ 2 h 244"/>
                <a:gd name="T28" fmla="*/ 2 w 72"/>
                <a:gd name="T29" fmla="*/ 2 h 244"/>
                <a:gd name="T30" fmla="*/ 2 w 72"/>
                <a:gd name="T31" fmla="*/ 2 h 244"/>
                <a:gd name="T32" fmla="*/ 2 w 72"/>
                <a:gd name="T33" fmla="*/ 2 h 244"/>
                <a:gd name="T34" fmla="*/ 2 w 72"/>
                <a:gd name="T35" fmla="*/ 2 h 244"/>
                <a:gd name="T36" fmla="*/ 2 w 72"/>
                <a:gd name="T37" fmla="*/ 2 h 244"/>
                <a:gd name="T38" fmla="*/ 2 w 72"/>
                <a:gd name="T39" fmla="*/ 2 h 244"/>
                <a:gd name="T40" fmla="*/ 2 w 72"/>
                <a:gd name="T41" fmla="*/ 2 h 244"/>
                <a:gd name="T42" fmla="*/ 2 w 72"/>
                <a:gd name="T43" fmla="*/ 2 h 244"/>
                <a:gd name="T44" fmla="*/ 2 w 72"/>
                <a:gd name="T45" fmla="*/ 2 h 244"/>
                <a:gd name="T46" fmla="*/ 2 w 72"/>
                <a:gd name="T47" fmla="*/ 2 h 244"/>
                <a:gd name="T48" fmla="*/ 2 w 72"/>
                <a:gd name="T49" fmla="*/ 2 h 244"/>
                <a:gd name="T50" fmla="*/ 2 w 72"/>
                <a:gd name="T51" fmla="*/ 2 h 244"/>
                <a:gd name="T52" fmla="*/ 2 w 72"/>
                <a:gd name="T53" fmla="*/ 2 h 244"/>
                <a:gd name="T54" fmla="*/ 2 w 72"/>
                <a:gd name="T55" fmla="*/ 2 h 244"/>
                <a:gd name="T56" fmla="*/ 2 w 72"/>
                <a:gd name="T57" fmla="*/ 2 h 244"/>
                <a:gd name="T58" fmla="*/ 2 w 72"/>
                <a:gd name="T59" fmla="*/ 2 h 244"/>
                <a:gd name="T60" fmla="*/ 2 w 72"/>
                <a:gd name="T61" fmla="*/ 2 h 244"/>
                <a:gd name="T62" fmla="*/ 2 w 72"/>
                <a:gd name="T63" fmla="*/ 2 h 244"/>
                <a:gd name="T64" fmla="*/ 2 w 72"/>
                <a:gd name="T65" fmla="*/ 2 h 244"/>
                <a:gd name="T66" fmla="*/ 2 w 72"/>
                <a:gd name="T67" fmla="*/ 3 h 244"/>
                <a:gd name="T68" fmla="*/ 2 w 72"/>
                <a:gd name="T69" fmla="*/ 3 h 244"/>
                <a:gd name="T70" fmla="*/ 2 w 72"/>
                <a:gd name="T71" fmla="*/ 3 h 244"/>
                <a:gd name="T72" fmla="*/ 2 w 72"/>
                <a:gd name="T73" fmla="*/ 3 h 244"/>
                <a:gd name="T74" fmla="*/ 2 w 72"/>
                <a:gd name="T75" fmla="*/ 3 h 244"/>
                <a:gd name="T76" fmla="*/ 2 w 72"/>
                <a:gd name="T77" fmla="*/ 3 h 244"/>
                <a:gd name="T78" fmla="*/ 2 w 72"/>
                <a:gd name="T79" fmla="*/ 3 h 244"/>
                <a:gd name="T80" fmla="*/ 2 w 72"/>
                <a:gd name="T81" fmla="*/ 3 h 244"/>
                <a:gd name="T82" fmla="*/ 2 w 72"/>
                <a:gd name="T83" fmla="*/ 3 h 244"/>
                <a:gd name="T84" fmla="*/ 2 w 72"/>
                <a:gd name="T85" fmla="*/ 3 h 244"/>
                <a:gd name="T86" fmla="*/ 2 w 72"/>
                <a:gd name="T87" fmla="*/ 3 h 244"/>
                <a:gd name="T88" fmla="*/ 2 w 72"/>
                <a:gd name="T89" fmla="*/ 3 h 244"/>
                <a:gd name="T90" fmla="*/ 2 w 72"/>
                <a:gd name="T91" fmla="*/ 3 h 244"/>
                <a:gd name="T92" fmla="*/ 2 w 72"/>
                <a:gd name="T93" fmla="*/ 3 h 244"/>
                <a:gd name="T94" fmla="*/ 2 w 72"/>
                <a:gd name="T95" fmla="*/ 4 h 244"/>
                <a:gd name="T96" fmla="*/ 2 w 72"/>
                <a:gd name="T97" fmla="*/ 4 h 244"/>
                <a:gd name="T98" fmla="*/ 2 w 72"/>
                <a:gd name="T99" fmla="*/ 4 h 244"/>
                <a:gd name="T100" fmla="*/ 2 w 72"/>
                <a:gd name="T101" fmla="*/ 4 h 244"/>
                <a:gd name="T102" fmla="*/ 2 w 72"/>
                <a:gd name="T103" fmla="*/ 4 h 244"/>
                <a:gd name="T104" fmla="*/ 2 w 72"/>
                <a:gd name="T105" fmla="*/ 4 h 244"/>
                <a:gd name="T106" fmla="*/ 2 w 72"/>
                <a:gd name="T107" fmla="*/ 4 h 244"/>
                <a:gd name="T108" fmla="*/ 2 w 72"/>
                <a:gd name="T109" fmla="*/ 4 h 244"/>
                <a:gd name="T110" fmla="*/ 2 w 72"/>
                <a:gd name="T111" fmla="*/ 4 h 244"/>
                <a:gd name="T112" fmla="*/ 2 w 72"/>
                <a:gd name="T113" fmla="*/ 4 h 2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244"/>
                <a:gd name="T173" fmla="*/ 72 w 72"/>
                <a:gd name="T174" fmla="*/ 244 h 2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244">
                  <a:moveTo>
                    <a:pt x="0" y="0"/>
                  </a:moveTo>
                  <a:lnTo>
                    <a:pt x="2" y="2"/>
                  </a:lnTo>
                  <a:lnTo>
                    <a:pt x="3" y="5"/>
                  </a:lnTo>
                  <a:lnTo>
                    <a:pt x="4" y="7"/>
                  </a:lnTo>
                  <a:lnTo>
                    <a:pt x="6" y="9"/>
                  </a:lnTo>
                  <a:lnTo>
                    <a:pt x="7" y="11"/>
                  </a:lnTo>
                  <a:lnTo>
                    <a:pt x="8" y="13"/>
                  </a:lnTo>
                  <a:lnTo>
                    <a:pt x="9" y="15"/>
                  </a:lnTo>
                  <a:lnTo>
                    <a:pt x="10" y="16"/>
                  </a:lnTo>
                  <a:lnTo>
                    <a:pt x="11" y="18"/>
                  </a:lnTo>
                  <a:lnTo>
                    <a:pt x="11" y="19"/>
                  </a:lnTo>
                  <a:lnTo>
                    <a:pt x="12" y="21"/>
                  </a:lnTo>
                  <a:lnTo>
                    <a:pt x="13" y="22"/>
                  </a:lnTo>
                  <a:lnTo>
                    <a:pt x="14" y="23"/>
                  </a:lnTo>
                  <a:lnTo>
                    <a:pt x="14" y="24"/>
                  </a:lnTo>
                  <a:lnTo>
                    <a:pt x="15" y="27"/>
                  </a:lnTo>
                  <a:lnTo>
                    <a:pt x="15" y="28"/>
                  </a:lnTo>
                  <a:lnTo>
                    <a:pt x="16" y="29"/>
                  </a:lnTo>
                  <a:lnTo>
                    <a:pt x="16" y="30"/>
                  </a:lnTo>
                  <a:lnTo>
                    <a:pt x="17" y="31"/>
                  </a:lnTo>
                  <a:lnTo>
                    <a:pt x="18" y="32"/>
                  </a:lnTo>
                  <a:lnTo>
                    <a:pt x="18" y="33"/>
                  </a:lnTo>
                  <a:lnTo>
                    <a:pt x="18" y="34"/>
                  </a:lnTo>
                  <a:lnTo>
                    <a:pt x="19" y="35"/>
                  </a:lnTo>
                  <a:lnTo>
                    <a:pt x="19" y="36"/>
                  </a:lnTo>
                  <a:lnTo>
                    <a:pt x="20" y="37"/>
                  </a:lnTo>
                  <a:lnTo>
                    <a:pt x="20" y="38"/>
                  </a:lnTo>
                  <a:lnTo>
                    <a:pt x="21" y="39"/>
                  </a:lnTo>
                  <a:lnTo>
                    <a:pt x="21" y="40"/>
                  </a:lnTo>
                  <a:lnTo>
                    <a:pt x="22" y="42"/>
                  </a:lnTo>
                  <a:lnTo>
                    <a:pt x="22" y="43"/>
                  </a:lnTo>
                  <a:lnTo>
                    <a:pt x="23" y="44"/>
                  </a:lnTo>
                  <a:lnTo>
                    <a:pt x="23" y="46"/>
                  </a:lnTo>
                  <a:lnTo>
                    <a:pt x="24" y="47"/>
                  </a:lnTo>
                  <a:lnTo>
                    <a:pt x="24" y="48"/>
                  </a:lnTo>
                  <a:lnTo>
                    <a:pt x="25" y="49"/>
                  </a:lnTo>
                  <a:lnTo>
                    <a:pt x="25" y="50"/>
                  </a:lnTo>
                  <a:lnTo>
                    <a:pt x="26" y="51"/>
                  </a:lnTo>
                  <a:lnTo>
                    <a:pt x="26" y="52"/>
                  </a:lnTo>
                  <a:lnTo>
                    <a:pt x="26" y="53"/>
                  </a:lnTo>
                  <a:lnTo>
                    <a:pt x="27" y="54"/>
                  </a:lnTo>
                  <a:lnTo>
                    <a:pt x="27" y="55"/>
                  </a:lnTo>
                  <a:lnTo>
                    <a:pt x="28" y="56"/>
                  </a:lnTo>
                  <a:lnTo>
                    <a:pt x="28" y="57"/>
                  </a:lnTo>
                  <a:lnTo>
                    <a:pt x="29" y="58"/>
                  </a:lnTo>
                  <a:lnTo>
                    <a:pt x="29" y="59"/>
                  </a:lnTo>
                  <a:lnTo>
                    <a:pt x="29" y="60"/>
                  </a:lnTo>
                  <a:lnTo>
                    <a:pt x="29" y="61"/>
                  </a:lnTo>
                  <a:lnTo>
                    <a:pt x="30" y="61"/>
                  </a:lnTo>
                  <a:lnTo>
                    <a:pt x="30" y="62"/>
                  </a:lnTo>
                  <a:lnTo>
                    <a:pt x="30" y="63"/>
                  </a:lnTo>
                  <a:lnTo>
                    <a:pt x="31" y="64"/>
                  </a:lnTo>
                  <a:lnTo>
                    <a:pt x="31" y="65"/>
                  </a:lnTo>
                  <a:lnTo>
                    <a:pt x="31" y="66"/>
                  </a:lnTo>
                  <a:lnTo>
                    <a:pt x="32" y="68"/>
                  </a:lnTo>
                  <a:lnTo>
                    <a:pt x="32" y="69"/>
                  </a:lnTo>
                  <a:lnTo>
                    <a:pt x="33" y="70"/>
                  </a:lnTo>
                  <a:lnTo>
                    <a:pt x="33" y="71"/>
                  </a:lnTo>
                  <a:lnTo>
                    <a:pt x="34" y="73"/>
                  </a:lnTo>
                  <a:lnTo>
                    <a:pt x="34" y="74"/>
                  </a:lnTo>
                  <a:lnTo>
                    <a:pt x="35" y="75"/>
                  </a:lnTo>
                  <a:lnTo>
                    <a:pt x="35" y="77"/>
                  </a:lnTo>
                  <a:lnTo>
                    <a:pt x="36" y="79"/>
                  </a:lnTo>
                  <a:lnTo>
                    <a:pt x="37" y="80"/>
                  </a:lnTo>
                  <a:lnTo>
                    <a:pt x="37" y="82"/>
                  </a:lnTo>
                  <a:lnTo>
                    <a:pt x="39" y="83"/>
                  </a:lnTo>
                  <a:lnTo>
                    <a:pt x="39" y="85"/>
                  </a:lnTo>
                  <a:lnTo>
                    <a:pt x="40" y="86"/>
                  </a:lnTo>
                  <a:lnTo>
                    <a:pt x="40" y="87"/>
                  </a:lnTo>
                  <a:lnTo>
                    <a:pt x="41" y="88"/>
                  </a:lnTo>
                  <a:lnTo>
                    <a:pt x="41" y="89"/>
                  </a:lnTo>
                  <a:lnTo>
                    <a:pt x="41" y="90"/>
                  </a:lnTo>
                  <a:lnTo>
                    <a:pt x="42" y="91"/>
                  </a:lnTo>
                  <a:lnTo>
                    <a:pt x="42" y="92"/>
                  </a:lnTo>
                  <a:lnTo>
                    <a:pt x="42" y="93"/>
                  </a:lnTo>
                  <a:lnTo>
                    <a:pt x="43" y="94"/>
                  </a:lnTo>
                  <a:lnTo>
                    <a:pt x="43" y="95"/>
                  </a:lnTo>
                  <a:lnTo>
                    <a:pt x="43" y="96"/>
                  </a:lnTo>
                  <a:lnTo>
                    <a:pt x="44" y="97"/>
                  </a:lnTo>
                  <a:lnTo>
                    <a:pt x="44" y="98"/>
                  </a:lnTo>
                  <a:lnTo>
                    <a:pt x="44" y="99"/>
                  </a:lnTo>
                  <a:lnTo>
                    <a:pt x="45" y="100"/>
                  </a:lnTo>
                  <a:lnTo>
                    <a:pt x="45" y="101"/>
                  </a:lnTo>
                  <a:lnTo>
                    <a:pt x="45" y="102"/>
                  </a:lnTo>
                  <a:lnTo>
                    <a:pt x="46" y="103"/>
                  </a:lnTo>
                  <a:lnTo>
                    <a:pt x="46" y="104"/>
                  </a:lnTo>
                  <a:lnTo>
                    <a:pt x="46" y="105"/>
                  </a:lnTo>
                  <a:lnTo>
                    <a:pt x="47" y="106"/>
                  </a:lnTo>
                  <a:lnTo>
                    <a:pt x="47" y="107"/>
                  </a:lnTo>
                  <a:lnTo>
                    <a:pt x="48" y="110"/>
                  </a:lnTo>
                  <a:lnTo>
                    <a:pt x="48" y="111"/>
                  </a:lnTo>
                  <a:lnTo>
                    <a:pt x="48" y="113"/>
                  </a:lnTo>
                  <a:lnTo>
                    <a:pt x="49" y="114"/>
                  </a:lnTo>
                  <a:lnTo>
                    <a:pt x="49" y="116"/>
                  </a:lnTo>
                  <a:lnTo>
                    <a:pt x="50" y="117"/>
                  </a:lnTo>
                  <a:lnTo>
                    <a:pt x="50" y="119"/>
                  </a:lnTo>
                  <a:lnTo>
                    <a:pt x="51" y="120"/>
                  </a:lnTo>
                  <a:lnTo>
                    <a:pt x="51" y="122"/>
                  </a:lnTo>
                  <a:lnTo>
                    <a:pt x="52" y="123"/>
                  </a:lnTo>
                  <a:lnTo>
                    <a:pt x="52" y="124"/>
                  </a:lnTo>
                  <a:lnTo>
                    <a:pt x="52" y="125"/>
                  </a:lnTo>
                  <a:lnTo>
                    <a:pt x="53" y="126"/>
                  </a:lnTo>
                  <a:lnTo>
                    <a:pt x="53" y="127"/>
                  </a:lnTo>
                  <a:lnTo>
                    <a:pt x="53" y="128"/>
                  </a:lnTo>
                  <a:lnTo>
                    <a:pt x="54" y="129"/>
                  </a:lnTo>
                  <a:lnTo>
                    <a:pt x="54" y="130"/>
                  </a:lnTo>
                  <a:lnTo>
                    <a:pt x="54" y="131"/>
                  </a:lnTo>
                  <a:lnTo>
                    <a:pt x="55" y="132"/>
                  </a:lnTo>
                  <a:lnTo>
                    <a:pt x="55" y="133"/>
                  </a:lnTo>
                  <a:lnTo>
                    <a:pt x="55" y="134"/>
                  </a:lnTo>
                  <a:lnTo>
                    <a:pt x="55" y="135"/>
                  </a:lnTo>
                  <a:lnTo>
                    <a:pt x="56" y="135"/>
                  </a:lnTo>
                  <a:lnTo>
                    <a:pt x="56" y="136"/>
                  </a:lnTo>
                  <a:lnTo>
                    <a:pt x="56" y="137"/>
                  </a:lnTo>
                  <a:lnTo>
                    <a:pt x="56" y="138"/>
                  </a:lnTo>
                  <a:lnTo>
                    <a:pt x="57" y="139"/>
                  </a:lnTo>
                  <a:lnTo>
                    <a:pt x="57" y="140"/>
                  </a:lnTo>
                  <a:lnTo>
                    <a:pt x="57" y="141"/>
                  </a:lnTo>
                  <a:lnTo>
                    <a:pt x="58" y="142"/>
                  </a:lnTo>
                  <a:lnTo>
                    <a:pt x="58" y="143"/>
                  </a:lnTo>
                  <a:lnTo>
                    <a:pt x="58" y="145"/>
                  </a:lnTo>
                  <a:lnTo>
                    <a:pt x="59" y="146"/>
                  </a:lnTo>
                  <a:lnTo>
                    <a:pt x="59" y="147"/>
                  </a:lnTo>
                  <a:lnTo>
                    <a:pt x="60" y="149"/>
                  </a:lnTo>
                  <a:lnTo>
                    <a:pt x="60" y="151"/>
                  </a:lnTo>
                  <a:lnTo>
                    <a:pt x="61" y="153"/>
                  </a:lnTo>
                  <a:lnTo>
                    <a:pt x="61" y="155"/>
                  </a:lnTo>
                  <a:lnTo>
                    <a:pt x="62" y="156"/>
                  </a:lnTo>
                  <a:lnTo>
                    <a:pt x="62" y="158"/>
                  </a:lnTo>
                  <a:lnTo>
                    <a:pt x="63" y="159"/>
                  </a:lnTo>
                  <a:lnTo>
                    <a:pt x="63" y="160"/>
                  </a:lnTo>
                  <a:lnTo>
                    <a:pt x="63" y="161"/>
                  </a:lnTo>
                  <a:lnTo>
                    <a:pt x="64" y="163"/>
                  </a:lnTo>
                  <a:lnTo>
                    <a:pt x="64" y="164"/>
                  </a:lnTo>
                  <a:lnTo>
                    <a:pt x="64" y="165"/>
                  </a:lnTo>
                  <a:lnTo>
                    <a:pt x="65" y="166"/>
                  </a:lnTo>
                  <a:lnTo>
                    <a:pt x="65" y="167"/>
                  </a:lnTo>
                  <a:lnTo>
                    <a:pt x="65" y="168"/>
                  </a:lnTo>
                  <a:lnTo>
                    <a:pt x="65" y="169"/>
                  </a:lnTo>
                  <a:lnTo>
                    <a:pt x="66" y="170"/>
                  </a:lnTo>
                  <a:lnTo>
                    <a:pt x="66" y="171"/>
                  </a:lnTo>
                  <a:lnTo>
                    <a:pt x="66" y="172"/>
                  </a:lnTo>
                  <a:lnTo>
                    <a:pt x="66" y="173"/>
                  </a:lnTo>
                  <a:lnTo>
                    <a:pt x="66" y="174"/>
                  </a:lnTo>
                  <a:lnTo>
                    <a:pt x="66" y="175"/>
                  </a:lnTo>
                  <a:lnTo>
                    <a:pt x="67" y="176"/>
                  </a:lnTo>
                  <a:lnTo>
                    <a:pt x="67" y="177"/>
                  </a:lnTo>
                  <a:lnTo>
                    <a:pt x="67" y="178"/>
                  </a:lnTo>
                  <a:lnTo>
                    <a:pt x="67" y="179"/>
                  </a:lnTo>
                  <a:lnTo>
                    <a:pt x="67" y="180"/>
                  </a:lnTo>
                  <a:lnTo>
                    <a:pt x="67" y="182"/>
                  </a:lnTo>
                  <a:lnTo>
                    <a:pt x="67" y="183"/>
                  </a:lnTo>
                  <a:lnTo>
                    <a:pt x="67" y="184"/>
                  </a:lnTo>
                  <a:lnTo>
                    <a:pt x="67" y="185"/>
                  </a:lnTo>
                  <a:lnTo>
                    <a:pt x="67" y="187"/>
                  </a:lnTo>
                  <a:lnTo>
                    <a:pt x="68" y="188"/>
                  </a:lnTo>
                  <a:lnTo>
                    <a:pt x="68" y="190"/>
                  </a:lnTo>
                  <a:lnTo>
                    <a:pt x="68" y="191"/>
                  </a:lnTo>
                  <a:lnTo>
                    <a:pt x="68" y="193"/>
                  </a:lnTo>
                  <a:lnTo>
                    <a:pt x="68" y="194"/>
                  </a:lnTo>
                  <a:lnTo>
                    <a:pt x="68" y="195"/>
                  </a:lnTo>
                  <a:lnTo>
                    <a:pt x="68" y="196"/>
                  </a:lnTo>
                  <a:lnTo>
                    <a:pt x="68" y="197"/>
                  </a:lnTo>
                  <a:lnTo>
                    <a:pt x="68" y="198"/>
                  </a:lnTo>
                  <a:lnTo>
                    <a:pt x="68" y="199"/>
                  </a:lnTo>
                  <a:lnTo>
                    <a:pt x="68" y="200"/>
                  </a:lnTo>
                  <a:lnTo>
                    <a:pt x="69" y="201"/>
                  </a:lnTo>
                  <a:lnTo>
                    <a:pt x="69" y="202"/>
                  </a:lnTo>
                  <a:lnTo>
                    <a:pt x="69" y="203"/>
                  </a:lnTo>
                  <a:lnTo>
                    <a:pt x="69" y="204"/>
                  </a:lnTo>
                  <a:lnTo>
                    <a:pt x="69" y="205"/>
                  </a:lnTo>
                  <a:lnTo>
                    <a:pt x="69" y="206"/>
                  </a:lnTo>
                  <a:lnTo>
                    <a:pt x="70" y="207"/>
                  </a:lnTo>
                  <a:lnTo>
                    <a:pt x="70" y="208"/>
                  </a:lnTo>
                  <a:lnTo>
                    <a:pt x="70" y="209"/>
                  </a:lnTo>
                  <a:lnTo>
                    <a:pt x="70" y="210"/>
                  </a:lnTo>
                  <a:lnTo>
                    <a:pt x="70" y="211"/>
                  </a:lnTo>
                  <a:lnTo>
                    <a:pt x="71" y="212"/>
                  </a:lnTo>
                  <a:lnTo>
                    <a:pt x="71" y="213"/>
                  </a:lnTo>
                  <a:lnTo>
                    <a:pt x="71" y="214"/>
                  </a:lnTo>
                  <a:lnTo>
                    <a:pt x="71" y="215"/>
                  </a:lnTo>
                  <a:lnTo>
                    <a:pt x="71" y="216"/>
                  </a:lnTo>
                  <a:lnTo>
                    <a:pt x="71" y="217"/>
                  </a:lnTo>
                  <a:lnTo>
                    <a:pt x="72" y="217"/>
                  </a:lnTo>
                  <a:lnTo>
                    <a:pt x="72" y="218"/>
                  </a:lnTo>
                  <a:lnTo>
                    <a:pt x="72" y="219"/>
                  </a:lnTo>
                  <a:lnTo>
                    <a:pt x="72" y="220"/>
                  </a:lnTo>
                  <a:lnTo>
                    <a:pt x="72" y="221"/>
                  </a:lnTo>
                  <a:lnTo>
                    <a:pt x="72" y="222"/>
                  </a:lnTo>
                  <a:lnTo>
                    <a:pt x="72" y="223"/>
                  </a:lnTo>
                  <a:lnTo>
                    <a:pt x="72" y="224"/>
                  </a:lnTo>
                  <a:lnTo>
                    <a:pt x="72" y="225"/>
                  </a:lnTo>
                  <a:lnTo>
                    <a:pt x="72" y="226"/>
                  </a:lnTo>
                  <a:lnTo>
                    <a:pt x="72" y="227"/>
                  </a:lnTo>
                  <a:lnTo>
                    <a:pt x="72" y="228"/>
                  </a:lnTo>
                  <a:lnTo>
                    <a:pt x="72" y="229"/>
                  </a:lnTo>
                  <a:lnTo>
                    <a:pt x="72" y="230"/>
                  </a:lnTo>
                  <a:lnTo>
                    <a:pt x="72" y="231"/>
                  </a:lnTo>
                  <a:lnTo>
                    <a:pt x="72" y="232"/>
                  </a:lnTo>
                  <a:lnTo>
                    <a:pt x="72" y="233"/>
                  </a:lnTo>
                  <a:lnTo>
                    <a:pt x="72" y="236"/>
                  </a:lnTo>
                  <a:lnTo>
                    <a:pt x="72" y="237"/>
                  </a:lnTo>
                  <a:lnTo>
                    <a:pt x="72" y="239"/>
                  </a:lnTo>
                  <a:lnTo>
                    <a:pt x="71" y="241"/>
                  </a:lnTo>
                  <a:lnTo>
                    <a:pt x="71" y="242"/>
                  </a:lnTo>
                  <a:lnTo>
                    <a:pt x="71" y="24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765" name="Freeform 97"/>
            <p:cNvSpPr>
              <a:spLocks/>
            </p:cNvSpPr>
            <p:nvPr/>
          </p:nvSpPr>
          <p:spPr bwMode="auto">
            <a:xfrm>
              <a:off x="3252" y="1090"/>
              <a:ext cx="54" cy="184"/>
            </a:xfrm>
            <a:custGeom>
              <a:avLst/>
              <a:gdLst>
                <a:gd name="T0" fmla="*/ 2 w 72"/>
                <a:gd name="T1" fmla="*/ 4 h 245"/>
                <a:gd name="T2" fmla="*/ 2 w 72"/>
                <a:gd name="T3" fmla="*/ 4 h 245"/>
                <a:gd name="T4" fmla="*/ 2 w 72"/>
                <a:gd name="T5" fmla="*/ 4 h 245"/>
                <a:gd name="T6" fmla="*/ 2 w 72"/>
                <a:gd name="T7" fmla="*/ 4 h 245"/>
                <a:gd name="T8" fmla="*/ 2 w 72"/>
                <a:gd name="T9" fmla="*/ 4 h 245"/>
                <a:gd name="T10" fmla="*/ 2 w 72"/>
                <a:gd name="T11" fmla="*/ 4 h 245"/>
                <a:gd name="T12" fmla="*/ 2 w 72"/>
                <a:gd name="T13" fmla="*/ 3 h 245"/>
                <a:gd name="T14" fmla="*/ 2 w 72"/>
                <a:gd name="T15" fmla="*/ 3 h 245"/>
                <a:gd name="T16" fmla="*/ 2 w 72"/>
                <a:gd name="T17" fmla="*/ 3 h 245"/>
                <a:gd name="T18" fmla="*/ 2 w 72"/>
                <a:gd name="T19" fmla="*/ 3 h 245"/>
                <a:gd name="T20" fmla="*/ 2 w 72"/>
                <a:gd name="T21" fmla="*/ 3 h 245"/>
                <a:gd name="T22" fmla="*/ 2 w 72"/>
                <a:gd name="T23" fmla="*/ 3 h 245"/>
                <a:gd name="T24" fmla="*/ 2 w 72"/>
                <a:gd name="T25" fmla="*/ 3 h 245"/>
                <a:gd name="T26" fmla="*/ 2 w 72"/>
                <a:gd name="T27" fmla="*/ 3 h 245"/>
                <a:gd name="T28" fmla="*/ 2 w 72"/>
                <a:gd name="T29" fmla="*/ 3 h 245"/>
                <a:gd name="T30" fmla="*/ 2 w 72"/>
                <a:gd name="T31" fmla="*/ 3 h 245"/>
                <a:gd name="T32" fmla="*/ 2 w 72"/>
                <a:gd name="T33" fmla="*/ 3 h 245"/>
                <a:gd name="T34" fmla="*/ 2 w 72"/>
                <a:gd name="T35" fmla="*/ 3 h 245"/>
                <a:gd name="T36" fmla="*/ 2 w 72"/>
                <a:gd name="T37" fmla="*/ 2 h 245"/>
                <a:gd name="T38" fmla="*/ 2 w 72"/>
                <a:gd name="T39" fmla="*/ 2 h 245"/>
                <a:gd name="T40" fmla="*/ 2 w 72"/>
                <a:gd name="T41" fmla="*/ 2 h 245"/>
                <a:gd name="T42" fmla="*/ 2 w 72"/>
                <a:gd name="T43" fmla="*/ 2 h 245"/>
                <a:gd name="T44" fmla="*/ 2 w 72"/>
                <a:gd name="T45" fmla="*/ 2 h 245"/>
                <a:gd name="T46" fmla="*/ 2 w 72"/>
                <a:gd name="T47" fmla="*/ 2 h 245"/>
                <a:gd name="T48" fmla="*/ 2 w 72"/>
                <a:gd name="T49" fmla="*/ 2 h 245"/>
                <a:gd name="T50" fmla="*/ 2 w 72"/>
                <a:gd name="T51" fmla="*/ 2 h 245"/>
                <a:gd name="T52" fmla="*/ 2 w 72"/>
                <a:gd name="T53" fmla="*/ 2 h 245"/>
                <a:gd name="T54" fmla="*/ 2 w 72"/>
                <a:gd name="T55" fmla="*/ 2 h 245"/>
                <a:gd name="T56" fmla="*/ 2 w 72"/>
                <a:gd name="T57" fmla="*/ 2 h 245"/>
                <a:gd name="T58" fmla="*/ 2 w 72"/>
                <a:gd name="T59" fmla="*/ 2 h 245"/>
                <a:gd name="T60" fmla="*/ 2 w 72"/>
                <a:gd name="T61" fmla="*/ 2 h 245"/>
                <a:gd name="T62" fmla="*/ 2 w 72"/>
                <a:gd name="T63" fmla="*/ 2 h 245"/>
                <a:gd name="T64" fmla="*/ 2 w 72"/>
                <a:gd name="T65" fmla="*/ 2 h 245"/>
                <a:gd name="T66" fmla="*/ 2 w 72"/>
                <a:gd name="T67" fmla="*/ 2 h 245"/>
                <a:gd name="T68" fmla="*/ 2 w 72"/>
                <a:gd name="T69" fmla="*/ 2 h 245"/>
                <a:gd name="T70" fmla="*/ 2 w 72"/>
                <a:gd name="T71" fmla="*/ 2 h 245"/>
                <a:gd name="T72" fmla="*/ 2 w 72"/>
                <a:gd name="T73" fmla="*/ 2 h 245"/>
                <a:gd name="T74" fmla="*/ 2 w 72"/>
                <a:gd name="T75" fmla="*/ 2 h 245"/>
                <a:gd name="T76" fmla="*/ 2 w 72"/>
                <a:gd name="T77" fmla="*/ 2 h 245"/>
                <a:gd name="T78" fmla="*/ 2 w 72"/>
                <a:gd name="T79" fmla="*/ 2 h 245"/>
                <a:gd name="T80" fmla="*/ 2 w 72"/>
                <a:gd name="T81" fmla="*/ 2 h 245"/>
                <a:gd name="T82" fmla="*/ 2 w 72"/>
                <a:gd name="T83" fmla="*/ 2 h 245"/>
                <a:gd name="T84" fmla="*/ 2 w 72"/>
                <a:gd name="T85" fmla="*/ 2 h 245"/>
                <a:gd name="T86" fmla="*/ 2 w 72"/>
                <a:gd name="T87" fmla="*/ 2 h 245"/>
                <a:gd name="T88" fmla="*/ 2 w 72"/>
                <a:gd name="T89" fmla="*/ 2 h 245"/>
                <a:gd name="T90" fmla="*/ 2 w 72"/>
                <a:gd name="T91" fmla="*/ 2 h 245"/>
                <a:gd name="T92" fmla="*/ 2 w 72"/>
                <a:gd name="T93" fmla="*/ 2 h 245"/>
                <a:gd name="T94" fmla="*/ 2 w 72"/>
                <a:gd name="T95" fmla="*/ 2 h 245"/>
                <a:gd name="T96" fmla="*/ 2 w 72"/>
                <a:gd name="T97" fmla="*/ 2 h 245"/>
                <a:gd name="T98" fmla="*/ 2 w 72"/>
                <a:gd name="T99" fmla="*/ 2 h 245"/>
                <a:gd name="T100" fmla="*/ 2 w 72"/>
                <a:gd name="T101" fmla="*/ 2 h 245"/>
                <a:gd name="T102" fmla="*/ 2 w 72"/>
                <a:gd name="T103" fmla="*/ 2 h 245"/>
                <a:gd name="T104" fmla="*/ 2 w 72"/>
                <a:gd name="T105" fmla="*/ 2 h 245"/>
                <a:gd name="T106" fmla="*/ 2 w 72"/>
                <a:gd name="T107" fmla="*/ 2 h 245"/>
                <a:gd name="T108" fmla="*/ 2 w 72"/>
                <a:gd name="T109" fmla="*/ 2 h 245"/>
                <a:gd name="T110" fmla="*/ 2 w 72"/>
                <a:gd name="T111" fmla="*/ 2 h 245"/>
                <a:gd name="T112" fmla="*/ 2 w 72"/>
                <a:gd name="T113" fmla="*/ 2 h 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245"/>
                <a:gd name="T173" fmla="*/ 72 w 72"/>
                <a:gd name="T174" fmla="*/ 245 h 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245">
                  <a:moveTo>
                    <a:pt x="0" y="245"/>
                  </a:moveTo>
                  <a:lnTo>
                    <a:pt x="2" y="241"/>
                  </a:lnTo>
                  <a:lnTo>
                    <a:pt x="3" y="239"/>
                  </a:lnTo>
                  <a:lnTo>
                    <a:pt x="4" y="236"/>
                  </a:lnTo>
                  <a:lnTo>
                    <a:pt x="6" y="234"/>
                  </a:lnTo>
                  <a:lnTo>
                    <a:pt x="7" y="232"/>
                  </a:lnTo>
                  <a:lnTo>
                    <a:pt x="8" y="230"/>
                  </a:lnTo>
                  <a:lnTo>
                    <a:pt x="9" y="229"/>
                  </a:lnTo>
                  <a:lnTo>
                    <a:pt x="10" y="227"/>
                  </a:lnTo>
                  <a:lnTo>
                    <a:pt x="11" y="225"/>
                  </a:lnTo>
                  <a:lnTo>
                    <a:pt x="11" y="224"/>
                  </a:lnTo>
                  <a:lnTo>
                    <a:pt x="12" y="223"/>
                  </a:lnTo>
                  <a:lnTo>
                    <a:pt x="13" y="221"/>
                  </a:lnTo>
                  <a:lnTo>
                    <a:pt x="14" y="220"/>
                  </a:lnTo>
                  <a:lnTo>
                    <a:pt x="14" y="219"/>
                  </a:lnTo>
                  <a:lnTo>
                    <a:pt x="15" y="218"/>
                  </a:lnTo>
                  <a:lnTo>
                    <a:pt x="15" y="217"/>
                  </a:lnTo>
                  <a:lnTo>
                    <a:pt x="16" y="216"/>
                  </a:lnTo>
                  <a:lnTo>
                    <a:pt x="16" y="215"/>
                  </a:lnTo>
                  <a:lnTo>
                    <a:pt x="17" y="214"/>
                  </a:lnTo>
                  <a:lnTo>
                    <a:pt x="17" y="213"/>
                  </a:lnTo>
                  <a:lnTo>
                    <a:pt x="18" y="212"/>
                  </a:lnTo>
                  <a:lnTo>
                    <a:pt x="18" y="211"/>
                  </a:lnTo>
                  <a:lnTo>
                    <a:pt x="18" y="210"/>
                  </a:lnTo>
                  <a:lnTo>
                    <a:pt x="19" y="209"/>
                  </a:lnTo>
                  <a:lnTo>
                    <a:pt x="19" y="208"/>
                  </a:lnTo>
                  <a:lnTo>
                    <a:pt x="20" y="207"/>
                  </a:lnTo>
                  <a:lnTo>
                    <a:pt x="20" y="206"/>
                  </a:lnTo>
                  <a:lnTo>
                    <a:pt x="21" y="205"/>
                  </a:lnTo>
                  <a:lnTo>
                    <a:pt x="21" y="204"/>
                  </a:lnTo>
                  <a:lnTo>
                    <a:pt x="22" y="203"/>
                  </a:lnTo>
                  <a:lnTo>
                    <a:pt x="22" y="202"/>
                  </a:lnTo>
                  <a:lnTo>
                    <a:pt x="23" y="199"/>
                  </a:lnTo>
                  <a:lnTo>
                    <a:pt x="23" y="198"/>
                  </a:lnTo>
                  <a:lnTo>
                    <a:pt x="24" y="197"/>
                  </a:lnTo>
                  <a:lnTo>
                    <a:pt x="24" y="195"/>
                  </a:lnTo>
                  <a:lnTo>
                    <a:pt x="25" y="194"/>
                  </a:lnTo>
                  <a:lnTo>
                    <a:pt x="25" y="193"/>
                  </a:lnTo>
                  <a:lnTo>
                    <a:pt x="26" y="192"/>
                  </a:lnTo>
                  <a:lnTo>
                    <a:pt x="26" y="191"/>
                  </a:lnTo>
                  <a:lnTo>
                    <a:pt x="26" y="190"/>
                  </a:lnTo>
                  <a:lnTo>
                    <a:pt x="27" y="189"/>
                  </a:lnTo>
                  <a:lnTo>
                    <a:pt x="27" y="188"/>
                  </a:lnTo>
                  <a:lnTo>
                    <a:pt x="28" y="188"/>
                  </a:lnTo>
                  <a:lnTo>
                    <a:pt x="28" y="187"/>
                  </a:lnTo>
                  <a:lnTo>
                    <a:pt x="28" y="186"/>
                  </a:lnTo>
                  <a:lnTo>
                    <a:pt x="29" y="185"/>
                  </a:lnTo>
                  <a:lnTo>
                    <a:pt x="29" y="184"/>
                  </a:lnTo>
                  <a:lnTo>
                    <a:pt x="29" y="183"/>
                  </a:lnTo>
                  <a:lnTo>
                    <a:pt x="30" y="182"/>
                  </a:lnTo>
                  <a:lnTo>
                    <a:pt x="30" y="181"/>
                  </a:lnTo>
                  <a:lnTo>
                    <a:pt x="31" y="180"/>
                  </a:lnTo>
                  <a:lnTo>
                    <a:pt x="31" y="179"/>
                  </a:lnTo>
                  <a:lnTo>
                    <a:pt x="31" y="178"/>
                  </a:lnTo>
                  <a:lnTo>
                    <a:pt x="32" y="177"/>
                  </a:lnTo>
                  <a:lnTo>
                    <a:pt x="32" y="176"/>
                  </a:lnTo>
                  <a:lnTo>
                    <a:pt x="33" y="174"/>
                  </a:lnTo>
                  <a:lnTo>
                    <a:pt x="33" y="173"/>
                  </a:lnTo>
                  <a:lnTo>
                    <a:pt x="34" y="172"/>
                  </a:lnTo>
                  <a:lnTo>
                    <a:pt x="34" y="171"/>
                  </a:lnTo>
                  <a:lnTo>
                    <a:pt x="35" y="169"/>
                  </a:lnTo>
                  <a:lnTo>
                    <a:pt x="35" y="168"/>
                  </a:lnTo>
                  <a:lnTo>
                    <a:pt x="36" y="166"/>
                  </a:lnTo>
                  <a:lnTo>
                    <a:pt x="37" y="164"/>
                  </a:lnTo>
                  <a:lnTo>
                    <a:pt x="37" y="163"/>
                  </a:lnTo>
                  <a:lnTo>
                    <a:pt x="39" y="161"/>
                  </a:lnTo>
                  <a:lnTo>
                    <a:pt x="39" y="160"/>
                  </a:lnTo>
                  <a:lnTo>
                    <a:pt x="40" y="159"/>
                  </a:lnTo>
                  <a:lnTo>
                    <a:pt x="40" y="156"/>
                  </a:lnTo>
                  <a:lnTo>
                    <a:pt x="41" y="155"/>
                  </a:lnTo>
                  <a:lnTo>
                    <a:pt x="41" y="154"/>
                  </a:lnTo>
                  <a:lnTo>
                    <a:pt x="41" y="153"/>
                  </a:lnTo>
                  <a:lnTo>
                    <a:pt x="42" y="152"/>
                  </a:lnTo>
                  <a:lnTo>
                    <a:pt x="42" y="151"/>
                  </a:lnTo>
                  <a:lnTo>
                    <a:pt x="42" y="150"/>
                  </a:lnTo>
                  <a:lnTo>
                    <a:pt x="43" y="149"/>
                  </a:lnTo>
                  <a:lnTo>
                    <a:pt x="43" y="148"/>
                  </a:lnTo>
                  <a:lnTo>
                    <a:pt x="44" y="147"/>
                  </a:lnTo>
                  <a:lnTo>
                    <a:pt x="44" y="146"/>
                  </a:lnTo>
                  <a:lnTo>
                    <a:pt x="44" y="145"/>
                  </a:lnTo>
                  <a:lnTo>
                    <a:pt x="44" y="144"/>
                  </a:lnTo>
                  <a:lnTo>
                    <a:pt x="45" y="143"/>
                  </a:lnTo>
                  <a:lnTo>
                    <a:pt x="45" y="142"/>
                  </a:lnTo>
                  <a:lnTo>
                    <a:pt x="45" y="141"/>
                  </a:lnTo>
                  <a:lnTo>
                    <a:pt x="46" y="140"/>
                  </a:lnTo>
                  <a:lnTo>
                    <a:pt x="46" y="139"/>
                  </a:lnTo>
                  <a:lnTo>
                    <a:pt x="46" y="138"/>
                  </a:lnTo>
                  <a:lnTo>
                    <a:pt x="47" y="137"/>
                  </a:lnTo>
                  <a:lnTo>
                    <a:pt x="47" y="136"/>
                  </a:lnTo>
                  <a:lnTo>
                    <a:pt x="48" y="135"/>
                  </a:lnTo>
                  <a:lnTo>
                    <a:pt x="48" y="133"/>
                  </a:lnTo>
                  <a:lnTo>
                    <a:pt x="48" y="132"/>
                  </a:lnTo>
                  <a:lnTo>
                    <a:pt x="49" y="130"/>
                  </a:lnTo>
                  <a:lnTo>
                    <a:pt x="49" y="129"/>
                  </a:lnTo>
                  <a:lnTo>
                    <a:pt x="50" y="127"/>
                  </a:lnTo>
                  <a:lnTo>
                    <a:pt x="50" y="126"/>
                  </a:lnTo>
                  <a:lnTo>
                    <a:pt x="51" y="124"/>
                  </a:lnTo>
                  <a:lnTo>
                    <a:pt x="51" y="123"/>
                  </a:lnTo>
                  <a:lnTo>
                    <a:pt x="52" y="121"/>
                  </a:lnTo>
                  <a:lnTo>
                    <a:pt x="52" y="120"/>
                  </a:lnTo>
                  <a:lnTo>
                    <a:pt x="52" y="119"/>
                  </a:lnTo>
                  <a:lnTo>
                    <a:pt x="53" y="118"/>
                  </a:lnTo>
                  <a:lnTo>
                    <a:pt x="53" y="116"/>
                  </a:lnTo>
                  <a:lnTo>
                    <a:pt x="53" y="115"/>
                  </a:lnTo>
                  <a:lnTo>
                    <a:pt x="54" y="114"/>
                  </a:lnTo>
                  <a:lnTo>
                    <a:pt x="54" y="113"/>
                  </a:lnTo>
                  <a:lnTo>
                    <a:pt x="54" y="112"/>
                  </a:lnTo>
                  <a:lnTo>
                    <a:pt x="55" y="111"/>
                  </a:lnTo>
                  <a:lnTo>
                    <a:pt x="55" y="110"/>
                  </a:lnTo>
                  <a:lnTo>
                    <a:pt x="55" y="109"/>
                  </a:lnTo>
                  <a:lnTo>
                    <a:pt x="56" y="108"/>
                  </a:lnTo>
                  <a:lnTo>
                    <a:pt x="56" y="107"/>
                  </a:lnTo>
                  <a:lnTo>
                    <a:pt x="56" y="106"/>
                  </a:lnTo>
                  <a:lnTo>
                    <a:pt x="56" y="105"/>
                  </a:lnTo>
                  <a:lnTo>
                    <a:pt x="57" y="104"/>
                  </a:lnTo>
                  <a:lnTo>
                    <a:pt x="57" y="103"/>
                  </a:lnTo>
                  <a:lnTo>
                    <a:pt x="57" y="102"/>
                  </a:lnTo>
                  <a:lnTo>
                    <a:pt x="58" y="101"/>
                  </a:lnTo>
                  <a:lnTo>
                    <a:pt x="58" y="100"/>
                  </a:lnTo>
                  <a:lnTo>
                    <a:pt x="58" y="99"/>
                  </a:lnTo>
                  <a:lnTo>
                    <a:pt x="59" y="98"/>
                  </a:lnTo>
                  <a:lnTo>
                    <a:pt x="59" y="96"/>
                  </a:lnTo>
                  <a:lnTo>
                    <a:pt x="60" y="95"/>
                  </a:lnTo>
                  <a:lnTo>
                    <a:pt x="60" y="93"/>
                  </a:lnTo>
                  <a:lnTo>
                    <a:pt x="61" y="92"/>
                  </a:lnTo>
                  <a:lnTo>
                    <a:pt x="61" y="90"/>
                  </a:lnTo>
                  <a:lnTo>
                    <a:pt x="62" y="88"/>
                  </a:lnTo>
                  <a:lnTo>
                    <a:pt x="62" y="87"/>
                  </a:lnTo>
                  <a:lnTo>
                    <a:pt x="63" y="86"/>
                  </a:lnTo>
                  <a:lnTo>
                    <a:pt x="63" y="84"/>
                  </a:lnTo>
                  <a:lnTo>
                    <a:pt x="63" y="83"/>
                  </a:lnTo>
                  <a:lnTo>
                    <a:pt x="64" y="82"/>
                  </a:lnTo>
                  <a:lnTo>
                    <a:pt x="64" y="81"/>
                  </a:lnTo>
                  <a:lnTo>
                    <a:pt x="64" y="80"/>
                  </a:lnTo>
                  <a:lnTo>
                    <a:pt x="65" y="79"/>
                  </a:lnTo>
                  <a:lnTo>
                    <a:pt x="65" y="78"/>
                  </a:lnTo>
                  <a:lnTo>
                    <a:pt x="65" y="77"/>
                  </a:lnTo>
                  <a:lnTo>
                    <a:pt x="65" y="76"/>
                  </a:lnTo>
                  <a:lnTo>
                    <a:pt x="65" y="74"/>
                  </a:lnTo>
                  <a:lnTo>
                    <a:pt x="66" y="73"/>
                  </a:lnTo>
                  <a:lnTo>
                    <a:pt x="66" y="72"/>
                  </a:lnTo>
                  <a:lnTo>
                    <a:pt x="66" y="71"/>
                  </a:lnTo>
                  <a:lnTo>
                    <a:pt x="66" y="70"/>
                  </a:lnTo>
                  <a:lnTo>
                    <a:pt x="66" y="69"/>
                  </a:lnTo>
                  <a:lnTo>
                    <a:pt x="67" y="68"/>
                  </a:lnTo>
                  <a:lnTo>
                    <a:pt x="67" y="67"/>
                  </a:lnTo>
                  <a:lnTo>
                    <a:pt x="67" y="66"/>
                  </a:lnTo>
                  <a:lnTo>
                    <a:pt x="67" y="65"/>
                  </a:lnTo>
                  <a:lnTo>
                    <a:pt x="67" y="64"/>
                  </a:lnTo>
                  <a:lnTo>
                    <a:pt x="67" y="63"/>
                  </a:lnTo>
                  <a:lnTo>
                    <a:pt x="67" y="62"/>
                  </a:lnTo>
                  <a:lnTo>
                    <a:pt x="67" y="61"/>
                  </a:lnTo>
                  <a:lnTo>
                    <a:pt x="67" y="60"/>
                  </a:lnTo>
                  <a:lnTo>
                    <a:pt x="67" y="58"/>
                  </a:lnTo>
                  <a:lnTo>
                    <a:pt x="67" y="57"/>
                  </a:lnTo>
                  <a:lnTo>
                    <a:pt x="68" y="55"/>
                  </a:lnTo>
                  <a:lnTo>
                    <a:pt x="68" y="54"/>
                  </a:lnTo>
                  <a:lnTo>
                    <a:pt x="68" y="53"/>
                  </a:lnTo>
                  <a:lnTo>
                    <a:pt x="68" y="52"/>
                  </a:lnTo>
                  <a:lnTo>
                    <a:pt x="68" y="50"/>
                  </a:lnTo>
                  <a:lnTo>
                    <a:pt x="68" y="49"/>
                  </a:lnTo>
                  <a:lnTo>
                    <a:pt x="68" y="48"/>
                  </a:lnTo>
                  <a:lnTo>
                    <a:pt x="68" y="47"/>
                  </a:lnTo>
                  <a:lnTo>
                    <a:pt x="68" y="46"/>
                  </a:lnTo>
                  <a:lnTo>
                    <a:pt x="68" y="45"/>
                  </a:lnTo>
                  <a:lnTo>
                    <a:pt x="68" y="44"/>
                  </a:lnTo>
                  <a:lnTo>
                    <a:pt x="69" y="44"/>
                  </a:lnTo>
                  <a:lnTo>
                    <a:pt x="69" y="43"/>
                  </a:lnTo>
                  <a:lnTo>
                    <a:pt x="69" y="42"/>
                  </a:lnTo>
                  <a:lnTo>
                    <a:pt x="69" y="41"/>
                  </a:lnTo>
                  <a:lnTo>
                    <a:pt x="69" y="40"/>
                  </a:lnTo>
                  <a:lnTo>
                    <a:pt x="69" y="39"/>
                  </a:lnTo>
                  <a:lnTo>
                    <a:pt x="69" y="38"/>
                  </a:lnTo>
                  <a:lnTo>
                    <a:pt x="70" y="37"/>
                  </a:lnTo>
                  <a:lnTo>
                    <a:pt x="70" y="36"/>
                  </a:lnTo>
                  <a:lnTo>
                    <a:pt x="70" y="35"/>
                  </a:lnTo>
                  <a:lnTo>
                    <a:pt x="70" y="34"/>
                  </a:lnTo>
                  <a:lnTo>
                    <a:pt x="70" y="32"/>
                  </a:lnTo>
                  <a:lnTo>
                    <a:pt x="71" y="32"/>
                  </a:lnTo>
                  <a:lnTo>
                    <a:pt x="71" y="31"/>
                  </a:lnTo>
                  <a:lnTo>
                    <a:pt x="71" y="30"/>
                  </a:lnTo>
                  <a:lnTo>
                    <a:pt x="71" y="29"/>
                  </a:lnTo>
                  <a:lnTo>
                    <a:pt x="71" y="28"/>
                  </a:lnTo>
                  <a:lnTo>
                    <a:pt x="71" y="27"/>
                  </a:lnTo>
                  <a:lnTo>
                    <a:pt x="72" y="26"/>
                  </a:lnTo>
                  <a:lnTo>
                    <a:pt x="72" y="25"/>
                  </a:lnTo>
                  <a:lnTo>
                    <a:pt x="72" y="24"/>
                  </a:lnTo>
                  <a:lnTo>
                    <a:pt x="72" y="23"/>
                  </a:lnTo>
                  <a:lnTo>
                    <a:pt x="72" y="22"/>
                  </a:lnTo>
                  <a:lnTo>
                    <a:pt x="72" y="21"/>
                  </a:lnTo>
                  <a:lnTo>
                    <a:pt x="72" y="20"/>
                  </a:lnTo>
                  <a:lnTo>
                    <a:pt x="72" y="19"/>
                  </a:lnTo>
                  <a:lnTo>
                    <a:pt x="72" y="18"/>
                  </a:lnTo>
                  <a:lnTo>
                    <a:pt x="72" y="17"/>
                  </a:lnTo>
                  <a:lnTo>
                    <a:pt x="72" y="16"/>
                  </a:lnTo>
                  <a:lnTo>
                    <a:pt x="72" y="15"/>
                  </a:lnTo>
                  <a:lnTo>
                    <a:pt x="72" y="14"/>
                  </a:lnTo>
                  <a:lnTo>
                    <a:pt x="72" y="13"/>
                  </a:lnTo>
                  <a:lnTo>
                    <a:pt x="72" y="11"/>
                  </a:lnTo>
                  <a:lnTo>
                    <a:pt x="72" y="10"/>
                  </a:lnTo>
                  <a:lnTo>
                    <a:pt x="72" y="9"/>
                  </a:lnTo>
                  <a:lnTo>
                    <a:pt x="72" y="7"/>
                  </a:lnTo>
                  <a:lnTo>
                    <a:pt x="72" y="6"/>
                  </a:lnTo>
                  <a:lnTo>
                    <a:pt x="71" y="4"/>
                  </a:lnTo>
                  <a:lnTo>
                    <a:pt x="71" y="2"/>
                  </a:lnTo>
                  <a:lnTo>
                    <a:pt x="71"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766" name="Freeform 98"/>
            <p:cNvSpPr>
              <a:spLocks/>
            </p:cNvSpPr>
            <p:nvPr/>
          </p:nvSpPr>
          <p:spPr bwMode="auto">
            <a:xfrm>
              <a:off x="3196" y="909"/>
              <a:ext cx="54" cy="183"/>
            </a:xfrm>
            <a:custGeom>
              <a:avLst/>
              <a:gdLst>
                <a:gd name="T0" fmla="*/ 2 w 72"/>
                <a:gd name="T1" fmla="*/ 2 h 244"/>
                <a:gd name="T2" fmla="*/ 2 w 72"/>
                <a:gd name="T3" fmla="*/ 2 h 244"/>
                <a:gd name="T4" fmla="*/ 2 w 72"/>
                <a:gd name="T5" fmla="*/ 2 h 244"/>
                <a:gd name="T6" fmla="*/ 2 w 72"/>
                <a:gd name="T7" fmla="*/ 2 h 244"/>
                <a:gd name="T8" fmla="*/ 2 w 72"/>
                <a:gd name="T9" fmla="*/ 2 h 244"/>
                <a:gd name="T10" fmla="*/ 2 w 72"/>
                <a:gd name="T11" fmla="*/ 2 h 244"/>
                <a:gd name="T12" fmla="*/ 2 w 72"/>
                <a:gd name="T13" fmla="*/ 2 h 244"/>
                <a:gd name="T14" fmla="*/ 2 w 72"/>
                <a:gd name="T15" fmla="*/ 2 h 244"/>
                <a:gd name="T16" fmla="*/ 2 w 72"/>
                <a:gd name="T17" fmla="*/ 2 h 244"/>
                <a:gd name="T18" fmla="*/ 2 w 72"/>
                <a:gd name="T19" fmla="*/ 2 h 244"/>
                <a:gd name="T20" fmla="*/ 2 w 72"/>
                <a:gd name="T21" fmla="*/ 2 h 244"/>
                <a:gd name="T22" fmla="*/ 2 w 72"/>
                <a:gd name="T23" fmla="*/ 2 h 244"/>
                <a:gd name="T24" fmla="*/ 2 w 72"/>
                <a:gd name="T25" fmla="*/ 2 h 244"/>
                <a:gd name="T26" fmla="*/ 2 w 72"/>
                <a:gd name="T27" fmla="*/ 2 h 244"/>
                <a:gd name="T28" fmla="*/ 2 w 72"/>
                <a:gd name="T29" fmla="*/ 2 h 244"/>
                <a:gd name="T30" fmla="*/ 2 w 72"/>
                <a:gd name="T31" fmla="*/ 2 h 244"/>
                <a:gd name="T32" fmla="*/ 2 w 72"/>
                <a:gd name="T33" fmla="*/ 2 h 244"/>
                <a:gd name="T34" fmla="*/ 2 w 72"/>
                <a:gd name="T35" fmla="*/ 2 h 244"/>
                <a:gd name="T36" fmla="*/ 2 w 72"/>
                <a:gd name="T37" fmla="*/ 2 h 244"/>
                <a:gd name="T38" fmla="*/ 2 w 72"/>
                <a:gd name="T39" fmla="*/ 2 h 244"/>
                <a:gd name="T40" fmla="*/ 2 w 72"/>
                <a:gd name="T41" fmla="*/ 2 h 244"/>
                <a:gd name="T42" fmla="*/ 2 w 72"/>
                <a:gd name="T43" fmla="*/ 2 h 244"/>
                <a:gd name="T44" fmla="*/ 2 w 72"/>
                <a:gd name="T45" fmla="*/ 2 h 244"/>
                <a:gd name="T46" fmla="*/ 2 w 72"/>
                <a:gd name="T47" fmla="*/ 2 h 244"/>
                <a:gd name="T48" fmla="*/ 2 w 72"/>
                <a:gd name="T49" fmla="*/ 2 h 244"/>
                <a:gd name="T50" fmla="*/ 2 w 72"/>
                <a:gd name="T51" fmla="*/ 2 h 244"/>
                <a:gd name="T52" fmla="*/ 2 w 72"/>
                <a:gd name="T53" fmla="*/ 2 h 244"/>
                <a:gd name="T54" fmla="*/ 2 w 72"/>
                <a:gd name="T55" fmla="*/ 2 h 244"/>
                <a:gd name="T56" fmla="*/ 2 w 72"/>
                <a:gd name="T57" fmla="*/ 2 h 244"/>
                <a:gd name="T58" fmla="*/ 2 w 72"/>
                <a:gd name="T59" fmla="*/ 2 h 244"/>
                <a:gd name="T60" fmla="*/ 2 w 72"/>
                <a:gd name="T61" fmla="*/ 2 h 244"/>
                <a:gd name="T62" fmla="*/ 2 w 72"/>
                <a:gd name="T63" fmla="*/ 2 h 244"/>
                <a:gd name="T64" fmla="*/ 2 w 72"/>
                <a:gd name="T65" fmla="*/ 2 h 244"/>
                <a:gd name="T66" fmla="*/ 2 w 72"/>
                <a:gd name="T67" fmla="*/ 3 h 244"/>
                <a:gd name="T68" fmla="*/ 2 w 72"/>
                <a:gd name="T69" fmla="*/ 3 h 244"/>
                <a:gd name="T70" fmla="*/ 2 w 72"/>
                <a:gd name="T71" fmla="*/ 3 h 244"/>
                <a:gd name="T72" fmla="*/ 2 w 72"/>
                <a:gd name="T73" fmla="*/ 3 h 244"/>
                <a:gd name="T74" fmla="*/ 2 w 72"/>
                <a:gd name="T75" fmla="*/ 3 h 244"/>
                <a:gd name="T76" fmla="*/ 2 w 72"/>
                <a:gd name="T77" fmla="*/ 3 h 244"/>
                <a:gd name="T78" fmla="*/ 2 w 72"/>
                <a:gd name="T79" fmla="*/ 3 h 244"/>
                <a:gd name="T80" fmla="*/ 2 w 72"/>
                <a:gd name="T81" fmla="*/ 3 h 244"/>
                <a:gd name="T82" fmla="*/ 2 w 72"/>
                <a:gd name="T83" fmla="*/ 3 h 244"/>
                <a:gd name="T84" fmla="*/ 2 w 72"/>
                <a:gd name="T85" fmla="*/ 3 h 244"/>
                <a:gd name="T86" fmla="*/ 2 w 72"/>
                <a:gd name="T87" fmla="*/ 3 h 244"/>
                <a:gd name="T88" fmla="*/ 2 w 72"/>
                <a:gd name="T89" fmla="*/ 3 h 244"/>
                <a:gd name="T90" fmla="*/ 2 w 72"/>
                <a:gd name="T91" fmla="*/ 3 h 244"/>
                <a:gd name="T92" fmla="*/ 2 w 72"/>
                <a:gd name="T93" fmla="*/ 3 h 244"/>
                <a:gd name="T94" fmla="*/ 2 w 72"/>
                <a:gd name="T95" fmla="*/ 4 h 244"/>
                <a:gd name="T96" fmla="*/ 2 w 72"/>
                <a:gd name="T97" fmla="*/ 4 h 244"/>
                <a:gd name="T98" fmla="*/ 2 w 72"/>
                <a:gd name="T99" fmla="*/ 4 h 244"/>
                <a:gd name="T100" fmla="*/ 2 w 72"/>
                <a:gd name="T101" fmla="*/ 4 h 244"/>
                <a:gd name="T102" fmla="*/ 2 w 72"/>
                <a:gd name="T103" fmla="*/ 4 h 244"/>
                <a:gd name="T104" fmla="*/ 2 w 72"/>
                <a:gd name="T105" fmla="*/ 4 h 244"/>
                <a:gd name="T106" fmla="*/ 2 w 72"/>
                <a:gd name="T107" fmla="*/ 4 h 244"/>
                <a:gd name="T108" fmla="*/ 2 w 72"/>
                <a:gd name="T109" fmla="*/ 4 h 244"/>
                <a:gd name="T110" fmla="*/ 2 w 72"/>
                <a:gd name="T111" fmla="*/ 4 h 244"/>
                <a:gd name="T112" fmla="*/ 2 w 72"/>
                <a:gd name="T113" fmla="*/ 4 h 2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244"/>
                <a:gd name="T173" fmla="*/ 72 w 72"/>
                <a:gd name="T174" fmla="*/ 244 h 2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244">
                  <a:moveTo>
                    <a:pt x="0" y="0"/>
                  </a:moveTo>
                  <a:lnTo>
                    <a:pt x="2" y="2"/>
                  </a:lnTo>
                  <a:lnTo>
                    <a:pt x="3" y="5"/>
                  </a:lnTo>
                  <a:lnTo>
                    <a:pt x="4" y="7"/>
                  </a:lnTo>
                  <a:lnTo>
                    <a:pt x="6" y="9"/>
                  </a:lnTo>
                  <a:lnTo>
                    <a:pt x="7" y="11"/>
                  </a:lnTo>
                  <a:lnTo>
                    <a:pt x="8" y="13"/>
                  </a:lnTo>
                  <a:lnTo>
                    <a:pt x="9" y="15"/>
                  </a:lnTo>
                  <a:lnTo>
                    <a:pt x="10" y="16"/>
                  </a:lnTo>
                  <a:lnTo>
                    <a:pt x="11" y="18"/>
                  </a:lnTo>
                  <a:lnTo>
                    <a:pt x="11" y="19"/>
                  </a:lnTo>
                  <a:lnTo>
                    <a:pt x="12" y="21"/>
                  </a:lnTo>
                  <a:lnTo>
                    <a:pt x="13" y="22"/>
                  </a:lnTo>
                  <a:lnTo>
                    <a:pt x="14" y="23"/>
                  </a:lnTo>
                  <a:lnTo>
                    <a:pt x="14" y="24"/>
                  </a:lnTo>
                  <a:lnTo>
                    <a:pt x="15" y="27"/>
                  </a:lnTo>
                  <a:lnTo>
                    <a:pt x="15" y="28"/>
                  </a:lnTo>
                  <a:lnTo>
                    <a:pt x="16" y="29"/>
                  </a:lnTo>
                  <a:lnTo>
                    <a:pt x="16" y="30"/>
                  </a:lnTo>
                  <a:lnTo>
                    <a:pt x="17" y="31"/>
                  </a:lnTo>
                  <a:lnTo>
                    <a:pt x="18" y="32"/>
                  </a:lnTo>
                  <a:lnTo>
                    <a:pt x="18" y="33"/>
                  </a:lnTo>
                  <a:lnTo>
                    <a:pt x="18" y="34"/>
                  </a:lnTo>
                  <a:lnTo>
                    <a:pt x="19" y="35"/>
                  </a:lnTo>
                  <a:lnTo>
                    <a:pt x="19" y="36"/>
                  </a:lnTo>
                  <a:lnTo>
                    <a:pt x="20" y="37"/>
                  </a:lnTo>
                  <a:lnTo>
                    <a:pt x="20" y="38"/>
                  </a:lnTo>
                  <a:lnTo>
                    <a:pt x="21" y="39"/>
                  </a:lnTo>
                  <a:lnTo>
                    <a:pt x="21" y="40"/>
                  </a:lnTo>
                  <a:lnTo>
                    <a:pt x="22" y="42"/>
                  </a:lnTo>
                  <a:lnTo>
                    <a:pt x="22" y="43"/>
                  </a:lnTo>
                  <a:lnTo>
                    <a:pt x="23" y="44"/>
                  </a:lnTo>
                  <a:lnTo>
                    <a:pt x="23" y="46"/>
                  </a:lnTo>
                  <a:lnTo>
                    <a:pt x="24" y="47"/>
                  </a:lnTo>
                  <a:lnTo>
                    <a:pt x="24" y="48"/>
                  </a:lnTo>
                  <a:lnTo>
                    <a:pt x="25" y="49"/>
                  </a:lnTo>
                  <a:lnTo>
                    <a:pt x="25" y="50"/>
                  </a:lnTo>
                  <a:lnTo>
                    <a:pt x="26" y="51"/>
                  </a:lnTo>
                  <a:lnTo>
                    <a:pt x="26" y="52"/>
                  </a:lnTo>
                  <a:lnTo>
                    <a:pt x="26" y="53"/>
                  </a:lnTo>
                  <a:lnTo>
                    <a:pt x="27" y="54"/>
                  </a:lnTo>
                  <a:lnTo>
                    <a:pt x="27" y="55"/>
                  </a:lnTo>
                  <a:lnTo>
                    <a:pt x="28" y="56"/>
                  </a:lnTo>
                  <a:lnTo>
                    <a:pt x="28" y="57"/>
                  </a:lnTo>
                  <a:lnTo>
                    <a:pt x="29" y="58"/>
                  </a:lnTo>
                  <a:lnTo>
                    <a:pt x="29" y="59"/>
                  </a:lnTo>
                  <a:lnTo>
                    <a:pt x="29" y="60"/>
                  </a:lnTo>
                  <a:lnTo>
                    <a:pt x="29" y="61"/>
                  </a:lnTo>
                  <a:lnTo>
                    <a:pt x="30" y="61"/>
                  </a:lnTo>
                  <a:lnTo>
                    <a:pt x="30" y="62"/>
                  </a:lnTo>
                  <a:lnTo>
                    <a:pt x="30" y="63"/>
                  </a:lnTo>
                  <a:lnTo>
                    <a:pt x="31" y="64"/>
                  </a:lnTo>
                  <a:lnTo>
                    <a:pt x="31" y="65"/>
                  </a:lnTo>
                  <a:lnTo>
                    <a:pt x="31" y="66"/>
                  </a:lnTo>
                  <a:lnTo>
                    <a:pt x="32" y="68"/>
                  </a:lnTo>
                  <a:lnTo>
                    <a:pt x="32" y="69"/>
                  </a:lnTo>
                  <a:lnTo>
                    <a:pt x="33" y="70"/>
                  </a:lnTo>
                  <a:lnTo>
                    <a:pt x="33" y="71"/>
                  </a:lnTo>
                  <a:lnTo>
                    <a:pt x="34" y="73"/>
                  </a:lnTo>
                  <a:lnTo>
                    <a:pt x="34" y="74"/>
                  </a:lnTo>
                  <a:lnTo>
                    <a:pt x="35" y="75"/>
                  </a:lnTo>
                  <a:lnTo>
                    <a:pt x="35" y="77"/>
                  </a:lnTo>
                  <a:lnTo>
                    <a:pt x="36" y="79"/>
                  </a:lnTo>
                  <a:lnTo>
                    <a:pt x="37" y="80"/>
                  </a:lnTo>
                  <a:lnTo>
                    <a:pt x="37" y="82"/>
                  </a:lnTo>
                  <a:lnTo>
                    <a:pt x="39" y="83"/>
                  </a:lnTo>
                  <a:lnTo>
                    <a:pt x="39" y="85"/>
                  </a:lnTo>
                  <a:lnTo>
                    <a:pt x="40" y="86"/>
                  </a:lnTo>
                  <a:lnTo>
                    <a:pt x="40" y="87"/>
                  </a:lnTo>
                  <a:lnTo>
                    <a:pt x="41" y="88"/>
                  </a:lnTo>
                  <a:lnTo>
                    <a:pt x="41" y="89"/>
                  </a:lnTo>
                  <a:lnTo>
                    <a:pt x="41" y="90"/>
                  </a:lnTo>
                  <a:lnTo>
                    <a:pt x="42" y="91"/>
                  </a:lnTo>
                  <a:lnTo>
                    <a:pt x="42" y="92"/>
                  </a:lnTo>
                  <a:lnTo>
                    <a:pt x="42" y="93"/>
                  </a:lnTo>
                  <a:lnTo>
                    <a:pt x="43" y="94"/>
                  </a:lnTo>
                  <a:lnTo>
                    <a:pt x="43" y="95"/>
                  </a:lnTo>
                  <a:lnTo>
                    <a:pt x="43" y="96"/>
                  </a:lnTo>
                  <a:lnTo>
                    <a:pt x="44" y="97"/>
                  </a:lnTo>
                  <a:lnTo>
                    <a:pt x="44" y="98"/>
                  </a:lnTo>
                  <a:lnTo>
                    <a:pt x="44" y="99"/>
                  </a:lnTo>
                  <a:lnTo>
                    <a:pt x="45" y="100"/>
                  </a:lnTo>
                  <a:lnTo>
                    <a:pt x="45" y="101"/>
                  </a:lnTo>
                  <a:lnTo>
                    <a:pt x="45" y="102"/>
                  </a:lnTo>
                  <a:lnTo>
                    <a:pt x="46" y="103"/>
                  </a:lnTo>
                  <a:lnTo>
                    <a:pt x="46" y="104"/>
                  </a:lnTo>
                  <a:lnTo>
                    <a:pt x="46" y="105"/>
                  </a:lnTo>
                  <a:lnTo>
                    <a:pt x="47" y="106"/>
                  </a:lnTo>
                  <a:lnTo>
                    <a:pt x="47" y="107"/>
                  </a:lnTo>
                  <a:lnTo>
                    <a:pt x="48" y="110"/>
                  </a:lnTo>
                  <a:lnTo>
                    <a:pt x="48" y="111"/>
                  </a:lnTo>
                  <a:lnTo>
                    <a:pt x="48" y="113"/>
                  </a:lnTo>
                  <a:lnTo>
                    <a:pt x="49" y="114"/>
                  </a:lnTo>
                  <a:lnTo>
                    <a:pt x="49" y="116"/>
                  </a:lnTo>
                  <a:lnTo>
                    <a:pt x="50" y="117"/>
                  </a:lnTo>
                  <a:lnTo>
                    <a:pt x="50" y="119"/>
                  </a:lnTo>
                  <a:lnTo>
                    <a:pt x="51" y="120"/>
                  </a:lnTo>
                  <a:lnTo>
                    <a:pt x="51" y="122"/>
                  </a:lnTo>
                  <a:lnTo>
                    <a:pt x="52" y="123"/>
                  </a:lnTo>
                  <a:lnTo>
                    <a:pt x="52" y="124"/>
                  </a:lnTo>
                  <a:lnTo>
                    <a:pt x="52" y="125"/>
                  </a:lnTo>
                  <a:lnTo>
                    <a:pt x="53" y="126"/>
                  </a:lnTo>
                  <a:lnTo>
                    <a:pt x="53" y="127"/>
                  </a:lnTo>
                  <a:lnTo>
                    <a:pt x="53" y="128"/>
                  </a:lnTo>
                  <a:lnTo>
                    <a:pt x="54" y="129"/>
                  </a:lnTo>
                  <a:lnTo>
                    <a:pt x="54" y="130"/>
                  </a:lnTo>
                  <a:lnTo>
                    <a:pt x="54" y="131"/>
                  </a:lnTo>
                  <a:lnTo>
                    <a:pt x="55" y="132"/>
                  </a:lnTo>
                  <a:lnTo>
                    <a:pt x="55" y="133"/>
                  </a:lnTo>
                  <a:lnTo>
                    <a:pt x="55" y="134"/>
                  </a:lnTo>
                  <a:lnTo>
                    <a:pt x="55" y="135"/>
                  </a:lnTo>
                  <a:lnTo>
                    <a:pt x="56" y="135"/>
                  </a:lnTo>
                  <a:lnTo>
                    <a:pt x="56" y="136"/>
                  </a:lnTo>
                  <a:lnTo>
                    <a:pt x="56" y="137"/>
                  </a:lnTo>
                  <a:lnTo>
                    <a:pt x="56" y="138"/>
                  </a:lnTo>
                  <a:lnTo>
                    <a:pt x="57" y="139"/>
                  </a:lnTo>
                  <a:lnTo>
                    <a:pt x="57" y="140"/>
                  </a:lnTo>
                  <a:lnTo>
                    <a:pt x="57" y="141"/>
                  </a:lnTo>
                  <a:lnTo>
                    <a:pt x="58" y="142"/>
                  </a:lnTo>
                  <a:lnTo>
                    <a:pt x="58" y="143"/>
                  </a:lnTo>
                  <a:lnTo>
                    <a:pt x="58" y="145"/>
                  </a:lnTo>
                  <a:lnTo>
                    <a:pt x="59" y="146"/>
                  </a:lnTo>
                  <a:lnTo>
                    <a:pt x="59" y="147"/>
                  </a:lnTo>
                  <a:lnTo>
                    <a:pt x="60" y="149"/>
                  </a:lnTo>
                  <a:lnTo>
                    <a:pt x="60" y="151"/>
                  </a:lnTo>
                  <a:lnTo>
                    <a:pt x="61" y="153"/>
                  </a:lnTo>
                  <a:lnTo>
                    <a:pt x="61" y="155"/>
                  </a:lnTo>
                  <a:lnTo>
                    <a:pt x="62" y="156"/>
                  </a:lnTo>
                  <a:lnTo>
                    <a:pt x="62" y="158"/>
                  </a:lnTo>
                  <a:lnTo>
                    <a:pt x="63" y="159"/>
                  </a:lnTo>
                  <a:lnTo>
                    <a:pt x="63" y="160"/>
                  </a:lnTo>
                  <a:lnTo>
                    <a:pt x="63" y="161"/>
                  </a:lnTo>
                  <a:lnTo>
                    <a:pt x="64" y="163"/>
                  </a:lnTo>
                  <a:lnTo>
                    <a:pt x="64" y="164"/>
                  </a:lnTo>
                  <a:lnTo>
                    <a:pt x="64" y="165"/>
                  </a:lnTo>
                  <a:lnTo>
                    <a:pt x="65" y="166"/>
                  </a:lnTo>
                  <a:lnTo>
                    <a:pt x="65" y="167"/>
                  </a:lnTo>
                  <a:lnTo>
                    <a:pt x="65" y="168"/>
                  </a:lnTo>
                  <a:lnTo>
                    <a:pt x="65" y="169"/>
                  </a:lnTo>
                  <a:lnTo>
                    <a:pt x="66" y="170"/>
                  </a:lnTo>
                  <a:lnTo>
                    <a:pt x="66" y="171"/>
                  </a:lnTo>
                  <a:lnTo>
                    <a:pt x="66" y="172"/>
                  </a:lnTo>
                  <a:lnTo>
                    <a:pt x="66" y="173"/>
                  </a:lnTo>
                  <a:lnTo>
                    <a:pt x="66" y="174"/>
                  </a:lnTo>
                  <a:lnTo>
                    <a:pt x="66" y="175"/>
                  </a:lnTo>
                  <a:lnTo>
                    <a:pt x="67" y="176"/>
                  </a:lnTo>
                  <a:lnTo>
                    <a:pt x="67" y="177"/>
                  </a:lnTo>
                  <a:lnTo>
                    <a:pt x="67" y="178"/>
                  </a:lnTo>
                  <a:lnTo>
                    <a:pt x="67" y="179"/>
                  </a:lnTo>
                  <a:lnTo>
                    <a:pt x="67" y="180"/>
                  </a:lnTo>
                  <a:lnTo>
                    <a:pt x="67" y="182"/>
                  </a:lnTo>
                  <a:lnTo>
                    <a:pt x="67" y="183"/>
                  </a:lnTo>
                  <a:lnTo>
                    <a:pt x="67" y="184"/>
                  </a:lnTo>
                  <a:lnTo>
                    <a:pt x="67" y="185"/>
                  </a:lnTo>
                  <a:lnTo>
                    <a:pt x="67" y="187"/>
                  </a:lnTo>
                  <a:lnTo>
                    <a:pt x="68" y="188"/>
                  </a:lnTo>
                  <a:lnTo>
                    <a:pt x="68" y="190"/>
                  </a:lnTo>
                  <a:lnTo>
                    <a:pt x="68" y="191"/>
                  </a:lnTo>
                  <a:lnTo>
                    <a:pt x="68" y="193"/>
                  </a:lnTo>
                  <a:lnTo>
                    <a:pt x="68" y="194"/>
                  </a:lnTo>
                  <a:lnTo>
                    <a:pt x="68" y="195"/>
                  </a:lnTo>
                  <a:lnTo>
                    <a:pt x="68" y="196"/>
                  </a:lnTo>
                  <a:lnTo>
                    <a:pt x="68" y="197"/>
                  </a:lnTo>
                  <a:lnTo>
                    <a:pt x="68" y="198"/>
                  </a:lnTo>
                  <a:lnTo>
                    <a:pt x="68" y="199"/>
                  </a:lnTo>
                  <a:lnTo>
                    <a:pt x="68" y="200"/>
                  </a:lnTo>
                  <a:lnTo>
                    <a:pt x="69" y="201"/>
                  </a:lnTo>
                  <a:lnTo>
                    <a:pt x="69" y="202"/>
                  </a:lnTo>
                  <a:lnTo>
                    <a:pt x="69" y="203"/>
                  </a:lnTo>
                  <a:lnTo>
                    <a:pt x="69" y="204"/>
                  </a:lnTo>
                  <a:lnTo>
                    <a:pt x="69" y="205"/>
                  </a:lnTo>
                  <a:lnTo>
                    <a:pt x="69" y="206"/>
                  </a:lnTo>
                  <a:lnTo>
                    <a:pt x="70" y="207"/>
                  </a:lnTo>
                  <a:lnTo>
                    <a:pt x="70" y="208"/>
                  </a:lnTo>
                  <a:lnTo>
                    <a:pt x="70" y="209"/>
                  </a:lnTo>
                  <a:lnTo>
                    <a:pt x="70" y="210"/>
                  </a:lnTo>
                  <a:lnTo>
                    <a:pt x="70" y="211"/>
                  </a:lnTo>
                  <a:lnTo>
                    <a:pt x="71" y="212"/>
                  </a:lnTo>
                  <a:lnTo>
                    <a:pt x="71" y="213"/>
                  </a:lnTo>
                  <a:lnTo>
                    <a:pt x="71" y="214"/>
                  </a:lnTo>
                  <a:lnTo>
                    <a:pt x="71" y="215"/>
                  </a:lnTo>
                  <a:lnTo>
                    <a:pt x="71" y="216"/>
                  </a:lnTo>
                  <a:lnTo>
                    <a:pt x="71" y="217"/>
                  </a:lnTo>
                  <a:lnTo>
                    <a:pt x="72" y="217"/>
                  </a:lnTo>
                  <a:lnTo>
                    <a:pt x="72" y="218"/>
                  </a:lnTo>
                  <a:lnTo>
                    <a:pt x="72" y="219"/>
                  </a:lnTo>
                  <a:lnTo>
                    <a:pt x="72" y="220"/>
                  </a:lnTo>
                  <a:lnTo>
                    <a:pt x="72" y="221"/>
                  </a:lnTo>
                  <a:lnTo>
                    <a:pt x="72" y="222"/>
                  </a:lnTo>
                  <a:lnTo>
                    <a:pt x="72" y="223"/>
                  </a:lnTo>
                  <a:lnTo>
                    <a:pt x="72" y="224"/>
                  </a:lnTo>
                  <a:lnTo>
                    <a:pt x="72" y="225"/>
                  </a:lnTo>
                  <a:lnTo>
                    <a:pt x="72" y="226"/>
                  </a:lnTo>
                  <a:lnTo>
                    <a:pt x="72" y="227"/>
                  </a:lnTo>
                  <a:lnTo>
                    <a:pt x="72" y="228"/>
                  </a:lnTo>
                  <a:lnTo>
                    <a:pt x="72" y="229"/>
                  </a:lnTo>
                  <a:lnTo>
                    <a:pt x="72" y="230"/>
                  </a:lnTo>
                  <a:lnTo>
                    <a:pt x="72" y="231"/>
                  </a:lnTo>
                  <a:lnTo>
                    <a:pt x="72" y="232"/>
                  </a:lnTo>
                  <a:lnTo>
                    <a:pt x="72" y="233"/>
                  </a:lnTo>
                  <a:lnTo>
                    <a:pt x="72" y="236"/>
                  </a:lnTo>
                  <a:lnTo>
                    <a:pt x="72" y="237"/>
                  </a:lnTo>
                  <a:lnTo>
                    <a:pt x="72" y="239"/>
                  </a:lnTo>
                  <a:lnTo>
                    <a:pt x="71" y="241"/>
                  </a:lnTo>
                  <a:lnTo>
                    <a:pt x="71" y="242"/>
                  </a:lnTo>
                  <a:lnTo>
                    <a:pt x="71" y="24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767" name="Freeform 99"/>
            <p:cNvSpPr>
              <a:spLocks/>
            </p:cNvSpPr>
            <p:nvPr/>
          </p:nvSpPr>
          <p:spPr bwMode="auto">
            <a:xfrm>
              <a:off x="3196" y="1091"/>
              <a:ext cx="54" cy="184"/>
            </a:xfrm>
            <a:custGeom>
              <a:avLst/>
              <a:gdLst>
                <a:gd name="T0" fmla="*/ 2 w 72"/>
                <a:gd name="T1" fmla="*/ 4 h 245"/>
                <a:gd name="T2" fmla="*/ 2 w 72"/>
                <a:gd name="T3" fmla="*/ 4 h 245"/>
                <a:gd name="T4" fmla="*/ 2 w 72"/>
                <a:gd name="T5" fmla="*/ 4 h 245"/>
                <a:gd name="T6" fmla="*/ 2 w 72"/>
                <a:gd name="T7" fmla="*/ 4 h 245"/>
                <a:gd name="T8" fmla="*/ 2 w 72"/>
                <a:gd name="T9" fmla="*/ 4 h 245"/>
                <a:gd name="T10" fmla="*/ 2 w 72"/>
                <a:gd name="T11" fmla="*/ 4 h 245"/>
                <a:gd name="T12" fmla="*/ 2 w 72"/>
                <a:gd name="T13" fmla="*/ 3 h 245"/>
                <a:gd name="T14" fmla="*/ 2 w 72"/>
                <a:gd name="T15" fmla="*/ 3 h 245"/>
                <a:gd name="T16" fmla="*/ 2 w 72"/>
                <a:gd name="T17" fmla="*/ 3 h 245"/>
                <a:gd name="T18" fmla="*/ 2 w 72"/>
                <a:gd name="T19" fmla="*/ 3 h 245"/>
                <a:gd name="T20" fmla="*/ 2 w 72"/>
                <a:gd name="T21" fmla="*/ 3 h 245"/>
                <a:gd name="T22" fmla="*/ 2 w 72"/>
                <a:gd name="T23" fmla="*/ 3 h 245"/>
                <a:gd name="T24" fmla="*/ 2 w 72"/>
                <a:gd name="T25" fmla="*/ 3 h 245"/>
                <a:gd name="T26" fmla="*/ 2 w 72"/>
                <a:gd name="T27" fmla="*/ 3 h 245"/>
                <a:gd name="T28" fmla="*/ 2 w 72"/>
                <a:gd name="T29" fmla="*/ 3 h 245"/>
                <a:gd name="T30" fmla="*/ 2 w 72"/>
                <a:gd name="T31" fmla="*/ 3 h 245"/>
                <a:gd name="T32" fmla="*/ 2 w 72"/>
                <a:gd name="T33" fmla="*/ 3 h 245"/>
                <a:gd name="T34" fmla="*/ 2 w 72"/>
                <a:gd name="T35" fmla="*/ 3 h 245"/>
                <a:gd name="T36" fmla="*/ 2 w 72"/>
                <a:gd name="T37" fmla="*/ 2 h 245"/>
                <a:gd name="T38" fmla="*/ 2 w 72"/>
                <a:gd name="T39" fmla="*/ 2 h 245"/>
                <a:gd name="T40" fmla="*/ 2 w 72"/>
                <a:gd name="T41" fmla="*/ 2 h 245"/>
                <a:gd name="T42" fmla="*/ 2 w 72"/>
                <a:gd name="T43" fmla="*/ 2 h 245"/>
                <a:gd name="T44" fmla="*/ 2 w 72"/>
                <a:gd name="T45" fmla="*/ 2 h 245"/>
                <a:gd name="T46" fmla="*/ 2 w 72"/>
                <a:gd name="T47" fmla="*/ 2 h 245"/>
                <a:gd name="T48" fmla="*/ 2 w 72"/>
                <a:gd name="T49" fmla="*/ 2 h 245"/>
                <a:gd name="T50" fmla="*/ 2 w 72"/>
                <a:gd name="T51" fmla="*/ 2 h 245"/>
                <a:gd name="T52" fmla="*/ 2 w 72"/>
                <a:gd name="T53" fmla="*/ 2 h 245"/>
                <a:gd name="T54" fmla="*/ 2 w 72"/>
                <a:gd name="T55" fmla="*/ 2 h 245"/>
                <a:gd name="T56" fmla="*/ 2 w 72"/>
                <a:gd name="T57" fmla="*/ 2 h 245"/>
                <a:gd name="T58" fmla="*/ 2 w 72"/>
                <a:gd name="T59" fmla="*/ 2 h 245"/>
                <a:gd name="T60" fmla="*/ 2 w 72"/>
                <a:gd name="T61" fmla="*/ 2 h 245"/>
                <a:gd name="T62" fmla="*/ 2 w 72"/>
                <a:gd name="T63" fmla="*/ 2 h 245"/>
                <a:gd name="T64" fmla="*/ 2 w 72"/>
                <a:gd name="T65" fmla="*/ 2 h 245"/>
                <a:gd name="T66" fmla="*/ 2 w 72"/>
                <a:gd name="T67" fmla="*/ 2 h 245"/>
                <a:gd name="T68" fmla="*/ 2 w 72"/>
                <a:gd name="T69" fmla="*/ 2 h 245"/>
                <a:gd name="T70" fmla="*/ 2 w 72"/>
                <a:gd name="T71" fmla="*/ 2 h 245"/>
                <a:gd name="T72" fmla="*/ 2 w 72"/>
                <a:gd name="T73" fmla="*/ 2 h 245"/>
                <a:gd name="T74" fmla="*/ 2 w 72"/>
                <a:gd name="T75" fmla="*/ 2 h 245"/>
                <a:gd name="T76" fmla="*/ 2 w 72"/>
                <a:gd name="T77" fmla="*/ 2 h 245"/>
                <a:gd name="T78" fmla="*/ 2 w 72"/>
                <a:gd name="T79" fmla="*/ 2 h 245"/>
                <a:gd name="T80" fmla="*/ 2 w 72"/>
                <a:gd name="T81" fmla="*/ 2 h 245"/>
                <a:gd name="T82" fmla="*/ 2 w 72"/>
                <a:gd name="T83" fmla="*/ 2 h 245"/>
                <a:gd name="T84" fmla="*/ 2 w 72"/>
                <a:gd name="T85" fmla="*/ 2 h 245"/>
                <a:gd name="T86" fmla="*/ 2 w 72"/>
                <a:gd name="T87" fmla="*/ 2 h 245"/>
                <a:gd name="T88" fmla="*/ 2 w 72"/>
                <a:gd name="T89" fmla="*/ 2 h 245"/>
                <a:gd name="T90" fmla="*/ 2 w 72"/>
                <a:gd name="T91" fmla="*/ 2 h 245"/>
                <a:gd name="T92" fmla="*/ 2 w 72"/>
                <a:gd name="T93" fmla="*/ 2 h 245"/>
                <a:gd name="T94" fmla="*/ 2 w 72"/>
                <a:gd name="T95" fmla="*/ 2 h 245"/>
                <a:gd name="T96" fmla="*/ 2 w 72"/>
                <a:gd name="T97" fmla="*/ 2 h 245"/>
                <a:gd name="T98" fmla="*/ 2 w 72"/>
                <a:gd name="T99" fmla="*/ 2 h 245"/>
                <a:gd name="T100" fmla="*/ 2 w 72"/>
                <a:gd name="T101" fmla="*/ 2 h 245"/>
                <a:gd name="T102" fmla="*/ 2 w 72"/>
                <a:gd name="T103" fmla="*/ 2 h 245"/>
                <a:gd name="T104" fmla="*/ 2 w 72"/>
                <a:gd name="T105" fmla="*/ 2 h 245"/>
                <a:gd name="T106" fmla="*/ 2 w 72"/>
                <a:gd name="T107" fmla="*/ 2 h 245"/>
                <a:gd name="T108" fmla="*/ 2 w 72"/>
                <a:gd name="T109" fmla="*/ 2 h 245"/>
                <a:gd name="T110" fmla="*/ 2 w 72"/>
                <a:gd name="T111" fmla="*/ 2 h 245"/>
                <a:gd name="T112" fmla="*/ 2 w 72"/>
                <a:gd name="T113" fmla="*/ 2 h 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245"/>
                <a:gd name="T173" fmla="*/ 72 w 72"/>
                <a:gd name="T174" fmla="*/ 245 h 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245">
                  <a:moveTo>
                    <a:pt x="0" y="245"/>
                  </a:moveTo>
                  <a:lnTo>
                    <a:pt x="2" y="241"/>
                  </a:lnTo>
                  <a:lnTo>
                    <a:pt x="3" y="239"/>
                  </a:lnTo>
                  <a:lnTo>
                    <a:pt x="4" y="236"/>
                  </a:lnTo>
                  <a:lnTo>
                    <a:pt x="6" y="234"/>
                  </a:lnTo>
                  <a:lnTo>
                    <a:pt x="7" y="232"/>
                  </a:lnTo>
                  <a:lnTo>
                    <a:pt x="8" y="230"/>
                  </a:lnTo>
                  <a:lnTo>
                    <a:pt x="9" y="229"/>
                  </a:lnTo>
                  <a:lnTo>
                    <a:pt x="10" y="227"/>
                  </a:lnTo>
                  <a:lnTo>
                    <a:pt x="11" y="225"/>
                  </a:lnTo>
                  <a:lnTo>
                    <a:pt x="11" y="224"/>
                  </a:lnTo>
                  <a:lnTo>
                    <a:pt x="12" y="223"/>
                  </a:lnTo>
                  <a:lnTo>
                    <a:pt x="13" y="221"/>
                  </a:lnTo>
                  <a:lnTo>
                    <a:pt x="14" y="220"/>
                  </a:lnTo>
                  <a:lnTo>
                    <a:pt x="14" y="219"/>
                  </a:lnTo>
                  <a:lnTo>
                    <a:pt x="15" y="218"/>
                  </a:lnTo>
                  <a:lnTo>
                    <a:pt x="15" y="217"/>
                  </a:lnTo>
                  <a:lnTo>
                    <a:pt x="16" y="216"/>
                  </a:lnTo>
                  <a:lnTo>
                    <a:pt x="16" y="215"/>
                  </a:lnTo>
                  <a:lnTo>
                    <a:pt x="17" y="214"/>
                  </a:lnTo>
                  <a:lnTo>
                    <a:pt x="17" y="213"/>
                  </a:lnTo>
                  <a:lnTo>
                    <a:pt x="18" y="212"/>
                  </a:lnTo>
                  <a:lnTo>
                    <a:pt x="18" y="211"/>
                  </a:lnTo>
                  <a:lnTo>
                    <a:pt x="18" y="210"/>
                  </a:lnTo>
                  <a:lnTo>
                    <a:pt x="19" y="209"/>
                  </a:lnTo>
                  <a:lnTo>
                    <a:pt x="19" y="208"/>
                  </a:lnTo>
                  <a:lnTo>
                    <a:pt x="20" y="207"/>
                  </a:lnTo>
                  <a:lnTo>
                    <a:pt x="20" y="206"/>
                  </a:lnTo>
                  <a:lnTo>
                    <a:pt x="21" y="205"/>
                  </a:lnTo>
                  <a:lnTo>
                    <a:pt x="21" y="204"/>
                  </a:lnTo>
                  <a:lnTo>
                    <a:pt x="22" y="203"/>
                  </a:lnTo>
                  <a:lnTo>
                    <a:pt x="22" y="202"/>
                  </a:lnTo>
                  <a:lnTo>
                    <a:pt x="23" y="199"/>
                  </a:lnTo>
                  <a:lnTo>
                    <a:pt x="23" y="198"/>
                  </a:lnTo>
                  <a:lnTo>
                    <a:pt x="24" y="197"/>
                  </a:lnTo>
                  <a:lnTo>
                    <a:pt x="24" y="195"/>
                  </a:lnTo>
                  <a:lnTo>
                    <a:pt x="25" y="194"/>
                  </a:lnTo>
                  <a:lnTo>
                    <a:pt x="25" y="193"/>
                  </a:lnTo>
                  <a:lnTo>
                    <a:pt x="26" y="192"/>
                  </a:lnTo>
                  <a:lnTo>
                    <a:pt x="26" y="191"/>
                  </a:lnTo>
                  <a:lnTo>
                    <a:pt x="26" y="190"/>
                  </a:lnTo>
                  <a:lnTo>
                    <a:pt x="27" y="189"/>
                  </a:lnTo>
                  <a:lnTo>
                    <a:pt x="27" y="188"/>
                  </a:lnTo>
                  <a:lnTo>
                    <a:pt x="28" y="188"/>
                  </a:lnTo>
                  <a:lnTo>
                    <a:pt x="28" y="187"/>
                  </a:lnTo>
                  <a:lnTo>
                    <a:pt x="28" y="186"/>
                  </a:lnTo>
                  <a:lnTo>
                    <a:pt x="29" y="185"/>
                  </a:lnTo>
                  <a:lnTo>
                    <a:pt x="29" y="184"/>
                  </a:lnTo>
                  <a:lnTo>
                    <a:pt x="29" y="183"/>
                  </a:lnTo>
                  <a:lnTo>
                    <a:pt x="30" y="182"/>
                  </a:lnTo>
                  <a:lnTo>
                    <a:pt x="30" y="181"/>
                  </a:lnTo>
                  <a:lnTo>
                    <a:pt x="31" y="180"/>
                  </a:lnTo>
                  <a:lnTo>
                    <a:pt x="31" y="179"/>
                  </a:lnTo>
                  <a:lnTo>
                    <a:pt x="31" y="178"/>
                  </a:lnTo>
                  <a:lnTo>
                    <a:pt x="32" y="177"/>
                  </a:lnTo>
                  <a:lnTo>
                    <a:pt x="32" y="176"/>
                  </a:lnTo>
                  <a:lnTo>
                    <a:pt x="33" y="174"/>
                  </a:lnTo>
                  <a:lnTo>
                    <a:pt x="33" y="173"/>
                  </a:lnTo>
                  <a:lnTo>
                    <a:pt x="34" y="172"/>
                  </a:lnTo>
                  <a:lnTo>
                    <a:pt x="34" y="171"/>
                  </a:lnTo>
                  <a:lnTo>
                    <a:pt x="35" y="169"/>
                  </a:lnTo>
                  <a:lnTo>
                    <a:pt x="35" y="168"/>
                  </a:lnTo>
                  <a:lnTo>
                    <a:pt x="36" y="166"/>
                  </a:lnTo>
                  <a:lnTo>
                    <a:pt x="37" y="164"/>
                  </a:lnTo>
                  <a:lnTo>
                    <a:pt x="37" y="163"/>
                  </a:lnTo>
                  <a:lnTo>
                    <a:pt x="39" y="161"/>
                  </a:lnTo>
                  <a:lnTo>
                    <a:pt x="39" y="160"/>
                  </a:lnTo>
                  <a:lnTo>
                    <a:pt x="40" y="159"/>
                  </a:lnTo>
                  <a:lnTo>
                    <a:pt x="40" y="156"/>
                  </a:lnTo>
                  <a:lnTo>
                    <a:pt x="41" y="155"/>
                  </a:lnTo>
                  <a:lnTo>
                    <a:pt x="41" y="154"/>
                  </a:lnTo>
                  <a:lnTo>
                    <a:pt x="41" y="153"/>
                  </a:lnTo>
                  <a:lnTo>
                    <a:pt x="42" y="152"/>
                  </a:lnTo>
                  <a:lnTo>
                    <a:pt x="42" y="151"/>
                  </a:lnTo>
                  <a:lnTo>
                    <a:pt x="42" y="150"/>
                  </a:lnTo>
                  <a:lnTo>
                    <a:pt x="43" y="149"/>
                  </a:lnTo>
                  <a:lnTo>
                    <a:pt x="43" y="148"/>
                  </a:lnTo>
                  <a:lnTo>
                    <a:pt x="44" y="147"/>
                  </a:lnTo>
                  <a:lnTo>
                    <a:pt x="44" y="146"/>
                  </a:lnTo>
                  <a:lnTo>
                    <a:pt x="44" y="145"/>
                  </a:lnTo>
                  <a:lnTo>
                    <a:pt x="44" y="144"/>
                  </a:lnTo>
                  <a:lnTo>
                    <a:pt x="45" y="143"/>
                  </a:lnTo>
                  <a:lnTo>
                    <a:pt x="45" y="142"/>
                  </a:lnTo>
                  <a:lnTo>
                    <a:pt x="45" y="141"/>
                  </a:lnTo>
                  <a:lnTo>
                    <a:pt x="46" y="140"/>
                  </a:lnTo>
                  <a:lnTo>
                    <a:pt x="46" y="139"/>
                  </a:lnTo>
                  <a:lnTo>
                    <a:pt x="46" y="138"/>
                  </a:lnTo>
                  <a:lnTo>
                    <a:pt x="47" y="137"/>
                  </a:lnTo>
                  <a:lnTo>
                    <a:pt x="47" y="136"/>
                  </a:lnTo>
                  <a:lnTo>
                    <a:pt x="48" y="135"/>
                  </a:lnTo>
                  <a:lnTo>
                    <a:pt x="48" y="133"/>
                  </a:lnTo>
                  <a:lnTo>
                    <a:pt x="48" y="132"/>
                  </a:lnTo>
                  <a:lnTo>
                    <a:pt x="49" y="130"/>
                  </a:lnTo>
                  <a:lnTo>
                    <a:pt x="49" y="129"/>
                  </a:lnTo>
                  <a:lnTo>
                    <a:pt x="50" y="127"/>
                  </a:lnTo>
                  <a:lnTo>
                    <a:pt x="50" y="126"/>
                  </a:lnTo>
                  <a:lnTo>
                    <a:pt x="51" y="124"/>
                  </a:lnTo>
                  <a:lnTo>
                    <a:pt x="51" y="123"/>
                  </a:lnTo>
                  <a:lnTo>
                    <a:pt x="52" y="121"/>
                  </a:lnTo>
                  <a:lnTo>
                    <a:pt x="52" y="120"/>
                  </a:lnTo>
                  <a:lnTo>
                    <a:pt x="52" y="119"/>
                  </a:lnTo>
                  <a:lnTo>
                    <a:pt x="53" y="118"/>
                  </a:lnTo>
                  <a:lnTo>
                    <a:pt x="53" y="116"/>
                  </a:lnTo>
                  <a:lnTo>
                    <a:pt x="53" y="115"/>
                  </a:lnTo>
                  <a:lnTo>
                    <a:pt x="54" y="114"/>
                  </a:lnTo>
                  <a:lnTo>
                    <a:pt x="54" y="113"/>
                  </a:lnTo>
                  <a:lnTo>
                    <a:pt x="54" y="112"/>
                  </a:lnTo>
                  <a:lnTo>
                    <a:pt x="55" y="111"/>
                  </a:lnTo>
                  <a:lnTo>
                    <a:pt x="55" y="110"/>
                  </a:lnTo>
                  <a:lnTo>
                    <a:pt x="55" y="109"/>
                  </a:lnTo>
                  <a:lnTo>
                    <a:pt x="56" y="108"/>
                  </a:lnTo>
                  <a:lnTo>
                    <a:pt x="56" y="107"/>
                  </a:lnTo>
                  <a:lnTo>
                    <a:pt x="56" y="106"/>
                  </a:lnTo>
                  <a:lnTo>
                    <a:pt x="56" y="105"/>
                  </a:lnTo>
                  <a:lnTo>
                    <a:pt x="57" y="104"/>
                  </a:lnTo>
                  <a:lnTo>
                    <a:pt x="57" y="103"/>
                  </a:lnTo>
                  <a:lnTo>
                    <a:pt x="57" y="102"/>
                  </a:lnTo>
                  <a:lnTo>
                    <a:pt x="58" y="101"/>
                  </a:lnTo>
                  <a:lnTo>
                    <a:pt x="58" y="100"/>
                  </a:lnTo>
                  <a:lnTo>
                    <a:pt x="58" y="99"/>
                  </a:lnTo>
                  <a:lnTo>
                    <a:pt x="59" y="98"/>
                  </a:lnTo>
                  <a:lnTo>
                    <a:pt x="59" y="96"/>
                  </a:lnTo>
                  <a:lnTo>
                    <a:pt x="60" y="95"/>
                  </a:lnTo>
                  <a:lnTo>
                    <a:pt x="60" y="93"/>
                  </a:lnTo>
                  <a:lnTo>
                    <a:pt x="61" y="92"/>
                  </a:lnTo>
                  <a:lnTo>
                    <a:pt x="61" y="90"/>
                  </a:lnTo>
                  <a:lnTo>
                    <a:pt x="62" y="88"/>
                  </a:lnTo>
                  <a:lnTo>
                    <a:pt x="62" y="87"/>
                  </a:lnTo>
                  <a:lnTo>
                    <a:pt x="63" y="86"/>
                  </a:lnTo>
                  <a:lnTo>
                    <a:pt x="63" y="84"/>
                  </a:lnTo>
                  <a:lnTo>
                    <a:pt x="63" y="83"/>
                  </a:lnTo>
                  <a:lnTo>
                    <a:pt x="64" y="82"/>
                  </a:lnTo>
                  <a:lnTo>
                    <a:pt x="64" y="81"/>
                  </a:lnTo>
                  <a:lnTo>
                    <a:pt x="64" y="80"/>
                  </a:lnTo>
                  <a:lnTo>
                    <a:pt x="65" y="79"/>
                  </a:lnTo>
                  <a:lnTo>
                    <a:pt x="65" y="78"/>
                  </a:lnTo>
                  <a:lnTo>
                    <a:pt x="65" y="77"/>
                  </a:lnTo>
                  <a:lnTo>
                    <a:pt x="65" y="76"/>
                  </a:lnTo>
                  <a:lnTo>
                    <a:pt x="65" y="74"/>
                  </a:lnTo>
                  <a:lnTo>
                    <a:pt x="66" y="73"/>
                  </a:lnTo>
                  <a:lnTo>
                    <a:pt x="66" y="72"/>
                  </a:lnTo>
                  <a:lnTo>
                    <a:pt x="66" y="71"/>
                  </a:lnTo>
                  <a:lnTo>
                    <a:pt x="66" y="70"/>
                  </a:lnTo>
                  <a:lnTo>
                    <a:pt x="66" y="69"/>
                  </a:lnTo>
                  <a:lnTo>
                    <a:pt x="67" y="68"/>
                  </a:lnTo>
                  <a:lnTo>
                    <a:pt x="67" y="67"/>
                  </a:lnTo>
                  <a:lnTo>
                    <a:pt x="67" y="66"/>
                  </a:lnTo>
                  <a:lnTo>
                    <a:pt x="67" y="65"/>
                  </a:lnTo>
                  <a:lnTo>
                    <a:pt x="67" y="64"/>
                  </a:lnTo>
                  <a:lnTo>
                    <a:pt x="67" y="63"/>
                  </a:lnTo>
                  <a:lnTo>
                    <a:pt x="67" y="62"/>
                  </a:lnTo>
                  <a:lnTo>
                    <a:pt x="67" y="61"/>
                  </a:lnTo>
                  <a:lnTo>
                    <a:pt x="67" y="60"/>
                  </a:lnTo>
                  <a:lnTo>
                    <a:pt x="67" y="58"/>
                  </a:lnTo>
                  <a:lnTo>
                    <a:pt x="67" y="57"/>
                  </a:lnTo>
                  <a:lnTo>
                    <a:pt x="68" y="55"/>
                  </a:lnTo>
                  <a:lnTo>
                    <a:pt x="68" y="54"/>
                  </a:lnTo>
                  <a:lnTo>
                    <a:pt x="68" y="53"/>
                  </a:lnTo>
                  <a:lnTo>
                    <a:pt x="68" y="52"/>
                  </a:lnTo>
                  <a:lnTo>
                    <a:pt x="68" y="50"/>
                  </a:lnTo>
                  <a:lnTo>
                    <a:pt x="68" y="49"/>
                  </a:lnTo>
                  <a:lnTo>
                    <a:pt x="68" y="48"/>
                  </a:lnTo>
                  <a:lnTo>
                    <a:pt x="68" y="47"/>
                  </a:lnTo>
                  <a:lnTo>
                    <a:pt x="68" y="46"/>
                  </a:lnTo>
                  <a:lnTo>
                    <a:pt x="68" y="45"/>
                  </a:lnTo>
                  <a:lnTo>
                    <a:pt x="68" y="44"/>
                  </a:lnTo>
                  <a:lnTo>
                    <a:pt x="69" y="44"/>
                  </a:lnTo>
                  <a:lnTo>
                    <a:pt x="69" y="43"/>
                  </a:lnTo>
                  <a:lnTo>
                    <a:pt x="69" y="42"/>
                  </a:lnTo>
                  <a:lnTo>
                    <a:pt x="69" y="41"/>
                  </a:lnTo>
                  <a:lnTo>
                    <a:pt x="69" y="40"/>
                  </a:lnTo>
                  <a:lnTo>
                    <a:pt x="69" y="39"/>
                  </a:lnTo>
                  <a:lnTo>
                    <a:pt x="69" y="38"/>
                  </a:lnTo>
                  <a:lnTo>
                    <a:pt x="70" y="37"/>
                  </a:lnTo>
                  <a:lnTo>
                    <a:pt x="70" y="36"/>
                  </a:lnTo>
                  <a:lnTo>
                    <a:pt x="70" y="35"/>
                  </a:lnTo>
                  <a:lnTo>
                    <a:pt x="70" y="34"/>
                  </a:lnTo>
                  <a:lnTo>
                    <a:pt x="70" y="32"/>
                  </a:lnTo>
                  <a:lnTo>
                    <a:pt x="71" y="32"/>
                  </a:lnTo>
                  <a:lnTo>
                    <a:pt x="71" y="31"/>
                  </a:lnTo>
                  <a:lnTo>
                    <a:pt x="71" y="30"/>
                  </a:lnTo>
                  <a:lnTo>
                    <a:pt x="71" y="29"/>
                  </a:lnTo>
                  <a:lnTo>
                    <a:pt x="71" y="28"/>
                  </a:lnTo>
                  <a:lnTo>
                    <a:pt x="71" y="27"/>
                  </a:lnTo>
                  <a:lnTo>
                    <a:pt x="72" y="26"/>
                  </a:lnTo>
                  <a:lnTo>
                    <a:pt x="72" y="25"/>
                  </a:lnTo>
                  <a:lnTo>
                    <a:pt x="72" y="24"/>
                  </a:lnTo>
                  <a:lnTo>
                    <a:pt x="72" y="23"/>
                  </a:lnTo>
                  <a:lnTo>
                    <a:pt x="72" y="22"/>
                  </a:lnTo>
                  <a:lnTo>
                    <a:pt x="72" y="21"/>
                  </a:lnTo>
                  <a:lnTo>
                    <a:pt x="72" y="20"/>
                  </a:lnTo>
                  <a:lnTo>
                    <a:pt x="72" y="19"/>
                  </a:lnTo>
                  <a:lnTo>
                    <a:pt x="72" y="18"/>
                  </a:lnTo>
                  <a:lnTo>
                    <a:pt x="72" y="17"/>
                  </a:lnTo>
                  <a:lnTo>
                    <a:pt x="72" y="16"/>
                  </a:lnTo>
                  <a:lnTo>
                    <a:pt x="72" y="15"/>
                  </a:lnTo>
                  <a:lnTo>
                    <a:pt x="72" y="14"/>
                  </a:lnTo>
                  <a:lnTo>
                    <a:pt x="72" y="13"/>
                  </a:lnTo>
                  <a:lnTo>
                    <a:pt x="72" y="11"/>
                  </a:lnTo>
                  <a:lnTo>
                    <a:pt x="72" y="10"/>
                  </a:lnTo>
                  <a:lnTo>
                    <a:pt x="72" y="9"/>
                  </a:lnTo>
                  <a:lnTo>
                    <a:pt x="72" y="7"/>
                  </a:lnTo>
                  <a:lnTo>
                    <a:pt x="72" y="6"/>
                  </a:lnTo>
                  <a:lnTo>
                    <a:pt x="71" y="4"/>
                  </a:lnTo>
                  <a:lnTo>
                    <a:pt x="71" y="2"/>
                  </a:lnTo>
                  <a:lnTo>
                    <a:pt x="71"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29699" name="Text Box 2"/>
          <p:cNvSpPr txBox="1">
            <a:spLocks noChangeArrowheads="1"/>
          </p:cNvSpPr>
          <p:nvPr/>
        </p:nvSpPr>
        <p:spPr bwMode="auto">
          <a:xfrm>
            <a:off x="2486025" y="152400"/>
            <a:ext cx="4132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3200" b="1">
                <a:solidFill>
                  <a:srgbClr val="333399"/>
                </a:solidFill>
                <a:ea typeface="MS PGothic" panose="020B0600070205080204" pitchFamily="34" charset="-128"/>
              </a:rPr>
              <a:t>Basic Gates – XNOR</a:t>
            </a:r>
          </a:p>
        </p:txBody>
      </p:sp>
      <p:sp>
        <p:nvSpPr>
          <p:cNvPr id="29700" name="Rectangle 4"/>
          <p:cNvSpPr>
            <a:spLocks noChangeArrowheads="1"/>
          </p:cNvSpPr>
          <p:nvPr/>
        </p:nvSpPr>
        <p:spPr bwMode="auto">
          <a:xfrm>
            <a:off x="4968875" y="3163888"/>
            <a:ext cx="1870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Helvetica" panose="020B0604020202020204" pitchFamily="34" charset="0"/>
                <a:ea typeface="MS PGothic" panose="020B0600070205080204" pitchFamily="34" charset="-128"/>
              </a:rPr>
              <a:t>(b) Graphical symbol</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01" name="Line 5"/>
          <p:cNvSpPr>
            <a:spLocks noChangeShapeType="1"/>
          </p:cNvSpPr>
          <p:nvPr/>
        </p:nvSpPr>
        <p:spPr bwMode="auto">
          <a:xfrm flipH="1">
            <a:off x="1717675" y="1630363"/>
            <a:ext cx="1990725" cy="3175"/>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02" name="Line 6"/>
          <p:cNvSpPr>
            <a:spLocks noChangeShapeType="1"/>
          </p:cNvSpPr>
          <p:nvPr/>
        </p:nvSpPr>
        <p:spPr bwMode="auto">
          <a:xfrm flipV="1">
            <a:off x="2522538" y="1316038"/>
            <a:ext cx="3175" cy="1601787"/>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03" name="Rectangle 7"/>
          <p:cNvSpPr>
            <a:spLocks noChangeArrowheads="1"/>
          </p:cNvSpPr>
          <p:nvPr/>
        </p:nvSpPr>
        <p:spPr bwMode="auto">
          <a:xfrm>
            <a:off x="2084388" y="3163888"/>
            <a:ext cx="1335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Helvetica" panose="020B0604020202020204" pitchFamily="34" charset="0"/>
                <a:ea typeface="MS PGothic" panose="020B0600070205080204" pitchFamily="34" charset="-128"/>
              </a:rPr>
              <a:t>(a) Truth table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04" name="Rectangle 8"/>
          <p:cNvSpPr>
            <a:spLocks noChangeArrowheads="1"/>
          </p:cNvSpPr>
          <p:nvPr/>
        </p:nvSpPr>
        <p:spPr bwMode="auto">
          <a:xfrm>
            <a:off x="1882775" y="1749425"/>
            <a:ext cx="169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0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05" name="Rectangle 9"/>
          <p:cNvSpPr>
            <a:spLocks noChangeArrowheads="1"/>
          </p:cNvSpPr>
          <p:nvPr/>
        </p:nvSpPr>
        <p:spPr bwMode="auto">
          <a:xfrm>
            <a:off x="1882775" y="2020888"/>
            <a:ext cx="169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0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06" name="Rectangle 10"/>
          <p:cNvSpPr>
            <a:spLocks noChangeArrowheads="1"/>
          </p:cNvSpPr>
          <p:nvPr/>
        </p:nvSpPr>
        <p:spPr bwMode="auto">
          <a:xfrm>
            <a:off x="1882775" y="2290763"/>
            <a:ext cx="169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07" name="Rectangle 11"/>
          <p:cNvSpPr>
            <a:spLocks noChangeArrowheads="1"/>
          </p:cNvSpPr>
          <p:nvPr/>
        </p:nvSpPr>
        <p:spPr bwMode="auto">
          <a:xfrm>
            <a:off x="1882775" y="2563813"/>
            <a:ext cx="169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08" name="Rectangle 12"/>
          <p:cNvSpPr>
            <a:spLocks noChangeArrowheads="1"/>
          </p:cNvSpPr>
          <p:nvPr/>
        </p:nvSpPr>
        <p:spPr bwMode="auto">
          <a:xfrm>
            <a:off x="2200275" y="1749425"/>
            <a:ext cx="169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0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09" name="Rectangle 13"/>
          <p:cNvSpPr>
            <a:spLocks noChangeArrowheads="1"/>
          </p:cNvSpPr>
          <p:nvPr/>
        </p:nvSpPr>
        <p:spPr bwMode="auto">
          <a:xfrm>
            <a:off x="2200275" y="2020888"/>
            <a:ext cx="169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10" name="Rectangle 14"/>
          <p:cNvSpPr>
            <a:spLocks noChangeArrowheads="1"/>
          </p:cNvSpPr>
          <p:nvPr/>
        </p:nvSpPr>
        <p:spPr bwMode="auto">
          <a:xfrm>
            <a:off x="2200275" y="2290763"/>
            <a:ext cx="169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0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11" name="Rectangle 15"/>
          <p:cNvSpPr>
            <a:spLocks noChangeArrowheads="1"/>
          </p:cNvSpPr>
          <p:nvPr/>
        </p:nvSpPr>
        <p:spPr bwMode="auto">
          <a:xfrm>
            <a:off x="2200275" y="2563813"/>
            <a:ext cx="169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12" name="Rectangle 16"/>
          <p:cNvSpPr>
            <a:spLocks noChangeArrowheads="1"/>
          </p:cNvSpPr>
          <p:nvPr/>
        </p:nvSpPr>
        <p:spPr bwMode="auto">
          <a:xfrm>
            <a:off x="3113088" y="1749425"/>
            <a:ext cx="16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13" name="Rectangle 17"/>
          <p:cNvSpPr>
            <a:spLocks noChangeArrowheads="1"/>
          </p:cNvSpPr>
          <p:nvPr/>
        </p:nvSpPr>
        <p:spPr bwMode="auto">
          <a:xfrm>
            <a:off x="3113088" y="2020888"/>
            <a:ext cx="16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0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14" name="Rectangle 18"/>
          <p:cNvSpPr>
            <a:spLocks noChangeArrowheads="1"/>
          </p:cNvSpPr>
          <p:nvPr/>
        </p:nvSpPr>
        <p:spPr bwMode="auto">
          <a:xfrm>
            <a:off x="3113088" y="2290763"/>
            <a:ext cx="16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0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15" name="Rectangle 19"/>
          <p:cNvSpPr>
            <a:spLocks noChangeArrowheads="1"/>
          </p:cNvSpPr>
          <p:nvPr/>
        </p:nvSpPr>
        <p:spPr bwMode="auto">
          <a:xfrm>
            <a:off x="3113088" y="2563813"/>
            <a:ext cx="16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16" name="Rectangle 20"/>
          <p:cNvSpPr>
            <a:spLocks noChangeArrowheads="1"/>
          </p:cNvSpPr>
          <p:nvPr/>
        </p:nvSpPr>
        <p:spPr bwMode="auto">
          <a:xfrm>
            <a:off x="1851025" y="1300163"/>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17" name="Rectangle 21"/>
          <p:cNvSpPr>
            <a:spLocks noChangeArrowheads="1"/>
          </p:cNvSpPr>
          <p:nvPr/>
        </p:nvSpPr>
        <p:spPr bwMode="auto">
          <a:xfrm>
            <a:off x="1947863" y="1408113"/>
            <a:ext cx="127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18" name="Rectangle 22"/>
          <p:cNvSpPr>
            <a:spLocks noChangeArrowheads="1"/>
          </p:cNvSpPr>
          <p:nvPr/>
        </p:nvSpPr>
        <p:spPr bwMode="auto">
          <a:xfrm>
            <a:off x="2182813" y="1300163"/>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19" name="Line 23"/>
          <p:cNvSpPr>
            <a:spLocks noChangeShapeType="1"/>
          </p:cNvSpPr>
          <p:nvPr/>
        </p:nvSpPr>
        <p:spPr bwMode="auto">
          <a:xfrm>
            <a:off x="4826000" y="2287588"/>
            <a:ext cx="24447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20" name="Line 24"/>
          <p:cNvSpPr>
            <a:spLocks noChangeShapeType="1"/>
          </p:cNvSpPr>
          <p:nvPr/>
        </p:nvSpPr>
        <p:spPr bwMode="auto">
          <a:xfrm>
            <a:off x="4826000" y="2603500"/>
            <a:ext cx="2444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21" name="Rectangle 25"/>
          <p:cNvSpPr>
            <a:spLocks noChangeArrowheads="1"/>
          </p:cNvSpPr>
          <p:nvPr/>
        </p:nvSpPr>
        <p:spPr bwMode="auto">
          <a:xfrm>
            <a:off x="2278063" y="1408113"/>
            <a:ext cx="127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22" name="Rectangle 26"/>
          <p:cNvSpPr>
            <a:spLocks noChangeArrowheads="1"/>
          </p:cNvSpPr>
          <p:nvPr/>
        </p:nvSpPr>
        <p:spPr bwMode="auto">
          <a:xfrm>
            <a:off x="4608513" y="2133600"/>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23" name="Rectangle 27"/>
          <p:cNvSpPr>
            <a:spLocks noChangeArrowheads="1"/>
          </p:cNvSpPr>
          <p:nvPr/>
        </p:nvSpPr>
        <p:spPr bwMode="auto">
          <a:xfrm>
            <a:off x="4703763" y="2241550"/>
            <a:ext cx="127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24" name="Rectangle 28"/>
          <p:cNvSpPr>
            <a:spLocks noChangeArrowheads="1"/>
          </p:cNvSpPr>
          <p:nvPr/>
        </p:nvSpPr>
        <p:spPr bwMode="auto">
          <a:xfrm>
            <a:off x="4608513" y="2441575"/>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25" name="Rectangle 29"/>
          <p:cNvSpPr>
            <a:spLocks noChangeArrowheads="1"/>
          </p:cNvSpPr>
          <p:nvPr/>
        </p:nvSpPr>
        <p:spPr bwMode="auto">
          <a:xfrm>
            <a:off x="4703763" y="2551113"/>
            <a:ext cx="127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26" name="Rectangle 30"/>
          <p:cNvSpPr>
            <a:spLocks noChangeArrowheads="1"/>
          </p:cNvSpPr>
          <p:nvPr/>
        </p:nvSpPr>
        <p:spPr bwMode="auto">
          <a:xfrm>
            <a:off x="2657475" y="1300163"/>
            <a:ext cx="114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f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27" name="Rectangle 31"/>
          <p:cNvSpPr>
            <a:spLocks noChangeArrowheads="1"/>
          </p:cNvSpPr>
          <p:nvPr/>
        </p:nvSpPr>
        <p:spPr bwMode="auto">
          <a:xfrm>
            <a:off x="3063875" y="1300163"/>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28" name="Rectangle 32"/>
          <p:cNvSpPr>
            <a:spLocks noChangeArrowheads="1"/>
          </p:cNvSpPr>
          <p:nvPr/>
        </p:nvSpPr>
        <p:spPr bwMode="auto">
          <a:xfrm>
            <a:off x="3162300" y="1401763"/>
            <a:ext cx="127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29" name="Rectangle 33"/>
          <p:cNvSpPr>
            <a:spLocks noChangeArrowheads="1"/>
          </p:cNvSpPr>
          <p:nvPr/>
        </p:nvSpPr>
        <p:spPr bwMode="auto">
          <a:xfrm>
            <a:off x="3500438" y="1300163"/>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30" name="Rectangle 34"/>
          <p:cNvSpPr>
            <a:spLocks noChangeArrowheads="1"/>
          </p:cNvSpPr>
          <p:nvPr/>
        </p:nvSpPr>
        <p:spPr bwMode="auto">
          <a:xfrm>
            <a:off x="3595688" y="1401763"/>
            <a:ext cx="127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31" name="Rectangle 35"/>
          <p:cNvSpPr>
            <a:spLocks noChangeArrowheads="1"/>
          </p:cNvSpPr>
          <p:nvPr/>
        </p:nvSpPr>
        <p:spPr bwMode="auto">
          <a:xfrm>
            <a:off x="3290888" y="1295400"/>
            <a:ext cx="206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Symbol" panose="05050102010706020507" pitchFamily="18" charset="2"/>
                <a:ea typeface="MS PGothic" panose="020B0600070205080204" pitchFamily="34" charset="-128"/>
              </a:rPr>
              <a:t>Å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32" name="Rectangle 36"/>
          <p:cNvSpPr>
            <a:spLocks noChangeArrowheads="1"/>
          </p:cNvSpPr>
          <p:nvPr/>
        </p:nvSpPr>
        <p:spPr bwMode="auto">
          <a:xfrm>
            <a:off x="2843213" y="1300163"/>
            <a:ext cx="176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33" name="Rectangle 37"/>
          <p:cNvSpPr>
            <a:spLocks noChangeArrowheads="1"/>
          </p:cNvSpPr>
          <p:nvPr/>
        </p:nvSpPr>
        <p:spPr bwMode="auto">
          <a:xfrm>
            <a:off x="6183313" y="2347913"/>
            <a:ext cx="114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f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34" name="Rectangle 38"/>
          <p:cNvSpPr>
            <a:spLocks noChangeArrowheads="1"/>
          </p:cNvSpPr>
          <p:nvPr/>
        </p:nvSpPr>
        <p:spPr bwMode="auto">
          <a:xfrm>
            <a:off x="6589713" y="2347913"/>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35" name="Rectangle 39"/>
          <p:cNvSpPr>
            <a:spLocks noChangeArrowheads="1"/>
          </p:cNvSpPr>
          <p:nvPr/>
        </p:nvSpPr>
        <p:spPr bwMode="auto">
          <a:xfrm>
            <a:off x="6686550" y="2449513"/>
            <a:ext cx="127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36" name="Rectangle 40"/>
          <p:cNvSpPr>
            <a:spLocks noChangeArrowheads="1"/>
          </p:cNvSpPr>
          <p:nvPr/>
        </p:nvSpPr>
        <p:spPr bwMode="auto">
          <a:xfrm>
            <a:off x="7024688" y="2347913"/>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37" name="Rectangle 41"/>
          <p:cNvSpPr>
            <a:spLocks noChangeArrowheads="1"/>
          </p:cNvSpPr>
          <p:nvPr/>
        </p:nvSpPr>
        <p:spPr bwMode="auto">
          <a:xfrm>
            <a:off x="7121525" y="2449513"/>
            <a:ext cx="127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38" name="Rectangle 42"/>
          <p:cNvSpPr>
            <a:spLocks noChangeArrowheads="1"/>
          </p:cNvSpPr>
          <p:nvPr/>
        </p:nvSpPr>
        <p:spPr bwMode="auto">
          <a:xfrm>
            <a:off x="6813550" y="2344738"/>
            <a:ext cx="206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Symbol" panose="05050102010706020507" pitchFamily="18" charset="2"/>
                <a:ea typeface="MS PGothic" panose="020B0600070205080204" pitchFamily="34" charset="-128"/>
              </a:rPr>
              <a:t>Å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39" name="Rectangle 43"/>
          <p:cNvSpPr>
            <a:spLocks noChangeArrowheads="1"/>
          </p:cNvSpPr>
          <p:nvPr/>
        </p:nvSpPr>
        <p:spPr bwMode="auto">
          <a:xfrm>
            <a:off x="6369050" y="2347913"/>
            <a:ext cx="176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40" name="Line 44"/>
          <p:cNvSpPr>
            <a:spLocks noChangeShapeType="1"/>
          </p:cNvSpPr>
          <p:nvPr/>
        </p:nvSpPr>
        <p:spPr bwMode="auto">
          <a:xfrm>
            <a:off x="5005388" y="4703763"/>
            <a:ext cx="33337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1" name="Line 45"/>
          <p:cNvSpPr>
            <a:spLocks noChangeShapeType="1"/>
          </p:cNvSpPr>
          <p:nvPr/>
        </p:nvSpPr>
        <p:spPr bwMode="auto">
          <a:xfrm>
            <a:off x="5027613" y="5019675"/>
            <a:ext cx="3111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2" name="Line 46"/>
          <p:cNvSpPr>
            <a:spLocks noChangeShapeType="1"/>
          </p:cNvSpPr>
          <p:nvPr/>
        </p:nvSpPr>
        <p:spPr bwMode="auto">
          <a:xfrm flipH="1">
            <a:off x="5965825" y="4860925"/>
            <a:ext cx="3143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9743" name="Group 47"/>
          <p:cNvGrpSpPr>
            <a:grpSpLocks/>
          </p:cNvGrpSpPr>
          <p:nvPr/>
        </p:nvGrpSpPr>
        <p:grpSpPr bwMode="auto">
          <a:xfrm>
            <a:off x="5300663" y="4584700"/>
            <a:ext cx="673100" cy="538163"/>
            <a:chOff x="3391" y="2543"/>
            <a:chExt cx="464" cy="366"/>
          </a:xfrm>
        </p:grpSpPr>
        <p:sp>
          <p:nvSpPr>
            <p:cNvPr id="29801" name="Freeform 48"/>
            <p:cNvSpPr>
              <a:spLocks/>
            </p:cNvSpPr>
            <p:nvPr/>
          </p:nvSpPr>
          <p:spPr bwMode="auto">
            <a:xfrm>
              <a:off x="3396" y="2543"/>
              <a:ext cx="459" cy="182"/>
            </a:xfrm>
            <a:custGeom>
              <a:avLst/>
              <a:gdLst>
                <a:gd name="T0" fmla="*/ 2 w 612"/>
                <a:gd name="T1" fmla="*/ 0 h 243"/>
                <a:gd name="T2" fmla="*/ 3 w 612"/>
                <a:gd name="T3" fmla="*/ 0 h 243"/>
                <a:gd name="T4" fmla="*/ 4 w 612"/>
                <a:gd name="T5" fmla="*/ 0 h 243"/>
                <a:gd name="T6" fmla="*/ 4 w 612"/>
                <a:gd name="T7" fmla="*/ 0 h 243"/>
                <a:gd name="T8" fmla="*/ 5 w 612"/>
                <a:gd name="T9" fmla="*/ 1 h 243"/>
                <a:gd name="T10" fmla="*/ 5 w 612"/>
                <a:gd name="T11" fmla="*/ 1 h 243"/>
                <a:gd name="T12" fmla="*/ 5 w 612"/>
                <a:gd name="T13" fmla="*/ 1 h 243"/>
                <a:gd name="T14" fmla="*/ 5 w 612"/>
                <a:gd name="T15" fmla="*/ 1 h 243"/>
                <a:gd name="T16" fmla="*/ 5 w 612"/>
                <a:gd name="T17" fmla="*/ 1 h 243"/>
                <a:gd name="T18" fmla="*/ 5 w 612"/>
                <a:gd name="T19" fmla="*/ 1 h 243"/>
                <a:gd name="T20" fmla="*/ 5 w 612"/>
                <a:gd name="T21" fmla="*/ 1 h 243"/>
                <a:gd name="T22" fmla="*/ 5 w 612"/>
                <a:gd name="T23" fmla="*/ 1 h 243"/>
                <a:gd name="T24" fmla="*/ 5 w 612"/>
                <a:gd name="T25" fmla="*/ 1 h 243"/>
                <a:gd name="T26" fmla="*/ 5 w 612"/>
                <a:gd name="T27" fmla="*/ 1 h 243"/>
                <a:gd name="T28" fmla="*/ 5 w 612"/>
                <a:gd name="T29" fmla="*/ 1 h 243"/>
                <a:gd name="T30" fmla="*/ 5 w 612"/>
                <a:gd name="T31" fmla="*/ 1 h 243"/>
                <a:gd name="T32" fmla="*/ 6 w 612"/>
                <a:gd name="T33" fmla="*/ 1 h 243"/>
                <a:gd name="T34" fmla="*/ 6 w 612"/>
                <a:gd name="T35" fmla="*/ 1 h 243"/>
                <a:gd name="T36" fmla="*/ 6 w 612"/>
                <a:gd name="T37" fmla="*/ 1 h 243"/>
                <a:gd name="T38" fmla="*/ 6 w 612"/>
                <a:gd name="T39" fmla="*/ 1 h 243"/>
                <a:gd name="T40" fmla="*/ 6 w 612"/>
                <a:gd name="T41" fmla="*/ 1 h 243"/>
                <a:gd name="T42" fmla="*/ 6 w 612"/>
                <a:gd name="T43" fmla="*/ 1 h 243"/>
                <a:gd name="T44" fmla="*/ 6 w 612"/>
                <a:gd name="T45" fmla="*/ 1 h 243"/>
                <a:gd name="T46" fmla="*/ 6 w 612"/>
                <a:gd name="T47" fmla="*/ 1 h 243"/>
                <a:gd name="T48" fmla="*/ 6 w 612"/>
                <a:gd name="T49" fmla="*/ 1 h 243"/>
                <a:gd name="T50" fmla="*/ 6 w 612"/>
                <a:gd name="T51" fmla="*/ 1 h 243"/>
                <a:gd name="T52" fmla="*/ 6 w 612"/>
                <a:gd name="T53" fmla="*/ 1 h 243"/>
                <a:gd name="T54" fmla="*/ 6 w 612"/>
                <a:gd name="T55" fmla="*/ 1 h 243"/>
                <a:gd name="T56" fmla="*/ 6 w 612"/>
                <a:gd name="T57" fmla="*/ 1 h 243"/>
                <a:gd name="T58" fmla="*/ 6 w 612"/>
                <a:gd name="T59" fmla="*/ 1 h 243"/>
                <a:gd name="T60" fmla="*/ 6 w 612"/>
                <a:gd name="T61" fmla="*/ 1 h 243"/>
                <a:gd name="T62" fmla="*/ 6 w 612"/>
                <a:gd name="T63" fmla="*/ 1 h 243"/>
                <a:gd name="T64" fmla="*/ 6 w 612"/>
                <a:gd name="T65" fmla="*/ 1 h 243"/>
                <a:gd name="T66" fmla="*/ 7 w 612"/>
                <a:gd name="T67" fmla="*/ 1 h 243"/>
                <a:gd name="T68" fmla="*/ 7 w 612"/>
                <a:gd name="T69" fmla="*/ 1 h 243"/>
                <a:gd name="T70" fmla="*/ 7 w 612"/>
                <a:gd name="T71" fmla="*/ 1 h 243"/>
                <a:gd name="T72" fmla="*/ 7 w 612"/>
                <a:gd name="T73" fmla="*/ 1 h 243"/>
                <a:gd name="T74" fmla="*/ 8 w 612"/>
                <a:gd name="T75" fmla="*/ 1 h 243"/>
                <a:gd name="T76" fmla="*/ 8 w 612"/>
                <a:gd name="T77" fmla="*/ 1 h 243"/>
                <a:gd name="T78" fmla="*/ 8 w 612"/>
                <a:gd name="T79" fmla="*/ 1 h 243"/>
                <a:gd name="T80" fmla="*/ 8 w 612"/>
                <a:gd name="T81" fmla="*/ 1 h 243"/>
                <a:gd name="T82" fmla="*/ 8 w 612"/>
                <a:gd name="T83" fmla="*/ 1 h 243"/>
                <a:gd name="T84" fmla="*/ 8 w 612"/>
                <a:gd name="T85" fmla="*/ 1 h 243"/>
                <a:gd name="T86" fmla="*/ 8 w 612"/>
                <a:gd name="T87" fmla="*/ 1 h 243"/>
                <a:gd name="T88" fmla="*/ 8 w 612"/>
                <a:gd name="T89" fmla="*/ 1 h 243"/>
                <a:gd name="T90" fmla="*/ 8 w 612"/>
                <a:gd name="T91" fmla="*/ 1 h 243"/>
                <a:gd name="T92" fmla="*/ 8 w 612"/>
                <a:gd name="T93" fmla="*/ 1 h 243"/>
                <a:gd name="T94" fmla="*/ 8 w 612"/>
                <a:gd name="T95" fmla="*/ 1 h 243"/>
                <a:gd name="T96" fmla="*/ 8 w 612"/>
                <a:gd name="T97" fmla="*/ 1 h 243"/>
                <a:gd name="T98" fmla="*/ 8 w 612"/>
                <a:gd name="T99" fmla="*/ 2 h 243"/>
                <a:gd name="T100" fmla="*/ 8 w 612"/>
                <a:gd name="T101" fmla="*/ 2 h 243"/>
                <a:gd name="T102" fmla="*/ 8 w 612"/>
                <a:gd name="T103" fmla="*/ 2 h 243"/>
                <a:gd name="T104" fmla="*/ 8 w 612"/>
                <a:gd name="T105" fmla="*/ 2 h 243"/>
                <a:gd name="T106" fmla="*/ 8 w 612"/>
                <a:gd name="T107" fmla="*/ 2 h 243"/>
                <a:gd name="T108" fmla="*/ 8 w 612"/>
                <a:gd name="T109" fmla="*/ 2 h 243"/>
                <a:gd name="T110" fmla="*/ 8 w 612"/>
                <a:gd name="T111" fmla="*/ 2 h 243"/>
                <a:gd name="T112" fmla="*/ 8 w 612"/>
                <a:gd name="T113" fmla="*/ 3 h 243"/>
                <a:gd name="T114" fmla="*/ 8 w 612"/>
                <a:gd name="T115" fmla="*/ 3 h 243"/>
                <a:gd name="T116" fmla="*/ 8 w 612"/>
                <a:gd name="T117" fmla="*/ 3 h 243"/>
                <a:gd name="T118" fmla="*/ 8 w 612"/>
                <a:gd name="T119" fmla="*/ 3 h 243"/>
                <a:gd name="T120" fmla="*/ 8 w 612"/>
                <a:gd name="T121" fmla="*/ 3 h 2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2"/>
                <a:gd name="T184" fmla="*/ 0 h 243"/>
                <a:gd name="T185" fmla="*/ 612 w 612"/>
                <a:gd name="T186" fmla="*/ 243 h 2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2" h="243">
                  <a:moveTo>
                    <a:pt x="0" y="0"/>
                  </a:moveTo>
                  <a:lnTo>
                    <a:pt x="23" y="0"/>
                  </a:lnTo>
                  <a:lnTo>
                    <a:pt x="46" y="0"/>
                  </a:lnTo>
                  <a:lnTo>
                    <a:pt x="66" y="0"/>
                  </a:lnTo>
                  <a:lnTo>
                    <a:pt x="85" y="0"/>
                  </a:lnTo>
                  <a:lnTo>
                    <a:pt x="103" y="0"/>
                  </a:lnTo>
                  <a:lnTo>
                    <a:pt x="120" y="0"/>
                  </a:lnTo>
                  <a:lnTo>
                    <a:pt x="135" y="0"/>
                  </a:lnTo>
                  <a:lnTo>
                    <a:pt x="149" y="0"/>
                  </a:lnTo>
                  <a:lnTo>
                    <a:pt x="163" y="0"/>
                  </a:lnTo>
                  <a:lnTo>
                    <a:pt x="175" y="0"/>
                  </a:lnTo>
                  <a:lnTo>
                    <a:pt x="185" y="0"/>
                  </a:lnTo>
                  <a:lnTo>
                    <a:pt x="195" y="0"/>
                  </a:lnTo>
                  <a:lnTo>
                    <a:pt x="205" y="0"/>
                  </a:lnTo>
                  <a:lnTo>
                    <a:pt x="214" y="0"/>
                  </a:lnTo>
                  <a:lnTo>
                    <a:pt x="221" y="0"/>
                  </a:lnTo>
                  <a:lnTo>
                    <a:pt x="228" y="0"/>
                  </a:lnTo>
                  <a:lnTo>
                    <a:pt x="234" y="0"/>
                  </a:lnTo>
                  <a:lnTo>
                    <a:pt x="240" y="0"/>
                  </a:lnTo>
                  <a:lnTo>
                    <a:pt x="245" y="0"/>
                  </a:lnTo>
                  <a:lnTo>
                    <a:pt x="249" y="0"/>
                  </a:lnTo>
                  <a:lnTo>
                    <a:pt x="253" y="0"/>
                  </a:lnTo>
                  <a:lnTo>
                    <a:pt x="256" y="0"/>
                  </a:lnTo>
                  <a:lnTo>
                    <a:pt x="259" y="0"/>
                  </a:lnTo>
                  <a:lnTo>
                    <a:pt x="261" y="0"/>
                  </a:lnTo>
                  <a:lnTo>
                    <a:pt x="264" y="0"/>
                  </a:lnTo>
                  <a:lnTo>
                    <a:pt x="266" y="0"/>
                  </a:lnTo>
                  <a:lnTo>
                    <a:pt x="268" y="0"/>
                  </a:lnTo>
                  <a:lnTo>
                    <a:pt x="269" y="0"/>
                  </a:lnTo>
                  <a:lnTo>
                    <a:pt x="271" y="0"/>
                  </a:lnTo>
                  <a:lnTo>
                    <a:pt x="273" y="1"/>
                  </a:lnTo>
                  <a:lnTo>
                    <a:pt x="274" y="1"/>
                  </a:lnTo>
                  <a:lnTo>
                    <a:pt x="276" y="1"/>
                  </a:lnTo>
                  <a:lnTo>
                    <a:pt x="278" y="1"/>
                  </a:lnTo>
                  <a:lnTo>
                    <a:pt x="279" y="1"/>
                  </a:lnTo>
                  <a:lnTo>
                    <a:pt x="282" y="1"/>
                  </a:lnTo>
                  <a:lnTo>
                    <a:pt x="283" y="1"/>
                  </a:lnTo>
                  <a:lnTo>
                    <a:pt x="284" y="1"/>
                  </a:lnTo>
                  <a:lnTo>
                    <a:pt x="285" y="1"/>
                  </a:lnTo>
                  <a:lnTo>
                    <a:pt x="287" y="2"/>
                  </a:lnTo>
                  <a:lnTo>
                    <a:pt x="288" y="2"/>
                  </a:lnTo>
                  <a:lnTo>
                    <a:pt x="289" y="2"/>
                  </a:lnTo>
                  <a:lnTo>
                    <a:pt x="290" y="2"/>
                  </a:lnTo>
                  <a:lnTo>
                    <a:pt x="291" y="2"/>
                  </a:lnTo>
                  <a:lnTo>
                    <a:pt x="292" y="2"/>
                  </a:lnTo>
                  <a:lnTo>
                    <a:pt x="293" y="2"/>
                  </a:lnTo>
                  <a:lnTo>
                    <a:pt x="294" y="2"/>
                  </a:lnTo>
                  <a:lnTo>
                    <a:pt x="295" y="2"/>
                  </a:lnTo>
                  <a:lnTo>
                    <a:pt x="296" y="2"/>
                  </a:lnTo>
                  <a:lnTo>
                    <a:pt x="297" y="2"/>
                  </a:lnTo>
                  <a:lnTo>
                    <a:pt x="298" y="3"/>
                  </a:lnTo>
                  <a:lnTo>
                    <a:pt x="299" y="3"/>
                  </a:lnTo>
                  <a:lnTo>
                    <a:pt x="300" y="3"/>
                  </a:lnTo>
                  <a:lnTo>
                    <a:pt x="301" y="3"/>
                  </a:lnTo>
                  <a:lnTo>
                    <a:pt x="302" y="3"/>
                  </a:lnTo>
                  <a:lnTo>
                    <a:pt x="303" y="3"/>
                  </a:lnTo>
                  <a:lnTo>
                    <a:pt x="304" y="3"/>
                  </a:lnTo>
                  <a:lnTo>
                    <a:pt x="305" y="4"/>
                  </a:lnTo>
                  <a:lnTo>
                    <a:pt x="307" y="4"/>
                  </a:lnTo>
                  <a:lnTo>
                    <a:pt x="308" y="4"/>
                  </a:lnTo>
                  <a:lnTo>
                    <a:pt x="309" y="4"/>
                  </a:lnTo>
                  <a:lnTo>
                    <a:pt x="311" y="4"/>
                  </a:lnTo>
                  <a:lnTo>
                    <a:pt x="312" y="5"/>
                  </a:lnTo>
                  <a:lnTo>
                    <a:pt x="314" y="5"/>
                  </a:lnTo>
                  <a:lnTo>
                    <a:pt x="316" y="5"/>
                  </a:lnTo>
                  <a:lnTo>
                    <a:pt x="317" y="5"/>
                  </a:lnTo>
                  <a:lnTo>
                    <a:pt x="318" y="5"/>
                  </a:lnTo>
                  <a:lnTo>
                    <a:pt x="320" y="6"/>
                  </a:lnTo>
                  <a:lnTo>
                    <a:pt x="321" y="6"/>
                  </a:lnTo>
                  <a:lnTo>
                    <a:pt x="323" y="6"/>
                  </a:lnTo>
                  <a:lnTo>
                    <a:pt x="324" y="6"/>
                  </a:lnTo>
                  <a:lnTo>
                    <a:pt x="325" y="6"/>
                  </a:lnTo>
                  <a:lnTo>
                    <a:pt x="326" y="6"/>
                  </a:lnTo>
                  <a:lnTo>
                    <a:pt x="327" y="7"/>
                  </a:lnTo>
                  <a:lnTo>
                    <a:pt x="328" y="7"/>
                  </a:lnTo>
                  <a:lnTo>
                    <a:pt x="329" y="7"/>
                  </a:lnTo>
                  <a:lnTo>
                    <a:pt x="330" y="7"/>
                  </a:lnTo>
                  <a:lnTo>
                    <a:pt x="331" y="7"/>
                  </a:lnTo>
                  <a:lnTo>
                    <a:pt x="331" y="8"/>
                  </a:lnTo>
                  <a:lnTo>
                    <a:pt x="332" y="8"/>
                  </a:lnTo>
                  <a:lnTo>
                    <a:pt x="333" y="8"/>
                  </a:lnTo>
                  <a:lnTo>
                    <a:pt x="334" y="8"/>
                  </a:lnTo>
                  <a:lnTo>
                    <a:pt x="335" y="9"/>
                  </a:lnTo>
                  <a:lnTo>
                    <a:pt x="336" y="9"/>
                  </a:lnTo>
                  <a:lnTo>
                    <a:pt x="337" y="9"/>
                  </a:lnTo>
                  <a:lnTo>
                    <a:pt x="338" y="9"/>
                  </a:lnTo>
                  <a:lnTo>
                    <a:pt x="339" y="10"/>
                  </a:lnTo>
                  <a:lnTo>
                    <a:pt x="340" y="10"/>
                  </a:lnTo>
                  <a:lnTo>
                    <a:pt x="342" y="10"/>
                  </a:lnTo>
                  <a:lnTo>
                    <a:pt x="343" y="11"/>
                  </a:lnTo>
                  <a:lnTo>
                    <a:pt x="344" y="11"/>
                  </a:lnTo>
                  <a:lnTo>
                    <a:pt x="346" y="12"/>
                  </a:lnTo>
                  <a:lnTo>
                    <a:pt x="348" y="12"/>
                  </a:lnTo>
                  <a:lnTo>
                    <a:pt x="349" y="13"/>
                  </a:lnTo>
                  <a:lnTo>
                    <a:pt x="351" y="13"/>
                  </a:lnTo>
                  <a:lnTo>
                    <a:pt x="353" y="14"/>
                  </a:lnTo>
                  <a:lnTo>
                    <a:pt x="355" y="14"/>
                  </a:lnTo>
                  <a:lnTo>
                    <a:pt x="356" y="15"/>
                  </a:lnTo>
                  <a:lnTo>
                    <a:pt x="358" y="15"/>
                  </a:lnTo>
                  <a:lnTo>
                    <a:pt x="359" y="16"/>
                  </a:lnTo>
                  <a:lnTo>
                    <a:pt x="360" y="16"/>
                  </a:lnTo>
                  <a:lnTo>
                    <a:pt x="362" y="17"/>
                  </a:lnTo>
                  <a:lnTo>
                    <a:pt x="363" y="17"/>
                  </a:lnTo>
                  <a:lnTo>
                    <a:pt x="365" y="17"/>
                  </a:lnTo>
                  <a:lnTo>
                    <a:pt x="366" y="18"/>
                  </a:lnTo>
                  <a:lnTo>
                    <a:pt x="367" y="18"/>
                  </a:lnTo>
                  <a:lnTo>
                    <a:pt x="368" y="19"/>
                  </a:lnTo>
                  <a:lnTo>
                    <a:pt x="369" y="19"/>
                  </a:lnTo>
                  <a:lnTo>
                    <a:pt x="370" y="19"/>
                  </a:lnTo>
                  <a:lnTo>
                    <a:pt x="371" y="20"/>
                  </a:lnTo>
                  <a:lnTo>
                    <a:pt x="372" y="20"/>
                  </a:lnTo>
                  <a:lnTo>
                    <a:pt x="373" y="20"/>
                  </a:lnTo>
                  <a:lnTo>
                    <a:pt x="374" y="21"/>
                  </a:lnTo>
                  <a:lnTo>
                    <a:pt x="375" y="21"/>
                  </a:lnTo>
                  <a:lnTo>
                    <a:pt x="376" y="22"/>
                  </a:lnTo>
                  <a:lnTo>
                    <a:pt x="377" y="22"/>
                  </a:lnTo>
                  <a:lnTo>
                    <a:pt x="378" y="23"/>
                  </a:lnTo>
                  <a:lnTo>
                    <a:pt x="379" y="23"/>
                  </a:lnTo>
                  <a:lnTo>
                    <a:pt x="380" y="24"/>
                  </a:lnTo>
                  <a:lnTo>
                    <a:pt x="381" y="24"/>
                  </a:lnTo>
                  <a:lnTo>
                    <a:pt x="382" y="26"/>
                  </a:lnTo>
                  <a:lnTo>
                    <a:pt x="384" y="26"/>
                  </a:lnTo>
                  <a:lnTo>
                    <a:pt x="385" y="27"/>
                  </a:lnTo>
                  <a:lnTo>
                    <a:pt x="386" y="28"/>
                  </a:lnTo>
                  <a:lnTo>
                    <a:pt x="388" y="29"/>
                  </a:lnTo>
                  <a:lnTo>
                    <a:pt x="389" y="29"/>
                  </a:lnTo>
                  <a:lnTo>
                    <a:pt x="391" y="30"/>
                  </a:lnTo>
                  <a:lnTo>
                    <a:pt x="393" y="31"/>
                  </a:lnTo>
                  <a:lnTo>
                    <a:pt x="394" y="32"/>
                  </a:lnTo>
                  <a:lnTo>
                    <a:pt x="395" y="32"/>
                  </a:lnTo>
                  <a:lnTo>
                    <a:pt x="397" y="33"/>
                  </a:lnTo>
                  <a:lnTo>
                    <a:pt x="398" y="33"/>
                  </a:lnTo>
                  <a:lnTo>
                    <a:pt x="399" y="34"/>
                  </a:lnTo>
                  <a:lnTo>
                    <a:pt x="400" y="35"/>
                  </a:lnTo>
                  <a:lnTo>
                    <a:pt x="401" y="35"/>
                  </a:lnTo>
                  <a:lnTo>
                    <a:pt x="402" y="36"/>
                  </a:lnTo>
                  <a:lnTo>
                    <a:pt x="403" y="36"/>
                  </a:lnTo>
                  <a:lnTo>
                    <a:pt x="404" y="36"/>
                  </a:lnTo>
                  <a:lnTo>
                    <a:pt x="404" y="37"/>
                  </a:lnTo>
                  <a:lnTo>
                    <a:pt x="406" y="37"/>
                  </a:lnTo>
                  <a:lnTo>
                    <a:pt x="407" y="38"/>
                  </a:lnTo>
                  <a:lnTo>
                    <a:pt x="408" y="38"/>
                  </a:lnTo>
                  <a:lnTo>
                    <a:pt x="409" y="39"/>
                  </a:lnTo>
                  <a:lnTo>
                    <a:pt x="410" y="39"/>
                  </a:lnTo>
                  <a:lnTo>
                    <a:pt x="411" y="40"/>
                  </a:lnTo>
                  <a:lnTo>
                    <a:pt x="412" y="40"/>
                  </a:lnTo>
                  <a:lnTo>
                    <a:pt x="413" y="41"/>
                  </a:lnTo>
                  <a:lnTo>
                    <a:pt x="414" y="42"/>
                  </a:lnTo>
                  <a:lnTo>
                    <a:pt x="415" y="42"/>
                  </a:lnTo>
                  <a:lnTo>
                    <a:pt x="416" y="43"/>
                  </a:lnTo>
                  <a:lnTo>
                    <a:pt x="417" y="43"/>
                  </a:lnTo>
                  <a:lnTo>
                    <a:pt x="419" y="44"/>
                  </a:lnTo>
                  <a:lnTo>
                    <a:pt x="420" y="45"/>
                  </a:lnTo>
                  <a:lnTo>
                    <a:pt x="421" y="45"/>
                  </a:lnTo>
                  <a:lnTo>
                    <a:pt x="422" y="46"/>
                  </a:lnTo>
                  <a:lnTo>
                    <a:pt x="424" y="47"/>
                  </a:lnTo>
                  <a:lnTo>
                    <a:pt x="425" y="48"/>
                  </a:lnTo>
                  <a:lnTo>
                    <a:pt x="426" y="48"/>
                  </a:lnTo>
                  <a:lnTo>
                    <a:pt x="428" y="49"/>
                  </a:lnTo>
                  <a:lnTo>
                    <a:pt x="429" y="50"/>
                  </a:lnTo>
                  <a:lnTo>
                    <a:pt x="430" y="50"/>
                  </a:lnTo>
                  <a:lnTo>
                    <a:pt x="431" y="51"/>
                  </a:lnTo>
                  <a:lnTo>
                    <a:pt x="432" y="51"/>
                  </a:lnTo>
                  <a:lnTo>
                    <a:pt x="433" y="52"/>
                  </a:lnTo>
                  <a:lnTo>
                    <a:pt x="434" y="52"/>
                  </a:lnTo>
                  <a:lnTo>
                    <a:pt x="435" y="53"/>
                  </a:lnTo>
                  <a:lnTo>
                    <a:pt x="436" y="54"/>
                  </a:lnTo>
                  <a:lnTo>
                    <a:pt x="437" y="54"/>
                  </a:lnTo>
                  <a:lnTo>
                    <a:pt x="438" y="55"/>
                  </a:lnTo>
                  <a:lnTo>
                    <a:pt x="439" y="55"/>
                  </a:lnTo>
                  <a:lnTo>
                    <a:pt x="440" y="56"/>
                  </a:lnTo>
                  <a:lnTo>
                    <a:pt x="441" y="57"/>
                  </a:lnTo>
                  <a:lnTo>
                    <a:pt x="442" y="58"/>
                  </a:lnTo>
                  <a:lnTo>
                    <a:pt x="443" y="58"/>
                  </a:lnTo>
                  <a:lnTo>
                    <a:pt x="444" y="58"/>
                  </a:lnTo>
                  <a:lnTo>
                    <a:pt x="444" y="59"/>
                  </a:lnTo>
                  <a:lnTo>
                    <a:pt x="445" y="59"/>
                  </a:lnTo>
                  <a:lnTo>
                    <a:pt x="446" y="60"/>
                  </a:lnTo>
                  <a:lnTo>
                    <a:pt x="448" y="60"/>
                  </a:lnTo>
                  <a:lnTo>
                    <a:pt x="449" y="61"/>
                  </a:lnTo>
                  <a:lnTo>
                    <a:pt x="450" y="62"/>
                  </a:lnTo>
                  <a:lnTo>
                    <a:pt x="452" y="63"/>
                  </a:lnTo>
                  <a:lnTo>
                    <a:pt x="453" y="64"/>
                  </a:lnTo>
                  <a:lnTo>
                    <a:pt x="454" y="64"/>
                  </a:lnTo>
                  <a:lnTo>
                    <a:pt x="455" y="65"/>
                  </a:lnTo>
                  <a:lnTo>
                    <a:pt x="456" y="66"/>
                  </a:lnTo>
                  <a:lnTo>
                    <a:pt x="457" y="66"/>
                  </a:lnTo>
                  <a:lnTo>
                    <a:pt x="458" y="68"/>
                  </a:lnTo>
                  <a:lnTo>
                    <a:pt x="459" y="69"/>
                  </a:lnTo>
                  <a:lnTo>
                    <a:pt x="460" y="69"/>
                  </a:lnTo>
                  <a:lnTo>
                    <a:pt x="461" y="70"/>
                  </a:lnTo>
                  <a:lnTo>
                    <a:pt x="462" y="71"/>
                  </a:lnTo>
                  <a:lnTo>
                    <a:pt x="463" y="71"/>
                  </a:lnTo>
                  <a:lnTo>
                    <a:pt x="463" y="72"/>
                  </a:lnTo>
                  <a:lnTo>
                    <a:pt x="464" y="72"/>
                  </a:lnTo>
                  <a:lnTo>
                    <a:pt x="465" y="73"/>
                  </a:lnTo>
                  <a:lnTo>
                    <a:pt x="466" y="73"/>
                  </a:lnTo>
                  <a:lnTo>
                    <a:pt x="466" y="74"/>
                  </a:lnTo>
                  <a:lnTo>
                    <a:pt x="467" y="74"/>
                  </a:lnTo>
                  <a:lnTo>
                    <a:pt x="468" y="75"/>
                  </a:lnTo>
                  <a:lnTo>
                    <a:pt x="469" y="76"/>
                  </a:lnTo>
                  <a:lnTo>
                    <a:pt x="470" y="76"/>
                  </a:lnTo>
                  <a:lnTo>
                    <a:pt x="471" y="77"/>
                  </a:lnTo>
                  <a:lnTo>
                    <a:pt x="472" y="78"/>
                  </a:lnTo>
                  <a:lnTo>
                    <a:pt x="473" y="79"/>
                  </a:lnTo>
                  <a:lnTo>
                    <a:pt x="474" y="80"/>
                  </a:lnTo>
                  <a:lnTo>
                    <a:pt x="475" y="80"/>
                  </a:lnTo>
                  <a:lnTo>
                    <a:pt x="476" y="81"/>
                  </a:lnTo>
                  <a:lnTo>
                    <a:pt x="476" y="82"/>
                  </a:lnTo>
                  <a:lnTo>
                    <a:pt x="477" y="82"/>
                  </a:lnTo>
                  <a:lnTo>
                    <a:pt x="478" y="82"/>
                  </a:lnTo>
                  <a:lnTo>
                    <a:pt x="478" y="83"/>
                  </a:lnTo>
                  <a:lnTo>
                    <a:pt x="479" y="83"/>
                  </a:lnTo>
                  <a:lnTo>
                    <a:pt x="479" y="84"/>
                  </a:lnTo>
                  <a:lnTo>
                    <a:pt x="480" y="84"/>
                  </a:lnTo>
                  <a:lnTo>
                    <a:pt x="480" y="85"/>
                  </a:lnTo>
                  <a:lnTo>
                    <a:pt x="481" y="85"/>
                  </a:lnTo>
                  <a:lnTo>
                    <a:pt x="482" y="86"/>
                  </a:lnTo>
                  <a:lnTo>
                    <a:pt x="483" y="87"/>
                  </a:lnTo>
                  <a:lnTo>
                    <a:pt x="484" y="87"/>
                  </a:lnTo>
                  <a:lnTo>
                    <a:pt x="484" y="88"/>
                  </a:lnTo>
                  <a:lnTo>
                    <a:pt x="485" y="88"/>
                  </a:lnTo>
                  <a:lnTo>
                    <a:pt x="486" y="89"/>
                  </a:lnTo>
                  <a:lnTo>
                    <a:pt x="487" y="89"/>
                  </a:lnTo>
                  <a:lnTo>
                    <a:pt x="487" y="90"/>
                  </a:lnTo>
                  <a:lnTo>
                    <a:pt x="489" y="90"/>
                  </a:lnTo>
                  <a:lnTo>
                    <a:pt x="490" y="91"/>
                  </a:lnTo>
                  <a:lnTo>
                    <a:pt x="491" y="92"/>
                  </a:lnTo>
                  <a:lnTo>
                    <a:pt x="492" y="92"/>
                  </a:lnTo>
                  <a:lnTo>
                    <a:pt x="493" y="93"/>
                  </a:lnTo>
                  <a:lnTo>
                    <a:pt x="494" y="94"/>
                  </a:lnTo>
                  <a:lnTo>
                    <a:pt x="495" y="94"/>
                  </a:lnTo>
                  <a:lnTo>
                    <a:pt x="495" y="95"/>
                  </a:lnTo>
                  <a:lnTo>
                    <a:pt x="496" y="95"/>
                  </a:lnTo>
                  <a:lnTo>
                    <a:pt x="497" y="96"/>
                  </a:lnTo>
                  <a:lnTo>
                    <a:pt x="498" y="96"/>
                  </a:lnTo>
                  <a:lnTo>
                    <a:pt x="498" y="97"/>
                  </a:lnTo>
                  <a:lnTo>
                    <a:pt x="499" y="97"/>
                  </a:lnTo>
                  <a:lnTo>
                    <a:pt x="500" y="98"/>
                  </a:lnTo>
                  <a:lnTo>
                    <a:pt x="501" y="98"/>
                  </a:lnTo>
                  <a:lnTo>
                    <a:pt x="501" y="99"/>
                  </a:lnTo>
                  <a:lnTo>
                    <a:pt x="502" y="99"/>
                  </a:lnTo>
                  <a:lnTo>
                    <a:pt x="502" y="100"/>
                  </a:lnTo>
                  <a:lnTo>
                    <a:pt x="503" y="100"/>
                  </a:lnTo>
                  <a:lnTo>
                    <a:pt x="504" y="101"/>
                  </a:lnTo>
                  <a:lnTo>
                    <a:pt x="505" y="102"/>
                  </a:lnTo>
                  <a:lnTo>
                    <a:pt x="506" y="103"/>
                  </a:lnTo>
                  <a:lnTo>
                    <a:pt x="507" y="104"/>
                  </a:lnTo>
                  <a:lnTo>
                    <a:pt x="508" y="105"/>
                  </a:lnTo>
                  <a:lnTo>
                    <a:pt x="509" y="106"/>
                  </a:lnTo>
                  <a:lnTo>
                    <a:pt x="510" y="107"/>
                  </a:lnTo>
                  <a:lnTo>
                    <a:pt x="511" y="108"/>
                  </a:lnTo>
                  <a:lnTo>
                    <a:pt x="512" y="110"/>
                  </a:lnTo>
                  <a:lnTo>
                    <a:pt x="513" y="111"/>
                  </a:lnTo>
                  <a:lnTo>
                    <a:pt x="514" y="112"/>
                  </a:lnTo>
                  <a:lnTo>
                    <a:pt x="514" y="113"/>
                  </a:lnTo>
                  <a:lnTo>
                    <a:pt x="515" y="114"/>
                  </a:lnTo>
                  <a:lnTo>
                    <a:pt x="516" y="115"/>
                  </a:lnTo>
                  <a:lnTo>
                    <a:pt x="517" y="115"/>
                  </a:lnTo>
                  <a:lnTo>
                    <a:pt x="518" y="116"/>
                  </a:lnTo>
                  <a:lnTo>
                    <a:pt x="519" y="117"/>
                  </a:lnTo>
                  <a:lnTo>
                    <a:pt x="519" y="118"/>
                  </a:lnTo>
                  <a:lnTo>
                    <a:pt x="520" y="119"/>
                  </a:lnTo>
                  <a:lnTo>
                    <a:pt x="521" y="119"/>
                  </a:lnTo>
                  <a:lnTo>
                    <a:pt x="521" y="120"/>
                  </a:lnTo>
                  <a:lnTo>
                    <a:pt x="522" y="121"/>
                  </a:lnTo>
                  <a:lnTo>
                    <a:pt x="523" y="121"/>
                  </a:lnTo>
                  <a:lnTo>
                    <a:pt x="523" y="122"/>
                  </a:lnTo>
                  <a:lnTo>
                    <a:pt x="524" y="122"/>
                  </a:lnTo>
                  <a:lnTo>
                    <a:pt x="524" y="123"/>
                  </a:lnTo>
                  <a:lnTo>
                    <a:pt x="525" y="124"/>
                  </a:lnTo>
                  <a:lnTo>
                    <a:pt x="526" y="125"/>
                  </a:lnTo>
                  <a:lnTo>
                    <a:pt x="527" y="126"/>
                  </a:lnTo>
                  <a:lnTo>
                    <a:pt x="528" y="127"/>
                  </a:lnTo>
                  <a:lnTo>
                    <a:pt x="528" y="128"/>
                  </a:lnTo>
                  <a:lnTo>
                    <a:pt x="529" y="128"/>
                  </a:lnTo>
                  <a:lnTo>
                    <a:pt x="529" y="129"/>
                  </a:lnTo>
                  <a:lnTo>
                    <a:pt x="531" y="130"/>
                  </a:lnTo>
                  <a:lnTo>
                    <a:pt x="532" y="131"/>
                  </a:lnTo>
                  <a:lnTo>
                    <a:pt x="533" y="132"/>
                  </a:lnTo>
                  <a:lnTo>
                    <a:pt x="533" y="133"/>
                  </a:lnTo>
                  <a:lnTo>
                    <a:pt x="534" y="134"/>
                  </a:lnTo>
                  <a:lnTo>
                    <a:pt x="535" y="135"/>
                  </a:lnTo>
                  <a:lnTo>
                    <a:pt x="536" y="136"/>
                  </a:lnTo>
                  <a:lnTo>
                    <a:pt x="537" y="137"/>
                  </a:lnTo>
                  <a:lnTo>
                    <a:pt x="538" y="139"/>
                  </a:lnTo>
                  <a:lnTo>
                    <a:pt x="540" y="140"/>
                  </a:lnTo>
                  <a:lnTo>
                    <a:pt x="541" y="141"/>
                  </a:lnTo>
                  <a:lnTo>
                    <a:pt x="542" y="143"/>
                  </a:lnTo>
                  <a:lnTo>
                    <a:pt x="543" y="144"/>
                  </a:lnTo>
                  <a:lnTo>
                    <a:pt x="544" y="145"/>
                  </a:lnTo>
                  <a:lnTo>
                    <a:pt x="544" y="146"/>
                  </a:lnTo>
                  <a:lnTo>
                    <a:pt x="545" y="147"/>
                  </a:lnTo>
                  <a:lnTo>
                    <a:pt x="546" y="148"/>
                  </a:lnTo>
                  <a:lnTo>
                    <a:pt x="547" y="149"/>
                  </a:lnTo>
                  <a:lnTo>
                    <a:pt x="548" y="151"/>
                  </a:lnTo>
                  <a:lnTo>
                    <a:pt x="549" y="152"/>
                  </a:lnTo>
                  <a:lnTo>
                    <a:pt x="549" y="153"/>
                  </a:lnTo>
                  <a:lnTo>
                    <a:pt x="550" y="154"/>
                  </a:lnTo>
                  <a:lnTo>
                    <a:pt x="551" y="155"/>
                  </a:lnTo>
                  <a:lnTo>
                    <a:pt x="552" y="156"/>
                  </a:lnTo>
                  <a:lnTo>
                    <a:pt x="552" y="157"/>
                  </a:lnTo>
                  <a:lnTo>
                    <a:pt x="553" y="157"/>
                  </a:lnTo>
                  <a:lnTo>
                    <a:pt x="553" y="158"/>
                  </a:lnTo>
                  <a:lnTo>
                    <a:pt x="554" y="159"/>
                  </a:lnTo>
                  <a:lnTo>
                    <a:pt x="555" y="160"/>
                  </a:lnTo>
                  <a:lnTo>
                    <a:pt x="555" y="161"/>
                  </a:lnTo>
                  <a:lnTo>
                    <a:pt x="556" y="162"/>
                  </a:lnTo>
                  <a:lnTo>
                    <a:pt x="557" y="163"/>
                  </a:lnTo>
                  <a:lnTo>
                    <a:pt x="558" y="164"/>
                  </a:lnTo>
                  <a:lnTo>
                    <a:pt x="558" y="165"/>
                  </a:lnTo>
                  <a:lnTo>
                    <a:pt x="559" y="167"/>
                  </a:lnTo>
                  <a:lnTo>
                    <a:pt x="560" y="168"/>
                  </a:lnTo>
                  <a:lnTo>
                    <a:pt x="561" y="169"/>
                  </a:lnTo>
                  <a:lnTo>
                    <a:pt x="562" y="171"/>
                  </a:lnTo>
                  <a:lnTo>
                    <a:pt x="563" y="172"/>
                  </a:lnTo>
                  <a:lnTo>
                    <a:pt x="565" y="174"/>
                  </a:lnTo>
                  <a:lnTo>
                    <a:pt x="566" y="175"/>
                  </a:lnTo>
                  <a:lnTo>
                    <a:pt x="567" y="177"/>
                  </a:lnTo>
                  <a:lnTo>
                    <a:pt x="568" y="178"/>
                  </a:lnTo>
                  <a:lnTo>
                    <a:pt x="569" y="179"/>
                  </a:lnTo>
                  <a:lnTo>
                    <a:pt x="569" y="181"/>
                  </a:lnTo>
                  <a:lnTo>
                    <a:pt x="570" y="182"/>
                  </a:lnTo>
                  <a:lnTo>
                    <a:pt x="572" y="183"/>
                  </a:lnTo>
                  <a:lnTo>
                    <a:pt x="573" y="184"/>
                  </a:lnTo>
                  <a:lnTo>
                    <a:pt x="573" y="185"/>
                  </a:lnTo>
                  <a:lnTo>
                    <a:pt x="574" y="186"/>
                  </a:lnTo>
                  <a:lnTo>
                    <a:pt x="575" y="186"/>
                  </a:lnTo>
                  <a:lnTo>
                    <a:pt x="575" y="187"/>
                  </a:lnTo>
                  <a:lnTo>
                    <a:pt x="576" y="188"/>
                  </a:lnTo>
                  <a:lnTo>
                    <a:pt x="577" y="189"/>
                  </a:lnTo>
                  <a:lnTo>
                    <a:pt x="577" y="190"/>
                  </a:lnTo>
                  <a:lnTo>
                    <a:pt x="578" y="191"/>
                  </a:lnTo>
                  <a:lnTo>
                    <a:pt x="578" y="193"/>
                  </a:lnTo>
                  <a:lnTo>
                    <a:pt x="579" y="193"/>
                  </a:lnTo>
                  <a:lnTo>
                    <a:pt x="580" y="194"/>
                  </a:lnTo>
                  <a:lnTo>
                    <a:pt x="580" y="195"/>
                  </a:lnTo>
                  <a:lnTo>
                    <a:pt x="581" y="196"/>
                  </a:lnTo>
                  <a:lnTo>
                    <a:pt x="582" y="197"/>
                  </a:lnTo>
                  <a:lnTo>
                    <a:pt x="582" y="198"/>
                  </a:lnTo>
                  <a:lnTo>
                    <a:pt x="583" y="199"/>
                  </a:lnTo>
                  <a:lnTo>
                    <a:pt x="584" y="200"/>
                  </a:lnTo>
                  <a:lnTo>
                    <a:pt x="585" y="202"/>
                  </a:lnTo>
                  <a:lnTo>
                    <a:pt x="586" y="203"/>
                  </a:lnTo>
                  <a:lnTo>
                    <a:pt x="587" y="204"/>
                  </a:lnTo>
                  <a:lnTo>
                    <a:pt x="588" y="206"/>
                  </a:lnTo>
                  <a:lnTo>
                    <a:pt x="589" y="207"/>
                  </a:lnTo>
                  <a:lnTo>
                    <a:pt x="590" y="209"/>
                  </a:lnTo>
                  <a:lnTo>
                    <a:pt x="591" y="211"/>
                  </a:lnTo>
                  <a:lnTo>
                    <a:pt x="592" y="212"/>
                  </a:lnTo>
                  <a:lnTo>
                    <a:pt x="593" y="214"/>
                  </a:lnTo>
                  <a:lnTo>
                    <a:pt x="594" y="215"/>
                  </a:lnTo>
                  <a:lnTo>
                    <a:pt x="595" y="216"/>
                  </a:lnTo>
                  <a:lnTo>
                    <a:pt x="596" y="217"/>
                  </a:lnTo>
                  <a:lnTo>
                    <a:pt x="597" y="219"/>
                  </a:lnTo>
                  <a:lnTo>
                    <a:pt x="598" y="220"/>
                  </a:lnTo>
                  <a:lnTo>
                    <a:pt x="599" y="221"/>
                  </a:lnTo>
                  <a:lnTo>
                    <a:pt x="599" y="222"/>
                  </a:lnTo>
                  <a:lnTo>
                    <a:pt x="600" y="223"/>
                  </a:lnTo>
                  <a:lnTo>
                    <a:pt x="601" y="224"/>
                  </a:lnTo>
                  <a:lnTo>
                    <a:pt x="602" y="225"/>
                  </a:lnTo>
                  <a:lnTo>
                    <a:pt x="602" y="226"/>
                  </a:lnTo>
                  <a:lnTo>
                    <a:pt x="603" y="227"/>
                  </a:lnTo>
                  <a:lnTo>
                    <a:pt x="603" y="228"/>
                  </a:lnTo>
                  <a:lnTo>
                    <a:pt x="604" y="228"/>
                  </a:lnTo>
                  <a:lnTo>
                    <a:pt x="604" y="229"/>
                  </a:lnTo>
                  <a:lnTo>
                    <a:pt x="605" y="230"/>
                  </a:lnTo>
                  <a:lnTo>
                    <a:pt x="605" y="231"/>
                  </a:lnTo>
                  <a:lnTo>
                    <a:pt x="606" y="231"/>
                  </a:lnTo>
                  <a:lnTo>
                    <a:pt x="606" y="232"/>
                  </a:lnTo>
                  <a:lnTo>
                    <a:pt x="607" y="233"/>
                  </a:lnTo>
                  <a:lnTo>
                    <a:pt x="607" y="235"/>
                  </a:lnTo>
                  <a:lnTo>
                    <a:pt x="608" y="236"/>
                  </a:lnTo>
                  <a:lnTo>
                    <a:pt x="609" y="237"/>
                  </a:lnTo>
                  <a:lnTo>
                    <a:pt x="609" y="238"/>
                  </a:lnTo>
                  <a:lnTo>
                    <a:pt x="610" y="239"/>
                  </a:lnTo>
                  <a:lnTo>
                    <a:pt x="611" y="241"/>
                  </a:lnTo>
                  <a:lnTo>
                    <a:pt x="611" y="242"/>
                  </a:lnTo>
                  <a:lnTo>
                    <a:pt x="612" y="243"/>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802" name="Freeform 49"/>
            <p:cNvSpPr>
              <a:spLocks/>
            </p:cNvSpPr>
            <p:nvPr/>
          </p:nvSpPr>
          <p:spPr bwMode="auto">
            <a:xfrm>
              <a:off x="3396" y="2726"/>
              <a:ext cx="459" cy="183"/>
            </a:xfrm>
            <a:custGeom>
              <a:avLst/>
              <a:gdLst>
                <a:gd name="T0" fmla="*/ 2 w 612"/>
                <a:gd name="T1" fmla="*/ 4 h 244"/>
                <a:gd name="T2" fmla="*/ 3 w 612"/>
                <a:gd name="T3" fmla="*/ 4 h 244"/>
                <a:gd name="T4" fmla="*/ 4 w 612"/>
                <a:gd name="T5" fmla="*/ 4 h 244"/>
                <a:gd name="T6" fmla="*/ 4 w 612"/>
                <a:gd name="T7" fmla="*/ 4 h 244"/>
                <a:gd name="T8" fmla="*/ 5 w 612"/>
                <a:gd name="T9" fmla="*/ 4 h 244"/>
                <a:gd name="T10" fmla="*/ 5 w 612"/>
                <a:gd name="T11" fmla="*/ 4 h 244"/>
                <a:gd name="T12" fmla="*/ 5 w 612"/>
                <a:gd name="T13" fmla="*/ 4 h 244"/>
                <a:gd name="T14" fmla="*/ 5 w 612"/>
                <a:gd name="T15" fmla="*/ 4 h 244"/>
                <a:gd name="T16" fmla="*/ 5 w 612"/>
                <a:gd name="T17" fmla="*/ 4 h 244"/>
                <a:gd name="T18" fmla="*/ 5 w 612"/>
                <a:gd name="T19" fmla="*/ 4 h 244"/>
                <a:gd name="T20" fmla="*/ 5 w 612"/>
                <a:gd name="T21" fmla="*/ 4 h 244"/>
                <a:gd name="T22" fmla="*/ 5 w 612"/>
                <a:gd name="T23" fmla="*/ 4 h 244"/>
                <a:gd name="T24" fmla="*/ 5 w 612"/>
                <a:gd name="T25" fmla="*/ 4 h 244"/>
                <a:gd name="T26" fmla="*/ 5 w 612"/>
                <a:gd name="T27" fmla="*/ 4 h 244"/>
                <a:gd name="T28" fmla="*/ 5 w 612"/>
                <a:gd name="T29" fmla="*/ 4 h 244"/>
                <a:gd name="T30" fmla="*/ 5 w 612"/>
                <a:gd name="T31" fmla="*/ 4 h 244"/>
                <a:gd name="T32" fmla="*/ 6 w 612"/>
                <a:gd name="T33" fmla="*/ 4 h 244"/>
                <a:gd name="T34" fmla="*/ 6 w 612"/>
                <a:gd name="T35" fmla="*/ 4 h 244"/>
                <a:gd name="T36" fmla="*/ 6 w 612"/>
                <a:gd name="T37" fmla="*/ 4 h 244"/>
                <a:gd name="T38" fmla="*/ 6 w 612"/>
                <a:gd name="T39" fmla="*/ 4 h 244"/>
                <a:gd name="T40" fmla="*/ 6 w 612"/>
                <a:gd name="T41" fmla="*/ 3 h 244"/>
                <a:gd name="T42" fmla="*/ 6 w 612"/>
                <a:gd name="T43" fmla="*/ 3 h 244"/>
                <a:gd name="T44" fmla="*/ 6 w 612"/>
                <a:gd name="T45" fmla="*/ 3 h 244"/>
                <a:gd name="T46" fmla="*/ 6 w 612"/>
                <a:gd name="T47" fmla="*/ 3 h 244"/>
                <a:gd name="T48" fmla="*/ 6 w 612"/>
                <a:gd name="T49" fmla="*/ 3 h 244"/>
                <a:gd name="T50" fmla="*/ 6 w 612"/>
                <a:gd name="T51" fmla="*/ 3 h 244"/>
                <a:gd name="T52" fmla="*/ 6 w 612"/>
                <a:gd name="T53" fmla="*/ 3 h 244"/>
                <a:gd name="T54" fmla="*/ 6 w 612"/>
                <a:gd name="T55" fmla="*/ 3 h 244"/>
                <a:gd name="T56" fmla="*/ 6 w 612"/>
                <a:gd name="T57" fmla="*/ 3 h 244"/>
                <a:gd name="T58" fmla="*/ 6 w 612"/>
                <a:gd name="T59" fmla="*/ 3 h 244"/>
                <a:gd name="T60" fmla="*/ 6 w 612"/>
                <a:gd name="T61" fmla="*/ 3 h 244"/>
                <a:gd name="T62" fmla="*/ 6 w 612"/>
                <a:gd name="T63" fmla="*/ 3 h 244"/>
                <a:gd name="T64" fmla="*/ 6 w 612"/>
                <a:gd name="T65" fmla="*/ 3 h 244"/>
                <a:gd name="T66" fmla="*/ 7 w 612"/>
                <a:gd name="T67" fmla="*/ 3 h 244"/>
                <a:gd name="T68" fmla="*/ 7 w 612"/>
                <a:gd name="T69" fmla="*/ 3 h 244"/>
                <a:gd name="T70" fmla="*/ 7 w 612"/>
                <a:gd name="T71" fmla="*/ 2 h 244"/>
                <a:gd name="T72" fmla="*/ 7 w 612"/>
                <a:gd name="T73" fmla="*/ 2 h 244"/>
                <a:gd name="T74" fmla="*/ 8 w 612"/>
                <a:gd name="T75" fmla="*/ 2 h 244"/>
                <a:gd name="T76" fmla="*/ 8 w 612"/>
                <a:gd name="T77" fmla="*/ 2 h 244"/>
                <a:gd name="T78" fmla="*/ 8 w 612"/>
                <a:gd name="T79" fmla="*/ 2 h 244"/>
                <a:gd name="T80" fmla="*/ 8 w 612"/>
                <a:gd name="T81" fmla="*/ 2 h 244"/>
                <a:gd name="T82" fmla="*/ 8 w 612"/>
                <a:gd name="T83" fmla="*/ 2 h 244"/>
                <a:gd name="T84" fmla="*/ 8 w 612"/>
                <a:gd name="T85" fmla="*/ 2 h 244"/>
                <a:gd name="T86" fmla="*/ 8 w 612"/>
                <a:gd name="T87" fmla="*/ 2 h 244"/>
                <a:gd name="T88" fmla="*/ 8 w 612"/>
                <a:gd name="T89" fmla="*/ 2 h 244"/>
                <a:gd name="T90" fmla="*/ 8 w 612"/>
                <a:gd name="T91" fmla="*/ 2 h 244"/>
                <a:gd name="T92" fmla="*/ 8 w 612"/>
                <a:gd name="T93" fmla="*/ 2 h 244"/>
                <a:gd name="T94" fmla="*/ 8 w 612"/>
                <a:gd name="T95" fmla="*/ 2 h 244"/>
                <a:gd name="T96" fmla="*/ 8 w 612"/>
                <a:gd name="T97" fmla="*/ 2 h 244"/>
                <a:gd name="T98" fmla="*/ 8 w 612"/>
                <a:gd name="T99" fmla="*/ 2 h 244"/>
                <a:gd name="T100" fmla="*/ 8 w 612"/>
                <a:gd name="T101" fmla="*/ 2 h 244"/>
                <a:gd name="T102" fmla="*/ 8 w 612"/>
                <a:gd name="T103" fmla="*/ 2 h 244"/>
                <a:gd name="T104" fmla="*/ 8 w 612"/>
                <a:gd name="T105" fmla="*/ 2 h 244"/>
                <a:gd name="T106" fmla="*/ 8 w 612"/>
                <a:gd name="T107" fmla="*/ 2 h 244"/>
                <a:gd name="T108" fmla="*/ 8 w 612"/>
                <a:gd name="T109" fmla="*/ 2 h 244"/>
                <a:gd name="T110" fmla="*/ 8 w 612"/>
                <a:gd name="T111" fmla="*/ 2 h 244"/>
                <a:gd name="T112" fmla="*/ 8 w 612"/>
                <a:gd name="T113" fmla="*/ 2 h 244"/>
                <a:gd name="T114" fmla="*/ 8 w 612"/>
                <a:gd name="T115" fmla="*/ 2 h 244"/>
                <a:gd name="T116" fmla="*/ 8 w 612"/>
                <a:gd name="T117" fmla="*/ 2 h 244"/>
                <a:gd name="T118" fmla="*/ 8 w 612"/>
                <a:gd name="T119" fmla="*/ 2 h 244"/>
                <a:gd name="T120" fmla="*/ 8 w 612"/>
                <a:gd name="T121" fmla="*/ 2 h 2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2"/>
                <a:gd name="T184" fmla="*/ 0 h 244"/>
                <a:gd name="T185" fmla="*/ 612 w 612"/>
                <a:gd name="T186" fmla="*/ 244 h 2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2" h="244">
                  <a:moveTo>
                    <a:pt x="0" y="244"/>
                  </a:moveTo>
                  <a:lnTo>
                    <a:pt x="23" y="244"/>
                  </a:lnTo>
                  <a:lnTo>
                    <a:pt x="46" y="244"/>
                  </a:lnTo>
                  <a:lnTo>
                    <a:pt x="66" y="244"/>
                  </a:lnTo>
                  <a:lnTo>
                    <a:pt x="85" y="244"/>
                  </a:lnTo>
                  <a:lnTo>
                    <a:pt x="103" y="244"/>
                  </a:lnTo>
                  <a:lnTo>
                    <a:pt x="120" y="244"/>
                  </a:lnTo>
                  <a:lnTo>
                    <a:pt x="135" y="244"/>
                  </a:lnTo>
                  <a:lnTo>
                    <a:pt x="149" y="244"/>
                  </a:lnTo>
                  <a:lnTo>
                    <a:pt x="163" y="244"/>
                  </a:lnTo>
                  <a:lnTo>
                    <a:pt x="175" y="244"/>
                  </a:lnTo>
                  <a:lnTo>
                    <a:pt x="185" y="244"/>
                  </a:lnTo>
                  <a:lnTo>
                    <a:pt x="195" y="244"/>
                  </a:lnTo>
                  <a:lnTo>
                    <a:pt x="205" y="244"/>
                  </a:lnTo>
                  <a:lnTo>
                    <a:pt x="214" y="244"/>
                  </a:lnTo>
                  <a:lnTo>
                    <a:pt x="221" y="244"/>
                  </a:lnTo>
                  <a:lnTo>
                    <a:pt x="228" y="244"/>
                  </a:lnTo>
                  <a:lnTo>
                    <a:pt x="234" y="244"/>
                  </a:lnTo>
                  <a:lnTo>
                    <a:pt x="240" y="244"/>
                  </a:lnTo>
                  <a:lnTo>
                    <a:pt x="245" y="244"/>
                  </a:lnTo>
                  <a:lnTo>
                    <a:pt x="249" y="243"/>
                  </a:lnTo>
                  <a:lnTo>
                    <a:pt x="253" y="243"/>
                  </a:lnTo>
                  <a:lnTo>
                    <a:pt x="256" y="243"/>
                  </a:lnTo>
                  <a:lnTo>
                    <a:pt x="259" y="243"/>
                  </a:lnTo>
                  <a:lnTo>
                    <a:pt x="261" y="243"/>
                  </a:lnTo>
                  <a:lnTo>
                    <a:pt x="264" y="243"/>
                  </a:lnTo>
                  <a:lnTo>
                    <a:pt x="266" y="243"/>
                  </a:lnTo>
                  <a:lnTo>
                    <a:pt x="268" y="243"/>
                  </a:lnTo>
                  <a:lnTo>
                    <a:pt x="269" y="243"/>
                  </a:lnTo>
                  <a:lnTo>
                    <a:pt x="271" y="243"/>
                  </a:lnTo>
                  <a:lnTo>
                    <a:pt x="273" y="243"/>
                  </a:lnTo>
                  <a:lnTo>
                    <a:pt x="274" y="243"/>
                  </a:lnTo>
                  <a:lnTo>
                    <a:pt x="276" y="243"/>
                  </a:lnTo>
                  <a:lnTo>
                    <a:pt x="278" y="242"/>
                  </a:lnTo>
                  <a:lnTo>
                    <a:pt x="279" y="242"/>
                  </a:lnTo>
                  <a:lnTo>
                    <a:pt x="282" y="242"/>
                  </a:lnTo>
                  <a:lnTo>
                    <a:pt x="283" y="242"/>
                  </a:lnTo>
                  <a:lnTo>
                    <a:pt x="284" y="242"/>
                  </a:lnTo>
                  <a:lnTo>
                    <a:pt x="285" y="242"/>
                  </a:lnTo>
                  <a:lnTo>
                    <a:pt x="287" y="242"/>
                  </a:lnTo>
                  <a:lnTo>
                    <a:pt x="288" y="242"/>
                  </a:lnTo>
                  <a:lnTo>
                    <a:pt x="289" y="242"/>
                  </a:lnTo>
                  <a:lnTo>
                    <a:pt x="290" y="242"/>
                  </a:lnTo>
                  <a:lnTo>
                    <a:pt x="291" y="242"/>
                  </a:lnTo>
                  <a:lnTo>
                    <a:pt x="292" y="242"/>
                  </a:lnTo>
                  <a:lnTo>
                    <a:pt x="292" y="240"/>
                  </a:lnTo>
                  <a:lnTo>
                    <a:pt x="293" y="240"/>
                  </a:lnTo>
                  <a:lnTo>
                    <a:pt x="294" y="240"/>
                  </a:lnTo>
                  <a:lnTo>
                    <a:pt x="295" y="240"/>
                  </a:lnTo>
                  <a:lnTo>
                    <a:pt x="296" y="240"/>
                  </a:lnTo>
                  <a:lnTo>
                    <a:pt x="297" y="240"/>
                  </a:lnTo>
                  <a:lnTo>
                    <a:pt x="298" y="240"/>
                  </a:lnTo>
                  <a:lnTo>
                    <a:pt x="299" y="240"/>
                  </a:lnTo>
                  <a:lnTo>
                    <a:pt x="300" y="240"/>
                  </a:lnTo>
                  <a:lnTo>
                    <a:pt x="301" y="239"/>
                  </a:lnTo>
                  <a:lnTo>
                    <a:pt x="302" y="239"/>
                  </a:lnTo>
                  <a:lnTo>
                    <a:pt x="303" y="239"/>
                  </a:lnTo>
                  <a:lnTo>
                    <a:pt x="304" y="239"/>
                  </a:lnTo>
                  <a:lnTo>
                    <a:pt x="305" y="239"/>
                  </a:lnTo>
                  <a:lnTo>
                    <a:pt x="307" y="239"/>
                  </a:lnTo>
                  <a:lnTo>
                    <a:pt x="308" y="238"/>
                  </a:lnTo>
                  <a:lnTo>
                    <a:pt x="309" y="238"/>
                  </a:lnTo>
                  <a:lnTo>
                    <a:pt x="311" y="238"/>
                  </a:lnTo>
                  <a:lnTo>
                    <a:pt x="312" y="238"/>
                  </a:lnTo>
                  <a:lnTo>
                    <a:pt x="314" y="238"/>
                  </a:lnTo>
                  <a:lnTo>
                    <a:pt x="316" y="237"/>
                  </a:lnTo>
                  <a:lnTo>
                    <a:pt x="317" y="237"/>
                  </a:lnTo>
                  <a:lnTo>
                    <a:pt x="318" y="237"/>
                  </a:lnTo>
                  <a:lnTo>
                    <a:pt x="320" y="237"/>
                  </a:lnTo>
                  <a:lnTo>
                    <a:pt x="321" y="237"/>
                  </a:lnTo>
                  <a:lnTo>
                    <a:pt x="323" y="236"/>
                  </a:lnTo>
                  <a:lnTo>
                    <a:pt x="324" y="236"/>
                  </a:lnTo>
                  <a:lnTo>
                    <a:pt x="325" y="236"/>
                  </a:lnTo>
                  <a:lnTo>
                    <a:pt x="326" y="236"/>
                  </a:lnTo>
                  <a:lnTo>
                    <a:pt x="327" y="236"/>
                  </a:lnTo>
                  <a:lnTo>
                    <a:pt x="328" y="236"/>
                  </a:lnTo>
                  <a:lnTo>
                    <a:pt x="329" y="235"/>
                  </a:lnTo>
                  <a:lnTo>
                    <a:pt x="330" y="235"/>
                  </a:lnTo>
                  <a:lnTo>
                    <a:pt x="331" y="235"/>
                  </a:lnTo>
                  <a:lnTo>
                    <a:pt x="332" y="235"/>
                  </a:lnTo>
                  <a:lnTo>
                    <a:pt x="333" y="234"/>
                  </a:lnTo>
                  <a:lnTo>
                    <a:pt x="334" y="234"/>
                  </a:lnTo>
                  <a:lnTo>
                    <a:pt x="335" y="234"/>
                  </a:lnTo>
                  <a:lnTo>
                    <a:pt x="336" y="234"/>
                  </a:lnTo>
                  <a:lnTo>
                    <a:pt x="337" y="233"/>
                  </a:lnTo>
                  <a:lnTo>
                    <a:pt x="338" y="233"/>
                  </a:lnTo>
                  <a:lnTo>
                    <a:pt x="339" y="233"/>
                  </a:lnTo>
                  <a:lnTo>
                    <a:pt x="340" y="232"/>
                  </a:lnTo>
                  <a:lnTo>
                    <a:pt x="342" y="232"/>
                  </a:lnTo>
                  <a:lnTo>
                    <a:pt x="343" y="232"/>
                  </a:lnTo>
                  <a:lnTo>
                    <a:pt x="344" y="231"/>
                  </a:lnTo>
                  <a:lnTo>
                    <a:pt x="346" y="231"/>
                  </a:lnTo>
                  <a:lnTo>
                    <a:pt x="348" y="230"/>
                  </a:lnTo>
                  <a:lnTo>
                    <a:pt x="349" y="230"/>
                  </a:lnTo>
                  <a:lnTo>
                    <a:pt x="351" y="229"/>
                  </a:lnTo>
                  <a:lnTo>
                    <a:pt x="353" y="229"/>
                  </a:lnTo>
                  <a:lnTo>
                    <a:pt x="355" y="228"/>
                  </a:lnTo>
                  <a:lnTo>
                    <a:pt x="356" y="228"/>
                  </a:lnTo>
                  <a:lnTo>
                    <a:pt x="358" y="227"/>
                  </a:lnTo>
                  <a:lnTo>
                    <a:pt x="359" y="227"/>
                  </a:lnTo>
                  <a:lnTo>
                    <a:pt x="360" y="226"/>
                  </a:lnTo>
                  <a:lnTo>
                    <a:pt x="362" y="226"/>
                  </a:lnTo>
                  <a:lnTo>
                    <a:pt x="363" y="225"/>
                  </a:lnTo>
                  <a:lnTo>
                    <a:pt x="365" y="225"/>
                  </a:lnTo>
                  <a:lnTo>
                    <a:pt x="366" y="225"/>
                  </a:lnTo>
                  <a:lnTo>
                    <a:pt x="367" y="224"/>
                  </a:lnTo>
                  <a:lnTo>
                    <a:pt x="368" y="224"/>
                  </a:lnTo>
                  <a:lnTo>
                    <a:pt x="369" y="224"/>
                  </a:lnTo>
                  <a:lnTo>
                    <a:pt x="370" y="223"/>
                  </a:lnTo>
                  <a:lnTo>
                    <a:pt x="371" y="223"/>
                  </a:lnTo>
                  <a:lnTo>
                    <a:pt x="372" y="222"/>
                  </a:lnTo>
                  <a:lnTo>
                    <a:pt x="373" y="222"/>
                  </a:lnTo>
                  <a:lnTo>
                    <a:pt x="374" y="222"/>
                  </a:lnTo>
                  <a:lnTo>
                    <a:pt x="374" y="221"/>
                  </a:lnTo>
                  <a:lnTo>
                    <a:pt x="375" y="221"/>
                  </a:lnTo>
                  <a:lnTo>
                    <a:pt x="376" y="221"/>
                  </a:lnTo>
                  <a:lnTo>
                    <a:pt x="377" y="220"/>
                  </a:lnTo>
                  <a:lnTo>
                    <a:pt x="378" y="220"/>
                  </a:lnTo>
                  <a:lnTo>
                    <a:pt x="379" y="219"/>
                  </a:lnTo>
                  <a:lnTo>
                    <a:pt x="380" y="219"/>
                  </a:lnTo>
                  <a:lnTo>
                    <a:pt x="381" y="218"/>
                  </a:lnTo>
                  <a:lnTo>
                    <a:pt x="382" y="218"/>
                  </a:lnTo>
                  <a:lnTo>
                    <a:pt x="384" y="217"/>
                  </a:lnTo>
                  <a:lnTo>
                    <a:pt x="385" y="216"/>
                  </a:lnTo>
                  <a:lnTo>
                    <a:pt x="386" y="216"/>
                  </a:lnTo>
                  <a:lnTo>
                    <a:pt x="388" y="215"/>
                  </a:lnTo>
                  <a:lnTo>
                    <a:pt x="389" y="214"/>
                  </a:lnTo>
                  <a:lnTo>
                    <a:pt x="391" y="213"/>
                  </a:lnTo>
                  <a:lnTo>
                    <a:pt x="393" y="213"/>
                  </a:lnTo>
                  <a:lnTo>
                    <a:pt x="394" y="212"/>
                  </a:lnTo>
                  <a:lnTo>
                    <a:pt x="395" y="211"/>
                  </a:lnTo>
                  <a:lnTo>
                    <a:pt x="397" y="211"/>
                  </a:lnTo>
                  <a:lnTo>
                    <a:pt x="398" y="210"/>
                  </a:lnTo>
                  <a:lnTo>
                    <a:pt x="399" y="209"/>
                  </a:lnTo>
                  <a:lnTo>
                    <a:pt x="400" y="209"/>
                  </a:lnTo>
                  <a:lnTo>
                    <a:pt x="401" y="208"/>
                  </a:lnTo>
                  <a:lnTo>
                    <a:pt x="402" y="208"/>
                  </a:lnTo>
                  <a:lnTo>
                    <a:pt x="403" y="207"/>
                  </a:lnTo>
                  <a:lnTo>
                    <a:pt x="404" y="207"/>
                  </a:lnTo>
                  <a:lnTo>
                    <a:pt x="406" y="206"/>
                  </a:lnTo>
                  <a:lnTo>
                    <a:pt x="407" y="206"/>
                  </a:lnTo>
                  <a:lnTo>
                    <a:pt x="408" y="205"/>
                  </a:lnTo>
                  <a:lnTo>
                    <a:pt x="409" y="205"/>
                  </a:lnTo>
                  <a:lnTo>
                    <a:pt x="410" y="204"/>
                  </a:lnTo>
                  <a:lnTo>
                    <a:pt x="411" y="204"/>
                  </a:lnTo>
                  <a:lnTo>
                    <a:pt x="412" y="203"/>
                  </a:lnTo>
                  <a:lnTo>
                    <a:pt x="413" y="203"/>
                  </a:lnTo>
                  <a:lnTo>
                    <a:pt x="413" y="202"/>
                  </a:lnTo>
                  <a:lnTo>
                    <a:pt x="414" y="202"/>
                  </a:lnTo>
                  <a:lnTo>
                    <a:pt x="415" y="201"/>
                  </a:lnTo>
                  <a:lnTo>
                    <a:pt x="416" y="201"/>
                  </a:lnTo>
                  <a:lnTo>
                    <a:pt x="417" y="200"/>
                  </a:lnTo>
                  <a:lnTo>
                    <a:pt x="419" y="198"/>
                  </a:lnTo>
                  <a:lnTo>
                    <a:pt x="420" y="198"/>
                  </a:lnTo>
                  <a:lnTo>
                    <a:pt x="421" y="197"/>
                  </a:lnTo>
                  <a:lnTo>
                    <a:pt x="422" y="196"/>
                  </a:lnTo>
                  <a:lnTo>
                    <a:pt x="424" y="196"/>
                  </a:lnTo>
                  <a:lnTo>
                    <a:pt x="425" y="195"/>
                  </a:lnTo>
                  <a:lnTo>
                    <a:pt x="426" y="194"/>
                  </a:lnTo>
                  <a:lnTo>
                    <a:pt x="428" y="193"/>
                  </a:lnTo>
                  <a:lnTo>
                    <a:pt x="429" y="193"/>
                  </a:lnTo>
                  <a:lnTo>
                    <a:pt x="430" y="192"/>
                  </a:lnTo>
                  <a:lnTo>
                    <a:pt x="431" y="191"/>
                  </a:lnTo>
                  <a:lnTo>
                    <a:pt x="432" y="191"/>
                  </a:lnTo>
                  <a:lnTo>
                    <a:pt x="433" y="190"/>
                  </a:lnTo>
                  <a:lnTo>
                    <a:pt x="434" y="190"/>
                  </a:lnTo>
                  <a:lnTo>
                    <a:pt x="435" y="189"/>
                  </a:lnTo>
                  <a:lnTo>
                    <a:pt x="436" y="188"/>
                  </a:lnTo>
                  <a:lnTo>
                    <a:pt x="437" y="188"/>
                  </a:lnTo>
                  <a:lnTo>
                    <a:pt x="438" y="188"/>
                  </a:lnTo>
                  <a:lnTo>
                    <a:pt x="438" y="187"/>
                  </a:lnTo>
                  <a:lnTo>
                    <a:pt x="439" y="187"/>
                  </a:lnTo>
                  <a:lnTo>
                    <a:pt x="440" y="186"/>
                  </a:lnTo>
                  <a:lnTo>
                    <a:pt x="441" y="186"/>
                  </a:lnTo>
                  <a:lnTo>
                    <a:pt x="441" y="185"/>
                  </a:lnTo>
                  <a:lnTo>
                    <a:pt x="442" y="185"/>
                  </a:lnTo>
                  <a:lnTo>
                    <a:pt x="443" y="184"/>
                  </a:lnTo>
                  <a:lnTo>
                    <a:pt x="444" y="184"/>
                  </a:lnTo>
                  <a:lnTo>
                    <a:pt x="445" y="183"/>
                  </a:lnTo>
                  <a:lnTo>
                    <a:pt x="446" y="183"/>
                  </a:lnTo>
                  <a:lnTo>
                    <a:pt x="448" y="182"/>
                  </a:lnTo>
                  <a:lnTo>
                    <a:pt x="449" y="181"/>
                  </a:lnTo>
                  <a:lnTo>
                    <a:pt x="450" y="181"/>
                  </a:lnTo>
                  <a:lnTo>
                    <a:pt x="450" y="180"/>
                  </a:lnTo>
                  <a:lnTo>
                    <a:pt x="452" y="179"/>
                  </a:lnTo>
                  <a:lnTo>
                    <a:pt x="453" y="179"/>
                  </a:lnTo>
                  <a:lnTo>
                    <a:pt x="454" y="178"/>
                  </a:lnTo>
                  <a:lnTo>
                    <a:pt x="455" y="177"/>
                  </a:lnTo>
                  <a:lnTo>
                    <a:pt x="456" y="177"/>
                  </a:lnTo>
                  <a:lnTo>
                    <a:pt x="457" y="176"/>
                  </a:lnTo>
                  <a:lnTo>
                    <a:pt x="458" y="175"/>
                  </a:lnTo>
                  <a:lnTo>
                    <a:pt x="459" y="175"/>
                  </a:lnTo>
                  <a:lnTo>
                    <a:pt x="459" y="174"/>
                  </a:lnTo>
                  <a:lnTo>
                    <a:pt x="460" y="174"/>
                  </a:lnTo>
                  <a:lnTo>
                    <a:pt x="461" y="173"/>
                  </a:lnTo>
                  <a:lnTo>
                    <a:pt x="462" y="173"/>
                  </a:lnTo>
                  <a:lnTo>
                    <a:pt x="463" y="172"/>
                  </a:lnTo>
                  <a:lnTo>
                    <a:pt x="464" y="171"/>
                  </a:lnTo>
                  <a:lnTo>
                    <a:pt x="465" y="171"/>
                  </a:lnTo>
                  <a:lnTo>
                    <a:pt x="465" y="170"/>
                  </a:lnTo>
                  <a:lnTo>
                    <a:pt x="466" y="170"/>
                  </a:lnTo>
                  <a:lnTo>
                    <a:pt x="467" y="169"/>
                  </a:lnTo>
                  <a:lnTo>
                    <a:pt x="468" y="169"/>
                  </a:lnTo>
                  <a:lnTo>
                    <a:pt x="468" y="168"/>
                  </a:lnTo>
                  <a:lnTo>
                    <a:pt x="469" y="168"/>
                  </a:lnTo>
                  <a:lnTo>
                    <a:pt x="469" y="167"/>
                  </a:lnTo>
                  <a:lnTo>
                    <a:pt x="470" y="167"/>
                  </a:lnTo>
                  <a:lnTo>
                    <a:pt x="471" y="167"/>
                  </a:lnTo>
                  <a:lnTo>
                    <a:pt x="471" y="166"/>
                  </a:lnTo>
                  <a:lnTo>
                    <a:pt x="472" y="166"/>
                  </a:lnTo>
                  <a:lnTo>
                    <a:pt x="473" y="165"/>
                  </a:lnTo>
                  <a:lnTo>
                    <a:pt x="473" y="164"/>
                  </a:lnTo>
                  <a:lnTo>
                    <a:pt x="474" y="164"/>
                  </a:lnTo>
                  <a:lnTo>
                    <a:pt x="475" y="163"/>
                  </a:lnTo>
                  <a:lnTo>
                    <a:pt x="476" y="163"/>
                  </a:lnTo>
                  <a:lnTo>
                    <a:pt x="476" y="162"/>
                  </a:lnTo>
                  <a:lnTo>
                    <a:pt x="477" y="161"/>
                  </a:lnTo>
                  <a:lnTo>
                    <a:pt x="478" y="161"/>
                  </a:lnTo>
                  <a:lnTo>
                    <a:pt x="478" y="160"/>
                  </a:lnTo>
                  <a:lnTo>
                    <a:pt x="479" y="160"/>
                  </a:lnTo>
                  <a:lnTo>
                    <a:pt x="480" y="159"/>
                  </a:lnTo>
                  <a:lnTo>
                    <a:pt x="481" y="158"/>
                  </a:lnTo>
                  <a:lnTo>
                    <a:pt x="482" y="158"/>
                  </a:lnTo>
                  <a:lnTo>
                    <a:pt x="482" y="156"/>
                  </a:lnTo>
                  <a:lnTo>
                    <a:pt x="483" y="156"/>
                  </a:lnTo>
                  <a:lnTo>
                    <a:pt x="483" y="155"/>
                  </a:lnTo>
                  <a:lnTo>
                    <a:pt x="484" y="155"/>
                  </a:lnTo>
                  <a:lnTo>
                    <a:pt x="485" y="154"/>
                  </a:lnTo>
                  <a:lnTo>
                    <a:pt x="486" y="154"/>
                  </a:lnTo>
                  <a:lnTo>
                    <a:pt x="486" y="153"/>
                  </a:lnTo>
                  <a:lnTo>
                    <a:pt x="487" y="153"/>
                  </a:lnTo>
                  <a:lnTo>
                    <a:pt x="489" y="152"/>
                  </a:lnTo>
                  <a:lnTo>
                    <a:pt x="490" y="152"/>
                  </a:lnTo>
                  <a:lnTo>
                    <a:pt x="490" y="151"/>
                  </a:lnTo>
                  <a:lnTo>
                    <a:pt x="491" y="151"/>
                  </a:lnTo>
                  <a:lnTo>
                    <a:pt x="492" y="150"/>
                  </a:lnTo>
                  <a:lnTo>
                    <a:pt x="493" y="150"/>
                  </a:lnTo>
                  <a:lnTo>
                    <a:pt x="494" y="149"/>
                  </a:lnTo>
                  <a:lnTo>
                    <a:pt x="495" y="148"/>
                  </a:lnTo>
                  <a:lnTo>
                    <a:pt x="496" y="147"/>
                  </a:lnTo>
                  <a:lnTo>
                    <a:pt x="497" y="147"/>
                  </a:lnTo>
                  <a:lnTo>
                    <a:pt x="498" y="146"/>
                  </a:lnTo>
                  <a:lnTo>
                    <a:pt x="499" y="145"/>
                  </a:lnTo>
                  <a:lnTo>
                    <a:pt x="500" y="145"/>
                  </a:lnTo>
                  <a:lnTo>
                    <a:pt x="500" y="144"/>
                  </a:lnTo>
                  <a:lnTo>
                    <a:pt x="501" y="144"/>
                  </a:lnTo>
                  <a:lnTo>
                    <a:pt x="502" y="143"/>
                  </a:lnTo>
                  <a:lnTo>
                    <a:pt x="503" y="142"/>
                  </a:lnTo>
                  <a:lnTo>
                    <a:pt x="504" y="142"/>
                  </a:lnTo>
                  <a:lnTo>
                    <a:pt x="504" y="141"/>
                  </a:lnTo>
                  <a:lnTo>
                    <a:pt x="505" y="141"/>
                  </a:lnTo>
                  <a:lnTo>
                    <a:pt x="505" y="140"/>
                  </a:lnTo>
                  <a:lnTo>
                    <a:pt x="506" y="140"/>
                  </a:lnTo>
                  <a:lnTo>
                    <a:pt x="506" y="139"/>
                  </a:lnTo>
                  <a:lnTo>
                    <a:pt x="507" y="139"/>
                  </a:lnTo>
                  <a:lnTo>
                    <a:pt x="507" y="138"/>
                  </a:lnTo>
                  <a:lnTo>
                    <a:pt x="508" y="137"/>
                  </a:lnTo>
                  <a:lnTo>
                    <a:pt x="509" y="137"/>
                  </a:lnTo>
                  <a:lnTo>
                    <a:pt x="509" y="136"/>
                  </a:lnTo>
                  <a:lnTo>
                    <a:pt x="510" y="135"/>
                  </a:lnTo>
                  <a:lnTo>
                    <a:pt x="511" y="135"/>
                  </a:lnTo>
                  <a:lnTo>
                    <a:pt x="512" y="134"/>
                  </a:lnTo>
                  <a:lnTo>
                    <a:pt x="513" y="133"/>
                  </a:lnTo>
                  <a:lnTo>
                    <a:pt x="514" y="132"/>
                  </a:lnTo>
                  <a:lnTo>
                    <a:pt x="514" y="131"/>
                  </a:lnTo>
                  <a:lnTo>
                    <a:pt x="515" y="130"/>
                  </a:lnTo>
                  <a:lnTo>
                    <a:pt x="516" y="129"/>
                  </a:lnTo>
                  <a:lnTo>
                    <a:pt x="517" y="128"/>
                  </a:lnTo>
                  <a:lnTo>
                    <a:pt x="518" y="127"/>
                  </a:lnTo>
                  <a:lnTo>
                    <a:pt x="519" y="126"/>
                  </a:lnTo>
                  <a:lnTo>
                    <a:pt x="519" y="125"/>
                  </a:lnTo>
                  <a:lnTo>
                    <a:pt x="520" y="125"/>
                  </a:lnTo>
                  <a:lnTo>
                    <a:pt x="521" y="124"/>
                  </a:lnTo>
                  <a:lnTo>
                    <a:pt x="521" y="123"/>
                  </a:lnTo>
                  <a:lnTo>
                    <a:pt x="522" y="123"/>
                  </a:lnTo>
                  <a:lnTo>
                    <a:pt x="523" y="122"/>
                  </a:lnTo>
                  <a:lnTo>
                    <a:pt x="523" y="121"/>
                  </a:lnTo>
                  <a:lnTo>
                    <a:pt x="524" y="121"/>
                  </a:lnTo>
                  <a:lnTo>
                    <a:pt x="524" y="120"/>
                  </a:lnTo>
                  <a:lnTo>
                    <a:pt x="525" y="120"/>
                  </a:lnTo>
                  <a:lnTo>
                    <a:pt x="525" y="119"/>
                  </a:lnTo>
                  <a:lnTo>
                    <a:pt x="526" y="118"/>
                  </a:lnTo>
                  <a:lnTo>
                    <a:pt x="527" y="117"/>
                  </a:lnTo>
                  <a:lnTo>
                    <a:pt x="528" y="115"/>
                  </a:lnTo>
                  <a:lnTo>
                    <a:pt x="529" y="114"/>
                  </a:lnTo>
                  <a:lnTo>
                    <a:pt x="529" y="113"/>
                  </a:lnTo>
                  <a:lnTo>
                    <a:pt x="531" y="112"/>
                  </a:lnTo>
                  <a:lnTo>
                    <a:pt x="532" y="112"/>
                  </a:lnTo>
                  <a:lnTo>
                    <a:pt x="533" y="111"/>
                  </a:lnTo>
                  <a:lnTo>
                    <a:pt x="533" y="110"/>
                  </a:lnTo>
                  <a:lnTo>
                    <a:pt x="534" y="109"/>
                  </a:lnTo>
                  <a:lnTo>
                    <a:pt x="535" y="107"/>
                  </a:lnTo>
                  <a:lnTo>
                    <a:pt x="536" y="106"/>
                  </a:lnTo>
                  <a:lnTo>
                    <a:pt x="537" y="105"/>
                  </a:lnTo>
                  <a:lnTo>
                    <a:pt x="538" y="104"/>
                  </a:lnTo>
                  <a:lnTo>
                    <a:pt x="540" y="102"/>
                  </a:lnTo>
                  <a:lnTo>
                    <a:pt x="541" y="101"/>
                  </a:lnTo>
                  <a:lnTo>
                    <a:pt x="542" y="100"/>
                  </a:lnTo>
                  <a:lnTo>
                    <a:pt x="543" y="99"/>
                  </a:lnTo>
                  <a:lnTo>
                    <a:pt x="544" y="97"/>
                  </a:lnTo>
                  <a:lnTo>
                    <a:pt x="544" y="96"/>
                  </a:lnTo>
                  <a:lnTo>
                    <a:pt x="545" y="96"/>
                  </a:lnTo>
                  <a:lnTo>
                    <a:pt x="546" y="95"/>
                  </a:lnTo>
                  <a:lnTo>
                    <a:pt x="547" y="94"/>
                  </a:lnTo>
                  <a:lnTo>
                    <a:pt x="547" y="93"/>
                  </a:lnTo>
                  <a:lnTo>
                    <a:pt x="548" y="92"/>
                  </a:lnTo>
                  <a:lnTo>
                    <a:pt x="549" y="91"/>
                  </a:lnTo>
                  <a:lnTo>
                    <a:pt x="550" y="90"/>
                  </a:lnTo>
                  <a:lnTo>
                    <a:pt x="550" y="89"/>
                  </a:lnTo>
                  <a:lnTo>
                    <a:pt x="551" y="88"/>
                  </a:lnTo>
                  <a:lnTo>
                    <a:pt x="552" y="87"/>
                  </a:lnTo>
                  <a:lnTo>
                    <a:pt x="553" y="86"/>
                  </a:lnTo>
                  <a:lnTo>
                    <a:pt x="553" y="85"/>
                  </a:lnTo>
                  <a:lnTo>
                    <a:pt x="554" y="84"/>
                  </a:lnTo>
                  <a:lnTo>
                    <a:pt x="555" y="83"/>
                  </a:lnTo>
                  <a:lnTo>
                    <a:pt x="555" y="82"/>
                  </a:lnTo>
                  <a:lnTo>
                    <a:pt x="556" y="81"/>
                  </a:lnTo>
                  <a:lnTo>
                    <a:pt x="557" y="80"/>
                  </a:lnTo>
                  <a:lnTo>
                    <a:pt x="558" y="79"/>
                  </a:lnTo>
                  <a:lnTo>
                    <a:pt x="558" y="78"/>
                  </a:lnTo>
                  <a:lnTo>
                    <a:pt x="559" y="77"/>
                  </a:lnTo>
                  <a:lnTo>
                    <a:pt x="560" y="76"/>
                  </a:lnTo>
                  <a:lnTo>
                    <a:pt x="561" y="73"/>
                  </a:lnTo>
                  <a:lnTo>
                    <a:pt x="562" y="72"/>
                  </a:lnTo>
                  <a:lnTo>
                    <a:pt x="563" y="70"/>
                  </a:lnTo>
                  <a:lnTo>
                    <a:pt x="565" y="69"/>
                  </a:lnTo>
                  <a:lnTo>
                    <a:pt x="566" y="67"/>
                  </a:lnTo>
                  <a:lnTo>
                    <a:pt x="567" y="66"/>
                  </a:lnTo>
                  <a:lnTo>
                    <a:pt x="568" y="64"/>
                  </a:lnTo>
                  <a:lnTo>
                    <a:pt x="569" y="63"/>
                  </a:lnTo>
                  <a:lnTo>
                    <a:pt x="569" y="62"/>
                  </a:lnTo>
                  <a:lnTo>
                    <a:pt x="570" y="61"/>
                  </a:lnTo>
                  <a:lnTo>
                    <a:pt x="572" y="60"/>
                  </a:lnTo>
                  <a:lnTo>
                    <a:pt x="573" y="59"/>
                  </a:lnTo>
                  <a:lnTo>
                    <a:pt x="573" y="58"/>
                  </a:lnTo>
                  <a:lnTo>
                    <a:pt x="574" y="57"/>
                  </a:lnTo>
                  <a:lnTo>
                    <a:pt x="575" y="56"/>
                  </a:lnTo>
                  <a:lnTo>
                    <a:pt x="575" y="55"/>
                  </a:lnTo>
                  <a:lnTo>
                    <a:pt x="576" y="54"/>
                  </a:lnTo>
                  <a:lnTo>
                    <a:pt x="577" y="53"/>
                  </a:lnTo>
                  <a:lnTo>
                    <a:pt x="578" y="52"/>
                  </a:lnTo>
                  <a:lnTo>
                    <a:pt x="578" y="51"/>
                  </a:lnTo>
                  <a:lnTo>
                    <a:pt x="579" y="50"/>
                  </a:lnTo>
                  <a:lnTo>
                    <a:pt x="580" y="49"/>
                  </a:lnTo>
                  <a:lnTo>
                    <a:pt x="580" y="48"/>
                  </a:lnTo>
                  <a:lnTo>
                    <a:pt x="581" y="47"/>
                  </a:lnTo>
                  <a:lnTo>
                    <a:pt x="582" y="46"/>
                  </a:lnTo>
                  <a:lnTo>
                    <a:pt x="582" y="45"/>
                  </a:lnTo>
                  <a:lnTo>
                    <a:pt x="583" y="44"/>
                  </a:lnTo>
                  <a:lnTo>
                    <a:pt x="584" y="43"/>
                  </a:lnTo>
                  <a:lnTo>
                    <a:pt x="585" y="42"/>
                  </a:lnTo>
                  <a:lnTo>
                    <a:pt x="586" y="41"/>
                  </a:lnTo>
                  <a:lnTo>
                    <a:pt x="587" y="39"/>
                  </a:lnTo>
                  <a:lnTo>
                    <a:pt x="588" y="38"/>
                  </a:lnTo>
                  <a:lnTo>
                    <a:pt x="589" y="36"/>
                  </a:lnTo>
                  <a:lnTo>
                    <a:pt x="590" y="35"/>
                  </a:lnTo>
                  <a:lnTo>
                    <a:pt x="591" y="33"/>
                  </a:lnTo>
                  <a:lnTo>
                    <a:pt x="592" y="30"/>
                  </a:lnTo>
                  <a:lnTo>
                    <a:pt x="593" y="29"/>
                  </a:lnTo>
                  <a:lnTo>
                    <a:pt x="594" y="28"/>
                  </a:lnTo>
                  <a:lnTo>
                    <a:pt x="595" y="26"/>
                  </a:lnTo>
                  <a:lnTo>
                    <a:pt x="596" y="25"/>
                  </a:lnTo>
                  <a:lnTo>
                    <a:pt x="597" y="24"/>
                  </a:lnTo>
                  <a:lnTo>
                    <a:pt x="598" y="23"/>
                  </a:lnTo>
                  <a:lnTo>
                    <a:pt x="599" y="22"/>
                  </a:lnTo>
                  <a:lnTo>
                    <a:pt x="599" y="21"/>
                  </a:lnTo>
                  <a:lnTo>
                    <a:pt x="600" y="20"/>
                  </a:lnTo>
                  <a:lnTo>
                    <a:pt x="601" y="19"/>
                  </a:lnTo>
                  <a:lnTo>
                    <a:pt x="601" y="18"/>
                  </a:lnTo>
                  <a:lnTo>
                    <a:pt x="602" y="17"/>
                  </a:lnTo>
                  <a:lnTo>
                    <a:pt x="603" y="16"/>
                  </a:lnTo>
                  <a:lnTo>
                    <a:pt x="603" y="15"/>
                  </a:lnTo>
                  <a:lnTo>
                    <a:pt x="604" y="14"/>
                  </a:lnTo>
                  <a:lnTo>
                    <a:pt x="604" y="13"/>
                  </a:lnTo>
                  <a:lnTo>
                    <a:pt x="605" y="13"/>
                  </a:lnTo>
                  <a:lnTo>
                    <a:pt x="605" y="12"/>
                  </a:lnTo>
                  <a:lnTo>
                    <a:pt x="606" y="11"/>
                  </a:lnTo>
                  <a:lnTo>
                    <a:pt x="606" y="10"/>
                  </a:lnTo>
                  <a:lnTo>
                    <a:pt x="607" y="9"/>
                  </a:lnTo>
                  <a:lnTo>
                    <a:pt x="607" y="8"/>
                  </a:lnTo>
                  <a:lnTo>
                    <a:pt x="608" y="7"/>
                  </a:lnTo>
                  <a:lnTo>
                    <a:pt x="609" y="6"/>
                  </a:lnTo>
                  <a:lnTo>
                    <a:pt x="609" y="5"/>
                  </a:lnTo>
                  <a:lnTo>
                    <a:pt x="610" y="4"/>
                  </a:lnTo>
                  <a:lnTo>
                    <a:pt x="611" y="3"/>
                  </a:lnTo>
                  <a:lnTo>
                    <a:pt x="611" y="2"/>
                  </a:lnTo>
                  <a:lnTo>
                    <a:pt x="612"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803" name="Freeform 50"/>
            <p:cNvSpPr>
              <a:spLocks/>
            </p:cNvSpPr>
            <p:nvPr/>
          </p:nvSpPr>
          <p:spPr bwMode="auto">
            <a:xfrm>
              <a:off x="3391" y="2543"/>
              <a:ext cx="54" cy="183"/>
            </a:xfrm>
            <a:custGeom>
              <a:avLst/>
              <a:gdLst>
                <a:gd name="T0" fmla="*/ 2 w 72"/>
                <a:gd name="T1" fmla="*/ 2 h 244"/>
                <a:gd name="T2" fmla="*/ 2 w 72"/>
                <a:gd name="T3" fmla="*/ 2 h 244"/>
                <a:gd name="T4" fmla="*/ 2 w 72"/>
                <a:gd name="T5" fmla="*/ 2 h 244"/>
                <a:gd name="T6" fmla="*/ 2 w 72"/>
                <a:gd name="T7" fmla="*/ 2 h 244"/>
                <a:gd name="T8" fmla="*/ 2 w 72"/>
                <a:gd name="T9" fmla="*/ 2 h 244"/>
                <a:gd name="T10" fmla="*/ 2 w 72"/>
                <a:gd name="T11" fmla="*/ 2 h 244"/>
                <a:gd name="T12" fmla="*/ 2 w 72"/>
                <a:gd name="T13" fmla="*/ 2 h 244"/>
                <a:gd name="T14" fmla="*/ 2 w 72"/>
                <a:gd name="T15" fmla="*/ 2 h 244"/>
                <a:gd name="T16" fmla="*/ 2 w 72"/>
                <a:gd name="T17" fmla="*/ 2 h 244"/>
                <a:gd name="T18" fmla="*/ 2 w 72"/>
                <a:gd name="T19" fmla="*/ 2 h 244"/>
                <a:gd name="T20" fmla="*/ 2 w 72"/>
                <a:gd name="T21" fmla="*/ 2 h 244"/>
                <a:gd name="T22" fmla="*/ 2 w 72"/>
                <a:gd name="T23" fmla="*/ 2 h 244"/>
                <a:gd name="T24" fmla="*/ 2 w 72"/>
                <a:gd name="T25" fmla="*/ 2 h 244"/>
                <a:gd name="T26" fmla="*/ 2 w 72"/>
                <a:gd name="T27" fmla="*/ 2 h 244"/>
                <a:gd name="T28" fmla="*/ 2 w 72"/>
                <a:gd name="T29" fmla="*/ 2 h 244"/>
                <a:gd name="T30" fmla="*/ 2 w 72"/>
                <a:gd name="T31" fmla="*/ 2 h 244"/>
                <a:gd name="T32" fmla="*/ 2 w 72"/>
                <a:gd name="T33" fmla="*/ 2 h 244"/>
                <a:gd name="T34" fmla="*/ 2 w 72"/>
                <a:gd name="T35" fmla="*/ 2 h 244"/>
                <a:gd name="T36" fmla="*/ 2 w 72"/>
                <a:gd name="T37" fmla="*/ 2 h 244"/>
                <a:gd name="T38" fmla="*/ 2 w 72"/>
                <a:gd name="T39" fmla="*/ 2 h 244"/>
                <a:gd name="T40" fmla="*/ 2 w 72"/>
                <a:gd name="T41" fmla="*/ 2 h 244"/>
                <a:gd name="T42" fmla="*/ 2 w 72"/>
                <a:gd name="T43" fmla="*/ 2 h 244"/>
                <a:gd name="T44" fmla="*/ 2 w 72"/>
                <a:gd name="T45" fmla="*/ 2 h 244"/>
                <a:gd name="T46" fmla="*/ 2 w 72"/>
                <a:gd name="T47" fmla="*/ 2 h 244"/>
                <a:gd name="T48" fmla="*/ 2 w 72"/>
                <a:gd name="T49" fmla="*/ 2 h 244"/>
                <a:gd name="T50" fmla="*/ 2 w 72"/>
                <a:gd name="T51" fmla="*/ 2 h 244"/>
                <a:gd name="T52" fmla="*/ 2 w 72"/>
                <a:gd name="T53" fmla="*/ 2 h 244"/>
                <a:gd name="T54" fmla="*/ 2 w 72"/>
                <a:gd name="T55" fmla="*/ 2 h 244"/>
                <a:gd name="T56" fmla="*/ 2 w 72"/>
                <a:gd name="T57" fmla="*/ 2 h 244"/>
                <a:gd name="T58" fmla="*/ 2 w 72"/>
                <a:gd name="T59" fmla="*/ 2 h 244"/>
                <a:gd name="T60" fmla="*/ 2 w 72"/>
                <a:gd name="T61" fmla="*/ 2 h 244"/>
                <a:gd name="T62" fmla="*/ 2 w 72"/>
                <a:gd name="T63" fmla="*/ 2 h 244"/>
                <a:gd name="T64" fmla="*/ 2 w 72"/>
                <a:gd name="T65" fmla="*/ 2 h 244"/>
                <a:gd name="T66" fmla="*/ 2 w 72"/>
                <a:gd name="T67" fmla="*/ 3 h 244"/>
                <a:gd name="T68" fmla="*/ 2 w 72"/>
                <a:gd name="T69" fmla="*/ 3 h 244"/>
                <a:gd name="T70" fmla="*/ 2 w 72"/>
                <a:gd name="T71" fmla="*/ 3 h 244"/>
                <a:gd name="T72" fmla="*/ 2 w 72"/>
                <a:gd name="T73" fmla="*/ 3 h 244"/>
                <a:gd name="T74" fmla="*/ 2 w 72"/>
                <a:gd name="T75" fmla="*/ 3 h 244"/>
                <a:gd name="T76" fmla="*/ 2 w 72"/>
                <a:gd name="T77" fmla="*/ 3 h 244"/>
                <a:gd name="T78" fmla="*/ 2 w 72"/>
                <a:gd name="T79" fmla="*/ 3 h 244"/>
                <a:gd name="T80" fmla="*/ 2 w 72"/>
                <a:gd name="T81" fmla="*/ 3 h 244"/>
                <a:gd name="T82" fmla="*/ 2 w 72"/>
                <a:gd name="T83" fmla="*/ 3 h 244"/>
                <a:gd name="T84" fmla="*/ 2 w 72"/>
                <a:gd name="T85" fmla="*/ 3 h 244"/>
                <a:gd name="T86" fmla="*/ 2 w 72"/>
                <a:gd name="T87" fmla="*/ 3 h 244"/>
                <a:gd name="T88" fmla="*/ 2 w 72"/>
                <a:gd name="T89" fmla="*/ 3 h 244"/>
                <a:gd name="T90" fmla="*/ 2 w 72"/>
                <a:gd name="T91" fmla="*/ 3 h 244"/>
                <a:gd name="T92" fmla="*/ 2 w 72"/>
                <a:gd name="T93" fmla="*/ 3 h 244"/>
                <a:gd name="T94" fmla="*/ 2 w 72"/>
                <a:gd name="T95" fmla="*/ 4 h 244"/>
                <a:gd name="T96" fmla="*/ 2 w 72"/>
                <a:gd name="T97" fmla="*/ 4 h 244"/>
                <a:gd name="T98" fmla="*/ 2 w 72"/>
                <a:gd name="T99" fmla="*/ 4 h 244"/>
                <a:gd name="T100" fmla="*/ 2 w 72"/>
                <a:gd name="T101" fmla="*/ 4 h 244"/>
                <a:gd name="T102" fmla="*/ 2 w 72"/>
                <a:gd name="T103" fmla="*/ 4 h 244"/>
                <a:gd name="T104" fmla="*/ 2 w 72"/>
                <a:gd name="T105" fmla="*/ 4 h 244"/>
                <a:gd name="T106" fmla="*/ 2 w 72"/>
                <a:gd name="T107" fmla="*/ 4 h 244"/>
                <a:gd name="T108" fmla="*/ 2 w 72"/>
                <a:gd name="T109" fmla="*/ 4 h 244"/>
                <a:gd name="T110" fmla="*/ 2 w 72"/>
                <a:gd name="T111" fmla="*/ 4 h 244"/>
                <a:gd name="T112" fmla="*/ 2 w 72"/>
                <a:gd name="T113" fmla="*/ 4 h 2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244"/>
                <a:gd name="T173" fmla="*/ 72 w 72"/>
                <a:gd name="T174" fmla="*/ 244 h 2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244">
                  <a:moveTo>
                    <a:pt x="0" y="0"/>
                  </a:moveTo>
                  <a:lnTo>
                    <a:pt x="2" y="2"/>
                  </a:lnTo>
                  <a:lnTo>
                    <a:pt x="3" y="5"/>
                  </a:lnTo>
                  <a:lnTo>
                    <a:pt x="4" y="7"/>
                  </a:lnTo>
                  <a:lnTo>
                    <a:pt x="6" y="9"/>
                  </a:lnTo>
                  <a:lnTo>
                    <a:pt x="7" y="11"/>
                  </a:lnTo>
                  <a:lnTo>
                    <a:pt x="8" y="13"/>
                  </a:lnTo>
                  <a:lnTo>
                    <a:pt x="9" y="15"/>
                  </a:lnTo>
                  <a:lnTo>
                    <a:pt x="10" y="16"/>
                  </a:lnTo>
                  <a:lnTo>
                    <a:pt x="11" y="18"/>
                  </a:lnTo>
                  <a:lnTo>
                    <a:pt x="11" y="19"/>
                  </a:lnTo>
                  <a:lnTo>
                    <a:pt x="12" y="21"/>
                  </a:lnTo>
                  <a:lnTo>
                    <a:pt x="13" y="22"/>
                  </a:lnTo>
                  <a:lnTo>
                    <a:pt x="14" y="23"/>
                  </a:lnTo>
                  <a:lnTo>
                    <a:pt x="14" y="24"/>
                  </a:lnTo>
                  <a:lnTo>
                    <a:pt x="15" y="27"/>
                  </a:lnTo>
                  <a:lnTo>
                    <a:pt x="15" y="28"/>
                  </a:lnTo>
                  <a:lnTo>
                    <a:pt x="16" y="29"/>
                  </a:lnTo>
                  <a:lnTo>
                    <a:pt x="16" y="30"/>
                  </a:lnTo>
                  <a:lnTo>
                    <a:pt x="17" y="31"/>
                  </a:lnTo>
                  <a:lnTo>
                    <a:pt x="18" y="32"/>
                  </a:lnTo>
                  <a:lnTo>
                    <a:pt x="18" y="33"/>
                  </a:lnTo>
                  <a:lnTo>
                    <a:pt x="18" y="34"/>
                  </a:lnTo>
                  <a:lnTo>
                    <a:pt x="19" y="35"/>
                  </a:lnTo>
                  <a:lnTo>
                    <a:pt x="19" y="36"/>
                  </a:lnTo>
                  <a:lnTo>
                    <a:pt x="20" y="37"/>
                  </a:lnTo>
                  <a:lnTo>
                    <a:pt x="20" y="38"/>
                  </a:lnTo>
                  <a:lnTo>
                    <a:pt x="21" y="39"/>
                  </a:lnTo>
                  <a:lnTo>
                    <a:pt x="21" y="40"/>
                  </a:lnTo>
                  <a:lnTo>
                    <a:pt x="22" y="42"/>
                  </a:lnTo>
                  <a:lnTo>
                    <a:pt x="22" y="43"/>
                  </a:lnTo>
                  <a:lnTo>
                    <a:pt x="23" y="44"/>
                  </a:lnTo>
                  <a:lnTo>
                    <a:pt x="23" y="46"/>
                  </a:lnTo>
                  <a:lnTo>
                    <a:pt x="24" y="47"/>
                  </a:lnTo>
                  <a:lnTo>
                    <a:pt x="24" y="48"/>
                  </a:lnTo>
                  <a:lnTo>
                    <a:pt x="25" y="49"/>
                  </a:lnTo>
                  <a:lnTo>
                    <a:pt x="25" y="50"/>
                  </a:lnTo>
                  <a:lnTo>
                    <a:pt x="26" y="51"/>
                  </a:lnTo>
                  <a:lnTo>
                    <a:pt x="26" y="52"/>
                  </a:lnTo>
                  <a:lnTo>
                    <a:pt x="26" y="53"/>
                  </a:lnTo>
                  <a:lnTo>
                    <a:pt x="27" y="54"/>
                  </a:lnTo>
                  <a:lnTo>
                    <a:pt x="27" y="55"/>
                  </a:lnTo>
                  <a:lnTo>
                    <a:pt x="28" y="56"/>
                  </a:lnTo>
                  <a:lnTo>
                    <a:pt x="28" y="57"/>
                  </a:lnTo>
                  <a:lnTo>
                    <a:pt x="29" y="58"/>
                  </a:lnTo>
                  <a:lnTo>
                    <a:pt x="29" y="59"/>
                  </a:lnTo>
                  <a:lnTo>
                    <a:pt x="29" y="60"/>
                  </a:lnTo>
                  <a:lnTo>
                    <a:pt x="29" y="61"/>
                  </a:lnTo>
                  <a:lnTo>
                    <a:pt x="30" y="61"/>
                  </a:lnTo>
                  <a:lnTo>
                    <a:pt x="30" y="62"/>
                  </a:lnTo>
                  <a:lnTo>
                    <a:pt x="30" y="63"/>
                  </a:lnTo>
                  <a:lnTo>
                    <a:pt x="31" y="64"/>
                  </a:lnTo>
                  <a:lnTo>
                    <a:pt x="31" y="65"/>
                  </a:lnTo>
                  <a:lnTo>
                    <a:pt x="31" y="66"/>
                  </a:lnTo>
                  <a:lnTo>
                    <a:pt x="32" y="68"/>
                  </a:lnTo>
                  <a:lnTo>
                    <a:pt x="32" y="69"/>
                  </a:lnTo>
                  <a:lnTo>
                    <a:pt x="33" y="70"/>
                  </a:lnTo>
                  <a:lnTo>
                    <a:pt x="33" y="71"/>
                  </a:lnTo>
                  <a:lnTo>
                    <a:pt x="34" y="73"/>
                  </a:lnTo>
                  <a:lnTo>
                    <a:pt x="34" y="74"/>
                  </a:lnTo>
                  <a:lnTo>
                    <a:pt x="35" y="75"/>
                  </a:lnTo>
                  <a:lnTo>
                    <a:pt x="35" y="77"/>
                  </a:lnTo>
                  <a:lnTo>
                    <a:pt x="36" y="79"/>
                  </a:lnTo>
                  <a:lnTo>
                    <a:pt x="37" y="80"/>
                  </a:lnTo>
                  <a:lnTo>
                    <a:pt x="37" y="82"/>
                  </a:lnTo>
                  <a:lnTo>
                    <a:pt x="39" y="83"/>
                  </a:lnTo>
                  <a:lnTo>
                    <a:pt x="39" y="85"/>
                  </a:lnTo>
                  <a:lnTo>
                    <a:pt x="40" y="86"/>
                  </a:lnTo>
                  <a:lnTo>
                    <a:pt x="40" y="87"/>
                  </a:lnTo>
                  <a:lnTo>
                    <a:pt x="41" y="88"/>
                  </a:lnTo>
                  <a:lnTo>
                    <a:pt x="41" y="89"/>
                  </a:lnTo>
                  <a:lnTo>
                    <a:pt x="41" y="90"/>
                  </a:lnTo>
                  <a:lnTo>
                    <a:pt x="42" y="91"/>
                  </a:lnTo>
                  <a:lnTo>
                    <a:pt x="42" y="92"/>
                  </a:lnTo>
                  <a:lnTo>
                    <a:pt x="42" y="93"/>
                  </a:lnTo>
                  <a:lnTo>
                    <a:pt x="43" y="94"/>
                  </a:lnTo>
                  <a:lnTo>
                    <a:pt x="43" y="95"/>
                  </a:lnTo>
                  <a:lnTo>
                    <a:pt x="43" y="96"/>
                  </a:lnTo>
                  <a:lnTo>
                    <a:pt x="44" y="97"/>
                  </a:lnTo>
                  <a:lnTo>
                    <a:pt x="44" y="98"/>
                  </a:lnTo>
                  <a:lnTo>
                    <a:pt x="44" y="99"/>
                  </a:lnTo>
                  <a:lnTo>
                    <a:pt x="45" y="100"/>
                  </a:lnTo>
                  <a:lnTo>
                    <a:pt x="45" y="101"/>
                  </a:lnTo>
                  <a:lnTo>
                    <a:pt x="45" y="102"/>
                  </a:lnTo>
                  <a:lnTo>
                    <a:pt x="46" y="103"/>
                  </a:lnTo>
                  <a:lnTo>
                    <a:pt x="46" y="104"/>
                  </a:lnTo>
                  <a:lnTo>
                    <a:pt x="46" y="105"/>
                  </a:lnTo>
                  <a:lnTo>
                    <a:pt x="47" y="106"/>
                  </a:lnTo>
                  <a:lnTo>
                    <a:pt x="47" y="107"/>
                  </a:lnTo>
                  <a:lnTo>
                    <a:pt x="48" y="110"/>
                  </a:lnTo>
                  <a:lnTo>
                    <a:pt x="48" y="111"/>
                  </a:lnTo>
                  <a:lnTo>
                    <a:pt x="48" y="113"/>
                  </a:lnTo>
                  <a:lnTo>
                    <a:pt x="49" y="114"/>
                  </a:lnTo>
                  <a:lnTo>
                    <a:pt x="49" y="116"/>
                  </a:lnTo>
                  <a:lnTo>
                    <a:pt x="50" y="117"/>
                  </a:lnTo>
                  <a:lnTo>
                    <a:pt x="50" y="119"/>
                  </a:lnTo>
                  <a:lnTo>
                    <a:pt x="51" y="120"/>
                  </a:lnTo>
                  <a:lnTo>
                    <a:pt x="51" y="122"/>
                  </a:lnTo>
                  <a:lnTo>
                    <a:pt x="52" y="123"/>
                  </a:lnTo>
                  <a:lnTo>
                    <a:pt x="52" y="124"/>
                  </a:lnTo>
                  <a:lnTo>
                    <a:pt x="52" y="125"/>
                  </a:lnTo>
                  <a:lnTo>
                    <a:pt x="53" y="126"/>
                  </a:lnTo>
                  <a:lnTo>
                    <a:pt x="53" y="127"/>
                  </a:lnTo>
                  <a:lnTo>
                    <a:pt x="53" y="128"/>
                  </a:lnTo>
                  <a:lnTo>
                    <a:pt x="54" y="129"/>
                  </a:lnTo>
                  <a:lnTo>
                    <a:pt x="54" y="130"/>
                  </a:lnTo>
                  <a:lnTo>
                    <a:pt x="54" y="131"/>
                  </a:lnTo>
                  <a:lnTo>
                    <a:pt x="55" y="132"/>
                  </a:lnTo>
                  <a:lnTo>
                    <a:pt x="55" y="133"/>
                  </a:lnTo>
                  <a:lnTo>
                    <a:pt x="55" y="134"/>
                  </a:lnTo>
                  <a:lnTo>
                    <a:pt x="55" y="135"/>
                  </a:lnTo>
                  <a:lnTo>
                    <a:pt x="56" y="135"/>
                  </a:lnTo>
                  <a:lnTo>
                    <a:pt x="56" y="136"/>
                  </a:lnTo>
                  <a:lnTo>
                    <a:pt x="56" y="137"/>
                  </a:lnTo>
                  <a:lnTo>
                    <a:pt x="56" y="138"/>
                  </a:lnTo>
                  <a:lnTo>
                    <a:pt x="57" y="139"/>
                  </a:lnTo>
                  <a:lnTo>
                    <a:pt x="57" y="140"/>
                  </a:lnTo>
                  <a:lnTo>
                    <a:pt x="57" y="141"/>
                  </a:lnTo>
                  <a:lnTo>
                    <a:pt x="58" y="142"/>
                  </a:lnTo>
                  <a:lnTo>
                    <a:pt x="58" y="143"/>
                  </a:lnTo>
                  <a:lnTo>
                    <a:pt x="58" y="145"/>
                  </a:lnTo>
                  <a:lnTo>
                    <a:pt x="59" y="146"/>
                  </a:lnTo>
                  <a:lnTo>
                    <a:pt x="59" y="147"/>
                  </a:lnTo>
                  <a:lnTo>
                    <a:pt x="60" y="149"/>
                  </a:lnTo>
                  <a:lnTo>
                    <a:pt x="60" y="151"/>
                  </a:lnTo>
                  <a:lnTo>
                    <a:pt x="61" y="153"/>
                  </a:lnTo>
                  <a:lnTo>
                    <a:pt x="61" y="155"/>
                  </a:lnTo>
                  <a:lnTo>
                    <a:pt x="62" y="156"/>
                  </a:lnTo>
                  <a:lnTo>
                    <a:pt x="62" y="158"/>
                  </a:lnTo>
                  <a:lnTo>
                    <a:pt x="63" y="159"/>
                  </a:lnTo>
                  <a:lnTo>
                    <a:pt x="63" y="160"/>
                  </a:lnTo>
                  <a:lnTo>
                    <a:pt x="63" y="161"/>
                  </a:lnTo>
                  <a:lnTo>
                    <a:pt x="64" y="163"/>
                  </a:lnTo>
                  <a:lnTo>
                    <a:pt x="64" y="164"/>
                  </a:lnTo>
                  <a:lnTo>
                    <a:pt x="64" y="165"/>
                  </a:lnTo>
                  <a:lnTo>
                    <a:pt x="65" y="166"/>
                  </a:lnTo>
                  <a:lnTo>
                    <a:pt x="65" y="167"/>
                  </a:lnTo>
                  <a:lnTo>
                    <a:pt x="65" y="168"/>
                  </a:lnTo>
                  <a:lnTo>
                    <a:pt x="65" y="169"/>
                  </a:lnTo>
                  <a:lnTo>
                    <a:pt x="66" y="170"/>
                  </a:lnTo>
                  <a:lnTo>
                    <a:pt x="66" y="171"/>
                  </a:lnTo>
                  <a:lnTo>
                    <a:pt x="66" y="172"/>
                  </a:lnTo>
                  <a:lnTo>
                    <a:pt x="66" y="173"/>
                  </a:lnTo>
                  <a:lnTo>
                    <a:pt x="66" y="174"/>
                  </a:lnTo>
                  <a:lnTo>
                    <a:pt x="66" y="175"/>
                  </a:lnTo>
                  <a:lnTo>
                    <a:pt x="67" y="176"/>
                  </a:lnTo>
                  <a:lnTo>
                    <a:pt x="67" y="177"/>
                  </a:lnTo>
                  <a:lnTo>
                    <a:pt x="67" y="178"/>
                  </a:lnTo>
                  <a:lnTo>
                    <a:pt x="67" y="179"/>
                  </a:lnTo>
                  <a:lnTo>
                    <a:pt x="67" y="180"/>
                  </a:lnTo>
                  <a:lnTo>
                    <a:pt x="67" y="182"/>
                  </a:lnTo>
                  <a:lnTo>
                    <a:pt x="67" y="183"/>
                  </a:lnTo>
                  <a:lnTo>
                    <a:pt x="67" y="184"/>
                  </a:lnTo>
                  <a:lnTo>
                    <a:pt x="67" y="185"/>
                  </a:lnTo>
                  <a:lnTo>
                    <a:pt x="67" y="187"/>
                  </a:lnTo>
                  <a:lnTo>
                    <a:pt x="68" y="188"/>
                  </a:lnTo>
                  <a:lnTo>
                    <a:pt x="68" y="190"/>
                  </a:lnTo>
                  <a:lnTo>
                    <a:pt x="68" y="191"/>
                  </a:lnTo>
                  <a:lnTo>
                    <a:pt x="68" y="193"/>
                  </a:lnTo>
                  <a:lnTo>
                    <a:pt x="68" y="194"/>
                  </a:lnTo>
                  <a:lnTo>
                    <a:pt x="68" y="195"/>
                  </a:lnTo>
                  <a:lnTo>
                    <a:pt x="68" y="196"/>
                  </a:lnTo>
                  <a:lnTo>
                    <a:pt x="68" y="197"/>
                  </a:lnTo>
                  <a:lnTo>
                    <a:pt x="68" y="198"/>
                  </a:lnTo>
                  <a:lnTo>
                    <a:pt x="68" y="199"/>
                  </a:lnTo>
                  <a:lnTo>
                    <a:pt x="68" y="200"/>
                  </a:lnTo>
                  <a:lnTo>
                    <a:pt x="69" y="201"/>
                  </a:lnTo>
                  <a:lnTo>
                    <a:pt x="69" y="202"/>
                  </a:lnTo>
                  <a:lnTo>
                    <a:pt x="69" y="203"/>
                  </a:lnTo>
                  <a:lnTo>
                    <a:pt x="69" y="204"/>
                  </a:lnTo>
                  <a:lnTo>
                    <a:pt x="69" y="205"/>
                  </a:lnTo>
                  <a:lnTo>
                    <a:pt x="69" y="206"/>
                  </a:lnTo>
                  <a:lnTo>
                    <a:pt x="70" y="207"/>
                  </a:lnTo>
                  <a:lnTo>
                    <a:pt x="70" y="208"/>
                  </a:lnTo>
                  <a:lnTo>
                    <a:pt x="70" y="209"/>
                  </a:lnTo>
                  <a:lnTo>
                    <a:pt x="70" y="210"/>
                  </a:lnTo>
                  <a:lnTo>
                    <a:pt x="70" y="211"/>
                  </a:lnTo>
                  <a:lnTo>
                    <a:pt x="71" y="212"/>
                  </a:lnTo>
                  <a:lnTo>
                    <a:pt x="71" y="213"/>
                  </a:lnTo>
                  <a:lnTo>
                    <a:pt x="71" y="214"/>
                  </a:lnTo>
                  <a:lnTo>
                    <a:pt x="71" y="215"/>
                  </a:lnTo>
                  <a:lnTo>
                    <a:pt x="71" y="216"/>
                  </a:lnTo>
                  <a:lnTo>
                    <a:pt x="71" y="217"/>
                  </a:lnTo>
                  <a:lnTo>
                    <a:pt x="72" y="217"/>
                  </a:lnTo>
                  <a:lnTo>
                    <a:pt x="72" y="218"/>
                  </a:lnTo>
                  <a:lnTo>
                    <a:pt x="72" y="219"/>
                  </a:lnTo>
                  <a:lnTo>
                    <a:pt x="72" y="220"/>
                  </a:lnTo>
                  <a:lnTo>
                    <a:pt x="72" y="221"/>
                  </a:lnTo>
                  <a:lnTo>
                    <a:pt x="72" y="222"/>
                  </a:lnTo>
                  <a:lnTo>
                    <a:pt x="72" y="223"/>
                  </a:lnTo>
                  <a:lnTo>
                    <a:pt x="72" y="224"/>
                  </a:lnTo>
                  <a:lnTo>
                    <a:pt x="72" y="225"/>
                  </a:lnTo>
                  <a:lnTo>
                    <a:pt x="72" y="226"/>
                  </a:lnTo>
                  <a:lnTo>
                    <a:pt x="72" y="227"/>
                  </a:lnTo>
                  <a:lnTo>
                    <a:pt x="72" y="228"/>
                  </a:lnTo>
                  <a:lnTo>
                    <a:pt x="72" y="229"/>
                  </a:lnTo>
                  <a:lnTo>
                    <a:pt x="72" y="230"/>
                  </a:lnTo>
                  <a:lnTo>
                    <a:pt x="72" y="231"/>
                  </a:lnTo>
                  <a:lnTo>
                    <a:pt x="72" y="232"/>
                  </a:lnTo>
                  <a:lnTo>
                    <a:pt x="72" y="233"/>
                  </a:lnTo>
                  <a:lnTo>
                    <a:pt x="72" y="236"/>
                  </a:lnTo>
                  <a:lnTo>
                    <a:pt x="72" y="237"/>
                  </a:lnTo>
                  <a:lnTo>
                    <a:pt x="72" y="239"/>
                  </a:lnTo>
                  <a:lnTo>
                    <a:pt x="71" y="241"/>
                  </a:lnTo>
                  <a:lnTo>
                    <a:pt x="71" y="242"/>
                  </a:lnTo>
                  <a:lnTo>
                    <a:pt x="71" y="24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804" name="Freeform 51"/>
            <p:cNvSpPr>
              <a:spLocks/>
            </p:cNvSpPr>
            <p:nvPr/>
          </p:nvSpPr>
          <p:spPr bwMode="auto">
            <a:xfrm>
              <a:off x="3391" y="2725"/>
              <a:ext cx="54" cy="184"/>
            </a:xfrm>
            <a:custGeom>
              <a:avLst/>
              <a:gdLst>
                <a:gd name="T0" fmla="*/ 2 w 72"/>
                <a:gd name="T1" fmla="*/ 4 h 245"/>
                <a:gd name="T2" fmla="*/ 2 w 72"/>
                <a:gd name="T3" fmla="*/ 4 h 245"/>
                <a:gd name="T4" fmla="*/ 2 w 72"/>
                <a:gd name="T5" fmla="*/ 4 h 245"/>
                <a:gd name="T6" fmla="*/ 2 w 72"/>
                <a:gd name="T7" fmla="*/ 4 h 245"/>
                <a:gd name="T8" fmla="*/ 2 w 72"/>
                <a:gd name="T9" fmla="*/ 4 h 245"/>
                <a:gd name="T10" fmla="*/ 2 w 72"/>
                <a:gd name="T11" fmla="*/ 4 h 245"/>
                <a:gd name="T12" fmla="*/ 2 w 72"/>
                <a:gd name="T13" fmla="*/ 3 h 245"/>
                <a:gd name="T14" fmla="*/ 2 w 72"/>
                <a:gd name="T15" fmla="*/ 3 h 245"/>
                <a:gd name="T16" fmla="*/ 2 w 72"/>
                <a:gd name="T17" fmla="*/ 3 h 245"/>
                <a:gd name="T18" fmla="*/ 2 w 72"/>
                <a:gd name="T19" fmla="*/ 3 h 245"/>
                <a:gd name="T20" fmla="*/ 2 w 72"/>
                <a:gd name="T21" fmla="*/ 3 h 245"/>
                <a:gd name="T22" fmla="*/ 2 w 72"/>
                <a:gd name="T23" fmla="*/ 3 h 245"/>
                <a:gd name="T24" fmla="*/ 2 w 72"/>
                <a:gd name="T25" fmla="*/ 3 h 245"/>
                <a:gd name="T26" fmla="*/ 2 w 72"/>
                <a:gd name="T27" fmla="*/ 3 h 245"/>
                <a:gd name="T28" fmla="*/ 2 w 72"/>
                <a:gd name="T29" fmla="*/ 3 h 245"/>
                <a:gd name="T30" fmla="*/ 2 w 72"/>
                <a:gd name="T31" fmla="*/ 3 h 245"/>
                <a:gd name="T32" fmla="*/ 2 w 72"/>
                <a:gd name="T33" fmla="*/ 3 h 245"/>
                <a:gd name="T34" fmla="*/ 2 w 72"/>
                <a:gd name="T35" fmla="*/ 3 h 245"/>
                <a:gd name="T36" fmla="*/ 2 w 72"/>
                <a:gd name="T37" fmla="*/ 2 h 245"/>
                <a:gd name="T38" fmla="*/ 2 w 72"/>
                <a:gd name="T39" fmla="*/ 2 h 245"/>
                <a:gd name="T40" fmla="*/ 2 w 72"/>
                <a:gd name="T41" fmla="*/ 2 h 245"/>
                <a:gd name="T42" fmla="*/ 2 w 72"/>
                <a:gd name="T43" fmla="*/ 2 h 245"/>
                <a:gd name="T44" fmla="*/ 2 w 72"/>
                <a:gd name="T45" fmla="*/ 2 h 245"/>
                <a:gd name="T46" fmla="*/ 2 w 72"/>
                <a:gd name="T47" fmla="*/ 2 h 245"/>
                <a:gd name="T48" fmla="*/ 2 w 72"/>
                <a:gd name="T49" fmla="*/ 2 h 245"/>
                <a:gd name="T50" fmla="*/ 2 w 72"/>
                <a:gd name="T51" fmla="*/ 2 h 245"/>
                <a:gd name="T52" fmla="*/ 2 w 72"/>
                <a:gd name="T53" fmla="*/ 2 h 245"/>
                <a:gd name="T54" fmla="*/ 2 w 72"/>
                <a:gd name="T55" fmla="*/ 2 h 245"/>
                <a:gd name="T56" fmla="*/ 2 w 72"/>
                <a:gd name="T57" fmla="*/ 2 h 245"/>
                <a:gd name="T58" fmla="*/ 2 w 72"/>
                <a:gd name="T59" fmla="*/ 2 h 245"/>
                <a:gd name="T60" fmla="*/ 2 w 72"/>
                <a:gd name="T61" fmla="*/ 2 h 245"/>
                <a:gd name="T62" fmla="*/ 2 w 72"/>
                <a:gd name="T63" fmla="*/ 2 h 245"/>
                <a:gd name="T64" fmla="*/ 2 w 72"/>
                <a:gd name="T65" fmla="*/ 2 h 245"/>
                <a:gd name="T66" fmla="*/ 2 w 72"/>
                <a:gd name="T67" fmla="*/ 2 h 245"/>
                <a:gd name="T68" fmla="*/ 2 w 72"/>
                <a:gd name="T69" fmla="*/ 2 h 245"/>
                <a:gd name="T70" fmla="*/ 2 w 72"/>
                <a:gd name="T71" fmla="*/ 2 h 245"/>
                <a:gd name="T72" fmla="*/ 2 w 72"/>
                <a:gd name="T73" fmla="*/ 2 h 245"/>
                <a:gd name="T74" fmla="*/ 2 w 72"/>
                <a:gd name="T75" fmla="*/ 2 h 245"/>
                <a:gd name="T76" fmla="*/ 2 w 72"/>
                <a:gd name="T77" fmla="*/ 2 h 245"/>
                <a:gd name="T78" fmla="*/ 2 w 72"/>
                <a:gd name="T79" fmla="*/ 2 h 245"/>
                <a:gd name="T80" fmla="*/ 2 w 72"/>
                <a:gd name="T81" fmla="*/ 2 h 245"/>
                <a:gd name="T82" fmla="*/ 2 w 72"/>
                <a:gd name="T83" fmla="*/ 2 h 245"/>
                <a:gd name="T84" fmla="*/ 2 w 72"/>
                <a:gd name="T85" fmla="*/ 2 h 245"/>
                <a:gd name="T86" fmla="*/ 2 w 72"/>
                <a:gd name="T87" fmla="*/ 2 h 245"/>
                <a:gd name="T88" fmla="*/ 2 w 72"/>
                <a:gd name="T89" fmla="*/ 2 h 245"/>
                <a:gd name="T90" fmla="*/ 2 w 72"/>
                <a:gd name="T91" fmla="*/ 2 h 245"/>
                <a:gd name="T92" fmla="*/ 2 w 72"/>
                <a:gd name="T93" fmla="*/ 2 h 245"/>
                <a:gd name="T94" fmla="*/ 2 w 72"/>
                <a:gd name="T95" fmla="*/ 2 h 245"/>
                <a:gd name="T96" fmla="*/ 2 w 72"/>
                <a:gd name="T97" fmla="*/ 2 h 245"/>
                <a:gd name="T98" fmla="*/ 2 w 72"/>
                <a:gd name="T99" fmla="*/ 2 h 245"/>
                <a:gd name="T100" fmla="*/ 2 w 72"/>
                <a:gd name="T101" fmla="*/ 2 h 245"/>
                <a:gd name="T102" fmla="*/ 2 w 72"/>
                <a:gd name="T103" fmla="*/ 2 h 245"/>
                <a:gd name="T104" fmla="*/ 2 w 72"/>
                <a:gd name="T105" fmla="*/ 2 h 245"/>
                <a:gd name="T106" fmla="*/ 2 w 72"/>
                <a:gd name="T107" fmla="*/ 2 h 245"/>
                <a:gd name="T108" fmla="*/ 2 w 72"/>
                <a:gd name="T109" fmla="*/ 2 h 245"/>
                <a:gd name="T110" fmla="*/ 2 w 72"/>
                <a:gd name="T111" fmla="*/ 2 h 245"/>
                <a:gd name="T112" fmla="*/ 2 w 72"/>
                <a:gd name="T113" fmla="*/ 2 h 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245"/>
                <a:gd name="T173" fmla="*/ 72 w 72"/>
                <a:gd name="T174" fmla="*/ 245 h 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245">
                  <a:moveTo>
                    <a:pt x="0" y="245"/>
                  </a:moveTo>
                  <a:lnTo>
                    <a:pt x="2" y="241"/>
                  </a:lnTo>
                  <a:lnTo>
                    <a:pt x="3" y="239"/>
                  </a:lnTo>
                  <a:lnTo>
                    <a:pt x="4" y="236"/>
                  </a:lnTo>
                  <a:lnTo>
                    <a:pt x="6" y="234"/>
                  </a:lnTo>
                  <a:lnTo>
                    <a:pt x="7" y="232"/>
                  </a:lnTo>
                  <a:lnTo>
                    <a:pt x="8" y="230"/>
                  </a:lnTo>
                  <a:lnTo>
                    <a:pt x="9" y="229"/>
                  </a:lnTo>
                  <a:lnTo>
                    <a:pt x="10" y="227"/>
                  </a:lnTo>
                  <a:lnTo>
                    <a:pt x="11" y="225"/>
                  </a:lnTo>
                  <a:lnTo>
                    <a:pt x="11" y="224"/>
                  </a:lnTo>
                  <a:lnTo>
                    <a:pt x="12" y="223"/>
                  </a:lnTo>
                  <a:lnTo>
                    <a:pt x="13" y="221"/>
                  </a:lnTo>
                  <a:lnTo>
                    <a:pt x="14" y="220"/>
                  </a:lnTo>
                  <a:lnTo>
                    <a:pt x="14" y="219"/>
                  </a:lnTo>
                  <a:lnTo>
                    <a:pt x="15" y="218"/>
                  </a:lnTo>
                  <a:lnTo>
                    <a:pt x="15" y="217"/>
                  </a:lnTo>
                  <a:lnTo>
                    <a:pt x="16" y="216"/>
                  </a:lnTo>
                  <a:lnTo>
                    <a:pt x="16" y="215"/>
                  </a:lnTo>
                  <a:lnTo>
                    <a:pt x="17" y="214"/>
                  </a:lnTo>
                  <a:lnTo>
                    <a:pt x="17" y="213"/>
                  </a:lnTo>
                  <a:lnTo>
                    <a:pt x="18" y="212"/>
                  </a:lnTo>
                  <a:lnTo>
                    <a:pt x="18" y="211"/>
                  </a:lnTo>
                  <a:lnTo>
                    <a:pt x="18" y="210"/>
                  </a:lnTo>
                  <a:lnTo>
                    <a:pt x="19" y="209"/>
                  </a:lnTo>
                  <a:lnTo>
                    <a:pt x="19" y="208"/>
                  </a:lnTo>
                  <a:lnTo>
                    <a:pt x="20" y="207"/>
                  </a:lnTo>
                  <a:lnTo>
                    <a:pt x="20" y="206"/>
                  </a:lnTo>
                  <a:lnTo>
                    <a:pt x="21" y="205"/>
                  </a:lnTo>
                  <a:lnTo>
                    <a:pt x="21" y="204"/>
                  </a:lnTo>
                  <a:lnTo>
                    <a:pt x="22" y="203"/>
                  </a:lnTo>
                  <a:lnTo>
                    <a:pt x="22" y="202"/>
                  </a:lnTo>
                  <a:lnTo>
                    <a:pt x="23" y="199"/>
                  </a:lnTo>
                  <a:lnTo>
                    <a:pt x="23" y="198"/>
                  </a:lnTo>
                  <a:lnTo>
                    <a:pt x="24" y="197"/>
                  </a:lnTo>
                  <a:lnTo>
                    <a:pt x="24" y="195"/>
                  </a:lnTo>
                  <a:lnTo>
                    <a:pt x="25" y="194"/>
                  </a:lnTo>
                  <a:lnTo>
                    <a:pt x="25" y="193"/>
                  </a:lnTo>
                  <a:lnTo>
                    <a:pt x="26" y="192"/>
                  </a:lnTo>
                  <a:lnTo>
                    <a:pt x="26" y="191"/>
                  </a:lnTo>
                  <a:lnTo>
                    <a:pt x="26" y="190"/>
                  </a:lnTo>
                  <a:lnTo>
                    <a:pt x="27" y="189"/>
                  </a:lnTo>
                  <a:lnTo>
                    <a:pt x="27" y="188"/>
                  </a:lnTo>
                  <a:lnTo>
                    <a:pt x="28" y="188"/>
                  </a:lnTo>
                  <a:lnTo>
                    <a:pt x="28" y="187"/>
                  </a:lnTo>
                  <a:lnTo>
                    <a:pt x="28" y="186"/>
                  </a:lnTo>
                  <a:lnTo>
                    <a:pt x="29" y="185"/>
                  </a:lnTo>
                  <a:lnTo>
                    <a:pt x="29" y="184"/>
                  </a:lnTo>
                  <a:lnTo>
                    <a:pt x="29" y="183"/>
                  </a:lnTo>
                  <a:lnTo>
                    <a:pt x="30" y="182"/>
                  </a:lnTo>
                  <a:lnTo>
                    <a:pt x="30" y="181"/>
                  </a:lnTo>
                  <a:lnTo>
                    <a:pt x="31" y="180"/>
                  </a:lnTo>
                  <a:lnTo>
                    <a:pt x="31" y="179"/>
                  </a:lnTo>
                  <a:lnTo>
                    <a:pt x="31" y="178"/>
                  </a:lnTo>
                  <a:lnTo>
                    <a:pt x="32" y="177"/>
                  </a:lnTo>
                  <a:lnTo>
                    <a:pt x="32" y="176"/>
                  </a:lnTo>
                  <a:lnTo>
                    <a:pt x="33" y="174"/>
                  </a:lnTo>
                  <a:lnTo>
                    <a:pt x="33" y="173"/>
                  </a:lnTo>
                  <a:lnTo>
                    <a:pt x="34" y="172"/>
                  </a:lnTo>
                  <a:lnTo>
                    <a:pt x="34" y="171"/>
                  </a:lnTo>
                  <a:lnTo>
                    <a:pt x="35" y="169"/>
                  </a:lnTo>
                  <a:lnTo>
                    <a:pt x="35" y="168"/>
                  </a:lnTo>
                  <a:lnTo>
                    <a:pt x="36" y="166"/>
                  </a:lnTo>
                  <a:lnTo>
                    <a:pt x="37" y="164"/>
                  </a:lnTo>
                  <a:lnTo>
                    <a:pt x="37" y="163"/>
                  </a:lnTo>
                  <a:lnTo>
                    <a:pt x="39" y="161"/>
                  </a:lnTo>
                  <a:lnTo>
                    <a:pt x="39" y="160"/>
                  </a:lnTo>
                  <a:lnTo>
                    <a:pt x="40" y="159"/>
                  </a:lnTo>
                  <a:lnTo>
                    <a:pt x="40" y="156"/>
                  </a:lnTo>
                  <a:lnTo>
                    <a:pt x="41" y="155"/>
                  </a:lnTo>
                  <a:lnTo>
                    <a:pt x="41" y="154"/>
                  </a:lnTo>
                  <a:lnTo>
                    <a:pt x="41" y="153"/>
                  </a:lnTo>
                  <a:lnTo>
                    <a:pt x="42" y="152"/>
                  </a:lnTo>
                  <a:lnTo>
                    <a:pt x="42" y="151"/>
                  </a:lnTo>
                  <a:lnTo>
                    <a:pt x="42" y="150"/>
                  </a:lnTo>
                  <a:lnTo>
                    <a:pt x="43" y="149"/>
                  </a:lnTo>
                  <a:lnTo>
                    <a:pt x="43" y="148"/>
                  </a:lnTo>
                  <a:lnTo>
                    <a:pt x="44" y="147"/>
                  </a:lnTo>
                  <a:lnTo>
                    <a:pt x="44" y="146"/>
                  </a:lnTo>
                  <a:lnTo>
                    <a:pt x="44" y="145"/>
                  </a:lnTo>
                  <a:lnTo>
                    <a:pt x="44" y="144"/>
                  </a:lnTo>
                  <a:lnTo>
                    <a:pt x="45" y="143"/>
                  </a:lnTo>
                  <a:lnTo>
                    <a:pt x="45" y="142"/>
                  </a:lnTo>
                  <a:lnTo>
                    <a:pt x="45" y="141"/>
                  </a:lnTo>
                  <a:lnTo>
                    <a:pt x="46" y="140"/>
                  </a:lnTo>
                  <a:lnTo>
                    <a:pt x="46" y="139"/>
                  </a:lnTo>
                  <a:lnTo>
                    <a:pt x="46" y="138"/>
                  </a:lnTo>
                  <a:lnTo>
                    <a:pt x="47" y="137"/>
                  </a:lnTo>
                  <a:lnTo>
                    <a:pt x="47" y="136"/>
                  </a:lnTo>
                  <a:lnTo>
                    <a:pt x="48" y="135"/>
                  </a:lnTo>
                  <a:lnTo>
                    <a:pt x="48" y="133"/>
                  </a:lnTo>
                  <a:lnTo>
                    <a:pt x="48" y="132"/>
                  </a:lnTo>
                  <a:lnTo>
                    <a:pt x="49" y="130"/>
                  </a:lnTo>
                  <a:lnTo>
                    <a:pt x="49" y="129"/>
                  </a:lnTo>
                  <a:lnTo>
                    <a:pt x="50" y="127"/>
                  </a:lnTo>
                  <a:lnTo>
                    <a:pt x="50" y="126"/>
                  </a:lnTo>
                  <a:lnTo>
                    <a:pt x="51" y="124"/>
                  </a:lnTo>
                  <a:lnTo>
                    <a:pt x="51" y="123"/>
                  </a:lnTo>
                  <a:lnTo>
                    <a:pt x="52" y="121"/>
                  </a:lnTo>
                  <a:lnTo>
                    <a:pt x="52" y="120"/>
                  </a:lnTo>
                  <a:lnTo>
                    <a:pt x="52" y="119"/>
                  </a:lnTo>
                  <a:lnTo>
                    <a:pt x="53" y="118"/>
                  </a:lnTo>
                  <a:lnTo>
                    <a:pt x="53" y="116"/>
                  </a:lnTo>
                  <a:lnTo>
                    <a:pt x="53" y="115"/>
                  </a:lnTo>
                  <a:lnTo>
                    <a:pt x="54" y="114"/>
                  </a:lnTo>
                  <a:lnTo>
                    <a:pt x="54" y="113"/>
                  </a:lnTo>
                  <a:lnTo>
                    <a:pt x="54" y="112"/>
                  </a:lnTo>
                  <a:lnTo>
                    <a:pt x="55" y="111"/>
                  </a:lnTo>
                  <a:lnTo>
                    <a:pt x="55" y="110"/>
                  </a:lnTo>
                  <a:lnTo>
                    <a:pt x="55" y="109"/>
                  </a:lnTo>
                  <a:lnTo>
                    <a:pt x="56" y="108"/>
                  </a:lnTo>
                  <a:lnTo>
                    <a:pt x="56" y="107"/>
                  </a:lnTo>
                  <a:lnTo>
                    <a:pt x="56" y="106"/>
                  </a:lnTo>
                  <a:lnTo>
                    <a:pt x="56" y="105"/>
                  </a:lnTo>
                  <a:lnTo>
                    <a:pt x="57" y="104"/>
                  </a:lnTo>
                  <a:lnTo>
                    <a:pt x="57" y="103"/>
                  </a:lnTo>
                  <a:lnTo>
                    <a:pt x="57" y="102"/>
                  </a:lnTo>
                  <a:lnTo>
                    <a:pt x="58" y="101"/>
                  </a:lnTo>
                  <a:lnTo>
                    <a:pt x="58" y="100"/>
                  </a:lnTo>
                  <a:lnTo>
                    <a:pt x="58" y="99"/>
                  </a:lnTo>
                  <a:lnTo>
                    <a:pt x="59" y="98"/>
                  </a:lnTo>
                  <a:lnTo>
                    <a:pt x="59" y="96"/>
                  </a:lnTo>
                  <a:lnTo>
                    <a:pt x="60" y="95"/>
                  </a:lnTo>
                  <a:lnTo>
                    <a:pt x="60" y="93"/>
                  </a:lnTo>
                  <a:lnTo>
                    <a:pt x="61" y="92"/>
                  </a:lnTo>
                  <a:lnTo>
                    <a:pt x="61" y="90"/>
                  </a:lnTo>
                  <a:lnTo>
                    <a:pt x="62" y="88"/>
                  </a:lnTo>
                  <a:lnTo>
                    <a:pt x="62" y="87"/>
                  </a:lnTo>
                  <a:lnTo>
                    <a:pt x="63" y="86"/>
                  </a:lnTo>
                  <a:lnTo>
                    <a:pt x="63" y="84"/>
                  </a:lnTo>
                  <a:lnTo>
                    <a:pt x="63" y="83"/>
                  </a:lnTo>
                  <a:lnTo>
                    <a:pt x="64" y="82"/>
                  </a:lnTo>
                  <a:lnTo>
                    <a:pt x="64" y="81"/>
                  </a:lnTo>
                  <a:lnTo>
                    <a:pt x="64" y="80"/>
                  </a:lnTo>
                  <a:lnTo>
                    <a:pt x="65" y="79"/>
                  </a:lnTo>
                  <a:lnTo>
                    <a:pt x="65" y="78"/>
                  </a:lnTo>
                  <a:lnTo>
                    <a:pt x="65" y="77"/>
                  </a:lnTo>
                  <a:lnTo>
                    <a:pt x="65" y="76"/>
                  </a:lnTo>
                  <a:lnTo>
                    <a:pt x="65" y="74"/>
                  </a:lnTo>
                  <a:lnTo>
                    <a:pt x="66" y="73"/>
                  </a:lnTo>
                  <a:lnTo>
                    <a:pt x="66" y="72"/>
                  </a:lnTo>
                  <a:lnTo>
                    <a:pt x="66" y="71"/>
                  </a:lnTo>
                  <a:lnTo>
                    <a:pt x="66" y="70"/>
                  </a:lnTo>
                  <a:lnTo>
                    <a:pt x="66" y="69"/>
                  </a:lnTo>
                  <a:lnTo>
                    <a:pt x="67" y="68"/>
                  </a:lnTo>
                  <a:lnTo>
                    <a:pt x="67" y="67"/>
                  </a:lnTo>
                  <a:lnTo>
                    <a:pt x="67" y="66"/>
                  </a:lnTo>
                  <a:lnTo>
                    <a:pt x="67" y="65"/>
                  </a:lnTo>
                  <a:lnTo>
                    <a:pt x="67" y="64"/>
                  </a:lnTo>
                  <a:lnTo>
                    <a:pt x="67" y="63"/>
                  </a:lnTo>
                  <a:lnTo>
                    <a:pt x="67" y="62"/>
                  </a:lnTo>
                  <a:lnTo>
                    <a:pt x="67" y="61"/>
                  </a:lnTo>
                  <a:lnTo>
                    <a:pt x="67" y="60"/>
                  </a:lnTo>
                  <a:lnTo>
                    <a:pt x="67" y="58"/>
                  </a:lnTo>
                  <a:lnTo>
                    <a:pt x="67" y="57"/>
                  </a:lnTo>
                  <a:lnTo>
                    <a:pt x="68" y="55"/>
                  </a:lnTo>
                  <a:lnTo>
                    <a:pt x="68" y="54"/>
                  </a:lnTo>
                  <a:lnTo>
                    <a:pt x="68" y="53"/>
                  </a:lnTo>
                  <a:lnTo>
                    <a:pt x="68" y="52"/>
                  </a:lnTo>
                  <a:lnTo>
                    <a:pt x="68" y="50"/>
                  </a:lnTo>
                  <a:lnTo>
                    <a:pt x="68" y="49"/>
                  </a:lnTo>
                  <a:lnTo>
                    <a:pt x="68" y="48"/>
                  </a:lnTo>
                  <a:lnTo>
                    <a:pt x="68" y="47"/>
                  </a:lnTo>
                  <a:lnTo>
                    <a:pt x="68" y="46"/>
                  </a:lnTo>
                  <a:lnTo>
                    <a:pt x="68" y="45"/>
                  </a:lnTo>
                  <a:lnTo>
                    <a:pt x="68" y="44"/>
                  </a:lnTo>
                  <a:lnTo>
                    <a:pt x="69" y="44"/>
                  </a:lnTo>
                  <a:lnTo>
                    <a:pt x="69" y="43"/>
                  </a:lnTo>
                  <a:lnTo>
                    <a:pt x="69" y="42"/>
                  </a:lnTo>
                  <a:lnTo>
                    <a:pt x="69" y="41"/>
                  </a:lnTo>
                  <a:lnTo>
                    <a:pt x="69" y="40"/>
                  </a:lnTo>
                  <a:lnTo>
                    <a:pt x="69" y="39"/>
                  </a:lnTo>
                  <a:lnTo>
                    <a:pt x="69" y="38"/>
                  </a:lnTo>
                  <a:lnTo>
                    <a:pt x="70" y="37"/>
                  </a:lnTo>
                  <a:lnTo>
                    <a:pt x="70" y="36"/>
                  </a:lnTo>
                  <a:lnTo>
                    <a:pt x="70" y="35"/>
                  </a:lnTo>
                  <a:lnTo>
                    <a:pt x="70" y="34"/>
                  </a:lnTo>
                  <a:lnTo>
                    <a:pt x="70" y="32"/>
                  </a:lnTo>
                  <a:lnTo>
                    <a:pt x="71" y="32"/>
                  </a:lnTo>
                  <a:lnTo>
                    <a:pt x="71" y="31"/>
                  </a:lnTo>
                  <a:lnTo>
                    <a:pt x="71" y="30"/>
                  </a:lnTo>
                  <a:lnTo>
                    <a:pt x="71" y="29"/>
                  </a:lnTo>
                  <a:lnTo>
                    <a:pt x="71" y="28"/>
                  </a:lnTo>
                  <a:lnTo>
                    <a:pt x="71" y="27"/>
                  </a:lnTo>
                  <a:lnTo>
                    <a:pt x="72" y="26"/>
                  </a:lnTo>
                  <a:lnTo>
                    <a:pt x="72" y="25"/>
                  </a:lnTo>
                  <a:lnTo>
                    <a:pt x="72" y="24"/>
                  </a:lnTo>
                  <a:lnTo>
                    <a:pt x="72" y="23"/>
                  </a:lnTo>
                  <a:lnTo>
                    <a:pt x="72" y="22"/>
                  </a:lnTo>
                  <a:lnTo>
                    <a:pt x="72" y="21"/>
                  </a:lnTo>
                  <a:lnTo>
                    <a:pt x="72" y="20"/>
                  </a:lnTo>
                  <a:lnTo>
                    <a:pt x="72" y="19"/>
                  </a:lnTo>
                  <a:lnTo>
                    <a:pt x="72" y="18"/>
                  </a:lnTo>
                  <a:lnTo>
                    <a:pt x="72" y="17"/>
                  </a:lnTo>
                  <a:lnTo>
                    <a:pt x="72" y="16"/>
                  </a:lnTo>
                  <a:lnTo>
                    <a:pt x="72" y="15"/>
                  </a:lnTo>
                  <a:lnTo>
                    <a:pt x="72" y="14"/>
                  </a:lnTo>
                  <a:lnTo>
                    <a:pt x="72" y="13"/>
                  </a:lnTo>
                  <a:lnTo>
                    <a:pt x="72" y="11"/>
                  </a:lnTo>
                  <a:lnTo>
                    <a:pt x="72" y="10"/>
                  </a:lnTo>
                  <a:lnTo>
                    <a:pt x="72" y="9"/>
                  </a:lnTo>
                  <a:lnTo>
                    <a:pt x="72" y="7"/>
                  </a:lnTo>
                  <a:lnTo>
                    <a:pt x="72" y="6"/>
                  </a:lnTo>
                  <a:lnTo>
                    <a:pt x="71" y="4"/>
                  </a:lnTo>
                  <a:lnTo>
                    <a:pt x="71" y="2"/>
                  </a:lnTo>
                  <a:lnTo>
                    <a:pt x="71"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9744" name="Freeform 52"/>
          <p:cNvSpPr>
            <a:spLocks/>
          </p:cNvSpPr>
          <p:nvPr/>
        </p:nvSpPr>
        <p:spPr bwMode="auto">
          <a:xfrm>
            <a:off x="4445000" y="4297363"/>
            <a:ext cx="179388" cy="1587"/>
          </a:xfrm>
          <a:custGeom>
            <a:avLst/>
            <a:gdLst>
              <a:gd name="T0" fmla="*/ 2147483646 w 164"/>
              <a:gd name="T1" fmla="*/ 0 h 1587"/>
              <a:gd name="T2" fmla="*/ 0 w 164"/>
              <a:gd name="T3" fmla="*/ 0 h 1587"/>
              <a:gd name="T4" fmla="*/ 2147483646 w 164"/>
              <a:gd name="T5" fmla="*/ 0 h 1587"/>
              <a:gd name="T6" fmla="*/ 0 60000 65536"/>
              <a:gd name="T7" fmla="*/ 0 60000 65536"/>
              <a:gd name="T8" fmla="*/ 0 60000 65536"/>
              <a:gd name="T9" fmla="*/ 0 w 164"/>
              <a:gd name="T10" fmla="*/ 0 h 1587"/>
              <a:gd name="T11" fmla="*/ 164 w 164"/>
              <a:gd name="T12" fmla="*/ 1587 h 1587"/>
            </a:gdLst>
            <a:ahLst/>
            <a:cxnLst>
              <a:cxn ang="T6">
                <a:pos x="T0" y="T1"/>
              </a:cxn>
              <a:cxn ang="T7">
                <a:pos x="T2" y="T3"/>
              </a:cxn>
              <a:cxn ang="T8">
                <a:pos x="T4" y="T5"/>
              </a:cxn>
            </a:cxnLst>
            <a:rect l="T9" t="T10" r="T11" b="T12"/>
            <a:pathLst>
              <a:path w="164" h="1587">
                <a:moveTo>
                  <a:pt x="164" y="0"/>
                </a:moveTo>
                <a:lnTo>
                  <a:pt x="0" y="0"/>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45" name="Line 53"/>
          <p:cNvSpPr>
            <a:spLocks noChangeShapeType="1"/>
          </p:cNvSpPr>
          <p:nvPr/>
        </p:nvSpPr>
        <p:spPr bwMode="auto">
          <a:xfrm flipH="1">
            <a:off x="4445000" y="4297363"/>
            <a:ext cx="1793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6" name="Freeform 54"/>
          <p:cNvSpPr>
            <a:spLocks/>
          </p:cNvSpPr>
          <p:nvPr/>
        </p:nvSpPr>
        <p:spPr bwMode="auto">
          <a:xfrm>
            <a:off x="3506788" y="4456113"/>
            <a:ext cx="311150" cy="1587"/>
          </a:xfrm>
          <a:custGeom>
            <a:avLst/>
            <a:gdLst>
              <a:gd name="T0" fmla="*/ 2147483646 w 287"/>
              <a:gd name="T1" fmla="*/ 0 h 1587"/>
              <a:gd name="T2" fmla="*/ 0 w 287"/>
              <a:gd name="T3" fmla="*/ 0 h 1587"/>
              <a:gd name="T4" fmla="*/ 2147483646 w 287"/>
              <a:gd name="T5" fmla="*/ 0 h 1587"/>
              <a:gd name="T6" fmla="*/ 0 60000 65536"/>
              <a:gd name="T7" fmla="*/ 0 60000 65536"/>
              <a:gd name="T8" fmla="*/ 0 60000 65536"/>
              <a:gd name="T9" fmla="*/ 0 w 287"/>
              <a:gd name="T10" fmla="*/ 0 h 1587"/>
              <a:gd name="T11" fmla="*/ 287 w 287"/>
              <a:gd name="T12" fmla="*/ 1587 h 1587"/>
            </a:gdLst>
            <a:ahLst/>
            <a:cxnLst>
              <a:cxn ang="T6">
                <a:pos x="T0" y="T1"/>
              </a:cxn>
              <a:cxn ang="T7">
                <a:pos x="T2" y="T3"/>
              </a:cxn>
              <a:cxn ang="T8">
                <a:pos x="T4" y="T5"/>
              </a:cxn>
            </a:cxnLst>
            <a:rect l="T9" t="T10" r="T11" b="T12"/>
            <a:pathLst>
              <a:path w="287" h="1587">
                <a:moveTo>
                  <a:pt x="287" y="0"/>
                </a:moveTo>
                <a:lnTo>
                  <a:pt x="0" y="0"/>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47" name="Line 55"/>
          <p:cNvSpPr>
            <a:spLocks noChangeShapeType="1"/>
          </p:cNvSpPr>
          <p:nvPr/>
        </p:nvSpPr>
        <p:spPr bwMode="auto">
          <a:xfrm flipH="1">
            <a:off x="3506788" y="4456113"/>
            <a:ext cx="31115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8" name="Freeform 56"/>
          <p:cNvSpPr>
            <a:spLocks/>
          </p:cNvSpPr>
          <p:nvPr/>
        </p:nvSpPr>
        <p:spPr bwMode="auto">
          <a:xfrm>
            <a:off x="3438525" y="4140200"/>
            <a:ext cx="379413" cy="1588"/>
          </a:xfrm>
          <a:custGeom>
            <a:avLst/>
            <a:gdLst>
              <a:gd name="T0" fmla="*/ 2147483646 w 349"/>
              <a:gd name="T1" fmla="*/ 0 h 1588"/>
              <a:gd name="T2" fmla="*/ 0 w 349"/>
              <a:gd name="T3" fmla="*/ 0 h 1588"/>
              <a:gd name="T4" fmla="*/ 2147483646 w 349"/>
              <a:gd name="T5" fmla="*/ 0 h 1588"/>
              <a:gd name="T6" fmla="*/ 0 60000 65536"/>
              <a:gd name="T7" fmla="*/ 0 60000 65536"/>
              <a:gd name="T8" fmla="*/ 0 60000 65536"/>
              <a:gd name="T9" fmla="*/ 0 w 349"/>
              <a:gd name="T10" fmla="*/ 0 h 1588"/>
              <a:gd name="T11" fmla="*/ 349 w 349"/>
              <a:gd name="T12" fmla="*/ 1588 h 1588"/>
            </a:gdLst>
            <a:ahLst/>
            <a:cxnLst>
              <a:cxn ang="T6">
                <a:pos x="T0" y="T1"/>
              </a:cxn>
              <a:cxn ang="T7">
                <a:pos x="T2" y="T3"/>
              </a:cxn>
              <a:cxn ang="T8">
                <a:pos x="T4" y="T5"/>
              </a:cxn>
            </a:cxnLst>
            <a:rect l="T9" t="T10" r="T11" b="T12"/>
            <a:pathLst>
              <a:path w="349" h="1588">
                <a:moveTo>
                  <a:pt x="349" y="0"/>
                </a:moveTo>
                <a:lnTo>
                  <a:pt x="0" y="0"/>
                </a:lnTo>
                <a:lnTo>
                  <a:pt x="3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49" name="Line 58"/>
          <p:cNvSpPr>
            <a:spLocks noChangeShapeType="1"/>
          </p:cNvSpPr>
          <p:nvPr/>
        </p:nvSpPr>
        <p:spPr bwMode="auto">
          <a:xfrm>
            <a:off x="1852613" y="4140200"/>
            <a:ext cx="196373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50" name="Freeform 59"/>
          <p:cNvSpPr>
            <a:spLocks/>
          </p:cNvSpPr>
          <p:nvPr/>
        </p:nvSpPr>
        <p:spPr bwMode="auto">
          <a:xfrm>
            <a:off x="3016250" y="5094288"/>
            <a:ext cx="311150" cy="315912"/>
          </a:xfrm>
          <a:custGeom>
            <a:avLst/>
            <a:gdLst>
              <a:gd name="T0" fmla="*/ 2147483646 w 287"/>
              <a:gd name="T1" fmla="*/ 2147483646 h 287"/>
              <a:gd name="T2" fmla="*/ 0 w 287"/>
              <a:gd name="T3" fmla="*/ 2147483646 h 287"/>
              <a:gd name="T4" fmla="*/ 0 w 287"/>
              <a:gd name="T5" fmla="*/ 0 h 287"/>
              <a:gd name="T6" fmla="*/ 2147483646 w 287"/>
              <a:gd name="T7" fmla="*/ 2147483646 h 287"/>
              <a:gd name="T8" fmla="*/ 0 60000 65536"/>
              <a:gd name="T9" fmla="*/ 0 60000 65536"/>
              <a:gd name="T10" fmla="*/ 0 60000 65536"/>
              <a:gd name="T11" fmla="*/ 0 60000 65536"/>
              <a:gd name="T12" fmla="*/ 0 w 287"/>
              <a:gd name="T13" fmla="*/ 0 h 287"/>
              <a:gd name="T14" fmla="*/ 287 w 287"/>
              <a:gd name="T15" fmla="*/ 287 h 287"/>
            </a:gdLst>
            <a:ahLst/>
            <a:cxnLst>
              <a:cxn ang="T8">
                <a:pos x="T0" y="T1"/>
              </a:cxn>
              <a:cxn ang="T9">
                <a:pos x="T2" y="T3"/>
              </a:cxn>
              <a:cxn ang="T10">
                <a:pos x="T4" y="T5"/>
              </a:cxn>
              <a:cxn ang="T11">
                <a:pos x="T6" y="T7"/>
              </a:cxn>
            </a:cxnLst>
            <a:rect l="T12" t="T13" r="T14" b="T15"/>
            <a:pathLst>
              <a:path w="287" h="287">
                <a:moveTo>
                  <a:pt x="287" y="143"/>
                </a:moveTo>
                <a:lnTo>
                  <a:pt x="0" y="287"/>
                </a:lnTo>
                <a:lnTo>
                  <a:pt x="0" y="0"/>
                </a:lnTo>
                <a:lnTo>
                  <a:pt x="287" y="143"/>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51" name="Freeform 60"/>
          <p:cNvSpPr>
            <a:spLocks/>
          </p:cNvSpPr>
          <p:nvPr/>
        </p:nvSpPr>
        <p:spPr bwMode="auto">
          <a:xfrm>
            <a:off x="3338513" y="5199063"/>
            <a:ext cx="103187" cy="101600"/>
          </a:xfrm>
          <a:custGeom>
            <a:avLst/>
            <a:gdLst>
              <a:gd name="T0" fmla="*/ 2147483646 w 94"/>
              <a:gd name="T1" fmla="*/ 0 h 93"/>
              <a:gd name="T2" fmla="*/ 2147483646 w 94"/>
              <a:gd name="T3" fmla="*/ 2147483646 h 93"/>
              <a:gd name="T4" fmla="*/ 2147483646 w 94"/>
              <a:gd name="T5" fmla="*/ 2147483646 h 93"/>
              <a:gd name="T6" fmla="*/ 2147483646 w 94"/>
              <a:gd name="T7" fmla="*/ 2147483646 h 93"/>
              <a:gd name="T8" fmla="*/ 2147483646 w 94"/>
              <a:gd name="T9" fmla="*/ 2147483646 h 93"/>
              <a:gd name="T10" fmla="*/ 2147483646 w 94"/>
              <a:gd name="T11" fmla="*/ 2147483646 h 93"/>
              <a:gd name="T12" fmla="*/ 2147483646 w 94"/>
              <a:gd name="T13" fmla="*/ 2147483646 h 93"/>
              <a:gd name="T14" fmla="*/ 2147483646 w 94"/>
              <a:gd name="T15" fmla="*/ 2147483646 h 93"/>
              <a:gd name="T16" fmla="*/ 2147483646 w 94"/>
              <a:gd name="T17" fmla="*/ 2147483646 h 93"/>
              <a:gd name="T18" fmla="*/ 0 w 94"/>
              <a:gd name="T19" fmla="*/ 2147483646 h 93"/>
              <a:gd name="T20" fmla="*/ 0 w 94"/>
              <a:gd name="T21" fmla="*/ 2147483646 h 93"/>
              <a:gd name="T22" fmla="*/ 0 w 94"/>
              <a:gd name="T23" fmla="*/ 2147483646 h 93"/>
              <a:gd name="T24" fmla="*/ 2147483646 w 94"/>
              <a:gd name="T25" fmla="*/ 2147483646 h 93"/>
              <a:gd name="T26" fmla="*/ 2147483646 w 94"/>
              <a:gd name="T27" fmla="*/ 2147483646 h 93"/>
              <a:gd name="T28" fmla="*/ 2147483646 w 94"/>
              <a:gd name="T29" fmla="*/ 2147483646 h 93"/>
              <a:gd name="T30" fmla="*/ 2147483646 w 94"/>
              <a:gd name="T31" fmla="*/ 2147483646 h 93"/>
              <a:gd name="T32" fmla="*/ 2147483646 w 94"/>
              <a:gd name="T33" fmla="*/ 2147483646 h 93"/>
              <a:gd name="T34" fmla="*/ 2147483646 w 94"/>
              <a:gd name="T35" fmla="*/ 2147483646 h 93"/>
              <a:gd name="T36" fmla="*/ 2147483646 w 94"/>
              <a:gd name="T37" fmla="*/ 2147483646 h 93"/>
              <a:gd name="T38" fmla="*/ 2147483646 w 94"/>
              <a:gd name="T39" fmla="*/ 2147483646 h 93"/>
              <a:gd name="T40" fmla="*/ 2147483646 w 94"/>
              <a:gd name="T41" fmla="*/ 2147483646 h 93"/>
              <a:gd name="T42" fmla="*/ 2147483646 w 94"/>
              <a:gd name="T43" fmla="*/ 2147483646 h 93"/>
              <a:gd name="T44" fmla="*/ 2147483646 w 94"/>
              <a:gd name="T45" fmla="*/ 2147483646 h 93"/>
              <a:gd name="T46" fmla="*/ 2147483646 w 94"/>
              <a:gd name="T47" fmla="*/ 2147483646 h 93"/>
              <a:gd name="T48" fmla="*/ 2147483646 w 94"/>
              <a:gd name="T49" fmla="*/ 2147483646 h 93"/>
              <a:gd name="T50" fmla="*/ 2147483646 w 94"/>
              <a:gd name="T51" fmla="*/ 2147483646 h 93"/>
              <a:gd name="T52" fmla="*/ 2147483646 w 94"/>
              <a:gd name="T53" fmla="*/ 2147483646 h 93"/>
              <a:gd name="T54" fmla="*/ 2147483646 w 94"/>
              <a:gd name="T55" fmla="*/ 2147483646 h 93"/>
              <a:gd name="T56" fmla="*/ 2147483646 w 94"/>
              <a:gd name="T57" fmla="*/ 2147483646 h 93"/>
              <a:gd name="T58" fmla="*/ 2147483646 w 94"/>
              <a:gd name="T59" fmla="*/ 2147483646 h 93"/>
              <a:gd name="T60" fmla="*/ 2147483646 w 94"/>
              <a:gd name="T61" fmla="*/ 2147483646 h 93"/>
              <a:gd name="T62" fmla="*/ 2147483646 w 94"/>
              <a:gd name="T63" fmla="*/ 2147483646 h 93"/>
              <a:gd name="T64" fmla="*/ 2147483646 w 94"/>
              <a:gd name="T65" fmla="*/ 2147483646 h 93"/>
              <a:gd name="T66" fmla="*/ 2147483646 w 94"/>
              <a:gd name="T67" fmla="*/ 2147483646 h 93"/>
              <a:gd name="T68" fmla="*/ 2147483646 w 94"/>
              <a:gd name="T69" fmla="*/ 2147483646 h 93"/>
              <a:gd name="T70" fmla="*/ 2147483646 w 94"/>
              <a:gd name="T71" fmla="*/ 2147483646 h 93"/>
              <a:gd name="T72" fmla="*/ 2147483646 w 94"/>
              <a:gd name="T73" fmla="*/ 2147483646 h 93"/>
              <a:gd name="T74" fmla="*/ 2147483646 w 94"/>
              <a:gd name="T75" fmla="*/ 2147483646 h 93"/>
              <a:gd name="T76" fmla="*/ 2147483646 w 94"/>
              <a:gd name="T77" fmla="*/ 2147483646 h 93"/>
              <a:gd name="T78" fmla="*/ 2147483646 w 94"/>
              <a:gd name="T79" fmla="*/ 2147483646 h 93"/>
              <a:gd name="T80" fmla="*/ 2147483646 w 94"/>
              <a:gd name="T81" fmla="*/ 2147483646 h 93"/>
              <a:gd name="T82" fmla="*/ 2147483646 w 94"/>
              <a:gd name="T83" fmla="*/ 2147483646 h 93"/>
              <a:gd name="T84" fmla="*/ 2147483646 w 94"/>
              <a:gd name="T85" fmla="*/ 2147483646 h 93"/>
              <a:gd name="T86" fmla="*/ 2147483646 w 94"/>
              <a:gd name="T87" fmla="*/ 0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93"/>
              <a:gd name="T134" fmla="*/ 94 w 94"/>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93">
                <a:moveTo>
                  <a:pt x="47" y="0"/>
                </a:moveTo>
                <a:lnTo>
                  <a:pt x="45" y="0"/>
                </a:lnTo>
                <a:lnTo>
                  <a:pt x="42" y="0"/>
                </a:lnTo>
                <a:lnTo>
                  <a:pt x="39" y="1"/>
                </a:lnTo>
                <a:lnTo>
                  <a:pt x="37" y="1"/>
                </a:lnTo>
                <a:lnTo>
                  <a:pt x="35" y="2"/>
                </a:lnTo>
                <a:lnTo>
                  <a:pt x="33" y="2"/>
                </a:lnTo>
                <a:lnTo>
                  <a:pt x="31" y="3"/>
                </a:lnTo>
                <a:lnTo>
                  <a:pt x="29" y="4"/>
                </a:lnTo>
                <a:lnTo>
                  <a:pt x="27" y="5"/>
                </a:lnTo>
                <a:lnTo>
                  <a:pt x="25" y="6"/>
                </a:lnTo>
                <a:lnTo>
                  <a:pt x="23" y="7"/>
                </a:lnTo>
                <a:lnTo>
                  <a:pt x="21" y="8"/>
                </a:lnTo>
                <a:lnTo>
                  <a:pt x="19" y="9"/>
                </a:lnTo>
                <a:lnTo>
                  <a:pt x="17" y="11"/>
                </a:lnTo>
                <a:lnTo>
                  <a:pt x="16" y="12"/>
                </a:lnTo>
                <a:lnTo>
                  <a:pt x="14" y="15"/>
                </a:lnTo>
                <a:lnTo>
                  <a:pt x="13" y="16"/>
                </a:lnTo>
                <a:lnTo>
                  <a:pt x="11" y="18"/>
                </a:lnTo>
                <a:lnTo>
                  <a:pt x="10" y="19"/>
                </a:lnTo>
                <a:lnTo>
                  <a:pt x="9" y="21"/>
                </a:lnTo>
                <a:lnTo>
                  <a:pt x="7" y="23"/>
                </a:lnTo>
                <a:lnTo>
                  <a:pt x="6" y="25"/>
                </a:lnTo>
                <a:lnTo>
                  <a:pt x="5" y="27"/>
                </a:lnTo>
                <a:lnTo>
                  <a:pt x="4" y="29"/>
                </a:lnTo>
                <a:lnTo>
                  <a:pt x="4" y="31"/>
                </a:lnTo>
                <a:lnTo>
                  <a:pt x="3" y="33"/>
                </a:lnTo>
                <a:lnTo>
                  <a:pt x="1" y="35"/>
                </a:lnTo>
                <a:lnTo>
                  <a:pt x="1" y="38"/>
                </a:lnTo>
                <a:lnTo>
                  <a:pt x="0" y="40"/>
                </a:lnTo>
                <a:lnTo>
                  <a:pt x="0" y="42"/>
                </a:lnTo>
                <a:lnTo>
                  <a:pt x="0" y="44"/>
                </a:lnTo>
                <a:lnTo>
                  <a:pt x="0" y="47"/>
                </a:lnTo>
                <a:lnTo>
                  <a:pt x="0" y="49"/>
                </a:lnTo>
                <a:lnTo>
                  <a:pt x="0" y="51"/>
                </a:lnTo>
                <a:lnTo>
                  <a:pt x="0" y="54"/>
                </a:lnTo>
                <a:lnTo>
                  <a:pt x="1" y="57"/>
                </a:lnTo>
                <a:lnTo>
                  <a:pt x="1" y="59"/>
                </a:lnTo>
                <a:lnTo>
                  <a:pt x="3" y="61"/>
                </a:lnTo>
                <a:lnTo>
                  <a:pt x="4" y="63"/>
                </a:lnTo>
                <a:lnTo>
                  <a:pt x="4" y="65"/>
                </a:lnTo>
                <a:lnTo>
                  <a:pt x="5" y="67"/>
                </a:lnTo>
                <a:lnTo>
                  <a:pt x="6" y="69"/>
                </a:lnTo>
                <a:lnTo>
                  <a:pt x="7" y="71"/>
                </a:lnTo>
                <a:lnTo>
                  <a:pt x="9" y="73"/>
                </a:lnTo>
                <a:lnTo>
                  <a:pt x="10" y="75"/>
                </a:lnTo>
                <a:lnTo>
                  <a:pt x="11" y="77"/>
                </a:lnTo>
                <a:lnTo>
                  <a:pt x="13" y="78"/>
                </a:lnTo>
                <a:lnTo>
                  <a:pt x="14" y="80"/>
                </a:lnTo>
                <a:lnTo>
                  <a:pt x="16" y="81"/>
                </a:lnTo>
                <a:lnTo>
                  <a:pt x="17" y="83"/>
                </a:lnTo>
                <a:lnTo>
                  <a:pt x="19" y="84"/>
                </a:lnTo>
                <a:lnTo>
                  <a:pt x="21" y="85"/>
                </a:lnTo>
                <a:lnTo>
                  <a:pt x="23" y="86"/>
                </a:lnTo>
                <a:lnTo>
                  <a:pt x="25" y="88"/>
                </a:lnTo>
                <a:lnTo>
                  <a:pt x="27" y="89"/>
                </a:lnTo>
                <a:lnTo>
                  <a:pt x="29" y="89"/>
                </a:lnTo>
                <a:lnTo>
                  <a:pt x="31" y="90"/>
                </a:lnTo>
                <a:lnTo>
                  <a:pt x="33" y="91"/>
                </a:lnTo>
                <a:lnTo>
                  <a:pt x="35" y="92"/>
                </a:lnTo>
                <a:lnTo>
                  <a:pt x="37" y="92"/>
                </a:lnTo>
                <a:lnTo>
                  <a:pt x="39" y="93"/>
                </a:lnTo>
                <a:lnTo>
                  <a:pt x="42" y="93"/>
                </a:lnTo>
                <a:lnTo>
                  <a:pt x="45" y="93"/>
                </a:lnTo>
                <a:lnTo>
                  <a:pt x="47" y="93"/>
                </a:lnTo>
                <a:lnTo>
                  <a:pt x="50" y="93"/>
                </a:lnTo>
                <a:lnTo>
                  <a:pt x="52" y="93"/>
                </a:lnTo>
                <a:lnTo>
                  <a:pt x="54" y="93"/>
                </a:lnTo>
                <a:lnTo>
                  <a:pt x="56" y="92"/>
                </a:lnTo>
                <a:lnTo>
                  <a:pt x="59" y="92"/>
                </a:lnTo>
                <a:lnTo>
                  <a:pt x="61" y="91"/>
                </a:lnTo>
                <a:lnTo>
                  <a:pt x="63" y="90"/>
                </a:lnTo>
                <a:lnTo>
                  <a:pt x="65" y="89"/>
                </a:lnTo>
                <a:lnTo>
                  <a:pt x="67" y="89"/>
                </a:lnTo>
                <a:lnTo>
                  <a:pt x="69" y="88"/>
                </a:lnTo>
                <a:lnTo>
                  <a:pt x="71" y="86"/>
                </a:lnTo>
                <a:lnTo>
                  <a:pt x="73" y="85"/>
                </a:lnTo>
                <a:lnTo>
                  <a:pt x="74" y="84"/>
                </a:lnTo>
                <a:lnTo>
                  <a:pt x="76" y="83"/>
                </a:lnTo>
                <a:lnTo>
                  <a:pt x="78" y="81"/>
                </a:lnTo>
                <a:lnTo>
                  <a:pt x="79" y="80"/>
                </a:lnTo>
                <a:lnTo>
                  <a:pt x="81" y="78"/>
                </a:lnTo>
                <a:lnTo>
                  <a:pt x="82" y="77"/>
                </a:lnTo>
                <a:lnTo>
                  <a:pt x="84" y="75"/>
                </a:lnTo>
                <a:lnTo>
                  <a:pt x="86" y="73"/>
                </a:lnTo>
                <a:lnTo>
                  <a:pt x="87" y="71"/>
                </a:lnTo>
                <a:lnTo>
                  <a:pt x="88" y="69"/>
                </a:lnTo>
                <a:lnTo>
                  <a:pt x="89" y="67"/>
                </a:lnTo>
                <a:lnTo>
                  <a:pt x="90" y="65"/>
                </a:lnTo>
                <a:lnTo>
                  <a:pt x="91" y="63"/>
                </a:lnTo>
                <a:lnTo>
                  <a:pt x="92" y="61"/>
                </a:lnTo>
                <a:lnTo>
                  <a:pt x="92" y="59"/>
                </a:lnTo>
                <a:lnTo>
                  <a:pt x="93" y="57"/>
                </a:lnTo>
                <a:lnTo>
                  <a:pt x="93" y="54"/>
                </a:lnTo>
                <a:lnTo>
                  <a:pt x="93" y="51"/>
                </a:lnTo>
                <a:lnTo>
                  <a:pt x="94" y="49"/>
                </a:lnTo>
                <a:lnTo>
                  <a:pt x="94" y="47"/>
                </a:lnTo>
                <a:lnTo>
                  <a:pt x="94" y="44"/>
                </a:lnTo>
                <a:lnTo>
                  <a:pt x="93" y="42"/>
                </a:lnTo>
                <a:lnTo>
                  <a:pt x="93" y="40"/>
                </a:lnTo>
                <a:lnTo>
                  <a:pt x="93" y="38"/>
                </a:lnTo>
                <a:lnTo>
                  <a:pt x="92" y="35"/>
                </a:lnTo>
                <a:lnTo>
                  <a:pt x="92" y="33"/>
                </a:lnTo>
                <a:lnTo>
                  <a:pt x="91" y="31"/>
                </a:lnTo>
                <a:lnTo>
                  <a:pt x="90" y="29"/>
                </a:lnTo>
                <a:lnTo>
                  <a:pt x="89" y="27"/>
                </a:lnTo>
                <a:lnTo>
                  <a:pt x="88" y="25"/>
                </a:lnTo>
                <a:lnTo>
                  <a:pt x="87" y="23"/>
                </a:lnTo>
                <a:lnTo>
                  <a:pt x="86" y="21"/>
                </a:lnTo>
                <a:lnTo>
                  <a:pt x="84" y="19"/>
                </a:lnTo>
                <a:lnTo>
                  <a:pt x="82" y="18"/>
                </a:lnTo>
                <a:lnTo>
                  <a:pt x="81" y="16"/>
                </a:lnTo>
                <a:lnTo>
                  <a:pt x="79" y="15"/>
                </a:lnTo>
                <a:lnTo>
                  <a:pt x="78" y="12"/>
                </a:lnTo>
                <a:lnTo>
                  <a:pt x="76" y="11"/>
                </a:lnTo>
                <a:lnTo>
                  <a:pt x="74" y="9"/>
                </a:lnTo>
                <a:lnTo>
                  <a:pt x="73" y="8"/>
                </a:lnTo>
                <a:lnTo>
                  <a:pt x="71" y="7"/>
                </a:lnTo>
                <a:lnTo>
                  <a:pt x="69" y="6"/>
                </a:lnTo>
                <a:lnTo>
                  <a:pt x="67" y="5"/>
                </a:lnTo>
                <a:lnTo>
                  <a:pt x="65" y="4"/>
                </a:lnTo>
                <a:lnTo>
                  <a:pt x="63" y="3"/>
                </a:lnTo>
                <a:lnTo>
                  <a:pt x="61" y="2"/>
                </a:lnTo>
                <a:lnTo>
                  <a:pt x="59" y="2"/>
                </a:lnTo>
                <a:lnTo>
                  <a:pt x="56" y="1"/>
                </a:lnTo>
                <a:lnTo>
                  <a:pt x="54" y="1"/>
                </a:lnTo>
                <a:lnTo>
                  <a:pt x="52" y="0"/>
                </a:lnTo>
                <a:lnTo>
                  <a:pt x="50" y="0"/>
                </a:lnTo>
                <a:lnTo>
                  <a:pt x="47"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52" name="Freeform 61"/>
          <p:cNvSpPr>
            <a:spLocks/>
          </p:cNvSpPr>
          <p:nvPr/>
        </p:nvSpPr>
        <p:spPr bwMode="auto">
          <a:xfrm>
            <a:off x="4445000" y="5403850"/>
            <a:ext cx="179388" cy="1588"/>
          </a:xfrm>
          <a:custGeom>
            <a:avLst/>
            <a:gdLst>
              <a:gd name="T0" fmla="*/ 2147483646 w 164"/>
              <a:gd name="T1" fmla="*/ 0 h 1588"/>
              <a:gd name="T2" fmla="*/ 0 w 164"/>
              <a:gd name="T3" fmla="*/ 0 h 1588"/>
              <a:gd name="T4" fmla="*/ 2147483646 w 164"/>
              <a:gd name="T5" fmla="*/ 0 h 1588"/>
              <a:gd name="T6" fmla="*/ 0 60000 65536"/>
              <a:gd name="T7" fmla="*/ 0 60000 65536"/>
              <a:gd name="T8" fmla="*/ 0 60000 65536"/>
              <a:gd name="T9" fmla="*/ 0 w 164"/>
              <a:gd name="T10" fmla="*/ 0 h 1588"/>
              <a:gd name="T11" fmla="*/ 164 w 164"/>
              <a:gd name="T12" fmla="*/ 1588 h 1588"/>
            </a:gdLst>
            <a:ahLst/>
            <a:cxnLst>
              <a:cxn ang="T6">
                <a:pos x="T0" y="T1"/>
              </a:cxn>
              <a:cxn ang="T7">
                <a:pos x="T2" y="T3"/>
              </a:cxn>
              <a:cxn ang="T8">
                <a:pos x="T4" y="T5"/>
              </a:cxn>
            </a:cxnLst>
            <a:rect l="T9" t="T10" r="T11" b="T12"/>
            <a:pathLst>
              <a:path w="164" h="1588">
                <a:moveTo>
                  <a:pt x="164" y="0"/>
                </a:moveTo>
                <a:lnTo>
                  <a:pt x="0" y="0"/>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53" name="Line 62"/>
          <p:cNvSpPr>
            <a:spLocks noChangeShapeType="1"/>
          </p:cNvSpPr>
          <p:nvPr/>
        </p:nvSpPr>
        <p:spPr bwMode="auto">
          <a:xfrm flipH="1">
            <a:off x="4445000" y="5403850"/>
            <a:ext cx="1793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54" name="Freeform 63"/>
          <p:cNvSpPr>
            <a:spLocks/>
          </p:cNvSpPr>
          <p:nvPr/>
        </p:nvSpPr>
        <p:spPr bwMode="auto">
          <a:xfrm>
            <a:off x="3438525" y="5584825"/>
            <a:ext cx="379413" cy="1588"/>
          </a:xfrm>
          <a:custGeom>
            <a:avLst/>
            <a:gdLst>
              <a:gd name="T0" fmla="*/ 2147483646 w 349"/>
              <a:gd name="T1" fmla="*/ 0 h 1588"/>
              <a:gd name="T2" fmla="*/ 0 w 349"/>
              <a:gd name="T3" fmla="*/ 0 h 1588"/>
              <a:gd name="T4" fmla="*/ 2147483646 w 349"/>
              <a:gd name="T5" fmla="*/ 0 h 1588"/>
              <a:gd name="T6" fmla="*/ 0 60000 65536"/>
              <a:gd name="T7" fmla="*/ 0 60000 65536"/>
              <a:gd name="T8" fmla="*/ 0 60000 65536"/>
              <a:gd name="T9" fmla="*/ 0 w 349"/>
              <a:gd name="T10" fmla="*/ 0 h 1588"/>
              <a:gd name="T11" fmla="*/ 349 w 349"/>
              <a:gd name="T12" fmla="*/ 1588 h 1588"/>
            </a:gdLst>
            <a:ahLst/>
            <a:cxnLst>
              <a:cxn ang="T6">
                <a:pos x="T0" y="T1"/>
              </a:cxn>
              <a:cxn ang="T7">
                <a:pos x="T2" y="T3"/>
              </a:cxn>
              <a:cxn ang="T8">
                <a:pos x="T4" y="T5"/>
              </a:cxn>
            </a:cxnLst>
            <a:rect l="T9" t="T10" r="T11" b="T12"/>
            <a:pathLst>
              <a:path w="349" h="1588">
                <a:moveTo>
                  <a:pt x="349" y="0"/>
                </a:moveTo>
                <a:lnTo>
                  <a:pt x="0" y="0"/>
                </a:lnTo>
                <a:lnTo>
                  <a:pt x="3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55" name="Line 64"/>
          <p:cNvSpPr>
            <a:spLocks noChangeShapeType="1"/>
          </p:cNvSpPr>
          <p:nvPr/>
        </p:nvSpPr>
        <p:spPr bwMode="auto">
          <a:xfrm flipH="1">
            <a:off x="3438525" y="5627688"/>
            <a:ext cx="3794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56" name="Freeform 65"/>
          <p:cNvSpPr>
            <a:spLocks/>
          </p:cNvSpPr>
          <p:nvPr/>
        </p:nvSpPr>
        <p:spPr bwMode="auto">
          <a:xfrm>
            <a:off x="3506788" y="5268913"/>
            <a:ext cx="311150" cy="3175"/>
          </a:xfrm>
          <a:custGeom>
            <a:avLst/>
            <a:gdLst>
              <a:gd name="T0" fmla="*/ 2147483646 w 287"/>
              <a:gd name="T1" fmla="*/ 0 h 3175"/>
              <a:gd name="T2" fmla="*/ 0 w 287"/>
              <a:gd name="T3" fmla="*/ 0 h 3175"/>
              <a:gd name="T4" fmla="*/ 2147483646 w 287"/>
              <a:gd name="T5" fmla="*/ 0 h 3175"/>
              <a:gd name="T6" fmla="*/ 0 60000 65536"/>
              <a:gd name="T7" fmla="*/ 0 60000 65536"/>
              <a:gd name="T8" fmla="*/ 0 60000 65536"/>
              <a:gd name="T9" fmla="*/ 0 w 287"/>
              <a:gd name="T10" fmla="*/ 0 h 3175"/>
              <a:gd name="T11" fmla="*/ 287 w 287"/>
              <a:gd name="T12" fmla="*/ 3175 h 3175"/>
            </a:gdLst>
            <a:ahLst/>
            <a:cxnLst>
              <a:cxn ang="T6">
                <a:pos x="T0" y="T1"/>
              </a:cxn>
              <a:cxn ang="T7">
                <a:pos x="T2" y="T3"/>
              </a:cxn>
              <a:cxn ang="T8">
                <a:pos x="T4" y="T5"/>
              </a:cxn>
            </a:cxnLst>
            <a:rect l="T9" t="T10" r="T11" b="T12"/>
            <a:pathLst>
              <a:path w="287" h="3175">
                <a:moveTo>
                  <a:pt x="287" y="0"/>
                </a:moveTo>
                <a:lnTo>
                  <a:pt x="0" y="0"/>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57" name="Line 66"/>
          <p:cNvSpPr>
            <a:spLocks noChangeShapeType="1"/>
          </p:cNvSpPr>
          <p:nvPr/>
        </p:nvSpPr>
        <p:spPr bwMode="auto">
          <a:xfrm flipH="1">
            <a:off x="3452813" y="5243513"/>
            <a:ext cx="354012"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58" name="Line 67"/>
          <p:cNvSpPr>
            <a:spLocks noChangeShapeType="1"/>
          </p:cNvSpPr>
          <p:nvPr/>
        </p:nvSpPr>
        <p:spPr bwMode="auto">
          <a:xfrm>
            <a:off x="2322513" y="5584825"/>
            <a:ext cx="69373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59" name="Freeform 68"/>
          <p:cNvSpPr>
            <a:spLocks/>
          </p:cNvSpPr>
          <p:nvPr/>
        </p:nvSpPr>
        <p:spPr bwMode="auto">
          <a:xfrm>
            <a:off x="3016250" y="5451475"/>
            <a:ext cx="311150" cy="339725"/>
          </a:xfrm>
          <a:custGeom>
            <a:avLst/>
            <a:gdLst>
              <a:gd name="T0" fmla="*/ 2147483646 w 287"/>
              <a:gd name="T1" fmla="*/ 2147483646 h 307"/>
              <a:gd name="T2" fmla="*/ 0 w 287"/>
              <a:gd name="T3" fmla="*/ 2147483646 h 307"/>
              <a:gd name="T4" fmla="*/ 0 w 287"/>
              <a:gd name="T5" fmla="*/ 0 h 307"/>
              <a:gd name="T6" fmla="*/ 2147483646 w 287"/>
              <a:gd name="T7" fmla="*/ 2147483646 h 307"/>
              <a:gd name="T8" fmla="*/ 0 60000 65536"/>
              <a:gd name="T9" fmla="*/ 0 60000 65536"/>
              <a:gd name="T10" fmla="*/ 0 60000 65536"/>
              <a:gd name="T11" fmla="*/ 0 60000 65536"/>
              <a:gd name="T12" fmla="*/ 0 w 287"/>
              <a:gd name="T13" fmla="*/ 0 h 307"/>
              <a:gd name="T14" fmla="*/ 287 w 287"/>
              <a:gd name="T15" fmla="*/ 307 h 307"/>
            </a:gdLst>
            <a:ahLst/>
            <a:cxnLst>
              <a:cxn ang="T8">
                <a:pos x="T0" y="T1"/>
              </a:cxn>
              <a:cxn ang="T9">
                <a:pos x="T2" y="T3"/>
              </a:cxn>
              <a:cxn ang="T10">
                <a:pos x="T4" y="T5"/>
              </a:cxn>
              <a:cxn ang="T11">
                <a:pos x="T6" y="T7"/>
              </a:cxn>
            </a:cxnLst>
            <a:rect l="T12" t="T13" r="T14" b="T15"/>
            <a:pathLst>
              <a:path w="287" h="307">
                <a:moveTo>
                  <a:pt x="287" y="164"/>
                </a:moveTo>
                <a:lnTo>
                  <a:pt x="0" y="307"/>
                </a:lnTo>
                <a:lnTo>
                  <a:pt x="0" y="0"/>
                </a:lnTo>
                <a:lnTo>
                  <a:pt x="287" y="164"/>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60" name="Freeform 69"/>
          <p:cNvSpPr>
            <a:spLocks/>
          </p:cNvSpPr>
          <p:nvPr/>
        </p:nvSpPr>
        <p:spPr bwMode="auto">
          <a:xfrm>
            <a:off x="3336925" y="5580063"/>
            <a:ext cx="103188" cy="103187"/>
          </a:xfrm>
          <a:custGeom>
            <a:avLst/>
            <a:gdLst>
              <a:gd name="T0" fmla="*/ 2147483646 w 94"/>
              <a:gd name="T1" fmla="*/ 0 h 93"/>
              <a:gd name="T2" fmla="*/ 2147483646 w 94"/>
              <a:gd name="T3" fmla="*/ 2147483646 h 93"/>
              <a:gd name="T4" fmla="*/ 2147483646 w 94"/>
              <a:gd name="T5" fmla="*/ 2147483646 h 93"/>
              <a:gd name="T6" fmla="*/ 2147483646 w 94"/>
              <a:gd name="T7" fmla="*/ 2147483646 h 93"/>
              <a:gd name="T8" fmla="*/ 2147483646 w 94"/>
              <a:gd name="T9" fmla="*/ 2147483646 h 93"/>
              <a:gd name="T10" fmla="*/ 2147483646 w 94"/>
              <a:gd name="T11" fmla="*/ 2147483646 h 93"/>
              <a:gd name="T12" fmla="*/ 2147483646 w 94"/>
              <a:gd name="T13" fmla="*/ 2147483646 h 93"/>
              <a:gd name="T14" fmla="*/ 2147483646 w 94"/>
              <a:gd name="T15" fmla="*/ 2147483646 h 93"/>
              <a:gd name="T16" fmla="*/ 2147483646 w 94"/>
              <a:gd name="T17" fmla="*/ 2147483646 h 93"/>
              <a:gd name="T18" fmla="*/ 0 w 94"/>
              <a:gd name="T19" fmla="*/ 2147483646 h 93"/>
              <a:gd name="T20" fmla="*/ 0 w 94"/>
              <a:gd name="T21" fmla="*/ 2147483646 h 93"/>
              <a:gd name="T22" fmla="*/ 0 w 94"/>
              <a:gd name="T23" fmla="*/ 2147483646 h 93"/>
              <a:gd name="T24" fmla="*/ 2147483646 w 94"/>
              <a:gd name="T25" fmla="*/ 2147483646 h 93"/>
              <a:gd name="T26" fmla="*/ 2147483646 w 94"/>
              <a:gd name="T27" fmla="*/ 2147483646 h 93"/>
              <a:gd name="T28" fmla="*/ 2147483646 w 94"/>
              <a:gd name="T29" fmla="*/ 2147483646 h 93"/>
              <a:gd name="T30" fmla="*/ 2147483646 w 94"/>
              <a:gd name="T31" fmla="*/ 2147483646 h 93"/>
              <a:gd name="T32" fmla="*/ 2147483646 w 94"/>
              <a:gd name="T33" fmla="*/ 2147483646 h 93"/>
              <a:gd name="T34" fmla="*/ 2147483646 w 94"/>
              <a:gd name="T35" fmla="*/ 2147483646 h 93"/>
              <a:gd name="T36" fmla="*/ 2147483646 w 94"/>
              <a:gd name="T37" fmla="*/ 2147483646 h 93"/>
              <a:gd name="T38" fmla="*/ 2147483646 w 94"/>
              <a:gd name="T39" fmla="*/ 2147483646 h 93"/>
              <a:gd name="T40" fmla="*/ 2147483646 w 94"/>
              <a:gd name="T41" fmla="*/ 2147483646 h 93"/>
              <a:gd name="T42" fmla="*/ 2147483646 w 94"/>
              <a:gd name="T43" fmla="*/ 2147483646 h 93"/>
              <a:gd name="T44" fmla="*/ 2147483646 w 94"/>
              <a:gd name="T45" fmla="*/ 2147483646 h 93"/>
              <a:gd name="T46" fmla="*/ 2147483646 w 94"/>
              <a:gd name="T47" fmla="*/ 2147483646 h 93"/>
              <a:gd name="T48" fmla="*/ 2147483646 w 94"/>
              <a:gd name="T49" fmla="*/ 2147483646 h 93"/>
              <a:gd name="T50" fmla="*/ 2147483646 w 94"/>
              <a:gd name="T51" fmla="*/ 2147483646 h 93"/>
              <a:gd name="T52" fmla="*/ 2147483646 w 94"/>
              <a:gd name="T53" fmla="*/ 2147483646 h 93"/>
              <a:gd name="T54" fmla="*/ 2147483646 w 94"/>
              <a:gd name="T55" fmla="*/ 2147483646 h 93"/>
              <a:gd name="T56" fmla="*/ 2147483646 w 94"/>
              <a:gd name="T57" fmla="*/ 2147483646 h 93"/>
              <a:gd name="T58" fmla="*/ 2147483646 w 94"/>
              <a:gd name="T59" fmla="*/ 2147483646 h 93"/>
              <a:gd name="T60" fmla="*/ 2147483646 w 94"/>
              <a:gd name="T61" fmla="*/ 2147483646 h 93"/>
              <a:gd name="T62" fmla="*/ 2147483646 w 94"/>
              <a:gd name="T63" fmla="*/ 2147483646 h 93"/>
              <a:gd name="T64" fmla="*/ 2147483646 w 94"/>
              <a:gd name="T65" fmla="*/ 2147483646 h 93"/>
              <a:gd name="T66" fmla="*/ 2147483646 w 94"/>
              <a:gd name="T67" fmla="*/ 2147483646 h 93"/>
              <a:gd name="T68" fmla="*/ 2147483646 w 94"/>
              <a:gd name="T69" fmla="*/ 2147483646 h 93"/>
              <a:gd name="T70" fmla="*/ 2147483646 w 94"/>
              <a:gd name="T71" fmla="*/ 2147483646 h 93"/>
              <a:gd name="T72" fmla="*/ 2147483646 w 94"/>
              <a:gd name="T73" fmla="*/ 2147483646 h 93"/>
              <a:gd name="T74" fmla="*/ 2147483646 w 94"/>
              <a:gd name="T75" fmla="*/ 2147483646 h 93"/>
              <a:gd name="T76" fmla="*/ 2147483646 w 94"/>
              <a:gd name="T77" fmla="*/ 2147483646 h 93"/>
              <a:gd name="T78" fmla="*/ 2147483646 w 94"/>
              <a:gd name="T79" fmla="*/ 2147483646 h 93"/>
              <a:gd name="T80" fmla="*/ 2147483646 w 94"/>
              <a:gd name="T81" fmla="*/ 2147483646 h 93"/>
              <a:gd name="T82" fmla="*/ 2147483646 w 94"/>
              <a:gd name="T83" fmla="*/ 2147483646 h 93"/>
              <a:gd name="T84" fmla="*/ 2147483646 w 94"/>
              <a:gd name="T85" fmla="*/ 2147483646 h 93"/>
              <a:gd name="T86" fmla="*/ 2147483646 w 94"/>
              <a:gd name="T87" fmla="*/ 0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93"/>
              <a:gd name="T134" fmla="*/ 94 w 94"/>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93">
                <a:moveTo>
                  <a:pt x="47" y="0"/>
                </a:moveTo>
                <a:lnTo>
                  <a:pt x="45" y="0"/>
                </a:lnTo>
                <a:lnTo>
                  <a:pt x="42" y="0"/>
                </a:lnTo>
                <a:lnTo>
                  <a:pt x="39" y="1"/>
                </a:lnTo>
                <a:lnTo>
                  <a:pt x="37" y="1"/>
                </a:lnTo>
                <a:lnTo>
                  <a:pt x="35" y="2"/>
                </a:lnTo>
                <a:lnTo>
                  <a:pt x="33" y="2"/>
                </a:lnTo>
                <a:lnTo>
                  <a:pt x="31" y="3"/>
                </a:lnTo>
                <a:lnTo>
                  <a:pt x="29" y="4"/>
                </a:lnTo>
                <a:lnTo>
                  <a:pt x="27" y="5"/>
                </a:lnTo>
                <a:lnTo>
                  <a:pt x="25" y="6"/>
                </a:lnTo>
                <a:lnTo>
                  <a:pt x="23" y="7"/>
                </a:lnTo>
                <a:lnTo>
                  <a:pt x="21" y="8"/>
                </a:lnTo>
                <a:lnTo>
                  <a:pt x="19" y="9"/>
                </a:lnTo>
                <a:lnTo>
                  <a:pt x="17" y="11"/>
                </a:lnTo>
                <a:lnTo>
                  <a:pt x="16" y="12"/>
                </a:lnTo>
                <a:lnTo>
                  <a:pt x="14" y="14"/>
                </a:lnTo>
                <a:lnTo>
                  <a:pt x="13" y="15"/>
                </a:lnTo>
                <a:lnTo>
                  <a:pt x="11" y="17"/>
                </a:lnTo>
                <a:lnTo>
                  <a:pt x="10" y="18"/>
                </a:lnTo>
                <a:lnTo>
                  <a:pt x="9" y="21"/>
                </a:lnTo>
                <a:lnTo>
                  <a:pt x="7" y="23"/>
                </a:lnTo>
                <a:lnTo>
                  <a:pt x="6" y="25"/>
                </a:lnTo>
                <a:lnTo>
                  <a:pt x="5" y="27"/>
                </a:lnTo>
                <a:lnTo>
                  <a:pt x="4" y="29"/>
                </a:lnTo>
                <a:lnTo>
                  <a:pt x="4" y="31"/>
                </a:lnTo>
                <a:lnTo>
                  <a:pt x="3" y="33"/>
                </a:lnTo>
                <a:lnTo>
                  <a:pt x="1" y="35"/>
                </a:lnTo>
                <a:lnTo>
                  <a:pt x="1" y="38"/>
                </a:lnTo>
                <a:lnTo>
                  <a:pt x="0" y="40"/>
                </a:lnTo>
                <a:lnTo>
                  <a:pt x="0" y="42"/>
                </a:lnTo>
                <a:lnTo>
                  <a:pt x="0" y="44"/>
                </a:lnTo>
                <a:lnTo>
                  <a:pt x="0" y="47"/>
                </a:lnTo>
                <a:lnTo>
                  <a:pt x="0" y="49"/>
                </a:lnTo>
                <a:lnTo>
                  <a:pt x="0" y="51"/>
                </a:lnTo>
                <a:lnTo>
                  <a:pt x="0" y="54"/>
                </a:lnTo>
                <a:lnTo>
                  <a:pt x="1" y="56"/>
                </a:lnTo>
                <a:lnTo>
                  <a:pt x="1" y="58"/>
                </a:lnTo>
                <a:lnTo>
                  <a:pt x="3" y="60"/>
                </a:lnTo>
                <a:lnTo>
                  <a:pt x="4" y="63"/>
                </a:lnTo>
                <a:lnTo>
                  <a:pt x="4" y="65"/>
                </a:lnTo>
                <a:lnTo>
                  <a:pt x="5" y="67"/>
                </a:lnTo>
                <a:lnTo>
                  <a:pt x="6" y="69"/>
                </a:lnTo>
                <a:lnTo>
                  <a:pt x="7" y="71"/>
                </a:lnTo>
                <a:lnTo>
                  <a:pt x="9" y="73"/>
                </a:lnTo>
                <a:lnTo>
                  <a:pt x="10" y="75"/>
                </a:lnTo>
                <a:lnTo>
                  <a:pt x="11" y="77"/>
                </a:lnTo>
                <a:lnTo>
                  <a:pt x="13" y="78"/>
                </a:lnTo>
                <a:lnTo>
                  <a:pt x="14" y="80"/>
                </a:lnTo>
                <a:lnTo>
                  <a:pt x="16" y="81"/>
                </a:lnTo>
                <a:lnTo>
                  <a:pt x="17" y="83"/>
                </a:lnTo>
                <a:lnTo>
                  <a:pt x="19" y="84"/>
                </a:lnTo>
                <a:lnTo>
                  <a:pt x="21" y="85"/>
                </a:lnTo>
                <a:lnTo>
                  <a:pt x="23" y="86"/>
                </a:lnTo>
                <a:lnTo>
                  <a:pt x="25" y="88"/>
                </a:lnTo>
                <a:lnTo>
                  <a:pt x="27" y="89"/>
                </a:lnTo>
                <a:lnTo>
                  <a:pt x="29" y="89"/>
                </a:lnTo>
                <a:lnTo>
                  <a:pt x="31" y="90"/>
                </a:lnTo>
                <a:lnTo>
                  <a:pt x="33" y="91"/>
                </a:lnTo>
                <a:lnTo>
                  <a:pt x="35" y="92"/>
                </a:lnTo>
                <a:lnTo>
                  <a:pt x="37" y="92"/>
                </a:lnTo>
                <a:lnTo>
                  <a:pt x="39" y="93"/>
                </a:lnTo>
                <a:lnTo>
                  <a:pt x="42" y="93"/>
                </a:lnTo>
                <a:lnTo>
                  <a:pt x="45" y="93"/>
                </a:lnTo>
                <a:lnTo>
                  <a:pt x="47" y="93"/>
                </a:lnTo>
                <a:lnTo>
                  <a:pt x="50" y="93"/>
                </a:lnTo>
                <a:lnTo>
                  <a:pt x="52" y="93"/>
                </a:lnTo>
                <a:lnTo>
                  <a:pt x="54" y="93"/>
                </a:lnTo>
                <a:lnTo>
                  <a:pt x="56" y="92"/>
                </a:lnTo>
                <a:lnTo>
                  <a:pt x="59" y="92"/>
                </a:lnTo>
                <a:lnTo>
                  <a:pt x="61" y="91"/>
                </a:lnTo>
                <a:lnTo>
                  <a:pt x="63" y="90"/>
                </a:lnTo>
                <a:lnTo>
                  <a:pt x="65" y="89"/>
                </a:lnTo>
                <a:lnTo>
                  <a:pt x="67" y="89"/>
                </a:lnTo>
                <a:lnTo>
                  <a:pt x="69" y="88"/>
                </a:lnTo>
                <a:lnTo>
                  <a:pt x="71" y="86"/>
                </a:lnTo>
                <a:lnTo>
                  <a:pt x="73" y="85"/>
                </a:lnTo>
                <a:lnTo>
                  <a:pt x="74" y="84"/>
                </a:lnTo>
                <a:lnTo>
                  <a:pt x="76" y="83"/>
                </a:lnTo>
                <a:lnTo>
                  <a:pt x="78" y="81"/>
                </a:lnTo>
                <a:lnTo>
                  <a:pt x="79" y="80"/>
                </a:lnTo>
                <a:lnTo>
                  <a:pt x="81" y="78"/>
                </a:lnTo>
                <a:lnTo>
                  <a:pt x="82" y="77"/>
                </a:lnTo>
                <a:lnTo>
                  <a:pt x="84" y="75"/>
                </a:lnTo>
                <a:lnTo>
                  <a:pt x="86" y="73"/>
                </a:lnTo>
                <a:lnTo>
                  <a:pt x="87" y="71"/>
                </a:lnTo>
                <a:lnTo>
                  <a:pt x="88" y="69"/>
                </a:lnTo>
                <a:lnTo>
                  <a:pt x="89" y="67"/>
                </a:lnTo>
                <a:lnTo>
                  <a:pt x="90" y="65"/>
                </a:lnTo>
                <a:lnTo>
                  <a:pt x="91" y="63"/>
                </a:lnTo>
                <a:lnTo>
                  <a:pt x="92" y="60"/>
                </a:lnTo>
                <a:lnTo>
                  <a:pt x="92" y="58"/>
                </a:lnTo>
                <a:lnTo>
                  <a:pt x="93" y="56"/>
                </a:lnTo>
                <a:lnTo>
                  <a:pt x="93" y="54"/>
                </a:lnTo>
                <a:lnTo>
                  <a:pt x="93" y="51"/>
                </a:lnTo>
                <a:lnTo>
                  <a:pt x="94" y="49"/>
                </a:lnTo>
                <a:lnTo>
                  <a:pt x="94" y="47"/>
                </a:lnTo>
                <a:lnTo>
                  <a:pt x="94" y="44"/>
                </a:lnTo>
                <a:lnTo>
                  <a:pt x="93" y="42"/>
                </a:lnTo>
                <a:lnTo>
                  <a:pt x="93" y="40"/>
                </a:lnTo>
                <a:lnTo>
                  <a:pt x="93" y="38"/>
                </a:lnTo>
                <a:lnTo>
                  <a:pt x="92" y="35"/>
                </a:lnTo>
                <a:lnTo>
                  <a:pt x="92" y="33"/>
                </a:lnTo>
                <a:lnTo>
                  <a:pt x="91" y="31"/>
                </a:lnTo>
                <a:lnTo>
                  <a:pt x="90" y="29"/>
                </a:lnTo>
                <a:lnTo>
                  <a:pt x="89" y="27"/>
                </a:lnTo>
                <a:lnTo>
                  <a:pt x="88" y="25"/>
                </a:lnTo>
                <a:lnTo>
                  <a:pt x="87" y="23"/>
                </a:lnTo>
                <a:lnTo>
                  <a:pt x="86" y="21"/>
                </a:lnTo>
                <a:lnTo>
                  <a:pt x="84" y="18"/>
                </a:lnTo>
                <a:lnTo>
                  <a:pt x="82" y="17"/>
                </a:lnTo>
                <a:lnTo>
                  <a:pt x="81" y="15"/>
                </a:lnTo>
                <a:lnTo>
                  <a:pt x="79" y="14"/>
                </a:lnTo>
                <a:lnTo>
                  <a:pt x="78" y="12"/>
                </a:lnTo>
                <a:lnTo>
                  <a:pt x="76" y="11"/>
                </a:lnTo>
                <a:lnTo>
                  <a:pt x="74" y="9"/>
                </a:lnTo>
                <a:lnTo>
                  <a:pt x="73" y="8"/>
                </a:lnTo>
                <a:lnTo>
                  <a:pt x="71" y="7"/>
                </a:lnTo>
                <a:lnTo>
                  <a:pt x="69" y="6"/>
                </a:lnTo>
                <a:lnTo>
                  <a:pt x="67" y="5"/>
                </a:lnTo>
                <a:lnTo>
                  <a:pt x="65" y="4"/>
                </a:lnTo>
                <a:lnTo>
                  <a:pt x="63" y="3"/>
                </a:lnTo>
                <a:lnTo>
                  <a:pt x="61" y="2"/>
                </a:lnTo>
                <a:lnTo>
                  <a:pt x="59" y="2"/>
                </a:lnTo>
                <a:lnTo>
                  <a:pt x="56" y="1"/>
                </a:lnTo>
                <a:lnTo>
                  <a:pt x="54" y="1"/>
                </a:lnTo>
                <a:lnTo>
                  <a:pt x="52" y="0"/>
                </a:lnTo>
                <a:lnTo>
                  <a:pt x="50" y="0"/>
                </a:lnTo>
                <a:lnTo>
                  <a:pt x="47"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61" name="Rectangle 70"/>
          <p:cNvSpPr>
            <a:spLocks noChangeArrowheads="1"/>
          </p:cNvSpPr>
          <p:nvPr/>
        </p:nvSpPr>
        <p:spPr bwMode="auto">
          <a:xfrm>
            <a:off x="2882900" y="6069013"/>
            <a:ext cx="3232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Helvetica" panose="020B0604020202020204" pitchFamily="34" charset="0"/>
                <a:ea typeface="MS PGothic" panose="020B0600070205080204" pitchFamily="34" charset="-128"/>
              </a:rPr>
              <a:t>(c) Sum-of-products implementation</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62" name="Rectangle 71"/>
          <p:cNvSpPr>
            <a:spLocks noChangeArrowheads="1"/>
          </p:cNvSpPr>
          <p:nvPr/>
        </p:nvSpPr>
        <p:spPr bwMode="auto">
          <a:xfrm>
            <a:off x="6397625" y="4768850"/>
            <a:ext cx="114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f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63" name="Rectangle 72"/>
          <p:cNvSpPr>
            <a:spLocks noChangeArrowheads="1"/>
          </p:cNvSpPr>
          <p:nvPr/>
        </p:nvSpPr>
        <p:spPr bwMode="auto">
          <a:xfrm>
            <a:off x="6804025" y="4768850"/>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64" name="Rectangle 73"/>
          <p:cNvSpPr>
            <a:spLocks noChangeArrowheads="1"/>
          </p:cNvSpPr>
          <p:nvPr/>
        </p:nvSpPr>
        <p:spPr bwMode="auto">
          <a:xfrm>
            <a:off x="6902450" y="4868863"/>
            <a:ext cx="127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65" name="Rectangle 74"/>
          <p:cNvSpPr>
            <a:spLocks noChangeArrowheads="1"/>
          </p:cNvSpPr>
          <p:nvPr/>
        </p:nvSpPr>
        <p:spPr bwMode="auto">
          <a:xfrm>
            <a:off x="7239000" y="4768850"/>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66" name="Rectangle 75"/>
          <p:cNvSpPr>
            <a:spLocks noChangeArrowheads="1"/>
          </p:cNvSpPr>
          <p:nvPr/>
        </p:nvSpPr>
        <p:spPr bwMode="auto">
          <a:xfrm>
            <a:off x="7337425" y="4868863"/>
            <a:ext cx="1285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67" name="Rectangle 76"/>
          <p:cNvSpPr>
            <a:spLocks noChangeArrowheads="1"/>
          </p:cNvSpPr>
          <p:nvPr/>
        </p:nvSpPr>
        <p:spPr bwMode="auto">
          <a:xfrm>
            <a:off x="7029450" y="4762500"/>
            <a:ext cx="207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Symbol" panose="05050102010706020507" pitchFamily="18" charset="2"/>
                <a:ea typeface="MS PGothic" panose="020B0600070205080204" pitchFamily="34" charset="-128"/>
              </a:rPr>
              <a:t>Å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68" name="Freeform 77"/>
          <p:cNvSpPr>
            <a:spLocks/>
          </p:cNvSpPr>
          <p:nvPr/>
        </p:nvSpPr>
        <p:spPr bwMode="auto">
          <a:xfrm>
            <a:off x="4624388" y="4297363"/>
            <a:ext cx="403225" cy="406400"/>
          </a:xfrm>
          <a:custGeom>
            <a:avLst/>
            <a:gdLst>
              <a:gd name="T0" fmla="*/ 2147483646 w 369"/>
              <a:gd name="T1" fmla="*/ 2147483646 h 368"/>
              <a:gd name="T2" fmla="*/ 2147483646 w 369"/>
              <a:gd name="T3" fmla="*/ 2147483646 h 368"/>
              <a:gd name="T4" fmla="*/ 2147483646 w 369"/>
              <a:gd name="T5" fmla="*/ 0 h 368"/>
              <a:gd name="T6" fmla="*/ 0 w 369"/>
              <a:gd name="T7" fmla="*/ 0 h 368"/>
              <a:gd name="T8" fmla="*/ 0 60000 65536"/>
              <a:gd name="T9" fmla="*/ 0 60000 65536"/>
              <a:gd name="T10" fmla="*/ 0 60000 65536"/>
              <a:gd name="T11" fmla="*/ 0 60000 65536"/>
              <a:gd name="T12" fmla="*/ 0 w 369"/>
              <a:gd name="T13" fmla="*/ 0 h 368"/>
              <a:gd name="T14" fmla="*/ 369 w 369"/>
              <a:gd name="T15" fmla="*/ 368 h 368"/>
            </a:gdLst>
            <a:ahLst/>
            <a:cxnLst>
              <a:cxn ang="T8">
                <a:pos x="T0" y="T1"/>
              </a:cxn>
              <a:cxn ang="T9">
                <a:pos x="T2" y="T3"/>
              </a:cxn>
              <a:cxn ang="T10">
                <a:pos x="T4" y="T5"/>
              </a:cxn>
              <a:cxn ang="T11">
                <a:pos x="T6" y="T7"/>
              </a:cxn>
            </a:cxnLst>
            <a:rect l="T12" t="T13" r="T14" b="T15"/>
            <a:pathLst>
              <a:path w="369" h="368">
                <a:moveTo>
                  <a:pt x="369" y="368"/>
                </a:moveTo>
                <a:lnTo>
                  <a:pt x="225" y="368"/>
                </a:lnTo>
                <a:lnTo>
                  <a:pt x="225" y="0"/>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69" name="Freeform 78"/>
          <p:cNvSpPr>
            <a:spLocks/>
          </p:cNvSpPr>
          <p:nvPr/>
        </p:nvSpPr>
        <p:spPr bwMode="auto">
          <a:xfrm>
            <a:off x="4624388" y="5019675"/>
            <a:ext cx="403225" cy="384175"/>
          </a:xfrm>
          <a:custGeom>
            <a:avLst/>
            <a:gdLst>
              <a:gd name="T0" fmla="*/ 2147483646 w 369"/>
              <a:gd name="T1" fmla="*/ 0 h 349"/>
              <a:gd name="T2" fmla="*/ 2147483646 w 369"/>
              <a:gd name="T3" fmla="*/ 0 h 349"/>
              <a:gd name="T4" fmla="*/ 2147483646 w 369"/>
              <a:gd name="T5" fmla="*/ 2147483646 h 349"/>
              <a:gd name="T6" fmla="*/ 0 w 369"/>
              <a:gd name="T7" fmla="*/ 2147483646 h 349"/>
              <a:gd name="T8" fmla="*/ 0 60000 65536"/>
              <a:gd name="T9" fmla="*/ 0 60000 65536"/>
              <a:gd name="T10" fmla="*/ 0 60000 65536"/>
              <a:gd name="T11" fmla="*/ 0 60000 65536"/>
              <a:gd name="T12" fmla="*/ 0 w 369"/>
              <a:gd name="T13" fmla="*/ 0 h 349"/>
              <a:gd name="T14" fmla="*/ 369 w 369"/>
              <a:gd name="T15" fmla="*/ 349 h 349"/>
            </a:gdLst>
            <a:ahLst/>
            <a:cxnLst>
              <a:cxn ang="T8">
                <a:pos x="T0" y="T1"/>
              </a:cxn>
              <a:cxn ang="T9">
                <a:pos x="T2" y="T3"/>
              </a:cxn>
              <a:cxn ang="T10">
                <a:pos x="T4" y="T5"/>
              </a:cxn>
              <a:cxn ang="T11">
                <a:pos x="T6" y="T7"/>
              </a:cxn>
            </a:cxnLst>
            <a:rect l="T12" t="T13" r="T14" b="T15"/>
            <a:pathLst>
              <a:path w="369" h="349">
                <a:moveTo>
                  <a:pt x="369" y="0"/>
                </a:moveTo>
                <a:lnTo>
                  <a:pt x="225" y="0"/>
                </a:lnTo>
                <a:lnTo>
                  <a:pt x="225" y="349"/>
                </a:lnTo>
                <a:lnTo>
                  <a:pt x="0" y="349"/>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70" name="Line 80"/>
          <p:cNvSpPr>
            <a:spLocks noChangeShapeType="1"/>
          </p:cNvSpPr>
          <p:nvPr/>
        </p:nvSpPr>
        <p:spPr bwMode="auto">
          <a:xfrm>
            <a:off x="1852613" y="4456113"/>
            <a:ext cx="16541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71" name="Line 81"/>
          <p:cNvSpPr>
            <a:spLocks noChangeShapeType="1"/>
          </p:cNvSpPr>
          <p:nvPr/>
        </p:nvSpPr>
        <p:spPr bwMode="auto">
          <a:xfrm>
            <a:off x="2635250" y="4140200"/>
            <a:ext cx="0" cy="11144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72" name="Line 82"/>
          <p:cNvSpPr>
            <a:spLocks noChangeShapeType="1"/>
          </p:cNvSpPr>
          <p:nvPr/>
        </p:nvSpPr>
        <p:spPr bwMode="auto">
          <a:xfrm flipV="1">
            <a:off x="2322513" y="4456113"/>
            <a:ext cx="3175" cy="11287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73" name="Freeform 83"/>
          <p:cNvSpPr>
            <a:spLocks/>
          </p:cNvSpPr>
          <p:nvPr/>
        </p:nvSpPr>
        <p:spPr bwMode="auto">
          <a:xfrm>
            <a:off x="2601913" y="4103688"/>
            <a:ext cx="68262" cy="69850"/>
          </a:xfrm>
          <a:custGeom>
            <a:avLst/>
            <a:gdLst>
              <a:gd name="T0" fmla="*/ 2147483646 w 41"/>
              <a:gd name="T1" fmla="*/ 0 h 41"/>
              <a:gd name="T2" fmla="*/ 2147483646 w 41"/>
              <a:gd name="T3" fmla="*/ 0 h 41"/>
              <a:gd name="T4" fmla="*/ 2147483646 w 41"/>
              <a:gd name="T5" fmla="*/ 2147483646 h 41"/>
              <a:gd name="T6" fmla="*/ 2147483646 w 41"/>
              <a:gd name="T7" fmla="*/ 2147483646 h 41"/>
              <a:gd name="T8" fmla="*/ 2147483646 w 41"/>
              <a:gd name="T9" fmla="*/ 2147483646 h 41"/>
              <a:gd name="T10" fmla="*/ 2147483646 w 41"/>
              <a:gd name="T11" fmla="*/ 2147483646 h 41"/>
              <a:gd name="T12" fmla="*/ 2147483646 w 41"/>
              <a:gd name="T13" fmla="*/ 2147483646 h 41"/>
              <a:gd name="T14" fmla="*/ 2147483646 w 41"/>
              <a:gd name="T15" fmla="*/ 2147483646 h 41"/>
              <a:gd name="T16" fmla="*/ 2147483646 w 41"/>
              <a:gd name="T17" fmla="*/ 2147483646 h 41"/>
              <a:gd name="T18" fmla="*/ 2147483646 w 41"/>
              <a:gd name="T19" fmla="*/ 2147483646 h 41"/>
              <a:gd name="T20" fmla="*/ 2147483646 w 41"/>
              <a:gd name="T21" fmla="*/ 2147483646 h 41"/>
              <a:gd name="T22" fmla="*/ 2147483646 w 41"/>
              <a:gd name="T23" fmla="*/ 2147483646 h 41"/>
              <a:gd name="T24" fmla="*/ 2147483646 w 41"/>
              <a:gd name="T25" fmla="*/ 2147483646 h 41"/>
              <a:gd name="T26" fmla="*/ 2147483646 w 41"/>
              <a:gd name="T27" fmla="*/ 2147483646 h 41"/>
              <a:gd name="T28" fmla="*/ 2147483646 w 41"/>
              <a:gd name="T29" fmla="*/ 2147483646 h 41"/>
              <a:gd name="T30" fmla="*/ 2147483646 w 41"/>
              <a:gd name="T31" fmla="*/ 2147483646 h 41"/>
              <a:gd name="T32" fmla="*/ 2147483646 w 41"/>
              <a:gd name="T33" fmla="*/ 2147483646 h 41"/>
              <a:gd name="T34" fmla="*/ 2147483646 w 41"/>
              <a:gd name="T35" fmla="*/ 2147483646 h 41"/>
              <a:gd name="T36" fmla="*/ 2147483646 w 41"/>
              <a:gd name="T37" fmla="*/ 2147483646 h 41"/>
              <a:gd name="T38" fmla="*/ 2147483646 w 41"/>
              <a:gd name="T39" fmla="*/ 2147483646 h 41"/>
              <a:gd name="T40" fmla="*/ 2147483646 w 41"/>
              <a:gd name="T41" fmla="*/ 2147483646 h 41"/>
              <a:gd name="T42" fmla="*/ 2147483646 w 41"/>
              <a:gd name="T43" fmla="*/ 2147483646 h 41"/>
              <a:gd name="T44" fmla="*/ 2147483646 w 41"/>
              <a:gd name="T45" fmla="*/ 2147483646 h 41"/>
              <a:gd name="T46" fmla="*/ 2147483646 w 41"/>
              <a:gd name="T47" fmla="*/ 2147483646 h 41"/>
              <a:gd name="T48" fmla="*/ 2147483646 w 41"/>
              <a:gd name="T49" fmla="*/ 2147483646 h 41"/>
              <a:gd name="T50" fmla="*/ 2147483646 w 41"/>
              <a:gd name="T51" fmla="*/ 2147483646 h 41"/>
              <a:gd name="T52" fmla="*/ 2147483646 w 41"/>
              <a:gd name="T53" fmla="*/ 2147483646 h 41"/>
              <a:gd name="T54" fmla="*/ 2147483646 w 41"/>
              <a:gd name="T55" fmla="*/ 2147483646 h 41"/>
              <a:gd name="T56" fmla="*/ 2147483646 w 41"/>
              <a:gd name="T57" fmla="*/ 2147483646 h 41"/>
              <a:gd name="T58" fmla="*/ 2147483646 w 41"/>
              <a:gd name="T59" fmla="*/ 2147483646 h 41"/>
              <a:gd name="T60" fmla="*/ 2147483646 w 41"/>
              <a:gd name="T61" fmla="*/ 2147483646 h 41"/>
              <a:gd name="T62" fmla="*/ 2147483646 w 41"/>
              <a:gd name="T63" fmla="*/ 2147483646 h 41"/>
              <a:gd name="T64" fmla="*/ 2147483646 w 41"/>
              <a:gd name="T65" fmla="*/ 2147483646 h 41"/>
              <a:gd name="T66" fmla="*/ 2147483646 w 41"/>
              <a:gd name="T67" fmla="*/ 2147483646 h 41"/>
              <a:gd name="T68" fmla="*/ 2147483646 w 41"/>
              <a:gd name="T69" fmla="*/ 2147483646 h 41"/>
              <a:gd name="T70" fmla="*/ 2147483646 w 41"/>
              <a:gd name="T71" fmla="*/ 2147483646 h 41"/>
              <a:gd name="T72" fmla="*/ 2147483646 w 41"/>
              <a:gd name="T73" fmla="*/ 2147483646 h 41"/>
              <a:gd name="T74" fmla="*/ 2147483646 w 41"/>
              <a:gd name="T75" fmla="*/ 2147483646 h 41"/>
              <a:gd name="T76" fmla="*/ 2147483646 w 41"/>
              <a:gd name="T77" fmla="*/ 2147483646 h 41"/>
              <a:gd name="T78" fmla="*/ 2147483646 w 41"/>
              <a:gd name="T79" fmla="*/ 2147483646 h 41"/>
              <a:gd name="T80" fmla="*/ 2147483646 w 41"/>
              <a:gd name="T81" fmla="*/ 2147483646 h 41"/>
              <a:gd name="T82" fmla="*/ 2147483646 w 41"/>
              <a:gd name="T83" fmla="*/ 2147483646 h 41"/>
              <a:gd name="T84" fmla="*/ 2147483646 w 41"/>
              <a:gd name="T85" fmla="*/ 0 h 41"/>
              <a:gd name="T86" fmla="*/ 2147483646 w 41"/>
              <a:gd name="T87" fmla="*/ 0 h 41"/>
              <a:gd name="T88" fmla="*/ 2147483646 w 41"/>
              <a:gd name="T89" fmla="*/ 2147483646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1"/>
              <a:gd name="T137" fmla="*/ 41 w 41"/>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1">
                <a:moveTo>
                  <a:pt x="21" y="20"/>
                </a:moveTo>
                <a:lnTo>
                  <a:pt x="21" y="0"/>
                </a:lnTo>
                <a:lnTo>
                  <a:pt x="20" y="0"/>
                </a:lnTo>
                <a:lnTo>
                  <a:pt x="19" y="0"/>
                </a:lnTo>
                <a:lnTo>
                  <a:pt x="18" y="0"/>
                </a:lnTo>
                <a:lnTo>
                  <a:pt x="17" y="0"/>
                </a:lnTo>
                <a:lnTo>
                  <a:pt x="16" y="1"/>
                </a:lnTo>
                <a:lnTo>
                  <a:pt x="15" y="1"/>
                </a:lnTo>
                <a:lnTo>
                  <a:pt x="14" y="2"/>
                </a:lnTo>
                <a:lnTo>
                  <a:pt x="13" y="2"/>
                </a:lnTo>
                <a:lnTo>
                  <a:pt x="12" y="2"/>
                </a:lnTo>
                <a:lnTo>
                  <a:pt x="10" y="3"/>
                </a:lnTo>
                <a:lnTo>
                  <a:pt x="9" y="3"/>
                </a:lnTo>
                <a:lnTo>
                  <a:pt x="9" y="4"/>
                </a:lnTo>
                <a:lnTo>
                  <a:pt x="8" y="5"/>
                </a:lnTo>
                <a:lnTo>
                  <a:pt x="7" y="5"/>
                </a:lnTo>
                <a:lnTo>
                  <a:pt x="6" y="6"/>
                </a:lnTo>
                <a:lnTo>
                  <a:pt x="6" y="7"/>
                </a:lnTo>
                <a:lnTo>
                  <a:pt x="5" y="7"/>
                </a:lnTo>
                <a:lnTo>
                  <a:pt x="4" y="8"/>
                </a:lnTo>
                <a:lnTo>
                  <a:pt x="4" y="9"/>
                </a:lnTo>
                <a:lnTo>
                  <a:pt x="3" y="10"/>
                </a:lnTo>
                <a:lnTo>
                  <a:pt x="2" y="11"/>
                </a:lnTo>
                <a:lnTo>
                  <a:pt x="2" y="12"/>
                </a:lnTo>
                <a:lnTo>
                  <a:pt x="2" y="13"/>
                </a:lnTo>
                <a:lnTo>
                  <a:pt x="1" y="14"/>
                </a:lnTo>
                <a:lnTo>
                  <a:pt x="1" y="15"/>
                </a:lnTo>
                <a:lnTo>
                  <a:pt x="1" y="16"/>
                </a:lnTo>
                <a:lnTo>
                  <a:pt x="1" y="17"/>
                </a:lnTo>
                <a:lnTo>
                  <a:pt x="1" y="18"/>
                </a:lnTo>
                <a:lnTo>
                  <a:pt x="1" y="19"/>
                </a:lnTo>
                <a:lnTo>
                  <a:pt x="0" y="20"/>
                </a:lnTo>
                <a:lnTo>
                  <a:pt x="1" y="21"/>
                </a:lnTo>
                <a:lnTo>
                  <a:pt x="1" y="22"/>
                </a:lnTo>
                <a:lnTo>
                  <a:pt x="1" y="23"/>
                </a:lnTo>
                <a:lnTo>
                  <a:pt x="1" y="24"/>
                </a:lnTo>
                <a:lnTo>
                  <a:pt x="1" y="25"/>
                </a:lnTo>
                <a:lnTo>
                  <a:pt x="1" y="26"/>
                </a:lnTo>
                <a:lnTo>
                  <a:pt x="2" y="27"/>
                </a:lnTo>
                <a:lnTo>
                  <a:pt x="2" y="28"/>
                </a:lnTo>
                <a:lnTo>
                  <a:pt x="2" y="29"/>
                </a:lnTo>
                <a:lnTo>
                  <a:pt x="3" y="29"/>
                </a:lnTo>
                <a:lnTo>
                  <a:pt x="3" y="30"/>
                </a:lnTo>
                <a:lnTo>
                  <a:pt x="4" y="31"/>
                </a:lnTo>
                <a:lnTo>
                  <a:pt x="4" y="33"/>
                </a:lnTo>
                <a:lnTo>
                  <a:pt x="5" y="34"/>
                </a:lnTo>
                <a:lnTo>
                  <a:pt x="6" y="34"/>
                </a:lnTo>
                <a:lnTo>
                  <a:pt x="6" y="35"/>
                </a:lnTo>
                <a:lnTo>
                  <a:pt x="7" y="36"/>
                </a:lnTo>
                <a:lnTo>
                  <a:pt x="8" y="36"/>
                </a:lnTo>
                <a:lnTo>
                  <a:pt x="9" y="37"/>
                </a:lnTo>
                <a:lnTo>
                  <a:pt x="9" y="38"/>
                </a:lnTo>
                <a:lnTo>
                  <a:pt x="10" y="38"/>
                </a:lnTo>
                <a:lnTo>
                  <a:pt x="12" y="39"/>
                </a:lnTo>
                <a:lnTo>
                  <a:pt x="13" y="39"/>
                </a:lnTo>
                <a:lnTo>
                  <a:pt x="14" y="39"/>
                </a:lnTo>
                <a:lnTo>
                  <a:pt x="15" y="40"/>
                </a:lnTo>
                <a:lnTo>
                  <a:pt x="16" y="40"/>
                </a:lnTo>
                <a:lnTo>
                  <a:pt x="17" y="41"/>
                </a:lnTo>
                <a:lnTo>
                  <a:pt x="18" y="41"/>
                </a:lnTo>
                <a:lnTo>
                  <a:pt x="19" y="41"/>
                </a:lnTo>
                <a:lnTo>
                  <a:pt x="20" y="41"/>
                </a:lnTo>
                <a:lnTo>
                  <a:pt x="21" y="41"/>
                </a:lnTo>
                <a:lnTo>
                  <a:pt x="23" y="41"/>
                </a:lnTo>
                <a:lnTo>
                  <a:pt x="24" y="41"/>
                </a:lnTo>
                <a:lnTo>
                  <a:pt x="25" y="41"/>
                </a:lnTo>
                <a:lnTo>
                  <a:pt x="26" y="41"/>
                </a:lnTo>
                <a:lnTo>
                  <a:pt x="26" y="40"/>
                </a:lnTo>
                <a:lnTo>
                  <a:pt x="27" y="40"/>
                </a:lnTo>
                <a:lnTo>
                  <a:pt x="28" y="40"/>
                </a:lnTo>
                <a:lnTo>
                  <a:pt x="29" y="39"/>
                </a:lnTo>
                <a:lnTo>
                  <a:pt x="30" y="39"/>
                </a:lnTo>
                <a:lnTo>
                  <a:pt x="31" y="39"/>
                </a:lnTo>
                <a:lnTo>
                  <a:pt x="32" y="38"/>
                </a:lnTo>
                <a:lnTo>
                  <a:pt x="33" y="38"/>
                </a:lnTo>
                <a:lnTo>
                  <a:pt x="33" y="37"/>
                </a:lnTo>
                <a:lnTo>
                  <a:pt x="34" y="36"/>
                </a:lnTo>
                <a:lnTo>
                  <a:pt x="35" y="36"/>
                </a:lnTo>
                <a:lnTo>
                  <a:pt x="36" y="35"/>
                </a:lnTo>
                <a:lnTo>
                  <a:pt x="36" y="34"/>
                </a:lnTo>
                <a:lnTo>
                  <a:pt x="37" y="34"/>
                </a:lnTo>
                <a:lnTo>
                  <a:pt x="38" y="33"/>
                </a:lnTo>
                <a:lnTo>
                  <a:pt x="38" y="31"/>
                </a:lnTo>
                <a:lnTo>
                  <a:pt x="39" y="30"/>
                </a:lnTo>
                <a:lnTo>
                  <a:pt x="39" y="29"/>
                </a:lnTo>
                <a:lnTo>
                  <a:pt x="40" y="29"/>
                </a:lnTo>
                <a:lnTo>
                  <a:pt x="40" y="28"/>
                </a:lnTo>
                <a:lnTo>
                  <a:pt x="40" y="27"/>
                </a:lnTo>
                <a:lnTo>
                  <a:pt x="41" y="26"/>
                </a:lnTo>
                <a:lnTo>
                  <a:pt x="41" y="25"/>
                </a:lnTo>
                <a:lnTo>
                  <a:pt x="41" y="24"/>
                </a:lnTo>
                <a:lnTo>
                  <a:pt x="41" y="23"/>
                </a:lnTo>
                <a:lnTo>
                  <a:pt x="41" y="22"/>
                </a:lnTo>
                <a:lnTo>
                  <a:pt x="41" y="21"/>
                </a:lnTo>
                <a:lnTo>
                  <a:pt x="41" y="20"/>
                </a:lnTo>
                <a:lnTo>
                  <a:pt x="41" y="19"/>
                </a:lnTo>
                <a:lnTo>
                  <a:pt x="41" y="18"/>
                </a:lnTo>
                <a:lnTo>
                  <a:pt x="41" y="17"/>
                </a:lnTo>
                <a:lnTo>
                  <a:pt x="41" y="16"/>
                </a:lnTo>
                <a:lnTo>
                  <a:pt x="41" y="15"/>
                </a:lnTo>
                <a:lnTo>
                  <a:pt x="41" y="14"/>
                </a:lnTo>
                <a:lnTo>
                  <a:pt x="40" y="13"/>
                </a:lnTo>
                <a:lnTo>
                  <a:pt x="40" y="12"/>
                </a:lnTo>
                <a:lnTo>
                  <a:pt x="40" y="11"/>
                </a:lnTo>
                <a:lnTo>
                  <a:pt x="39" y="10"/>
                </a:lnTo>
                <a:lnTo>
                  <a:pt x="38" y="9"/>
                </a:lnTo>
                <a:lnTo>
                  <a:pt x="38" y="8"/>
                </a:lnTo>
                <a:lnTo>
                  <a:pt x="37" y="7"/>
                </a:lnTo>
                <a:lnTo>
                  <a:pt x="36" y="7"/>
                </a:lnTo>
                <a:lnTo>
                  <a:pt x="36" y="6"/>
                </a:lnTo>
                <a:lnTo>
                  <a:pt x="35" y="5"/>
                </a:lnTo>
                <a:lnTo>
                  <a:pt x="34" y="5"/>
                </a:lnTo>
                <a:lnTo>
                  <a:pt x="33" y="4"/>
                </a:lnTo>
                <a:lnTo>
                  <a:pt x="33" y="3"/>
                </a:lnTo>
                <a:lnTo>
                  <a:pt x="32" y="3"/>
                </a:lnTo>
                <a:lnTo>
                  <a:pt x="31" y="2"/>
                </a:lnTo>
                <a:lnTo>
                  <a:pt x="30" y="2"/>
                </a:lnTo>
                <a:lnTo>
                  <a:pt x="29" y="2"/>
                </a:lnTo>
                <a:lnTo>
                  <a:pt x="28" y="1"/>
                </a:lnTo>
                <a:lnTo>
                  <a:pt x="27" y="1"/>
                </a:lnTo>
                <a:lnTo>
                  <a:pt x="26" y="1"/>
                </a:lnTo>
                <a:lnTo>
                  <a:pt x="26" y="0"/>
                </a:lnTo>
                <a:lnTo>
                  <a:pt x="25" y="0"/>
                </a:lnTo>
                <a:lnTo>
                  <a:pt x="24" y="0"/>
                </a:lnTo>
                <a:lnTo>
                  <a:pt x="23" y="0"/>
                </a:lnTo>
                <a:lnTo>
                  <a:pt x="21" y="0"/>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74" name="Freeform 84"/>
          <p:cNvSpPr>
            <a:spLocks/>
          </p:cNvSpPr>
          <p:nvPr/>
        </p:nvSpPr>
        <p:spPr bwMode="auto">
          <a:xfrm>
            <a:off x="2290763" y="4421188"/>
            <a:ext cx="65087" cy="66675"/>
          </a:xfrm>
          <a:custGeom>
            <a:avLst/>
            <a:gdLst>
              <a:gd name="T0" fmla="*/ 2147483646 w 41"/>
              <a:gd name="T1" fmla="*/ 0 h 41"/>
              <a:gd name="T2" fmla="*/ 2147483646 w 41"/>
              <a:gd name="T3" fmla="*/ 0 h 41"/>
              <a:gd name="T4" fmla="*/ 2147483646 w 41"/>
              <a:gd name="T5" fmla="*/ 2147483646 h 41"/>
              <a:gd name="T6" fmla="*/ 2147483646 w 41"/>
              <a:gd name="T7" fmla="*/ 2147483646 h 41"/>
              <a:gd name="T8" fmla="*/ 2147483646 w 41"/>
              <a:gd name="T9" fmla="*/ 2147483646 h 41"/>
              <a:gd name="T10" fmla="*/ 2147483646 w 41"/>
              <a:gd name="T11" fmla="*/ 2147483646 h 41"/>
              <a:gd name="T12" fmla="*/ 2147483646 w 41"/>
              <a:gd name="T13" fmla="*/ 2147483646 h 41"/>
              <a:gd name="T14" fmla="*/ 2147483646 w 41"/>
              <a:gd name="T15" fmla="*/ 2147483646 h 41"/>
              <a:gd name="T16" fmla="*/ 2147483646 w 41"/>
              <a:gd name="T17" fmla="*/ 2147483646 h 41"/>
              <a:gd name="T18" fmla="*/ 2147483646 w 41"/>
              <a:gd name="T19" fmla="*/ 2147483646 h 41"/>
              <a:gd name="T20" fmla="*/ 2147483646 w 41"/>
              <a:gd name="T21" fmla="*/ 2147483646 h 41"/>
              <a:gd name="T22" fmla="*/ 2147483646 w 41"/>
              <a:gd name="T23" fmla="*/ 2147483646 h 41"/>
              <a:gd name="T24" fmla="*/ 2147483646 w 41"/>
              <a:gd name="T25" fmla="*/ 2147483646 h 41"/>
              <a:gd name="T26" fmla="*/ 2147483646 w 41"/>
              <a:gd name="T27" fmla="*/ 2147483646 h 41"/>
              <a:gd name="T28" fmla="*/ 2147483646 w 41"/>
              <a:gd name="T29" fmla="*/ 2147483646 h 41"/>
              <a:gd name="T30" fmla="*/ 2147483646 w 41"/>
              <a:gd name="T31" fmla="*/ 2147483646 h 41"/>
              <a:gd name="T32" fmla="*/ 2147483646 w 41"/>
              <a:gd name="T33" fmla="*/ 2147483646 h 41"/>
              <a:gd name="T34" fmla="*/ 2147483646 w 41"/>
              <a:gd name="T35" fmla="*/ 2147483646 h 41"/>
              <a:gd name="T36" fmla="*/ 2147483646 w 41"/>
              <a:gd name="T37" fmla="*/ 2147483646 h 41"/>
              <a:gd name="T38" fmla="*/ 2147483646 w 41"/>
              <a:gd name="T39" fmla="*/ 2147483646 h 41"/>
              <a:gd name="T40" fmla="*/ 2147483646 w 41"/>
              <a:gd name="T41" fmla="*/ 2147483646 h 41"/>
              <a:gd name="T42" fmla="*/ 2147483646 w 41"/>
              <a:gd name="T43" fmla="*/ 2147483646 h 41"/>
              <a:gd name="T44" fmla="*/ 2147483646 w 41"/>
              <a:gd name="T45" fmla="*/ 2147483646 h 41"/>
              <a:gd name="T46" fmla="*/ 2147483646 w 41"/>
              <a:gd name="T47" fmla="*/ 2147483646 h 41"/>
              <a:gd name="T48" fmla="*/ 2147483646 w 41"/>
              <a:gd name="T49" fmla="*/ 2147483646 h 41"/>
              <a:gd name="T50" fmla="*/ 2147483646 w 41"/>
              <a:gd name="T51" fmla="*/ 2147483646 h 41"/>
              <a:gd name="T52" fmla="*/ 2147483646 w 41"/>
              <a:gd name="T53" fmla="*/ 2147483646 h 41"/>
              <a:gd name="T54" fmla="*/ 2147483646 w 41"/>
              <a:gd name="T55" fmla="*/ 2147483646 h 41"/>
              <a:gd name="T56" fmla="*/ 2147483646 w 41"/>
              <a:gd name="T57" fmla="*/ 2147483646 h 41"/>
              <a:gd name="T58" fmla="*/ 2147483646 w 41"/>
              <a:gd name="T59" fmla="*/ 2147483646 h 41"/>
              <a:gd name="T60" fmla="*/ 2147483646 w 41"/>
              <a:gd name="T61" fmla="*/ 2147483646 h 41"/>
              <a:gd name="T62" fmla="*/ 2147483646 w 41"/>
              <a:gd name="T63" fmla="*/ 2147483646 h 41"/>
              <a:gd name="T64" fmla="*/ 2147483646 w 41"/>
              <a:gd name="T65" fmla="*/ 2147483646 h 41"/>
              <a:gd name="T66" fmla="*/ 2147483646 w 41"/>
              <a:gd name="T67" fmla="*/ 2147483646 h 41"/>
              <a:gd name="T68" fmla="*/ 2147483646 w 41"/>
              <a:gd name="T69" fmla="*/ 2147483646 h 41"/>
              <a:gd name="T70" fmla="*/ 2147483646 w 41"/>
              <a:gd name="T71" fmla="*/ 2147483646 h 41"/>
              <a:gd name="T72" fmla="*/ 2147483646 w 41"/>
              <a:gd name="T73" fmla="*/ 2147483646 h 41"/>
              <a:gd name="T74" fmla="*/ 2147483646 w 41"/>
              <a:gd name="T75" fmla="*/ 2147483646 h 41"/>
              <a:gd name="T76" fmla="*/ 2147483646 w 41"/>
              <a:gd name="T77" fmla="*/ 2147483646 h 41"/>
              <a:gd name="T78" fmla="*/ 2147483646 w 41"/>
              <a:gd name="T79" fmla="*/ 2147483646 h 41"/>
              <a:gd name="T80" fmla="*/ 2147483646 w 41"/>
              <a:gd name="T81" fmla="*/ 2147483646 h 41"/>
              <a:gd name="T82" fmla="*/ 2147483646 w 41"/>
              <a:gd name="T83" fmla="*/ 2147483646 h 41"/>
              <a:gd name="T84" fmla="*/ 2147483646 w 41"/>
              <a:gd name="T85" fmla="*/ 0 h 41"/>
              <a:gd name="T86" fmla="*/ 2147483646 w 41"/>
              <a:gd name="T87" fmla="*/ 0 h 41"/>
              <a:gd name="T88" fmla="*/ 2147483646 w 41"/>
              <a:gd name="T89" fmla="*/ 2147483646 h 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1"/>
              <a:gd name="T137" fmla="*/ 41 w 41"/>
              <a:gd name="T138" fmla="*/ 41 h 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1">
                <a:moveTo>
                  <a:pt x="21" y="20"/>
                </a:moveTo>
                <a:lnTo>
                  <a:pt x="21" y="0"/>
                </a:lnTo>
                <a:lnTo>
                  <a:pt x="20" y="0"/>
                </a:lnTo>
                <a:lnTo>
                  <a:pt x="19" y="0"/>
                </a:lnTo>
                <a:lnTo>
                  <a:pt x="18" y="0"/>
                </a:lnTo>
                <a:lnTo>
                  <a:pt x="17" y="0"/>
                </a:lnTo>
                <a:lnTo>
                  <a:pt x="16" y="1"/>
                </a:lnTo>
                <a:lnTo>
                  <a:pt x="15" y="1"/>
                </a:lnTo>
                <a:lnTo>
                  <a:pt x="14" y="2"/>
                </a:lnTo>
                <a:lnTo>
                  <a:pt x="13" y="2"/>
                </a:lnTo>
                <a:lnTo>
                  <a:pt x="12" y="2"/>
                </a:lnTo>
                <a:lnTo>
                  <a:pt x="11" y="3"/>
                </a:lnTo>
                <a:lnTo>
                  <a:pt x="10" y="3"/>
                </a:lnTo>
                <a:lnTo>
                  <a:pt x="10" y="4"/>
                </a:lnTo>
                <a:lnTo>
                  <a:pt x="9" y="5"/>
                </a:lnTo>
                <a:lnTo>
                  <a:pt x="7" y="5"/>
                </a:lnTo>
                <a:lnTo>
                  <a:pt x="6" y="6"/>
                </a:lnTo>
                <a:lnTo>
                  <a:pt x="6" y="7"/>
                </a:lnTo>
                <a:lnTo>
                  <a:pt x="5" y="7"/>
                </a:lnTo>
                <a:lnTo>
                  <a:pt x="4" y="8"/>
                </a:lnTo>
                <a:lnTo>
                  <a:pt x="4" y="9"/>
                </a:lnTo>
                <a:lnTo>
                  <a:pt x="3" y="10"/>
                </a:lnTo>
                <a:lnTo>
                  <a:pt x="2" y="11"/>
                </a:lnTo>
                <a:lnTo>
                  <a:pt x="2" y="12"/>
                </a:lnTo>
                <a:lnTo>
                  <a:pt x="2" y="13"/>
                </a:lnTo>
                <a:lnTo>
                  <a:pt x="1" y="14"/>
                </a:lnTo>
                <a:lnTo>
                  <a:pt x="1" y="15"/>
                </a:lnTo>
                <a:lnTo>
                  <a:pt x="1" y="16"/>
                </a:lnTo>
                <a:lnTo>
                  <a:pt x="1" y="17"/>
                </a:lnTo>
                <a:lnTo>
                  <a:pt x="1" y="18"/>
                </a:lnTo>
                <a:lnTo>
                  <a:pt x="1" y="19"/>
                </a:lnTo>
                <a:lnTo>
                  <a:pt x="0" y="20"/>
                </a:lnTo>
                <a:lnTo>
                  <a:pt x="1" y="21"/>
                </a:lnTo>
                <a:lnTo>
                  <a:pt x="1" y="22"/>
                </a:lnTo>
                <a:lnTo>
                  <a:pt x="1" y="23"/>
                </a:lnTo>
                <a:lnTo>
                  <a:pt x="1" y="24"/>
                </a:lnTo>
                <a:lnTo>
                  <a:pt x="1" y="25"/>
                </a:lnTo>
                <a:lnTo>
                  <a:pt x="1" y="26"/>
                </a:lnTo>
                <a:lnTo>
                  <a:pt x="2" y="27"/>
                </a:lnTo>
                <a:lnTo>
                  <a:pt x="2" y="28"/>
                </a:lnTo>
                <a:lnTo>
                  <a:pt x="2" y="29"/>
                </a:lnTo>
                <a:lnTo>
                  <a:pt x="3" y="29"/>
                </a:lnTo>
                <a:lnTo>
                  <a:pt x="3" y="30"/>
                </a:lnTo>
                <a:lnTo>
                  <a:pt x="4" y="31"/>
                </a:lnTo>
                <a:lnTo>
                  <a:pt x="4" y="32"/>
                </a:lnTo>
                <a:lnTo>
                  <a:pt x="5" y="33"/>
                </a:lnTo>
                <a:lnTo>
                  <a:pt x="6" y="33"/>
                </a:lnTo>
                <a:lnTo>
                  <a:pt x="6" y="34"/>
                </a:lnTo>
                <a:lnTo>
                  <a:pt x="7" y="35"/>
                </a:lnTo>
                <a:lnTo>
                  <a:pt x="9" y="35"/>
                </a:lnTo>
                <a:lnTo>
                  <a:pt x="10" y="36"/>
                </a:lnTo>
                <a:lnTo>
                  <a:pt x="10" y="37"/>
                </a:lnTo>
                <a:lnTo>
                  <a:pt x="11" y="37"/>
                </a:lnTo>
                <a:lnTo>
                  <a:pt x="12" y="39"/>
                </a:lnTo>
                <a:lnTo>
                  <a:pt x="13" y="39"/>
                </a:lnTo>
                <a:lnTo>
                  <a:pt x="14" y="39"/>
                </a:lnTo>
                <a:lnTo>
                  <a:pt x="15" y="40"/>
                </a:lnTo>
                <a:lnTo>
                  <a:pt x="16" y="40"/>
                </a:lnTo>
                <a:lnTo>
                  <a:pt x="17" y="41"/>
                </a:lnTo>
                <a:lnTo>
                  <a:pt x="18" y="41"/>
                </a:lnTo>
                <a:lnTo>
                  <a:pt x="19" y="41"/>
                </a:lnTo>
                <a:lnTo>
                  <a:pt x="20" y="41"/>
                </a:lnTo>
                <a:lnTo>
                  <a:pt x="21" y="41"/>
                </a:lnTo>
                <a:lnTo>
                  <a:pt x="23" y="41"/>
                </a:lnTo>
                <a:lnTo>
                  <a:pt x="24" y="41"/>
                </a:lnTo>
                <a:lnTo>
                  <a:pt x="25" y="41"/>
                </a:lnTo>
                <a:lnTo>
                  <a:pt x="26" y="41"/>
                </a:lnTo>
                <a:lnTo>
                  <a:pt x="26" y="40"/>
                </a:lnTo>
                <a:lnTo>
                  <a:pt x="27" y="40"/>
                </a:lnTo>
                <a:lnTo>
                  <a:pt x="28" y="40"/>
                </a:lnTo>
                <a:lnTo>
                  <a:pt x="29" y="39"/>
                </a:lnTo>
                <a:lnTo>
                  <a:pt x="30" y="39"/>
                </a:lnTo>
                <a:lnTo>
                  <a:pt x="31" y="39"/>
                </a:lnTo>
                <a:lnTo>
                  <a:pt x="32" y="37"/>
                </a:lnTo>
                <a:lnTo>
                  <a:pt x="33" y="37"/>
                </a:lnTo>
                <a:lnTo>
                  <a:pt x="33" y="36"/>
                </a:lnTo>
                <a:lnTo>
                  <a:pt x="34" y="35"/>
                </a:lnTo>
                <a:lnTo>
                  <a:pt x="35" y="35"/>
                </a:lnTo>
                <a:lnTo>
                  <a:pt x="36" y="34"/>
                </a:lnTo>
                <a:lnTo>
                  <a:pt x="36" y="33"/>
                </a:lnTo>
                <a:lnTo>
                  <a:pt x="37" y="33"/>
                </a:lnTo>
                <a:lnTo>
                  <a:pt x="38" y="32"/>
                </a:lnTo>
                <a:lnTo>
                  <a:pt x="38" y="31"/>
                </a:lnTo>
                <a:lnTo>
                  <a:pt x="39" y="30"/>
                </a:lnTo>
                <a:lnTo>
                  <a:pt x="39" y="29"/>
                </a:lnTo>
                <a:lnTo>
                  <a:pt x="40" y="29"/>
                </a:lnTo>
                <a:lnTo>
                  <a:pt x="40" y="28"/>
                </a:lnTo>
                <a:lnTo>
                  <a:pt x="40" y="27"/>
                </a:lnTo>
                <a:lnTo>
                  <a:pt x="41" y="26"/>
                </a:lnTo>
                <a:lnTo>
                  <a:pt x="41" y="25"/>
                </a:lnTo>
                <a:lnTo>
                  <a:pt x="41" y="24"/>
                </a:lnTo>
                <a:lnTo>
                  <a:pt x="41" y="23"/>
                </a:lnTo>
                <a:lnTo>
                  <a:pt x="41" y="22"/>
                </a:lnTo>
                <a:lnTo>
                  <a:pt x="41" y="21"/>
                </a:lnTo>
                <a:lnTo>
                  <a:pt x="41" y="20"/>
                </a:lnTo>
                <a:lnTo>
                  <a:pt x="41" y="19"/>
                </a:lnTo>
                <a:lnTo>
                  <a:pt x="41" y="18"/>
                </a:lnTo>
                <a:lnTo>
                  <a:pt x="41" y="17"/>
                </a:lnTo>
                <a:lnTo>
                  <a:pt x="41" y="16"/>
                </a:lnTo>
                <a:lnTo>
                  <a:pt x="41" y="15"/>
                </a:lnTo>
                <a:lnTo>
                  <a:pt x="41" y="14"/>
                </a:lnTo>
                <a:lnTo>
                  <a:pt x="40" y="13"/>
                </a:lnTo>
                <a:lnTo>
                  <a:pt x="40" y="12"/>
                </a:lnTo>
                <a:lnTo>
                  <a:pt x="40" y="11"/>
                </a:lnTo>
                <a:lnTo>
                  <a:pt x="39" y="10"/>
                </a:lnTo>
                <a:lnTo>
                  <a:pt x="38" y="9"/>
                </a:lnTo>
                <a:lnTo>
                  <a:pt x="38" y="8"/>
                </a:lnTo>
                <a:lnTo>
                  <a:pt x="37" y="7"/>
                </a:lnTo>
                <a:lnTo>
                  <a:pt x="36" y="7"/>
                </a:lnTo>
                <a:lnTo>
                  <a:pt x="36" y="6"/>
                </a:lnTo>
                <a:lnTo>
                  <a:pt x="35" y="5"/>
                </a:lnTo>
                <a:lnTo>
                  <a:pt x="34" y="5"/>
                </a:lnTo>
                <a:lnTo>
                  <a:pt x="33" y="4"/>
                </a:lnTo>
                <a:lnTo>
                  <a:pt x="33" y="3"/>
                </a:lnTo>
                <a:lnTo>
                  <a:pt x="32" y="3"/>
                </a:lnTo>
                <a:lnTo>
                  <a:pt x="31" y="2"/>
                </a:lnTo>
                <a:lnTo>
                  <a:pt x="30" y="2"/>
                </a:lnTo>
                <a:lnTo>
                  <a:pt x="29" y="2"/>
                </a:lnTo>
                <a:lnTo>
                  <a:pt x="28" y="1"/>
                </a:lnTo>
                <a:lnTo>
                  <a:pt x="27" y="1"/>
                </a:lnTo>
                <a:lnTo>
                  <a:pt x="26" y="1"/>
                </a:lnTo>
                <a:lnTo>
                  <a:pt x="26" y="0"/>
                </a:lnTo>
                <a:lnTo>
                  <a:pt x="25" y="0"/>
                </a:lnTo>
                <a:lnTo>
                  <a:pt x="24" y="0"/>
                </a:lnTo>
                <a:lnTo>
                  <a:pt x="23" y="0"/>
                </a:lnTo>
                <a:lnTo>
                  <a:pt x="21" y="0"/>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75" name="Rectangle 85"/>
          <p:cNvSpPr>
            <a:spLocks noChangeArrowheads="1"/>
          </p:cNvSpPr>
          <p:nvPr/>
        </p:nvSpPr>
        <p:spPr bwMode="auto">
          <a:xfrm>
            <a:off x="6583363" y="4768850"/>
            <a:ext cx="176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76" name="Rectangle 86"/>
          <p:cNvSpPr>
            <a:spLocks noChangeArrowheads="1"/>
          </p:cNvSpPr>
          <p:nvPr/>
        </p:nvSpPr>
        <p:spPr bwMode="auto">
          <a:xfrm>
            <a:off x="1600200" y="4002088"/>
            <a:ext cx="1587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77" name="Rectangle 87"/>
          <p:cNvSpPr>
            <a:spLocks noChangeArrowheads="1"/>
          </p:cNvSpPr>
          <p:nvPr/>
        </p:nvSpPr>
        <p:spPr bwMode="auto">
          <a:xfrm>
            <a:off x="1698625" y="4108450"/>
            <a:ext cx="127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78" name="Rectangle 88"/>
          <p:cNvSpPr>
            <a:spLocks noChangeArrowheads="1"/>
          </p:cNvSpPr>
          <p:nvPr/>
        </p:nvSpPr>
        <p:spPr bwMode="auto">
          <a:xfrm>
            <a:off x="1600200" y="4308475"/>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79" name="Rectangle 89"/>
          <p:cNvSpPr>
            <a:spLocks noChangeArrowheads="1"/>
          </p:cNvSpPr>
          <p:nvPr/>
        </p:nvSpPr>
        <p:spPr bwMode="auto">
          <a:xfrm>
            <a:off x="1698625" y="4419600"/>
            <a:ext cx="127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80" name="Line 90"/>
          <p:cNvSpPr>
            <a:spLocks noChangeShapeType="1"/>
          </p:cNvSpPr>
          <p:nvPr/>
        </p:nvSpPr>
        <p:spPr bwMode="auto">
          <a:xfrm flipH="1">
            <a:off x="5772150" y="2454275"/>
            <a:ext cx="2889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81" name="AutoShape 91"/>
          <p:cNvSpPr>
            <a:spLocks noChangeArrowheads="1"/>
          </p:cNvSpPr>
          <p:nvPr/>
        </p:nvSpPr>
        <p:spPr bwMode="auto">
          <a:xfrm>
            <a:off x="3817938" y="4029075"/>
            <a:ext cx="617537" cy="538163"/>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en-US" altLang="en-US" sz="2400">
              <a:solidFill>
                <a:schemeClr val="tx1"/>
              </a:solidFill>
              <a:ea typeface="MS PGothic" panose="020B0600070205080204" pitchFamily="34" charset="-128"/>
            </a:endParaRPr>
          </a:p>
        </p:txBody>
      </p:sp>
      <p:sp>
        <p:nvSpPr>
          <p:cNvPr id="29782" name="AutoShape 92"/>
          <p:cNvSpPr>
            <a:spLocks noChangeArrowheads="1"/>
          </p:cNvSpPr>
          <p:nvPr/>
        </p:nvSpPr>
        <p:spPr bwMode="auto">
          <a:xfrm>
            <a:off x="3817938" y="5149850"/>
            <a:ext cx="617537" cy="538163"/>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en-US" altLang="en-US" sz="2400">
              <a:solidFill>
                <a:schemeClr val="tx1"/>
              </a:solidFill>
              <a:ea typeface="MS PGothic" panose="020B0600070205080204" pitchFamily="34" charset="-128"/>
            </a:endParaRPr>
          </a:p>
        </p:txBody>
      </p:sp>
      <p:sp>
        <p:nvSpPr>
          <p:cNvPr id="29783" name="Freeform 93"/>
          <p:cNvSpPr>
            <a:spLocks/>
          </p:cNvSpPr>
          <p:nvPr/>
        </p:nvSpPr>
        <p:spPr bwMode="auto">
          <a:xfrm>
            <a:off x="5105400" y="2181225"/>
            <a:ext cx="666750" cy="268288"/>
          </a:xfrm>
          <a:custGeom>
            <a:avLst/>
            <a:gdLst>
              <a:gd name="T0" fmla="*/ 2147483646 w 612"/>
              <a:gd name="T1" fmla="*/ 0 h 243"/>
              <a:gd name="T2" fmla="*/ 2147483646 w 612"/>
              <a:gd name="T3" fmla="*/ 0 h 243"/>
              <a:gd name="T4" fmla="*/ 2147483646 w 612"/>
              <a:gd name="T5" fmla="*/ 0 h 243"/>
              <a:gd name="T6" fmla="*/ 2147483646 w 612"/>
              <a:gd name="T7" fmla="*/ 0 h 243"/>
              <a:gd name="T8" fmla="*/ 2147483646 w 612"/>
              <a:gd name="T9" fmla="*/ 2147483646 h 243"/>
              <a:gd name="T10" fmla="*/ 2147483646 w 612"/>
              <a:gd name="T11" fmla="*/ 2147483646 h 243"/>
              <a:gd name="T12" fmla="*/ 2147483646 w 612"/>
              <a:gd name="T13" fmla="*/ 2147483646 h 243"/>
              <a:gd name="T14" fmla="*/ 2147483646 w 612"/>
              <a:gd name="T15" fmla="*/ 2147483646 h 243"/>
              <a:gd name="T16" fmla="*/ 2147483646 w 612"/>
              <a:gd name="T17" fmla="*/ 2147483646 h 243"/>
              <a:gd name="T18" fmla="*/ 2147483646 w 612"/>
              <a:gd name="T19" fmla="*/ 2147483646 h 243"/>
              <a:gd name="T20" fmla="*/ 2147483646 w 612"/>
              <a:gd name="T21" fmla="*/ 2147483646 h 243"/>
              <a:gd name="T22" fmla="*/ 2147483646 w 612"/>
              <a:gd name="T23" fmla="*/ 2147483646 h 243"/>
              <a:gd name="T24" fmla="*/ 2147483646 w 612"/>
              <a:gd name="T25" fmla="*/ 2147483646 h 243"/>
              <a:gd name="T26" fmla="*/ 2147483646 w 612"/>
              <a:gd name="T27" fmla="*/ 2147483646 h 243"/>
              <a:gd name="T28" fmla="*/ 2147483646 w 612"/>
              <a:gd name="T29" fmla="*/ 2147483646 h 243"/>
              <a:gd name="T30" fmla="*/ 2147483646 w 612"/>
              <a:gd name="T31" fmla="*/ 2147483646 h 243"/>
              <a:gd name="T32" fmla="*/ 2147483646 w 612"/>
              <a:gd name="T33" fmla="*/ 2147483646 h 243"/>
              <a:gd name="T34" fmla="*/ 2147483646 w 612"/>
              <a:gd name="T35" fmla="*/ 2147483646 h 243"/>
              <a:gd name="T36" fmla="*/ 2147483646 w 612"/>
              <a:gd name="T37" fmla="*/ 2147483646 h 243"/>
              <a:gd name="T38" fmla="*/ 2147483646 w 612"/>
              <a:gd name="T39" fmla="*/ 2147483646 h 243"/>
              <a:gd name="T40" fmla="*/ 2147483646 w 612"/>
              <a:gd name="T41" fmla="*/ 2147483646 h 243"/>
              <a:gd name="T42" fmla="*/ 2147483646 w 612"/>
              <a:gd name="T43" fmla="*/ 2147483646 h 243"/>
              <a:gd name="T44" fmla="*/ 2147483646 w 612"/>
              <a:gd name="T45" fmla="*/ 2147483646 h 243"/>
              <a:gd name="T46" fmla="*/ 2147483646 w 612"/>
              <a:gd name="T47" fmla="*/ 2147483646 h 243"/>
              <a:gd name="T48" fmla="*/ 2147483646 w 612"/>
              <a:gd name="T49" fmla="*/ 2147483646 h 243"/>
              <a:gd name="T50" fmla="*/ 2147483646 w 612"/>
              <a:gd name="T51" fmla="*/ 2147483646 h 243"/>
              <a:gd name="T52" fmla="*/ 2147483646 w 612"/>
              <a:gd name="T53" fmla="*/ 2147483646 h 243"/>
              <a:gd name="T54" fmla="*/ 2147483646 w 612"/>
              <a:gd name="T55" fmla="*/ 2147483646 h 243"/>
              <a:gd name="T56" fmla="*/ 2147483646 w 612"/>
              <a:gd name="T57" fmla="*/ 2147483646 h 243"/>
              <a:gd name="T58" fmla="*/ 2147483646 w 612"/>
              <a:gd name="T59" fmla="*/ 2147483646 h 243"/>
              <a:gd name="T60" fmla="*/ 2147483646 w 612"/>
              <a:gd name="T61" fmla="*/ 2147483646 h 243"/>
              <a:gd name="T62" fmla="*/ 2147483646 w 612"/>
              <a:gd name="T63" fmla="*/ 2147483646 h 243"/>
              <a:gd name="T64" fmla="*/ 2147483646 w 612"/>
              <a:gd name="T65" fmla="*/ 2147483646 h 243"/>
              <a:gd name="T66" fmla="*/ 2147483646 w 612"/>
              <a:gd name="T67" fmla="*/ 2147483646 h 243"/>
              <a:gd name="T68" fmla="*/ 2147483646 w 612"/>
              <a:gd name="T69" fmla="*/ 2147483646 h 243"/>
              <a:gd name="T70" fmla="*/ 2147483646 w 612"/>
              <a:gd name="T71" fmla="*/ 2147483646 h 243"/>
              <a:gd name="T72" fmla="*/ 2147483646 w 612"/>
              <a:gd name="T73" fmla="*/ 2147483646 h 243"/>
              <a:gd name="T74" fmla="*/ 2147483646 w 612"/>
              <a:gd name="T75" fmla="*/ 2147483646 h 243"/>
              <a:gd name="T76" fmla="*/ 2147483646 w 612"/>
              <a:gd name="T77" fmla="*/ 2147483646 h 243"/>
              <a:gd name="T78" fmla="*/ 2147483646 w 612"/>
              <a:gd name="T79" fmla="*/ 2147483646 h 243"/>
              <a:gd name="T80" fmla="*/ 2147483646 w 612"/>
              <a:gd name="T81" fmla="*/ 2147483646 h 243"/>
              <a:gd name="T82" fmla="*/ 2147483646 w 612"/>
              <a:gd name="T83" fmla="*/ 2147483646 h 243"/>
              <a:gd name="T84" fmla="*/ 2147483646 w 612"/>
              <a:gd name="T85" fmla="*/ 2147483646 h 243"/>
              <a:gd name="T86" fmla="*/ 2147483646 w 612"/>
              <a:gd name="T87" fmla="*/ 2147483646 h 243"/>
              <a:gd name="T88" fmla="*/ 2147483646 w 612"/>
              <a:gd name="T89" fmla="*/ 2147483646 h 243"/>
              <a:gd name="T90" fmla="*/ 2147483646 w 612"/>
              <a:gd name="T91" fmla="*/ 2147483646 h 243"/>
              <a:gd name="T92" fmla="*/ 2147483646 w 612"/>
              <a:gd name="T93" fmla="*/ 2147483646 h 243"/>
              <a:gd name="T94" fmla="*/ 2147483646 w 612"/>
              <a:gd name="T95" fmla="*/ 2147483646 h 243"/>
              <a:gd name="T96" fmla="*/ 2147483646 w 612"/>
              <a:gd name="T97" fmla="*/ 2147483646 h 243"/>
              <a:gd name="T98" fmla="*/ 2147483646 w 612"/>
              <a:gd name="T99" fmla="*/ 2147483646 h 243"/>
              <a:gd name="T100" fmla="*/ 2147483646 w 612"/>
              <a:gd name="T101" fmla="*/ 2147483646 h 243"/>
              <a:gd name="T102" fmla="*/ 2147483646 w 612"/>
              <a:gd name="T103" fmla="*/ 2147483646 h 243"/>
              <a:gd name="T104" fmla="*/ 2147483646 w 612"/>
              <a:gd name="T105" fmla="*/ 2147483646 h 243"/>
              <a:gd name="T106" fmla="*/ 2147483646 w 612"/>
              <a:gd name="T107" fmla="*/ 2147483646 h 243"/>
              <a:gd name="T108" fmla="*/ 2147483646 w 612"/>
              <a:gd name="T109" fmla="*/ 2147483646 h 243"/>
              <a:gd name="T110" fmla="*/ 2147483646 w 612"/>
              <a:gd name="T111" fmla="*/ 2147483646 h 243"/>
              <a:gd name="T112" fmla="*/ 2147483646 w 612"/>
              <a:gd name="T113" fmla="*/ 2147483646 h 243"/>
              <a:gd name="T114" fmla="*/ 2147483646 w 612"/>
              <a:gd name="T115" fmla="*/ 2147483646 h 243"/>
              <a:gd name="T116" fmla="*/ 2147483646 w 612"/>
              <a:gd name="T117" fmla="*/ 2147483646 h 243"/>
              <a:gd name="T118" fmla="*/ 2147483646 w 612"/>
              <a:gd name="T119" fmla="*/ 2147483646 h 243"/>
              <a:gd name="T120" fmla="*/ 2147483646 w 612"/>
              <a:gd name="T121" fmla="*/ 2147483646 h 2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2"/>
              <a:gd name="T184" fmla="*/ 0 h 243"/>
              <a:gd name="T185" fmla="*/ 612 w 612"/>
              <a:gd name="T186" fmla="*/ 243 h 2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2" h="243">
                <a:moveTo>
                  <a:pt x="0" y="0"/>
                </a:moveTo>
                <a:lnTo>
                  <a:pt x="23" y="0"/>
                </a:lnTo>
                <a:lnTo>
                  <a:pt x="46" y="0"/>
                </a:lnTo>
                <a:lnTo>
                  <a:pt x="66" y="0"/>
                </a:lnTo>
                <a:lnTo>
                  <a:pt x="85" y="0"/>
                </a:lnTo>
                <a:lnTo>
                  <a:pt x="103" y="0"/>
                </a:lnTo>
                <a:lnTo>
                  <a:pt x="120" y="0"/>
                </a:lnTo>
                <a:lnTo>
                  <a:pt x="135" y="0"/>
                </a:lnTo>
                <a:lnTo>
                  <a:pt x="149" y="0"/>
                </a:lnTo>
                <a:lnTo>
                  <a:pt x="163" y="0"/>
                </a:lnTo>
                <a:lnTo>
                  <a:pt x="175" y="0"/>
                </a:lnTo>
                <a:lnTo>
                  <a:pt x="185" y="0"/>
                </a:lnTo>
                <a:lnTo>
                  <a:pt x="195" y="0"/>
                </a:lnTo>
                <a:lnTo>
                  <a:pt x="205" y="0"/>
                </a:lnTo>
                <a:lnTo>
                  <a:pt x="214" y="0"/>
                </a:lnTo>
                <a:lnTo>
                  <a:pt x="221" y="0"/>
                </a:lnTo>
                <a:lnTo>
                  <a:pt x="228" y="0"/>
                </a:lnTo>
                <a:lnTo>
                  <a:pt x="234" y="0"/>
                </a:lnTo>
                <a:lnTo>
                  <a:pt x="240" y="0"/>
                </a:lnTo>
                <a:lnTo>
                  <a:pt x="245" y="0"/>
                </a:lnTo>
                <a:lnTo>
                  <a:pt x="249" y="0"/>
                </a:lnTo>
                <a:lnTo>
                  <a:pt x="253" y="0"/>
                </a:lnTo>
                <a:lnTo>
                  <a:pt x="256" y="0"/>
                </a:lnTo>
                <a:lnTo>
                  <a:pt x="259" y="0"/>
                </a:lnTo>
                <a:lnTo>
                  <a:pt x="261" y="0"/>
                </a:lnTo>
                <a:lnTo>
                  <a:pt x="264" y="0"/>
                </a:lnTo>
                <a:lnTo>
                  <a:pt x="266" y="0"/>
                </a:lnTo>
                <a:lnTo>
                  <a:pt x="268" y="0"/>
                </a:lnTo>
                <a:lnTo>
                  <a:pt x="269" y="0"/>
                </a:lnTo>
                <a:lnTo>
                  <a:pt x="271" y="0"/>
                </a:lnTo>
                <a:lnTo>
                  <a:pt x="273" y="1"/>
                </a:lnTo>
                <a:lnTo>
                  <a:pt x="274" y="1"/>
                </a:lnTo>
                <a:lnTo>
                  <a:pt x="276" y="1"/>
                </a:lnTo>
                <a:lnTo>
                  <a:pt x="278" y="1"/>
                </a:lnTo>
                <a:lnTo>
                  <a:pt x="279" y="1"/>
                </a:lnTo>
                <a:lnTo>
                  <a:pt x="282" y="1"/>
                </a:lnTo>
                <a:lnTo>
                  <a:pt x="283" y="1"/>
                </a:lnTo>
                <a:lnTo>
                  <a:pt x="284" y="1"/>
                </a:lnTo>
                <a:lnTo>
                  <a:pt x="285" y="1"/>
                </a:lnTo>
                <a:lnTo>
                  <a:pt x="287" y="2"/>
                </a:lnTo>
                <a:lnTo>
                  <a:pt x="288" y="2"/>
                </a:lnTo>
                <a:lnTo>
                  <a:pt x="289" y="2"/>
                </a:lnTo>
                <a:lnTo>
                  <a:pt x="290" y="2"/>
                </a:lnTo>
                <a:lnTo>
                  <a:pt x="291" y="2"/>
                </a:lnTo>
                <a:lnTo>
                  <a:pt x="292" y="2"/>
                </a:lnTo>
                <a:lnTo>
                  <a:pt x="293" y="2"/>
                </a:lnTo>
                <a:lnTo>
                  <a:pt x="294" y="2"/>
                </a:lnTo>
                <a:lnTo>
                  <a:pt x="295" y="2"/>
                </a:lnTo>
                <a:lnTo>
                  <a:pt x="296" y="2"/>
                </a:lnTo>
                <a:lnTo>
                  <a:pt x="297" y="2"/>
                </a:lnTo>
                <a:lnTo>
                  <a:pt x="298" y="3"/>
                </a:lnTo>
                <a:lnTo>
                  <a:pt x="299" y="3"/>
                </a:lnTo>
                <a:lnTo>
                  <a:pt x="300" y="3"/>
                </a:lnTo>
                <a:lnTo>
                  <a:pt x="301" y="3"/>
                </a:lnTo>
                <a:lnTo>
                  <a:pt x="302" y="3"/>
                </a:lnTo>
                <a:lnTo>
                  <a:pt x="303" y="3"/>
                </a:lnTo>
                <a:lnTo>
                  <a:pt x="304" y="3"/>
                </a:lnTo>
                <a:lnTo>
                  <a:pt x="305" y="4"/>
                </a:lnTo>
                <a:lnTo>
                  <a:pt x="307" y="4"/>
                </a:lnTo>
                <a:lnTo>
                  <a:pt x="308" y="4"/>
                </a:lnTo>
                <a:lnTo>
                  <a:pt x="309" y="4"/>
                </a:lnTo>
                <a:lnTo>
                  <a:pt x="311" y="4"/>
                </a:lnTo>
                <a:lnTo>
                  <a:pt x="312" y="5"/>
                </a:lnTo>
                <a:lnTo>
                  <a:pt x="314" y="5"/>
                </a:lnTo>
                <a:lnTo>
                  <a:pt x="316" y="5"/>
                </a:lnTo>
                <a:lnTo>
                  <a:pt x="317" y="5"/>
                </a:lnTo>
                <a:lnTo>
                  <a:pt x="318" y="5"/>
                </a:lnTo>
                <a:lnTo>
                  <a:pt x="320" y="6"/>
                </a:lnTo>
                <a:lnTo>
                  <a:pt x="321" y="6"/>
                </a:lnTo>
                <a:lnTo>
                  <a:pt x="323" y="6"/>
                </a:lnTo>
                <a:lnTo>
                  <a:pt x="324" y="6"/>
                </a:lnTo>
                <a:lnTo>
                  <a:pt x="325" y="6"/>
                </a:lnTo>
                <a:lnTo>
                  <a:pt x="326" y="6"/>
                </a:lnTo>
                <a:lnTo>
                  <a:pt x="327" y="7"/>
                </a:lnTo>
                <a:lnTo>
                  <a:pt x="328" y="7"/>
                </a:lnTo>
                <a:lnTo>
                  <a:pt x="329" y="7"/>
                </a:lnTo>
                <a:lnTo>
                  <a:pt x="330" y="7"/>
                </a:lnTo>
                <a:lnTo>
                  <a:pt x="331" y="7"/>
                </a:lnTo>
                <a:lnTo>
                  <a:pt x="331" y="8"/>
                </a:lnTo>
                <a:lnTo>
                  <a:pt x="332" y="8"/>
                </a:lnTo>
                <a:lnTo>
                  <a:pt x="333" y="8"/>
                </a:lnTo>
                <a:lnTo>
                  <a:pt x="334" y="8"/>
                </a:lnTo>
                <a:lnTo>
                  <a:pt x="335" y="9"/>
                </a:lnTo>
                <a:lnTo>
                  <a:pt x="336" y="9"/>
                </a:lnTo>
                <a:lnTo>
                  <a:pt x="337" y="9"/>
                </a:lnTo>
                <a:lnTo>
                  <a:pt x="338" y="9"/>
                </a:lnTo>
                <a:lnTo>
                  <a:pt x="339" y="10"/>
                </a:lnTo>
                <a:lnTo>
                  <a:pt x="340" y="10"/>
                </a:lnTo>
                <a:lnTo>
                  <a:pt x="342" y="10"/>
                </a:lnTo>
                <a:lnTo>
                  <a:pt x="343" y="11"/>
                </a:lnTo>
                <a:lnTo>
                  <a:pt x="344" y="11"/>
                </a:lnTo>
                <a:lnTo>
                  <a:pt x="346" y="12"/>
                </a:lnTo>
                <a:lnTo>
                  <a:pt x="348" y="12"/>
                </a:lnTo>
                <a:lnTo>
                  <a:pt x="349" y="13"/>
                </a:lnTo>
                <a:lnTo>
                  <a:pt x="351" y="13"/>
                </a:lnTo>
                <a:lnTo>
                  <a:pt x="353" y="14"/>
                </a:lnTo>
                <a:lnTo>
                  <a:pt x="355" y="14"/>
                </a:lnTo>
                <a:lnTo>
                  <a:pt x="356" y="15"/>
                </a:lnTo>
                <a:lnTo>
                  <a:pt x="358" y="15"/>
                </a:lnTo>
                <a:lnTo>
                  <a:pt x="359" y="16"/>
                </a:lnTo>
                <a:lnTo>
                  <a:pt x="360" y="16"/>
                </a:lnTo>
                <a:lnTo>
                  <a:pt x="362" y="17"/>
                </a:lnTo>
                <a:lnTo>
                  <a:pt x="363" y="17"/>
                </a:lnTo>
                <a:lnTo>
                  <a:pt x="365" y="17"/>
                </a:lnTo>
                <a:lnTo>
                  <a:pt x="366" y="18"/>
                </a:lnTo>
                <a:lnTo>
                  <a:pt x="367" y="18"/>
                </a:lnTo>
                <a:lnTo>
                  <a:pt x="368" y="19"/>
                </a:lnTo>
                <a:lnTo>
                  <a:pt x="369" y="19"/>
                </a:lnTo>
                <a:lnTo>
                  <a:pt x="370" y="19"/>
                </a:lnTo>
                <a:lnTo>
                  <a:pt x="371" y="20"/>
                </a:lnTo>
                <a:lnTo>
                  <a:pt x="372" y="20"/>
                </a:lnTo>
                <a:lnTo>
                  <a:pt x="373" y="20"/>
                </a:lnTo>
                <a:lnTo>
                  <a:pt x="374" y="21"/>
                </a:lnTo>
                <a:lnTo>
                  <a:pt x="375" y="21"/>
                </a:lnTo>
                <a:lnTo>
                  <a:pt x="376" y="22"/>
                </a:lnTo>
                <a:lnTo>
                  <a:pt x="377" y="22"/>
                </a:lnTo>
                <a:lnTo>
                  <a:pt x="378" y="23"/>
                </a:lnTo>
                <a:lnTo>
                  <a:pt x="379" y="23"/>
                </a:lnTo>
                <a:lnTo>
                  <a:pt x="380" y="24"/>
                </a:lnTo>
                <a:lnTo>
                  <a:pt x="381" y="24"/>
                </a:lnTo>
                <a:lnTo>
                  <a:pt x="382" y="26"/>
                </a:lnTo>
                <a:lnTo>
                  <a:pt x="384" y="26"/>
                </a:lnTo>
                <a:lnTo>
                  <a:pt x="385" y="27"/>
                </a:lnTo>
                <a:lnTo>
                  <a:pt x="386" y="28"/>
                </a:lnTo>
                <a:lnTo>
                  <a:pt x="388" y="29"/>
                </a:lnTo>
                <a:lnTo>
                  <a:pt x="389" y="29"/>
                </a:lnTo>
                <a:lnTo>
                  <a:pt x="391" y="30"/>
                </a:lnTo>
                <a:lnTo>
                  <a:pt x="393" y="31"/>
                </a:lnTo>
                <a:lnTo>
                  <a:pt x="394" y="32"/>
                </a:lnTo>
                <a:lnTo>
                  <a:pt x="395" y="32"/>
                </a:lnTo>
                <a:lnTo>
                  <a:pt x="397" y="33"/>
                </a:lnTo>
                <a:lnTo>
                  <a:pt x="398" y="33"/>
                </a:lnTo>
                <a:lnTo>
                  <a:pt x="399" y="34"/>
                </a:lnTo>
                <a:lnTo>
                  <a:pt x="400" y="35"/>
                </a:lnTo>
                <a:lnTo>
                  <a:pt x="401" y="35"/>
                </a:lnTo>
                <a:lnTo>
                  <a:pt x="402" y="36"/>
                </a:lnTo>
                <a:lnTo>
                  <a:pt x="403" y="36"/>
                </a:lnTo>
                <a:lnTo>
                  <a:pt x="404" y="36"/>
                </a:lnTo>
                <a:lnTo>
                  <a:pt x="404" y="37"/>
                </a:lnTo>
                <a:lnTo>
                  <a:pt x="406" y="37"/>
                </a:lnTo>
                <a:lnTo>
                  <a:pt x="407" y="38"/>
                </a:lnTo>
                <a:lnTo>
                  <a:pt x="408" y="38"/>
                </a:lnTo>
                <a:lnTo>
                  <a:pt x="409" y="39"/>
                </a:lnTo>
                <a:lnTo>
                  <a:pt x="410" y="39"/>
                </a:lnTo>
                <a:lnTo>
                  <a:pt x="411" y="40"/>
                </a:lnTo>
                <a:lnTo>
                  <a:pt x="412" y="40"/>
                </a:lnTo>
                <a:lnTo>
                  <a:pt x="413" y="41"/>
                </a:lnTo>
                <a:lnTo>
                  <a:pt x="414" y="42"/>
                </a:lnTo>
                <a:lnTo>
                  <a:pt x="415" y="42"/>
                </a:lnTo>
                <a:lnTo>
                  <a:pt x="416" y="43"/>
                </a:lnTo>
                <a:lnTo>
                  <a:pt x="417" y="43"/>
                </a:lnTo>
                <a:lnTo>
                  <a:pt x="419" y="44"/>
                </a:lnTo>
                <a:lnTo>
                  <a:pt x="420" y="45"/>
                </a:lnTo>
                <a:lnTo>
                  <a:pt x="421" y="45"/>
                </a:lnTo>
                <a:lnTo>
                  <a:pt x="422" y="46"/>
                </a:lnTo>
                <a:lnTo>
                  <a:pt x="424" y="47"/>
                </a:lnTo>
                <a:lnTo>
                  <a:pt x="425" y="48"/>
                </a:lnTo>
                <a:lnTo>
                  <a:pt x="426" y="48"/>
                </a:lnTo>
                <a:lnTo>
                  <a:pt x="428" y="49"/>
                </a:lnTo>
                <a:lnTo>
                  <a:pt x="429" y="50"/>
                </a:lnTo>
                <a:lnTo>
                  <a:pt x="430" y="50"/>
                </a:lnTo>
                <a:lnTo>
                  <a:pt x="431" y="51"/>
                </a:lnTo>
                <a:lnTo>
                  <a:pt x="432" y="51"/>
                </a:lnTo>
                <a:lnTo>
                  <a:pt x="433" y="52"/>
                </a:lnTo>
                <a:lnTo>
                  <a:pt x="434" y="52"/>
                </a:lnTo>
                <a:lnTo>
                  <a:pt x="435" y="53"/>
                </a:lnTo>
                <a:lnTo>
                  <a:pt x="436" y="54"/>
                </a:lnTo>
                <a:lnTo>
                  <a:pt x="437" y="54"/>
                </a:lnTo>
                <a:lnTo>
                  <a:pt x="438" y="55"/>
                </a:lnTo>
                <a:lnTo>
                  <a:pt x="439" y="55"/>
                </a:lnTo>
                <a:lnTo>
                  <a:pt x="440" y="56"/>
                </a:lnTo>
                <a:lnTo>
                  <a:pt x="441" y="57"/>
                </a:lnTo>
                <a:lnTo>
                  <a:pt x="442" y="58"/>
                </a:lnTo>
                <a:lnTo>
                  <a:pt x="443" y="58"/>
                </a:lnTo>
                <a:lnTo>
                  <a:pt x="444" y="58"/>
                </a:lnTo>
                <a:lnTo>
                  <a:pt x="444" y="59"/>
                </a:lnTo>
                <a:lnTo>
                  <a:pt x="445" y="59"/>
                </a:lnTo>
                <a:lnTo>
                  <a:pt x="446" y="60"/>
                </a:lnTo>
                <a:lnTo>
                  <a:pt x="448" y="60"/>
                </a:lnTo>
                <a:lnTo>
                  <a:pt x="449" y="61"/>
                </a:lnTo>
                <a:lnTo>
                  <a:pt x="450" y="62"/>
                </a:lnTo>
                <a:lnTo>
                  <a:pt x="452" y="63"/>
                </a:lnTo>
                <a:lnTo>
                  <a:pt x="453" y="64"/>
                </a:lnTo>
                <a:lnTo>
                  <a:pt x="454" y="64"/>
                </a:lnTo>
                <a:lnTo>
                  <a:pt x="455" y="65"/>
                </a:lnTo>
                <a:lnTo>
                  <a:pt x="456" y="66"/>
                </a:lnTo>
                <a:lnTo>
                  <a:pt x="457" y="66"/>
                </a:lnTo>
                <a:lnTo>
                  <a:pt x="458" y="68"/>
                </a:lnTo>
                <a:lnTo>
                  <a:pt x="459" y="69"/>
                </a:lnTo>
                <a:lnTo>
                  <a:pt x="460" y="69"/>
                </a:lnTo>
                <a:lnTo>
                  <a:pt x="461" y="70"/>
                </a:lnTo>
                <a:lnTo>
                  <a:pt x="462" y="71"/>
                </a:lnTo>
                <a:lnTo>
                  <a:pt x="463" y="71"/>
                </a:lnTo>
                <a:lnTo>
                  <a:pt x="463" y="72"/>
                </a:lnTo>
                <a:lnTo>
                  <a:pt x="464" y="72"/>
                </a:lnTo>
                <a:lnTo>
                  <a:pt x="465" y="73"/>
                </a:lnTo>
                <a:lnTo>
                  <a:pt x="466" y="73"/>
                </a:lnTo>
                <a:lnTo>
                  <a:pt x="466" y="74"/>
                </a:lnTo>
                <a:lnTo>
                  <a:pt x="467" y="74"/>
                </a:lnTo>
                <a:lnTo>
                  <a:pt x="468" y="75"/>
                </a:lnTo>
                <a:lnTo>
                  <a:pt x="469" y="76"/>
                </a:lnTo>
                <a:lnTo>
                  <a:pt x="470" y="76"/>
                </a:lnTo>
                <a:lnTo>
                  <a:pt x="471" y="77"/>
                </a:lnTo>
                <a:lnTo>
                  <a:pt x="472" y="78"/>
                </a:lnTo>
                <a:lnTo>
                  <a:pt x="473" y="79"/>
                </a:lnTo>
                <a:lnTo>
                  <a:pt x="474" y="80"/>
                </a:lnTo>
                <a:lnTo>
                  <a:pt x="475" y="80"/>
                </a:lnTo>
                <a:lnTo>
                  <a:pt x="476" y="81"/>
                </a:lnTo>
                <a:lnTo>
                  <a:pt x="476" y="82"/>
                </a:lnTo>
                <a:lnTo>
                  <a:pt x="477" y="82"/>
                </a:lnTo>
                <a:lnTo>
                  <a:pt x="478" y="82"/>
                </a:lnTo>
                <a:lnTo>
                  <a:pt x="478" y="83"/>
                </a:lnTo>
                <a:lnTo>
                  <a:pt x="479" y="83"/>
                </a:lnTo>
                <a:lnTo>
                  <a:pt x="479" y="84"/>
                </a:lnTo>
                <a:lnTo>
                  <a:pt x="480" y="84"/>
                </a:lnTo>
                <a:lnTo>
                  <a:pt x="480" y="85"/>
                </a:lnTo>
                <a:lnTo>
                  <a:pt x="481" y="85"/>
                </a:lnTo>
                <a:lnTo>
                  <a:pt x="482" y="86"/>
                </a:lnTo>
                <a:lnTo>
                  <a:pt x="483" y="87"/>
                </a:lnTo>
                <a:lnTo>
                  <a:pt x="484" y="87"/>
                </a:lnTo>
                <a:lnTo>
                  <a:pt x="484" y="88"/>
                </a:lnTo>
                <a:lnTo>
                  <a:pt x="485" y="88"/>
                </a:lnTo>
                <a:lnTo>
                  <a:pt x="486" y="89"/>
                </a:lnTo>
                <a:lnTo>
                  <a:pt x="487" y="89"/>
                </a:lnTo>
                <a:lnTo>
                  <a:pt x="487" y="90"/>
                </a:lnTo>
                <a:lnTo>
                  <a:pt x="489" y="90"/>
                </a:lnTo>
                <a:lnTo>
                  <a:pt x="490" y="91"/>
                </a:lnTo>
                <a:lnTo>
                  <a:pt x="491" y="92"/>
                </a:lnTo>
                <a:lnTo>
                  <a:pt x="492" y="92"/>
                </a:lnTo>
                <a:lnTo>
                  <a:pt x="493" y="93"/>
                </a:lnTo>
                <a:lnTo>
                  <a:pt x="494" y="94"/>
                </a:lnTo>
                <a:lnTo>
                  <a:pt x="495" y="94"/>
                </a:lnTo>
                <a:lnTo>
                  <a:pt x="495" y="95"/>
                </a:lnTo>
                <a:lnTo>
                  <a:pt x="496" y="95"/>
                </a:lnTo>
                <a:lnTo>
                  <a:pt x="497" y="96"/>
                </a:lnTo>
                <a:lnTo>
                  <a:pt x="498" y="96"/>
                </a:lnTo>
                <a:lnTo>
                  <a:pt x="498" y="97"/>
                </a:lnTo>
                <a:lnTo>
                  <a:pt x="499" y="97"/>
                </a:lnTo>
                <a:lnTo>
                  <a:pt x="500" y="98"/>
                </a:lnTo>
                <a:lnTo>
                  <a:pt x="501" y="98"/>
                </a:lnTo>
                <a:lnTo>
                  <a:pt x="501" y="99"/>
                </a:lnTo>
                <a:lnTo>
                  <a:pt x="502" y="99"/>
                </a:lnTo>
                <a:lnTo>
                  <a:pt x="502" y="100"/>
                </a:lnTo>
                <a:lnTo>
                  <a:pt x="503" y="100"/>
                </a:lnTo>
                <a:lnTo>
                  <a:pt x="504" y="101"/>
                </a:lnTo>
                <a:lnTo>
                  <a:pt x="505" y="102"/>
                </a:lnTo>
                <a:lnTo>
                  <a:pt x="506" y="103"/>
                </a:lnTo>
                <a:lnTo>
                  <a:pt x="507" y="104"/>
                </a:lnTo>
                <a:lnTo>
                  <a:pt x="508" y="105"/>
                </a:lnTo>
                <a:lnTo>
                  <a:pt x="509" y="106"/>
                </a:lnTo>
                <a:lnTo>
                  <a:pt x="510" y="107"/>
                </a:lnTo>
                <a:lnTo>
                  <a:pt x="511" y="108"/>
                </a:lnTo>
                <a:lnTo>
                  <a:pt x="512" y="110"/>
                </a:lnTo>
                <a:lnTo>
                  <a:pt x="513" y="111"/>
                </a:lnTo>
                <a:lnTo>
                  <a:pt x="514" y="112"/>
                </a:lnTo>
                <a:lnTo>
                  <a:pt x="514" y="113"/>
                </a:lnTo>
                <a:lnTo>
                  <a:pt x="515" y="114"/>
                </a:lnTo>
                <a:lnTo>
                  <a:pt x="516" y="115"/>
                </a:lnTo>
                <a:lnTo>
                  <a:pt x="517" y="115"/>
                </a:lnTo>
                <a:lnTo>
                  <a:pt x="518" y="116"/>
                </a:lnTo>
                <a:lnTo>
                  <a:pt x="519" y="117"/>
                </a:lnTo>
                <a:lnTo>
                  <a:pt x="519" y="118"/>
                </a:lnTo>
                <a:lnTo>
                  <a:pt x="520" y="119"/>
                </a:lnTo>
                <a:lnTo>
                  <a:pt x="521" y="119"/>
                </a:lnTo>
                <a:lnTo>
                  <a:pt x="521" y="120"/>
                </a:lnTo>
                <a:lnTo>
                  <a:pt x="522" y="121"/>
                </a:lnTo>
                <a:lnTo>
                  <a:pt x="523" y="121"/>
                </a:lnTo>
                <a:lnTo>
                  <a:pt x="523" y="122"/>
                </a:lnTo>
                <a:lnTo>
                  <a:pt x="524" y="122"/>
                </a:lnTo>
                <a:lnTo>
                  <a:pt x="524" y="123"/>
                </a:lnTo>
                <a:lnTo>
                  <a:pt x="525" y="124"/>
                </a:lnTo>
                <a:lnTo>
                  <a:pt x="526" y="125"/>
                </a:lnTo>
                <a:lnTo>
                  <a:pt x="527" y="126"/>
                </a:lnTo>
                <a:lnTo>
                  <a:pt x="528" y="127"/>
                </a:lnTo>
                <a:lnTo>
                  <a:pt x="528" y="128"/>
                </a:lnTo>
                <a:lnTo>
                  <a:pt x="529" y="128"/>
                </a:lnTo>
                <a:lnTo>
                  <a:pt x="529" y="129"/>
                </a:lnTo>
                <a:lnTo>
                  <a:pt x="531" y="130"/>
                </a:lnTo>
                <a:lnTo>
                  <a:pt x="532" y="131"/>
                </a:lnTo>
                <a:lnTo>
                  <a:pt x="533" y="132"/>
                </a:lnTo>
                <a:lnTo>
                  <a:pt x="533" y="133"/>
                </a:lnTo>
                <a:lnTo>
                  <a:pt x="534" y="134"/>
                </a:lnTo>
                <a:lnTo>
                  <a:pt x="535" y="135"/>
                </a:lnTo>
                <a:lnTo>
                  <a:pt x="536" y="136"/>
                </a:lnTo>
                <a:lnTo>
                  <a:pt x="537" y="137"/>
                </a:lnTo>
                <a:lnTo>
                  <a:pt x="538" y="139"/>
                </a:lnTo>
                <a:lnTo>
                  <a:pt x="540" y="140"/>
                </a:lnTo>
                <a:lnTo>
                  <a:pt x="541" y="141"/>
                </a:lnTo>
                <a:lnTo>
                  <a:pt x="542" y="143"/>
                </a:lnTo>
                <a:lnTo>
                  <a:pt x="543" y="144"/>
                </a:lnTo>
                <a:lnTo>
                  <a:pt x="544" y="145"/>
                </a:lnTo>
                <a:lnTo>
                  <a:pt x="544" y="146"/>
                </a:lnTo>
                <a:lnTo>
                  <a:pt x="545" y="147"/>
                </a:lnTo>
                <a:lnTo>
                  <a:pt x="546" y="148"/>
                </a:lnTo>
                <a:lnTo>
                  <a:pt x="547" y="149"/>
                </a:lnTo>
                <a:lnTo>
                  <a:pt x="548" y="151"/>
                </a:lnTo>
                <a:lnTo>
                  <a:pt x="549" y="152"/>
                </a:lnTo>
                <a:lnTo>
                  <a:pt x="549" y="153"/>
                </a:lnTo>
                <a:lnTo>
                  <a:pt x="550" y="154"/>
                </a:lnTo>
                <a:lnTo>
                  <a:pt x="551" y="155"/>
                </a:lnTo>
                <a:lnTo>
                  <a:pt x="552" y="156"/>
                </a:lnTo>
                <a:lnTo>
                  <a:pt x="552" y="157"/>
                </a:lnTo>
                <a:lnTo>
                  <a:pt x="553" y="157"/>
                </a:lnTo>
                <a:lnTo>
                  <a:pt x="553" y="158"/>
                </a:lnTo>
                <a:lnTo>
                  <a:pt x="554" y="159"/>
                </a:lnTo>
                <a:lnTo>
                  <a:pt x="555" y="160"/>
                </a:lnTo>
                <a:lnTo>
                  <a:pt x="555" y="161"/>
                </a:lnTo>
                <a:lnTo>
                  <a:pt x="556" y="162"/>
                </a:lnTo>
                <a:lnTo>
                  <a:pt x="557" y="163"/>
                </a:lnTo>
                <a:lnTo>
                  <a:pt x="558" y="164"/>
                </a:lnTo>
                <a:lnTo>
                  <a:pt x="558" y="165"/>
                </a:lnTo>
                <a:lnTo>
                  <a:pt x="559" y="167"/>
                </a:lnTo>
                <a:lnTo>
                  <a:pt x="560" y="168"/>
                </a:lnTo>
                <a:lnTo>
                  <a:pt x="561" y="169"/>
                </a:lnTo>
                <a:lnTo>
                  <a:pt x="562" y="171"/>
                </a:lnTo>
                <a:lnTo>
                  <a:pt x="563" y="172"/>
                </a:lnTo>
                <a:lnTo>
                  <a:pt x="565" y="174"/>
                </a:lnTo>
                <a:lnTo>
                  <a:pt x="566" y="175"/>
                </a:lnTo>
                <a:lnTo>
                  <a:pt x="567" y="177"/>
                </a:lnTo>
                <a:lnTo>
                  <a:pt x="568" y="178"/>
                </a:lnTo>
                <a:lnTo>
                  <a:pt x="569" y="179"/>
                </a:lnTo>
                <a:lnTo>
                  <a:pt x="569" y="181"/>
                </a:lnTo>
                <a:lnTo>
                  <a:pt x="570" y="182"/>
                </a:lnTo>
                <a:lnTo>
                  <a:pt x="572" y="183"/>
                </a:lnTo>
                <a:lnTo>
                  <a:pt x="573" y="184"/>
                </a:lnTo>
                <a:lnTo>
                  <a:pt x="573" y="185"/>
                </a:lnTo>
                <a:lnTo>
                  <a:pt x="574" y="186"/>
                </a:lnTo>
                <a:lnTo>
                  <a:pt x="575" y="186"/>
                </a:lnTo>
                <a:lnTo>
                  <a:pt x="575" y="187"/>
                </a:lnTo>
                <a:lnTo>
                  <a:pt x="576" y="188"/>
                </a:lnTo>
                <a:lnTo>
                  <a:pt x="577" y="189"/>
                </a:lnTo>
                <a:lnTo>
                  <a:pt x="577" y="190"/>
                </a:lnTo>
                <a:lnTo>
                  <a:pt x="578" y="191"/>
                </a:lnTo>
                <a:lnTo>
                  <a:pt x="578" y="193"/>
                </a:lnTo>
                <a:lnTo>
                  <a:pt x="579" y="193"/>
                </a:lnTo>
                <a:lnTo>
                  <a:pt x="580" y="194"/>
                </a:lnTo>
                <a:lnTo>
                  <a:pt x="580" y="195"/>
                </a:lnTo>
                <a:lnTo>
                  <a:pt x="581" y="196"/>
                </a:lnTo>
                <a:lnTo>
                  <a:pt x="582" y="197"/>
                </a:lnTo>
                <a:lnTo>
                  <a:pt x="582" y="198"/>
                </a:lnTo>
                <a:lnTo>
                  <a:pt x="583" y="199"/>
                </a:lnTo>
                <a:lnTo>
                  <a:pt x="584" y="200"/>
                </a:lnTo>
                <a:lnTo>
                  <a:pt x="585" y="202"/>
                </a:lnTo>
                <a:lnTo>
                  <a:pt x="586" y="203"/>
                </a:lnTo>
                <a:lnTo>
                  <a:pt x="587" y="204"/>
                </a:lnTo>
                <a:lnTo>
                  <a:pt x="588" y="206"/>
                </a:lnTo>
                <a:lnTo>
                  <a:pt x="589" y="207"/>
                </a:lnTo>
                <a:lnTo>
                  <a:pt x="590" y="209"/>
                </a:lnTo>
                <a:lnTo>
                  <a:pt x="591" y="211"/>
                </a:lnTo>
                <a:lnTo>
                  <a:pt x="592" y="212"/>
                </a:lnTo>
                <a:lnTo>
                  <a:pt x="593" y="214"/>
                </a:lnTo>
                <a:lnTo>
                  <a:pt x="594" y="215"/>
                </a:lnTo>
                <a:lnTo>
                  <a:pt x="595" y="216"/>
                </a:lnTo>
                <a:lnTo>
                  <a:pt x="596" y="217"/>
                </a:lnTo>
                <a:lnTo>
                  <a:pt x="597" y="219"/>
                </a:lnTo>
                <a:lnTo>
                  <a:pt x="598" y="220"/>
                </a:lnTo>
                <a:lnTo>
                  <a:pt x="599" y="221"/>
                </a:lnTo>
                <a:lnTo>
                  <a:pt x="599" y="222"/>
                </a:lnTo>
                <a:lnTo>
                  <a:pt x="600" y="223"/>
                </a:lnTo>
                <a:lnTo>
                  <a:pt x="601" y="224"/>
                </a:lnTo>
                <a:lnTo>
                  <a:pt x="602" y="225"/>
                </a:lnTo>
                <a:lnTo>
                  <a:pt x="602" y="226"/>
                </a:lnTo>
                <a:lnTo>
                  <a:pt x="603" y="227"/>
                </a:lnTo>
                <a:lnTo>
                  <a:pt x="603" y="228"/>
                </a:lnTo>
                <a:lnTo>
                  <a:pt x="604" y="228"/>
                </a:lnTo>
                <a:lnTo>
                  <a:pt x="604" y="229"/>
                </a:lnTo>
                <a:lnTo>
                  <a:pt x="605" y="230"/>
                </a:lnTo>
                <a:lnTo>
                  <a:pt x="605" y="231"/>
                </a:lnTo>
                <a:lnTo>
                  <a:pt x="606" y="231"/>
                </a:lnTo>
                <a:lnTo>
                  <a:pt x="606" y="232"/>
                </a:lnTo>
                <a:lnTo>
                  <a:pt x="607" y="233"/>
                </a:lnTo>
                <a:lnTo>
                  <a:pt x="607" y="235"/>
                </a:lnTo>
                <a:lnTo>
                  <a:pt x="608" y="236"/>
                </a:lnTo>
                <a:lnTo>
                  <a:pt x="609" y="237"/>
                </a:lnTo>
                <a:lnTo>
                  <a:pt x="609" y="238"/>
                </a:lnTo>
                <a:lnTo>
                  <a:pt x="610" y="239"/>
                </a:lnTo>
                <a:lnTo>
                  <a:pt x="611" y="241"/>
                </a:lnTo>
                <a:lnTo>
                  <a:pt x="611" y="242"/>
                </a:lnTo>
                <a:lnTo>
                  <a:pt x="612" y="243"/>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84" name="Freeform 94"/>
          <p:cNvSpPr>
            <a:spLocks/>
          </p:cNvSpPr>
          <p:nvPr/>
        </p:nvSpPr>
        <p:spPr bwMode="auto">
          <a:xfrm>
            <a:off x="5105400" y="2451100"/>
            <a:ext cx="666750" cy="268288"/>
          </a:xfrm>
          <a:custGeom>
            <a:avLst/>
            <a:gdLst>
              <a:gd name="T0" fmla="*/ 2147483646 w 612"/>
              <a:gd name="T1" fmla="*/ 2147483646 h 244"/>
              <a:gd name="T2" fmla="*/ 2147483646 w 612"/>
              <a:gd name="T3" fmla="*/ 2147483646 h 244"/>
              <a:gd name="T4" fmla="*/ 2147483646 w 612"/>
              <a:gd name="T5" fmla="*/ 2147483646 h 244"/>
              <a:gd name="T6" fmla="*/ 2147483646 w 612"/>
              <a:gd name="T7" fmla="*/ 2147483646 h 244"/>
              <a:gd name="T8" fmla="*/ 2147483646 w 612"/>
              <a:gd name="T9" fmla="*/ 2147483646 h 244"/>
              <a:gd name="T10" fmla="*/ 2147483646 w 612"/>
              <a:gd name="T11" fmla="*/ 2147483646 h 244"/>
              <a:gd name="T12" fmla="*/ 2147483646 w 612"/>
              <a:gd name="T13" fmla="*/ 2147483646 h 244"/>
              <a:gd name="T14" fmla="*/ 2147483646 w 612"/>
              <a:gd name="T15" fmla="*/ 2147483646 h 244"/>
              <a:gd name="T16" fmla="*/ 2147483646 w 612"/>
              <a:gd name="T17" fmla="*/ 2147483646 h 244"/>
              <a:gd name="T18" fmla="*/ 2147483646 w 612"/>
              <a:gd name="T19" fmla="*/ 2147483646 h 244"/>
              <a:gd name="T20" fmla="*/ 2147483646 w 612"/>
              <a:gd name="T21" fmla="*/ 2147483646 h 244"/>
              <a:gd name="T22" fmla="*/ 2147483646 w 612"/>
              <a:gd name="T23" fmla="*/ 2147483646 h 244"/>
              <a:gd name="T24" fmla="*/ 2147483646 w 612"/>
              <a:gd name="T25" fmla="*/ 2147483646 h 244"/>
              <a:gd name="T26" fmla="*/ 2147483646 w 612"/>
              <a:gd name="T27" fmla="*/ 2147483646 h 244"/>
              <a:gd name="T28" fmla="*/ 2147483646 w 612"/>
              <a:gd name="T29" fmla="*/ 2147483646 h 244"/>
              <a:gd name="T30" fmla="*/ 2147483646 w 612"/>
              <a:gd name="T31" fmla="*/ 2147483646 h 244"/>
              <a:gd name="T32" fmla="*/ 2147483646 w 612"/>
              <a:gd name="T33" fmla="*/ 2147483646 h 244"/>
              <a:gd name="T34" fmla="*/ 2147483646 w 612"/>
              <a:gd name="T35" fmla="*/ 2147483646 h 244"/>
              <a:gd name="T36" fmla="*/ 2147483646 w 612"/>
              <a:gd name="T37" fmla="*/ 2147483646 h 244"/>
              <a:gd name="T38" fmla="*/ 2147483646 w 612"/>
              <a:gd name="T39" fmla="*/ 2147483646 h 244"/>
              <a:gd name="T40" fmla="*/ 2147483646 w 612"/>
              <a:gd name="T41" fmla="*/ 2147483646 h 244"/>
              <a:gd name="T42" fmla="*/ 2147483646 w 612"/>
              <a:gd name="T43" fmla="*/ 2147483646 h 244"/>
              <a:gd name="T44" fmla="*/ 2147483646 w 612"/>
              <a:gd name="T45" fmla="*/ 2147483646 h 244"/>
              <a:gd name="T46" fmla="*/ 2147483646 w 612"/>
              <a:gd name="T47" fmla="*/ 2147483646 h 244"/>
              <a:gd name="T48" fmla="*/ 2147483646 w 612"/>
              <a:gd name="T49" fmla="*/ 2147483646 h 244"/>
              <a:gd name="T50" fmla="*/ 2147483646 w 612"/>
              <a:gd name="T51" fmla="*/ 2147483646 h 244"/>
              <a:gd name="T52" fmla="*/ 2147483646 w 612"/>
              <a:gd name="T53" fmla="*/ 2147483646 h 244"/>
              <a:gd name="T54" fmla="*/ 2147483646 w 612"/>
              <a:gd name="T55" fmla="*/ 2147483646 h 244"/>
              <a:gd name="T56" fmla="*/ 2147483646 w 612"/>
              <a:gd name="T57" fmla="*/ 2147483646 h 244"/>
              <a:gd name="T58" fmla="*/ 2147483646 w 612"/>
              <a:gd name="T59" fmla="*/ 2147483646 h 244"/>
              <a:gd name="T60" fmla="*/ 2147483646 w 612"/>
              <a:gd name="T61" fmla="*/ 2147483646 h 244"/>
              <a:gd name="T62" fmla="*/ 2147483646 w 612"/>
              <a:gd name="T63" fmla="*/ 2147483646 h 244"/>
              <a:gd name="T64" fmla="*/ 2147483646 w 612"/>
              <a:gd name="T65" fmla="*/ 2147483646 h 244"/>
              <a:gd name="T66" fmla="*/ 2147483646 w 612"/>
              <a:gd name="T67" fmla="*/ 2147483646 h 244"/>
              <a:gd name="T68" fmla="*/ 2147483646 w 612"/>
              <a:gd name="T69" fmla="*/ 2147483646 h 244"/>
              <a:gd name="T70" fmla="*/ 2147483646 w 612"/>
              <a:gd name="T71" fmla="*/ 2147483646 h 244"/>
              <a:gd name="T72" fmla="*/ 2147483646 w 612"/>
              <a:gd name="T73" fmla="*/ 2147483646 h 244"/>
              <a:gd name="T74" fmla="*/ 2147483646 w 612"/>
              <a:gd name="T75" fmla="*/ 2147483646 h 244"/>
              <a:gd name="T76" fmla="*/ 2147483646 w 612"/>
              <a:gd name="T77" fmla="*/ 2147483646 h 244"/>
              <a:gd name="T78" fmla="*/ 2147483646 w 612"/>
              <a:gd name="T79" fmla="*/ 2147483646 h 244"/>
              <a:gd name="T80" fmla="*/ 2147483646 w 612"/>
              <a:gd name="T81" fmla="*/ 2147483646 h 244"/>
              <a:gd name="T82" fmla="*/ 2147483646 w 612"/>
              <a:gd name="T83" fmla="*/ 2147483646 h 244"/>
              <a:gd name="T84" fmla="*/ 2147483646 w 612"/>
              <a:gd name="T85" fmla="*/ 2147483646 h 244"/>
              <a:gd name="T86" fmla="*/ 2147483646 w 612"/>
              <a:gd name="T87" fmla="*/ 2147483646 h 244"/>
              <a:gd name="T88" fmla="*/ 2147483646 w 612"/>
              <a:gd name="T89" fmla="*/ 2147483646 h 244"/>
              <a:gd name="T90" fmla="*/ 2147483646 w 612"/>
              <a:gd name="T91" fmla="*/ 2147483646 h 244"/>
              <a:gd name="T92" fmla="*/ 2147483646 w 612"/>
              <a:gd name="T93" fmla="*/ 2147483646 h 244"/>
              <a:gd name="T94" fmla="*/ 2147483646 w 612"/>
              <a:gd name="T95" fmla="*/ 2147483646 h 244"/>
              <a:gd name="T96" fmla="*/ 2147483646 w 612"/>
              <a:gd name="T97" fmla="*/ 2147483646 h 244"/>
              <a:gd name="T98" fmla="*/ 2147483646 w 612"/>
              <a:gd name="T99" fmla="*/ 2147483646 h 244"/>
              <a:gd name="T100" fmla="*/ 2147483646 w 612"/>
              <a:gd name="T101" fmla="*/ 2147483646 h 244"/>
              <a:gd name="T102" fmla="*/ 2147483646 w 612"/>
              <a:gd name="T103" fmla="*/ 2147483646 h 244"/>
              <a:gd name="T104" fmla="*/ 2147483646 w 612"/>
              <a:gd name="T105" fmla="*/ 2147483646 h 244"/>
              <a:gd name="T106" fmla="*/ 2147483646 w 612"/>
              <a:gd name="T107" fmla="*/ 2147483646 h 244"/>
              <a:gd name="T108" fmla="*/ 2147483646 w 612"/>
              <a:gd name="T109" fmla="*/ 2147483646 h 244"/>
              <a:gd name="T110" fmla="*/ 2147483646 w 612"/>
              <a:gd name="T111" fmla="*/ 2147483646 h 244"/>
              <a:gd name="T112" fmla="*/ 2147483646 w 612"/>
              <a:gd name="T113" fmla="*/ 2147483646 h 244"/>
              <a:gd name="T114" fmla="*/ 2147483646 w 612"/>
              <a:gd name="T115" fmla="*/ 2147483646 h 244"/>
              <a:gd name="T116" fmla="*/ 2147483646 w 612"/>
              <a:gd name="T117" fmla="*/ 2147483646 h 244"/>
              <a:gd name="T118" fmla="*/ 2147483646 w 612"/>
              <a:gd name="T119" fmla="*/ 2147483646 h 244"/>
              <a:gd name="T120" fmla="*/ 2147483646 w 612"/>
              <a:gd name="T121" fmla="*/ 2147483646 h 2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2"/>
              <a:gd name="T184" fmla="*/ 0 h 244"/>
              <a:gd name="T185" fmla="*/ 612 w 612"/>
              <a:gd name="T186" fmla="*/ 244 h 2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2" h="244">
                <a:moveTo>
                  <a:pt x="0" y="244"/>
                </a:moveTo>
                <a:lnTo>
                  <a:pt x="23" y="244"/>
                </a:lnTo>
                <a:lnTo>
                  <a:pt x="46" y="244"/>
                </a:lnTo>
                <a:lnTo>
                  <a:pt x="66" y="244"/>
                </a:lnTo>
                <a:lnTo>
                  <a:pt x="85" y="244"/>
                </a:lnTo>
                <a:lnTo>
                  <a:pt x="103" y="244"/>
                </a:lnTo>
                <a:lnTo>
                  <a:pt x="120" y="244"/>
                </a:lnTo>
                <a:lnTo>
                  <a:pt x="135" y="244"/>
                </a:lnTo>
                <a:lnTo>
                  <a:pt x="149" y="244"/>
                </a:lnTo>
                <a:lnTo>
                  <a:pt x="163" y="244"/>
                </a:lnTo>
                <a:lnTo>
                  <a:pt x="175" y="244"/>
                </a:lnTo>
                <a:lnTo>
                  <a:pt x="185" y="244"/>
                </a:lnTo>
                <a:lnTo>
                  <a:pt x="195" y="244"/>
                </a:lnTo>
                <a:lnTo>
                  <a:pt x="205" y="244"/>
                </a:lnTo>
                <a:lnTo>
                  <a:pt x="214" y="244"/>
                </a:lnTo>
                <a:lnTo>
                  <a:pt x="221" y="244"/>
                </a:lnTo>
                <a:lnTo>
                  <a:pt x="228" y="244"/>
                </a:lnTo>
                <a:lnTo>
                  <a:pt x="234" y="244"/>
                </a:lnTo>
                <a:lnTo>
                  <a:pt x="240" y="244"/>
                </a:lnTo>
                <a:lnTo>
                  <a:pt x="245" y="244"/>
                </a:lnTo>
                <a:lnTo>
                  <a:pt x="249" y="243"/>
                </a:lnTo>
                <a:lnTo>
                  <a:pt x="253" y="243"/>
                </a:lnTo>
                <a:lnTo>
                  <a:pt x="256" y="243"/>
                </a:lnTo>
                <a:lnTo>
                  <a:pt x="259" y="243"/>
                </a:lnTo>
                <a:lnTo>
                  <a:pt x="261" y="243"/>
                </a:lnTo>
                <a:lnTo>
                  <a:pt x="264" y="243"/>
                </a:lnTo>
                <a:lnTo>
                  <a:pt x="266" y="243"/>
                </a:lnTo>
                <a:lnTo>
                  <a:pt x="268" y="243"/>
                </a:lnTo>
                <a:lnTo>
                  <a:pt x="269" y="243"/>
                </a:lnTo>
                <a:lnTo>
                  <a:pt x="271" y="243"/>
                </a:lnTo>
                <a:lnTo>
                  <a:pt x="273" y="243"/>
                </a:lnTo>
                <a:lnTo>
                  <a:pt x="274" y="243"/>
                </a:lnTo>
                <a:lnTo>
                  <a:pt x="276" y="243"/>
                </a:lnTo>
                <a:lnTo>
                  <a:pt x="278" y="242"/>
                </a:lnTo>
                <a:lnTo>
                  <a:pt x="279" y="242"/>
                </a:lnTo>
                <a:lnTo>
                  <a:pt x="282" y="242"/>
                </a:lnTo>
                <a:lnTo>
                  <a:pt x="283" y="242"/>
                </a:lnTo>
                <a:lnTo>
                  <a:pt x="284" y="242"/>
                </a:lnTo>
                <a:lnTo>
                  <a:pt x="285" y="242"/>
                </a:lnTo>
                <a:lnTo>
                  <a:pt x="287" y="242"/>
                </a:lnTo>
                <a:lnTo>
                  <a:pt x="288" y="242"/>
                </a:lnTo>
                <a:lnTo>
                  <a:pt x="289" y="242"/>
                </a:lnTo>
                <a:lnTo>
                  <a:pt x="290" y="242"/>
                </a:lnTo>
                <a:lnTo>
                  <a:pt x="291" y="242"/>
                </a:lnTo>
                <a:lnTo>
                  <a:pt x="292" y="242"/>
                </a:lnTo>
                <a:lnTo>
                  <a:pt x="292" y="240"/>
                </a:lnTo>
                <a:lnTo>
                  <a:pt x="293" y="240"/>
                </a:lnTo>
                <a:lnTo>
                  <a:pt x="294" y="240"/>
                </a:lnTo>
                <a:lnTo>
                  <a:pt x="295" y="240"/>
                </a:lnTo>
                <a:lnTo>
                  <a:pt x="296" y="240"/>
                </a:lnTo>
                <a:lnTo>
                  <a:pt x="297" y="240"/>
                </a:lnTo>
                <a:lnTo>
                  <a:pt x="298" y="240"/>
                </a:lnTo>
                <a:lnTo>
                  <a:pt x="299" y="240"/>
                </a:lnTo>
                <a:lnTo>
                  <a:pt x="300" y="240"/>
                </a:lnTo>
                <a:lnTo>
                  <a:pt x="301" y="239"/>
                </a:lnTo>
                <a:lnTo>
                  <a:pt x="302" y="239"/>
                </a:lnTo>
                <a:lnTo>
                  <a:pt x="303" y="239"/>
                </a:lnTo>
                <a:lnTo>
                  <a:pt x="304" y="239"/>
                </a:lnTo>
                <a:lnTo>
                  <a:pt x="305" y="239"/>
                </a:lnTo>
                <a:lnTo>
                  <a:pt x="307" y="239"/>
                </a:lnTo>
                <a:lnTo>
                  <a:pt x="308" y="238"/>
                </a:lnTo>
                <a:lnTo>
                  <a:pt x="309" y="238"/>
                </a:lnTo>
                <a:lnTo>
                  <a:pt x="311" y="238"/>
                </a:lnTo>
                <a:lnTo>
                  <a:pt x="312" y="238"/>
                </a:lnTo>
                <a:lnTo>
                  <a:pt x="314" y="238"/>
                </a:lnTo>
                <a:lnTo>
                  <a:pt x="316" y="237"/>
                </a:lnTo>
                <a:lnTo>
                  <a:pt x="317" y="237"/>
                </a:lnTo>
                <a:lnTo>
                  <a:pt x="318" y="237"/>
                </a:lnTo>
                <a:lnTo>
                  <a:pt x="320" y="237"/>
                </a:lnTo>
                <a:lnTo>
                  <a:pt x="321" y="237"/>
                </a:lnTo>
                <a:lnTo>
                  <a:pt x="323" y="236"/>
                </a:lnTo>
                <a:lnTo>
                  <a:pt x="324" y="236"/>
                </a:lnTo>
                <a:lnTo>
                  <a:pt x="325" y="236"/>
                </a:lnTo>
                <a:lnTo>
                  <a:pt x="326" y="236"/>
                </a:lnTo>
                <a:lnTo>
                  <a:pt x="327" y="236"/>
                </a:lnTo>
                <a:lnTo>
                  <a:pt x="328" y="236"/>
                </a:lnTo>
                <a:lnTo>
                  <a:pt x="329" y="235"/>
                </a:lnTo>
                <a:lnTo>
                  <a:pt x="330" y="235"/>
                </a:lnTo>
                <a:lnTo>
                  <a:pt x="331" y="235"/>
                </a:lnTo>
                <a:lnTo>
                  <a:pt x="332" y="235"/>
                </a:lnTo>
                <a:lnTo>
                  <a:pt x="333" y="234"/>
                </a:lnTo>
                <a:lnTo>
                  <a:pt x="334" y="234"/>
                </a:lnTo>
                <a:lnTo>
                  <a:pt x="335" y="234"/>
                </a:lnTo>
                <a:lnTo>
                  <a:pt x="336" y="234"/>
                </a:lnTo>
                <a:lnTo>
                  <a:pt x="337" y="233"/>
                </a:lnTo>
                <a:lnTo>
                  <a:pt x="338" y="233"/>
                </a:lnTo>
                <a:lnTo>
                  <a:pt x="339" y="233"/>
                </a:lnTo>
                <a:lnTo>
                  <a:pt x="340" y="232"/>
                </a:lnTo>
                <a:lnTo>
                  <a:pt x="342" y="232"/>
                </a:lnTo>
                <a:lnTo>
                  <a:pt x="343" y="232"/>
                </a:lnTo>
                <a:lnTo>
                  <a:pt x="344" y="231"/>
                </a:lnTo>
                <a:lnTo>
                  <a:pt x="346" y="231"/>
                </a:lnTo>
                <a:lnTo>
                  <a:pt x="348" y="230"/>
                </a:lnTo>
                <a:lnTo>
                  <a:pt x="349" y="230"/>
                </a:lnTo>
                <a:lnTo>
                  <a:pt x="351" y="229"/>
                </a:lnTo>
                <a:lnTo>
                  <a:pt x="353" y="229"/>
                </a:lnTo>
                <a:lnTo>
                  <a:pt x="355" y="228"/>
                </a:lnTo>
                <a:lnTo>
                  <a:pt x="356" y="228"/>
                </a:lnTo>
                <a:lnTo>
                  <a:pt x="358" y="227"/>
                </a:lnTo>
                <a:lnTo>
                  <a:pt x="359" y="227"/>
                </a:lnTo>
                <a:lnTo>
                  <a:pt x="360" y="226"/>
                </a:lnTo>
                <a:lnTo>
                  <a:pt x="362" y="226"/>
                </a:lnTo>
                <a:lnTo>
                  <a:pt x="363" y="225"/>
                </a:lnTo>
                <a:lnTo>
                  <a:pt x="365" y="225"/>
                </a:lnTo>
                <a:lnTo>
                  <a:pt x="366" y="225"/>
                </a:lnTo>
                <a:lnTo>
                  <a:pt x="367" y="224"/>
                </a:lnTo>
                <a:lnTo>
                  <a:pt x="368" y="224"/>
                </a:lnTo>
                <a:lnTo>
                  <a:pt x="369" y="224"/>
                </a:lnTo>
                <a:lnTo>
                  <a:pt x="370" y="223"/>
                </a:lnTo>
                <a:lnTo>
                  <a:pt x="371" y="223"/>
                </a:lnTo>
                <a:lnTo>
                  <a:pt x="372" y="222"/>
                </a:lnTo>
                <a:lnTo>
                  <a:pt x="373" y="222"/>
                </a:lnTo>
                <a:lnTo>
                  <a:pt x="374" y="222"/>
                </a:lnTo>
                <a:lnTo>
                  <a:pt x="374" y="221"/>
                </a:lnTo>
                <a:lnTo>
                  <a:pt x="375" y="221"/>
                </a:lnTo>
                <a:lnTo>
                  <a:pt x="376" y="221"/>
                </a:lnTo>
                <a:lnTo>
                  <a:pt x="377" y="220"/>
                </a:lnTo>
                <a:lnTo>
                  <a:pt x="378" y="220"/>
                </a:lnTo>
                <a:lnTo>
                  <a:pt x="379" y="219"/>
                </a:lnTo>
                <a:lnTo>
                  <a:pt x="380" y="219"/>
                </a:lnTo>
                <a:lnTo>
                  <a:pt x="381" y="218"/>
                </a:lnTo>
                <a:lnTo>
                  <a:pt x="382" y="218"/>
                </a:lnTo>
                <a:lnTo>
                  <a:pt x="384" y="217"/>
                </a:lnTo>
                <a:lnTo>
                  <a:pt x="385" y="216"/>
                </a:lnTo>
                <a:lnTo>
                  <a:pt x="386" y="216"/>
                </a:lnTo>
                <a:lnTo>
                  <a:pt x="388" y="215"/>
                </a:lnTo>
                <a:lnTo>
                  <a:pt x="389" y="214"/>
                </a:lnTo>
                <a:lnTo>
                  <a:pt x="391" y="213"/>
                </a:lnTo>
                <a:lnTo>
                  <a:pt x="393" y="213"/>
                </a:lnTo>
                <a:lnTo>
                  <a:pt x="394" y="212"/>
                </a:lnTo>
                <a:lnTo>
                  <a:pt x="395" y="211"/>
                </a:lnTo>
                <a:lnTo>
                  <a:pt x="397" y="211"/>
                </a:lnTo>
                <a:lnTo>
                  <a:pt x="398" y="210"/>
                </a:lnTo>
                <a:lnTo>
                  <a:pt x="399" y="209"/>
                </a:lnTo>
                <a:lnTo>
                  <a:pt x="400" y="209"/>
                </a:lnTo>
                <a:lnTo>
                  <a:pt x="401" y="208"/>
                </a:lnTo>
                <a:lnTo>
                  <a:pt x="402" y="208"/>
                </a:lnTo>
                <a:lnTo>
                  <a:pt x="403" y="207"/>
                </a:lnTo>
                <a:lnTo>
                  <a:pt x="404" y="207"/>
                </a:lnTo>
                <a:lnTo>
                  <a:pt x="406" y="206"/>
                </a:lnTo>
                <a:lnTo>
                  <a:pt x="407" y="206"/>
                </a:lnTo>
                <a:lnTo>
                  <a:pt x="408" y="205"/>
                </a:lnTo>
                <a:lnTo>
                  <a:pt x="409" y="205"/>
                </a:lnTo>
                <a:lnTo>
                  <a:pt x="410" y="204"/>
                </a:lnTo>
                <a:lnTo>
                  <a:pt x="411" y="204"/>
                </a:lnTo>
                <a:lnTo>
                  <a:pt x="412" y="203"/>
                </a:lnTo>
                <a:lnTo>
                  <a:pt x="413" y="203"/>
                </a:lnTo>
                <a:lnTo>
                  <a:pt x="413" y="202"/>
                </a:lnTo>
                <a:lnTo>
                  <a:pt x="414" y="202"/>
                </a:lnTo>
                <a:lnTo>
                  <a:pt x="415" y="201"/>
                </a:lnTo>
                <a:lnTo>
                  <a:pt x="416" y="201"/>
                </a:lnTo>
                <a:lnTo>
                  <a:pt x="417" y="200"/>
                </a:lnTo>
                <a:lnTo>
                  <a:pt x="419" y="198"/>
                </a:lnTo>
                <a:lnTo>
                  <a:pt x="420" y="198"/>
                </a:lnTo>
                <a:lnTo>
                  <a:pt x="421" y="197"/>
                </a:lnTo>
                <a:lnTo>
                  <a:pt x="422" y="196"/>
                </a:lnTo>
                <a:lnTo>
                  <a:pt x="424" y="196"/>
                </a:lnTo>
                <a:lnTo>
                  <a:pt x="425" y="195"/>
                </a:lnTo>
                <a:lnTo>
                  <a:pt x="426" y="194"/>
                </a:lnTo>
                <a:lnTo>
                  <a:pt x="428" y="193"/>
                </a:lnTo>
                <a:lnTo>
                  <a:pt x="429" y="193"/>
                </a:lnTo>
                <a:lnTo>
                  <a:pt x="430" y="192"/>
                </a:lnTo>
                <a:lnTo>
                  <a:pt x="431" y="191"/>
                </a:lnTo>
                <a:lnTo>
                  <a:pt x="432" y="191"/>
                </a:lnTo>
                <a:lnTo>
                  <a:pt x="433" y="190"/>
                </a:lnTo>
                <a:lnTo>
                  <a:pt x="434" y="190"/>
                </a:lnTo>
                <a:lnTo>
                  <a:pt x="435" y="189"/>
                </a:lnTo>
                <a:lnTo>
                  <a:pt x="436" y="188"/>
                </a:lnTo>
                <a:lnTo>
                  <a:pt x="437" y="188"/>
                </a:lnTo>
                <a:lnTo>
                  <a:pt x="438" y="188"/>
                </a:lnTo>
                <a:lnTo>
                  <a:pt x="438" y="187"/>
                </a:lnTo>
                <a:lnTo>
                  <a:pt x="439" y="187"/>
                </a:lnTo>
                <a:lnTo>
                  <a:pt x="440" y="186"/>
                </a:lnTo>
                <a:lnTo>
                  <a:pt x="441" y="186"/>
                </a:lnTo>
                <a:lnTo>
                  <a:pt x="441" y="185"/>
                </a:lnTo>
                <a:lnTo>
                  <a:pt x="442" y="185"/>
                </a:lnTo>
                <a:lnTo>
                  <a:pt x="443" y="184"/>
                </a:lnTo>
                <a:lnTo>
                  <a:pt x="444" y="184"/>
                </a:lnTo>
                <a:lnTo>
                  <a:pt x="445" y="183"/>
                </a:lnTo>
                <a:lnTo>
                  <a:pt x="446" y="183"/>
                </a:lnTo>
                <a:lnTo>
                  <a:pt x="448" y="182"/>
                </a:lnTo>
                <a:lnTo>
                  <a:pt x="449" y="181"/>
                </a:lnTo>
                <a:lnTo>
                  <a:pt x="450" y="181"/>
                </a:lnTo>
                <a:lnTo>
                  <a:pt x="450" y="180"/>
                </a:lnTo>
                <a:lnTo>
                  <a:pt x="452" y="179"/>
                </a:lnTo>
                <a:lnTo>
                  <a:pt x="453" y="179"/>
                </a:lnTo>
                <a:lnTo>
                  <a:pt x="454" y="178"/>
                </a:lnTo>
                <a:lnTo>
                  <a:pt x="455" y="177"/>
                </a:lnTo>
                <a:lnTo>
                  <a:pt x="456" y="177"/>
                </a:lnTo>
                <a:lnTo>
                  <a:pt x="457" y="176"/>
                </a:lnTo>
                <a:lnTo>
                  <a:pt x="458" y="175"/>
                </a:lnTo>
                <a:lnTo>
                  <a:pt x="459" y="175"/>
                </a:lnTo>
                <a:lnTo>
                  <a:pt x="459" y="174"/>
                </a:lnTo>
                <a:lnTo>
                  <a:pt x="460" y="174"/>
                </a:lnTo>
                <a:lnTo>
                  <a:pt x="461" y="173"/>
                </a:lnTo>
                <a:lnTo>
                  <a:pt x="462" y="173"/>
                </a:lnTo>
                <a:lnTo>
                  <a:pt x="463" y="172"/>
                </a:lnTo>
                <a:lnTo>
                  <a:pt x="464" y="171"/>
                </a:lnTo>
                <a:lnTo>
                  <a:pt x="465" y="171"/>
                </a:lnTo>
                <a:lnTo>
                  <a:pt x="465" y="170"/>
                </a:lnTo>
                <a:lnTo>
                  <a:pt x="466" y="170"/>
                </a:lnTo>
                <a:lnTo>
                  <a:pt x="467" y="169"/>
                </a:lnTo>
                <a:lnTo>
                  <a:pt x="468" y="169"/>
                </a:lnTo>
                <a:lnTo>
                  <a:pt x="468" y="168"/>
                </a:lnTo>
                <a:lnTo>
                  <a:pt x="469" y="168"/>
                </a:lnTo>
                <a:lnTo>
                  <a:pt x="469" y="167"/>
                </a:lnTo>
                <a:lnTo>
                  <a:pt x="470" y="167"/>
                </a:lnTo>
                <a:lnTo>
                  <a:pt x="471" y="167"/>
                </a:lnTo>
                <a:lnTo>
                  <a:pt x="471" y="166"/>
                </a:lnTo>
                <a:lnTo>
                  <a:pt x="472" y="166"/>
                </a:lnTo>
                <a:lnTo>
                  <a:pt x="473" y="165"/>
                </a:lnTo>
                <a:lnTo>
                  <a:pt x="473" y="164"/>
                </a:lnTo>
                <a:lnTo>
                  <a:pt x="474" y="164"/>
                </a:lnTo>
                <a:lnTo>
                  <a:pt x="475" y="163"/>
                </a:lnTo>
                <a:lnTo>
                  <a:pt x="476" y="163"/>
                </a:lnTo>
                <a:lnTo>
                  <a:pt x="476" y="162"/>
                </a:lnTo>
                <a:lnTo>
                  <a:pt x="477" y="161"/>
                </a:lnTo>
                <a:lnTo>
                  <a:pt x="478" y="161"/>
                </a:lnTo>
                <a:lnTo>
                  <a:pt x="478" y="160"/>
                </a:lnTo>
                <a:lnTo>
                  <a:pt x="479" y="160"/>
                </a:lnTo>
                <a:lnTo>
                  <a:pt x="480" y="159"/>
                </a:lnTo>
                <a:lnTo>
                  <a:pt x="481" y="158"/>
                </a:lnTo>
                <a:lnTo>
                  <a:pt x="482" y="158"/>
                </a:lnTo>
                <a:lnTo>
                  <a:pt x="482" y="156"/>
                </a:lnTo>
                <a:lnTo>
                  <a:pt x="483" y="156"/>
                </a:lnTo>
                <a:lnTo>
                  <a:pt x="483" y="155"/>
                </a:lnTo>
                <a:lnTo>
                  <a:pt x="484" y="155"/>
                </a:lnTo>
                <a:lnTo>
                  <a:pt x="485" y="154"/>
                </a:lnTo>
                <a:lnTo>
                  <a:pt x="486" y="154"/>
                </a:lnTo>
                <a:lnTo>
                  <a:pt x="486" y="153"/>
                </a:lnTo>
                <a:lnTo>
                  <a:pt x="487" y="153"/>
                </a:lnTo>
                <a:lnTo>
                  <a:pt x="489" y="152"/>
                </a:lnTo>
                <a:lnTo>
                  <a:pt x="490" y="152"/>
                </a:lnTo>
                <a:lnTo>
                  <a:pt x="490" y="151"/>
                </a:lnTo>
                <a:lnTo>
                  <a:pt x="491" y="151"/>
                </a:lnTo>
                <a:lnTo>
                  <a:pt x="492" y="150"/>
                </a:lnTo>
                <a:lnTo>
                  <a:pt x="493" y="150"/>
                </a:lnTo>
                <a:lnTo>
                  <a:pt x="494" y="149"/>
                </a:lnTo>
                <a:lnTo>
                  <a:pt x="495" y="148"/>
                </a:lnTo>
                <a:lnTo>
                  <a:pt x="496" y="147"/>
                </a:lnTo>
                <a:lnTo>
                  <a:pt x="497" y="147"/>
                </a:lnTo>
                <a:lnTo>
                  <a:pt x="498" y="146"/>
                </a:lnTo>
                <a:lnTo>
                  <a:pt x="499" y="145"/>
                </a:lnTo>
                <a:lnTo>
                  <a:pt x="500" y="145"/>
                </a:lnTo>
                <a:lnTo>
                  <a:pt x="500" y="144"/>
                </a:lnTo>
                <a:lnTo>
                  <a:pt x="501" y="144"/>
                </a:lnTo>
                <a:lnTo>
                  <a:pt x="502" y="143"/>
                </a:lnTo>
                <a:lnTo>
                  <a:pt x="503" y="142"/>
                </a:lnTo>
                <a:lnTo>
                  <a:pt x="504" y="142"/>
                </a:lnTo>
                <a:lnTo>
                  <a:pt x="504" y="141"/>
                </a:lnTo>
                <a:lnTo>
                  <a:pt x="505" y="141"/>
                </a:lnTo>
                <a:lnTo>
                  <a:pt x="505" y="140"/>
                </a:lnTo>
                <a:lnTo>
                  <a:pt x="506" y="140"/>
                </a:lnTo>
                <a:lnTo>
                  <a:pt x="506" y="139"/>
                </a:lnTo>
                <a:lnTo>
                  <a:pt x="507" y="139"/>
                </a:lnTo>
                <a:lnTo>
                  <a:pt x="507" y="138"/>
                </a:lnTo>
                <a:lnTo>
                  <a:pt x="508" y="137"/>
                </a:lnTo>
                <a:lnTo>
                  <a:pt x="509" y="137"/>
                </a:lnTo>
                <a:lnTo>
                  <a:pt x="509" y="136"/>
                </a:lnTo>
                <a:lnTo>
                  <a:pt x="510" y="135"/>
                </a:lnTo>
                <a:lnTo>
                  <a:pt x="511" y="135"/>
                </a:lnTo>
                <a:lnTo>
                  <a:pt x="512" y="134"/>
                </a:lnTo>
                <a:lnTo>
                  <a:pt x="513" y="133"/>
                </a:lnTo>
                <a:lnTo>
                  <a:pt x="514" y="132"/>
                </a:lnTo>
                <a:lnTo>
                  <a:pt x="514" y="131"/>
                </a:lnTo>
                <a:lnTo>
                  <a:pt x="515" y="130"/>
                </a:lnTo>
                <a:lnTo>
                  <a:pt x="516" y="129"/>
                </a:lnTo>
                <a:lnTo>
                  <a:pt x="517" y="128"/>
                </a:lnTo>
                <a:lnTo>
                  <a:pt x="518" y="127"/>
                </a:lnTo>
                <a:lnTo>
                  <a:pt x="519" y="126"/>
                </a:lnTo>
                <a:lnTo>
                  <a:pt x="519" y="125"/>
                </a:lnTo>
                <a:lnTo>
                  <a:pt x="520" y="125"/>
                </a:lnTo>
                <a:lnTo>
                  <a:pt x="521" y="124"/>
                </a:lnTo>
                <a:lnTo>
                  <a:pt x="521" y="123"/>
                </a:lnTo>
                <a:lnTo>
                  <a:pt x="522" y="123"/>
                </a:lnTo>
                <a:lnTo>
                  <a:pt x="523" y="122"/>
                </a:lnTo>
                <a:lnTo>
                  <a:pt x="523" y="121"/>
                </a:lnTo>
                <a:lnTo>
                  <a:pt x="524" y="121"/>
                </a:lnTo>
                <a:lnTo>
                  <a:pt x="524" y="120"/>
                </a:lnTo>
                <a:lnTo>
                  <a:pt x="525" y="120"/>
                </a:lnTo>
                <a:lnTo>
                  <a:pt x="525" y="119"/>
                </a:lnTo>
                <a:lnTo>
                  <a:pt x="526" y="118"/>
                </a:lnTo>
                <a:lnTo>
                  <a:pt x="527" y="117"/>
                </a:lnTo>
                <a:lnTo>
                  <a:pt x="528" y="115"/>
                </a:lnTo>
                <a:lnTo>
                  <a:pt x="529" y="114"/>
                </a:lnTo>
                <a:lnTo>
                  <a:pt x="529" y="113"/>
                </a:lnTo>
                <a:lnTo>
                  <a:pt x="531" y="112"/>
                </a:lnTo>
                <a:lnTo>
                  <a:pt x="532" y="112"/>
                </a:lnTo>
                <a:lnTo>
                  <a:pt x="533" y="111"/>
                </a:lnTo>
                <a:lnTo>
                  <a:pt x="533" y="110"/>
                </a:lnTo>
                <a:lnTo>
                  <a:pt x="534" y="109"/>
                </a:lnTo>
                <a:lnTo>
                  <a:pt x="535" y="107"/>
                </a:lnTo>
                <a:lnTo>
                  <a:pt x="536" y="106"/>
                </a:lnTo>
                <a:lnTo>
                  <a:pt x="537" y="105"/>
                </a:lnTo>
                <a:lnTo>
                  <a:pt x="538" y="104"/>
                </a:lnTo>
                <a:lnTo>
                  <a:pt x="540" y="102"/>
                </a:lnTo>
                <a:lnTo>
                  <a:pt x="541" y="101"/>
                </a:lnTo>
                <a:lnTo>
                  <a:pt x="542" y="100"/>
                </a:lnTo>
                <a:lnTo>
                  <a:pt x="543" y="99"/>
                </a:lnTo>
                <a:lnTo>
                  <a:pt x="544" y="97"/>
                </a:lnTo>
                <a:lnTo>
                  <a:pt x="544" y="96"/>
                </a:lnTo>
                <a:lnTo>
                  <a:pt x="545" y="96"/>
                </a:lnTo>
                <a:lnTo>
                  <a:pt x="546" y="95"/>
                </a:lnTo>
                <a:lnTo>
                  <a:pt x="547" y="94"/>
                </a:lnTo>
                <a:lnTo>
                  <a:pt x="547" y="93"/>
                </a:lnTo>
                <a:lnTo>
                  <a:pt x="548" y="92"/>
                </a:lnTo>
                <a:lnTo>
                  <a:pt x="549" y="91"/>
                </a:lnTo>
                <a:lnTo>
                  <a:pt x="550" y="90"/>
                </a:lnTo>
                <a:lnTo>
                  <a:pt x="550" y="89"/>
                </a:lnTo>
                <a:lnTo>
                  <a:pt x="551" y="88"/>
                </a:lnTo>
                <a:lnTo>
                  <a:pt x="552" y="87"/>
                </a:lnTo>
                <a:lnTo>
                  <a:pt x="553" y="86"/>
                </a:lnTo>
                <a:lnTo>
                  <a:pt x="553" y="85"/>
                </a:lnTo>
                <a:lnTo>
                  <a:pt x="554" y="84"/>
                </a:lnTo>
                <a:lnTo>
                  <a:pt x="555" y="83"/>
                </a:lnTo>
                <a:lnTo>
                  <a:pt x="555" y="82"/>
                </a:lnTo>
                <a:lnTo>
                  <a:pt x="556" y="81"/>
                </a:lnTo>
                <a:lnTo>
                  <a:pt x="557" y="80"/>
                </a:lnTo>
                <a:lnTo>
                  <a:pt x="558" y="79"/>
                </a:lnTo>
                <a:lnTo>
                  <a:pt x="558" y="78"/>
                </a:lnTo>
                <a:lnTo>
                  <a:pt x="559" y="77"/>
                </a:lnTo>
                <a:lnTo>
                  <a:pt x="560" y="76"/>
                </a:lnTo>
                <a:lnTo>
                  <a:pt x="561" y="73"/>
                </a:lnTo>
                <a:lnTo>
                  <a:pt x="562" y="72"/>
                </a:lnTo>
                <a:lnTo>
                  <a:pt x="563" y="70"/>
                </a:lnTo>
                <a:lnTo>
                  <a:pt x="565" y="69"/>
                </a:lnTo>
                <a:lnTo>
                  <a:pt x="566" y="67"/>
                </a:lnTo>
                <a:lnTo>
                  <a:pt x="567" y="66"/>
                </a:lnTo>
                <a:lnTo>
                  <a:pt x="568" y="64"/>
                </a:lnTo>
                <a:lnTo>
                  <a:pt x="569" y="63"/>
                </a:lnTo>
                <a:lnTo>
                  <a:pt x="569" y="62"/>
                </a:lnTo>
                <a:lnTo>
                  <a:pt x="570" y="61"/>
                </a:lnTo>
                <a:lnTo>
                  <a:pt x="572" y="60"/>
                </a:lnTo>
                <a:lnTo>
                  <a:pt x="573" y="59"/>
                </a:lnTo>
                <a:lnTo>
                  <a:pt x="573" y="58"/>
                </a:lnTo>
                <a:lnTo>
                  <a:pt x="574" y="57"/>
                </a:lnTo>
                <a:lnTo>
                  <a:pt x="575" y="56"/>
                </a:lnTo>
                <a:lnTo>
                  <a:pt x="575" y="55"/>
                </a:lnTo>
                <a:lnTo>
                  <a:pt x="576" y="54"/>
                </a:lnTo>
                <a:lnTo>
                  <a:pt x="577" y="53"/>
                </a:lnTo>
                <a:lnTo>
                  <a:pt x="578" y="52"/>
                </a:lnTo>
                <a:lnTo>
                  <a:pt x="578" y="51"/>
                </a:lnTo>
                <a:lnTo>
                  <a:pt x="579" y="50"/>
                </a:lnTo>
                <a:lnTo>
                  <a:pt x="580" y="49"/>
                </a:lnTo>
                <a:lnTo>
                  <a:pt x="580" y="48"/>
                </a:lnTo>
                <a:lnTo>
                  <a:pt x="581" y="47"/>
                </a:lnTo>
                <a:lnTo>
                  <a:pt x="582" y="46"/>
                </a:lnTo>
                <a:lnTo>
                  <a:pt x="582" y="45"/>
                </a:lnTo>
                <a:lnTo>
                  <a:pt x="583" y="44"/>
                </a:lnTo>
                <a:lnTo>
                  <a:pt x="584" y="43"/>
                </a:lnTo>
                <a:lnTo>
                  <a:pt x="585" y="42"/>
                </a:lnTo>
                <a:lnTo>
                  <a:pt x="586" y="41"/>
                </a:lnTo>
                <a:lnTo>
                  <a:pt x="587" y="39"/>
                </a:lnTo>
                <a:lnTo>
                  <a:pt x="588" y="38"/>
                </a:lnTo>
                <a:lnTo>
                  <a:pt x="589" y="36"/>
                </a:lnTo>
                <a:lnTo>
                  <a:pt x="590" y="35"/>
                </a:lnTo>
                <a:lnTo>
                  <a:pt x="591" y="33"/>
                </a:lnTo>
                <a:lnTo>
                  <a:pt x="592" y="30"/>
                </a:lnTo>
                <a:lnTo>
                  <a:pt x="593" y="29"/>
                </a:lnTo>
                <a:lnTo>
                  <a:pt x="594" y="28"/>
                </a:lnTo>
                <a:lnTo>
                  <a:pt x="595" y="26"/>
                </a:lnTo>
                <a:lnTo>
                  <a:pt x="596" y="25"/>
                </a:lnTo>
                <a:lnTo>
                  <a:pt x="597" y="24"/>
                </a:lnTo>
                <a:lnTo>
                  <a:pt x="598" y="23"/>
                </a:lnTo>
                <a:lnTo>
                  <a:pt x="599" y="22"/>
                </a:lnTo>
                <a:lnTo>
                  <a:pt x="599" y="21"/>
                </a:lnTo>
                <a:lnTo>
                  <a:pt x="600" y="20"/>
                </a:lnTo>
                <a:lnTo>
                  <a:pt x="601" y="19"/>
                </a:lnTo>
                <a:lnTo>
                  <a:pt x="601" y="18"/>
                </a:lnTo>
                <a:lnTo>
                  <a:pt x="602" y="17"/>
                </a:lnTo>
                <a:lnTo>
                  <a:pt x="603" y="16"/>
                </a:lnTo>
                <a:lnTo>
                  <a:pt x="603" y="15"/>
                </a:lnTo>
                <a:lnTo>
                  <a:pt x="604" y="14"/>
                </a:lnTo>
                <a:lnTo>
                  <a:pt x="604" y="13"/>
                </a:lnTo>
                <a:lnTo>
                  <a:pt x="605" y="13"/>
                </a:lnTo>
                <a:lnTo>
                  <a:pt x="605" y="12"/>
                </a:lnTo>
                <a:lnTo>
                  <a:pt x="606" y="11"/>
                </a:lnTo>
                <a:lnTo>
                  <a:pt x="606" y="10"/>
                </a:lnTo>
                <a:lnTo>
                  <a:pt x="607" y="9"/>
                </a:lnTo>
                <a:lnTo>
                  <a:pt x="607" y="8"/>
                </a:lnTo>
                <a:lnTo>
                  <a:pt x="608" y="7"/>
                </a:lnTo>
                <a:lnTo>
                  <a:pt x="609" y="6"/>
                </a:lnTo>
                <a:lnTo>
                  <a:pt x="609" y="5"/>
                </a:lnTo>
                <a:lnTo>
                  <a:pt x="610" y="4"/>
                </a:lnTo>
                <a:lnTo>
                  <a:pt x="611" y="3"/>
                </a:lnTo>
                <a:lnTo>
                  <a:pt x="611" y="2"/>
                </a:lnTo>
                <a:lnTo>
                  <a:pt x="612"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85" name="Freeform 95"/>
          <p:cNvSpPr>
            <a:spLocks/>
          </p:cNvSpPr>
          <p:nvPr/>
        </p:nvSpPr>
        <p:spPr bwMode="auto">
          <a:xfrm>
            <a:off x="5097463" y="2181225"/>
            <a:ext cx="79375" cy="269875"/>
          </a:xfrm>
          <a:custGeom>
            <a:avLst/>
            <a:gdLst>
              <a:gd name="T0" fmla="*/ 2147483646 w 72"/>
              <a:gd name="T1" fmla="*/ 2147483646 h 244"/>
              <a:gd name="T2" fmla="*/ 2147483646 w 72"/>
              <a:gd name="T3" fmla="*/ 2147483646 h 244"/>
              <a:gd name="T4" fmla="*/ 2147483646 w 72"/>
              <a:gd name="T5" fmla="*/ 2147483646 h 244"/>
              <a:gd name="T6" fmla="*/ 2147483646 w 72"/>
              <a:gd name="T7" fmla="*/ 2147483646 h 244"/>
              <a:gd name="T8" fmla="*/ 2147483646 w 72"/>
              <a:gd name="T9" fmla="*/ 2147483646 h 244"/>
              <a:gd name="T10" fmla="*/ 2147483646 w 72"/>
              <a:gd name="T11" fmla="*/ 2147483646 h 244"/>
              <a:gd name="T12" fmla="*/ 2147483646 w 72"/>
              <a:gd name="T13" fmla="*/ 2147483646 h 244"/>
              <a:gd name="T14" fmla="*/ 2147483646 w 72"/>
              <a:gd name="T15" fmla="*/ 2147483646 h 244"/>
              <a:gd name="T16" fmla="*/ 2147483646 w 72"/>
              <a:gd name="T17" fmla="*/ 2147483646 h 244"/>
              <a:gd name="T18" fmla="*/ 2147483646 w 72"/>
              <a:gd name="T19" fmla="*/ 2147483646 h 244"/>
              <a:gd name="T20" fmla="*/ 2147483646 w 72"/>
              <a:gd name="T21" fmla="*/ 2147483646 h 244"/>
              <a:gd name="T22" fmla="*/ 2147483646 w 72"/>
              <a:gd name="T23" fmla="*/ 2147483646 h 244"/>
              <a:gd name="T24" fmla="*/ 2147483646 w 72"/>
              <a:gd name="T25" fmla="*/ 2147483646 h 244"/>
              <a:gd name="T26" fmla="*/ 2147483646 w 72"/>
              <a:gd name="T27" fmla="*/ 2147483646 h 244"/>
              <a:gd name="T28" fmla="*/ 2147483646 w 72"/>
              <a:gd name="T29" fmla="*/ 2147483646 h 244"/>
              <a:gd name="T30" fmla="*/ 2147483646 w 72"/>
              <a:gd name="T31" fmla="*/ 2147483646 h 244"/>
              <a:gd name="T32" fmla="*/ 2147483646 w 72"/>
              <a:gd name="T33" fmla="*/ 2147483646 h 244"/>
              <a:gd name="T34" fmla="*/ 2147483646 w 72"/>
              <a:gd name="T35" fmla="*/ 2147483646 h 244"/>
              <a:gd name="T36" fmla="*/ 2147483646 w 72"/>
              <a:gd name="T37" fmla="*/ 2147483646 h 244"/>
              <a:gd name="T38" fmla="*/ 2147483646 w 72"/>
              <a:gd name="T39" fmla="*/ 2147483646 h 244"/>
              <a:gd name="T40" fmla="*/ 2147483646 w 72"/>
              <a:gd name="T41" fmla="*/ 2147483646 h 244"/>
              <a:gd name="T42" fmla="*/ 2147483646 w 72"/>
              <a:gd name="T43" fmla="*/ 2147483646 h 244"/>
              <a:gd name="T44" fmla="*/ 2147483646 w 72"/>
              <a:gd name="T45" fmla="*/ 2147483646 h 244"/>
              <a:gd name="T46" fmla="*/ 2147483646 w 72"/>
              <a:gd name="T47" fmla="*/ 2147483646 h 244"/>
              <a:gd name="T48" fmla="*/ 2147483646 w 72"/>
              <a:gd name="T49" fmla="*/ 2147483646 h 244"/>
              <a:gd name="T50" fmla="*/ 2147483646 w 72"/>
              <a:gd name="T51" fmla="*/ 2147483646 h 244"/>
              <a:gd name="T52" fmla="*/ 2147483646 w 72"/>
              <a:gd name="T53" fmla="*/ 2147483646 h 244"/>
              <a:gd name="T54" fmla="*/ 2147483646 w 72"/>
              <a:gd name="T55" fmla="*/ 2147483646 h 244"/>
              <a:gd name="T56" fmla="*/ 2147483646 w 72"/>
              <a:gd name="T57" fmla="*/ 2147483646 h 244"/>
              <a:gd name="T58" fmla="*/ 2147483646 w 72"/>
              <a:gd name="T59" fmla="*/ 2147483646 h 244"/>
              <a:gd name="T60" fmla="*/ 2147483646 w 72"/>
              <a:gd name="T61" fmla="*/ 2147483646 h 244"/>
              <a:gd name="T62" fmla="*/ 2147483646 w 72"/>
              <a:gd name="T63" fmla="*/ 2147483646 h 244"/>
              <a:gd name="T64" fmla="*/ 2147483646 w 72"/>
              <a:gd name="T65" fmla="*/ 2147483646 h 244"/>
              <a:gd name="T66" fmla="*/ 2147483646 w 72"/>
              <a:gd name="T67" fmla="*/ 2147483646 h 244"/>
              <a:gd name="T68" fmla="*/ 2147483646 w 72"/>
              <a:gd name="T69" fmla="*/ 2147483646 h 244"/>
              <a:gd name="T70" fmla="*/ 2147483646 w 72"/>
              <a:gd name="T71" fmla="*/ 2147483646 h 244"/>
              <a:gd name="T72" fmla="*/ 2147483646 w 72"/>
              <a:gd name="T73" fmla="*/ 2147483646 h 244"/>
              <a:gd name="T74" fmla="*/ 2147483646 w 72"/>
              <a:gd name="T75" fmla="*/ 2147483646 h 244"/>
              <a:gd name="T76" fmla="*/ 2147483646 w 72"/>
              <a:gd name="T77" fmla="*/ 2147483646 h 244"/>
              <a:gd name="T78" fmla="*/ 2147483646 w 72"/>
              <a:gd name="T79" fmla="*/ 2147483646 h 244"/>
              <a:gd name="T80" fmla="*/ 2147483646 w 72"/>
              <a:gd name="T81" fmla="*/ 2147483646 h 244"/>
              <a:gd name="T82" fmla="*/ 2147483646 w 72"/>
              <a:gd name="T83" fmla="*/ 2147483646 h 244"/>
              <a:gd name="T84" fmla="*/ 2147483646 w 72"/>
              <a:gd name="T85" fmla="*/ 2147483646 h 244"/>
              <a:gd name="T86" fmla="*/ 2147483646 w 72"/>
              <a:gd name="T87" fmla="*/ 2147483646 h 244"/>
              <a:gd name="T88" fmla="*/ 2147483646 w 72"/>
              <a:gd name="T89" fmla="*/ 2147483646 h 244"/>
              <a:gd name="T90" fmla="*/ 2147483646 w 72"/>
              <a:gd name="T91" fmla="*/ 2147483646 h 244"/>
              <a:gd name="T92" fmla="*/ 2147483646 w 72"/>
              <a:gd name="T93" fmla="*/ 2147483646 h 244"/>
              <a:gd name="T94" fmla="*/ 2147483646 w 72"/>
              <a:gd name="T95" fmla="*/ 2147483646 h 244"/>
              <a:gd name="T96" fmla="*/ 2147483646 w 72"/>
              <a:gd name="T97" fmla="*/ 2147483646 h 244"/>
              <a:gd name="T98" fmla="*/ 2147483646 w 72"/>
              <a:gd name="T99" fmla="*/ 2147483646 h 244"/>
              <a:gd name="T100" fmla="*/ 2147483646 w 72"/>
              <a:gd name="T101" fmla="*/ 2147483646 h 244"/>
              <a:gd name="T102" fmla="*/ 2147483646 w 72"/>
              <a:gd name="T103" fmla="*/ 2147483646 h 244"/>
              <a:gd name="T104" fmla="*/ 2147483646 w 72"/>
              <a:gd name="T105" fmla="*/ 2147483646 h 244"/>
              <a:gd name="T106" fmla="*/ 2147483646 w 72"/>
              <a:gd name="T107" fmla="*/ 2147483646 h 244"/>
              <a:gd name="T108" fmla="*/ 2147483646 w 72"/>
              <a:gd name="T109" fmla="*/ 2147483646 h 244"/>
              <a:gd name="T110" fmla="*/ 2147483646 w 72"/>
              <a:gd name="T111" fmla="*/ 2147483646 h 244"/>
              <a:gd name="T112" fmla="*/ 2147483646 w 72"/>
              <a:gd name="T113" fmla="*/ 2147483646 h 2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244"/>
              <a:gd name="T173" fmla="*/ 72 w 72"/>
              <a:gd name="T174" fmla="*/ 244 h 2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244">
                <a:moveTo>
                  <a:pt x="0" y="0"/>
                </a:moveTo>
                <a:lnTo>
                  <a:pt x="2" y="2"/>
                </a:lnTo>
                <a:lnTo>
                  <a:pt x="3" y="5"/>
                </a:lnTo>
                <a:lnTo>
                  <a:pt x="4" y="7"/>
                </a:lnTo>
                <a:lnTo>
                  <a:pt x="6" y="9"/>
                </a:lnTo>
                <a:lnTo>
                  <a:pt x="7" y="11"/>
                </a:lnTo>
                <a:lnTo>
                  <a:pt x="8" y="13"/>
                </a:lnTo>
                <a:lnTo>
                  <a:pt x="9" y="15"/>
                </a:lnTo>
                <a:lnTo>
                  <a:pt x="10" y="16"/>
                </a:lnTo>
                <a:lnTo>
                  <a:pt x="11" y="18"/>
                </a:lnTo>
                <a:lnTo>
                  <a:pt x="11" y="19"/>
                </a:lnTo>
                <a:lnTo>
                  <a:pt x="12" y="21"/>
                </a:lnTo>
                <a:lnTo>
                  <a:pt x="13" y="22"/>
                </a:lnTo>
                <a:lnTo>
                  <a:pt x="14" y="23"/>
                </a:lnTo>
                <a:lnTo>
                  <a:pt x="14" y="24"/>
                </a:lnTo>
                <a:lnTo>
                  <a:pt x="15" y="27"/>
                </a:lnTo>
                <a:lnTo>
                  <a:pt x="15" y="28"/>
                </a:lnTo>
                <a:lnTo>
                  <a:pt x="16" y="29"/>
                </a:lnTo>
                <a:lnTo>
                  <a:pt x="16" y="30"/>
                </a:lnTo>
                <a:lnTo>
                  <a:pt x="17" y="31"/>
                </a:lnTo>
                <a:lnTo>
                  <a:pt x="18" y="32"/>
                </a:lnTo>
                <a:lnTo>
                  <a:pt x="18" y="33"/>
                </a:lnTo>
                <a:lnTo>
                  <a:pt x="18" y="34"/>
                </a:lnTo>
                <a:lnTo>
                  <a:pt x="19" y="35"/>
                </a:lnTo>
                <a:lnTo>
                  <a:pt x="19" y="36"/>
                </a:lnTo>
                <a:lnTo>
                  <a:pt x="20" y="37"/>
                </a:lnTo>
                <a:lnTo>
                  <a:pt x="20" y="38"/>
                </a:lnTo>
                <a:lnTo>
                  <a:pt x="21" y="39"/>
                </a:lnTo>
                <a:lnTo>
                  <a:pt x="21" y="40"/>
                </a:lnTo>
                <a:lnTo>
                  <a:pt x="22" y="42"/>
                </a:lnTo>
                <a:lnTo>
                  <a:pt x="22" y="43"/>
                </a:lnTo>
                <a:lnTo>
                  <a:pt x="23" y="44"/>
                </a:lnTo>
                <a:lnTo>
                  <a:pt x="23" y="46"/>
                </a:lnTo>
                <a:lnTo>
                  <a:pt x="24" y="47"/>
                </a:lnTo>
                <a:lnTo>
                  <a:pt x="24" y="48"/>
                </a:lnTo>
                <a:lnTo>
                  <a:pt x="25" y="49"/>
                </a:lnTo>
                <a:lnTo>
                  <a:pt x="25" y="50"/>
                </a:lnTo>
                <a:lnTo>
                  <a:pt x="26" y="51"/>
                </a:lnTo>
                <a:lnTo>
                  <a:pt x="26" y="52"/>
                </a:lnTo>
                <a:lnTo>
                  <a:pt x="26" y="53"/>
                </a:lnTo>
                <a:lnTo>
                  <a:pt x="27" y="54"/>
                </a:lnTo>
                <a:lnTo>
                  <a:pt x="27" y="55"/>
                </a:lnTo>
                <a:lnTo>
                  <a:pt x="28" y="56"/>
                </a:lnTo>
                <a:lnTo>
                  <a:pt x="28" y="57"/>
                </a:lnTo>
                <a:lnTo>
                  <a:pt x="29" y="58"/>
                </a:lnTo>
                <a:lnTo>
                  <a:pt x="29" y="59"/>
                </a:lnTo>
                <a:lnTo>
                  <a:pt x="29" y="60"/>
                </a:lnTo>
                <a:lnTo>
                  <a:pt x="29" y="61"/>
                </a:lnTo>
                <a:lnTo>
                  <a:pt x="30" y="61"/>
                </a:lnTo>
                <a:lnTo>
                  <a:pt x="30" y="62"/>
                </a:lnTo>
                <a:lnTo>
                  <a:pt x="30" y="63"/>
                </a:lnTo>
                <a:lnTo>
                  <a:pt x="31" y="64"/>
                </a:lnTo>
                <a:lnTo>
                  <a:pt x="31" y="65"/>
                </a:lnTo>
                <a:lnTo>
                  <a:pt x="31" y="66"/>
                </a:lnTo>
                <a:lnTo>
                  <a:pt x="32" y="68"/>
                </a:lnTo>
                <a:lnTo>
                  <a:pt x="32" y="69"/>
                </a:lnTo>
                <a:lnTo>
                  <a:pt x="33" y="70"/>
                </a:lnTo>
                <a:lnTo>
                  <a:pt x="33" y="71"/>
                </a:lnTo>
                <a:lnTo>
                  <a:pt x="34" y="73"/>
                </a:lnTo>
                <a:lnTo>
                  <a:pt x="34" y="74"/>
                </a:lnTo>
                <a:lnTo>
                  <a:pt x="35" y="75"/>
                </a:lnTo>
                <a:lnTo>
                  <a:pt x="35" y="77"/>
                </a:lnTo>
                <a:lnTo>
                  <a:pt x="36" y="79"/>
                </a:lnTo>
                <a:lnTo>
                  <a:pt x="37" y="80"/>
                </a:lnTo>
                <a:lnTo>
                  <a:pt x="37" y="82"/>
                </a:lnTo>
                <a:lnTo>
                  <a:pt x="39" y="83"/>
                </a:lnTo>
                <a:lnTo>
                  <a:pt x="39" y="85"/>
                </a:lnTo>
                <a:lnTo>
                  <a:pt x="40" y="86"/>
                </a:lnTo>
                <a:lnTo>
                  <a:pt x="40" y="87"/>
                </a:lnTo>
                <a:lnTo>
                  <a:pt x="41" y="88"/>
                </a:lnTo>
                <a:lnTo>
                  <a:pt x="41" y="89"/>
                </a:lnTo>
                <a:lnTo>
                  <a:pt x="41" y="90"/>
                </a:lnTo>
                <a:lnTo>
                  <a:pt x="42" y="91"/>
                </a:lnTo>
                <a:lnTo>
                  <a:pt x="42" y="92"/>
                </a:lnTo>
                <a:lnTo>
                  <a:pt x="42" y="93"/>
                </a:lnTo>
                <a:lnTo>
                  <a:pt x="43" y="94"/>
                </a:lnTo>
                <a:lnTo>
                  <a:pt x="43" y="95"/>
                </a:lnTo>
                <a:lnTo>
                  <a:pt x="43" y="96"/>
                </a:lnTo>
                <a:lnTo>
                  <a:pt x="44" y="97"/>
                </a:lnTo>
                <a:lnTo>
                  <a:pt x="44" y="98"/>
                </a:lnTo>
                <a:lnTo>
                  <a:pt x="44" y="99"/>
                </a:lnTo>
                <a:lnTo>
                  <a:pt x="45" y="100"/>
                </a:lnTo>
                <a:lnTo>
                  <a:pt x="45" y="101"/>
                </a:lnTo>
                <a:lnTo>
                  <a:pt x="45" y="102"/>
                </a:lnTo>
                <a:lnTo>
                  <a:pt x="46" y="103"/>
                </a:lnTo>
                <a:lnTo>
                  <a:pt x="46" y="104"/>
                </a:lnTo>
                <a:lnTo>
                  <a:pt x="46" y="105"/>
                </a:lnTo>
                <a:lnTo>
                  <a:pt x="47" y="106"/>
                </a:lnTo>
                <a:lnTo>
                  <a:pt x="47" y="107"/>
                </a:lnTo>
                <a:lnTo>
                  <a:pt x="48" y="110"/>
                </a:lnTo>
                <a:lnTo>
                  <a:pt x="48" y="111"/>
                </a:lnTo>
                <a:lnTo>
                  <a:pt x="48" y="113"/>
                </a:lnTo>
                <a:lnTo>
                  <a:pt x="49" y="114"/>
                </a:lnTo>
                <a:lnTo>
                  <a:pt x="49" y="116"/>
                </a:lnTo>
                <a:lnTo>
                  <a:pt x="50" y="117"/>
                </a:lnTo>
                <a:lnTo>
                  <a:pt x="50" y="119"/>
                </a:lnTo>
                <a:lnTo>
                  <a:pt x="51" y="120"/>
                </a:lnTo>
                <a:lnTo>
                  <a:pt x="51" y="122"/>
                </a:lnTo>
                <a:lnTo>
                  <a:pt x="52" y="123"/>
                </a:lnTo>
                <a:lnTo>
                  <a:pt x="52" y="124"/>
                </a:lnTo>
                <a:lnTo>
                  <a:pt x="52" y="125"/>
                </a:lnTo>
                <a:lnTo>
                  <a:pt x="53" y="126"/>
                </a:lnTo>
                <a:lnTo>
                  <a:pt x="53" y="127"/>
                </a:lnTo>
                <a:lnTo>
                  <a:pt x="53" y="128"/>
                </a:lnTo>
                <a:lnTo>
                  <a:pt x="54" y="129"/>
                </a:lnTo>
                <a:lnTo>
                  <a:pt x="54" y="130"/>
                </a:lnTo>
                <a:lnTo>
                  <a:pt x="54" y="131"/>
                </a:lnTo>
                <a:lnTo>
                  <a:pt x="55" y="132"/>
                </a:lnTo>
                <a:lnTo>
                  <a:pt x="55" y="133"/>
                </a:lnTo>
                <a:lnTo>
                  <a:pt x="55" y="134"/>
                </a:lnTo>
                <a:lnTo>
                  <a:pt x="55" y="135"/>
                </a:lnTo>
                <a:lnTo>
                  <a:pt x="56" y="135"/>
                </a:lnTo>
                <a:lnTo>
                  <a:pt x="56" y="136"/>
                </a:lnTo>
                <a:lnTo>
                  <a:pt x="56" y="137"/>
                </a:lnTo>
                <a:lnTo>
                  <a:pt x="56" y="138"/>
                </a:lnTo>
                <a:lnTo>
                  <a:pt x="57" y="139"/>
                </a:lnTo>
                <a:lnTo>
                  <a:pt x="57" y="140"/>
                </a:lnTo>
                <a:lnTo>
                  <a:pt x="57" y="141"/>
                </a:lnTo>
                <a:lnTo>
                  <a:pt x="58" y="142"/>
                </a:lnTo>
                <a:lnTo>
                  <a:pt x="58" y="143"/>
                </a:lnTo>
                <a:lnTo>
                  <a:pt x="58" y="145"/>
                </a:lnTo>
                <a:lnTo>
                  <a:pt x="59" y="146"/>
                </a:lnTo>
                <a:lnTo>
                  <a:pt x="59" y="147"/>
                </a:lnTo>
                <a:lnTo>
                  <a:pt x="60" y="149"/>
                </a:lnTo>
                <a:lnTo>
                  <a:pt x="60" y="151"/>
                </a:lnTo>
                <a:lnTo>
                  <a:pt x="61" y="153"/>
                </a:lnTo>
                <a:lnTo>
                  <a:pt x="61" y="155"/>
                </a:lnTo>
                <a:lnTo>
                  <a:pt x="62" y="156"/>
                </a:lnTo>
                <a:lnTo>
                  <a:pt x="62" y="158"/>
                </a:lnTo>
                <a:lnTo>
                  <a:pt x="63" y="159"/>
                </a:lnTo>
                <a:lnTo>
                  <a:pt x="63" y="160"/>
                </a:lnTo>
                <a:lnTo>
                  <a:pt x="63" y="161"/>
                </a:lnTo>
                <a:lnTo>
                  <a:pt x="64" y="163"/>
                </a:lnTo>
                <a:lnTo>
                  <a:pt x="64" y="164"/>
                </a:lnTo>
                <a:lnTo>
                  <a:pt x="64" y="165"/>
                </a:lnTo>
                <a:lnTo>
                  <a:pt x="65" y="166"/>
                </a:lnTo>
                <a:lnTo>
                  <a:pt x="65" y="167"/>
                </a:lnTo>
                <a:lnTo>
                  <a:pt x="65" y="168"/>
                </a:lnTo>
                <a:lnTo>
                  <a:pt x="65" y="169"/>
                </a:lnTo>
                <a:lnTo>
                  <a:pt x="66" y="170"/>
                </a:lnTo>
                <a:lnTo>
                  <a:pt x="66" y="171"/>
                </a:lnTo>
                <a:lnTo>
                  <a:pt x="66" y="172"/>
                </a:lnTo>
                <a:lnTo>
                  <a:pt x="66" y="173"/>
                </a:lnTo>
                <a:lnTo>
                  <a:pt x="66" y="174"/>
                </a:lnTo>
                <a:lnTo>
                  <a:pt x="66" y="175"/>
                </a:lnTo>
                <a:lnTo>
                  <a:pt x="67" y="176"/>
                </a:lnTo>
                <a:lnTo>
                  <a:pt x="67" y="177"/>
                </a:lnTo>
                <a:lnTo>
                  <a:pt x="67" y="178"/>
                </a:lnTo>
                <a:lnTo>
                  <a:pt x="67" y="179"/>
                </a:lnTo>
                <a:lnTo>
                  <a:pt x="67" y="180"/>
                </a:lnTo>
                <a:lnTo>
                  <a:pt x="67" y="182"/>
                </a:lnTo>
                <a:lnTo>
                  <a:pt x="67" y="183"/>
                </a:lnTo>
                <a:lnTo>
                  <a:pt x="67" y="184"/>
                </a:lnTo>
                <a:lnTo>
                  <a:pt x="67" y="185"/>
                </a:lnTo>
                <a:lnTo>
                  <a:pt x="67" y="187"/>
                </a:lnTo>
                <a:lnTo>
                  <a:pt x="68" y="188"/>
                </a:lnTo>
                <a:lnTo>
                  <a:pt x="68" y="190"/>
                </a:lnTo>
                <a:lnTo>
                  <a:pt x="68" y="191"/>
                </a:lnTo>
                <a:lnTo>
                  <a:pt x="68" y="193"/>
                </a:lnTo>
                <a:lnTo>
                  <a:pt x="68" y="194"/>
                </a:lnTo>
                <a:lnTo>
                  <a:pt x="68" y="195"/>
                </a:lnTo>
                <a:lnTo>
                  <a:pt x="68" y="196"/>
                </a:lnTo>
                <a:lnTo>
                  <a:pt x="68" y="197"/>
                </a:lnTo>
                <a:lnTo>
                  <a:pt x="68" y="198"/>
                </a:lnTo>
                <a:lnTo>
                  <a:pt x="68" y="199"/>
                </a:lnTo>
                <a:lnTo>
                  <a:pt x="68" y="200"/>
                </a:lnTo>
                <a:lnTo>
                  <a:pt x="69" y="201"/>
                </a:lnTo>
                <a:lnTo>
                  <a:pt x="69" y="202"/>
                </a:lnTo>
                <a:lnTo>
                  <a:pt x="69" y="203"/>
                </a:lnTo>
                <a:lnTo>
                  <a:pt x="69" y="204"/>
                </a:lnTo>
                <a:lnTo>
                  <a:pt x="69" y="205"/>
                </a:lnTo>
                <a:lnTo>
                  <a:pt x="69" y="206"/>
                </a:lnTo>
                <a:lnTo>
                  <a:pt x="70" y="207"/>
                </a:lnTo>
                <a:lnTo>
                  <a:pt x="70" y="208"/>
                </a:lnTo>
                <a:lnTo>
                  <a:pt x="70" y="209"/>
                </a:lnTo>
                <a:lnTo>
                  <a:pt x="70" y="210"/>
                </a:lnTo>
                <a:lnTo>
                  <a:pt x="70" y="211"/>
                </a:lnTo>
                <a:lnTo>
                  <a:pt x="71" y="212"/>
                </a:lnTo>
                <a:lnTo>
                  <a:pt x="71" y="213"/>
                </a:lnTo>
                <a:lnTo>
                  <a:pt x="71" y="214"/>
                </a:lnTo>
                <a:lnTo>
                  <a:pt x="71" y="215"/>
                </a:lnTo>
                <a:lnTo>
                  <a:pt x="71" y="216"/>
                </a:lnTo>
                <a:lnTo>
                  <a:pt x="71" y="217"/>
                </a:lnTo>
                <a:lnTo>
                  <a:pt x="72" y="217"/>
                </a:lnTo>
                <a:lnTo>
                  <a:pt x="72" y="218"/>
                </a:lnTo>
                <a:lnTo>
                  <a:pt x="72" y="219"/>
                </a:lnTo>
                <a:lnTo>
                  <a:pt x="72" y="220"/>
                </a:lnTo>
                <a:lnTo>
                  <a:pt x="72" y="221"/>
                </a:lnTo>
                <a:lnTo>
                  <a:pt x="72" y="222"/>
                </a:lnTo>
                <a:lnTo>
                  <a:pt x="72" y="223"/>
                </a:lnTo>
                <a:lnTo>
                  <a:pt x="72" y="224"/>
                </a:lnTo>
                <a:lnTo>
                  <a:pt x="72" y="225"/>
                </a:lnTo>
                <a:lnTo>
                  <a:pt x="72" y="226"/>
                </a:lnTo>
                <a:lnTo>
                  <a:pt x="72" y="227"/>
                </a:lnTo>
                <a:lnTo>
                  <a:pt x="72" y="228"/>
                </a:lnTo>
                <a:lnTo>
                  <a:pt x="72" y="229"/>
                </a:lnTo>
                <a:lnTo>
                  <a:pt x="72" y="230"/>
                </a:lnTo>
                <a:lnTo>
                  <a:pt x="72" y="231"/>
                </a:lnTo>
                <a:lnTo>
                  <a:pt x="72" y="232"/>
                </a:lnTo>
                <a:lnTo>
                  <a:pt x="72" y="233"/>
                </a:lnTo>
                <a:lnTo>
                  <a:pt x="72" y="236"/>
                </a:lnTo>
                <a:lnTo>
                  <a:pt x="72" y="237"/>
                </a:lnTo>
                <a:lnTo>
                  <a:pt x="72" y="239"/>
                </a:lnTo>
                <a:lnTo>
                  <a:pt x="71" y="241"/>
                </a:lnTo>
                <a:lnTo>
                  <a:pt x="71" y="242"/>
                </a:lnTo>
                <a:lnTo>
                  <a:pt x="71" y="24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86" name="Freeform 96"/>
          <p:cNvSpPr>
            <a:spLocks/>
          </p:cNvSpPr>
          <p:nvPr/>
        </p:nvSpPr>
        <p:spPr bwMode="auto">
          <a:xfrm>
            <a:off x="5097463" y="2449513"/>
            <a:ext cx="79375" cy="269875"/>
          </a:xfrm>
          <a:custGeom>
            <a:avLst/>
            <a:gdLst>
              <a:gd name="T0" fmla="*/ 2147483646 w 72"/>
              <a:gd name="T1" fmla="*/ 2147483646 h 245"/>
              <a:gd name="T2" fmla="*/ 2147483646 w 72"/>
              <a:gd name="T3" fmla="*/ 2147483646 h 245"/>
              <a:gd name="T4" fmla="*/ 2147483646 w 72"/>
              <a:gd name="T5" fmla="*/ 2147483646 h 245"/>
              <a:gd name="T6" fmla="*/ 2147483646 w 72"/>
              <a:gd name="T7" fmla="*/ 2147483646 h 245"/>
              <a:gd name="T8" fmla="*/ 2147483646 w 72"/>
              <a:gd name="T9" fmla="*/ 2147483646 h 245"/>
              <a:gd name="T10" fmla="*/ 2147483646 w 72"/>
              <a:gd name="T11" fmla="*/ 2147483646 h 245"/>
              <a:gd name="T12" fmla="*/ 2147483646 w 72"/>
              <a:gd name="T13" fmla="*/ 2147483646 h 245"/>
              <a:gd name="T14" fmla="*/ 2147483646 w 72"/>
              <a:gd name="T15" fmla="*/ 2147483646 h 245"/>
              <a:gd name="T16" fmla="*/ 2147483646 w 72"/>
              <a:gd name="T17" fmla="*/ 2147483646 h 245"/>
              <a:gd name="T18" fmla="*/ 2147483646 w 72"/>
              <a:gd name="T19" fmla="*/ 2147483646 h 245"/>
              <a:gd name="T20" fmla="*/ 2147483646 w 72"/>
              <a:gd name="T21" fmla="*/ 2147483646 h 245"/>
              <a:gd name="T22" fmla="*/ 2147483646 w 72"/>
              <a:gd name="T23" fmla="*/ 2147483646 h 245"/>
              <a:gd name="T24" fmla="*/ 2147483646 w 72"/>
              <a:gd name="T25" fmla="*/ 2147483646 h 245"/>
              <a:gd name="T26" fmla="*/ 2147483646 w 72"/>
              <a:gd name="T27" fmla="*/ 2147483646 h 245"/>
              <a:gd name="T28" fmla="*/ 2147483646 w 72"/>
              <a:gd name="T29" fmla="*/ 2147483646 h 245"/>
              <a:gd name="T30" fmla="*/ 2147483646 w 72"/>
              <a:gd name="T31" fmla="*/ 2147483646 h 245"/>
              <a:gd name="T32" fmla="*/ 2147483646 w 72"/>
              <a:gd name="T33" fmla="*/ 2147483646 h 245"/>
              <a:gd name="T34" fmla="*/ 2147483646 w 72"/>
              <a:gd name="T35" fmla="*/ 2147483646 h 245"/>
              <a:gd name="T36" fmla="*/ 2147483646 w 72"/>
              <a:gd name="T37" fmla="*/ 2147483646 h 245"/>
              <a:gd name="T38" fmla="*/ 2147483646 w 72"/>
              <a:gd name="T39" fmla="*/ 2147483646 h 245"/>
              <a:gd name="T40" fmla="*/ 2147483646 w 72"/>
              <a:gd name="T41" fmla="*/ 2147483646 h 245"/>
              <a:gd name="T42" fmla="*/ 2147483646 w 72"/>
              <a:gd name="T43" fmla="*/ 2147483646 h 245"/>
              <a:gd name="T44" fmla="*/ 2147483646 w 72"/>
              <a:gd name="T45" fmla="*/ 2147483646 h 245"/>
              <a:gd name="T46" fmla="*/ 2147483646 w 72"/>
              <a:gd name="T47" fmla="*/ 2147483646 h 245"/>
              <a:gd name="T48" fmla="*/ 2147483646 w 72"/>
              <a:gd name="T49" fmla="*/ 2147483646 h 245"/>
              <a:gd name="T50" fmla="*/ 2147483646 w 72"/>
              <a:gd name="T51" fmla="*/ 2147483646 h 245"/>
              <a:gd name="T52" fmla="*/ 2147483646 w 72"/>
              <a:gd name="T53" fmla="*/ 2147483646 h 245"/>
              <a:gd name="T54" fmla="*/ 2147483646 w 72"/>
              <a:gd name="T55" fmla="*/ 2147483646 h 245"/>
              <a:gd name="T56" fmla="*/ 2147483646 w 72"/>
              <a:gd name="T57" fmla="*/ 2147483646 h 245"/>
              <a:gd name="T58" fmla="*/ 2147483646 w 72"/>
              <a:gd name="T59" fmla="*/ 2147483646 h 245"/>
              <a:gd name="T60" fmla="*/ 2147483646 w 72"/>
              <a:gd name="T61" fmla="*/ 2147483646 h 245"/>
              <a:gd name="T62" fmla="*/ 2147483646 w 72"/>
              <a:gd name="T63" fmla="*/ 2147483646 h 245"/>
              <a:gd name="T64" fmla="*/ 2147483646 w 72"/>
              <a:gd name="T65" fmla="*/ 2147483646 h 245"/>
              <a:gd name="T66" fmla="*/ 2147483646 w 72"/>
              <a:gd name="T67" fmla="*/ 2147483646 h 245"/>
              <a:gd name="T68" fmla="*/ 2147483646 w 72"/>
              <a:gd name="T69" fmla="*/ 2147483646 h 245"/>
              <a:gd name="T70" fmla="*/ 2147483646 w 72"/>
              <a:gd name="T71" fmla="*/ 2147483646 h 245"/>
              <a:gd name="T72" fmla="*/ 2147483646 w 72"/>
              <a:gd name="T73" fmla="*/ 2147483646 h 245"/>
              <a:gd name="T74" fmla="*/ 2147483646 w 72"/>
              <a:gd name="T75" fmla="*/ 2147483646 h 245"/>
              <a:gd name="T76" fmla="*/ 2147483646 w 72"/>
              <a:gd name="T77" fmla="*/ 2147483646 h 245"/>
              <a:gd name="T78" fmla="*/ 2147483646 w 72"/>
              <a:gd name="T79" fmla="*/ 2147483646 h 245"/>
              <a:gd name="T80" fmla="*/ 2147483646 w 72"/>
              <a:gd name="T81" fmla="*/ 2147483646 h 245"/>
              <a:gd name="T82" fmla="*/ 2147483646 w 72"/>
              <a:gd name="T83" fmla="*/ 2147483646 h 245"/>
              <a:gd name="T84" fmla="*/ 2147483646 w 72"/>
              <a:gd name="T85" fmla="*/ 2147483646 h 245"/>
              <a:gd name="T86" fmla="*/ 2147483646 w 72"/>
              <a:gd name="T87" fmla="*/ 2147483646 h 245"/>
              <a:gd name="T88" fmla="*/ 2147483646 w 72"/>
              <a:gd name="T89" fmla="*/ 2147483646 h 245"/>
              <a:gd name="T90" fmla="*/ 2147483646 w 72"/>
              <a:gd name="T91" fmla="*/ 2147483646 h 245"/>
              <a:gd name="T92" fmla="*/ 2147483646 w 72"/>
              <a:gd name="T93" fmla="*/ 2147483646 h 245"/>
              <a:gd name="T94" fmla="*/ 2147483646 w 72"/>
              <a:gd name="T95" fmla="*/ 2147483646 h 245"/>
              <a:gd name="T96" fmla="*/ 2147483646 w 72"/>
              <a:gd name="T97" fmla="*/ 2147483646 h 245"/>
              <a:gd name="T98" fmla="*/ 2147483646 w 72"/>
              <a:gd name="T99" fmla="*/ 2147483646 h 245"/>
              <a:gd name="T100" fmla="*/ 2147483646 w 72"/>
              <a:gd name="T101" fmla="*/ 2147483646 h 245"/>
              <a:gd name="T102" fmla="*/ 2147483646 w 72"/>
              <a:gd name="T103" fmla="*/ 2147483646 h 245"/>
              <a:gd name="T104" fmla="*/ 2147483646 w 72"/>
              <a:gd name="T105" fmla="*/ 2147483646 h 245"/>
              <a:gd name="T106" fmla="*/ 2147483646 w 72"/>
              <a:gd name="T107" fmla="*/ 2147483646 h 245"/>
              <a:gd name="T108" fmla="*/ 2147483646 w 72"/>
              <a:gd name="T109" fmla="*/ 2147483646 h 245"/>
              <a:gd name="T110" fmla="*/ 2147483646 w 72"/>
              <a:gd name="T111" fmla="*/ 2147483646 h 245"/>
              <a:gd name="T112" fmla="*/ 2147483646 w 72"/>
              <a:gd name="T113" fmla="*/ 2147483646 h 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245"/>
              <a:gd name="T173" fmla="*/ 72 w 72"/>
              <a:gd name="T174" fmla="*/ 245 h 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245">
                <a:moveTo>
                  <a:pt x="0" y="245"/>
                </a:moveTo>
                <a:lnTo>
                  <a:pt x="2" y="241"/>
                </a:lnTo>
                <a:lnTo>
                  <a:pt x="3" y="239"/>
                </a:lnTo>
                <a:lnTo>
                  <a:pt x="4" y="236"/>
                </a:lnTo>
                <a:lnTo>
                  <a:pt x="6" y="234"/>
                </a:lnTo>
                <a:lnTo>
                  <a:pt x="7" y="232"/>
                </a:lnTo>
                <a:lnTo>
                  <a:pt x="8" y="230"/>
                </a:lnTo>
                <a:lnTo>
                  <a:pt x="9" y="229"/>
                </a:lnTo>
                <a:lnTo>
                  <a:pt x="10" y="227"/>
                </a:lnTo>
                <a:lnTo>
                  <a:pt x="11" y="225"/>
                </a:lnTo>
                <a:lnTo>
                  <a:pt x="11" y="224"/>
                </a:lnTo>
                <a:lnTo>
                  <a:pt x="12" y="223"/>
                </a:lnTo>
                <a:lnTo>
                  <a:pt x="13" y="221"/>
                </a:lnTo>
                <a:lnTo>
                  <a:pt x="14" y="220"/>
                </a:lnTo>
                <a:lnTo>
                  <a:pt x="14" y="219"/>
                </a:lnTo>
                <a:lnTo>
                  <a:pt x="15" y="218"/>
                </a:lnTo>
                <a:lnTo>
                  <a:pt x="15" y="217"/>
                </a:lnTo>
                <a:lnTo>
                  <a:pt x="16" y="216"/>
                </a:lnTo>
                <a:lnTo>
                  <a:pt x="16" y="215"/>
                </a:lnTo>
                <a:lnTo>
                  <a:pt x="17" y="214"/>
                </a:lnTo>
                <a:lnTo>
                  <a:pt x="17" y="213"/>
                </a:lnTo>
                <a:lnTo>
                  <a:pt x="18" y="212"/>
                </a:lnTo>
                <a:lnTo>
                  <a:pt x="18" y="211"/>
                </a:lnTo>
                <a:lnTo>
                  <a:pt x="18" y="210"/>
                </a:lnTo>
                <a:lnTo>
                  <a:pt x="19" y="209"/>
                </a:lnTo>
                <a:lnTo>
                  <a:pt x="19" y="208"/>
                </a:lnTo>
                <a:lnTo>
                  <a:pt x="20" y="207"/>
                </a:lnTo>
                <a:lnTo>
                  <a:pt x="20" y="206"/>
                </a:lnTo>
                <a:lnTo>
                  <a:pt x="21" y="205"/>
                </a:lnTo>
                <a:lnTo>
                  <a:pt x="21" y="204"/>
                </a:lnTo>
                <a:lnTo>
                  <a:pt x="22" y="203"/>
                </a:lnTo>
                <a:lnTo>
                  <a:pt x="22" y="202"/>
                </a:lnTo>
                <a:lnTo>
                  <a:pt x="23" y="199"/>
                </a:lnTo>
                <a:lnTo>
                  <a:pt x="23" y="198"/>
                </a:lnTo>
                <a:lnTo>
                  <a:pt x="24" y="197"/>
                </a:lnTo>
                <a:lnTo>
                  <a:pt x="24" y="195"/>
                </a:lnTo>
                <a:lnTo>
                  <a:pt x="25" y="194"/>
                </a:lnTo>
                <a:lnTo>
                  <a:pt x="25" y="193"/>
                </a:lnTo>
                <a:lnTo>
                  <a:pt x="26" y="192"/>
                </a:lnTo>
                <a:lnTo>
                  <a:pt x="26" y="191"/>
                </a:lnTo>
                <a:lnTo>
                  <a:pt x="26" y="190"/>
                </a:lnTo>
                <a:lnTo>
                  <a:pt x="27" y="189"/>
                </a:lnTo>
                <a:lnTo>
                  <a:pt x="27" y="188"/>
                </a:lnTo>
                <a:lnTo>
                  <a:pt x="28" y="188"/>
                </a:lnTo>
                <a:lnTo>
                  <a:pt x="28" y="187"/>
                </a:lnTo>
                <a:lnTo>
                  <a:pt x="28" y="186"/>
                </a:lnTo>
                <a:lnTo>
                  <a:pt x="29" y="185"/>
                </a:lnTo>
                <a:lnTo>
                  <a:pt x="29" y="184"/>
                </a:lnTo>
                <a:lnTo>
                  <a:pt x="29" y="183"/>
                </a:lnTo>
                <a:lnTo>
                  <a:pt x="30" y="182"/>
                </a:lnTo>
                <a:lnTo>
                  <a:pt x="30" y="181"/>
                </a:lnTo>
                <a:lnTo>
                  <a:pt x="31" y="180"/>
                </a:lnTo>
                <a:lnTo>
                  <a:pt x="31" y="179"/>
                </a:lnTo>
                <a:lnTo>
                  <a:pt x="31" y="178"/>
                </a:lnTo>
                <a:lnTo>
                  <a:pt x="32" y="177"/>
                </a:lnTo>
                <a:lnTo>
                  <a:pt x="32" y="176"/>
                </a:lnTo>
                <a:lnTo>
                  <a:pt x="33" y="174"/>
                </a:lnTo>
                <a:lnTo>
                  <a:pt x="33" y="173"/>
                </a:lnTo>
                <a:lnTo>
                  <a:pt x="34" y="172"/>
                </a:lnTo>
                <a:lnTo>
                  <a:pt x="34" y="171"/>
                </a:lnTo>
                <a:lnTo>
                  <a:pt x="35" y="169"/>
                </a:lnTo>
                <a:lnTo>
                  <a:pt x="35" y="168"/>
                </a:lnTo>
                <a:lnTo>
                  <a:pt x="36" y="166"/>
                </a:lnTo>
                <a:lnTo>
                  <a:pt x="37" y="164"/>
                </a:lnTo>
                <a:lnTo>
                  <a:pt x="37" y="163"/>
                </a:lnTo>
                <a:lnTo>
                  <a:pt x="39" y="161"/>
                </a:lnTo>
                <a:lnTo>
                  <a:pt x="39" y="160"/>
                </a:lnTo>
                <a:lnTo>
                  <a:pt x="40" y="159"/>
                </a:lnTo>
                <a:lnTo>
                  <a:pt x="40" y="156"/>
                </a:lnTo>
                <a:lnTo>
                  <a:pt x="41" y="155"/>
                </a:lnTo>
                <a:lnTo>
                  <a:pt x="41" y="154"/>
                </a:lnTo>
                <a:lnTo>
                  <a:pt x="41" y="153"/>
                </a:lnTo>
                <a:lnTo>
                  <a:pt x="42" y="152"/>
                </a:lnTo>
                <a:lnTo>
                  <a:pt x="42" y="151"/>
                </a:lnTo>
                <a:lnTo>
                  <a:pt x="42" y="150"/>
                </a:lnTo>
                <a:lnTo>
                  <a:pt x="43" y="149"/>
                </a:lnTo>
                <a:lnTo>
                  <a:pt x="43" y="148"/>
                </a:lnTo>
                <a:lnTo>
                  <a:pt x="44" y="147"/>
                </a:lnTo>
                <a:lnTo>
                  <a:pt x="44" y="146"/>
                </a:lnTo>
                <a:lnTo>
                  <a:pt x="44" y="145"/>
                </a:lnTo>
                <a:lnTo>
                  <a:pt x="44" y="144"/>
                </a:lnTo>
                <a:lnTo>
                  <a:pt x="45" y="143"/>
                </a:lnTo>
                <a:lnTo>
                  <a:pt x="45" y="142"/>
                </a:lnTo>
                <a:lnTo>
                  <a:pt x="45" y="141"/>
                </a:lnTo>
                <a:lnTo>
                  <a:pt x="46" y="140"/>
                </a:lnTo>
                <a:lnTo>
                  <a:pt x="46" y="139"/>
                </a:lnTo>
                <a:lnTo>
                  <a:pt x="46" y="138"/>
                </a:lnTo>
                <a:lnTo>
                  <a:pt x="47" y="137"/>
                </a:lnTo>
                <a:lnTo>
                  <a:pt x="47" y="136"/>
                </a:lnTo>
                <a:lnTo>
                  <a:pt x="48" y="135"/>
                </a:lnTo>
                <a:lnTo>
                  <a:pt x="48" y="133"/>
                </a:lnTo>
                <a:lnTo>
                  <a:pt x="48" y="132"/>
                </a:lnTo>
                <a:lnTo>
                  <a:pt x="49" y="130"/>
                </a:lnTo>
                <a:lnTo>
                  <a:pt x="49" y="129"/>
                </a:lnTo>
                <a:lnTo>
                  <a:pt x="50" y="127"/>
                </a:lnTo>
                <a:lnTo>
                  <a:pt x="50" y="126"/>
                </a:lnTo>
                <a:lnTo>
                  <a:pt x="51" y="124"/>
                </a:lnTo>
                <a:lnTo>
                  <a:pt x="51" y="123"/>
                </a:lnTo>
                <a:lnTo>
                  <a:pt x="52" y="121"/>
                </a:lnTo>
                <a:lnTo>
                  <a:pt x="52" y="120"/>
                </a:lnTo>
                <a:lnTo>
                  <a:pt x="52" y="119"/>
                </a:lnTo>
                <a:lnTo>
                  <a:pt x="53" y="118"/>
                </a:lnTo>
                <a:lnTo>
                  <a:pt x="53" y="116"/>
                </a:lnTo>
                <a:lnTo>
                  <a:pt x="53" y="115"/>
                </a:lnTo>
                <a:lnTo>
                  <a:pt x="54" y="114"/>
                </a:lnTo>
                <a:lnTo>
                  <a:pt x="54" y="113"/>
                </a:lnTo>
                <a:lnTo>
                  <a:pt x="54" y="112"/>
                </a:lnTo>
                <a:lnTo>
                  <a:pt x="55" y="111"/>
                </a:lnTo>
                <a:lnTo>
                  <a:pt x="55" y="110"/>
                </a:lnTo>
                <a:lnTo>
                  <a:pt x="55" y="109"/>
                </a:lnTo>
                <a:lnTo>
                  <a:pt x="56" y="108"/>
                </a:lnTo>
                <a:lnTo>
                  <a:pt x="56" y="107"/>
                </a:lnTo>
                <a:lnTo>
                  <a:pt x="56" y="106"/>
                </a:lnTo>
                <a:lnTo>
                  <a:pt x="56" y="105"/>
                </a:lnTo>
                <a:lnTo>
                  <a:pt x="57" y="104"/>
                </a:lnTo>
                <a:lnTo>
                  <a:pt x="57" y="103"/>
                </a:lnTo>
                <a:lnTo>
                  <a:pt x="57" y="102"/>
                </a:lnTo>
                <a:lnTo>
                  <a:pt x="58" y="101"/>
                </a:lnTo>
                <a:lnTo>
                  <a:pt x="58" y="100"/>
                </a:lnTo>
                <a:lnTo>
                  <a:pt x="58" y="99"/>
                </a:lnTo>
                <a:lnTo>
                  <a:pt x="59" y="98"/>
                </a:lnTo>
                <a:lnTo>
                  <a:pt x="59" y="96"/>
                </a:lnTo>
                <a:lnTo>
                  <a:pt x="60" y="95"/>
                </a:lnTo>
                <a:lnTo>
                  <a:pt x="60" y="93"/>
                </a:lnTo>
                <a:lnTo>
                  <a:pt x="61" y="92"/>
                </a:lnTo>
                <a:lnTo>
                  <a:pt x="61" y="90"/>
                </a:lnTo>
                <a:lnTo>
                  <a:pt x="62" y="88"/>
                </a:lnTo>
                <a:lnTo>
                  <a:pt x="62" y="87"/>
                </a:lnTo>
                <a:lnTo>
                  <a:pt x="63" y="86"/>
                </a:lnTo>
                <a:lnTo>
                  <a:pt x="63" y="84"/>
                </a:lnTo>
                <a:lnTo>
                  <a:pt x="63" y="83"/>
                </a:lnTo>
                <a:lnTo>
                  <a:pt x="64" y="82"/>
                </a:lnTo>
                <a:lnTo>
                  <a:pt x="64" y="81"/>
                </a:lnTo>
                <a:lnTo>
                  <a:pt x="64" y="80"/>
                </a:lnTo>
                <a:lnTo>
                  <a:pt x="65" y="79"/>
                </a:lnTo>
                <a:lnTo>
                  <a:pt x="65" y="78"/>
                </a:lnTo>
                <a:lnTo>
                  <a:pt x="65" y="77"/>
                </a:lnTo>
                <a:lnTo>
                  <a:pt x="65" y="76"/>
                </a:lnTo>
                <a:lnTo>
                  <a:pt x="65" y="74"/>
                </a:lnTo>
                <a:lnTo>
                  <a:pt x="66" y="73"/>
                </a:lnTo>
                <a:lnTo>
                  <a:pt x="66" y="72"/>
                </a:lnTo>
                <a:lnTo>
                  <a:pt x="66" y="71"/>
                </a:lnTo>
                <a:lnTo>
                  <a:pt x="66" y="70"/>
                </a:lnTo>
                <a:lnTo>
                  <a:pt x="66" y="69"/>
                </a:lnTo>
                <a:lnTo>
                  <a:pt x="67" y="68"/>
                </a:lnTo>
                <a:lnTo>
                  <a:pt x="67" y="67"/>
                </a:lnTo>
                <a:lnTo>
                  <a:pt x="67" y="66"/>
                </a:lnTo>
                <a:lnTo>
                  <a:pt x="67" y="65"/>
                </a:lnTo>
                <a:lnTo>
                  <a:pt x="67" y="64"/>
                </a:lnTo>
                <a:lnTo>
                  <a:pt x="67" y="63"/>
                </a:lnTo>
                <a:lnTo>
                  <a:pt x="67" y="62"/>
                </a:lnTo>
                <a:lnTo>
                  <a:pt x="67" y="61"/>
                </a:lnTo>
                <a:lnTo>
                  <a:pt x="67" y="60"/>
                </a:lnTo>
                <a:lnTo>
                  <a:pt x="67" y="58"/>
                </a:lnTo>
                <a:lnTo>
                  <a:pt x="67" y="57"/>
                </a:lnTo>
                <a:lnTo>
                  <a:pt x="68" y="55"/>
                </a:lnTo>
                <a:lnTo>
                  <a:pt x="68" y="54"/>
                </a:lnTo>
                <a:lnTo>
                  <a:pt x="68" y="53"/>
                </a:lnTo>
                <a:lnTo>
                  <a:pt x="68" y="52"/>
                </a:lnTo>
                <a:lnTo>
                  <a:pt x="68" y="50"/>
                </a:lnTo>
                <a:lnTo>
                  <a:pt x="68" y="49"/>
                </a:lnTo>
                <a:lnTo>
                  <a:pt x="68" y="48"/>
                </a:lnTo>
                <a:lnTo>
                  <a:pt x="68" y="47"/>
                </a:lnTo>
                <a:lnTo>
                  <a:pt x="68" y="46"/>
                </a:lnTo>
                <a:lnTo>
                  <a:pt x="68" y="45"/>
                </a:lnTo>
                <a:lnTo>
                  <a:pt x="68" y="44"/>
                </a:lnTo>
                <a:lnTo>
                  <a:pt x="69" y="44"/>
                </a:lnTo>
                <a:lnTo>
                  <a:pt x="69" y="43"/>
                </a:lnTo>
                <a:lnTo>
                  <a:pt x="69" y="42"/>
                </a:lnTo>
                <a:lnTo>
                  <a:pt x="69" y="41"/>
                </a:lnTo>
                <a:lnTo>
                  <a:pt x="69" y="40"/>
                </a:lnTo>
                <a:lnTo>
                  <a:pt x="69" y="39"/>
                </a:lnTo>
                <a:lnTo>
                  <a:pt x="69" y="38"/>
                </a:lnTo>
                <a:lnTo>
                  <a:pt x="70" y="37"/>
                </a:lnTo>
                <a:lnTo>
                  <a:pt x="70" y="36"/>
                </a:lnTo>
                <a:lnTo>
                  <a:pt x="70" y="35"/>
                </a:lnTo>
                <a:lnTo>
                  <a:pt x="70" y="34"/>
                </a:lnTo>
                <a:lnTo>
                  <a:pt x="70" y="32"/>
                </a:lnTo>
                <a:lnTo>
                  <a:pt x="71" y="32"/>
                </a:lnTo>
                <a:lnTo>
                  <a:pt x="71" y="31"/>
                </a:lnTo>
                <a:lnTo>
                  <a:pt x="71" y="30"/>
                </a:lnTo>
                <a:lnTo>
                  <a:pt x="71" y="29"/>
                </a:lnTo>
                <a:lnTo>
                  <a:pt x="71" y="28"/>
                </a:lnTo>
                <a:lnTo>
                  <a:pt x="71" y="27"/>
                </a:lnTo>
                <a:lnTo>
                  <a:pt x="72" y="26"/>
                </a:lnTo>
                <a:lnTo>
                  <a:pt x="72" y="25"/>
                </a:lnTo>
                <a:lnTo>
                  <a:pt x="72" y="24"/>
                </a:lnTo>
                <a:lnTo>
                  <a:pt x="72" y="23"/>
                </a:lnTo>
                <a:lnTo>
                  <a:pt x="72" y="22"/>
                </a:lnTo>
                <a:lnTo>
                  <a:pt x="72" y="21"/>
                </a:lnTo>
                <a:lnTo>
                  <a:pt x="72" y="20"/>
                </a:lnTo>
                <a:lnTo>
                  <a:pt x="72" y="19"/>
                </a:lnTo>
                <a:lnTo>
                  <a:pt x="72" y="18"/>
                </a:lnTo>
                <a:lnTo>
                  <a:pt x="72" y="17"/>
                </a:lnTo>
                <a:lnTo>
                  <a:pt x="72" y="16"/>
                </a:lnTo>
                <a:lnTo>
                  <a:pt x="72" y="15"/>
                </a:lnTo>
                <a:lnTo>
                  <a:pt x="72" y="14"/>
                </a:lnTo>
                <a:lnTo>
                  <a:pt x="72" y="13"/>
                </a:lnTo>
                <a:lnTo>
                  <a:pt x="72" y="11"/>
                </a:lnTo>
                <a:lnTo>
                  <a:pt x="72" y="10"/>
                </a:lnTo>
                <a:lnTo>
                  <a:pt x="72" y="9"/>
                </a:lnTo>
                <a:lnTo>
                  <a:pt x="72" y="7"/>
                </a:lnTo>
                <a:lnTo>
                  <a:pt x="72" y="6"/>
                </a:lnTo>
                <a:lnTo>
                  <a:pt x="71" y="4"/>
                </a:lnTo>
                <a:lnTo>
                  <a:pt x="71" y="2"/>
                </a:lnTo>
                <a:lnTo>
                  <a:pt x="71"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87" name="Freeform 97"/>
          <p:cNvSpPr>
            <a:spLocks/>
          </p:cNvSpPr>
          <p:nvPr/>
        </p:nvSpPr>
        <p:spPr bwMode="auto">
          <a:xfrm>
            <a:off x="5016500" y="2182813"/>
            <a:ext cx="79375" cy="269875"/>
          </a:xfrm>
          <a:custGeom>
            <a:avLst/>
            <a:gdLst>
              <a:gd name="T0" fmla="*/ 2147483646 w 72"/>
              <a:gd name="T1" fmla="*/ 2147483646 h 244"/>
              <a:gd name="T2" fmla="*/ 2147483646 w 72"/>
              <a:gd name="T3" fmla="*/ 2147483646 h 244"/>
              <a:gd name="T4" fmla="*/ 2147483646 w 72"/>
              <a:gd name="T5" fmla="*/ 2147483646 h 244"/>
              <a:gd name="T6" fmla="*/ 2147483646 w 72"/>
              <a:gd name="T7" fmla="*/ 2147483646 h 244"/>
              <a:gd name="T8" fmla="*/ 2147483646 w 72"/>
              <a:gd name="T9" fmla="*/ 2147483646 h 244"/>
              <a:gd name="T10" fmla="*/ 2147483646 w 72"/>
              <a:gd name="T11" fmla="*/ 2147483646 h 244"/>
              <a:gd name="T12" fmla="*/ 2147483646 w 72"/>
              <a:gd name="T13" fmla="*/ 2147483646 h 244"/>
              <a:gd name="T14" fmla="*/ 2147483646 w 72"/>
              <a:gd name="T15" fmla="*/ 2147483646 h 244"/>
              <a:gd name="T16" fmla="*/ 2147483646 w 72"/>
              <a:gd name="T17" fmla="*/ 2147483646 h 244"/>
              <a:gd name="T18" fmla="*/ 2147483646 w 72"/>
              <a:gd name="T19" fmla="*/ 2147483646 h 244"/>
              <a:gd name="T20" fmla="*/ 2147483646 w 72"/>
              <a:gd name="T21" fmla="*/ 2147483646 h 244"/>
              <a:gd name="T22" fmla="*/ 2147483646 w 72"/>
              <a:gd name="T23" fmla="*/ 2147483646 h 244"/>
              <a:gd name="T24" fmla="*/ 2147483646 w 72"/>
              <a:gd name="T25" fmla="*/ 2147483646 h 244"/>
              <a:gd name="T26" fmla="*/ 2147483646 w 72"/>
              <a:gd name="T27" fmla="*/ 2147483646 h 244"/>
              <a:gd name="T28" fmla="*/ 2147483646 w 72"/>
              <a:gd name="T29" fmla="*/ 2147483646 h 244"/>
              <a:gd name="T30" fmla="*/ 2147483646 w 72"/>
              <a:gd name="T31" fmla="*/ 2147483646 h 244"/>
              <a:gd name="T32" fmla="*/ 2147483646 w 72"/>
              <a:gd name="T33" fmla="*/ 2147483646 h 244"/>
              <a:gd name="T34" fmla="*/ 2147483646 w 72"/>
              <a:gd name="T35" fmla="*/ 2147483646 h 244"/>
              <a:gd name="T36" fmla="*/ 2147483646 w 72"/>
              <a:gd name="T37" fmla="*/ 2147483646 h 244"/>
              <a:gd name="T38" fmla="*/ 2147483646 w 72"/>
              <a:gd name="T39" fmla="*/ 2147483646 h 244"/>
              <a:gd name="T40" fmla="*/ 2147483646 w 72"/>
              <a:gd name="T41" fmla="*/ 2147483646 h 244"/>
              <a:gd name="T42" fmla="*/ 2147483646 w 72"/>
              <a:gd name="T43" fmla="*/ 2147483646 h 244"/>
              <a:gd name="T44" fmla="*/ 2147483646 w 72"/>
              <a:gd name="T45" fmla="*/ 2147483646 h 244"/>
              <a:gd name="T46" fmla="*/ 2147483646 w 72"/>
              <a:gd name="T47" fmla="*/ 2147483646 h 244"/>
              <a:gd name="T48" fmla="*/ 2147483646 w 72"/>
              <a:gd name="T49" fmla="*/ 2147483646 h 244"/>
              <a:gd name="T50" fmla="*/ 2147483646 w 72"/>
              <a:gd name="T51" fmla="*/ 2147483646 h 244"/>
              <a:gd name="T52" fmla="*/ 2147483646 w 72"/>
              <a:gd name="T53" fmla="*/ 2147483646 h 244"/>
              <a:gd name="T54" fmla="*/ 2147483646 w 72"/>
              <a:gd name="T55" fmla="*/ 2147483646 h 244"/>
              <a:gd name="T56" fmla="*/ 2147483646 w 72"/>
              <a:gd name="T57" fmla="*/ 2147483646 h 244"/>
              <a:gd name="T58" fmla="*/ 2147483646 w 72"/>
              <a:gd name="T59" fmla="*/ 2147483646 h 244"/>
              <a:gd name="T60" fmla="*/ 2147483646 w 72"/>
              <a:gd name="T61" fmla="*/ 2147483646 h 244"/>
              <a:gd name="T62" fmla="*/ 2147483646 w 72"/>
              <a:gd name="T63" fmla="*/ 2147483646 h 244"/>
              <a:gd name="T64" fmla="*/ 2147483646 w 72"/>
              <a:gd name="T65" fmla="*/ 2147483646 h 244"/>
              <a:gd name="T66" fmla="*/ 2147483646 w 72"/>
              <a:gd name="T67" fmla="*/ 2147483646 h 244"/>
              <a:gd name="T68" fmla="*/ 2147483646 w 72"/>
              <a:gd name="T69" fmla="*/ 2147483646 h 244"/>
              <a:gd name="T70" fmla="*/ 2147483646 w 72"/>
              <a:gd name="T71" fmla="*/ 2147483646 h 244"/>
              <a:gd name="T72" fmla="*/ 2147483646 w 72"/>
              <a:gd name="T73" fmla="*/ 2147483646 h 244"/>
              <a:gd name="T74" fmla="*/ 2147483646 w 72"/>
              <a:gd name="T75" fmla="*/ 2147483646 h 244"/>
              <a:gd name="T76" fmla="*/ 2147483646 w 72"/>
              <a:gd name="T77" fmla="*/ 2147483646 h 244"/>
              <a:gd name="T78" fmla="*/ 2147483646 w 72"/>
              <a:gd name="T79" fmla="*/ 2147483646 h 244"/>
              <a:gd name="T80" fmla="*/ 2147483646 w 72"/>
              <a:gd name="T81" fmla="*/ 2147483646 h 244"/>
              <a:gd name="T82" fmla="*/ 2147483646 w 72"/>
              <a:gd name="T83" fmla="*/ 2147483646 h 244"/>
              <a:gd name="T84" fmla="*/ 2147483646 w 72"/>
              <a:gd name="T85" fmla="*/ 2147483646 h 244"/>
              <a:gd name="T86" fmla="*/ 2147483646 w 72"/>
              <a:gd name="T87" fmla="*/ 2147483646 h 244"/>
              <a:gd name="T88" fmla="*/ 2147483646 w 72"/>
              <a:gd name="T89" fmla="*/ 2147483646 h 244"/>
              <a:gd name="T90" fmla="*/ 2147483646 w 72"/>
              <a:gd name="T91" fmla="*/ 2147483646 h 244"/>
              <a:gd name="T92" fmla="*/ 2147483646 w 72"/>
              <a:gd name="T93" fmla="*/ 2147483646 h 244"/>
              <a:gd name="T94" fmla="*/ 2147483646 w 72"/>
              <a:gd name="T95" fmla="*/ 2147483646 h 244"/>
              <a:gd name="T96" fmla="*/ 2147483646 w 72"/>
              <a:gd name="T97" fmla="*/ 2147483646 h 244"/>
              <a:gd name="T98" fmla="*/ 2147483646 w 72"/>
              <a:gd name="T99" fmla="*/ 2147483646 h 244"/>
              <a:gd name="T100" fmla="*/ 2147483646 w 72"/>
              <a:gd name="T101" fmla="*/ 2147483646 h 244"/>
              <a:gd name="T102" fmla="*/ 2147483646 w 72"/>
              <a:gd name="T103" fmla="*/ 2147483646 h 244"/>
              <a:gd name="T104" fmla="*/ 2147483646 w 72"/>
              <a:gd name="T105" fmla="*/ 2147483646 h 244"/>
              <a:gd name="T106" fmla="*/ 2147483646 w 72"/>
              <a:gd name="T107" fmla="*/ 2147483646 h 244"/>
              <a:gd name="T108" fmla="*/ 2147483646 w 72"/>
              <a:gd name="T109" fmla="*/ 2147483646 h 244"/>
              <a:gd name="T110" fmla="*/ 2147483646 w 72"/>
              <a:gd name="T111" fmla="*/ 2147483646 h 244"/>
              <a:gd name="T112" fmla="*/ 2147483646 w 72"/>
              <a:gd name="T113" fmla="*/ 2147483646 h 2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244"/>
              <a:gd name="T173" fmla="*/ 72 w 72"/>
              <a:gd name="T174" fmla="*/ 244 h 2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244">
                <a:moveTo>
                  <a:pt x="0" y="0"/>
                </a:moveTo>
                <a:lnTo>
                  <a:pt x="2" y="2"/>
                </a:lnTo>
                <a:lnTo>
                  <a:pt x="3" y="5"/>
                </a:lnTo>
                <a:lnTo>
                  <a:pt x="4" y="7"/>
                </a:lnTo>
                <a:lnTo>
                  <a:pt x="6" y="9"/>
                </a:lnTo>
                <a:lnTo>
                  <a:pt x="7" y="11"/>
                </a:lnTo>
                <a:lnTo>
                  <a:pt x="8" y="13"/>
                </a:lnTo>
                <a:lnTo>
                  <a:pt x="9" y="15"/>
                </a:lnTo>
                <a:lnTo>
                  <a:pt x="10" y="16"/>
                </a:lnTo>
                <a:lnTo>
                  <a:pt x="11" y="18"/>
                </a:lnTo>
                <a:lnTo>
                  <a:pt x="11" y="19"/>
                </a:lnTo>
                <a:lnTo>
                  <a:pt x="12" y="21"/>
                </a:lnTo>
                <a:lnTo>
                  <a:pt x="13" y="22"/>
                </a:lnTo>
                <a:lnTo>
                  <a:pt x="14" y="23"/>
                </a:lnTo>
                <a:lnTo>
                  <a:pt x="14" y="24"/>
                </a:lnTo>
                <a:lnTo>
                  <a:pt x="15" y="27"/>
                </a:lnTo>
                <a:lnTo>
                  <a:pt x="15" y="28"/>
                </a:lnTo>
                <a:lnTo>
                  <a:pt x="16" y="29"/>
                </a:lnTo>
                <a:lnTo>
                  <a:pt x="16" y="30"/>
                </a:lnTo>
                <a:lnTo>
                  <a:pt x="17" y="31"/>
                </a:lnTo>
                <a:lnTo>
                  <a:pt x="18" y="32"/>
                </a:lnTo>
                <a:lnTo>
                  <a:pt x="18" y="33"/>
                </a:lnTo>
                <a:lnTo>
                  <a:pt x="18" y="34"/>
                </a:lnTo>
                <a:lnTo>
                  <a:pt x="19" y="35"/>
                </a:lnTo>
                <a:lnTo>
                  <a:pt x="19" y="36"/>
                </a:lnTo>
                <a:lnTo>
                  <a:pt x="20" y="37"/>
                </a:lnTo>
                <a:lnTo>
                  <a:pt x="20" y="38"/>
                </a:lnTo>
                <a:lnTo>
                  <a:pt x="21" y="39"/>
                </a:lnTo>
                <a:lnTo>
                  <a:pt x="21" y="40"/>
                </a:lnTo>
                <a:lnTo>
                  <a:pt x="22" y="42"/>
                </a:lnTo>
                <a:lnTo>
                  <a:pt x="22" y="43"/>
                </a:lnTo>
                <a:lnTo>
                  <a:pt x="23" y="44"/>
                </a:lnTo>
                <a:lnTo>
                  <a:pt x="23" y="46"/>
                </a:lnTo>
                <a:lnTo>
                  <a:pt x="24" y="47"/>
                </a:lnTo>
                <a:lnTo>
                  <a:pt x="24" y="48"/>
                </a:lnTo>
                <a:lnTo>
                  <a:pt x="25" y="49"/>
                </a:lnTo>
                <a:lnTo>
                  <a:pt x="25" y="50"/>
                </a:lnTo>
                <a:lnTo>
                  <a:pt x="26" y="51"/>
                </a:lnTo>
                <a:lnTo>
                  <a:pt x="26" y="52"/>
                </a:lnTo>
                <a:lnTo>
                  <a:pt x="26" y="53"/>
                </a:lnTo>
                <a:lnTo>
                  <a:pt x="27" y="54"/>
                </a:lnTo>
                <a:lnTo>
                  <a:pt x="27" y="55"/>
                </a:lnTo>
                <a:lnTo>
                  <a:pt x="28" y="56"/>
                </a:lnTo>
                <a:lnTo>
                  <a:pt x="28" y="57"/>
                </a:lnTo>
                <a:lnTo>
                  <a:pt x="29" y="58"/>
                </a:lnTo>
                <a:lnTo>
                  <a:pt x="29" y="59"/>
                </a:lnTo>
                <a:lnTo>
                  <a:pt x="29" y="60"/>
                </a:lnTo>
                <a:lnTo>
                  <a:pt x="29" y="61"/>
                </a:lnTo>
                <a:lnTo>
                  <a:pt x="30" y="61"/>
                </a:lnTo>
                <a:lnTo>
                  <a:pt x="30" y="62"/>
                </a:lnTo>
                <a:lnTo>
                  <a:pt x="30" y="63"/>
                </a:lnTo>
                <a:lnTo>
                  <a:pt x="31" y="64"/>
                </a:lnTo>
                <a:lnTo>
                  <a:pt x="31" y="65"/>
                </a:lnTo>
                <a:lnTo>
                  <a:pt x="31" y="66"/>
                </a:lnTo>
                <a:lnTo>
                  <a:pt x="32" y="68"/>
                </a:lnTo>
                <a:lnTo>
                  <a:pt x="32" y="69"/>
                </a:lnTo>
                <a:lnTo>
                  <a:pt x="33" y="70"/>
                </a:lnTo>
                <a:lnTo>
                  <a:pt x="33" y="71"/>
                </a:lnTo>
                <a:lnTo>
                  <a:pt x="34" y="73"/>
                </a:lnTo>
                <a:lnTo>
                  <a:pt x="34" y="74"/>
                </a:lnTo>
                <a:lnTo>
                  <a:pt x="35" y="75"/>
                </a:lnTo>
                <a:lnTo>
                  <a:pt x="35" y="77"/>
                </a:lnTo>
                <a:lnTo>
                  <a:pt x="36" y="79"/>
                </a:lnTo>
                <a:lnTo>
                  <a:pt x="37" y="80"/>
                </a:lnTo>
                <a:lnTo>
                  <a:pt x="37" y="82"/>
                </a:lnTo>
                <a:lnTo>
                  <a:pt x="39" y="83"/>
                </a:lnTo>
                <a:lnTo>
                  <a:pt x="39" y="85"/>
                </a:lnTo>
                <a:lnTo>
                  <a:pt x="40" y="86"/>
                </a:lnTo>
                <a:lnTo>
                  <a:pt x="40" y="87"/>
                </a:lnTo>
                <a:lnTo>
                  <a:pt x="41" y="88"/>
                </a:lnTo>
                <a:lnTo>
                  <a:pt x="41" y="89"/>
                </a:lnTo>
                <a:lnTo>
                  <a:pt x="41" y="90"/>
                </a:lnTo>
                <a:lnTo>
                  <a:pt x="42" y="91"/>
                </a:lnTo>
                <a:lnTo>
                  <a:pt x="42" y="92"/>
                </a:lnTo>
                <a:lnTo>
                  <a:pt x="42" y="93"/>
                </a:lnTo>
                <a:lnTo>
                  <a:pt x="43" y="94"/>
                </a:lnTo>
                <a:lnTo>
                  <a:pt x="43" y="95"/>
                </a:lnTo>
                <a:lnTo>
                  <a:pt x="43" y="96"/>
                </a:lnTo>
                <a:lnTo>
                  <a:pt x="44" y="97"/>
                </a:lnTo>
                <a:lnTo>
                  <a:pt x="44" y="98"/>
                </a:lnTo>
                <a:lnTo>
                  <a:pt x="44" y="99"/>
                </a:lnTo>
                <a:lnTo>
                  <a:pt x="45" y="100"/>
                </a:lnTo>
                <a:lnTo>
                  <a:pt x="45" y="101"/>
                </a:lnTo>
                <a:lnTo>
                  <a:pt x="45" y="102"/>
                </a:lnTo>
                <a:lnTo>
                  <a:pt x="46" y="103"/>
                </a:lnTo>
                <a:lnTo>
                  <a:pt x="46" y="104"/>
                </a:lnTo>
                <a:lnTo>
                  <a:pt x="46" y="105"/>
                </a:lnTo>
                <a:lnTo>
                  <a:pt x="47" y="106"/>
                </a:lnTo>
                <a:lnTo>
                  <a:pt x="47" y="107"/>
                </a:lnTo>
                <a:lnTo>
                  <a:pt x="48" y="110"/>
                </a:lnTo>
                <a:lnTo>
                  <a:pt x="48" y="111"/>
                </a:lnTo>
                <a:lnTo>
                  <a:pt x="48" y="113"/>
                </a:lnTo>
                <a:lnTo>
                  <a:pt x="49" y="114"/>
                </a:lnTo>
                <a:lnTo>
                  <a:pt x="49" y="116"/>
                </a:lnTo>
                <a:lnTo>
                  <a:pt x="50" y="117"/>
                </a:lnTo>
                <a:lnTo>
                  <a:pt x="50" y="119"/>
                </a:lnTo>
                <a:lnTo>
                  <a:pt x="51" y="120"/>
                </a:lnTo>
                <a:lnTo>
                  <a:pt x="51" y="122"/>
                </a:lnTo>
                <a:lnTo>
                  <a:pt x="52" y="123"/>
                </a:lnTo>
                <a:lnTo>
                  <a:pt x="52" y="124"/>
                </a:lnTo>
                <a:lnTo>
                  <a:pt x="52" y="125"/>
                </a:lnTo>
                <a:lnTo>
                  <a:pt x="53" y="126"/>
                </a:lnTo>
                <a:lnTo>
                  <a:pt x="53" y="127"/>
                </a:lnTo>
                <a:lnTo>
                  <a:pt x="53" y="128"/>
                </a:lnTo>
                <a:lnTo>
                  <a:pt x="54" y="129"/>
                </a:lnTo>
                <a:lnTo>
                  <a:pt x="54" y="130"/>
                </a:lnTo>
                <a:lnTo>
                  <a:pt x="54" y="131"/>
                </a:lnTo>
                <a:lnTo>
                  <a:pt x="55" y="132"/>
                </a:lnTo>
                <a:lnTo>
                  <a:pt x="55" y="133"/>
                </a:lnTo>
                <a:lnTo>
                  <a:pt x="55" y="134"/>
                </a:lnTo>
                <a:lnTo>
                  <a:pt x="55" y="135"/>
                </a:lnTo>
                <a:lnTo>
                  <a:pt x="56" y="135"/>
                </a:lnTo>
                <a:lnTo>
                  <a:pt x="56" y="136"/>
                </a:lnTo>
                <a:lnTo>
                  <a:pt x="56" y="137"/>
                </a:lnTo>
                <a:lnTo>
                  <a:pt x="56" y="138"/>
                </a:lnTo>
                <a:lnTo>
                  <a:pt x="57" y="139"/>
                </a:lnTo>
                <a:lnTo>
                  <a:pt x="57" y="140"/>
                </a:lnTo>
                <a:lnTo>
                  <a:pt x="57" y="141"/>
                </a:lnTo>
                <a:lnTo>
                  <a:pt x="58" y="142"/>
                </a:lnTo>
                <a:lnTo>
                  <a:pt x="58" y="143"/>
                </a:lnTo>
                <a:lnTo>
                  <a:pt x="58" y="145"/>
                </a:lnTo>
                <a:lnTo>
                  <a:pt x="59" y="146"/>
                </a:lnTo>
                <a:lnTo>
                  <a:pt x="59" y="147"/>
                </a:lnTo>
                <a:lnTo>
                  <a:pt x="60" y="149"/>
                </a:lnTo>
                <a:lnTo>
                  <a:pt x="60" y="151"/>
                </a:lnTo>
                <a:lnTo>
                  <a:pt x="61" y="153"/>
                </a:lnTo>
                <a:lnTo>
                  <a:pt x="61" y="155"/>
                </a:lnTo>
                <a:lnTo>
                  <a:pt x="62" y="156"/>
                </a:lnTo>
                <a:lnTo>
                  <a:pt x="62" y="158"/>
                </a:lnTo>
                <a:lnTo>
                  <a:pt x="63" y="159"/>
                </a:lnTo>
                <a:lnTo>
                  <a:pt x="63" y="160"/>
                </a:lnTo>
                <a:lnTo>
                  <a:pt x="63" y="161"/>
                </a:lnTo>
                <a:lnTo>
                  <a:pt x="64" y="163"/>
                </a:lnTo>
                <a:lnTo>
                  <a:pt x="64" y="164"/>
                </a:lnTo>
                <a:lnTo>
                  <a:pt x="64" y="165"/>
                </a:lnTo>
                <a:lnTo>
                  <a:pt x="65" y="166"/>
                </a:lnTo>
                <a:lnTo>
                  <a:pt x="65" y="167"/>
                </a:lnTo>
                <a:lnTo>
                  <a:pt x="65" y="168"/>
                </a:lnTo>
                <a:lnTo>
                  <a:pt x="65" y="169"/>
                </a:lnTo>
                <a:lnTo>
                  <a:pt x="66" y="170"/>
                </a:lnTo>
                <a:lnTo>
                  <a:pt x="66" y="171"/>
                </a:lnTo>
                <a:lnTo>
                  <a:pt x="66" y="172"/>
                </a:lnTo>
                <a:lnTo>
                  <a:pt x="66" y="173"/>
                </a:lnTo>
                <a:lnTo>
                  <a:pt x="66" y="174"/>
                </a:lnTo>
                <a:lnTo>
                  <a:pt x="66" y="175"/>
                </a:lnTo>
                <a:lnTo>
                  <a:pt x="67" y="176"/>
                </a:lnTo>
                <a:lnTo>
                  <a:pt x="67" y="177"/>
                </a:lnTo>
                <a:lnTo>
                  <a:pt x="67" y="178"/>
                </a:lnTo>
                <a:lnTo>
                  <a:pt x="67" y="179"/>
                </a:lnTo>
                <a:lnTo>
                  <a:pt x="67" y="180"/>
                </a:lnTo>
                <a:lnTo>
                  <a:pt x="67" y="182"/>
                </a:lnTo>
                <a:lnTo>
                  <a:pt x="67" y="183"/>
                </a:lnTo>
                <a:lnTo>
                  <a:pt x="67" y="184"/>
                </a:lnTo>
                <a:lnTo>
                  <a:pt x="67" y="185"/>
                </a:lnTo>
                <a:lnTo>
                  <a:pt x="67" y="187"/>
                </a:lnTo>
                <a:lnTo>
                  <a:pt x="68" y="188"/>
                </a:lnTo>
                <a:lnTo>
                  <a:pt x="68" y="190"/>
                </a:lnTo>
                <a:lnTo>
                  <a:pt x="68" y="191"/>
                </a:lnTo>
                <a:lnTo>
                  <a:pt x="68" y="193"/>
                </a:lnTo>
                <a:lnTo>
                  <a:pt x="68" y="194"/>
                </a:lnTo>
                <a:lnTo>
                  <a:pt x="68" y="195"/>
                </a:lnTo>
                <a:lnTo>
                  <a:pt x="68" y="196"/>
                </a:lnTo>
                <a:lnTo>
                  <a:pt x="68" y="197"/>
                </a:lnTo>
                <a:lnTo>
                  <a:pt x="68" y="198"/>
                </a:lnTo>
                <a:lnTo>
                  <a:pt x="68" y="199"/>
                </a:lnTo>
                <a:lnTo>
                  <a:pt x="68" y="200"/>
                </a:lnTo>
                <a:lnTo>
                  <a:pt x="69" y="201"/>
                </a:lnTo>
                <a:lnTo>
                  <a:pt x="69" y="202"/>
                </a:lnTo>
                <a:lnTo>
                  <a:pt x="69" y="203"/>
                </a:lnTo>
                <a:lnTo>
                  <a:pt x="69" y="204"/>
                </a:lnTo>
                <a:lnTo>
                  <a:pt x="69" y="205"/>
                </a:lnTo>
                <a:lnTo>
                  <a:pt x="69" y="206"/>
                </a:lnTo>
                <a:lnTo>
                  <a:pt x="70" y="207"/>
                </a:lnTo>
                <a:lnTo>
                  <a:pt x="70" y="208"/>
                </a:lnTo>
                <a:lnTo>
                  <a:pt x="70" y="209"/>
                </a:lnTo>
                <a:lnTo>
                  <a:pt x="70" y="210"/>
                </a:lnTo>
                <a:lnTo>
                  <a:pt x="70" y="211"/>
                </a:lnTo>
                <a:lnTo>
                  <a:pt x="71" y="212"/>
                </a:lnTo>
                <a:lnTo>
                  <a:pt x="71" y="213"/>
                </a:lnTo>
                <a:lnTo>
                  <a:pt x="71" y="214"/>
                </a:lnTo>
                <a:lnTo>
                  <a:pt x="71" y="215"/>
                </a:lnTo>
                <a:lnTo>
                  <a:pt x="71" y="216"/>
                </a:lnTo>
                <a:lnTo>
                  <a:pt x="71" y="217"/>
                </a:lnTo>
                <a:lnTo>
                  <a:pt x="72" y="217"/>
                </a:lnTo>
                <a:lnTo>
                  <a:pt x="72" y="218"/>
                </a:lnTo>
                <a:lnTo>
                  <a:pt x="72" y="219"/>
                </a:lnTo>
                <a:lnTo>
                  <a:pt x="72" y="220"/>
                </a:lnTo>
                <a:lnTo>
                  <a:pt x="72" y="221"/>
                </a:lnTo>
                <a:lnTo>
                  <a:pt x="72" y="222"/>
                </a:lnTo>
                <a:lnTo>
                  <a:pt x="72" y="223"/>
                </a:lnTo>
                <a:lnTo>
                  <a:pt x="72" y="224"/>
                </a:lnTo>
                <a:lnTo>
                  <a:pt x="72" y="225"/>
                </a:lnTo>
                <a:lnTo>
                  <a:pt x="72" y="226"/>
                </a:lnTo>
                <a:lnTo>
                  <a:pt x="72" y="227"/>
                </a:lnTo>
                <a:lnTo>
                  <a:pt x="72" y="228"/>
                </a:lnTo>
                <a:lnTo>
                  <a:pt x="72" y="229"/>
                </a:lnTo>
                <a:lnTo>
                  <a:pt x="72" y="230"/>
                </a:lnTo>
                <a:lnTo>
                  <a:pt x="72" y="231"/>
                </a:lnTo>
                <a:lnTo>
                  <a:pt x="72" y="232"/>
                </a:lnTo>
                <a:lnTo>
                  <a:pt x="72" y="233"/>
                </a:lnTo>
                <a:lnTo>
                  <a:pt x="72" y="236"/>
                </a:lnTo>
                <a:lnTo>
                  <a:pt x="72" y="237"/>
                </a:lnTo>
                <a:lnTo>
                  <a:pt x="72" y="239"/>
                </a:lnTo>
                <a:lnTo>
                  <a:pt x="71" y="241"/>
                </a:lnTo>
                <a:lnTo>
                  <a:pt x="71" y="242"/>
                </a:lnTo>
                <a:lnTo>
                  <a:pt x="71" y="24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88" name="Freeform 98"/>
          <p:cNvSpPr>
            <a:spLocks/>
          </p:cNvSpPr>
          <p:nvPr/>
        </p:nvSpPr>
        <p:spPr bwMode="auto">
          <a:xfrm>
            <a:off x="5016500" y="2451100"/>
            <a:ext cx="79375" cy="269875"/>
          </a:xfrm>
          <a:custGeom>
            <a:avLst/>
            <a:gdLst>
              <a:gd name="T0" fmla="*/ 2147483646 w 72"/>
              <a:gd name="T1" fmla="*/ 2147483646 h 245"/>
              <a:gd name="T2" fmla="*/ 2147483646 w 72"/>
              <a:gd name="T3" fmla="*/ 2147483646 h 245"/>
              <a:gd name="T4" fmla="*/ 2147483646 w 72"/>
              <a:gd name="T5" fmla="*/ 2147483646 h 245"/>
              <a:gd name="T6" fmla="*/ 2147483646 w 72"/>
              <a:gd name="T7" fmla="*/ 2147483646 h 245"/>
              <a:gd name="T8" fmla="*/ 2147483646 w 72"/>
              <a:gd name="T9" fmla="*/ 2147483646 h 245"/>
              <a:gd name="T10" fmla="*/ 2147483646 w 72"/>
              <a:gd name="T11" fmla="*/ 2147483646 h 245"/>
              <a:gd name="T12" fmla="*/ 2147483646 w 72"/>
              <a:gd name="T13" fmla="*/ 2147483646 h 245"/>
              <a:gd name="T14" fmla="*/ 2147483646 w 72"/>
              <a:gd name="T15" fmla="*/ 2147483646 h 245"/>
              <a:gd name="T16" fmla="*/ 2147483646 w 72"/>
              <a:gd name="T17" fmla="*/ 2147483646 h 245"/>
              <a:gd name="T18" fmla="*/ 2147483646 w 72"/>
              <a:gd name="T19" fmla="*/ 2147483646 h 245"/>
              <a:gd name="T20" fmla="*/ 2147483646 w 72"/>
              <a:gd name="T21" fmla="*/ 2147483646 h 245"/>
              <a:gd name="T22" fmla="*/ 2147483646 w 72"/>
              <a:gd name="T23" fmla="*/ 2147483646 h 245"/>
              <a:gd name="T24" fmla="*/ 2147483646 w 72"/>
              <a:gd name="T25" fmla="*/ 2147483646 h 245"/>
              <a:gd name="T26" fmla="*/ 2147483646 w 72"/>
              <a:gd name="T27" fmla="*/ 2147483646 h 245"/>
              <a:gd name="T28" fmla="*/ 2147483646 w 72"/>
              <a:gd name="T29" fmla="*/ 2147483646 h 245"/>
              <a:gd name="T30" fmla="*/ 2147483646 w 72"/>
              <a:gd name="T31" fmla="*/ 2147483646 h 245"/>
              <a:gd name="T32" fmla="*/ 2147483646 w 72"/>
              <a:gd name="T33" fmla="*/ 2147483646 h 245"/>
              <a:gd name="T34" fmla="*/ 2147483646 w 72"/>
              <a:gd name="T35" fmla="*/ 2147483646 h 245"/>
              <a:gd name="T36" fmla="*/ 2147483646 w 72"/>
              <a:gd name="T37" fmla="*/ 2147483646 h 245"/>
              <a:gd name="T38" fmla="*/ 2147483646 w 72"/>
              <a:gd name="T39" fmla="*/ 2147483646 h 245"/>
              <a:gd name="T40" fmla="*/ 2147483646 w 72"/>
              <a:gd name="T41" fmla="*/ 2147483646 h 245"/>
              <a:gd name="T42" fmla="*/ 2147483646 w 72"/>
              <a:gd name="T43" fmla="*/ 2147483646 h 245"/>
              <a:gd name="T44" fmla="*/ 2147483646 w 72"/>
              <a:gd name="T45" fmla="*/ 2147483646 h 245"/>
              <a:gd name="T46" fmla="*/ 2147483646 w 72"/>
              <a:gd name="T47" fmla="*/ 2147483646 h 245"/>
              <a:gd name="T48" fmla="*/ 2147483646 w 72"/>
              <a:gd name="T49" fmla="*/ 2147483646 h 245"/>
              <a:gd name="T50" fmla="*/ 2147483646 w 72"/>
              <a:gd name="T51" fmla="*/ 2147483646 h 245"/>
              <a:gd name="T52" fmla="*/ 2147483646 w 72"/>
              <a:gd name="T53" fmla="*/ 2147483646 h 245"/>
              <a:gd name="T54" fmla="*/ 2147483646 w 72"/>
              <a:gd name="T55" fmla="*/ 2147483646 h 245"/>
              <a:gd name="T56" fmla="*/ 2147483646 w 72"/>
              <a:gd name="T57" fmla="*/ 2147483646 h 245"/>
              <a:gd name="T58" fmla="*/ 2147483646 w 72"/>
              <a:gd name="T59" fmla="*/ 2147483646 h 245"/>
              <a:gd name="T60" fmla="*/ 2147483646 w 72"/>
              <a:gd name="T61" fmla="*/ 2147483646 h 245"/>
              <a:gd name="T62" fmla="*/ 2147483646 w 72"/>
              <a:gd name="T63" fmla="*/ 2147483646 h 245"/>
              <a:gd name="T64" fmla="*/ 2147483646 w 72"/>
              <a:gd name="T65" fmla="*/ 2147483646 h 245"/>
              <a:gd name="T66" fmla="*/ 2147483646 w 72"/>
              <a:gd name="T67" fmla="*/ 2147483646 h 245"/>
              <a:gd name="T68" fmla="*/ 2147483646 w 72"/>
              <a:gd name="T69" fmla="*/ 2147483646 h 245"/>
              <a:gd name="T70" fmla="*/ 2147483646 w 72"/>
              <a:gd name="T71" fmla="*/ 2147483646 h 245"/>
              <a:gd name="T72" fmla="*/ 2147483646 w 72"/>
              <a:gd name="T73" fmla="*/ 2147483646 h 245"/>
              <a:gd name="T74" fmla="*/ 2147483646 w 72"/>
              <a:gd name="T75" fmla="*/ 2147483646 h 245"/>
              <a:gd name="T76" fmla="*/ 2147483646 w 72"/>
              <a:gd name="T77" fmla="*/ 2147483646 h 245"/>
              <a:gd name="T78" fmla="*/ 2147483646 w 72"/>
              <a:gd name="T79" fmla="*/ 2147483646 h 245"/>
              <a:gd name="T80" fmla="*/ 2147483646 w 72"/>
              <a:gd name="T81" fmla="*/ 2147483646 h 245"/>
              <a:gd name="T82" fmla="*/ 2147483646 w 72"/>
              <a:gd name="T83" fmla="*/ 2147483646 h 245"/>
              <a:gd name="T84" fmla="*/ 2147483646 w 72"/>
              <a:gd name="T85" fmla="*/ 2147483646 h 245"/>
              <a:gd name="T86" fmla="*/ 2147483646 w 72"/>
              <a:gd name="T87" fmla="*/ 2147483646 h 245"/>
              <a:gd name="T88" fmla="*/ 2147483646 w 72"/>
              <a:gd name="T89" fmla="*/ 2147483646 h 245"/>
              <a:gd name="T90" fmla="*/ 2147483646 w 72"/>
              <a:gd name="T91" fmla="*/ 2147483646 h 245"/>
              <a:gd name="T92" fmla="*/ 2147483646 w 72"/>
              <a:gd name="T93" fmla="*/ 2147483646 h 245"/>
              <a:gd name="T94" fmla="*/ 2147483646 w 72"/>
              <a:gd name="T95" fmla="*/ 2147483646 h 245"/>
              <a:gd name="T96" fmla="*/ 2147483646 w 72"/>
              <a:gd name="T97" fmla="*/ 2147483646 h 245"/>
              <a:gd name="T98" fmla="*/ 2147483646 w 72"/>
              <a:gd name="T99" fmla="*/ 2147483646 h 245"/>
              <a:gd name="T100" fmla="*/ 2147483646 w 72"/>
              <a:gd name="T101" fmla="*/ 2147483646 h 245"/>
              <a:gd name="T102" fmla="*/ 2147483646 w 72"/>
              <a:gd name="T103" fmla="*/ 2147483646 h 245"/>
              <a:gd name="T104" fmla="*/ 2147483646 w 72"/>
              <a:gd name="T105" fmla="*/ 2147483646 h 245"/>
              <a:gd name="T106" fmla="*/ 2147483646 w 72"/>
              <a:gd name="T107" fmla="*/ 2147483646 h 245"/>
              <a:gd name="T108" fmla="*/ 2147483646 w 72"/>
              <a:gd name="T109" fmla="*/ 2147483646 h 245"/>
              <a:gd name="T110" fmla="*/ 2147483646 w 72"/>
              <a:gd name="T111" fmla="*/ 2147483646 h 245"/>
              <a:gd name="T112" fmla="*/ 2147483646 w 72"/>
              <a:gd name="T113" fmla="*/ 2147483646 h 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245"/>
              <a:gd name="T173" fmla="*/ 72 w 72"/>
              <a:gd name="T174" fmla="*/ 245 h 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245">
                <a:moveTo>
                  <a:pt x="0" y="245"/>
                </a:moveTo>
                <a:lnTo>
                  <a:pt x="2" y="241"/>
                </a:lnTo>
                <a:lnTo>
                  <a:pt x="3" y="239"/>
                </a:lnTo>
                <a:lnTo>
                  <a:pt x="4" y="236"/>
                </a:lnTo>
                <a:lnTo>
                  <a:pt x="6" y="234"/>
                </a:lnTo>
                <a:lnTo>
                  <a:pt x="7" y="232"/>
                </a:lnTo>
                <a:lnTo>
                  <a:pt x="8" y="230"/>
                </a:lnTo>
                <a:lnTo>
                  <a:pt x="9" y="229"/>
                </a:lnTo>
                <a:lnTo>
                  <a:pt x="10" y="227"/>
                </a:lnTo>
                <a:lnTo>
                  <a:pt x="11" y="225"/>
                </a:lnTo>
                <a:lnTo>
                  <a:pt x="11" y="224"/>
                </a:lnTo>
                <a:lnTo>
                  <a:pt x="12" y="223"/>
                </a:lnTo>
                <a:lnTo>
                  <a:pt x="13" y="221"/>
                </a:lnTo>
                <a:lnTo>
                  <a:pt x="14" y="220"/>
                </a:lnTo>
                <a:lnTo>
                  <a:pt x="14" y="219"/>
                </a:lnTo>
                <a:lnTo>
                  <a:pt x="15" y="218"/>
                </a:lnTo>
                <a:lnTo>
                  <a:pt x="15" y="217"/>
                </a:lnTo>
                <a:lnTo>
                  <a:pt x="16" y="216"/>
                </a:lnTo>
                <a:lnTo>
                  <a:pt x="16" y="215"/>
                </a:lnTo>
                <a:lnTo>
                  <a:pt x="17" y="214"/>
                </a:lnTo>
                <a:lnTo>
                  <a:pt x="17" y="213"/>
                </a:lnTo>
                <a:lnTo>
                  <a:pt x="18" y="212"/>
                </a:lnTo>
                <a:lnTo>
                  <a:pt x="18" y="211"/>
                </a:lnTo>
                <a:lnTo>
                  <a:pt x="18" y="210"/>
                </a:lnTo>
                <a:lnTo>
                  <a:pt x="19" y="209"/>
                </a:lnTo>
                <a:lnTo>
                  <a:pt x="19" y="208"/>
                </a:lnTo>
                <a:lnTo>
                  <a:pt x="20" y="207"/>
                </a:lnTo>
                <a:lnTo>
                  <a:pt x="20" y="206"/>
                </a:lnTo>
                <a:lnTo>
                  <a:pt x="21" y="205"/>
                </a:lnTo>
                <a:lnTo>
                  <a:pt x="21" y="204"/>
                </a:lnTo>
                <a:lnTo>
                  <a:pt x="22" y="203"/>
                </a:lnTo>
                <a:lnTo>
                  <a:pt x="22" y="202"/>
                </a:lnTo>
                <a:lnTo>
                  <a:pt x="23" y="199"/>
                </a:lnTo>
                <a:lnTo>
                  <a:pt x="23" y="198"/>
                </a:lnTo>
                <a:lnTo>
                  <a:pt x="24" y="197"/>
                </a:lnTo>
                <a:lnTo>
                  <a:pt x="24" y="195"/>
                </a:lnTo>
                <a:lnTo>
                  <a:pt x="25" y="194"/>
                </a:lnTo>
                <a:lnTo>
                  <a:pt x="25" y="193"/>
                </a:lnTo>
                <a:lnTo>
                  <a:pt x="26" y="192"/>
                </a:lnTo>
                <a:lnTo>
                  <a:pt x="26" y="191"/>
                </a:lnTo>
                <a:lnTo>
                  <a:pt x="26" y="190"/>
                </a:lnTo>
                <a:lnTo>
                  <a:pt x="27" y="189"/>
                </a:lnTo>
                <a:lnTo>
                  <a:pt x="27" y="188"/>
                </a:lnTo>
                <a:lnTo>
                  <a:pt x="28" y="188"/>
                </a:lnTo>
                <a:lnTo>
                  <a:pt x="28" y="187"/>
                </a:lnTo>
                <a:lnTo>
                  <a:pt x="28" y="186"/>
                </a:lnTo>
                <a:lnTo>
                  <a:pt x="29" y="185"/>
                </a:lnTo>
                <a:lnTo>
                  <a:pt x="29" y="184"/>
                </a:lnTo>
                <a:lnTo>
                  <a:pt x="29" y="183"/>
                </a:lnTo>
                <a:lnTo>
                  <a:pt x="30" y="182"/>
                </a:lnTo>
                <a:lnTo>
                  <a:pt x="30" y="181"/>
                </a:lnTo>
                <a:lnTo>
                  <a:pt x="31" y="180"/>
                </a:lnTo>
                <a:lnTo>
                  <a:pt x="31" y="179"/>
                </a:lnTo>
                <a:lnTo>
                  <a:pt x="31" y="178"/>
                </a:lnTo>
                <a:lnTo>
                  <a:pt x="32" y="177"/>
                </a:lnTo>
                <a:lnTo>
                  <a:pt x="32" y="176"/>
                </a:lnTo>
                <a:lnTo>
                  <a:pt x="33" y="174"/>
                </a:lnTo>
                <a:lnTo>
                  <a:pt x="33" y="173"/>
                </a:lnTo>
                <a:lnTo>
                  <a:pt x="34" y="172"/>
                </a:lnTo>
                <a:lnTo>
                  <a:pt x="34" y="171"/>
                </a:lnTo>
                <a:lnTo>
                  <a:pt x="35" y="169"/>
                </a:lnTo>
                <a:lnTo>
                  <a:pt x="35" y="168"/>
                </a:lnTo>
                <a:lnTo>
                  <a:pt x="36" y="166"/>
                </a:lnTo>
                <a:lnTo>
                  <a:pt x="37" y="164"/>
                </a:lnTo>
                <a:lnTo>
                  <a:pt x="37" y="163"/>
                </a:lnTo>
                <a:lnTo>
                  <a:pt x="39" y="161"/>
                </a:lnTo>
                <a:lnTo>
                  <a:pt x="39" y="160"/>
                </a:lnTo>
                <a:lnTo>
                  <a:pt x="40" y="159"/>
                </a:lnTo>
                <a:lnTo>
                  <a:pt x="40" y="156"/>
                </a:lnTo>
                <a:lnTo>
                  <a:pt x="41" y="155"/>
                </a:lnTo>
                <a:lnTo>
                  <a:pt x="41" y="154"/>
                </a:lnTo>
                <a:lnTo>
                  <a:pt x="41" y="153"/>
                </a:lnTo>
                <a:lnTo>
                  <a:pt x="42" y="152"/>
                </a:lnTo>
                <a:lnTo>
                  <a:pt x="42" y="151"/>
                </a:lnTo>
                <a:lnTo>
                  <a:pt x="42" y="150"/>
                </a:lnTo>
                <a:lnTo>
                  <a:pt x="43" y="149"/>
                </a:lnTo>
                <a:lnTo>
                  <a:pt x="43" y="148"/>
                </a:lnTo>
                <a:lnTo>
                  <a:pt x="44" y="147"/>
                </a:lnTo>
                <a:lnTo>
                  <a:pt x="44" y="146"/>
                </a:lnTo>
                <a:lnTo>
                  <a:pt x="44" y="145"/>
                </a:lnTo>
                <a:lnTo>
                  <a:pt x="44" y="144"/>
                </a:lnTo>
                <a:lnTo>
                  <a:pt x="45" y="143"/>
                </a:lnTo>
                <a:lnTo>
                  <a:pt x="45" y="142"/>
                </a:lnTo>
                <a:lnTo>
                  <a:pt x="45" y="141"/>
                </a:lnTo>
                <a:lnTo>
                  <a:pt x="46" y="140"/>
                </a:lnTo>
                <a:lnTo>
                  <a:pt x="46" y="139"/>
                </a:lnTo>
                <a:lnTo>
                  <a:pt x="46" y="138"/>
                </a:lnTo>
                <a:lnTo>
                  <a:pt x="47" y="137"/>
                </a:lnTo>
                <a:lnTo>
                  <a:pt x="47" y="136"/>
                </a:lnTo>
                <a:lnTo>
                  <a:pt x="48" y="135"/>
                </a:lnTo>
                <a:lnTo>
                  <a:pt x="48" y="133"/>
                </a:lnTo>
                <a:lnTo>
                  <a:pt x="48" y="132"/>
                </a:lnTo>
                <a:lnTo>
                  <a:pt x="49" y="130"/>
                </a:lnTo>
                <a:lnTo>
                  <a:pt x="49" y="129"/>
                </a:lnTo>
                <a:lnTo>
                  <a:pt x="50" y="127"/>
                </a:lnTo>
                <a:lnTo>
                  <a:pt x="50" y="126"/>
                </a:lnTo>
                <a:lnTo>
                  <a:pt x="51" y="124"/>
                </a:lnTo>
                <a:lnTo>
                  <a:pt x="51" y="123"/>
                </a:lnTo>
                <a:lnTo>
                  <a:pt x="52" y="121"/>
                </a:lnTo>
                <a:lnTo>
                  <a:pt x="52" y="120"/>
                </a:lnTo>
                <a:lnTo>
                  <a:pt x="52" y="119"/>
                </a:lnTo>
                <a:lnTo>
                  <a:pt x="53" y="118"/>
                </a:lnTo>
                <a:lnTo>
                  <a:pt x="53" y="116"/>
                </a:lnTo>
                <a:lnTo>
                  <a:pt x="53" y="115"/>
                </a:lnTo>
                <a:lnTo>
                  <a:pt x="54" y="114"/>
                </a:lnTo>
                <a:lnTo>
                  <a:pt x="54" y="113"/>
                </a:lnTo>
                <a:lnTo>
                  <a:pt x="54" y="112"/>
                </a:lnTo>
                <a:lnTo>
                  <a:pt x="55" y="111"/>
                </a:lnTo>
                <a:lnTo>
                  <a:pt x="55" y="110"/>
                </a:lnTo>
                <a:lnTo>
                  <a:pt x="55" y="109"/>
                </a:lnTo>
                <a:lnTo>
                  <a:pt x="56" y="108"/>
                </a:lnTo>
                <a:lnTo>
                  <a:pt x="56" y="107"/>
                </a:lnTo>
                <a:lnTo>
                  <a:pt x="56" y="106"/>
                </a:lnTo>
                <a:lnTo>
                  <a:pt x="56" y="105"/>
                </a:lnTo>
                <a:lnTo>
                  <a:pt x="57" y="104"/>
                </a:lnTo>
                <a:lnTo>
                  <a:pt x="57" y="103"/>
                </a:lnTo>
                <a:lnTo>
                  <a:pt x="57" y="102"/>
                </a:lnTo>
                <a:lnTo>
                  <a:pt x="58" y="101"/>
                </a:lnTo>
                <a:lnTo>
                  <a:pt x="58" y="100"/>
                </a:lnTo>
                <a:lnTo>
                  <a:pt x="58" y="99"/>
                </a:lnTo>
                <a:lnTo>
                  <a:pt x="59" y="98"/>
                </a:lnTo>
                <a:lnTo>
                  <a:pt x="59" y="96"/>
                </a:lnTo>
                <a:lnTo>
                  <a:pt x="60" y="95"/>
                </a:lnTo>
                <a:lnTo>
                  <a:pt x="60" y="93"/>
                </a:lnTo>
                <a:lnTo>
                  <a:pt x="61" y="92"/>
                </a:lnTo>
                <a:lnTo>
                  <a:pt x="61" y="90"/>
                </a:lnTo>
                <a:lnTo>
                  <a:pt x="62" y="88"/>
                </a:lnTo>
                <a:lnTo>
                  <a:pt x="62" y="87"/>
                </a:lnTo>
                <a:lnTo>
                  <a:pt x="63" y="86"/>
                </a:lnTo>
                <a:lnTo>
                  <a:pt x="63" y="84"/>
                </a:lnTo>
                <a:lnTo>
                  <a:pt x="63" y="83"/>
                </a:lnTo>
                <a:lnTo>
                  <a:pt x="64" y="82"/>
                </a:lnTo>
                <a:lnTo>
                  <a:pt x="64" y="81"/>
                </a:lnTo>
                <a:lnTo>
                  <a:pt x="64" y="80"/>
                </a:lnTo>
                <a:lnTo>
                  <a:pt x="65" y="79"/>
                </a:lnTo>
                <a:lnTo>
                  <a:pt x="65" y="78"/>
                </a:lnTo>
                <a:lnTo>
                  <a:pt x="65" y="77"/>
                </a:lnTo>
                <a:lnTo>
                  <a:pt x="65" y="76"/>
                </a:lnTo>
                <a:lnTo>
                  <a:pt x="65" y="74"/>
                </a:lnTo>
                <a:lnTo>
                  <a:pt x="66" y="73"/>
                </a:lnTo>
                <a:lnTo>
                  <a:pt x="66" y="72"/>
                </a:lnTo>
                <a:lnTo>
                  <a:pt x="66" y="71"/>
                </a:lnTo>
                <a:lnTo>
                  <a:pt x="66" y="70"/>
                </a:lnTo>
                <a:lnTo>
                  <a:pt x="66" y="69"/>
                </a:lnTo>
                <a:lnTo>
                  <a:pt x="67" y="68"/>
                </a:lnTo>
                <a:lnTo>
                  <a:pt x="67" y="67"/>
                </a:lnTo>
                <a:lnTo>
                  <a:pt x="67" y="66"/>
                </a:lnTo>
                <a:lnTo>
                  <a:pt x="67" y="65"/>
                </a:lnTo>
                <a:lnTo>
                  <a:pt x="67" y="64"/>
                </a:lnTo>
                <a:lnTo>
                  <a:pt x="67" y="63"/>
                </a:lnTo>
                <a:lnTo>
                  <a:pt x="67" y="62"/>
                </a:lnTo>
                <a:lnTo>
                  <a:pt x="67" y="61"/>
                </a:lnTo>
                <a:lnTo>
                  <a:pt x="67" y="60"/>
                </a:lnTo>
                <a:lnTo>
                  <a:pt x="67" y="58"/>
                </a:lnTo>
                <a:lnTo>
                  <a:pt x="67" y="57"/>
                </a:lnTo>
                <a:lnTo>
                  <a:pt x="68" y="55"/>
                </a:lnTo>
                <a:lnTo>
                  <a:pt x="68" y="54"/>
                </a:lnTo>
                <a:lnTo>
                  <a:pt x="68" y="53"/>
                </a:lnTo>
                <a:lnTo>
                  <a:pt x="68" y="52"/>
                </a:lnTo>
                <a:lnTo>
                  <a:pt x="68" y="50"/>
                </a:lnTo>
                <a:lnTo>
                  <a:pt x="68" y="49"/>
                </a:lnTo>
                <a:lnTo>
                  <a:pt x="68" y="48"/>
                </a:lnTo>
                <a:lnTo>
                  <a:pt x="68" y="47"/>
                </a:lnTo>
                <a:lnTo>
                  <a:pt x="68" y="46"/>
                </a:lnTo>
                <a:lnTo>
                  <a:pt x="68" y="45"/>
                </a:lnTo>
                <a:lnTo>
                  <a:pt x="68" y="44"/>
                </a:lnTo>
                <a:lnTo>
                  <a:pt x="69" y="44"/>
                </a:lnTo>
                <a:lnTo>
                  <a:pt x="69" y="43"/>
                </a:lnTo>
                <a:lnTo>
                  <a:pt x="69" y="42"/>
                </a:lnTo>
                <a:lnTo>
                  <a:pt x="69" y="41"/>
                </a:lnTo>
                <a:lnTo>
                  <a:pt x="69" y="40"/>
                </a:lnTo>
                <a:lnTo>
                  <a:pt x="69" y="39"/>
                </a:lnTo>
                <a:lnTo>
                  <a:pt x="69" y="38"/>
                </a:lnTo>
                <a:lnTo>
                  <a:pt x="70" y="37"/>
                </a:lnTo>
                <a:lnTo>
                  <a:pt x="70" y="36"/>
                </a:lnTo>
                <a:lnTo>
                  <a:pt x="70" y="35"/>
                </a:lnTo>
                <a:lnTo>
                  <a:pt x="70" y="34"/>
                </a:lnTo>
                <a:lnTo>
                  <a:pt x="70" y="32"/>
                </a:lnTo>
                <a:lnTo>
                  <a:pt x="71" y="32"/>
                </a:lnTo>
                <a:lnTo>
                  <a:pt x="71" y="31"/>
                </a:lnTo>
                <a:lnTo>
                  <a:pt x="71" y="30"/>
                </a:lnTo>
                <a:lnTo>
                  <a:pt x="71" y="29"/>
                </a:lnTo>
                <a:lnTo>
                  <a:pt x="71" y="28"/>
                </a:lnTo>
                <a:lnTo>
                  <a:pt x="71" y="27"/>
                </a:lnTo>
                <a:lnTo>
                  <a:pt x="72" y="26"/>
                </a:lnTo>
                <a:lnTo>
                  <a:pt x="72" y="25"/>
                </a:lnTo>
                <a:lnTo>
                  <a:pt x="72" y="24"/>
                </a:lnTo>
                <a:lnTo>
                  <a:pt x="72" y="23"/>
                </a:lnTo>
                <a:lnTo>
                  <a:pt x="72" y="22"/>
                </a:lnTo>
                <a:lnTo>
                  <a:pt x="72" y="21"/>
                </a:lnTo>
                <a:lnTo>
                  <a:pt x="72" y="20"/>
                </a:lnTo>
                <a:lnTo>
                  <a:pt x="72" y="19"/>
                </a:lnTo>
                <a:lnTo>
                  <a:pt x="72" y="18"/>
                </a:lnTo>
                <a:lnTo>
                  <a:pt x="72" y="17"/>
                </a:lnTo>
                <a:lnTo>
                  <a:pt x="72" y="16"/>
                </a:lnTo>
                <a:lnTo>
                  <a:pt x="72" y="15"/>
                </a:lnTo>
                <a:lnTo>
                  <a:pt x="72" y="14"/>
                </a:lnTo>
                <a:lnTo>
                  <a:pt x="72" y="13"/>
                </a:lnTo>
                <a:lnTo>
                  <a:pt x="72" y="11"/>
                </a:lnTo>
                <a:lnTo>
                  <a:pt x="72" y="10"/>
                </a:lnTo>
                <a:lnTo>
                  <a:pt x="72" y="9"/>
                </a:lnTo>
                <a:lnTo>
                  <a:pt x="72" y="7"/>
                </a:lnTo>
                <a:lnTo>
                  <a:pt x="72" y="6"/>
                </a:lnTo>
                <a:lnTo>
                  <a:pt x="71" y="4"/>
                </a:lnTo>
                <a:lnTo>
                  <a:pt x="71" y="2"/>
                </a:lnTo>
                <a:lnTo>
                  <a:pt x="71"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89" name="Line 99"/>
          <p:cNvSpPr>
            <a:spLocks noChangeShapeType="1"/>
          </p:cNvSpPr>
          <p:nvPr/>
        </p:nvSpPr>
        <p:spPr bwMode="auto">
          <a:xfrm>
            <a:off x="3022600" y="1295400"/>
            <a:ext cx="63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90" name="Freeform 101"/>
          <p:cNvSpPr>
            <a:spLocks/>
          </p:cNvSpPr>
          <p:nvPr/>
        </p:nvSpPr>
        <p:spPr bwMode="auto">
          <a:xfrm>
            <a:off x="5788025" y="2401888"/>
            <a:ext cx="103188" cy="101600"/>
          </a:xfrm>
          <a:custGeom>
            <a:avLst/>
            <a:gdLst>
              <a:gd name="T0" fmla="*/ 2147483646 w 94"/>
              <a:gd name="T1" fmla="*/ 0 h 93"/>
              <a:gd name="T2" fmla="*/ 2147483646 w 94"/>
              <a:gd name="T3" fmla="*/ 2147483646 h 93"/>
              <a:gd name="T4" fmla="*/ 2147483646 w 94"/>
              <a:gd name="T5" fmla="*/ 2147483646 h 93"/>
              <a:gd name="T6" fmla="*/ 2147483646 w 94"/>
              <a:gd name="T7" fmla="*/ 2147483646 h 93"/>
              <a:gd name="T8" fmla="*/ 2147483646 w 94"/>
              <a:gd name="T9" fmla="*/ 2147483646 h 93"/>
              <a:gd name="T10" fmla="*/ 2147483646 w 94"/>
              <a:gd name="T11" fmla="*/ 2147483646 h 93"/>
              <a:gd name="T12" fmla="*/ 2147483646 w 94"/>
              <a:gd name="T13" fmla="*/ 2147483646 h 93"/>
              <a:gd name="T14" fmla="*/ 2147483646 w 94"/>
              <a:gd name="T15" fmla="*/ 2147483646 h 93"/>
              <a:gd name="T16" fmla="*/ 2147483646 w 94"/>
              <a:gd name="T17" fmla="*/ 2147483646 h 93"/>
              <a:gd name="T18" fmla="*/ 0 w 94"/>
              <a:gd name="T19" fmla="*/ 2147483646 h 93"/>
              <a:gd name="T20" fmla="*/ 0 w 94"/>
              <a:gd name="T21" fmla="*/ 2147483646 h 93"/>
              <a:gd name="T22" fmla="*/ 0 w 94"/>
              <a:gd name="T23" fmla="*/ 2147483646 h 93"/>
              <a:gd name="T24" fmla="*/ 2147483646 w 94"/>
              <a:gd name="T25" fmla="*/ 2147483646 h 93"/>
              <a:gd name="T26" fmla="*/ 2147483646 w 94"/>
              <a:gd name="T27" fmla="*/ 2147483646 h 93"/>
              <a:gd name="T28" fmla="*/ 2147483646 w 94"/>
              <a:gd name="T29" fmla="*/ 2147483646 h 93"/>
              <a:gd name="T30" fmla="*/ 2147483646 w 94"/>
              <a:gd name="T31" fmla="*/ 2147483646 h 93"/>
              <a:gd name="T32" fmla="*/ 2147483646 w 94"/>
              <a:gd name="T33" fmla="*/ 2147483646 h 93"/>
              <a:gd name="T34" fmla="*/ 2147483646 w 94"/>
              <a:gd name="T35" fmla="*/ 2147483646 h 93"/>
              <a:gd name="T36" fmla="*/ 2147483646 w 94"/>
              <a:gd name="T37" fmla="*/ 2147483646 h 93"/>
              <a:gd name="T38" fmla="*/ 2147483646 w 94"/>
              <a:gd name="T39" fmla="*/ 2147483646 h 93"/>
              <a:gd name="T40" fmla="*/ 2147483646 w 94"/>
              <a:gd name="T41" fmla="*/ 2147483646 h 93"/>
              <a:gd name="T42" fmla="*/ 2147483646 w 94"/>
              <a:gd name="T43" fmla="*/ 2147483646 h 93"/>
              <a:gd name="T44" fmla="*/ 2147483646 w 94"/>
              <a:gd name="T45" fmla="*/ 2147483646 h 93"/>
              <a:gd name="T46" fmla="*/ 2147483646 w 94"/>
              <a:gd name="T47" fmla="*/ 2147483646 h 93"/>
              <a:gd name="T48" fmla="*/ 2147483646 w 94"/>
              <a:gd name="T49" fmla="*/ 2147483646 h 93"/>
              <a:gd name="T50" fmla="*/ 2147483646 w 94"/>
              <a:gd name="T51" fmla="*/ 2147483646 h 93"/>
              <a:gd name="T52" fmla="*/ 2147483646 w 94"/>
              <a:gd name="T53" fmla="*/ 2147483646 h 93"/>
              <a:gd name="T54" fmla="*/ 2147483646 w 94"/>
              <a:gd name="T55" fmla="*/ 2147483646 h 93"/>
              <a:gd name="T56" fmla="*/ 2147483646 w 94"/>
              <a:gd name="T57" fmla="*/ 2147483646 h 93"/>
              <a:gd name="T58" fmla="*/ 2147483646 w 94"/>
              <a:gd name="T59" fmla="*/ 2147483646 h 93"/>
              <a:gd name="T60" fmla="*/ 2147483646 w 94"/>
              <a:gd name="T61" fmla="*/ 2147483646 h 93"/>
              <a:gd name="T62" fmla="*/ 2147483646 w 94"/>
              <a:gd name="T63" fmla="*/ 2147483646 h 93"/>
              <a:gd name="T64" fmla="*/ 2147483646 w 94"/>
              <a:gd name="T65" fmla="*/ 2147483646 h 93"/>
              <a:gd name="T66" fmla="*/ 2147483646 w 94"/>
              <a:gd name="T67" fmla="*/ 2147483646 h 93"/>
              <a:gd name="T68" fmla="*/ 2147483646 w 94"/>
              <a:gd name="T69" fmla="*/ 2147483646 h 93"/>
              <a:gd name="T70" fmla="*/ 2147483646 w 94"/>
              <a:gd name="T71" fmla="*/ 2147483646 h 93"/>
              <a:gd name="T72" fmla="*/ 2147483646 w 94"/>
              <a:gd name="T73" fmla="*/ 2147483646 h 93"/>
              <a:gd name="T74" fmla="*/ 2147483646 w 94"/>
              <a:gd name="T75" fmla="*/ 2147483646 h 93"/>
              <a:gd name="T76" fmla="*/ 2147483646 w 94"/>
              <a:gd name="T77" fmla="*/ 2147483646 h 93"/>
              <a:gd name="T78" fmla="*/ 2147483646 w 94"/>
              <a:gd name="T79" fmla="*/ 2147483646 h 93"/>
              <a:gd name="T80" fmla="*/ 2147483646 w 94"/>
              <a:gd name="T81" fmla="*/ 2147483646 h 93"/>
              <a:gd name="T82" fmla="*/ 2147483646 w 94"/>
              <a:gd name="T83" fmla="*/ 2147483646 h 93"/>
              <a:gd name="T84" fmla="*/ 2147483646 w 94"/>
              <a:gd name="T85" fmla="*/ 2147483646 h 93"/>
              <a:gd name="T86" fmla="*/ 2147483646 w 94"/>
              <a:gd name="T87" fmla="*/ 0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93"/>
              <a:gd name="T134" fmla="*/ 94 w 94"/>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93">
                <a:moveTo>
                  <a:pt x="47" y="0"/>
                </a:moveTo>
                <a:lnTo>
                  <a:pt x="45" y="0"/>
                </a:lnTo>
                <a:lnTo>
                  <a:pt x="42" y="0"/>
                </a:lnTo>
                <a:lnTo>
                  <a:pt x="39" y="1"/>
                </a:lnTo>
                <a:lnTo>
                  <a:pt x="37" y="1"/>
                </a:lnTo>
                <a:lnTo>
                  <a:pt x="35" y="2"/>
                </a:lnTo>
                <a:lnTo>
                  <a:pt x="33" y="2"/>
                </a:lnTo>
                <a:lnTo>
                  <a:pt x="31" y="3"/>
                </a:lnTo>
                <a:lnTo>
                  <a:pt x="29" y="4"/>
                </a:lnTo>
                <a:lnTo>
                  <a:pt x="27" y="5"/>
                </a:lnTo>
                <a:lnTo>
                  <a:pt x="25" y="6"/>
                </a:lnTo>
                <a:lnTo>
                  <a:pt x="23" y="7"/>
                </a:lnTo>
                <a:lnTo>
                  <a:pt x="21" y="8"/>
                </a:lnTo>
                <a:lnTo>
                  <a:pt x="19" y="9"/>
                </a:lnTo>
                <a:lnTo>
                  <a:pt x="17" y="11"/>
                </a:lnTo>
                <a:lnTo>
                  <a:pt x="16" y="12"/>
                </a:lnTo>
                <a:lnTo>
                  <a:pt x="14" y="15"/>
                </a:lnTo>
                <a:lnTo>
                  <a:pt x="13" y="16"/>
                </a:lnTo>
                <a:lnTo>
                  <a:pt x="11" y="18"/>
                </a:lnTo>
                <a:lnTo>
                  <a:pt x="10" y="19"/>
                </a:lnTo>
                <a:lnTo>
                  <a:pt x="9" y="21"/>
                </a:lnTo>
                <a:lnTo>
                  <a:pt x="7" y="23"/>
                </a:lnTo>
                <a:lnTo>
                  <a:pt x="6" y="25"/>
                </a:lnTo>
                <a:lnTo>
                  <a:pt x="5" y="27"/>
                </a:lnTo>
                <a:lnTo>
                  <a:pt x="4" y="29"/>
                </a:lnTo>
                <a:lnTo>
                  <a:pt x="4" y="31"/>
                </a:lnTo>
                <a:lnTo>
                  <a:pt x="3" y="33"/>
                </a:lnTo>
                <a:lnTo>
                  <a:pt x="1" y="35"/>
                </a:lnTo>
                <a:lnTo>
                  <a:pt x="1" y="38"/>
                </a:lnTo>
                <a:lnTo>
                  <a:pt x="0" y="40"/>
                </a:lnTo>
                <a:lnTo>
                  <a:pt x="0" y="42"/>
                </a:lnTo>
                <a:lnTo>
                  <a:pt x="0" y="44"/>
                </a:lnTo>
                <a:lnTo>
                  <a:pt x="0" y="47"/>
                </a:lnTo>
                <a:lnTo>
                  <a:pt x="0" y="49"/>
                </a:lnTo>
                <a:lnTo>
                  <a:pt x="0" y="51"/>
                </a:lnTo>
                <a:lnTo>
                  <a:pt x="0" y="54"/>
                </a:lnTo>
                <a:lnTo>
                  <a:pt x="1" y="57"/>
                </a:lnTo>
                <a:lnTo>
                  <a:pt x="1" y="59"/>
                </a:lnTo>
                <a:lnTo>
                  <a:pt x="3" y="61"/>
                </a:lnTo>
                <a:lnTo>
                  <a:pt x="4" y="63"/>
                </a:lnTo>
                <a:lnTo>
                  <a:pt x="4" y="65"/>
                </a:lnTo>
                <a:lnTo>
                  <a:pt x="5" y="67"/>
                </a:lnTo>
                <a:lnTo>
                  <a:pt x="6" y="69"/>
                </a:lnTo>
                <a:lnTo>
                  <a:pt x="7" y="71"/>
                </a:lnTo>
                <a:lnTo>
                  <a:pt x="9" y="73"/>
                </a:lnTo>
                <a:lnTo>
                  <a:pt x="10" y="75"/>
                </a:lnTo>
                <a:lnTo>
                  <a:pt x="11" y="77"/>
                </a:lnTo>
                <a:lnTo>
                  <a:pt x="13" y="78"/>
                </a:lnTo>
                <a:lnTo>
                  <a:pt x="14" y="80"/>
                </a:lnTo>
                <a:lnTo>
                  <a:pt x="16" y="81"/>
                </a:lnTo>
                <a:lnTo>
                  <a:pt x="17" y="83"/>
                </a:lnTo>
                <a:lnTo>
                  <a:pt x="19" y="84"/>
                </a:lnTo>
                <a:lnTo>
                  <a:pt x="21" y="85"/>
                </a:lnTo>
                <a:lnTo>
                  <a:pt x="23" y="86"/>
                </a:lnTo>
                <a:lnTo>
                  <a:pt x="25" y="88"/>
                </a:lnTo>
                <a:lnTo>
                  <a:pt x="27" y="89"/>
                </a:lnTo>
                <a:lnTo>
                  <a:pt x="29" y="89"/>
                </a:lnTo>
                <a:lnTo>
                  <a:pt x="31" y="90"/>
                </a:lnTo>
                <a:lnTo>
                  <a:pt x="33" y="91"/>
                </a:lnTo>
                <a:lnTo>
                  <a:pt x="35" y="92"/>
                </a:lnTo>
                <a:lnTo>
                  <a:pt x="37" y="92"/>
                </a:lnTo>
                <a:lnTo>
                  <a:pt x="39" y="93"/>
                </a:lnTo>
                <a:lnTo>
                  <a:pt x="42" y="93"/>
                </a:lnTo>
                <a:lnTo>
                  <a:pt x="45" y="93"/>
                </a:lnTo>
                <a:lnTo>
                  <a:pt x="47" y="93"/>
                </a:lnTo>
                <a:lnTo>
                  <a:pt x="50" y="93"/>
                </a:lnTo>
                <a:lnTo>
                  <a:pt x="52" y="93"/>
                </a:lnTo>
                <a:lnTo>
                  <a:pt x="54" y="93"/>
                </a:lnTo>
                <a:lnTo>
                  <a:pt x="56" y="92"/>
                </a:lnTo>
                <a:lnTo>
                  <a:pt x="59" y="92"/>
                </a:lnTo>
                <a:lnTo>
                  <a:pt x="61" y="91"/>
                </a:lnTo>
                <a:lnTo>
                  <a:pt x="63" y="90"/>
                </a:lnTo>
                <a:lnTo>
                  <a:pt x="65" y="89"/>
                </a:lnTo>
                <a:lnTo>
                  <a:pt x="67" y="89"/>
                </a:lnTo>
                <a:lnTo>
                  <a:pt x="69" y="88"/>
                </a:lnTo>
                <a:lnTo>
                  <a:pt x="71" y="86"/>
                </a:lnTo>
                <a:lnTo>
                  <a:pt x="73" y="85"/>
                </a:lnTo>
                <a:lnTo>
                  <a:pt x="74" y="84"/>
                </a:lnTo>
                <a:lnTo>
                  <a:pt x="76" y="83"/>
                </a:lnTo>
                <a:lnTo>
                  <a:pt x="78" y="81"/>
                </a:lnTo>
                <a:lnTo>
                  <a:pt x="79" y="80"/>
                </a:lnTo>
                <a:lnTo>
                  <a:pt x="81" y="78"/>
                </a:lnTo>
                <a:lnTo>
                  <a:pt x="82" y="77"/>
                </a:lnTo>
                <a:lnTo>
                  <a:pt x="84" y="75"/>
                </a:lnTo>
                <a:lnTo>
                  <a:pt x="86" y="73"/>
                </a:lnTo>
                <a:lnTo>
                  <a:pt x="87" y="71"/>
                </a:lnTo>
                <a:lnTo>
                  <a:pt x="88" y="69"/>
                </a:lnTo>
                <a:lnTo>
                  <a:pt x="89" y="67"/>
                </a:lnTo>
                <a:lnTo>
                  <a:pt x="90" y="65"/>
                </a:lnTo>
                <a:lnTo>
                  <a:pt x="91" y="63"/>
                </a:lnTo>
                <a:lnTo>
                  <a:pt x="92" y="61"/>
                </a:lnTo>
                <a:lnTo>
                  <a:pt x="92" y="59"/>
                </a:lnTo>
                <a:lnTo>
                  <a:pt x="93" y="57"/>
                </a:lnTo>
                <a:lnTo>
                  <a:pt x="93" y="54"/>
                </a:lnTo>
                <a:lnTo>
                  <a:pt x="93" y="51"/>
                </a:lnTo>
                <a:lnTo>
                  <a:pt x="94" y="49"/>
                </a:lnTo>
                <a:lnTo>
                  <a:pt x="94" y="47"/>
                </a:lnTo>
                <a:lnTo>
                  <a:pt x="94" y="44"/>
                </a:lnTo>
                <a:lnTo>
                  <a:pt x="93" y="42"/>
                </a:lnTo>
                <a:lnTo>
                  <a:pt x="93" y="40"/>
                </a:lnTo>
                <a:lnTo>
                  <a:pt x="93" y="38"/>
                </a:lnTo>
                <a:lnTo>
                  <a:pt x="92" y="35"/>
                </a:lnTo>
                <a:lnTo>
                  <a:pt x="92" y="33"/>
                </a:lnTo>
                <a:lnTo>
                  <a:pt x="91" y="31"/>
                </a:lnTo>
                <a:lnTo>
                  <a:pt x="90" y="29"/>
                </a:lnTo>
                <a:lnTo>
                  <a:pt x="89" y="27"/>
                </a:lnTo>
                <a:lnTo>
                  <a:pt x="88" y="25"/>
                </a:lnTo>
                <a:lnTo>
                  <a:pt x="87" y="23"/>
                </a:lnTo>
                <a:lnTo>
                  <a:pt x="86" y="21"/>
                </a:lnTo>
                <a:lnTo>
                  <a:pt x="84" y="19"/>
                </a:lnTo>
                <a:lnTo>
                  <a:pt x="82" y="18"/>
                </a:lnTo>
                <a:lnTo>
                  <a:pt x="81" y="16"/>
                </a:lnTo>
                <a:lnTo>
                  <a:pt x="79" y="15"/>
                </a:lnTo>
                <a:lnTo>
                  <a:pt x="78" y="12"/>
                </a:lnTo>
                <a:lnTo>
                  <a:pt x="76" y="11"/>
                </a:lnTo>
                <a:lnTo>
                  <a:pt x="74" y="9"/>
                </a:lnTo>
                <a:lnTo>
                  <a:pt x="73" y="8"/>
                </a:lnTo>
                <a:lnTo>
                  <a:pt x="71" y="7"/>
                </a:lnTo>
                <a:lnTo>
                  <a:pt x="69" y="6"/>
                </a:lnTo>
                <a:lnTo>
                  <a:pt x="67" y="5"/>
                </a:lnTo>
                <a:lnTo>
                  <a:pt x="65" y="4"/>
                </a:lnTo>
                <a:lnTo>
                  <a:pt x="63" y="3"/>
                </a:lnTo>
                <a:lnTo>
                  <a:pt x="61" y="2"/>
                </a:lnTo>
                <a:lnTo>
                  <a:pt x="59" y="2"/>
                </a:lnTo>
                <a:lnTo>
                  <a:pt x="56" y="1"/>
                </a:lnTo>
                <a:lnTo>
                  <a:pt x="54" y="1"/>
                </a:lnTo>
                <a:lnTo>
                  <a:pt x="52" y="0"/>
                </a:lnTo>
                <a:lnTo>
                  <a:pt x="50" y="0"/>
                </a:lnTo>
                <a:lnTo>
                  <a:pt x="47" y="0"/>
                </a:lnTo>
              </a:path>
            </a:pathLst>
          </a:custGeom>
          <a:solidFill>
            <a:schemeClr val="bg1"/>
          </a:solidFill>
          <a:ln w="15875">
            <a:solidFill>
              <a:srgbClr val="000000"/>
            </a:solidFill>
            <a:round/>
            <a:headEnd/>
            <a:tailEnd/>
          </a:ln>
        </p:spPr>
        <p:txBody>
          <a:bodyPr/>
          <a:lstStyle/>
          <a:p>
            <a:endParaRPr lang="en-GB"/>
          </a:p>
        </p:txBody>
      </p:sp>
      <p:sp>
        <p:nvSpPr>
          <p:cNvPr id="29791" name="Line 102"/>
          <p:cNvSpPr>
            <a:spLocks noChangeShapeType="1"/>
          </p:cNvSpPr>
          <p:nvPr/>
        </p:nvSpPr>
        <p:spPr bwMode="auto">
          <a:xfrm flipH="1">
            <a:off x="2628900" y="5253038"/>
            <a:ext cx="373063"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92" name="Line 103"/>
          <p:cNvSpPr>
            <a:spLocks noChangeShapeType="1"/>
          </p:cNvSpPr>
          <p:nvPr/>
        </p:nvSpPr>
        <p:spPr bwMode="auto">
          <a:xfrm>
            <a:off x="6791325" y="4776788"/>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93" name="Line 104"/>
          <p:cNvSpPr>
            <a:spLocks noChangeShapeType="1"/>
          </p:cNvSpPr>
          <p:nvPr/>
        </p:nvSpPr>
        <p:spPr bwMode="auto">
          <a:xfrm>
            <a:off x="6562725" y="2352675"/>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94" name="Rectangle 105"/>
          <p:cNvSpPr>
            <a:spLocks noChangeArrowheads="1"/>
          </p:cNvSpPr>
          <p:nvPr/>
        </p:nvSpPr>
        <p:spPr bwMode="auto">
          <a:xfrm>
            <a:off x="7518400" y="2355850"/>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95" name="Rectangle 106"/>
          <p:cNvSpPr>
            <a:spLocks noChangeArrowheads="1"/>
          </p:cNvSpPr>
          <p:nvPr/>
        </p:nvSpPr>
        <p:spPr bwMode="auto">
          <a:xfrm>
            <a:off x="7615238" y="2457450"/>
            <a:ext cx="127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1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96" name="Rectangle 107"/>
          <p:cNvSpPr>
            <a:spLocks noChangeArrowheads="1"/>
          </p:cNvSpPr>
          <p:nvPr/>
        </p:nvSpPr>
        <p:spPr bwMode="auto">
          <a:xfrm>
            <a:off x="7953375" y="2355850"/>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x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97" name="Rectangle 108"/>
          <p:cNvSpPr>
            <a:spLocks noChangeArrowheads="1"/>
          </p:cNvSpPr>
          <p:nvPr/>
        </p:nvSpPr>
        <p:spPr bwMode="auto">
          <a:xfrm>
            <a:off x="8050213" y="2457450"/>
            <a:ext cx="127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rgbClr val="000000"/>
                </a:solidFill>
                <a:latin typeface="Times-Roman"/>
                <a:ea typeface="MS PGothic" panose="020B0600070205080204" pitchFamily="34" charset="-128"/>
              </a:rPr>
              <a:t>2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98" name="Rectangle 110"/>
          <p:cNvSpPr>
            <a:spLocks noChangeArrowheads="1"/>
          </p:cNvSpPr>
          <p:nvPr/>
        </p:nvSpPr>
        <p:spPr bwMode="auto">
          <a:xfrm>
            <a:off x="7297738" y="2355850"/>
            <a:ext cx="176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a:solidFill>
                  <a:srgbClr val="000000"/>
                </a:solidFill>
                <a:latin typeface="Times-Roman"/>
                <a:ea typeface="MS PGothic" panose="020B0600070205080204" pitchFamily="34" charset="-128"/>
              </a:rPr>
              <a:t>= </a:t>
            </a:r>
            <a:endParaRPr lang="en-US" altLang="en-US" sz="3200">
              <a:solidFill>
                <a:schemeClr val="tx1"/>
              </a:solidFill>
              <a:latin typeface="Times New Roman" panose="02020603050405020304" pitchFamily="18" charset="0"/>
              <a:ea typeface="MS PGothic" panose="020B0600070205080204" pitchFamily="34" charset="-128"/>
            </a:endParaRPr>
          </a:p>
        </p:txBody>
      </p:sp>
      <p:sp>
        <p:nvSpPr>
          <p:cNvPr id="29799" name="Oval 112"/>
          <p:cNvSpPr>
            <a:spLocks noChangeArrowheads="1"/>
          </p:cNvSpPr>
          <p:nvPr/>
        </p:nvSpPr>
        <p:spPr bwMode="auto">
          <a:xfrm>
            <a:off x="7762875" y="2424113"/>
            <a:ext cx="133350" cy="123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en-US" altLang="en-US" sz="2400">
              <a:solidFill>
                <a:schemeClr val="tx1"/>
              </a:solidFill>
              <a:ea typeface="MS PGothic" panose="020B0600070205080204" pitchFamily="34" charset="-128"/>
            </a:endParaRPr>
          </a:p>
        </p:txBody>
      </p:sp>
      <p:sp>
        <p:nvSpPr>
          <p:cNvPr id="29800" name="Text Box 113"/>
          <p:cNvSpPr txBox="1">
            <a:spLocks noChangeArrowheads="1"/>
          </p:cNvSpPr>
          <p:nvPr/>
        </p:nvSpPr>
        <p:spPr bwMode="auto">
          <a:xfrm>
            <a:off x="6794500" y="2251075"/>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en-US" altLang="en-US" sz="1600">
                <a:solidFill>
                  <a:schemeClr val="tx1"/>
                </a:solidFill>
                <a:ea typeface="MS PGothic" panose="020B0600070205080204" pitchFamily="34" charset="-128"/>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smtClean="0">
                <a:solidFill>
                  <a:srgbClr val="009900"/>
                </a:solidFill>
                <a:ea typeface="MS PGothic" panose="020B0600070205080204" pitchFamily="34" charset="-128"/>
              </a:rPr>
              <a:t>ECE 44</a:t>
            </a:r>
            <a:r>
              <a:rPr lang="pl-PL" altLang="en-US" sz="1400" smtClean="0">
                <a:solidFill>
                  <a:srgbClr val="009900"/>
                </a:solidFill>
                <a:ea typeface="MS PGothic" panose="020B0600070205080204" pitchFamily="34" charset="-128"/>
              </a:rPr>
              <a:t>8</a:t>
            </a:r>
            <a:r>
              <a:rPr lang="en-US" altLang="en-US" sz="1400" smtClean="0">
                <a:solidFill>
                  <a:srgbClr val="009900"/>
                </a:solidFill>
                <a:ea typeface="MS PGothic" panose="020B0600070205080204" pitchFamily="34" charset="-128"/>
              </a:rPr>
              <a:t> – </a:t>
            </a:r>
            <a:r>
              <a:rPr lang="pl-PL" altLang="en-US" sz="1400" smtClean="0">
                <a:solidFill>
                  <a:srgbClr val="009900"/>
                </a:solidFill>
                <a:ea typeface="MS PGothic" panose="020B0600070205080204" pitchFamily="34" charset="-128"/>
              </a:rPr>
              <a:t>FPGA and ASIC Design with VHDL</a:t>
            </a:r>
          </a:p>
        </p:txBody>
      </p:sp>
      <p:sp>
        <p:nvSpPr>
          <p:cNvPr id="30723" name="Text Box 2"/>
          <p:cNvSpPr txBox="1">
            <a:spLocks noChangeArrowheads="1"/>
          </p:cNvSpPr>
          <p:nvPr/>
        </p:nvSpPr>
        <p:spPr bwMode="auto">
          <a:xfrm>
            <a:off x="206375" y="357188"/>
            <a:ext cx="7313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3200" b="1">
                <a:solidFill>
                  <a:srgbClr val="333399"/>
                </a:solidFill>
                <a:ea typeface="MS PGothic" panose="020B0600070205080204" pitchFamily="34" charset="-128"/>
              </a:rPr>
              <a:t>Data-flow VHDL Example: Full Adder</a:t>
            </a:r>
          </a:p>
        </p:txBody>
      </p:sp>
      <p:sp>
        <p:nvSpPr>
          <p:cNvPr id="30724" name="Line 104"/>
          <p:cNvSpPr>
            <a:spLocks noChangeShapeType="1"/>
          </p:cNvSpPr>
          <p:nvPr/>
        </p:nvSpPr>
        <p:spPr bwMode="auto">
          <a:xfrm>
            <a:off x="3881438" y="2266950"/>
            <a:ext cx="209550"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25" name="Line 105"/>
          <p:cNvSpPr>
            <a:spLocks noChangeShapeType="1"/>
          </p:cNvSpPr>
          <p:nvPr/>
        </p:nvSpPr>
        <p:spPr bwMode="auto">
          <a:xfrm>
            <a:off x="3881438" y="2533650"/>
            <a:ext cx="209550"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26" name="Freeform 107"/>
          <p:cNvSpPr>
            <a:spLocks/>
          </p:cNvSpPr>
          <p:nvPr/>
        </p:nvSpPr>
        <p:spPr bwMode="auto">
          <a:xfrm>
            <a:off x="4133850" y="2166938"/>
            <a:ext cx="568325" cy="227012"/>
          </a:xfrm>
          <a:custGeom>
            <a:avLst/>
            <a:gdLst>
              <a:gd name="T0" fmla="*/ 2147483646 w 717"/>
              <a:gd name="T1" fmla="*/ 0 h 284"/>
              <a:gd name="T2" fmla="*/ 2147483646 w 717"/>
              <a:gd name="T3" fmla="*/ 0 h 284"/>
              <a:gd name="T4" fmla="*/ 2147483646 w 717"/>
              <a:gd name="T5" fmla="*/ 0 h 284"/>
              <a:gd name="T6" fmla="*/ 2147483646 w 717"/>
              <a:gd name="T7" fmla="*/ 2147483646 h 284"/>
              <a:gd name="T8" fmla="*/ 2147483646 w 717"/>
              <a:gd name="T9" fmla="*/ 2147483646 h 284"/>
              <a:gd name="T10" fmla="*/ 2147483646 w 717"/>
              <a:gd name="T11" fmla="*/ 2147483646 h 284"/>
              <a:gd name="T12" fmla="*/ 2147483646 w 717"/>
              <a:gd name="T13" fmla="*/ 2147483646 h 284"/>
              <a:gd name="T14" fmla="*/ 2147483646 w 717"/>
              <a:gd name="T15" fmla="*/ 2147483646 h 284"/>
              <a:gd name="T16" fmla="*/ 2147483646 w 717"/>
              <a:gd name="T17" fmla="*/ 2147483646 h 284"/>
              <a:gd name="T18" fmla="*/ 2147483646 w 717"/>
              <a:gd name="T19" fmla="*/ 2147483646 h 284"/>
              <a:gd name="T20" fmla="*/ 2147483646 w 717"/>
              <a:gd name="T21" fmla="*/ 2147483646 h 284"/>
              <a:gd name="T22" fmla="*/ 2147483646 w 717"/>
              <a:gd name="T23" fmla="*/ 2147483646 h 284"/>
              <a:gd name="T24" fmla="*/ 2147483646 w 717"/>
              <a:gd name="T25" fmla="*/ 2147483646 h 284"/>
              <a:gd name="T26" fmla="*/ 2147483646 w 717"/>
              <a:gd name="T27" fmla="*/ 2147483646 h 284"/>
              <a:gd name="T28" fmla="*/ 2147483646 w 717"/>
              <a:gd name="T29" fmla="*/ 2147483646 h 284"/>
              <a:gd name="T30" fmla="*/ 2147483646 w 717"/>
              <a:gd name="T31" fmla="*/ 2147483646 h 284"/>
              <a:gd name="T32" fmla="*/ 2147483646 w 717"/>
              <a:gd name="T33" fmla="*/ 2147483646 h 284"/>
              <a:gd name="T34" fmla="*/ 2147483646 w 717"/>
              <a:gd name="T35" fmla="*/ 2147483646 h 284"/>
              <a:gd name="T36" fmla="*/ 2147483646 w 717"/>
              <a:gd name="T37" fmla="*/ 2147483646 h 284"/>
              <a:gd name="T38" fmla="*/ 2147483646 w 717"/>
              <a:gd name="T39" fmla="*/ 2147483646 h 284"/>
              <a:gd name="T40" fmla="*/ 2147483646 w 717"/>
              <a:gd name="T41" fmla="*/ 2147483646 h 284"/>
              <a:gd name="T42" fmla="*/ 2147483646 w 717"/>
              <a:gd name="T43" fmla="*/ 2147483646 h 284"/>
              <a:gd name="T44" fmla="*/ 2147483646 w 717"/>
              <a:gd name="T45" fmla="*/ 2147483646 h 284"/>
              <a:gd name="T46" fmla="*/ 2147483646 w 717"/>
              <a:gd name="T47" fmla="*/ 2147483646 h 284"/>
              <a:gd name="T48" fmla="*/ 2147483646 w 717"/>
              <a:gd name="T49" fmla="*/ 2147483646 h 284"/>
              <a:gd name="T50" fmla="*/ 2147483646 w 717"/>
              <a:gd name="T51" fmla="*/ 2147483646 h 284"/>
              <a:gd name="T52" fmla="*/ 2147483646 w 717"/>
              <a:gd name="T53" fmla="*/ 2147483646 h 284"/>
              <a:gd name="T54" fmla="*/ 2147483646 w 717"/>
              <a:gd name="T55" fmla="*/ 2147483646 h 284"/>
              <a:gd name="T56" fmla="*/ 2147483646 w 717"/>
              <a:gd name="T57" fmla="*/ 2147483646 h 284"/>
              <a:gd name="T58" fmla="*/ 2147483646 w 717"/>
              <a:gd name="T59" fmla="*/ 2147483646 h 284"/>
              <a:gd name="T60" fmla="*/ 2147483646 w 717"/>
              <a:gd name="T61" fmla="*/ 2147483646 h 284"/>
              <a:gd name="T62" fmla="*/ 2147483646 w 717"/>
              <a:gd name="T63" fmla="*/ 2147483646 h 284"/>
              <a:gd name="T64" fmla="*/ 2147483646 w 717"/>
              <a:gd name="T65" fmla="*/ 2147483646 h 284"/>
              <a:gd name="T66" fmla="*/ 2147483646 w 717"/>
              <a:gd name="T67" fmla="*/ 2147483646 h 284"/>
              <a:gd name="T68" fmla="*/ 2147483646 w 717"/>
              <a:gd name="T69" fmla="*/ 2147483646 h 284"/>
              <a:gd name="T70" fmla="*/ 2147483646 w 717"/>
              <a:gd name="T71" fmla="*/ 2147483646 h 284"/>
              <a:gd name="T72" fmla="*/ 2147483646 w 717"/>
              <a:gd name="T73" fmla="*/ 2147483646 h 284"/>
              <a:gd name="T74" fmla="*/ 2147483646 w 717"/>
              <a:gd name="T75" fmla="*/ 2147483646 h 284"/>
              <a:gd name="T76" fmla="*/ 2147483646 w 717"/>
              <a:gd name="T77" fmla="*/ 2147483646 h 284"/>
              <a:gd name="T78" fmla="*/ 2147483646 w 717"/>
              <a:gd name="T79" fmla="*/ 2147483646 h 284"/>
              <a:gd name="T80" fmla="*/ 2147483646 w 717"/>
              <a:gd name="T81" fmla="*/ 2147483646 h 284"/>
              <a:gd name="T82" fmla="*/ 2147483646 w 717"/>
              <a:gd name="T83" fmla="*/ 2147483646 h 284"/>
              <a:gd name="T84" fmla="*/ 2147483646 w 717"/>
              <a:gd name="T85" fmla="*/ 2147483646 h 284"/>
              <a:gd name="T86" fmla="*/ 2147483646 w 717"/>
              <a:gd name="T87" fmla="*/ 2147483646 h 284"/>
              <a:gd name="T88" fmla="*/ 2147483646 w 717"/>
              <a:gd name="T89" fmla="*/ 2147483646 h 284"/>
              <a:gd name="T90" fmla="*/ 2147483646 w 717"/>
              <a:gd name="T91" fmla="*/ 2147483646 h 284"/>
              <a:gd name="T92" fmla="*/ 2147483646 w 717"/>
              <a:gd name="T93" fmla="*/ 2147483646 h 284"/>
              <a:gd name="T94" fmla="*/ 2147483646 w 717"/>
              <a:gd name="T95" fmla="*/ 2147483646 h 284"/>
              <a:gd name="T96" fmla="*/ 2147483646 w 717"/>
              <a:gd name="T97" fmla="*/ 2147483646 h 284"/>
              <a:gd name="T98" fmla="*/ 2147483646 w 717"/>
              <a:gd name="T99" fmla="*/ 2147483646 h 284"/>
              <a:gd name="T100" fmla="*/ 2147483646 w 717"/>
              <a:gd name="T101" fmla="*/ 2147483646 h 284"/>
              <a:gd name="T102" fmla="*/ 2147483646 w 717"/>
              <a:gd name="T103" fmla="*/ 2147483646 h 284"/>
              <a:gd name="T104" fmla="*/ 2147483646 w 717"/>
              <a:gd name="T105" fmla="*/ 2147483646 h 284"/>
              <a:gd name="T106" fmla="*/ 2147483646 w 717"/>
              <a:gd name="T107" fmla="*/ 2147483646 h 284"/>
              <a:gd name="T108" fmla="*/ 2147483646 w 717"/>
              <a:gd name="T109" fmla="*/ 2147483646 h 284"/>
              <a:gd name="T110" fmla="*/ 2147483646 w 717"/>
              <a:gd name="T111" fmla="*/ 2147483646 h 284"/>
              <a:gd name="T112" fmla="*/ 2147483646 w 717"/>
              <a:gd name="T113" fmla="*/ 2147483646 h 284"/>
              <a:gd name="T114" fmla="*/ 2147483646 w 717"/>
              <a:gd name="T115" fmla="*/ 2147483646 h 284"/>
              <a:gd name="T116" fmla="*/ 2147483646 w 717"/>
              <a:gd name="T117" fmla="*/ 2147483646 h 284"/>
              <a:gd name="T118" fmla="*/ 2147483646 w 717"/>
              <a:gd name="T119" fmla="*/ 2147483646 h 284"/>
              <a:gd name="T120" fmla="*/ 2147483646 w 717"/>
              <a:gd name="T121" fmla="*/ 2147483646 h 2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7"/>
              <a:gd name="T184" fmla="*/ 0 h 284"/>
              <a:gd name="T185" fmla="*/ 717 w 717"/>
              <a:gd name="T186" fmla="*/ 284 h 2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7" h="284">
                <a:moveTo>
                  <a:pt x="0" y="0"/>
                </a:moveTo>
                <a:lnTo>
                  <a:pt x="28" y="0"/>
                </a:lnTo>
                <a:lnTo>
                  <a:pt x="53" y="0"/>
                </a:lnTo>
                <a:lnTo>
                  <a:pt x="77" y="0"/>
                </a:lnTo>
                <a:lnTo>
                  <a:pt x="100" y="0"/>
                </a:lnTo>
                <a:lnTo>
                  <a:pt x="120" y="0"/>
                </a:lnTo>
                <a:lnTo>
                  <a:pt x="141" y="0"/>
                </a:lnTo>
                <a:lnTo>
                  <a:pt x="159" y="0"/>
                </a:lnTo>
                <a:lnTo>
                  <a:pt x="176" y="0"/>
                </a:lnTo>
                <a:lnTo>
                  <a:pt x="190" y="0"/>
                </a:lnTo>
                <a:lnTo>
                  <a:pt x="204" y="0"/>
                </a:lnTo>
                <a:lnTo>
                  <a:pt x="218" y="0"/>
                </a:lnTo>
                <a:lnTo>
                  <a:pt x="230" y="0"/>
                </a:lnTo>
                <a:lnTo>
                  <a:pt x="240" y="0"/>
                </a:lnTo>
                <a:lnTo>
                  <a:pt x="250" y="0"/>
                </a:lnTo>
                <a:lnTo>
                  <a:pt x="260" y="0"/>
                </a:lnTo>
                <a:lnTo>
                  <a:pt x="267" y="0"/>
                </a:lnTo>
                <a:lnTo>
                  <a:pt x="274" y="0"/>
                </a:lnTo>
                <a:lnTo>
                  <a:pt x="280" y="0"/>
                </a:lnTo>
                <a:lnTo>
                  <a:pt x="286" y="0"/>
                </a:lnTo>
                <a:lnTo>
                  <a:pt x="291" y="0"/>
                </a:lnTo>
                <a:lnTo>
                  <a:pt x="296" y="0"/>
                </a:lnTo>
                <a:lnTo>
                  <a:pt x="300" y="0"/>
                </a:lnTo>
                <a:lnTo>
                  <a:pt x="303" y="0"/>
                </a:lnTo>
                <a:lnTo>
                  <a:pt x="306" y="0"/>
                </a:lnTo>
                <a:lnTo>
                  <a:pt x="309" y="0"/>
                </a:lnTo>
                <a:lnTo>
                  <a:pt x="311" y="0"/>
                </a:lnTo>
                <a:lnTo>
                  <a:pt x="314" y="1"/>
                </a:lnTo>
                <a:lnTo>
                  <a:pt x="316" y="1"/>
                </a:lnTo>
                <a:lnTo>
                  <a:pt x="318" y="1"/>
                </a:lnTo>
                <a:lnTo>
                  <a:pt x="320" y="1"/>
                </a:lnTo>
                <a:lnTo>
                  <a:pt x="322" y="1"/>
                </a:lnTo>
                <a:lnTo>
                  <a:pt x="323" y="1"/>
                </a:lnTo>
                <a:lnTo>
                  <a:pt x="326" y="1"/>
                </a:lnTo>
                <a:lnTo>
                  <a:pt x="328" y="1"/>
                </a:lnTo>
                <a:lnTo>
                  <a:pt x="329" y="1"/>
                </a:lnTo>
                <a:lnTo>
                  <a:pt x="330" y="1"/>
                </a:lnTo>
                <a:lnTo>
                  <a:pt x="333" y="2"/>
                </a:lnTo>
                <a:lnTo>
                  <a:pt x="334" y="2"/>
                </a:lnTo>
                <a:lnTo>
                  <a:pt x="335" y="2"/>
                </a:lnTo>
                <a:lnTo>
                  <a:pt x="336" y="2"/>
                </a:lnTo>
                <a:lnTo>
                  <a:pt x="338" y="2"/>
                </a:lnTo>
                <a:lnTo>
                  <a:pt x="339" y="2"/>
                </a:lnTo>
                <a:lnTo>
                  <a:pt x="340" y="2"/>
                </a:lnTo>
                <a:lnTo>
                  <a:pt x="341" y="2"/>
                </a:lnTo>
                <a:lnTo>
                  <a:pt x="342" y="2"/>
                </a:lnTo>
                <a:lnTo>
                  <a:pt x="344" y="2"/>
                </a:lnTo>
                <a:lnTo>
                  <a:pt x="345" y="2"/>
                </a:lnTo>
                <a:lnTo>
                  <a:pt x="345" y="4"/>
                </a:lnTo>
                <a:lnTo>
                  <a:pt x="346" y="4"/>
                </a:lnTo>
                <a:lnTo>
                  <a:pt x="347" y="4"/>
                </a:lnTo>
                <a:lnTo>
                  <a:pt x="348" y="4"/>
                </a:lnTo>
                <a:lnTo>
                  <a:pt x="350" y="4"/>
                </a:lnTo>
                <a:lnTo>
                  <a:pt x="351" y="4"/>
                </a:lnTo>
                <a:lnTo>
                  <a:pt x="352" y="4"/>
                </a:lnTo>
                <a:lnTo>
                  <a:pt x="353" y="4"/>
                </a:lnTo>
                <a:lnTo>
                  <a:pt x="354" y="4"/>
                </a:lnTo>
                <a:lnTo>
                  <a:pt x="356" y="5"/>
                </a:lnTo>
                <a:lnTo>
                  <a:pt x="357" y="5"/>
                </a:lnTo>
                <a:lnTo>
                  <a:pt x="358" y="5"/>
                </a:lnTo>
                <a:lnTo>
                  <a:pt x="359" y="5"/>
                </a:lnTo>
                <a:lnTo>
                  <a:pt x="362" y="5"/>
                </a:lnTo>
                <a:lnTo>
                  <a:pt x="363" y="5"/>
                </a:lnTo>
                <a:lnTo>
                  <a:pt x="364" y="6"/>
                </a:lnTo>
                <a:lnTo>
                  <a:pt x="366" y="6"/>
                </a:lnTo>
                <a:lnTo>
                  <a:pt x="369" y="6"/>
                </a:lnTo>
                <a:lnTo>
                  <a:pt x="370" y="6"/>
                </a:lnTo>
                <a:lnTo>
                  <a:pt x="372" y="7"/>
                </a:lnTo>
                <a:lnTo>
                  <a:pt x="374" y="7"/>
                </a:lnTo>
                <a:lnTo>
                  <a:pt x="375" y="7"/>
                </a:lnTo>
                <a:lnTo>
                  <a:pt x="376" y="7"/>
                </a:lnTo>
                <a:lnTo>
                  <a:pt x="377" y="7"/>
                </a:lnTo>
                <a:lnTo>
                  <a:pt x="378" y="7"/>
                </a:lnTo>
                <a:lnTo>
                  <a:pt x="380" y="8"/>
                </a:lnTo>
                <a:lnTo>
                  <a:pt x="381" y="8"/>
                </a:lnTo>
                <a:lnTo>
                  <a:pt x="382" y="8"/>
                </a:lnTo>
                <a:lnTo>
                  <a:pt x="383" y="8"/>
                </a:lnTo>
                <a:lnTo>
                  <a:pt x="384" y="8"/>
                </a:lnTo>
                <a:lnTo>
                  <a:pt x="386" y="8"/>
                </a:lnTo>
                <a:lnTo>
                  <a:pt x="387" y="10"/>
                </a:lnTo>
                <a:lnTo>
                  <a:pt x="388" y="10"/>
                </a:lnTo>
                <a:lnTo>
                  <a:pt x="389" y="10"/>
                </a:lnTo>
                <a:lnTo>
                  <a:pt x="390" y="10"/>
                </a:lnTo>
                <a:lnTo>
                  <a:pt x="392" y="11"/>
                </a:lnTo>
                <a:lnTo>
                  <a:pt x="393" y="11"/>
                </a:lnTo>
                <a:lnTo>
                  <a:pt x="394" y="11"/>
                </a:lnTo>
                <a:lnTo>
                  <a:pt x="396" y="12"/>
                </a:lnTo>
                <a:lnTo>
                  <a:pt x="398" y="12"/>
                </a:lnTo>
                <a:lnTo>
                  <a:pt x="399" y="12"/>
                </a:lnTo>
                <a:lnTo>
                  <a:pt x="400" y="13"/>
                </a:lnTo>
                <a:lnTo>
                  <a:pt x="401" y="13"/>
                </a:lnTo>
                <a:lnTo>
                  <a:pt x="404" y="14"/>
                </a:lnTo>
                <a:lnTo>
                  <a:pt x="405" y="14"/>
                </a:lnTo>
                <a:lnTo>
                  <a:pt x="407" y="16"/>
                </a:lnTo>
                <a:lnTo>
                  <a:pt x="410" y="16"/>
                </a:lnTo>
                <a:lnTo>
                  <a:pt x="411" y="17"/>
                </a:lnTo>
                <a:lnTo>
                  <a:pt x="413" y="17"/>
                </a:lnTo>
                <a:lnTo>
                  <a:pt x="416" y="18"/>
                </a:lnTo>
                <a:lnTo>
                  <a:pt x="418" y="18"/>
                </a:lnTo>
                <a:lnTo>
                  <a:pt x="419" y="19"/>
                </a:lnTo>
                <a:lnTo>
                  <a:pt x="422" y="19"/>
                </a:lnTo>
                <a:lnTo>
                  <a:pt x="423" y="20"/>
                </a:lnTo>
                <a:lnTo>
                  <a:pt x="424" y="20"/>
                </a:lnTo>
                <a:lnTo>
                  <a:pt x="425" y="20"/>
                </a:lnTo>
                <a:lnTo>
                  <a:pt x="426" y="22"/>
                </a:lnTo>
                <a:lnTo>
                  <a:pt x="429" y="22"/>
                </a:lnTo>
                <a:lnTo>
                  <a:pt x="430" y="22"/>
                </a:lnTo>
                <a:lnTo>
                  <a:pt x="431" y="23"/>
                </a:lnTo>
                <a:lnTo>
                  <a:pt x="432" y="23"/>
                </a:lnTo>
                <a:lnTo>
                  <a:pt x="434" y="24"/>
                </a:lnTo>
                <a:lnTo>
                  <a:pt x="435" y="24"/>
                </a:lnTo>
                <a:lnTo>
                  <a:pt x="436" y="25"/>
                </a:lnTo>
                <a:lnTo>
                  <a:pt x="437" y="25"/>
                </a:lnTo>
                <a:lnTo>
                  <a:pt x="438" y="25"/>
                </a:lnTo>
                <a:lnTo>
                  <a:pt x="440" y="26"/>
                </a:lnTo>
                <a:lnTo>
                  <a:pt x="441" y="26"/>
                </a:lnTo>
                <a:lnTo>
                  <a:pt x="442" y="28"/>
                </a:lnTo>
                <a:lnTo>
                  <a:pt x="443" y="28"/>
                </a:lnTo>
                <a:lnTo>
                  <a:pt x="444" y="28"/>
                </a:lnTo>
                <a:lnTo>
                  <a:pt x="446" y="29"/>
                </a:lnTo>
                <a:lnTo>
                  <a:pt x="447" y="30"/>
                </a:lnTo>
                <a:lnTo>
                  <a:pt x="448" y="30"/>
                </a:lnTo>
                <a:lnTo>
                  <a:pt x="449" y="31"/>
                </a:lnTo>
                <a:lnTo>
                  <a:pt x="452" y="31"/>
                </a:lnTo>
                <a:lnTo>
                  <a:pt x="453" y="32"/>
                </a:lnTo>
                <a:lnTo>
                  <a:pt x="454" y="34"/>
                </a:lnTo>
                <a:lnTo>
                  <a:pt x="456" y="35"/>
                </a:lnTo>
                <a:lnTo>
                  <a:pt x="459" y="35"/>
                </a:lnTo>
                <a:lnTo>
                  <a:pt x="460" y="36"/>
                </a:lnTo>
                <a:lnTo>
                  <a:pt x="462" y="37"/>
                </a:lnTo>
                <a:lnTo>
                  <a:pt x="464" y="38"/>
                </a:lnTo>
                <a:lnTo>
                  <a:pt x="465" y="38"/>
                </a:lnTo>
                <a:lnTo>
                  <a:pt x="466" y="40"/>
                </a:lnTo>
                <a:lnTo>
                  <a:pt x="467" y="40"/>
                </a:lnTo>
                <a:lnTo>
                  <a:pt x="468" y="41"/>
                </a:lnTo>
                <a:lnTo>
                  <a:pt x="470" y="41"/>
                </a:lnTo>
                <a:lnTo>
                  <a:pt x="471" y="42"/>
                </a:lnTo>
                <a:lnTo>
                  <a:pt x="472" y="42"/>
                </a:lnTo>
                <a:lnTo>
                  <a:pt x="473" y="43"/>
                </a:lnTo>
                <a:lnTo>
                  <a:pt x="474" y="43"/>
                </a:lnTo>
                <a:lnTo>
                  <a:pt x="476" y="44"/>
                </a:lnTo>
                <a:lnTo>
                  <a:pt x="477" y="44"/>
                </a:lnTo>
                <a:lnTo>
                  <a:pt x="478" y="46"/>
                </a:lnTo>
                <a:lnTo>
                  <a:pt x="479" y="46"/>
                </a:lnTo>
                <a:lnTo>
                  <a:pt x="480" y="47"/>
                </a:lnTo>
                <a:lnTo>
                  <a:pt x="482" y="48"/>
                </a:lnTo>
                <a:lnTo>
                  <a:pt x="483" y="48"/>
                </a:lnTo>
                <a:lnTo>
                  <a:pt x="484" y="48"/>
                </a:lnTo>
                <a:lnTo>
                  <a:pt x="485" y="49"/>
                </a:lnTo>
                <a:lnTo>
                  <a:pt x="486" y="49"/>
                </a:lnTo>
                <a:lnTo>
                  <a:pt x="488" y="50"/>
                </a:lnTo>
                <a:lnTo>
                  <a:pt x="489" y="52"/>
                </a:lnTo>
                <a:lnTo>
                  <a:pt x="490" y="52"/>
                </a:lnTo>
                <a:lnTo>
                  <a:pt x="491" y="53"/>
                </a:lnTo>
                <a:lnTo>
                  <a:pt x="492" y="54"/>
                </a:lnTo>
                <a:lnTo>
                  <a:pt x="495" y="54"/>
                </a:lnTo>
                <a:lnTo>
                  <a:pt x="496" y="55"/>
                </a:lnTo>
                <a:lnTo>
                  <a:pt x="498" y="56"/>
                </a:lnTo>
                <a:lnTo>
                  <a:pt x="500" y="58"/>
                </a:lnTo>
                <a:lnTo>
                  <a:pt x="501" y="58"/>
                </a:lnTo>
                <a:lnTo>
                  <a:pt x="502" y="59"/>
                </a:lnTo>
                <a:lnTo>
                  <a:pt x="503" y="60"/>
                </a:lnTo>
                <a:lnTo>
                  <a:pt x="504" y="60"/>
                </a:lnTo>
                <a:lnTo>
                  <a:pt x="506" y="61"/>
                </a:lnTo>
                <a:lnTo>
                  <a:pt x="507" y="61"/>
                </a:lnTo>
                <a:lnTo>
                  <a:pt x="508" y="62"/>
                </a:lnTo>
                <a:lnTo>
                  <a:pt x="509" y="62"/>
                </a:lnTo>
                <a:lnTo>
                  <a:pt x="510" y="64"/>
                </a:lnTo>
                <a:lnTo>
                  <a:pt x="512" y="64"/>
                </a:lnTo>
                <a:lnTo>
                  <a:pt x="512" y="65"/>
                </a:lnTo>
                <a:lnTo>
                  <a:pt x="513" y="65"/>
                </a:lnTo>
                <a:lnTo>
                  <a:pt x="514" y="65"/>
                </a:lnTo>
                <a:lnTo>
                  <a:pt x="514" y="66"/>
                </a:lnTo>
                <a:lnTo>
                  <a:pt x="515" y="66"/>
                </a:lnTo>
                <a:lnTo>
                  <a:pt x="516" y="67"/>
                </a:lnTo>
                <a:lnTo>
                  <a:pt x="518" y="67"/>
                </a:lnTo>
                <a:lnTo>
                  <a:pt x="519" y="68"/>
                </a:lnTo>
                <a:lnTo>
                  <a:pt x="520" y="70"/>
                </a:lnTo>
                <a:lnTo>
                  <a:pt x="521" y="70"/>
                </a:lnTo>
                <a:lnTo>
                  <a:pt x="522" y="71"/>
                </a:lnTo>
                <a:lnTo>
                  <a:pt x="524" y="72"/>
                </a:lnTo>
                <a:lnTo>
                  <a:pt x="525" y="72"/>
                </a:lnTo>
                <a:lnTo>
                  <a:pt x="526" y="73"/>
                </a:lnTo>
                <a:lnTo>
                  <a:pt x="527" y="74"/>
                </a:lnTo>
                <a:lnTo>
                  <a:pt x="528" y="74"/>
                </a:lnTo>
                <a:lnTo>
                  <a:pt x="530" y="76"/>
                </a:lnTo>
                <a:lnTo>
                  <a:pt x="531" y="77"/>
                </a:lnTo>
                <a:lnTo>
                  <a:pt x="532" y="77"/>
                </a:lnTo>
                <a:lnTo>
                  <a:pt x="533" y="78"/>
                </a:lnTo>
                <a:lnTo>
                  <a:pt x="534" y="79"/>
                </a:lnTo>
                <a:lnTo>
                  <a:pt x="536" y="79"/>
                </a:lnTo>
                <a:lnTo>
                  <a:pt x="537" y="80"/>
                </a:lnTo>
                <a:lnTo>
                  <a:pt x="538" y="80"/>
                </a:lnTo>
                <a:lnTo>
                  <a:pt x="539" y="82"/>
                </a:lnTo>
                <a:lnTo>
                  <a:pt x="540" y="83"/>
                </a:lnTo>
                <a:lnTo>
                  <a:pt x="542" y="83"/>
                </a:lnTo>
                <a:lnTo>
                  <a:pt x="543" y="84"/>
                </a:lnTo>
                <a:lnTo>
                  <a:pt x="544" y="85"/>
                </a:lnTo>
                <a:lnTo>
                  <a:pt x="545" y="85"/>
                </a:lnTo>
                <a:lnTo>
                  <a:pt x="545" y="86"/>
                </a:lnTo>
                <a:lnTo>
                  <a:pt x="546" y="86"/>
                </a:lnTo>
                <a:lnTo>
                  <a:pt x="548" y="88"/>
                </a:lnTo>
                <a:lnTo>
                  <a:pt x="549" y="88"/>
                </a:lnTo>
                <a:lnTo>
                  <a:pt x="549" y="89"/>
                </a:lnTo>
                <a:lnTo>
                  <a:pt x="550" y="89"/>
                </a:lnTo>
                <a:lnTo>
                  <a:pt x="550" y="90"/>
                </a:lnTo>
                <a:lnTo>
                  <a:pt x="551" y="90"/>
                </a:lnTo>
                <a:lnTo>
                  <a:pt x="552" y="91"/>
                </a:lnTo>
                <a:lnTo>
                  <a:pt x="554" y="92"/>
                </a:lnTo>
                <a:lnTo>
                  <a:pt x="555" y="92"/>
                </a:lnTo>
                <a:lnTo>
                  <a:pt x="555" y="94"/>
                </a:lnTo>
                <a:lnTo>
                  <a:pt x="556" y="95"/>
                </a:lnTo>
                <a:lnTo>
                  <a:pt x="557" y="95"/>
                </a:lnTo>
                <a:lnTo>
                  <a:pt x="558" y="96"/>
                </a:lnTo>
                <a:lnTo>
                  <a:pt x="560" y="97"/>
                </a:lnTo>
                <a:lnTo>
                  <a:pt x="561" y="97"/>
                </a:lnTo>
                <a:lnTo>
                  <a:pt x="561" y="98"/>
                </a:lnTo>
                <a:lnTo>
                  <a:pt x="562" y="98"/>
                </a:lnTo>
                <a:lnTo>
                  <a:pt x="563" y="100"/>
                </a:lnTo>
                <a:lnTo>
                  <a:pt x="564" y="101"/>
                </a:lnTo>
                <a:lnTo>
                  <a:pt x="566" y="101"/>
                </a:lnTo>
                <a:lnTo>
                  <a:pt x="566" y="102"/>
                </a:lnTo>
                <a:lnTo>
                  <a:pt x="567" y="102"/>
                </a:lnTo>
                <a:lnTo>
                  <a:pt x="568" y="103"/>
                </a:lnTo>
                <a:lnTo>
                  <a:pt x="569" y="103"/>
                </a:lnTo>
                <a:lnTo>
                  <a:pt x="569" y="104"/>
                </a:lnTo>
                <a:lnTo>
                  <a:pt x="570" y="104"/>
                </a:lnTo>
                <a:lnTo>
                  <a:pt x="570" y="106"/>
                </a:lnTo>
                <a:lnTo>
                  <a:pt x="572" y="106"/>
                </a:lnTo>
                <a:lnTo>
                  <a:pt x="573" y="106"/>
                </a:lnTo>
                <a:lnTo>
                  <a:pt x="573" y="107"/>
                </a:lnTo>
                <a:lnTo>
                  <a:pt x="574" y="107"/>
                </a:lnTo>
                <a:lnTo>
                  <a:pt x="575" y="108"/>
                </a:lnTo>
                <a:lnTo>
                  <a:pt x="576" y="108"/>
                </a:lnTo>
                <a:lnTo>
                  <a:pt x="576" y="109"/>
                </a:lnTo>
                <a:lnTo>
                  <a:pt x="578" y="110"/>
                </a:lnTo>
                <a:lnTo>
                  <a:pt x="579" y="110"/>
                </a:lnTo>
                <a:lnTo>
                  <a:pt x="580" y="112"/>
                </a:lnTo>
                <a:lnTo>
                  <a:pt x="581" y="112"/>
                </a:lnTo>
                <a:lnTo>
                  <a:pt x="582" y="113"/>
                </a:lnTo>
                <a:lnTo>
                  <a:pt x="584" y="114"/>
                </a:lnTo>
                <a:lnTo>
                  <a:pt x="585" y="114"/>
                </a:lnTo>
                <a:lnTo>
                  <a:pt x="585" y="115"/>
                </a:lnTo>
                <a:lnTo>
                  <a:pt x="586" y="115"/>
                </a:lnTo>
                <a:lnTo>
                  <a:pt x="586" y="116"/>
                </a:lnTo>
                <a:lnTo>
                  <a:pt x="587" y="116"/>
                </a:lnTo>
                <a:lnTo>
                  <a:pt x="587" y="118"/>
                </a:lnTo>
                <a:lnTo>
                  <a:pt x="588" y="118"/>
                </a:lnTo>
                <a:lnTo>
                  <a:pt x="590" y="119"/>
                </a:lnTo>
                <a:lnTo>
                  <a:pt x="591" y="120"/>
                </a:lnTo>
                <a:lnTo>
                  <a:pt x="592" y="121"/>
                </a:lnTo>
                <a:lnTo>
                  <a:pt x="593" y="122"/>
                </a:lnTo>
                <a:lnTo>
                  <a:pt x="594" y="124"/>
                </a:lnTo>
                <a:lnTo>
                  <a:pt x="596" y="124"/>
                </a:lnTo>
                <a:lnTo>
                  <a:pt x="596" y="125"/>
                </a:lnTo>
                <a:lnTo>
                  <a:pt x="597" y="126"/>
                </a:lnTo>
                <a:lnTo>
                  <a:pt x="598" y="126"/>
                </a:lnTo>
                <a:lnTo>
                  <a:pt x="598" y="127"/>
                </a:lnTo>
                <a:lnTo>
                  <a:pt x="599" y="128"/>
                </a:lnTo>
                <a:lnTo>
                  <a:pt x="600" y="130"/>
                </a:lnTo>
                <a:lnTo>
                  <a:pt x="602" y="131"/>
                </a:lnTo>
                <a:lnTo>
                  <a:pt x="603" y="132"/>
                </a:lnTo>
                <a:lnTo>
                  <a:pt x="604" y="133"/>
                </a:lnTo>
                <a:lnTo>
                  <a:pt x="605" y="134"/>
                </a:lnTo>
                <a:lnTo>
                  <a:pt x="606" y="136"/>
                </a:lnTo>
                <a:lnTo>
                  <a:pt x="606" y="137"/>
                </a:lnTo>
                <a:lnTo>
                  <a:pt x="608" y="137"/>
                </a:lnTo>
                <a:lnTo>
                  <a:pt x="609" y="138"/>
                </a:lnTo>
                <a:lnTo>
                  <a:pt x="610" y="139"/>
                </a:lnTo>
                <a:lnTo>
                  <a:pt x="610" y="140"/>
                </a:lnTo>
                <a:lnTo>
                  <a:pt x="611" y="140"/>
                </a:lnTo>
                <a:lnTo>
                  <a:pt x="611" y="142"/>
                </a:lnTo>
                <a:lnTo>
                  <a:pt x="612" y="142"/>
                </a:lnTo>
                <a:lnTo>
                  <a:pt x="614" y="143"/>
                </a:lnTo>
                <a:lnTo>
                  <a:pt x="614" y="144"/>
                </a:lnTo>
                <a:lnTo>
                  <a:pt x="615" y="144"/>
                </a:lnTo>
                <a:lnTo>
                  <a:pt x="615" y="145"/>
                </a:lnTo>
                <a:lnTo>
                  <a:pt x="616" y="146"/>
                </a:lnTo>
                <a:lnTo>
                  <a:pt x="617" y="148"/>
                </a:lnTo>
                <a:lnTo>
                  <a:pt x="618" y="149"/>
                </a:lnTo>
                <a:lnTo>
                  <a:pt x="620" y="150"/>
                </a:lnTo>
                <a:lnTo>
                  <a:pt x="620" y="151"/>
                </a:lnTo>
                <a:lnTo>
                  <a:pt x="621" y="151"/>
                </a:lnTo>
                <a:lnTo>
                  <a:pt x="622" y="152"/>
                </a:lnTo>
                <a:lnTo>
                  <a:pt x="622" y="154"/>
                </a:lnTo>
                <a:lnTo>
                  <a:pt x="623" y="155"/>
                </a:lnTo>
                <a:lnTo>
                  <a:pt x="624" y="156"/>
                </a:lnTo>
                <a:lnTo>
                  <a:pt x="626" y="157"/>
                </a:lnTo>
                <a:lnTo>
                  <a:pt x="627" y="158"/>
                </a:lnTo>
                <a:lnTo>
                  <a:pt x="628" y="160"/>
                </a:lnTo>
                <a:lnTo>
                  <a:pt x="629" y="162"/>
                </a:lnTo>
                <a:lnTo>
                  <a:pt x="630" y="163"/>
                </a:lnTo>
                <a:lnTo>
                  <a:pt x="632" y="164"/>
                </a:lnTo>
                <a:lnTo>
                  <a:pt x="633" y="167"/>
                </a:lnTo>
                <a:lnTo>
                  <a:pt x="634" y="168"/>
                </a:lnTo>
                <a:lnTo>
                  <a:pt x="635" y="169"/>
                </a:lnTo>
                <a:lnTo>
                  <a:pt x="636" y="170"/>
                </a:lnTo>
                <a:lnTo>
                  <a:pt x="638" y="172"/>
                </a:lnTo>
                <a:lnTo>
                  <a:pt x="639" y="173"/>
                </a:lnTo>
                <a:lnTo>
                  <a:pt x="639" y="174"/>
                </a:lnTo>
                <a:lnTo>
                  <a:pt x="640" y="175"/>
                </a:lnTo>
                <a:lnTo>
                  <a:pt x="641" y="176"/>
                </a:lnTo>
                <a:lnTo>
                  <a:pt x="642" y="178"/>
                </a:lnTo>
                <a:lnTo>
                  <a:pt x="644" y="179"/>
                </a:lnTo>
                <a:lnTo>
                  <a:pt x="644" y="180"/>
                </a:lnTo>
                <a:lnTo>
                  <a:pt x="645" y="181"/>
                </a:lnTo>
                <a:lnTo>
                  <a:pt x="646" y="181"/>
                </a:lnTo>
                <a:lnTo>
                  <a:pt x="646" y="182"/>
                </a:lnTo>
                <a:lnTo>
                  <a:pt x="647" y="184"/>
                </a:lnTo>
                <a:lnTo>
                  <a:pt x="647" y="185"/>
                </a:lnTo>
                <a:lnTo>
                  <a:pt x="648" y="186"/>
                </a:lnTo>
                <a:lnTo>
                  <a:pt x="650" y="186"/>
                </a:lnTo>
                <a:lnTo>
                  <a:pt x="650" y="187"/>
                </a:lnTo>
                <a:lnTo>
                  <a:pt x="651" y="188"/>
                </a:lnTo>
                <a:lnTo>
                  <a:pt x="652" y="190"/>
                </a:lnTo>
                <a:lnTo>
                  <a:pt x="652" y="191"/>
                </a:lnTo>
                <a:lnTo>
                  <a:pt x="653" y="192"/>
                </a:lnTo>
                <a:lnTo>
                  <a:pt x="654" y="194"/>
                </a:lnTo>
                <a:lnTo>
                  <a:pt x="656" y="196"/>
                </a:lnTo>
                <a:lnTo>
                  <a:pt x="657" y="197"/>
                </a:lnTo>
                <a:lnTo>
                  <a:pt x="658" y="199"/>
                </a:lnTo>
                <a:lnTo>
                  <a:pt x="659" y="200"/>
                </a:lnTo>
                <a:lnTo>
                  <a:pt x="660" y="203"/>
                </a:lnTo>
                <a:lnTo>
                  <a:pt x="662" y="204"/>
                </a:lnTo>
                <a:lnTo>
                  <a:pt x="663" y="206"/>
                </a:lnTo>
                <a:lnTo>
                  <a:pt x="664" y="208"/>
                </a:lnTo>
                <a:lnTo>
                  <a:pt x="665" y="209"/>
                </a:lnTo>
                <a:lnTo>
                  <a:pt x="666" y="211"/>
                </a:lnTo>
                <a:lnTo>
                  <a:pt x="668" y="212"/>
                </a:lnTo>
                <a:lnTo>
                  <a:pt x="669" y="214"/>
                </a:lnTo>
                <a:lnTo>
                  <a:pt x="669" y="215"/>
                </a:lnTo>
                <a:lnTo>
                  <a:pt x="670" y="216"/>
                </a:lnTo>
                <a:lnTo>
                  <a:pt x="671" y="217"/>
                </a:lnTo>
                <a:lnTo>
                  <a:pt x="672" y="218"/>
                </a:lnTo>
                <a:lnTo>
                  <a:pt x="672" y="220"/>
                </a:lnTo>
                <a:lnTo>
                  <a:pt x="674" y="221"/>
                </a:lnTo>
                <a:lnTo>
                  <a:pt x="675" y="222"/>
                </a:lnTo>
                <a:lnTo>
                  <a:pt x="676" y="223"/>
                </a:lnTo>
                <a:lnTo>
                  <a:pt x="676" y="224"/>
                </a:lnTo>
                <a:lnTo>
                  <a:pt x="677" y="226"/>
                </a:lnTo>
                <a:lnTo>
                  <a:pt x="677" y="227"/>
                </a:lnTo>
                <a:lnTo>
                  <a:pt x="678" y="228"/>
                </a:lnTo>
                <a:lnTo>
                  <a:pt x="680" y="228"/>
                </a:lnTo>
                <a:lnTo>
                  <a:pt x="680" y="229"/>
                </a:lnTo>
                <a:lnTo>
                  <a:pt x="681" y="230"/>
                </a:lnTo>
                <a:lnTo>
                  <a:pt x="682" y="232"/>
                </a:lnTo>
                <a:lnTo>
                  <a:pt x="683" y="234"/>
                </a:lnTo>
                <a:lnTo>
                  <a:pt x="683" y="235"/>
                </a:lnTo>
                <a:lnTo>
                  <a:pt x="684" y="236"/>
                </a:lnTo>
                <a:lnTo>
                  <a:pt x="686" y="238"/>
                </a:lnTo>
                <a:lnTo>
                  <a:pt x="687" y="240"/>
                </a:lnTo>
                <a:lnTo>
                  <a:pt x="688" y="241"/>
                </a:lnTo>
                <a:lnTo>
                  <a:pt x="689" y="244"/>
                </a:lnTo>
                <a:lnTo>
                  <a:pt x="692" y="245"/>
                </a:lnTo>
                <a:lnTo>
                  <a:pt x="693" y="247"/>
                </a:lnTo>
                <a:lnTo>
                  <a:pt x="694" y="248"/>
                </a:lnTo>
                <a:lnTo>
                  <a:pt x="695" y="251"/>
                </a:lnTo>
                <a:lnTo>
                  <a:pt x="696" y="252"/>
                </a:lnTo>
                <a:lnTo>
                  <a:pt x="698" y="254"/>
                </a:lnTo>
                <a:lnTo>
                  <a:pt x="699" y="256"/>
                </a:lnTo>
                <a:lnTo>
                  <a:pt x="700" y="257"/>
                </a:lnTo>
                <a:lnTo>
                  <a:pt x="700" y="258"/>
                </a:lnTo>
                <a:lnTo>
                  <a:pt x="701" y="259"/>
                </a:lnTo>
                <a:lnTo>
                  <a:pt x="702" y="260"/>
                </a:lnTo>
                <a:lnTo>
                  <a:pt x="702" y="262"/>
                </a:lnTo>
                <a:lnTo>
                  <a:pt x="704" y="263"/>
                </a:lnTo>
                <a:lnTo>
                  <a:pt x="705" y="264"/>
                </a:lnTo>
                <a:lnTo>
                  <a:pt x="706" y="265"/>
                </a:lnTo>
                <a:lnTo>
                  <a:pt x="706" y="266"/>
                </a:lnTo>
                <a:lnTo>
                  <a:pt x="707" y="268"/>
                </a:lnTo>
                <a:lnTo>
                  <a:pt x="707" y="269"/>
                </a:lnTo>
                <a:lnTo>
                  <a:pt x="708" y="269"/>
                </a:lnTo>
                <a:lnTo>
                  <a:pt x="708" y="270"/>
                </a:lnTo>
                <a:lnTo>
                  <a:pt x="710" y="271"/>
                </a:lnTo>
                <a:lnTo>
                  <a:pt x="710" y="272"/>
                </a:lnTo>
                <a:lnTo>
                  <a:pt x="711" y="274"/>
                </a:lnTo>
                <a:lnTo>
                  <a:pt x="712" y="275"/>
                </a:lnTo>
                <a:lnTo>
                  <a:pt x="712" y="276"/>
                </a:lnTo>
                <a:lnTo>
                  <a:pt x="713" y="277"/>
                </a:lnTo>
                <a:lnTo>
                  <a:pt x="714" y="278"/>
                </a:lnTo>
                <a:lnTo>
                  <a:pt x="714" y="281"/>
                </a:lnTo>
                <a:lnTo>
                  <a:pt x="716" y="282"/>
                </a:lnTo>
                <a:lnTo>
                  <a:pt x="717" y="283"/>
                </a:lnTo>
                <a:lnTo>
                  <a:pt x="717" y="284"/>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27" name="Freeform 108"/>
          <p:cNvSpPr>
            <a:spLocks/>
          </p:cNvSpPr>
          <p:nvPr/>
        </p:nvSpPr>
        <p:spPr bwMode="auto">
          <a:xfrm>
            <a:off x="4133850" y="2395538"/>
            <a:ext cx="568325" cy="225425"/>
          </a:xfrm>
          <a:custGeom>
            <a:avLst/>
            <a:gdLst>
              <a:gd name="T0" fmla="*/ 2147483646 w 717"/>
              <a:gd name="T1" fmla="*/ 2147483646 h 284"/>
              <a:gd name="T2" fmla="*/ 2147483646 w 717"/>
              <a:gd name="T3" fmla="*/ 2147483646 h 284"/>
              <a:gd name="T4" fmla="*/ 2147483646 w 717"/>
              <a:gd name="T5" fmla="*/ 2147483646 h 284"/>
              <a:gd name="T6" fmla="*/ 2147483646 w 717"/>
              <a:gd name="T7" fmla="*/ 2147483646 h 284"/>
              <a:gd name="T8" fmla="*/ 2147483646 w 717"/>
              <a:gd name="T9" fmla="*/ 2147483646 h 284"/>
              <a:gd name="T10" fmla="*/ 2147483646 w 717"/>
              <a:gd name="T11" fmla="*/ 2147483646 h 284"/>
              <a:gd name="T12" fmla="*/ 2147483646 w 717"/>
              <a:gd name="T13" fmla="*/ 2147483646 h 284"/>
              <a:gd name="T14" fmla="*/ 2147483646 w 717"/>
              <a:gd name="T15" fmla="*/ 2147483646 h 284"/>
              <a:gd name="T16" fmla="*/ 2147483646 w 717"/>
              <a:gd name="T17" fmla="*/ 2147483646 h 284"/>
              <a:gd name="T18" fmla="*/ 2147483646 w 717"/>
              <a:gd name="T19" fmla="*/ 2147483646 h 284"/>
              <a:gd name="T20" fmla="*/ 2147483646 w 717"/>
              <a:gd name="T21" fmla="*/ 2147483646 h 284"/>
              <a:gd name="T22" fmla="*/ 2147483646 w 717"/>
              <a:gd name="T23" fmla="*/ 2147483646 h 284"/>
              <a:gd name="T24" fmla="*/ 2147483646 w 717"/>
              <a:gd name="T25" fmla="*/ 2147483646 h 284"/>
              <a:gd name="T26" fmla="*/ 2147483646 w 717"/>
              <a:gd name="T27" fmla="*/ 2147483646 h 284"/>
              <a:gd name="T28" fmla="*/ 2147483646 w 717"/>
              <a:gd name="T29" fmla="*/ 2147483646 h 284"/>
              <a:gd name="T30" fmla="*/ 2147483646 w 717"/>
              <a:gd name="T31" fmla="*/ 2147483646 h 284"/>
              <a:gd name="T32" fmla="*/ 2147483646 w 717"/>
              <a:gd name="T33" fmla="*/ 2147483646 h 284"/>
              <a:gd name="T34" fmla="*/ 2147483646 w 717"/>
              <a:gd name="T35" fmla="*/ 2147483646 h 284"/>
              <a:gd name="T36" fmla="*/ 2147483646 w 717"/>
              <a:gd name="T37" fmla="*/ 2147483646 h 284"/>
              <a:gd name="T38" fmla="*/ 2147483646 w 717"/>
              <a:gd name="T39" fmla="*/ 2147483646 h 284"/>
              <a:gd name="T40" fmla="*/ 2147483646 w 717"/>
              <a:gd name="T41" fmla="*/ 2147483646 h 284"/>
              <a:gd name="T42" fmla="*/ 2147483646 w 717"/>
              <a:gd name="T43" fmla="*/ 2147483646 h 284"/>
              <a:gd name="T44" fmla="*/ 2147483646 w 717"/>
              <a:gd name="T45" fmla="*/ 2147483646 h 284"/>
              <a:gd name="T46" fmla="*/ 2147483646 w 717"/>
              <a:gd name="T47" fmla="*/ 2147483646 h 284"/>
              <a:gd name="T48" fmla="*/ 2147483646 w 717"/>
              <a:gd name="T49" fmla="*/ 2147483646 h 284"/>
              <a:gd name="T50" fmla="*/ 2147483646 w 717"/>
              <a:gd name="T51" fmla="*/ 2147483646 h 284"/>
              <a:gd name="T52" fmla="*/ 2147483646 w 717"/>
              <a:gd name="T53" fmla="*/ 2147483646 h 284"/>
              <a:gd name="T54" fmla="*/ 2147483646 w 717"/>
              <a:gd name="T55" fmla="*/ 2147483646 h 284"/>
              <a:gd name="T56" fmla="*/ 2147483646 w 717"/>
              <a:gd name="T57" fmla="*/ 2147483646 h 284"/>
              <a:gd name="T58" fmla="*/ 2147483646 w 717"/>
              <a:gd name="T59" fmla="*/ 2147483646 h 284"/>
              <a:gd name="T60" fmla="*/ 2147483646 w 717"/>
              <a:gd name="T61" fmla="*/ 2147483646 h 284"/>
              <a:gd name="T62" fmla="*/ 2147483646 w 717"/>
              <a:gd name="T63" fmla="*/ 2147483646 h 284"/>
              <a:gd name="T64" fmla="*/ 2147483646 w 717"/>
              <a:gd name="T65" fmla="*/ 2147483646 h 284"/>
              <a:gd name="T66" fmla="*/ 2147483646 w 717"/>
              <a:gd name="T67" fmla="*/ 2147483646 h 284"/>
              <a:gd name="T68" fmla="*/ 2147483646 w 717"/>
              <a:gd name="T69" fmla="*/ 2147483646 h 284"/>
              <a:gd name="T70" fmla="*/ 2147483646 w 717"/>
              <a:gd name="T71" fmla="*/ 2147483646 h 284"/>
              <a:gd name="T72" fmla="*/ 2147483646 w 717"/>
              <a:gd name="T73" fmla="*/ 2147483646 h 284"/>
              <a:gd name="T74" fmla="*/ 2147483646 w 717"/>
              <a:gd name="T75" fmla="*/ 2147483646 h 284"/>
              <a:gd name="T76" fmla="*/ 2147483646 w 717"/>
              <a:gd name="T77" fmla="*/ 2147483646 h 284"/>
              <a:gd name="T78" fmla="*/ 2147483646 w 717"/>
              <a:gd name="T79" fmla="*/ 2147483646 h 284"/>
              <a:gd name="T80" fmla="*/ 2147483646 w 717"/>
              <a:gd name="T81" fmla="*/ 2147483646 h 284"/>
              <a:gd name="T82" fmla="*/ 2147483646 w 717"/>
              <a:gd name="T83" fmla="*/ 2147483646 h 284"/>
              <a:gd name="T84" fmla="*/ 2147483646 w 717"/>
              <a:gd name="T85" fmla="*/ 2147483646 h 284"/>
              <a:gd name="T86" fmla="*/ 2147483646 w 717"/>
              <a:gd name="T87" fmla="*/ 2147483646 h 284"/>
              <a:gd name="T88" fmla="*/ 2147483646 w 717"/>
              <a:gd name="T89" fmla="*/ 2147483646 h 284"/>
              <a:gd name="T90" fmla="*/ 2147483646 w 717"/>
              <a:gd name="T91" fmla="*/ 2147483646 h 284"/>
              <a:gd name="T92" fmla="*/ 2147483646 w 717"/>
              <a:gd name="T93" fmla="*/ 2147483646 h 284"/>
              <a:gd name="T94" fmla="*/ 2147483646 w 717"/>
              <a:gd name="T95" fmla="*/ 2147483646 h 284"/>
              <a:gd name="T96" fmla="*/ 2147483646 w 717"/>
              <a:gd name="T97" fmla="*/ 2147483646 h 284"/>
              <a:gd name="T98" fmla="*/ 2147483646 w 717"/>
              <a:gd name="T99" fmla="*/ 2147483646 h 284"/>
              <a:gd name="T100" fmla="*/ 2147483646 w 717"/>
              <a:gd name="T101" fmla="*/ 2147483646 h 284"/>
              <a:gd name="T102" fmla="*/ 2147483646 w 717"/>
              <a:gd name="T103" fmla="*/ 2147483646 h 284"/>
              <a:gd name="T104" fmla="*/ 2147483646 w 717"/>
              <a:gd name="T105" fmla="*/ 2147483646 h 284"/>
              <a:gd name="T106" fmla="*/ 2147483646 w 717"/>
              <a:gd name="T107" fmla="*/ 2147483646 h 284"/>
              <a:gd name="T108" fmla="*/ 2147483646 w 717"/>
              <a:gd name="T109" fmla="*/ 2147483646 h 284"/>
              <a:gd name="T110" fmla="*/ 2147483646 w 717"/>
              <a:gd name="T111" fmla="*/ 2147483646 h 284"/>
              <a:gd name="T112" fmla="*/ 2147483646 w 717"/>
              <a:gd name="T113" fmla="*/ 2147483646 h 284"/>
              <a:gd name="T114" fmla="*/ 2147483646 w 717"/>
              <a:gd name="T115" fmla="*/ 2147483646 h 284"/>
              <a:gd name="T116" fmla="*/ 2147483646 w 717"/>
              <a:gd name="T117" fmla="*/ 2147483646 h 284"/>
              <a:gd name="T118" fmla="*/ 2147483646 w 717"/>
              <a:gd name="T119" fmla="*/ 2147483646 h 284"/>
              <a:gd name="T120" fmla="*/ 2147483646 w 717"/>
              <a:gd name="T121" fmla="*/ 2147483646 h 2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7"/>
              <a:gd name="T184" fmla="*/ 0 h 284"/>
              <a:gd name="T185" fmla="*/ 717 w 717"/>
              <a:gd name="T186" fmla="*/ 284 h 2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7" h="284">
                <a:moveTo>
                  <a:pt x="0" y="284"/>
                </a:moveTo>
                <a:lnTo>
                  <a:pt x="28" y="284"/>
                </a:lnTo>
                <a:lnTo>
                  <a:pt x="53" y="284"/>
                </a:lnTo>
                <a:lnTo>
                  <a:pt x="77" y="284"/>
                </a:lnTo>
                <a:lnTo>
                  <a:pt x="100" y="284"/>
                </a:lnTo>
                <a:lnTo>
                  <a:pt x="120" y="284"/>
                </a:lnTo>
                <a:lnTo>
                  <a:pt x="141" y="284"/>
                </a:lnTo>
                <a:lnTo>
                  <a:pt x="159" y="284"/>
                </a:lnTo>
                <a:lnTo>
                  <a:pt x="176" y="284"/>
                </a:lnTo>
                <a:lnTo>
                  <a:pt x="190" y="284"/>
                </a:lnTo>
                <a:lnTo>
                  <a:pt x="204" y="284"/>
                </a:lnTo>
                <a:lnTo>
                  <a:pt x="218" y="284"/>
                </a:lnTo>
                <a:lnTo>
                  <a:pt x="230" y="284"/>
                </a:lnTo>
                <a:lnTo>
                  <a:pt x="240" y="284"/>
                </a:lnTo>
                <a:lnTo>
                  <a:pt x="250" y="284"/>
                </a:lnTo>
                <a:lnTo>
                  <a:pt x="260" y="284"/>
                </a:lnTo>
                <a:lnTo>
                  <a:pt x="267" y="284"/>
                </a:lnTo>
                <a:lnTo>
                  <a:pt x="274" y="284"/>
                </a:lnTo>
                <a:lnTo>
                  <a:pt x="280" y="284"/>
                </a:lnTo>
                <a:lnTo>
                  <a:pt x="286" y="284"/>
                </a:lnTo>
                <a:lnTo>
                  <a:pt x="291" y="284"/>
                </a:lnTo>
                <a:lnTo>
                  <a:pt x="296" y="284"/>
                </a:lnTo>
                <a:lnTo>
                  <a:pt x="300" y="284"/>
                </a:lnTo>
                <a:lnTo>
                  <a:pt x="303" y="284"/>
                </a:lnTo>
                <a:lnTo>
                  <a:pt x="306" y="284"/>
                </a:lnTo>
                <a:lnTo>
                  <a:pt x="309" y="283"/>
                </a:lnTo>
                <a:lnTo>
                  <a:pt x="311" y="283"/>
                </a:lnTo>
                <a:lnTo>
                  <a:pt x="314" y="283"/>
                </a:lnTo>
                <a:lnTo>
                  <a:pt x="316" y="283"/>
                </a:lnTo>
                <a:lnTo>
                  <a:pt x="318" y="283"/>
                </a:lnTo>
                <a:lnTo>
                  <a:pt x="320" y="283"/>
                </a:lnTo>
                <a:lnTo>
                  <a:pt x="322" y="283"/>
                </a:lnTo>
                <a:lnTo>
                  <a:pt x="323" y="283"/>
                </a:lnTo>
                <a:lnTo>
                  <a:pt x="326" y="283"/>
                </a:lnTo>
                <a:lnTo>
                  <a:pt x="328" y="283"/>
                </a:lnTo>
                <a:lnTo>
                  <a:pt x="329" y="283"/>
                </a:lnTo>
                <a:lnTo>
                  <a:pt x="330" y="282"/>
                </a:lnTo>
                <a:lnTo>
                  <a:pt x="333" y="282"/>
                </a:lnTo>
                <a:lnTo>
                  <a:pt x="334" y="282"/>
                </a:lnTo>
                <a:lnTo>
                  <a:pt x="335" y="282"/>
                </a:lnTo>
                <a:lnTo>
                  <a:pt x="336" y="282"/>
                </a:lnTo>
                <a:lnTo>
                  <a:pt x="338" y="282"/>
                </a:lnTo>
                <a:lnTo>
                  <a:pt x="339" y="282"/>
                </a:lnTo>
                <a:lnTo>
                  <a:pt x="340" y="282"/>
                </a:lnTo>
                <a:lnTo>
                  <a:pt x="341" y="282"/>
                </a:lnTo>
                <a:lnTo>
                  <a:pt x="342" y="282"/>
                </a:lnTo>
                <a:lnTo>
                  <a:pt x="344" y="282"/>
                </a:lnTo>
                <a:lnTo>
                  <a:pt x="345" y="282"/>
                </a:lnTo>
                <a:lnTo>
                  <a:pt x="345" y="281"/>
                </a:lnTo>
                <a:lnTo>
                  <a:pt x="346" y="281"/>
                </a:lnTo>
                <a:lnTo>
                  <a:pt x="347" y="281"/>
                </a:lnTo>
                <a:lnTo>
                  <a:pt x="348" y="281"/>
                </a:lnTo>
                <a:lnTo>
                  <a:pt x="350" y="281"/>
                </a:lnTo>
                <a:lnTo>
                  <a:pt x="351" y="281"/>
                </a:lnTo>
                <a:lnTo>
                  <a:pt x="352" y="281"/>
                </a:lnTo>
                <a:lnTo>
                  <a:pt x="353" y="281"/>
                </a:lnTo>
                <a:lnTo>
                  <a:pt x="354" y="281"/>
                </a:lnTo>
                <a:lnTo>
                  <a:pt x="356" y="279"/>
                </a:lnTo>
                <a:lnTo>
                  <a:pt x="357" y="279"/>
                </a:lnTo>
                <a:lnTo>
                  <a:pt x="358" y="279"/>
                </a:lnTo>
                <a:lnTo>
                  <a:pt x="359" y="279"/>
                </a:lnTo>
                <a:lnTo>
                  <a:pt x="362" y="279"/>
                </a:lnTo>
                <a:lnTo>
                  <a:pt x="363" y="278"/>
                </a:lnTo>
                <a:lnTo>
                  <a:pt x="364" y="278"/>
                </a:lnTo>
                <a:lnTo>
                  <a:pt x="366" y="278"/>
                </a:lnTo>
                <a:lnTo>
                  <a:pt x="369" y="278"/>
                </a:lnTo>
                <a:lnTo>
                  <a:pt x="370" y="278"/>
                </a:lnTo>
                <a:lnTo>
                  <a:pt x="372" y="277"/>
                </a:lnTo>
                <a:lnTo>
                  <a:pt x="374" y="277"/>
                </a:lnTo>
                <a:lnTo>
                  <a:pt x="375" y="277"/>
                </a:lnTo>
                <a:lnTo>
                  <a:pt x="376" y="277"/>
                </a:lnTo>
                <a:lnTo>
                  <a:pt x="377" y="277"/>
                </a:lnTo>
                <a:lnTo>
                  <a:pt x="378" y="277"/>
                </a:lnTo>
                <a:lnTo>
                  <a:pt x="380" y="276"/>
                </a:lnTo>
                <a:lnTo>
                  <a:pt x="381" y="276"/>
                </a:lnTo>
                <a:lnTo>
                  <a:pt x="382" y="276"/>
                </a:lnTo>
                <a:lnTo>
                  <a:pt x="383" y="276"/>
                </a:lnTo>
                <a:lnTo>
                  <a:pt x="384" y="276"/>
                </a:lnTo>
                <a:lnTo>
                  <a:pt x="386" y="276"/>
                </a:lnTo>
                <a:lnTo>
                  <a:pt x="387" y="275"/>
                </a:lnTo>
                <a:lnTo>
                  <a:pt x="388" y="275"/>
                </a:lnTo>
                <a:lnTo>
                  <a:pt x="389" y="275"/>
                </a:lnTo>
                <a:lnTo>
                  <a:pt x="390" y="275"/>
                </a:lnTo>
                <a:lnTo>
                  <a:pt x="392" y="273"/>
                </a:lnTo>
                <a:lnTo>
                  <a:pt x="393" y="273"/>
                </a:lnTo>
                <a:lnTo>
                  <a:pt x="394" y="273"/>
                </a:lnTo>
                <a:lnTo>
                  <a:pt x="396" y="272"/>
                </a:lnTo>
                <a:lnTo>
                  <a:pt x="398" y="272"/>
                </a:lnTo>
                <a:lnTo>
                  <a:pt x="399" y="272"/>
                </a:lnTo>
                <a:lnTo>
                  <a:pt x="400" y="271"/>
                </a:lnTo>
                <a:lnTo>
                  <a:pt x="401" y="271"/>
                </a:lnTo>
                <a:lnTo>
                  <a:pt x="404" y="270"/>
                </a:lnTo>
                <a:lnTo>
                  <a:pt x="405" y="270"/>
                </a:lnTo>
                <a:lnTo>
                  <a:pt x="407" y="270"/>
                </a:lnTo>
                <a:lnTo>
                  <a:pt x="410" y="269"/>
                </a:lnTo>
                <a:lnTo>
                  <a:pt x="411" y="267"/>
                </a:lnTo>
                <a:lnTo>
                  <a:pt x="413" y="267"/>
                </a:lnTo>
                <a:lnTo>
                  <a:pt x="416" y="266"/>
                </a:lnTo>
                <a:lnTo>
                  <a:pt x="418" y="266"/>
                </a:lnTo>
                <a:lnTo>
                  <a:pt x="419" y="265"/>
                </a:lnTo>
                <a:lnTo>
                  <a:pt x="422" y="265"/>
                </a:lnTo>
                <a:lnTo>
                  <a:pt x="423" y="264"/>
                </a:lnTo>
                <a:lnTo>
                  <a:pt x="424" y="264"/>
                </a:lnTo>
                <a:lnTo>
                  <a:pt x="425" y="264"/>
                </a:lnTo>
                <a:lnTo>
                  <a:pt x="426" y="263"/>
                </a:lnTo>
                <a:lnTo>
                  <a:pt x="429" y="263"/>
                </a:lnTo>
                <a:lnTo>
                  <a:pt x="430" y="261"/>
                </a:lnTo>
                <a:lnTo>
                  <a:pt x="431" y="261"/>
                </a:lnTo>
                <a:lnTo>
                  <a:pt x="432" y="260"/>
                </a:lnTo>
                <a:lnTo>
                  <a:pt x="434" y="260"/>
                </a:lnTo>
                <a:lnTo>
                  <a:pt x="435" y="260"/>
                </a:lnTo>
                <a:lnTo>
                  <a:pt x="436" y="259"/>
                </a:lnTo>
                <a:lnTo>
                  <a:pt x="437" y="259"/>
                </a:lnTo>
                <a:lnTo>
                  <a:pt x="438" y="259"/>
                </a:lnTo>
                <a:lnTo>
                  <a:pt x="440" y="258"/>
                </a:lnTo>
                <a:lnTo>
                  <a:pt x="441" y="258"/>
                </a:lnTo>
                <a:lnTo>
                  <a:pt x="442" y="257"/>
                </a:lnTo>
                <a:lnTo>
                  <a:pt x="443" y="257"/>
                </a:lnTo>
                <a:lnTo>
                  <a:pt x="444" y="257"/>
                </a:lnTo>
                <a:lnTo>
                  <a:pt x="446" y="255"/>
                </a:lnTo>
                <a:lnTo>
                  <a:pt x="447" y="254"/>
                </a:lnTo>
                <a:lnTo>
                  <a:pt x="448" y="254"/>
                </a:lnTo>
                <a:lnTo>
                  <a:pt x="449" y="253"/>
                </a:lnTo>
                <a:lnTo>
                  <a:pt x="452" y="253"/>
                </a:lnTo>
                <a:lnTo>
                  <a:pt x="453" y="252"/>
                </a:lnTo>
                <a:lnTo>
                  <a:pt x="454" y="251"/>
                </a:lnTo>
                <a:lnTo>
                  <a:pt x="456" y="249"/>
                </a:lnTo>
                <a:lnTo>
                  <a:pt x="459" y="249"/>
                </a:lnTo>
                <a:lnTo>
                  <a:pt x="460" y="248"/>
                </a:lnTo>
                <a:lnTo>
                  <a:pt x="462" y="247"/>
                </a:lnTo>
                <a:lnTo>
                  <a:pt x="464" y="247"/>
                </a:lnTo>
                <a:lnTo>
                  <a:pt x="465" y="246"/>
                </a:lnTo>
                <a:lnTo>
                  <a:pt x="466" y="245"/>
                </a:lnTo>
                <a:lnTo>
                  <a:pt x="467" y="245"/>
                </a:lnTo>
                <a:lnTo>
                  <a:pt x="468" y="243"/>
                </a:lnTo>
                <a:lnTo>
                  <a:pt x="470" y="243"/>
                </a:lnTo>
                <a:lnTo>
                  <a:pt x="471" y="242"/>
                </a:lnTo>
                <a:lnTo>
                  <a:pt x="472" y="242"/>
                </a:lnTo>
                <a:lnTo>
                  <a:pt x="473" y="241"/>
                </a:lnTo>
                <a:lnTo>
                  <a:pt x="474" y="241"/>
                </a:lnTo>
                <a:lnTo>
                  <a:pt x="476" y="240"/>
                </a:lnTo>
                <a:lnTo>
                  <a:pt x="477" y="240"/>
                </a:lnTo>
                <a:lnTo>
                  <a:pt x="478" y="239"/>
                </a:lnTo>
                <a:lnTo>
                  <a:pt x="479" y="239"/>
                </a:lnTo>
                <a:lnTo>
                  <a:pt x="480" y="237"/>
                </a:lnTo>
                <a:lnTo>
                  <a:pt x="482" y="237"/>
                </a:lnTo>
                <a:lnTo>
                  <a:pt x="483" y="236"/>
                </a:lnTo>
                <a:lnTo>
                  <a:pt x="484" y="236"/>
                </a:lnTo>
                <a:lnTo>
                  <a:pt x="485" y="235"/>
                </a:lnTo>
                <a:lnTo>
                  <a:pt x="486" y="235"/>
                </a:lnTo>
                <a:lnTo>
                  <a:pt x="488" y="234"/>
                </a:lnTo>
                <a:lnTo>
                  <a:pt x="489" y="233"/>
                </a:lnTo>
                <a:lnTo>
                  <a:pt x="490" y="233"/>
                </a:lnTo>
                <a:lnTo>
                  <a:pt x="491" y="231"/>
                </a:lnTo>
                <a:lnTo>
                  <a:pt x="492" y="230"/>
                </a:lnTo>
                <a:lnTo>
                  <a:pt x="495" y="230"/>
                </a:lnTo>
                <a:lnTo>
                  <a:pt x="496" y="229"/>
                </a:lnTo>
                <a:lnTo>
                  <a:pt x="498" y="228"/>
                </a:lnTo>
                <a:lnTo>
                  <a:pt x="500" y="227"/>
                </a:lnTo>
                <a:lnTo>
                  <a:pt x="501" y="227"/>
                </a:lnTo>
                <a:lnTo>
                  <a:pt x="502" y="225"/>
                </a:lnTo>
                <a:lnTo>
                  <a:pt x="503" y="224"/>
                </a:lnTo>
                <a:lnTo>
                  <a:pt x="504" y="224"/>
                </a:lnTo>
                <a:lnTo>
                  <a:pt x="506" y="223"/>
                </a:lnTo>
                <a:lnTo>
                  <a:pt x="507" y="223"/>
                </a:lnTo>
                <a:lnTo>
                  <a:pt x="508" y="222"/>
                </a:lnTo>
                <a:lnTo>
                  <a:pt x="509" y="222"/>
                </a:lnTo>
                <a:lnTo>
                  <a:pt x="510" y="221"/>
                </a:lnTo>
                <a:lnTo>
                  <a:pt x="512" y="221"/>
                </a:lnTo>
                <a:lnTo>
                  <a:pt x="512" y="219"/>
                </a:lnTo>
                <a:lnTo>
                  <a:pt x="513" y="219"/>
                </a:lnTo>
                <a:lnTo>
                  <a:pt x="514" y="219"/>
                </a:lnTo>
                <a:lnTo>
                  <a:pt x="514" y="218"/>
                </a:lnTo>
                <a:lnTo>
                  <a:pt x="515" y="218"/>
                </a:lnTo>
                <a:lnTo>
                  <a:pt x="516" y="217"/>
                </a:lnTo>
                <a:lnTo>
                  <a:pt x="518" y="217"/>
                </a:lnTo>
                <a:lnTo>
                  <a:pt x="519" y="216"/>
                </a:lnTo>
                <a:lnTo>
                  <a:pt x="520" y="215"/>
                </a:lnTo>
                <a:lnTo>
                  <a:pt x="521" y="215"/>
                </a:lnTo>
                <a:lnTo>
                  <a:pt x="522" y="213"/>
                </a:lnTo>
                <a:lnTo>
                  <a:pt x="524" y="212"/>
                </a:lnTo>
                <a:lnTo>
                  <a:pt x="525" y="212"/>
                </a:lnTo>
                <a:lnTo>
                  <a:pt x="526" y="211"/>
                </a:lnTo>
                <a:lnTo>
                  <a:pt x="527" y="210"/>
                </a:lnTo>
                <a:lnTo>
                  <a:pt x="528" y="210"/>
                </a:lnTo>
                <a:lnTo>
                  <a:pt x="530" y="209"/>
                </a:lnTo>
                <a:lnTo>
                  <a:pt x="531" y="207"/>
                </a:lnTo>
                <a:lnTo>
                  <a:pt x="532" y="207"/>
                </a:lnTo>
                <a:lnTo>
                  <a:pt x="533" y="206"/>
                </a:lnTo>
                <a:lnTo>
                  <a:pt x="534" y="205"/>
                </a:lnTo>
                <a:lnTo>
                  <a:pt x="536" y="205"/>
                </a:lnTo>
                <a:lnTo>
                  <a:pt x="537" y="204"/>
                </a:lnTo>
                <a:lnTo>
                  <a:pt x="538" y="204"/>
                </a:lnTo>
                <a:lnTo>
                  <a:pt x="539" y="203"/>
                </a:lnTo>
                <a:lnTo>
                  <a:pt x="540" y="201"/>
                </a:lnTo>
                <a:lnTo>
                  <a:pt x="542" y="201"/>
                </a:lnTo>
                <a:lnTo>
                  <a:pt x="542" y="200"/>
                </a:lnTo>
                <a:lnTo>
                  <a:pt x="543" y="200"/>
                </a:lnTo>
                <a:lnTo>
                  <a:pt x="544" y="199"/>
                </a:lnTo>
                <a:lnTo>
                  <a:pt x="545" y="199"/>
                </a:lnTo>
                <a:lnTo>
                  <a:pt x="545" y="198"/>
                </a:lnTo>
                <a:lnTo>
                  <a:pt x="546" y="198"/>
                </a:lnTo>
                <a:lnTo>
                  <a:pt x="548" y="197"/>
                </a:lnTo>
                <a:lnTo>
                  <a:pt x="549" y="195"/>
                </a:lnTo>
                <a:lnTo>
                  <a:pt x="550" y="195"/>
                </a:lnTo>
                <a:lnTo>
                  <a:pt x="550" y="194"/>
                </a:lnTo>
                <a:lnTo>
                  <a:pt x="551" y="194"/>
                </a:lnTo>
                <a:lnTo>
                  <a:pt x="552" y="193"/>
                </a:lnTo>
                <a:lnTo>
                  <a:pt x="554" y="192"/>
                </a:lnTo>
                <a:lnTo>
                  <a:pt x="555" y="192"/>
                </a:lnTo>
                <a:lnTo>
                  <a:pt x="555" y="191"/>
                </a:lnTo>
                <a:lnTo>
                  <a:pt x="556" y="189"/>
                </a:lnTo>
                <a:lnTo>
                  <a:pt x="557" y="189"/>
                </a:lnTo>
                <a:lnTo>
                  <a:pt x="558" y="188"/>
                </a:lnTo>
                <a:lnTo>
                  <a:pt x="560" y="187"/>
                </a:lnTo>
                <a:lnTo>
                  <a:pt x="561" y="187"/>
                </a:lnTo>
                <a:lnTo>
                  <a:pt x="561" y="186"/>
                </a:lnTo>
                <a:lnTo>
                  <a:pt x="562" y="186"/>
                </a:lnTo>
                <a:lnTo>
                  <a:pt x="562" y="185"/>
                </a:lnTo>
                <a:lnTo>
                  <a:pt x="563" y="185"/>
                </a:lnTo>
                <a:lnTo>
                  <a:pt x="564" y="183"/>
                </a:lnTo>
                <a:lnTo>
                  <a:pt x="566" y="183"/>
                </a:lnTo>
                <a:lnTo>
                  <a:pt x="566" y="182"/>
                </a:lnTo>
                <a:lnTo>
                  <a:pt x="567" y="182"/>
                </a:lnTo>
                <a:lnTo>
                  <a:pt x="567" y="181"/>
                </a:lnTo>
                <a:lnTo>
                  <a:pt x="568" y="181"/>
                </a:lnTo>
                <a:lnTo>
                  <a:pt x="569" y="180"/>
                </a:lnTo>
                <a:lnTo>
                  <a:pt x="570" y="180"/>
                </a:lnTo>
                <a:lnTo>
                  <a:pt x="570" y="179"/>
                </a:lnTo>
                <a:lnTo>
                  <a:pt x="572" y="179"/>
                </a:lnTo>
                <a:lnTo>
                  <a:pt x="573" y="177"/>
                </a:lnTo>
                <a:lnTo>
                  <a:pt x="574" y="176"/>
                </a:lnTo>
                <a:lnTo>
                  <a:pt x="575" y="176"/>
                </a:lnTo>
                <a:lnTo>
                  <a:pt x="576" y="175"/>
                </a:lnTo>
                <a:lnTo>
                  <a:pt x="578" y="174"/>
                </a:lnTo>
                <a:lnTo>
                  <a:pt x="579" y="174"/>
                </a:lnTo>
                <a:lnTo>
                  <a:pt x="580" y="173"/>
                </a:lnTo>
                <a:lnTo>
                  <a:pt x="581" y="171"/>
                </a:lnTo>
                <a:lnTo>
                  <a:pt x="582" y="171"/>
                </a:lnTo>
                <a:lnTo>
                  <a:pt x="582" y="170"/>
                </a:lnTo>
                <a:lnTo>
                  <a:pt x="584" y="170"/>
                </a:lnTo>
                <a:lnTo>
                  <a:pt x="585" y="170"/>
                </a:lnTo>
                <a:lnTo>
                  <a:pt x="585" y="169"/>
                </a:lnTo>
                <a:lnTo>
                  <a:pt x="586" y="169"/>
                </a:lnTo>
                <a:lnTo>
                  <a:pt x="586" y="168"/>
                </a:lnTo>
                <a:lnTo>
                  <a:pt x="587" y="168"/>
                </a:lnTo>
                <a:lnTo>
                  <a:pt x="587" y="167"/>
                </a:lnTo>
                <a:lnTo>
                  <a:pt x="588" y="167"/>
                </a:lnTo>
                <a:lnTo>
                  <a:pt x="590" y="165"/>
                </a:lnTo>
                <a:lnTo>
                  <a:pt x="591" y="164"/>
                </a:lnTo>
                <a:lnTo>
                  <a:pt x="592" y="164"/>
                </a:lnTo>
                <a:lnTo>
                  <a:pt x="592" y="163"/>
                </a:lnTo>
                <a:lnTo>
                  <a:pt x="593" y="162"/>
                </a:lnTo>
                <a:lnTo>
                  <a:pt x="594" y="161"/>
                </a:lnTo>
                <a:lnTo>
                  <a:pt x="596" y="161"/>
                </a:lnTo>
                <a:lnTo>
                  <a:pt x="596" y="159"/>
                </a:lnTo>
                <a:lnTo>
                  <a:pt x="597" y="158"/>
                </a:lnTo>
                <a:lnTo>
                  <a:pt x="598" y="158"/>
                </a:lnTo>
                <a:lnTo>
                  <a:pt x="598" y="157"/>
                </a:lnTo>
                <a:lnTo>
                  <a:pt x="599" y="156"/>
                </a:lnTo>
                <a:lnTo>
                  <a:pt x="600" y="155"/>
                </a:lnTo>
                <a:lnTo>
                  <a:pt x="602" y="153"/>
                </a:lnTo>
                <a:lnTo>
                  <a:pt x="603" y="152"/>
                </a:lnTo>
                <a:lnTo>
                  <a:pt x="604" y="151"/>
                </a:lnTo>
                <a:lnTo>
                  <a:pt x="605" y="150"/>
                </a:lnTo>
                <a:lnTo>
                  <a:pt x="606" y="149"/>
                </a:lnTo>
                <a:lnTo>
                  <a:pt x="606" y="147"/>
                </a:lnTo>
                <a:lnTo>
                  <a:pt x="608" y="147"/>
                </a:lnTo>
                <a:lnTo>
                  <a:pt x="609" y="146"/>
                </a:lnTo>
                <a:lnTo>
                  <a:pt x="610" y="145"/>
                </a:lnTo>
                <a:lnTo>
                  <a:pt x="610" y="144"/>
                </a:lnTo>
                <a:lnTo>
                  <a:pt x="611" y="144"/>
                </a:lnTo>
                <a:lnTo>
                  <a:pt x="611" y="143"/>
                </a:lnTo>
                <a:lnTo>
                  <a:pt x="612" y="141"/>
                </a:lnTo>
                <a:lnTo>
                  <a:pt x="614" y="141"/>
                </a:lnTo>
                <a:lnTo>
                  <a:pt x="614" y="140"/>
                </a:lnTo>
                <a:lnTo>
                  <a:pt x="615" y="140"/>
                </a:lnTo>
                <a:lnTo>
                  <a:pt x="615" y="139"/>
                </a:lnTo>
                <a:lnTo>
                  <a:pt x="616" y="138"/>
                </a:lnTo>
                <a:lnTo>
                  <a:pt x="617" y="137"/>
                </a:lnTo>
                <a:lnTo>
                  <a:pt x="617" y="135"/>
                </a:lnTo>
                <a:lnTo>
                  <a:pt x="618" y="135"/>
                </a:lnTo>
                <a:lnTo>
                  <a:pt x="620" y="134"/>
                </a:lnTo>
                <a:lnTo>
                  <a:pt x="620" y="133"/>
                </a:lnTo>
                <a:lnTo>
                  <a:pt x="621" y="133"/>
                </a:lnTo>
                <a:lnTo>
                  <a:pt x="622" y="132"/>
                </a:lnTo>
                <a:lnTo>
                  <a:pt x="622" y="131"/>
                </a:lnTo>
                <a:lnTo>
                  <a:pt x="623" y="129"/>
                </a:lnTo>
                <a:lnTo>
                  <a:pt x="624" y="128"/>
                </a:lnTo>
                <a:lnTo>
                  <a:pt x="626" y="127"/>
                </a:lnTo>
                <a:lnTo>
                  <a:pt x="627" y="126"/>
                </a:lnTo>
                <a:lnTo>
                  <a:pt x="628" y="123"/>
                </a:lnTo>
                <a:lnTo>
                  <a:pt x="629" y="122"/>
                </a:lnTo>
                <a:lnTo>
                  <a:pt x="630" y="121"/>
                </a:lnTo>
                <a:lnTo>
                  <a:pt x="632" y="119"/>
                </a:lnTo>
                <a:lnTo>
                  <a:pt x="633" y="117"/>
                </a:lnTo>
                <a:lnTo>
                  <a:pt x="634" y="116"/>
                </a:lnTo>
                <a:lnTo>
                  <a:pt x="635" y="115"/>
                </a:lnTo>
                <a:lnTo>
                  <a:pt x="636" y="114"/>
                </a:lnTo>
                <a:lnTo>
                  <a:pt x="638" y="113"/>
                </a:lnTo>
                <a:lnTo>
                  <a:pt x="639" y="111"/>
                </a:lnTo>
                <a:lnTo>
                  <a:pt x="639" y="110"/>
                </a:lnTo>
                <a:lnTo>
                  <a:pt x="640" y="109"/>
                </a:lnTo>
                <a:lnTo>
                  <a:pt x="641" y="108"/>
                </a:lnTo>
                <a:lnTo>
                  <a:pt x="642" y="107"/>
                </a:lnTo>
                <a:lnTo>
                  <a:pt x="644" y="105"/>
                </a:lnTo>
                <a:lnTo>
                  <a:pt x="644" y="104"/>
                </a:lnTo>
                <a:lnTo>
                  <a:pt x="645" y="103"/>
                </a:lnTo>
                <a:lnTo>
                  <a:pt x="646" y="103"/>
                </a:lnTo>
                <a:lnTo>
                  <a:pt x="646" y="102"/>
                </a:lnTo>
                <a:lnTo>
                  <a:pt x="647" y="101"/>
                </a:lnTo>
                <a:lnTo>
                  <a:pt x="647" y="99"/>
                </a:lnTo>
                <a:lnTo>
                  <a:pt x="648" y="98"/>
                </a:lnTo>
                <a:lnTo>
                  <a:pt x="650" y="98"/>
                </a:lnTo>
                <a:lnTo>
                  <a:pt x="650" y="97"/>
                </a:lnTo>
                <a:lnTo>
                  <a:pt x="651" y="96"/>
                </a:lnTo>
                <a:lnTo>
                  <a:pt x="652" y="95"/>
                </a:lnTo>
                <a:lnTo>
                  <a:pt x="652" y="93"/>
                </a:lnTo>
                <a:lnTo>
                  <a:pt x="653" y="92"/>
                </a:lnTo>
                <a:lnTo>
                  <a:pt x="654" y="90"/>
                </a:lnTo>
                <a:lnTo>
                  <a:pt x="656" y="89"/>
                </a:lnTo>
                <a:lnTo>
                  <a:pt x="657" y="87"/>
                </a:lnTo>
                <a:lnTo>
                  <a:pt x="658" y="85"/>
                </a:lnTo>
                <a:lnTo>
                  <a:pt x="659" y="84"/>
                </a:lnTo>
                <a:lnTo>
                  <a:pt x="660" y="81"/>
                </a:lnTo>
                <a:lnTo>
                  <a:pt x="662" y="80"/>
                </a:lnTo>
                <a:lnTo>
                  <a:pt x="663" y="78"/>
                </a:lnTo>
                <a:lnTo>
                  <a:pt x="664" y="77"/>
                </a:lnTo>
                <a:lnTo>
                  <a:pt x="665" y="75"/>
                </a:lnTo>
                <a:lnTo>
                  <a:pt x="666" y="73"/>
                </a:lnTo>
                <a:lnTo>
                  <a:pt x="668" y="72"/>
                </a:lnTo>
                <a:lnTo>
                  <a:pt x="669" y="71"/>
                </a:lnTo>
                <a:lnTo>
                  <a:pt x="669" y="69"/>
                </a:lnTo>
                <a:lnTo>
                  <a:pt x="670" y="68"/>
                </a:lnTo>
                <a:lnTo>
                  <a:pt x="671" y="67"/>
                </a:lnTo>
                <a:lnTo>
                  <a:pt x="672" y="66"/>
                </a:lnTo>
                <a:lnTo>
                  <a:pt x="672" y="65"/>
                </a:lnTo>
                <a:lnTo>
                  <a:pt x="674" y="63"/>
                </a:lnTo>
                <a:lnTo>
                  <a:pt x="674" y="62"/>
                </a:lnTo>
                <a:lnTo>
                  <a:pt x="675" y="62"/>
                </a:lnTo>
                <a:lnTo>
                  <a:pt x="676" y="61"/>
                </a:lnTo>
                <a:lnTo>
                  <a:pt x="676" y="60"/>
                </a:lnTo>
                <a:lnTo>
                  <a:pt x="677" y="59"/>
                </a:lnTo>
                <a:lnTo>
                  <a:pt x="677" y="57"/>
                </a:lnTo>
                <a:lnTo>
                  <a:pt x="678" y="56"/>
                </a:lnTo>
                <a:lnTo>
                  <a:pt x="680" y="55"/>
                </a:lnTo>
                <a:lnTo>
                  <a:pt x="680" y="54"/>
                </a:lnTo>
                <a:lnTo>
                  <a:pt x="681" y="53"/>
                </a:lnTo>
                <a:lnTo>
                  <a:pt x="682" y="51"/>
                </a:lnTo>
                <a:lnTo>
                  <a:pt x="683" y="50"/>
                </a:lnTo>
                <a:lnTo>
                  <a:pt x="683" y="49"/>
                </a:lnTo>
                <a:lnTo>
                  <a:pt x="684" y="48"/>
                </a:lnTo>
                <a:lnTo>
                  <a:pt x="686" y="47"/>
                </a:lnTo>
                <a:lnTo>
                  <a:pt x="687" y="44"/>
                </a:lnTo>
                <a:lnTo>
                  <a:pt x="688" y="43"/>
                </a:lnTo>
                <a:lnTo>
                  <a:pt x="689" y="41"/>
                </a:lnTo>
                <a:lnTo>
                  <a:pt x="692" y="39"/>
                </a:lnTo>
                <a:lnTo>
                  <a:pt x="693" y="37"/>
                </a:lnTo>
                <a:lnTo>
                  <a:pt x="694" y="35"/>
                </a:lnTo>
                <a:lnTo>
                  <a:pt x="695" y="33"/>
                </a:lnTo>
                <a:lnTo>
                  <a:pt x="696" y="32"/>
                </a:lnTo>
                <a:lnTo>
                  <a:pt x="698" y="30"/>
                </a:lnTo>
                <a:lnTo>
                  <a:pt x="699" y="29"/>
                </a:lnTo>
                <a:lnTo>
                  <a:pt x="700" y="27"/>
                </a:lnTo>
                <a:lnTo>
                  <a:pt x="700" y="26"/>
                </a:lnTo>
                <a:lnTo>
                  <a:pt x="701" y="25"/>
                </a:lnTo>
                <a:lnTo>
                  <a:pt x="702" y="24"/>
                </a:lnTo>
                <a:lnTo>
                  <a:pt x="702" y="23"/>
                </a:lnTo>
                <a:lnTo>
                  <a:pt x="704" y="21"/>
                </a:lnTo>
                <a:lnTo>
                  <a:pt x="705" y="20"/>
                </a:lnTo>
                <a:lnTo>
                  <a:pt x="706" y="19"/>
                </a:lnTo>
                <a:lnTo>
                  <a:pt x="706" y="18"/>
                </a:lnTo>
                <a:lnTo>
                  <a:pt x="707" y="17"/>
                </a:lnTo>
                <a:lnTo>
                  <a:pt x="707" y="15"/>
                </a:lnTo>
                <a:lnTo>
                  <a:pt x="708" y="15"/>
                </a:lnTo>
                <a:lnTo>
                  <a:pt x="708" y="14"/>
                </a:lnTo>
                <a:lnTo>
                  <a:pt x="710" y="13"/>
                </a:lnTo>
                <a:lnTo>
                  <a:pt x="710" y="12"/>
                </a:lnTo>
                <a:lnTo>
                  <a:pt x="711" y="11"/>
                </a:lnTo>
                <a:lnTo>
                  <a:pt x="712" y="9"/>
                </a:lnTo>
                <a:lnTo>
                  <a:pt x="712" y="8"/>
                </a:lnTo>
                <a:lnTo>
                  <a:pt x="713" y="7"/>
                </a:lnTo>
                <a:lnTo>
                  <a:pt x="714" y="6"/>
                </a:lnTo>
                <a:lnTo>
                  <a:pt x="714" y="3"/>
                </a:lnTo>
                <a:lnTo>
                  <a:pt x="716" y="2"/>
                </a:lnTo>
                <a:lnTo>
                  <a:pt x="717" y="1"/>
                </a:lnTo>
                <a:lnTo>
                  <a:pt x="717"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28" name="Freeform 109"/>
          <p:cNvSpPr>
            <a:spLocks/>
          </p:cNvSpPr>
          <p:nvPr/>
        </p:nvSpPr>
        <p:spPr bwMode="auto">
          <a:xfrm>
            <a:off x="4127500" y="2166938"/>
            <a:ext cx="68263" cy="228600"/>
          </a:xfrm>
          <a:custGeom>
            <a:avLst/>
            <a:gdLst>
              <a:gd name="T0" fmla="*/ 2147483646 w 85"/>
              <a:gd name="T1" fmla="*/ 2147483646 h 287"/>
              <a:gd name="T2" fmla="*/ 2147483646 w 85"/>
              <a:gd name="T3" fmla="*/ 2147483646 h 287"/>
              <a:gd name="T4" fmla="*/ 2147483646 w 85"/>
              <a:gd name="T5" fmla="*/ 2147483646 h 287"/>
              <a:gd name="T6" fmla="*/ 2147483646 w 85"/>
              <a:gd name="T7" fmla="*/ 2147483646 h 287"/>
              <a:gd name="T8" fmla="*/ 2147483646 w 85"/>
              <a:gd name="T9" fmla="*/ 2147483646 h 287"/>
              <a:gd name="T10" fmla="*/ 2147483646 w 85"/>
              <a:gd name="T11" fmla="*/ 2147483646 h 287"/>
              <a:gd name="T12" fmla="*/ 2147483646 w 85"/>
              <a:gd name="T13" fmla="*/ 2147483646 h 287"/>
              <a:gd name="T14" fmla="*/ 2147483646 w 85"/>
              <a:gd name="T15" fmla="*/ 2147483646 h 287"/>
              <a:gd name="T16" fmla="*/ 2147483646 w 85"/>
              <a:gd name="T17" fmla="*/ 2147483646 h 287"/>
              <a:gd name="T18" fmla="*/ 2147483646 w 85"/>
              <a:gd name="T19" fmla="*/ 2147483646 h 287"/>
              <a:gd name="T20" fmla="*/ 2147483646 w 85"/>
              <a:gd name="T21" fmla="*/ 2147483646 h 287"/>
              <a:gd name="T22" fmla="*/ 2147483646 w 85"/>
              <a:gd name="T23" fmla="*/ 2147483646 h 287"/>
              <a:gd name="T24" fmla="*/ 2147483646 w 85"/>
              <a:gd name="T25" fmla="*/ 2147483646 h 287"/>
              <a:gd name="T26" fmla="*/ 2147483646 w 85"/>
              <a:gd name="T27" fmla="*/ 2147483646 h 287"/>
              <a:gd name="T28" fmla="*/ 2147483646 w 85"/>
              <a:gd name="T29" fmla="*/ 2147483646 h 287"/>
              <a:gd name="T30" fmla="*/ 2147483646 w 85"/>
              <a:gd name="T31" fmla="*/ 2147483646 h 287"/>
              <a:gd name="T32" fmla="*/ 2147483646 w 85"/>
              <a:gd name="T33" fmla="*/ 2147483646 h 287"/>
              <a:gd name="T34" fmla="*/ 2147483646 w 85"/>
              <a:gd name="T35" fmla="*/ 2147483646 h 287"/>
              <a:gd name="T36" fmla="*/ 2147483646 w 85"/>
              <a:gd name="T37" fmla="*/ 2147483646 h 287"/>
              <a:gd name="T38" fmla="*/ 2147483646 w 85"/>
              <a:gd name="T39" fmla="*/ 2147483646 h 287"/>
              <a:gd name="T40" fmla="*/ 2147483646 w 85"/>
              <a:gd name="T41" fmla="*/ 2147483646 h 287"/>
              <a:gd name="T42" fmla="*/ 2147483646 w 85"/>
              <a:gd name="T43" fmla="*/ 2147483646 h 287"/>
              <a:gd name="T44" fmla="*/ 2147483646 w 85"/>
              <a:gd name="T45" fmla="*/ 2147483646 h 287"/>
              <a:gd name="T46" fmla="*/ 2147483646 w 85"/>
              <a:gd name="T47" fmla="*/ 2147483646 h 287"/>
              <a:gd name="T48" fmla="*/ 2147483646 w 85"/>
              <a:gd name="T49" fmla="*/ 2147483646 h 287"/>
              <a:gd name="T50" fmla="*/ 2147483646 w 85"/>
              <a:gd name="T51" fmla="*/ 2147483646 h 287"/>
              <a:gd name="T52" fmla="*/ 2147483646 w 85"/>
              <a:gd name="T53" fmla="*/ 2147483646 h 287"/>
              <a:gd name="T54" fmla="*/ 2147483646 w 85"/>
              <a:gd name="T55" fmla="*/ 2147483646 h 287"/>
              <a:gd name="T56" fmla="*/ 2147483646 w 85"/>
              <a:gd name="T57" fmla="*/ 2147483646 h 287"/>
              <a:gd name="T58" fmla="*/ 2147483646 w 85"/>
              <a:gd name="T59" fmla="*/ 2147483646 h 287"/>
              <a:gd name="T60" fmla="*/ 2147483646 w 85"/>
              <a:gd name="T61" fmla="*/ 2147483646 h 287"/>
              <a:gd name="T62" fmla="*/ 2147483646 w 85"/>
              <a:gd name="T63" fmla="*/ 2147483646 h 287"/>
              <a:gd name="T64" fmla="*/ 2147483646 w 85"/>
              <a:gd name="T65" fmla="*/ 2147483646 h 287"/>
              <a:gd name="T66" fmla="*/ 2147483646 w 85"/>
              <a:gd name="T67" fmla="*/ 2147483646 h 287"/>
              <a:gd name="T68" fmla="*/ 2147483646 w 85"/>
              <a:gd name="T69" fmla="*/ 2147483646 h 287"/>
              <a:gd name="T70" fmla="*/ 2147483646 w 85"/>
              <a:gd name="T71" fmla="*/ 2147483646 h 287"/>
              <a:gd name="T72" fmla="*/ 2147483646 w 85"/>
              <a:gd name="T73" fmla="*/ 2147483646 h 287"/>
              <a:gd name="T74" fmla="*/ 2147483646 w 85"/>
              <a:gd name="T75" fmla="*/ 2147483646 h 287"/>
              <a:gd name="T76" fmla="*/ 2147483646 w 85"/>
              <a:gd name="T77" fmla="*/ 2147483646 h 287"/>
              <a:gd name="T78" fmla="*/ 2147483646 w 85"/>
              <a:gd name="T79" fmla="*/ 2147483646 h 287"/>
              <a:gd name="T80" fmla="*/ 2147483646 w 85"/>
              <a:gd name="T81" fmla="*/ 2147483646 h 287"/>
              <a:gd name="T82" fmla="*/ 2147483646 w 85"/>
              <a:gd name="T83" fmla="*/ 2147483646 h 287"/>
              <a:gd name="T84" fmla="*/ 2147483646 w 85"/>
              <a:gd name="T85" fmla="*/ 2147483646 h 287"/>
              <a:gd name="T86" fmla="*/ 2147483646 w 85"/>
              <a:gd name="T87" fmla="*/ 2147483646 h 287"/>
              <a:gd name="T88" fmla="*/ 2147483646 w 85"/>
              <a:gd name="T89" fmla="*/ 2147483646 h 287"/>
              <a:gd name="T90" fmla="*/ 2147483646 w 85"/>
              <a:gd name="T91" fmla="*/ 2147483646 h 287"/>
              <a:gd name="T92" fmla="*/ 2147483646 w 85"/>
              <a:gd name="T93" fmla="*/ 2147483646 h 287"/>
              <a:gd name="T94" fmla="*/ 2147483646 w 85"/>
              <a:gd name="T95" fmla="*/ 2147483646 h 287"/>
              <a:gd name="T96" fmla="*/ 2147483646 w 85"/>
              <a:gd name="T97" fmla="*/ 2147483646 h 287"/>
              <a:gd name="T98" fmla="*/ 2147483646 w 85"/>
              <a:gd name="T99" fmla="*/ 2147483646 h 287"/>
              <a:gd name="T100" fmla="*/ 2147483646 w 85"/>
              <a:gd name="T101" fmla="*/ 2147483646 h 287"/>
              <a:gd name="T102" fmla="*/ 2147483646 w 85"/>
              <a:gd name="T103" fmla="*/ 2147483646 h 287"/>
              <a:gd name="T104" fmla="*/ 2147483646 w 85"/>
              <a:gd name="T105" fmla="*/ 2147483646 h 287"/>
              <a:gd name="T106" fmla="*/ 2147483646 w 85"/>
              <a:gd name="T107" fmla="*/ 2147483646 h 287"/>
              <a:gd name="T108" fmla="*/ 2147483646 w 85"/>
              <a:gd name="T109" fmla="*/ 2147483646 h 287"/>
              <a:gd name="T110" fmla="*/ 2147483646 w 85"/>
              <a:gd name="T111" fmla="*/ 2147483646 h 287"/>
              <a:gd name="T112" fmla="*/ 2147483646 w 85"/>
              <a:gd name="T113" fmla="*/ 2147483646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
              <a:gd name="T172" fmla="*/ 0 h 287"/>
              <a:gd name="T173" fmla="*/ 85 w 85"/>
              <a:gd name="T174" fmla="*/ 287 h 2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 h="287">
                <a:moveTo>
                  <a:pt x="0" y="0"/>
                </a:moveTo>
                <a:lnTo>
                  <a:pt x="1" y="2"/>
                </a:lnTo>
                <a:lnTo>
                  <a:pt x="4" y="6"/>
                </a:lnTo>
                <a:lnTo>
                  <a:pt x="5" y="8"/>
                </a:lnTo>
                <a:lnTo>
                  <a:pt x="6" y="11"/>
                </a:lnTo>
                <a:lnTo>
                  <a:pt x="7" y="13"/>
                </a:lnTo>
                <a:lnTo>
                  <a:pt x="9" y="16"/>
                </a:lnTo>
                <a:lnTo>
                  <a:pt x="10" y="18"/>
                </a:lnTo>
                <a:lnTo>
                  <a:pt x="11" y="20"/>
                </a:lnTo>
                <a:lnTo>
                  <a:pt x="12" y="22"/>
                </a:lnTo>
                <a:lnTo>
                  <a:pt x="13" y="24"/>
                </a:lnTo>
                <a:lnTo>
                  <a:pt x="15" y="25"/>
                </a:lnTo>
                <a:lnTo>
                  <a:pt x="15" y="26"/>
                </a:lnTo>
                <a:lnTo>
                  <a:pt x="16" y="29"/>
                </a:lnTo>
                <a:lnTo>
                  <a:pt x="17" y="30"/>
                </a:lnTo>
                <a:lnTo>
                  <a:pt x="17" y="31"/>
                </a:lnTo>
                <a:lnTo>
                  <a:pt x="18" y="32"/>
                </a:lnTo>
                <a:lnTo>
                  <a:pt x="18" y="34"/>
                </a:lnTo>
                <a:lnTo>
                  <a:pt x="19" y="35"/>
                </a:lnTo>
                <a:lnTo>
                  <a:pt x="19" y="36"/>
                </a:lnTo>
                <a:lnTo>
                  <a:pt x="21" y="37"/>
                </a:lnTo>
                <a:lnTo>
                  <a:pt x="21" y="38"/>
                </a:lnTo>
                <a:lnTo>
                  <a:pt x="22" y="40"/>
                </a:lnTo>
                <a:lnTo>
                  <a:pt x="22" y="41"/>
                </a:lnTo>
                <a:lnTo>
                  <a:pt x="22" y="42"/>
                </a:lnTo>
                <a:lnTo>
                  <a:pt x="23" y="42"/>
                </a:lnTo>
                <a:lnTo>
                  <a:pt x="23" y="43"/>
                </a:lnTo>
                <a:lnTo>
                  <a:pt x="24" y="46"/>
                </a:lnTo>
                <a:lnTo>
                  <a:pt x="24" y="47"/>
                </a:lnTo>
                <a:lnTo>
                  <a:pt x="25" y="48"/>
                </a:lnTo>
                <a:lnTo>
                  <a:pt x="25" y="49"/>
                </a:lnTo>
                <a:lnTo>
                  <a:pt x="27" y="50"/>
                </a:lnTo>
                <a:lnTo>
                  <a:pt x="27" y="53"/>
                </a:lnTo>
                <a:lnTo>
                  <a:pt x="28" y="54"/>
                </a:lnTo>
                <a:lnTo>
                  <a:pt x="28" y="55"/>
                </a:lnTo>
                <a:lnTo>
                  <a:pt x="29" y="56"/>
                </a:lnTo>
                <a:lnTo>
                  <a:pt x="29" y="59"/>
                </a:lnTo>
                <a:lnTo>
                  <a:pt x="30" y="60"/>
                </a:lnTo>
                <a:lnTo>
                  <a:pt x="30" y="61"/>
                </a:lnTo>
                <a:lnTo>
                  <a:pt x="31" y="62"/>
                </a:lnTo>
                <a:lnTo>
                  <a:pt x="31" y="64"/>
                </a:lnTo>
                <a:lnTo>
                  <a:pt x="33" y="65"/>
                </a:lnTo>
                <a:lnTo>
                  <a:pt x="33" y="66"/>
                </a:lnTo>
                <a:lnTo>
                  <a:pt x="33" y="67"/>
                </a:lnTo>
                <a:lnTo>
                  <a:pt x="34" y="68"/>
                </a:lnTo>
                <a:lnTo>
                  <a:pt x="34" y="70"/>
                </a:lnTo>
                <a:lnTo>
                  <a:pt x="35" y="71"/>
                </a:lnTo>
                <a:lnTo>
                  <a:pt x="35" y="72"/>
                </a:lnTo>
                <a:lnTo>
                  <a:pt x="35" y="73"/>
                </a:lnTo>
                <a:lnTo>
                  <a:pt x="36" y="73"/>
                </a:lnTo>
                <a:lnTo>
                  <a:pt x="36" y="74"/>
                </a:lnTo>
                <a:lnTo>
                  <a:pt x="36" y="76"/>
                </a:lnTo>
                <a:lnTo>
                  <a:pt x="37" y="77"/>
                </a:lnTo>
                <a:lnTo>
                  <a:pt x="37" y="78"/>
                </a:lnTo>
                <a:lnTo>
                  <a:pt x="37" y="79"/>
                </a:lnTo>
                <a:lnTo>
                  <a:pt x="39" y="80"/>
                </a:lnTo>
                <a:lnTo>
                  <a:pt x="39" y="82"/>
                </a:lnTo>
                <a:lnTo>
                  <a:pt x="40" y="83"/>
                </a:lnTo>
                <a:lnTo>
                  <a:pt x="40" y="85"/>
                </a:lnTo>
                <a:lnTo>
                  <a:pt x="41" y="86"/>
                </a:lnTo>
                <a:lnTo>
                  <a:pt x="41" y="88"/>
                </a:lnTo>
                <a:lnTo>
                  <a:pt x="42" y="90"/>
                </a:lnTo>
                <a:lnTo>
                  <a:pt x="42" y="92"/>
                </a:lnTo>
                <a:lnTo>
                  <a:pt x="43" y="94"/>
                </a:lnTo>
                <a:lnTo>
                  <a:pt x="45" y="96"/>
                </a:lnTo>
                <a:lnTo>
                  <a:pt x="45" y="97"/>
                </a:lnTo>
                <a:lnTo>
                  <a:pt x="46" y="100"/>
                </a:lnTo>
                <a:lnTo>
                  <a:pt x="46" y="101"/>
                </a:lnTo>
                <a:lnTo>
                  <a:pt x="47" y="102"/>
                </a:lnTo>
                <a:lnTo>
                  <a:pt x="47" y="103"/>
                </a:lnTo>
                <a:lnTo>
                  <a:pt x="48" y="104"/>
                </a:lnTo>
                <a:lnTo>
                  <a:pt x="48" y="106"/>
                </a:lnTo>
                <a:lnTo>
                  <a:pt x="48" y="107"/>
                </a:lnTo>
                <a:lnTo>
                  <a:pt x="49" y="108"/>
                </a:lnTo>
                <a:lnTo>
                  <a:pt x="49" y="109"/>
                </a:lnTo>
                <a:lnTo>
                  <a:pt x="49" y="110"/>
                </a:lnTo>
                <a:lnTo>
                  <a:pt x="51" y="112"/>
                </a:lnTo>
                <a:lnTo>
                  <a:pt x="51" y="113"/>
                </a:lnTo>
                <a:lnTo>
                  <a:pt x="51" y="114"/>
                </a:lnTo>
                <a:lnTo>
                  <a:pt x="51" y="115"/>
                </a:lnTo>
                <a:lnTo>
                  <a:pt x="52" y="116"/>
                </a:lnTo>
                <a:lnTo>
                  <a:pt x="52" y="118"/>
                </a:lnTo>
                <a:lnTo>
                  <a:pt x="53" y="119"/>
                </a:lnTo>
                <a:lnTo>
                  <a:pt x="53" y="120"/>
                </a:lnTo>
                <a:lnTo>
                  <a:pt x="53" y="121"/>
                </a:lnTo>
                <a:lnTo>
                  <a:pt x="54" y="122"/>
                </a:lnTo>
                <a:lnTo>
                  <a:pt x="54" y="124"/>
                </a:lnTo>
                <a:lnTo>
                  <a:pt x="54" y="125"/>
                </a:lnTo>
                <a:lnTo>
                  <a:pt x="55" y="127"/>
                </a:lnTo>
                <a:lnTo>
                  <a:pt x="55" y="128"/>
                </a:lnTo>
                <a:lnTo>
                  <a:pt x="55" y="130"/>
                </a:lnTo>
                <a:lnTo>
                  <a:pt x="57" y="132"/>
                </a:lnTo>
                <a:lnTo>
                  <a:pt x="57" y="133"/>
                </a:lnTo>
                <a:lnTo>
                  <a:pt x="58" y="136"/>
                </a:lnTo>
                <a:lnTo>
                  <a:pt x="58" y="138"/>
                </a:lnTo>
                <a:lnTo>
                  <a:pt x="59" y="139"/>
                </a:lnTo>
                <a:lnTo>
                  <a:pt x="59" y="142"/>
                </a:lnTo>
                <a:lnTo>
                  <a:pt x="60" y="143"/>
                </a:lnTo>
                <a:lnTo>
                  <a:pt x="60" y="144"/>
                </a:lnTo>
                <a:lnTo>
                  <a:pt x="61" y="145"/>
                </a:lnTo>
                <a:lnTo>
                  <a:pt x="61" y="148"/>
                </a:lnTo>
                <a:lnTo>
                  <a:pt x="61" y="149"/>
                </a:lnTo>
                <a:lnTo>
                  <a:pt x="63" y="150"/>
                </a:lnTo>
                <a:lnTo>
                  <a:pt x="63" y="151"/>
                </a:lnTo>
                <a:lnTo>
                  <a:pt x="63" y="152"/>
                </a:lnTo>
                <a:lnTo>
                  <a:pt x="63" y="154"/>
                </a:lnTo>
                <a:lnTo>
                  <a:pt x="64" y="154"/>
                </a:lnTo>
                <a:lnTo>
                  <a:pt x="64" y="155"/>
                </a:lnTo>
                <a:lnTo>
                  <a:pt x="64" y="156"/>
                </a:lnTo>
                <a:lnTo>
                  <a:pt x="64" y="157"/>
                </a:lnTo>
                <a:lnTo>
                  <a:pt x="65" y="158"/>
                </a:lnTo>
                <a:lnTo>
                  <a:pt x="65" y="160"/>
                </a:lnTo>
                <a:lnTo>
                  <a:pt x="65" y="161"/>
                </a:lnTo>
                <a:lnTo>
                  <a:pt x="66" y="162"/>
                </a:lnTo>
                <a:lnTo>
                  <a:pt x="66" y="163"/>
                </a:lnTo>
                <a:lnTo>
                  <a:pt x="66" y="164"/>
                </a:lnTo>
                <a:lnTo>
                  <a:pt x="67" y="166"/>
                </a:lnTo>
                <a:lnTo>
                  <a:pt x="67" y="168"/>
                </a:lnTo>
                <a:lnTo>
                  <a:pt x="67" y="169"/>
                </a:lnTo>
                <a:lnTo>
                  <a:pt x="69" y="170"/>
                </a:lnTo>
                <a:lnTo>
                  <a:pt x="69" y="172"/>
                </a:lnTo>
                <a:lnTo>
                  <a:pt x="70" y="174"/>
                </a:lnTo>
                <a:lnTo>
                  <a:pt x="70" y="175"/>
                </a:lnTo>
                <a:lnTo>
                  <a:pt x="71" y="178"/>
                </a:lnTo>
                <a:lnTo>
                  <a:pt x="71" y="179"/>
                </a:lnTo>
                <a:lnTo>
                  <a:pt x="72" y="181"/>
                </a:lnTo>
                <a:lnTo>
                  <a:pt x="72" y="182"/>
                </a:lnTo>
                <a:lnTo>
                  <a:pt x="73" y="185"/>
                </a:lnTo>
                <a:lnTo>
                  <a:pt x="73" y="186"/>
                </a:lnTo>
                <a:lnTo>
                  <a:pt x="73" y="188"/>
                </a:lnTo>
                <a:lnTo>
                  <a:pt x="75" y="190"/>
                </a:lnTo>
                <a:lnTo>
                  <a:pt x="75" y="191"/>
                </a:lnTo>
                <a:lnTo>
                  <a:pt x="75" y="192"/>
                </a:lnTo>
                <a:lnTo>
                  <a:pt x="76" y="193"/>
                </a:lnTo>
                <a:lnTo>
                  <a:pt x="76" y="194"/>
                </a:lnTo>
                <a:lnTo>
                  <a:pt x="76" y="196"/>
                </a:lnTo>
                <a:lnTo>
                  <a:pt x="76" y="197"/>
                </a:lnTo>
                <a:lnTo>
                  <a:pt x="77" y="198"/>
                </a:lnTo>
                <a:lnTo>
                  <a:pt x="77" y="199"/>
                </a:lnTo>
                <a:lnTo>
                  <a:pt x="77" y="200"/>
                </a:lnTo>
                <a:lnTo>
                  <a:pt x="77" y="202"/>
                </a:lnTo>
                <a:lnTo>
                  <a:pt x="77" y="203"/>
                </a:lnTo>
                <a:lnTo>
                  <a:pt x="78" y="203"/>
                </a:lnTo>
                <a:lnTo>
                  <a:pt x="78" y="204"/>
                </a:lnTo>
                <a:lnTo>
                  <a:pt x="78" y="205"/>
                </a:lnTo>
                <a:lnTo>
                  <a:pt x="78" y="206"/>
                </a:lnTo>
                <a:lnTo>
                  <a:pt x="78" y="208"/>
                </a:lnTo>
                <a:lnTo>
                  <a:pt x="78" y="209"/>
                </a:lnTo>
                <a:lnTo>
                  <a:pt x="78" y="210"/>
                </a:lnTo>
                <a:lnTo>
                  <a:pt x="78" y="211"/>
                </a:lnTo>
                <a:lnTo>
                  <a:pt x="79" y="212"/>
                </a:lnTo>
                <a:lnTo>
                  <a:pt x="79" y="214"/>
                </a:lnTo>
                <a:lnTo>
                  <a:pt x="79" y="215"/>
                </a:lnTo>
                <a:lnTo>
                  <a:pt x="79" y="216"/>
                </a:lnTo>
                <a:lnTo>
                  <a:pt x="79" y="218"/>
                </a:lnTo>
                <a:lnTo>
                  <a:pt x="79" y="220"/>
                </a:lnTo>
                <a:lnTo>
                  <a:pt x="79" y="221"/>
                </a:lnTo>
                <a:lnTo>
                  <a:pt x="79" y="223"/>
                </a:lnTo>
                <a:lnTo>
                  <a:pt x="79" y="224"/>
                </a:lnTo>
                <a:lnTo>
                  <a:pt x="79" y="226"/>
                </a:lnTo>
                <a:lnTo>
                  <a:pt x="81" y="227"/>
                </a:lnTo>
                <a:lnTo>
                  <a:pt x="81" y="228"/>
                </a:lnTo>
                <a:lnTo>
                  <a:pt x="81" y="229"/>
                </a:lnTo>
                <a:lnTo>
                  <a:pt x="81" y="230"/>
                </a:lnTo>
                <a:lnTo>
                  <a:pt x="81" y="232"/>
                </a:lnTo>
                <a:lnTo>
                  <a:pt x="81" y="233"/>
                </a:lnTo>
                <a:lnTo>
                  <a:pt x="81" y="234"/>
                </a:lnTo>
                <a:lnTo>
                  <a:pt x="81" y="235"/>
                </a:lnTo>
                <a:lnTo>
                  <a:pt x="81" y="236"/>
                </a:lnTo>
                <a:lnTo>
                  <a:pt x="81" y="238"/>
                </a:lnTo>
                <a:lnTo>
                  <a:pt x="82" y="239"/>
                </a:lnTo>
                <a:lnTo>
                  <a:pt x="82" y="240"/>
                </a:lnTo>
                <a:lnTo>
                  <a:pt x="82" y="241"/>
                </a:lnTo>
                <a:lnTo>
                  <a:pt x="82" y="242"/>
                </a:lnTo>
                <a:lnTo>
                  <a:pt x="82" y="244"/>
                </a:lnTo>
                <a:lnTo>
                  <a:pt x="82" y="245"/>
                </a:lnTo>
                <a:lnTo>
                  <a:pt x="82" y="246"/>
                </a:lnTo>
                <a:lnTo>
                  <a:pt x="83" y="247"/>
                </a:lnTo>
                <a:lnTo>
                  <a:pt x="83" y="248"/>
                </a:lnTo>
                <a:lnTo>
                  <a:pt x="83" y="250"/>
                </a:lnTo>
                <a:lnTo>
                  <a:pt x="83" y="251"/>
                </a:lnTo>
                <a:lnTo>
                  <a:pt x="83" y="252"/>
                </a:lnTo>
                <a:lnTo>
                  <a:pt x="84" y="252"/>
                </a:lnTo>
                <a:lnTo>
                  <a:pt x="84" y="253"/>
                </a:lnTo>
                <a:lnTo>
                  <a:pt x="84" y="254"/>
                </a:lnTo>
                <a:lnTo>
                  <a:pt x="84" y="256"/>
                </a:lnTo>
                <a:lnTo>
                  <a:pt x="84" y="257"/>
                </a:lnTo>
                <a:lnTo>
                  <a:pt x="84" y="258"/>
                </a:lnTo>
                <a:lnTo>
                  <a:pt x="84" y="259"/>
                </a:lnTo>
                <a:lnTo>
                  <a:pt x="85" y="259"/>
                </a:lnTo>
                <a:lnTo>
                  <a:pt x="85" y="260"/>
                </a:lnTo>
                <a:lnTo>
                  <a:pt x="85" y="262"/>
                </a:lnTo>
                <a:lnTo>
                  <a:pt x="85" y="263"/>
                </a:lnTo>
                <a:lnTo>
                  <a:pt x="85" y="264"/>
                </a:lnTo>
                <a:lnTo>
                  <a:pt x="85" y="265"/>
                </a:lnTo>
                <a:lnTo>
                  <a:pt x="85" y="266"/>
                </a:lnTo>
                <a:lnTo>
                  <a:pt x="85" y="268"/>
                </a:lnTo>
                <a:lnTo>
                  <a:pt x="85" y="269"/>
                </a:lnTo>
                <a:lnTo>
                  <a:pt x="85" y="270"/>
                </a:lnTo>
                <a:lnTo>
                  <a:pt x="84" y="271"/>
                </a:lnTo>
                <a:lnTo>
                  <a:pt x="84" y="272"/>
                </a:lnTo>
                <a:lnTo>
                  <a:pt x="84" y="275"/>
                </a:lnTo>
                <a:lnTo>
                  <a:pt x="84" y="276"/>
                </a:lnTo>
                <a:lnTo>
                  <a:pt x="84" y="278"/>
                </a:lnTo>
                <a:lnTo>
                  <a:pt x="84" y="280"/>
                </a:lnTo>
                <a:lnTo>
                  <a:pt x="84" y="282"/>
                </a:lnTo>
                <a:lnTo>
                  <a:pt x="84" y="284"/>
                </a:lnTo>
                <a:lnTo>
                  <a:pt x="84" y="287"/>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29" name="Freeform 110"/>
          <p:cNvSpPr>
            <a:spLocks/>
          </p:cNvSpPr>
          <p:nvPr/>
        </p:nvSpPr>
        <p:spPr bwMode="auto">
          <a:xfrm>
            <a:off x="4127500" y="2393950"/>
            <a:ext cx="68263" cy="227013"/>
          </a:xfrm>
          <a:custGeom>
            <a:avLst/>
            <a:gdLst>
              <a:gd name="T0" fmla="*/ 2147483646 w 85"/>
              <a:gd name="T1" fmla="*/ 2147483646 h 287"/>
              <a:gd name="T2" fmla="*/ 2147483646 w 85"/>
              <a:gd name="T3" fmla="*/ 2147483646 h 287"/>
              <a:gd name="T4" fmla="*/ 2147483646 w 85"/>
              <a:gd name="T5" fmla="*/ 2147483646 h 287"/>
              <a:gd name="T6" fmla="*/ 2147483646 w 85"/>
              <a:gd name="T7" fmla="*/ 2147483646 h 287"/>
              <a:gd name="T8" fmla="*/ 2147483646 w 85"/>
              <a:gd name="T9" fmla="*/ 2147483646 h 287"/>
              <a:gd name="T10" fmla="*/ 2147483646 w 85"/>
              <a:gd name="T11" fmla="*/ 2147483646 h 287"/>
              <a:gd name="T12" fmla="*/ 2147483646 w 85"/>
              <a:gd name="T13" fmla="*/ 2147483646 h 287"/>
              <a:gd name="T14" fmla="*/ 2147483646 w 85"/>
              <a:gd name="T15" fmla="*/ 2147483646 h 287"/>
              <a:gd name="T16" fmla="*/ 2147483646 w 85"/>
              <a:gd name="T17" fmla="*/ 2147483646 h 287"/>
              <a:gd name="T18" fmla="*/ 2147483646 w 85"/>
              <a:gd name="T19" fmla="*/ 2147483646 h 287"/>
              <a:gd name="T20" fmla="*/ 2147483646 w 85"/>
              <a:gd name="T21" fmla="*/ 2147483646 h 287"/>
              <a:gd name="T22" fmla="*/ 2147483646 w 85"/>
              <a:gd name="T23" fmla="*/ 2147483646 h 287"/>
              <a:gd name="T24" fmla="*/ 2147483646 w 85"/>
              <a:gd name="T25" fmla="*/ 2147483646 h 287"/>
              <a:gd name="T26" fmla="*/ 2147483646 w 85"/>
              <a:gd name="T27" fmla="*/ 2147483646 h 287"/>
              <a:gd name="T28" fmla="*/ 2147483646 w 85"/>
              <a:gd name="T29" fmla="*/ 2147483646 h 287"/>
              <a:gd name="T30" fmla="*/ 2147483646 w 85"/>
              <a:gd name="T31" fmla="*/ 2147483646 h 287"/>
              <a:gd name="T32" fmla="*/ 2147483646 w 85"/>
              <a:gd name="T33" fmla="*/ 2147483646 h 287"/>
              <a:gd name="T34" fmla="*/ 2147483646 w 85"/>
              <a:gd name="T35" fmla="*/ 2147483646 h 287"/>
              <a:gd name="T36" fmla="*/ 2147483646 w 85"/>
              <a:gd name="T37" fmla="*/ 2147483646 h 287"/>
              <a:gd name="T38" fmla="*/ 2147483646 w 85"/>
              <a:gd name="T39" fmla="*/ 2147483646 h 287"/>
              <a:gd name="T40" fmla="*/ 2147483646 w 85"/>
              <a:gd name="T41" fmla="*/ 2147483646 h 287"/>
              <a:gd name="T42" fmla="*/ 2147483646 w 85"/>
              <a:gd name="T43" fmla="*/ 2147483646 h 287"/>
              <a:gd name="T44" fmla="*/ 2147483646 w 85"/>
              <a:gd name="T45" fmla="*/ 2147483646 h 287"/>
              <a:gd name="T46" fmla="*/ 2147483646 w 85"/>
              <a:gd name="T47" fmla="*/ 2147483646 h 287"/>
              <a:gd name="T48" fmla="*/ 2147483646 w 85"/>
              <a:gd name="T49" fmla="*/ 2147483646 h 287"/>
              <a:gd name="T50" fmla="*/ 2147483646 w 85"/>
              <a:gd name="T51" fmla="*/ 2147483646 h 287"/>
              <a:gd name="T52" fmla="*/ 2147483646 w 85"/>
              <a:gd name="T53" fmla="*/ 2147483646 h 287"/>
              <a:gd name="T54" fmla="*/ 2147483646 w 85"/>
              <a:gd name="T55" fmla="*/ 2147483646 h 287"/>
              <a:gd name="T56" fmla="*/ 2147483646 w 85"/>
              <a:gd name="T57" fmla="*/ 2147483646 h 287"/>
              <a:gd name="T58" fmla="*/ 2147483646 w 85"/>
              <a:gd name="T59" fmla="*/ 2147483646 h 287"/>
              <a:gd name="T60" fmla="*/ 2147483646 w 85"/>
              <a:gd name="T61" fmla="*/ 2147483646 h 287"/>
              <a:gd name="T62" fmla="*/ 2147483646 w 85"/>
              <a:gd name="T63" fmla="*/ 2147483646 h 287"/>
              <a:gd name="T64" fmla="*/ 2147483646 w 85"/>
              <a:gd name="T65" fmla="*/ 2147483646 h 287"/>
              <a:gd name="T66" fmla="*/ 2147483646 w 85"/>
              <a:gd name="T67" fmla="*/ 2147483646 h 287"/>
              <a:gd name="T68" fmla="*/ 2147483646 w 85"/>
              <a:gd name="T69" fmla="*/ 2147483646 h 287"/>
              <a:gd name="T70" fmla="*/ 2147483646 w 85"/>
              <a:gd name="T71" fmla="*/ 2147483646 h 287"/>
              <a:gd name="T72" fmla="*/ 2147483646 w 85"/>
              <a:gd name="T73" fmla="*/ 2147483646 h 287"/>
              <a:gd name="T74" fmla="*/ 2147483646 w 85"/>
              <a:gd name="T75" fmla="*/ 2147483646 h 287"/>
              <a:gd name="T76" fmla="*/ 2147483646 w 85"/>
              <a:gd name="T77" fmla="*/ 2147483646 h 287"/>
              <a:gd name="T78" fmla="*/ 2147483646 w 85"/>
              <a:gd name="T79" fmla="*/ 2147483646 h 287"/>
              <a:gd name="T80" fmla="*/ 2147483646 w 85"/>
              <a:gd name="T81" fmla="*/ 2147483646 h 287"/>
              <a:gd name="T82" fmla="*/ 2147483646 w 85"/>
              <a:gd name="T83" fmla="*/ 2147483646 h 287"/>
              <a:gd name="T84" fmla="*/ 2147483646 w 85"/>
              <a:gd name="T85" fmla="*/ 2147483646 h 287"/>
              <a:gd name="T86" fmla="*/ 2147483646 w 85"/>
              <a:gd name="T87" fmla="*/ 2147483646 h 287"/>
              <a:gd name="T88" fmla="*/ 2147483646 w 85"/>
              <a:gd name="T89" fmla="*/ 2147483646 h 287"/>
              <a:gd name="T90" fmla="*/ 2147483646 w 85"/>
              <a:gd name="T91" fmla="*/ 2147483646 h 287"/>
              <a:gd name="T92" fmla="*/ 2147483646 w 85"/>
              <a:gd name="T93" fmla="*/ 2147483646 h 287"/>
              <a:gd name="T94" fmla="*/ 2147483646 w 85"/>
              <a:gd name="T95" fmla="*/ 2147483646 h 287"/>
              <a:gd name="T96" fmla="*/ 2147483646 w 85"/>
              <a:gd name="T97" fmla="*/ 2147483646 h 287"/>
              <a:gd name="T98" fmla="*/ 2147483646 w 85"/>
              <a:gd name="T99" fmla="*/ 2147483646 h 287"/>
              <a:gd name="T100" fmla="*/ 2147483646 w 85"/>
              <a:gd name="T101" fmla="*/ 2147483646 h 287"/>
              <a:gd name="T102" fmla="*/ 2147483646 w 85"/>
              <a:gd name="T103" fmla="*/ 2147483646 h 287"/>
              <a:gd name="T104" fmla="*/ 2147483646 w 85"/>
              <a:gd name="T105" fmla="*/ 2147483646 h 287"/>
              <a:gd name="T106" fmla="*/ 2147483646 w 85"/>
              <a:gd name="T107" fmla="*/ 2147483646 h 287"/>
              <a:gd name="T108" fmla="*/ 2147483646 w 85"/>
              <a:gd name="T109" fmla="*/ 2147483646 h 287"/>
              <a:gd name="T110" fmla="*/ 2147483646 w 85"/>
              <a:gd name="T111" fmla="*/ 2147483646 h 287"/>
              <a:gd name="T112" fmla="*/ 2147483646 w 85"/>
              <a:gd name="T113" fmla="*/ 2147483646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
              <a:gd name="T172" fmla="*/ 0 h 287"/>
              <a:gd name="T173" fmla="*/ 85 w 85"/>
              <a:gd name="T174" fmla="*/ 287 h 2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 h="287">
                <a:moveTo>
                  <a:pt x="0" y="287"/>
                </a:moveTo>
                <a:lnTo>
                  <a:pt x="1" y="284"/>
                </a:lnTo>
                <a:lnTo>
                  <a:pt x="4" y="281"/>
                </a:lnTo>
                <a:lnTo>
                  <a:pt x="5" y="279"/>
                </a:lnTo>
                <a:lnTo>
                  <a:pt x="6" y="276"/>
                </a:lnTo>
                <a:lnTo>
                  <a:pt x="7" y="274"/>
                </a:lnTo>
                <a:lnTo>
                  <a:pt x="9" y="272"/>
                </a:lnTo>
                <a:lnTo>
                  <a:pt x="10" y="269"/>
                </a:lnTo>
                <a:lnTo>
                  <a:pt x="11" y="267"/>
                </a:lnTo>
                <a:lnTo>
                  <a:pt x="12" y="266"/>
                </a:lnTo>
                <a:lnTo>
                  <a:pt x="13" y="263"/>
                </a:lnTo>
                <a:lnTo>
                  <a:pt x="15" y="262"/>
                </a:lnTo>
                <a:lnTo>
                  <a:pt x="15" y="261"/>
                </a:lnTo>
                <a:lnTo>
                  <a:pt x="16" y="258"/>
                </a:lnTo>
                <a:lnTo>
                  <a:pt x="17" y="257"/>
                </a:lnTo>
                <a:lnTo>
                  <a:pt x="17" y="256"/>
                </a:lnTo>
                <a:lnTo>
                  <a:pt x="18" y="255"/>
                </a:lnTo>
                <a:lnTo>
                  <a:pt x="18" y="254"/>
                </a:lnTo>
                <a:lnTo>
                  <a:pt x="19" y="252"/>
                </a:lnTo>
                <a:lnTo>
                  <a:pt x="19" y="251"/>
                </a:lnTo>
                <a:lnTo>
                  <a:pt x="21" y="250"/>
                </a:lnTo>
                <a:lnTo>
                  <a:pt x="21" y="249"/>
                </a:lnTo>
                <a:lnTo>
                  <a:pt x="22" y="248"/>
                </a:lnTo>
                <a:lnTo>
                  <a:pt x="22" y="246"/>
                </a:lnTo>
                <a:lnTo>
                  <a:pt x="23" y="245"/>
                </a:lnTo>
                <a:lnTo>
                  <a:pt x="23" y="244"/>
                </a:lnTo>
                <a:lnTo>
                  <a:pt x="24" y="243"/>
                </a:lnTo>
                <a:lnTo>
                  <a:pt x="24" y="240"/>
                </a:lnTo>
                <a:lnTo>
                  <a:pt x="25" y="239"/>
                </a:lnTo>
                <a:lnTo>
                  <a:pt x="25" y="238"/>
                </a:lnTo>
                <a:lnTo>
                  <a:pt x="27" y="237"/>
                </a:lnTo>
                <a:lnTo>
                  <a:pt x="27" y="234"/>
                </a:lnTo>
                <a:lnTo>
                  <a:pt x="28" y="233"/>
                </a:lnTo>
                <a:lnTo>
                  <a:pt x="28" y="232"/>
                </a:lnTo>
                <a:lnTo>
                  <a:pt x="29" y="231"/>
                </a:lnTo>
                <a:lnTo>
                  <a:pt x="29" y="228"/>
                </a:lnTo>
                <a:lnTo>
                  <a:pt x="30" y="227"/>
                </a:lnTo>
                <a:lnTo>
                  <a:pt x="30" y="226"/>
                </a:lnTo>
                <a:lnTo>
                  <a:pt x="31" y="225"/>
                </a:lnTo>
                <a:lnTo>
                  <a:pt x="31" y="224"/>
                </a:lnTo>
                <a:lnTo>
                  <a:pt x="33" y="222"/>
                </a:lnTo>
                <a:lnTo>
                  <a:pt x="33" y="221"/>
                </a:lnTo>
                <a:lnTo>
                  <a:pt x="33" y="220"/>
                </a:lnTo>
                <a:lnTo>
                  <a:pt x="34" y="219"/>
                </a:lnTo>
                <a:lnTo>
                  <a:pt x="34" y="218"/>
                </a:lnTo>
                <a:lnTo>
                  <a:pt x="35" y="216"/>
                </a:lnTo>
                <a:lnTo>
                  <a:pt x="35" y="215"/>
                </a:lnTo>
                <a:lnTo>
                  <a:pt x="35" y="214"/>
                </a:lnTo>
                <a:lnTo>
                  <a:pt x="36" y="214"/>
                </a:lnTo>
                <a:lnTo>
                  <a:pt x="36" y="213"/>
                </a:lnTo>
                <a:lnTo>
                  <a:pt x="36" y="212"/>
                </a:lnTo>
                <a:lnTo>
                  <a:pt x="37" y="210"/>
                </a:lnTo>
                <a:lnTo>
                  <a:pt x="37" y="209"/>
                </a:lnTo>
                <a:lnTo>
                  <a:pt x="37" y="208"/>
                </a:lnTo>
                <a:lnTo>
                  <a:pt x="39" y="207"/>
                </a:lnTo>
                <a:lnTo>
                  <a:pt x="39" y="206"/>
                </a:lnTo>
                <a:lnTo>
                  <a:pt x="40" y="204"/>
                </a:lnTo>
                <a:lnTo>
                  <a:pt x="40" y="202"/>
                </a:lnTo>
                <a:lnTo>
                  <a:pt x="41" y="201"/>
                </a:lnTo>
                <a:lnTo>
                  <a:pt x="41" y="198"/>
                </a:lnTo>
                <a:lnTo>
                  <a:pt x="42" y="197"/>
                </a:lnTo>
                <a:lnTo>
                  <a:pt x="42" y="195"/>
                </a:lnTo>
                <a:lnTo>
                  <a:pt x="43" y="194"/>
                </a:lnTo>
                <a:lnTo>
                  <a:pt x="45" y="191"/>
                </a:lnTo>
                <a:lnTo>
                  <a:pt x="45" y="190"/>
                </a:lnTo>
                <a:lnTo>
                  <a:pt x="46" y="188"/>
                </a:lnTo>
                <a:lnTo>
                  <a:pt x="46" y="186"/>
                </a:lnTo>
                <a:lnTo>
                  <a:pt x="47" y="185"/>
                </a:lnTo>
                <a:lnTo>
                  <a:pt x="47" y="184"/>
                </a:lnTo>
                <a:lnTo>
                  <a:pt x="48" y="182"/>
                </a:lnTo>
                <a:lnTo>
                  <a:pt x="48" y="180"/>
                </a:lnTo>
                <a:lnTo>
                  <a:pt x="48" y="179"/>
                </a:lnTo>
                <a:lnTo>
                  <a:pt x="49" y="178"/>
                </a:lnTo>
                <a:lnTo>
                  <a:pt x="49" y="177"/>
                </a:lnTo>
                <a:lnTo>
                  <a:pt x="51" y="176"/>
                </a:lnTo>
                <a:lnTo>
                  <a:pt x="51" y="174"/>
                </a:lnTo>
                <a:lnTo>
                  <a:pt x="51" y="173"/>
                </a:lnTo>
                <a:lnTo>
                  <a:pt x="51" y="172"/>
                </a:lnTo>
                <a:lnTo>
                  <a:pt x="52" y="171"/>
                </a:lnTo>
                <a:lnTo>
                  <a:pt x="52" y="170"/>
                </a:lnTo>
                <a:lnTo>
                  <a:pt x="53" y="168"/>
                </a:lnTo>
                <a:lnTo>
                  <a:pt x="53" y="167"/>
                </a:lnTo>
                <a:lnTo>
                  <a:pt x="53" y="166"/>
                </a:lnTo>
                <a:lnTo>
                  <a:pt x="54" y="165"/>
                </a:lnTo>
                <a:lnTo>
                  <a:pt x="54" y="164"/>
                </a:lnTo>
                <a:lnTo>
                  <a:pt x="54" y="161"/>
                </a:lnTo>
                <a:lnTo>
                  <a:pt x="55" y="160"/>
                </a:lnTo>
                <a:lnTo>
                  <a:pt x="55" y="159"/>
                </a:lnTo>
                <a:lnTo>
                  <a:pt x="55" y="158"/>
                </a:lnTo>
                <a:lnTo>
                  <a:pt x="57" y="155"/>
                </a:lnTo>
                <a:lnTo>
                  <a:pt x="57" y="154"/>
                </a:lnTo>
                <a:lnTo>
                  <a:pt x="58" y="152"/>
                </a:lnTo>
                <a:lnTo>
                  <a:pt x="58" y="149"/>
                </a:lnTo>
                <a:lnTo>
                  <a:pt x="59" y="148"/>
                </a:lnTo>
                <a:lnTo>
                  <a:pt x="59" y="146"/>
                </a:lnTo>
                <a:lnTo>
                  <a:pt x="60" y="144"/>
                </a:lnTo>
                <a:lnTo>
                  <a:pt x="60" y="143"/>
                </a:lnTo>
                <a:lnTo>
                  <a:pt x="61" y="141"/>
                </a:lnTo>
                <a:lnTo>
                  <a:pt x="61" y="140"/>
                </a:lnTo>
                <a:lnTo>
                  <a:pt x="61" y="138"/>
                </a:lnTo>
                <a:lnTo>
                  <a:pt x="63" y="137"/>
                </a:lnTo>
                <a:lnTo>
                  <a:pt x="63" y="136"/>
                </a:lnTo>
                <a:lnTo>
                  <a:pt x="63" y="135"/>
                </a:lnTo>
                <a:lnTo>
                  <a:pt x="63" y="134"/>
                </a:lnTo>
                <a:lnTo>
                  <a:pt x="64" y="132"/>
                </a:lnTo>
                <a:lnTo>
                  <a:pt x="64" y="131"/>
                </a:lnTo>
                <a:lnTo>
                  <a:pt x="64" y="130"/>
                </a:lnTo>
                <a:lnTo>
                  <a:pt x="65" y="129"/>
                </a:lnTo>
                <a:lnTo>
                  <a:pt x="65" y="128"/>
                </a:lnTo>
                <a:lnTo>
                  <a:pt x="65" y="126"/>
                </a:lnTo>
                <a:lnTo>
                  <a:pt x="66" y="125"/>
                </a:lnTo>
                <a:lnTo>
                  <a:pt x="66" y="124"/>
                </a:lnTo>
                <a:lnTo>
                  <a:pt x="66" y="123"/>
                </a:lnTo>
                <a:lnTo>
                  <a:pt x="66" y="122"/>
                </a:lnTo>
                <a:lnTo>
                  <a:pt x="67" y="120"/>
                </a:lnTo>
                <a:lnTo>
                  <a:pt x="67" y="119"/>
                </a:lnTo>
                <a:lnTo>
                  <a:pt x="67" y="118"/>
                </a:lnTo>
                <a:lnTo>
                  <a:pt x="69" y="117"/>
                </a:lnTo>
                <a:lnTo>
                  <a:pt x="69" y="116"/>
                </a:lnTo>
                <a:lnTo>
                  <a:pt x="70" y="113"/>
                </a:lnTo>
                <a:lnTo>
                  <a:pt x="70" y="112"/>
                </a:lnTo>
                <a:lnTo>
                  <a:pt x="71" y="110"/>
                </a:lnTo>
                <a:lnTo>
                  <a:pt x="71" y="108"/>
                </a:lnTo>
                <a:lnTo>
                  <a:pt x="72" y="106"/>
                </a:lnTo>
                <a:lnTo>
                  <a:pt x="72" y="104"/>
                </a:lnTo>
                <a:lnTo>
                  <a:pt x="73" y="102"/>
                </a:lnTo>
                <a:lnTo>
                  <a:pt x="73" y="101"/>
                </a:lnTo>
                <a:lnTo>
                  <a:pt x="73" y="99"/>
                </a:lnTo>
                <a:lnTo>
                  <a:pt x="75" y="98"/>
                </a:lnTo>
                <a:lnTo>
                  <a:pt x="75" y="96"/>
                </a:lnTo>
                <a:lnTo>
                  <a:pt x="75" y="95"/>
                </a:lnTo>
                <a:lnTo>
                  <a:pt x="76" y="94"/>
                </a:lnTo>
                <a:lnTo>
                  <a:pt x="76" y="93"/>
                </a:lnTo>
                <a:lnTo>
                  <a:pt x="76" y="92"/>
                </a:lnTo>
                <a:lnTo>
                  <a:pt x="76" y="90"/>
                </a:lnTo>
                <a:lnTo>
                  <a:pt x="77" y="89"/>
                </a:lnTo>
                <a:lnTo>
                  <a:pt x="77" y="88"/>
                </a:lnTo>
                <a:lnTo>
                  <a:pt x="77" y="87"/>
                </a:lnTo>
                <a:lnTo>
                  <a:pt x="77" y="86"/>
                </a:lnTo>
                <a:lnTo>
                  <a:pt x="77" y="84"/>
                </a:lnTo>
                <a:lnTo>
                  <a:pt x="78" y="84"/>
                </a:lnTo>
                <a:lnTo>
                  <a:pt x="78" y="83"/>
                </a:lnTo>
                <a:lnTo>
                  <a:pt x="78" y="82"/>
                </a:lnTo>
                <a:lnTo>
                  <a:pt x="78" y="81"/>
                </a:lnTo>
                <a:lnTo>
                  <a:pt x="78" y="80"/>
                </a:lnTo>
                <a:lnTo>
                  <a:pt x="78" y="78"/>
                </a:lnTo>
                <a:lnTo>
                  <a:pt x="78" y="77"/>
                </a:lnTo>
                <a:lnTo>
                  <a:pt x="78" y="76"/>
                </a:lnTo>
                <a:lnTo>
                  <a:pt x="79" y="75"/>
                </a:lnTo>
                <a:lnTo>
                  <a:pt x="79" y="74"/>
                </a:lnTo>
                <a:lnTo>
                  <a:pt x="79" y="72"/>
                </a:lnTo>
                <a:lnTo>
                  <a:pt x="79" y="71"/>
                </a:lnTo>
                <a:lnTo>
                  <a:pt x="79" y="69"/>
                </a:lnTo>
                <a:lnTo>
                  <a:pt x="79" y="68"/>
                </a:lnTo>
                <a:lnTo>
                  <a:pt x="79" y="66"/>
                </a:lnTo>
                <a:lnTo>
                  <a:pt x="79" y="64"/>
                </a:lnTo>
                <a:lnTo>
                  <a:pt x="79" y="63"/>
                </a:lnTo>
                <a:lnTo>
                  <a:pt x="79" y="62"/>
                </a:lnTo>
                <a:lnTo>
                  <a:pt x="81" y="60"/>
                </a:lnTo>
                <a:lnTo>
                  <a:pt x="81" y="59"/>
                </a:lnTo>
                <a:lnTo>
                  <a:pt x="81" y="58"/>
                </a:lnTo>
                <a:lnTo>
                  <a:pt x="81" y="57"/>
                </a:lnTo>
                <a:lnTo>
                  <a:pt x="81" y="56"/>
                </a:lnTo>
                <a:lnTo>
                  <a:pt x="81" y="54"/>
                </a:lnTo>
                <a:lnTo>
                  <a:pt x="81" y="53"/>
                </a:lnTo>
                <a:lnTo>
                  <a:pt x="81" y="52"/>
                </a:lnTo>
                <a:lnTo>
                  <a:pt x="81" y="51"/>
                </a:lnTo>
                <a:lnTo>
                  <a:pt x="81" y="50"/>
                </a:lnTo>
                <a:lnTo>
                  <a:pt x="82" y="48"/>
                </a:lnTo>
                <a:lnTo>
                  <a:pt x="82" y="47"/>
                </a:lnTo>
                <a:lnTo>
                  <a:pt x="82" y="46"/>
                </a:lnTo>
                <a:lnTo>
                  <a:pt x="82" y="45"/>
                </a:lnTo>
                <a:lnTo>
                  <a:pt x="82" y="44"/>
                </a:lnTo>
                <a:lnTo>
                  <a:pt x="82" y="42"/>
                </a:lnTo>
                <a:lnTo>
                  <a:pt x="82" y="41"/>
                </a:lnTo>
                <a:lnTo>
                  <a:pt x="83" y="40"/>
                </a:lnTo>
                <a:lnTo>
                  <a:pt x="83" y="39"/>
                </a:lnTo>
                <a:lnTo>
                  <a:pt x="83" y="38"/>
                </a:lnTo>
                <a:lnTo>
                  <a:pt x="83" y="36"/>
                </a:lnTo>
                <a:lnTo>
                  <a:pt x="83" y="35"/>
                </a:lnTo>
                <a:lnTo>
                  <a:pt x="84" y="35"/>
                </a:lnTo>
                <a:lnTo>
                  <a:pt x="84" y="34"/>
                </a:lnTo>
                <a:lnTo>
                  <a:pt x="84" y="33"/>
                </a:lnTo>
                <a:lnTo>
                  <a:pt x="84" y="32"/>
                </a:lnTo>
                <a:lnTo>
                  <a:pt x="84" y="30"/>
                </a:lnTo>
                <a:lnTo>
                  <a:pt x="84" y="29"/>
                </a:lnTo>
                <a:lnTo>
                  <a:pt x="84" y="28"/>
                </a:lnTo>
                <a:lnTo>
                  <a:pt x="85" y="28"/>
                </a:lnTo>
                <a:lnTo>
                  <a:pt x="85" y="27"/>
                </a:lnTo>
                <a:lnTo>
                  <a:pt x="85" y="26"/>
                </a:lnTo>
                <a:lnTo>
                  <a:pt x="85" y="24"/>
                </a:lnTo>
                <a:lnTo>
                  <a:pt x="85" y="23"/>
                </a:lnTo>
                <a:lnTo>
                  <a:pt x="85" y="22"/>
                </a:lnTo>
                <a:lnTo>
                  <a:pt x="85" y="21"/>
                </a:lnTo>
                <a:lnTo>
                  <a:pt x="85" y="20"/>
                </a:lnTo>
                <a:lnTo>
                  <a:pt x="85" y="18"/>
                </a:lnTo>
                <a:lnTo>
                  <a:pt x="85" y="17"/>
                </a:lnTo>
                <a:lnTo>
                  <a:pt x="84" y="16"/>
                </a:lnTo>
                <a:lnTo>
                  <a:pt x="84" y="15"/>
                </a:lnTo>
                <a:lnTo>
                  <a:pt x="84" y="12"/>
                </a:lnTo>
                <a:lnTo>
                  <a:pt x="84" y="11"/>
                </a:lnTo>
                <a:lnTo>
                  <a:pt x="84" y="9"/>
                </a:lnTo>
                <a:lnTo>
                  <a:pt x="84" y="8"/>
                </a:lnTo>
                <a:lnTo>
                  <a:pt x="84" y="5"/>
                </a:lnTo>
                <a:lnTo>
                  <a:pt x="84" y="3"/>
                </a:lnTo>
                <a:lnTo>
                  <a:pt x="84"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0" name="Freeform 111"/>
          <p:cNvSpPr>
            <a:spLocks/>
          </p:cNvSpPr>
          <p:nvPr/>
        </p:nvSpPr>
        <p:spPr bwMode="auto">
          <a:xfrm>
            <a:off x="4052888" y="2166938"/>
            <a:ext cx="66675" cy="228600"/>
          </a:xfrm>
          <a:custGeom>
            <a:avLst/>
            <a:gdLst>
              <a:gd name="T0" fmla="*/ 2147483646 w 86"/>
              <a:gd name="T1" fmla="*/ 2147483646 h 287"/>
              <a:gd name="T2" fmla="*/ 2147483646 w 86"/>
              <a:gd name="T3" fmla="*/ 2147483646 h 287"/>
              <a:gd name="T4" fmla="*/ 2147483646 w 86"/>
              <a:gd name="T5" fmla="*/ 2147483646 h 287"/>
              <a:gd name="T6" fmla="*/ 2147483646 w 86"/>
              <a:gd name="T7" fmla="*/ 2147483646 h 287"/>
              <a:gd name="T8" fmla="*/ 2147483646 w 86"/>
              <a:gd name="T9" fmla="*/ 2147483646 h 287"/>
              <a:gd name="T10" fmla="*/ 2147483646 w 86"/>
              <a:gd name="T11" fmla="*/ 2147483646 h 287"/>
              <a:gd name="T12" fmla="*/ 2147483646 w 86"/>
              <a:gd name="T13" fmla="*/ 2147483646 h 287"/>
              <a:gd name="T14" fmla="*/ 2147483646 w 86"/>
              <a:gd name="T15" fmla="*/ 2147483646 h 287"/>
              <a:gd name="T16" fmla="*/ 2147483646 w 86"/>
              <a:gd name="T17" fmla="*/ 2147483646 h 287"/>
              <a:gd name="T18" fmla="*/ 2147483646 w 86"/>
              <a:gd name="T19" fmla="*/ 2147483646 h 287"/>
              <a:gd name="T20" fmla="*/ 2147483646 w 86"/>
              <a:gd name="T21" fmla="*/ 2147483646 h 287"/>
              <a:gd name="T22" fmla="*/ 2147483646 w 86"/>
              <a:gd name="T23" fmla="*/ 2147483646 h 287"/>
              <a:gd name="T24" fmla="*/ 2147483646 w 86"/>
              <a:gd name="T25" fmla="*/ 2147483646 h 287"/>
              <a:gd name="T26" fmla="*/ 2147483646 w 86"/>
              <a:gd name="T27" fmla="*/ 2147483646 h 287"/>
              <a:gd name="T28" fmla="*/ 2147483646 w 86"/>
              <a:gd name="T29" fmla="*/ 2147483646 h 287"/>
              <a:gd name="T30" fmla="*/ 2147483646 w 86"/>
              <a:gd name="T31" fmla="*/ 2147483646 h 287"/>
              <a:gd name="T32" fmla="*/ 2147483646 w 86"/>
              <a:gd name="T33" fmla="*/ 2147483646 h 287"/>
              <a:gd name="T34" fmla="*/ 2147483646 w 86"/>
              <a:gd name="T35" fmla="*/ 2147483646 h 287"/>
              <a:gd name="T36" fmla="*/ 2147483646 w 86"/>
              <a:gd name="T37" fmla="*/ 2147483646 h 287"/>
              <a:gd name="T38" fmla="*/ 2147483646 w 86"/>
              <a:gd name="T39" fmla="*/ 2147483646 h 287"/>
              <a:gd name="T40" fmla="*/ 2147483646 w 86"/>
              <a:gd name="T41" fmla="*/ 2147483646 h 287"/>
              <a:gd name="T42" fmla="*/ 2147483646 w 86"/>
              <a:gd name="T43" fmla="*/ 2147483646 h 287"/>
              <a:gd name="T44" fmla="*/ 2147483646 w 86"/>
              <a:gd name="T45" fmla="*/ 2147483646 h 287"/>
              <a:gd name="T46" fmla="*/ 2147483646 w 86"/>
              <a:gd name="T47" fmla="*/ 2147483646 h 287"/>
              <a:gd name="T48" fmla="*/ 2147483646 w 86"/>
              <a:gd name="T49" fmla="*/ 2147483646 h 287"/>
              <a:gd name="T50" fmla="*/ 2147483646 w 86"/>
              <a:gd name="T51" fmla="*/ 2147483646 h 287"/>
              <a:gd name="T52" fmla="*/ 2147483646 w 86"/>
              <a:gd name="T53" fmla="*/ 2147483646 h 287"/>
              <a:gd name="T54" fmla="*/ 2147483646 w 86"/>
              <a:gd name="T55" fmla="*/ 2147483646 h 287"/>
              <a:gd name="T56" fmla="*/ 2147483646 w 86"/>
              <a:gd name="T57" fmla="*/ 2147483646 h 287"/>
              <a:gd name="T58" fmla="*/ 2147483646 w 86"/>
              <a:gd name="T59" fmla="*/ 2147483646 h 287"/>
              <a:gd name="T60" fmla="*/ 2147483646 w 86"/>
              <a:gd name="T61" fmla="*/ 2147483646 h 287"/>
              <a:gd name="T62" fmla="*/ 2147483646 w 86"/>
              <a:gd name="T63" fmla="*/ 2147483646 h 287"/>
              <a:gd name="T64" fmla="*/ 2147483646 w 86"/>
              <a:gd name="T65" fmla="*/ 2147483646 h 287"/>
              <a:gd name="T66" fmla="*/ 2147483646 w 86"/>
              <a:gd name="T67" fmla="*/ 2147483646 h 287"/>
              <a:gd name="T68" fmla="*/ 2147483646 w 86"/>
              <a:gd name="T69" fmla="*/ 2147483646 h 287"/>
              <a:gd name="T70" fmla="*/ 2147483646 w 86"/>
              <a:gd name="T71" fmla="*/ 2147483646 h 287"/>
              <a:gd name="T72" fmla="*/ 2147483646 w 86"/>
              <a:gd name="T73" fmla="*/ 2147483646 h 287"/>
              <a:gd name="T74" fmla="*/ 2147483646 w 86"/>
              <a:gd name="T75" fmla="*/ 2147483646 h 287"/>
              <a:gd name="T76" fmla="*/ 2147483646 w 86"/>
              <a:gd name="T77" fmla="*/ 2147483646 h 287"/>
              <a:gd name="T78" fmla="*/ 2147483646 w 86"/>
              <a:gd name="T79" fmla="*/ 2147483646 h 287"/>
              <a:gd name="T80" fmla="*/ 2147483646 w 86"/>
              <a:gd name="T81" fmla="*/ 2147483646 h 287"/>
              <a:gd name="T82" fmla="*/ 2147483646 w 86"/>
              <a:gd name="T83" fmla="*/ 2147483646 h 287"/>
              <a:gd name="T84" fmla="*/ 2147483646 w 86"/>
              <a:gd name="T85" fmla="*/ 2147483646 h 287"/>
              <a:gd name="T86" fmla="*/ 2147483646 w 86"/>
              <a:gd name="T87" fmla="*/ 2147483646 h 287"/>
              <a:gd name="T88" fmla="*/ 2147483646 w 86"/>
              <a:gd name="T89" fmla="*/ 2147483646 h 287"/>
              <a:gd name="T90" fmla="*/ 2147483646 w 86"/>
              <a:gd name="T91" fmla="*/ 2147483646 h 287"/>
              <a:gd name="T92" fmla="*/ 2147483646 w 86"/>
              <a:gd name="T93" fmla="*/ 2147483646 h 287"/>
              <a:gd name="T94" fmla="*/ 2147483646 w 86"/>
              <a:gd name="T95" fmla="*/ 2147483646 h 287"/>
              <a:gd name="T96" fmla="*/ 2147483646 w 86"/>
              <a:gd name="T97" fmla="*/ 2147483646 h 287"/>
              <a:gd name="T98" fmla="*/ 2147483646 w 86"/>
              <a:gd name="T99" fmla="*/ 2147483646 h 287"/>
              <a:gd name="T100" fmla="*/ 2147483646 w 86"/>
              <a:gd name="T101" fmla="*/ 2147483646 h 287"/>
              <a:gd name="T102" fmla="*/ 2147483646 w 86"/>
              <a:gd name="T103" fmla="*/ 2147483646 h 287"/>
              <a:gd name="T104" fmla="*/ 2147483646 w 86"/>
              <a:gd name="T105" fmla="*/ 2147483646 h 287"/>
              <a:gd name="T106" fmla="*/ 2147483646 w 86"/>
              <a:gd name="T107" fmla="*/ 2147483646 h 287"/>
              <a:gd name="T108" fmla="*/ 2147483646 w 86"/>
              <a:gd name="T109" fmla="*/ 2147483646 h 287"/>
              <a:gd name="T110" fmla="*/ 2147483646 w 86"/>
              <a:gd name="T111" fmla="*/ 2147483646 h 287"/>
              <a:gd name="T112" fmla="*/ 2147483646 w 86"/>
              <a:gd name="T113" fmla="*/ 2147483646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
              <a:gd name="T172" fmla="*/ 0 h 287"/>
              <a:gd name="T173" fmla="*/ 86 w 86"/>
              <a:gd name="T174" fmla="*/ 287 h 2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 h="287">
                <a:moveTo>
                  <a:pt x="0" y="0"/>
                </a:moveTo>
                <a:lnTo>
                  <a:pt x="3" y="2"/>
                </a:lnTo>
                <a:lnTo>
                  <a:pt x="4" y="6"/>
                </a:lnTo>
                <a:lnTo>
                  <a:pt x="6" y="8"/>
                </a:lnTo>
                <a:lnTo>
                  <a:pt x="7" y="11"/>
                </a:lnTo>
                <a:lnTo>
                  <a:pt x="9" y="13"/>
                </a:lnTo>
                <a:lnTo>
                  <a:pt x="10" y="16"/>
                </a:lnTo>
                <a:lnTo>
                  <a:pt x="11" y="18"/>
                </a:lnTo>
                <a:lnTo>
                  <a:pt x="12" y="20"/>
                </a:lnTo>
                <a:lnTo>
                  <a:pt x="13" y="22"/>
                </a:lnTo>
                <a:lnTo>
                  <a:pt x="15" y="24"/>
                </a:lnTo>
                <a:lnTo>
                  <a:pt x="15" y="25"/>
                </a:lnTo>
                <a:lnTo>
                  <a:pt x="16" y="26"/>
                </a:lnTo>
                <a:lnTo>
                  <a:pt x="17" y="29"/>
                </a:lnTo>
                <a:lnTo>
                  <a:pt x="17" y="30"/>
                </a:lnTo>
                <a:lnTo>
                  <a:pt x="18" y="31"/>
                </a:lnTo>
                <a:lnTo>
                  <a:pt x="18" y="32"/>
                </a:lnTo>
                <a:lnTo>
                  <a:pt x="19" y="34"/>
                </a:lnTo>
                <a:lnTo>
                  <a:pt x="19" y="35"/>
                </a:lnTo>
                <a:lnTo>
                  <a:pt x="21" y="36"/>
                </a:lnTo>
                <a:lnTo>
                  <a:pt x="21" y="37"/>
                </a:lnTo>
                <a:lnTo>
                  <a:pt x="22" y="38"/>
                </a:lnTo>
                <a:lnTo>
                  <a:pt x="22" y="40"/>
                </a:lnTo>
                <a:lnTo>
                  <a:pt x="23" y="41"/>
                </a:lnTo>
                <a:lnTo>
                  <a:pt x="23" y="42"/>
                </a:lnTo>
                <a:lnTo>
                  <a:pt x="24" y="43"/>
                </a:lnTo>
                <a:lnTo>
                  <a:pt x="24" y="46"/>
                </a:lnTo>
                <a:lnTo>
                  <a:pt x="25" y="47"/>
                </a:lnTo>
                <a:lnTo>
                  <a:pt x="25" y="48"/>
                </a:lnTo>
                <a:lnTo>
                  <a:pt x="27" y="49"/>
                </a:lnTo>
                <a:lnTo>
                  <a:pt x="27" y="50"/>
                </a:lnTo>
                <a:lnTo>
                  <a:pt x="28" y="53"/>
                </a:lnTo>
                <a:lnTo>
                  <a:pt x="28" y="54"/>
                </a:lnTo>
                <a:lnTo>
                  <a:pt x="29" y="55"/>
                </a:lnTo>
                <a:lnTo>
                  <a:pt x="29" y="56"/>
                </a:lnTo>
                <a:lnTo>
                  <a:pt x="30" y="59"/>
                </a:lnTo>
                <a:lnTo>
                  <a:pt x="30" y="60"/>
                </a:lnTo>
                <a:lnTo>
                  <a:pt x="31" y="61"/>
                </a:lnTo>
                <a:lnTo>
                  <a:pt x="31" y="62"/>
                </a:lnTo>
                <a:lnTo>
                  <a:pt x="33" y="64"/>
                </a:lnTo>
                <a:lnTo>
                  <a:pt x="33" y="65"/>
                </a:lnTo>
                <a:lnTo>
                  <a:pt x="34" y="66"/>
                </a:lnTo>
                <a:lnTo>
                  <a:pt x="34" y="67"/>
                </a:lnTo>
                <a:lnTo>
                  <a:pt x="34" y="68"/>
                </a:lnTo>
                <a:lnTo>
                  <a:pt x="35" y="68"/>
                </a:lnTo>
                <a:lnTo>
                  <a:pt x="35" y="70"/>
                </a:lnTo>
                <a:lnTo>
                  <a:pt x="35" y="71"/>
                </a:lnTo>
                <a:lnTo>
                  <a:pt x="36" y="72"/>
                </a:lnTo>
                <a:lnTo>
                  <a:pt x="36" y="73"/>
                </a:lnTo>
                <a:lnTo>
                  <a:pt x="36" y="74"/>
                </a:lnTo>
                <a:lnTo>
                  <a:pt x="37" y="76"/>
                </a:lnTo>
                <a:lnTo>
                  <a:pt x="37" y="77"/>
                </a:lnTo>
                <a:lnTo>
                  <a:pt x="39" y="78"/>
                </a:lnTo>
                <a:lnTo>
                  <a:pt x="39" y="79"/>
                </a:lnTo>
                <a:lnTo>
                  <a:pt x="39" y="80"/>
                </a:lnTo>
                <a:lnTo>
                  <a:pt x="40" y="82"/>
                </a:lnTo>
                <a:lnTo>
                  <a:pt x="40" y="83"/>
                </a:lnTo>
                <a:lnTo>
                  <a:pt x="41" y="85"/>
                </a:lnTo>
                <a:lnTo>
                  <a:pt x="41" y="86"/>
                </a:lnTo>
                <a:lnTo>
                  <a:pt x="42" y="88"/>
                </a:lnTo>
                <a:lnTo>
                  <a:pt x="42" y="90"/>
                </a:lnTo>
                <a:lnTo>
                  <a:pt x="44" y="92"/>
                </a:lnTo>
                <a:lnTo>
                  <a:pt x="45" y="94"/>
                </a:lnTo>
                <a:lnTo>
                  <a:pt x="45" y="96"/>
                </a:lnTo>
                <a:lnTo>
                  <a:pt x="46" y="97"/>
                </a:lnTo>
                <a:lnTo>
                  <a:pt x="46" y="100"/>
                </a:lnTo>
                <a:lnTo>
                  <a:pt x="47" y="101"/>
                </a:lnTo>
                <a:lnTo>
                  <a:pt x="47" y="102"/>
                </a:lnTo>
                <a:lnTo>
                  <a:pt x="48" y="103"/>
                </a:lnTo>
                <a:lnTo>
                  <a:pt x="48" y="104"/>
                </a:lnTo>
                <a:lnTo>
                  <a:pt x="48" y="106"/>
                </a:lnTo>
                <a:lnTo>
                  <a:pt x="50" y="107"/>
                </a:lnTo>
                <a:lnTo>
                  <a:pt x="50" y="108"/>
                </a:lnTo>
                <a:lnTo>
                  <a:pt x="51" y="109"/>
                </a:lnTo>
                <a:lnTo>
                  <a:pt x="51" y="110"/>
                </a:lnTo>
                <a:lnTo>
                  <a:pt x="51" y="112"/>
                </a:lnTo>
                <a:lnTo>
                  <a:pt x="51" y="113"/>
                </a:lnTo>
                <a:lnTo>
                  <a:pt x="52" y="114"/>
                </a:lnTo>
                <a:lnTo>
                  <a:pt x="52" y="115"/>
                </a:lnTo>
                <a:lnTo>
                  <a:pt x="52" y="116"/>
                </a:lnTo>
                <a:lnTo>
                  <a:pt x="53" y="116"/>
                </a:lnTo>
                <a:lnTo>
                  <a:pt x="53" y="118"/>
                </a:lnTo>
                <a:lnTo>
                  <a:pt x="53" y="119"/>
                </a:lnTo>
                <a:lnTo>
                  <a:pt x="54" y="120"/>
                </a:lnTo>
                <a:lnTo>
                  <a:pt x="54" y="121"/>
                </a:lnTo>
                <a:lnTo>
                  <a:pt x="54" y="122"/>
                </a:lnTo>
                <a:lnTo>
                  <a:pt x="54" y="124"/>
                </a:lnTo>
                <a:lnTo>
                  <a:pt x="56" y="125"/>
                </a:lnTo>
                <a:lnTo>
                  <a:pt x="56" y="127"/>
                </a:lnTo>
                <a:lnTo>
                  <a:pt x="57" y="128"/>
                </a:lnTo>
                <a:lnTo>
                  <a:pt x="57" y="130"/>
                </a:lnTo>
                <a:lnTo>
                  <a:pt x="58" y="132"/>
                </a:lnTo>
                <a:lnTo>
                  <a:pt x="58" y="133"/>
                </a:lnTo>
                <a:lnTo>
                  <a:pt x="58" y="136"/>
                </a:lnTo>
                <a:lnTo>
                  <a:pt x="59" y="138"/>
                </a:lnTo>
                <a:lnTo>
                  <a:pt x="59" y="139"/>
                </a:lnTo>
                <a:lnTo>
                  <a:pt x="60" y="142"/>
                </a:lnTo>
                <a:lnTo>
                  <a:pt x="60" y="143"/>
                </a:lnTo>
                <a:lnTo>
                  <a:pt x="62" y="144"/>
                </a:lnTo>
                <a:lnTo>
                  <a:pt x="62" y="145"/>
                </a:lnTo>
                <a:lnTo>
                  <a:pt x="62" y="148"/>
                </a:lnTo>
                <a:lnTo>
                  <a:pt x="63" y="149"/>
                </a:lnTo>
                <a:lnTo>
                  <a:pt x="63" y="150"/>
                </a:lnTo>
                <a:lnTo>
                  <a:pt x="63" y="151"/>
                </a:lnTo>
                <a:lnTo>
                  <a:pt x="64" y="152"/>
                </a:lnTo>
                <a:lnTo>
                  <a:pt x="64" y="154"/>
                </a:lnTo>
                <a:lnTo>
                  <a:pt x="65" y="155"/>
                </a:lnTo>
                <a:lnTo>
                  <a:pt x="65" y="156"/>
                </a:lnTo>
                <a:lnTo>
                  <a:pt x="65" y="157"/>
                </a:lnTo>
                <a:lnTo>
                  <a:pt x="65" y="158"/>
                </a:lnTo>
                <a:lnTo>
                  <a:pt x="66" y="160"/>
                </a:lnTo>
                <a:lnTo>
                  <a:pt x="66" y="161"/>
                </a:lnTo>
                <a:lnTo>
                  <a:pt x="66" y="162"/>
                </a:lnTo>
                <a:lnTo>
                  <a:pt x="68" y="162"/>
                </a:lnTo>
                <a:lnTo>
                  <a:pt x="68" y="163"/>
                </a:lnTo>
                <a:lnTo>
                  <a:pt x="68" y="164"/>
                </a:lnTo>
                <a:lnTo>
                  <a:pt x="68" y="166"/>
                </a:lnTo>
                <a:lnTo>
                  <a:pt x="69" y="168"/>
                </a:lnTo>
                <a:lnTo>
                  <a:pt x="69" y="169"/>
                </a:lnTo>
                <a:lnTo>
                  <a:pt x="70" y="170"/>
                </a:lnTo>
                <a:lnTo>
                  <a:pt x="70" y="172"/>
                </a:lnTo>
                <a:lnTo>
                  <a:pt x="70" y="174"/>
                </a:lnTo>
                <a:lnTo>
                  <a:pt x="71" y="175"/>
                </a:lnTo>
                <a:lnTo>
                  <a:pt x="71" y="178"/>
                </a:lnTo>
                <a:lnTo>
                  <a:pt x="72" y="179"/>
                </a:lnTo>
                <a:lnTo>
                  <a:pt x="72" y="181"/>
                </a:lnTo>
                <a:lnTo>
                  <a:pt x="74" y="182"/>
                </a:lnTo>
                <a:lnTo>
                  <a:pt x="74" y="185"/>
                </a:lnTo>
                <a:lnTo>
                  <a:pt x="75" y="186"/>
                </a:lnTo>
                <a:lnTo>
                  <a:pt x="75" y="188"/>
                </a:lnTo>
                <a:lnTo>
                  <a:pt x="76" y="190"/>
                </a:lnTo>
                <a:lnTo>
                  <a:pt x="76" y="191"/>
                </a:lnTo>
                <a:lnTo>
                  <a:pt x="76" y="192"/>
                </a:lnTo>
                <a:lnTo>
                  <a:pt x="76" y="193"/>
                </a:lnTo>
                <a:lnTo>
                  <a:pt x="77" y="194"/>
                </a:lnTo>
                <a:lnTo>
                  <a:pt x="77" y="196"/>
                </a:lnTo>
                <a:lnTo>
                  <a:pt x="77" y="197"/>
                </a:lnTo>
                <a:lnTo>
                  <a:pt x="77" y="198"/>
                </a:lnTo>
                <a:lnTo>
                  <a:pt x="78" y="198"/>
                </a:lnTo>
                <a:lnTo>
                  <a:pt x="78" y="199"/>
                </a:lnTo>
                <a:lnTo>
                  <a:pt x="78" y="200"/>
                </a:lnTo>
                <a:lnTo>
                  <a:pt x="78" y="202"/>
                </a:lnTo>
                <a:lnTo>
                  <a:pt x="78" y="203"/>
                </a:lnTo>
                <a:lnTo>
                  <a:pt x="78" y="204"/>
                </a:lnTo>
                <a:lnTo>
                  <a:pt x="80" y="205"/>
                </a:lnTo>
                <a:lnTo>
                  <a:pt x="80" y="206"/>
                </a:lnTo>
                <a:lnTo>
                  <a:pt x="80" y="208"/>
                </a:lnTo>
                <a:lnTo>
                  <a:pt x="80" y="209"/>
                </a:lnTo>
                <a:lnTo>
                  <a:pt x="80" y="210"/>
                </a:lnTo>
                <a:lnTo>
                  <a:pt x="80" y="211"/>
                </a:lnTo>
                <a:lnTo>
                  <a:pt x="80" y="212"/>
                </a:lnTo>
                <a:lnTo>
                  <a:pt x="80" y="214"/>
                </a:lnTo>
                <a:lnTo>
                  <a:pt x="80" y="215"/>
                </a:lnTo>
                <a:lnTo>
                  <a:pt x="80" y="216"/>
                </a:lnTo>
                <a:lnTo>
                  <a:pt x="81" y="218"/>
                </a:lnTo>
                <a:lnTo>
                  <a:pt x="81" y="220"/>
                </a:lnTo>
                <a:lnTo>
                  <a:pt x="81" y="221"/>
                </a:lnTo>
                <a:lnTo>
                  <a:pt x="81" y="223"/>
                </a:lnTo>
                <a:lnTo>
                  <a:pt x="81" y="224"/>
                </a:lnTo>
                <a:lnTo>
                  <a:pt x="81" y="226"/>
                </a:lnTo>
                <a:lnTo>
                  <a:pt x="81" y="227"/>
                </a:lnTo>
                <a:lnTo>
                  <a:pt x="81" y="228"/>
                </a:lnTo>
                <a:lnTo>
                  <a:pt x="81" y="229"/>
                </a:lnTo>
                <a:lnTo>
                  <a:pt x="81" y="230"/>
                </a:lnTo>
                <a:lnTo>
                  <a:pt x="81" y="232"/>
                </a:lnTo>
                <a:lnTo>
                  <a:pt x="82" y="233"/>
                </a:lnTo>
                <a:lnTo>
                  <a:pt x="82" y="234"/>
                </a:lnTo>
                <a:lnTo>
                  <a:pt x="82" y="235"/>
                </a:lnTo>
                <a:lnTo>
                  <a:pt x="82" y="236"/>
                </a:lnTo>
                <a:lnTo>
                  <a:pt x="82" y="238"/>
                </a:lnTo>
                <a:lnTo>
                  <a:pt x="82" y="239"/>
                </a:lnTo>
                <a:lnTo>
                  <a:pt x="82" y="240"/>
                </a:lnTo>
                <a:lnTo>
                  <a:pt x="82" y="241"/>
                </a:lnTo>
                <a:lnTo>
                  <a:pt x="83" y="241"/>
                </a:lnTo>
                <a:lnTo>
                  <a:pt x="83" y="242"/>
                </a:lnTo>
                <a:lnTo>
                  <a:pt x="83" y="244"/>
                </a:lnTo>
                <a:lnTo>
                  <a:pt x="83" y="245"/>
                </a:lnTo>
                <a:lnTo>
                  <a:pt x="83" y="246"/>
                </a:lnTo>
                <a:lnTo>
                  <a:pt x="83" y="247"/>
                </a:lnTo>
                <a:lnTo>
                  <a:pt x="84" y="247"/>
                </a:lnTo>
                <a:lnTo>
                  <a:pt x="84" y="248"/>
                </a:lnTo>
                <a:lnTo>
                  <a:pt x="84" y="250"/>
                </a:lnTo>
                <a:lnTo>
                  <a:pt x="84" y="251"/>
                </a:lnTo>
                <a:lnTo>
                  <a:pt x="84" y="252"/>
                </a:lnTo>
                <a:lnTo>
                  <a:pt x="84" y="253"/>
                </a:lnTo>
                <a:lnTo>
                  <a:pt x="86" y="254"/>
                </a:lnTo>
                <a:lnTo>
                  <a:pt x="86" y="256"/>
                </a:lnTo>
                <a:lnTo>
                  <a:pt x="86" y="257"/>
                </a:lnTo>
                <a:lnTo>
                  <a:pt x="86" y="258"/>
                </a:lnTo>
                <a:lnTo>
                  <a:pt x="86" y="259"/>
                </a:lnTo>
                <a:lnTo>
                  <a:pt x="86" y="260"/>
                </a:lnTo>
                <a:lnTo>
                  <a:pt x="86" y="262"/>
                </a:lnTo>
                <a:lnTo>
                  <a:pt x="86" y="263"/>
                </a:lnTo>
                <a:lnTo>
                  <a:pt x="86" y="264"/>
                </a:lnTo>
                <a:lnTo>
                  <a:pt x="86" y="265"/>
                </a:lnTo>
                <a:lnTo>
                  <a:pt x="86" y="266"/>
                </a:lnTo>
                <a:lnTo>
                  <a:pt x="86" y="268"/>
                </a:lnTo>
                <a:lnTo>
                  <a:pt x="86" y="269"/>
                </a:lnTo>
                <a:lnTo>
                  <a:pt x="86" y="270"/>
                </a:lnTo>
                <a:lnTo>
                  <a:pt x="86" y="271"/>
                </a:lnTo>
                <a:lnTo>
                  <a:pt x="86" y="272"/>
                </a:lnTo>
                <a:lnTo>
                  <a:pt x="86" y="275"/>
                </a:lnTo>
                <a:lnTo>
                  <a:pt x="86" y="276"/>
                </a:lnTo>
                <a:lnTo>
                  <a:pt x="86" y="278"/>
                </a:lnTo>
                <a:lnTo>
                  <a:pt x="86" y="280"/>
                </a:lnTo>
                <a:lnTo>
                  <a:pt x="86" y="282"/>
                </a:lnTo>
                <a:lnTo>
                  <a:pt x="86" y="284"/>
                </a:lnTo>
                <a:lnTo>
                  <a:pt x="84" y="287"/>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1" name="Freeform 112"/>
          <p:cNvSpPr>
            <a:spLocks/>
          </p:cNvSpPr>
          <p:nvPr/>
        </p:nvSpPr>
        <p:spPr bwMode="auto">
          <a:xfrm>
            <a:off x="4052888" y="2393950"/>
            <a:ext cx="66675" cy="227013"/>
          </a:xfrm>
          <a:custGeom>
            <a:avLst/>
            <a:gdLst>
              <a:gd name="T0" fmla="*/ 2147483646 w 86"/>
              <a:gd name="T1" fmla="*/ 2147483646 h 287"/>
              <a:gd name="T2" fmla="*/ 2147483646 w 86"/>
              <a:gd name="T3" fmla="*/ 2147483646 h 287"/>
              <a:gd name="T4" fmla="*/ 2147483646 w 86"/>
              <a:gd name="T5" fmla="*/ 2147483646 h 287"/>
              <a:gd name="T6" fmla="*/ 2147483646 w 86"/>
              <a:gd name="T7" fmla="*/ 2147483646 h 287"/>
              <a:gd name="T8" fmla="*/ 2147483646 w 86"/>
              <a:gd name="T9" fmla="*/ 2147483646 h 287"/>
              <a:gd name="T10" fmla="*/ 2147483646 w 86"/>
              <a:gd name="T11" fmla="*/ 2147483646 h 287"/>
              <a:gd name="T12" fmla="*/ 2147483646 w 86"/>
              <a:gd name="T13" fmla="*/ 2147483646 h 287"/>
              <a:gd name="T14" fmla="*/ 2147483646 w 86"/>
              <a:gd name="T15" fmla="*/ 2147483646 h 287"/>
              <a:gd name="T16" fmla="*/ 2147483646 w 86"/>
              <a:gd name="T17" fmla="*/ 2147483646 h 287"/>
              <a:gd name="T18" fmla="*/ 2147483646 w 86"/>
              <a:gd name="T19" fmla="*/ 2147483646 h 287"/>
              <a:gd name="T20" fmla="*/ 2147483646 w 86"/>
              <a:gd name="T21" fmla="*/ 2147483646 h 287"/>
              <a:gd name="T22" fmla="*/ 2147483646 w 86"/>
              <a:gd name="T23" fmla="*/ 2147483646 h 287"/>
              <a:gd name="T24" fmla="*/ 2147483646 w 86"/>
              <a:gd name="T25" fmla="*/ 2147483646 h 287"/>
              <a:gd name="T26" fmla="*/ 2147483646 w 86"/>
              <a:gd name="T27" fmla="*/ 2147483646 h 287"/>
              <a:gd name="T28" fmla="*/ 2147483646 w 86"/>
              <a:gd name="T29" fmla="*/ 2147483646 h 287"/>
              <a:gd name="T30" fmla="*/ 2147483646 w 86"/>
              <a:gd name="T31" fmla="*/ 2147483646 h 287"/>
              <a:gd name="T32" fmla="*/ 2147483646 w 86"/>
              <a:gd name="T33" fmla="*/ 2147483646 h 287"/>
              <a:gd name="T34" fmla="*/ 2147483646 w 86"/>
              <a:gd name="T35" fmla="*/ 2147483646 h 287"/>
              <a:gd name="T36" fmla="*/ 2147483646 w 86"/>
              <a:gd name="T37" fmla="*/ 2147483646 h 287"/>
              <a:gd name="T38" fmla="*/ 2147483646 w 86"/>
              <a:gd name="T39" fmla="*/ 2147483646 h 287"/>
              <a:gd name="T40" fmla="*/ 2147483646 w 86"/>
              <a:gd name="T41" fmla="*/ 2147483646 h 287"/>
              <a:gd name="T42" fmla="*/ 2147483646 w 86"/>
              <a:gd name="T43" fmla="*/ 2147483646 h 287"/>
              <a:gd name="T44" fmla="*/ 2147483646 w 86"/>
              <a:gd name="T45" fmla="*/ 2147483646 h 287"/>
              <a:gd name="T46" fmla="*/ 2147483646 w 86"/>
              <a:gd name="T47" fmla="*/ 2147483646 h 287"/>
              <a:gd name="T48" fmla="*/ 2147483646 w 86"/>
              <a:gd name="T49" fmla="*/ 2147483646 h 287"/>
              <a:gd name="T50" fmla="*/ 2147483646 w 86"/>
              <a:gd name="T51" fmla="*/ 2147483646 h 287"/>
              <a:gd name="T52" fmla="*/ 2147483646 w 86"/>
              <a:gd name="T53" fmla="*/ 2147483646 h 287"/>
              <a:gd name="T54" fmla="*/ 2147483646 w 86"/>
              <a:gd name="T55" fmla="*/ 2147483646 h 287"/>
              <a:gd name="T56" fmla="*/ 2147483646 w 86"/>
              <a:gd name="T57" fmla="*/ 2147483646 h 287"/>
              <a:gd name="T58" fmla="*/ 2147483646 w 86"/>
              <a:gd name="T59" fmla="*/ 2147483646 h 287"/>
              <a:gd name="T60" fmla="*/ 2147483646 w 86"/>
              <a:gd name="T61" fmla="*/ 2147483646 h 287"/>
              <a:gd name="T62" fmla="*/ 2147483646 w 86"/>
              <a:gd name="T63" fmla="*/ 2147483646 h 287"/>
              <a:gd name="T64" fmla="*/ 2147483646 w 86"/>
              <a:gd name="T65" fmla="*/ 2147483646 h 287"/>
              <a:gd name="T66" fmla="*/ 2147483646 w 86"/>
              <a:gd name="T67" fmla="*/ 2147483646 h 287"/>
              <a:gd name="T68" fmla="*/ 2147483646 w 86"/>
              <a:gd name="T69" fmla="*/ 2147483646 h 287"/>
              <a:gd name="T70" fmla="*/ 2147483646 w 86"/>
              <a:gd name="T71" fmla="*/ 2147483646 h 287"/>
              <a:gd name="T72" fmla="*/ 2147483646 w 86"/>
              <a:gd name="T73" fmla="*/ 2147483646 h 287"/>
              <a:gd name="T74" fmla="*/ 2147483646 w 86"/>
              <a:gd name="T75" fmla="*/ 2147483646 h 287"/>
              <a:gd name="T76" fmla="*/ 2147483646 w 86"/>
              <a:gd name="T77" fmla="*/ 2147483646 h 287"/>
              <a:gd name="T78" fmla="*/ 2147483646 w 86"/>
              <a:gd name="T79" fmla="*/ 2147483646 h 287"/>
              <a:gd name="T80" fmla="*/ 2147483646 w 86"/>
              <a:gd name="T81" fmla="*/ 2147483646 h 287"/>
              <a:gd name="T82" fmla="*/ 2147483646 w 86"/>
              <a:gd name="T83" fmla="*/ 2147483646 h 287"/>
              <a:gd name="T84" fmla="*/ 2147483646 w 86"/>
              <a:gd name="T85" fmla="*/ 2147483646 h 287"/>
              <a:gd name="T86" fmla="*/ 2147483646 w 86"/>
              <a:gd name="T87" fmla="*/ 2147483646 h 287"/>
              <a:gd name="T88" fmla="*/ 2147483646 w 86"/>
              <a:gd name="T89" fmla="*/ 2147483646 h 287"/>
              <a:gd name="T90" fmla="*/ 2147483646 w 86"/>
              <a:gd name="T91" fmla="*/ 2147483646 h 287"/>
              <a:gd name="T92" fmla="*/ 2147483646 w 86"/>
              <a:gd name="T93" fmla="*/ 2147483646 h 287"/>
              <a:gd name="T94" fmla="*/ 2147483646 w 86"/>
              <a:gd name="T95" fmla="*/ 2147483646 h 287"/>
              <a:gd name="T96" fmla="*/ 2147483646 w 86"/>
              <a:gd name="T97" fmla="*/ 2147483646 h 287"/>
              <a:gd name="T98" fmla="*/ 2147483646 w 86"/>
              <a:gd name="T99" fmla="*/ 2147483646 h 287"/>
              <a:gd name="T100" fmla="*/ 2147483646 w 86"/>
              <a:gd name="T101" fmla="*/ 2147483646 h 287"/>
              <a:gd name="T102" fmla="*/ 2147483646 w 86"/>
              <a:gd name="T103" fmla="*/ 2147483646 h 287"/>
              <a:gd name="T104" fmla="*/ 2147483646 w 86"/>
              <a:gd name="T105" fmla="*/ 2147483646 h 287"/>
              <a:gd name="T106" fmla="*/ 2147483646 w 86"/>
              <a:gd name="T107" fmla="*/ 2147483646 h 287"/>
              <a:gd name="T108" fmla="*/ 2147483646 w 86"/>
              <a:gd name="T109" fmla="*/ 2147483646 h 287"/>
              <a:gd name="T110" fmla="*/ 2147483646 w 86"/>
              <a:gd name="T111" fmla="*/ 2147483646 h 287"/>
              <a:gd name="T112" fmla="*/ 2147483646 w 86"/>
              <a:gd name="T113" fmla="*/ 2147483646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
              <a:gd name="T172" fmla="*/ 0 h 287"/>
              <a:gd name="T173" fmla="*/ 86 w 86"/>
              <a:gd name="T174" fmla="*/ 287 h 2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 h="287">
                <a:moveTo>
                  <a:pt x="0" y="287"/>
                </a:moveTo>
                <a:lnTo>
                  <a:pt x="3" y="284"/>
                </a:lnTo>
                <a:lnTo>
                  <a:pt x="4" y="281"/>
                </a:lnTo>
                <a:lnTo>
                  <a:pt x="6" y="279"/>
                </a:lnTo>
                <a:lnTo>
                  <a:pt x="7" y="276"/>
                </a:lnTo>
                <a:lnTo>
                  <a:pt x="9" y="274"/>
                </a:lnTo>
                <a:lnTo>
                  <a:pt x="10" y="272"/>
                </a:lnTo>
                <a:lnTo>
                  <a:pt x="11" y="269"/>
                </a:lnTo>
                <a:lnTo>
                  <a:pt x="12" y="267"/>
                </a:lnTo>
                <a:lnTo>
                  <a:pt x="13" y="266"/>
                </a:lnTo>
                <a:lnTo>
                  <a:pt x="15" y="263"/>
                </a:lnTo>
                <a:lnTo>
                  <a:pt x="15" y="262"/>
                </a:lnTo>
                <a:lnTo>
                  <a:pt x="16" y="261"/>
                </a:lnTo>
                <a:lnTo>
                  <a:pt x="17" y="258"/>
                </a:lnTo>
                <a:lnTo>
                  <a:pt x="17" y="257"/>
                </a:lnTo>
                <a:lnTo>
                  <a:pt x="18" y="256"/>
                </a:lnTo>
                <a:lnTo>
                  <a:pt x="18" y="255"/>
                </a:lnTo>
                <a:lnTo>
                  <a:pt x="19" y="254"/>
                </a:lnTo>
                <a:lnTo>
                  <a:pt x="19" y="252"/>
                </a:lnTo>
                <a:lnTo>
                  <a:pt x="21" y="251"/>
                </a:lnTo>
                <a:lnTo>
                  <a:pt x="21" y="250"/>
                </a:lnTo>
                <a:lnTo>
                  <a:pt x="22" y="249"/>
                </a:lnTo>
                <a:lnTo>
                  <a:pt x="22" y="248"/>
                </a:lnTo>
                <a:lnTo>
                  <a:pt x="23" y="246"/>
                </a:lnTo>
                <a:lnTo>
                  <a:pt x="23" y="245"/>
                </a:lnTo>
                <a:lnTo>
                  <a:pt x="24" y="244"/>
                </a:lnTo>
                <a:lnTo>
                  <a:pt x="24" y="243"/>
                </a:lnTo>
                <a:lnTo>
                  <a:pt x="25" y="240"/>
                </a:lnTo>
                <a:lnTo>
                  <a:pt x="25" y="239"/>
                </a:lnTo>
                <a:lnTo>
                  <a:pt x="27" y="238"/>
                </a:lnTo>
                <a:lnTo>
                  <a:pt x="27" y="237"/>
                </a:lnTo>
                <a:lnTo>
                  <a:pt x="28" y="234"/>
                </a:lnTo>
                <a:lnTo>
                  <a:pt x="28" y="233"/>
                </a:lnTo>
                <a:lnTo>
                  <a:pt x="29" y="232"/>
                </a:lnTo>
                <a:lnTo>
                  <a:pt x="29" y="231"/>
                </a:lnTo>
                <a:lnTo>
                  <a:pt x="30" y="228"/>
                </a:lnTo>
                <a:lnTo>
                  <a:pt x="30" y="227"/>
                </a:lnTo>
                <a:lnTo>
                  <a:pt x="31" y="226"/>
                </a:lnTo>
                <a:lnTo>
                  <a:pt x="31" y="225"/>
                </a:lnTo>
                <a:lnTo>
                  <a:pt x="33" y="224"/>
                </a:lnTo>
                <a:lnTo>
                  <a:pt x="33" y="222"/>
                </a:lnTo>
                <a:lnTo>
                  <a:pt x="34" y="221"/>
                </a:lnTo>
                <a:lnTo>
                  <a:pt x="34" y="220"/>
                </a:lnTo>
                <a:lnTo>
                  <a:pt x="34" y="219"/>
                </a:lnTo>
                <a:lnTo>
                  <a:pt x="35" y="219"/>
                </a:lnTo>
                <a:lnTo>
                  <a:pt x="35" y="218"/>
                </a:lnTo>
                <a:lnTo>
                  <a:pt x="35" y="216"/>
                </a:lnTo>
                <a:lnTo>
                  <a:pt x="36" y="215"/>
                </a:lnTo>
                <a:lnTo>
                  <a:pt x="36" y="214"/>
                </a:lnTo>
                <a:lnTo>
                  <a:pt x="36" y="213"/>
                </a:lnTo>
                <a:lnTo>
                  <a:pt x="37" y="212"/>
                </a:lnTo>
                <a:lnTo>
                  <a:pt x="37" y="210"/>
                </a:lnTo>
                <a:lnTo>
                  <a:pt x="39" y="209"/>
                </a:lnTo>
                <a:lnTo>
                  <a:pt x="39" y="208"/>
                </a:lnTo>
                <a:lnTo>
                  <a:pt x="39" y="207"/>
                </a:lnTo>
                <a:lnTo>
                  <a:pt x="40" y="206"/>
                </a:lnTo>
                <a:lnTo>
                  <a:pt x="40" y="204"/>
                </a:lnTo>
                <a:lnTo>
                  <a:pt x="41" y="202"/>
                </a:lnTo>
                <a:lnTo>
                  <a:pt x="41" y="201"/>
                </a:lnTo>
                <a:lnTo>
                  <a:pt x="42" y="198"/>
                </a:lnTo>
                <a:lnTo>
                  <a:pt x="42" y="197"/>
                </a:lnTo>
                <a:lnTo>
                  <a:pt x="44" y="195"/>
                </a:lnTo>
                <a:lnTo>
                  <a:pt x="45" y="194"/>
                </a:lnTo>
                <a:lnTo>
                  <a:pt x="45" y="191"/>
                </a:lnTo>
                <a:lnTo>
                  <a:pt x="46" y="190"/>
                </a:lnTo>
                <a:lnTo>
                  <a:pt x="46" y="188"/>
                </a:lnTo>
                <a:lnTo>
                  <a:pt x="47" y="186"/>
                </a:lnTo>
                <a:lnTo>
                  <a:pt x="47" y="185"/>
                </a:lnTo>
                <a:lnTo>
                  <a:pt x="48" y="184"/>
                </a:lnTo>
                <a:lnTo>
                  <a:pt x="48" y="182"/>
                </a:lnTo>
                <a:lnTo>
                  <a:pt x="48" y="180"/>
                </a:lnTo>
                <a:lnTo>
                  <a:pt x="50" y="179"/>
                </a:lnTo>
                <a:lnTo>
                  <a:pt x="50" y="178"/>
                </a:lnTo>
                <a:lnTo>
                  <a:pt x="51" y="178"/>
                </a:lnTo>
                <a:lnTo>
                  <a:pt x="51" y="177"/>
                </a:lnTo>
                <a:lnTo>
                  <a:pt x="51" y="176"/>
                </a:lnTo>
                <a:lnTo>
                  <a:pt x="51" y="174"/>
                </a:lnTo>
                <a:lnTo>
                  <a:pt x="52" y="173"/>
                </a:lnTo>
                <a:lnTo>
                  <a:pt x="52" y="172"/>
                </a:lnTo>
                <a:lnTo>
                  <a:pt x="52" y="171"/>
                </a:lnTo>
                <a:lnTo>
                  <a:pt x="53" y="170"/>
                </a:lnTo>
                <a:lnTo>
                  <a:pt x="53" y="168"/>
                </a:lnTo>
                <a:lnTo>
                  <a:pt x="54" y="167"/>
                </a:lnTo>
                <a:lnTo>
                  <a:pt x="54" y="166"/>
                </a:lnTo>
                <a:lnTo>
                  <a:pt x="54" y="165"/>
                </a:lnTo>
                <a:lnTo>
                  <a:pt x="54" y="164"/>
                </a:lnTo>
                <a:lnTo>
                  <a:pt x="56" y="161"/>
                </a:lnTo>
                <a:lnTo>
                  <a:pt x="56" y="160"/>
                </a:lnTo>
                <a:lnTo>
                  <a:pt x="57" y="159"/>
                </a:lnTo>
                <a:lnTo>
                  <a:pt x="57" y="158"/>
                </a:lnTo>
                <a:lnTo>
                  <a:pt x="58" y="155"/>
                </a:lnTo>
                <a:lnTo>
                  <a:pt x="58" y="154"/>
                </a:lnTo>
                <a:lnTo>
                  <a:pt x="58" y="152"/>
                </a:lnTo>
                <a:lnTo>
                  <a:pt x="59" y="149"/>
                </a:lnTo>
                <a:lnTo>
                  <a:pt x="59" y="148"/>
                </a:lnTo>
                <a:lnTo>
                  <a:pt x="60" y="146"/>
                </a:lnTo>
                <a:lnTo>
                  <a:pt x="60" y="144"/>
                </a:lnTo>
                <a:lnTo>
                  <a:pt x="62" y="143"/>
                </a:lnTo>
                <a:lnTo>
                  <a:pt x="62" y="141"/>
                </a:lnTo>
                <a:lnTo>
                  <a:pt x="62" y="140"/>
                </a:lnTo>
                <a:lnTo>
                  <a:pt x="63" y="138"/>
                </a:lnTo>
                <a:lnTo>
                  <a:pt x="63" y="137"/>
                </a:lnTo>
                <a:lnTo>
                  <a:pt x="63" y="136"/>
                </a:lnTo>
                <a:lnTo>
                  <a:pt x="64" y="135"/>
                </a:lnTo>
                <a:lnTo>
                  <a:pt x="64" y="134"/>
                </a:lnTo>
                <a:lnTo>
                  <a:pt x="64" y="132"/>
                </a:lnTo>
                <a:lnTo>
                  <a:pt x="65" y="132"/>
                </a:lnTo>
                <a:lnTo>
                  <a:pt x="65" y="131"/>
                </a:lnTo>
                <a:lnTo>
                  <a:pt x="65" y="130"/>
                </a:lnTo>
                <a:lnTo>
                  <a:pt x="65" y="129"/>
                </a:lnTo>
                <a:lnTo>
                  <a:pt x="66" y="128"/>
                </a:lnTo>
                <a:lnTo>
                  <a:pt x="66" y="126"/>
                </a:lnTo>
                <a:lnTo>
                  <a:pt x="66" y="125"/>
                </a:lnTo>
                <a:lnTo>
                  <a:pt x="68" y="124"/>
                </a:lnTo>
                <a:lnTo>
                  <a:pt x="68" y="123"/>
                </a:lnTo>
                <a:lnTo>
                  <a:pt x="68" y="122"/>
                </a:lnTo>
                <a:lnTo>
                  <a:pt x="68" y="120"/>
                </a:lnTo>
                <a:lnTo>
                  <a:pt x="69" y="119"/>
                </a:lnTo>
                <a:lnTo>
                  <a:pt x="69" y="118"/>
                </a:lnTo>
                <a:lnTo>
                  <a:pt x="70" y="117"/>
                </a:lnTo>
                <a:lnTo>
                  <a:pt x="70" y="116"/>
                </a:lnTo>
                <a:lnTo>
                  <a:pt x="70" y="113"/>
                </a:lnTo>
                <a:lnTo>
                  <a:pt x="71" y="112"/>
                </a:lnTo>
                <a:lnTo>
                  <a:pt x="71" y="110"/>
                </a:lnTo>
                <a:lnTo>
                  <a:pt x="72" y="108"/>
                </a:lnTo>
                <a:lnTo>
                  <a:pt x="72" y="106"/>
                </a:lnTo>
                <a:lnTo>
                  <a:pt x="74" y="104"/>
                </a:lnTo>
                <a:lnTo>
                  <a:pt x="74" y="102"/>
                </a:lnTo>
                <a:lnTo>
                  <a:pt x="75" y="101"/>
                </a:lnTo>
                <a:lnTo>
                  <a:pt x="75" y="99"/>
                </a:lnTo>
                <a:lnTo>
                  <a:pt x="76" y="98"/>
                </a:lnTo>
                <a:lnTo>
                  <a:pt x="76" y="96"/>
                </a:lnTo>
                <a:lnTo>
                  <a:pt x="76" y="95"/>
                </a:lnTo>
                <a:lnTo>
                  <a:pt x="76" y="94"/>
                </a:lnTo>
                <a:lnTo>
                  <a:pt x="77" y="93"/>
                </a:lnTo>
                <a:lnTo>
                  <a:pt x="77" y="92"/>
                </a:lnTo>
                <a:lnTo>
                  <a:pt x="77" y="90"/>
                </a:lnTo>
                <a:lnTo>
                  <a:pt x="77" y="89"/>
                </a:lnTo>
                <a:lnTo>
                  <a:pt x="78" y="89"/>
                </a:lnTo>
                <a:lnTo>
                  <a:pt x="78" y="88"/>
                </a:lnTo>
                <a:lnTo>
                  <a:pt x="78" y="87"/>
                </a:lnTo>
                <a:lnTo>
                  <a:pt x="78" y="86"/>
                </a:lnTo>
                <a:lnTo>
                  <a:pt x="78" y="84"/>
                </a:lnTo>
                <a:lnTo>
                  <a:pt x="78" y="83"/>
                </a:lnTo>
                <a:lnTo>
                  <a:pt x="80" y="82"/>
                </a:lnTo>
                <a:lnTo>
                  <a:pt x="80" y="81"/>
                </a:lnTo>
                <a:lnTo>
                  <a:pt x="80" y="80"/>
                </a:lnTo>
                <a:lnTo>
                  <a:pt x="80" y="78"/>
                </a:lnTo>
                <a:lnTo>
                  <a:pt x="80" y="77"/>
                </a:lnTo>
                <a:lnTo>
                  <a:pt x="80" y="76"/>
                </a:lnTo>
                <a:lnTo>
                  <a:pt x="80" y="75"/>
                </a:lnTo>
                <a:lnTo>
                  <a:pt x="80" y="74"/>
                </a:lnTo>
                <a:lnTo>
                  <a:pt x="80" y="72"/>
                </a:lnTo>
                <a:lnTo>
                  <a:pt x="80" y="71"/>
                </a:lnTo>
                <a:lnTo>
                  <a:pt x="81" y="69"/>
                </a:lnTo>
                <a:lnTo>
                  <a:pt x="81" y="68"/>
                </a:lnTo>
                <a:lnTo>
                  <a:pt x="81" y="66"/>
                </a:lnTo>
                <a:lnTo>
                  <a:pt x="81" y="64"/>
                </a:lnTo>
                <a:lnTo>
                  <a:pt x="81" y="63"/>
                </a:lnTo>
                <a:lnTo>
                  <a:pt x="81" y="62"/>
                </a:lnTo>
                <a:lnTo>
                  <a:pt x="81" y="60"/>
                </a:lnTo>
                <a:lnTo>
                  <a:pt x="81" y="59"/>
                </a:lnTo>
                <a:lnTo>
                  <a:pt x="81" y="58"/>
                </a:lnTo>
                <a:lnTo>
                  <a:pt x="81" y="57"/>
                </a:lnTo>
                <a:lnTo>
                  <a:pt x="81" y="56"/>
                </a:lnTo>
                <a:lnTo>
                  <a:pt x="82" y="54"/>
                </a:lnTo>
                <a:lnTo>
                  <a:pt x="82" y="53"/>
                </a:lnTo>
                <a:lnTo>
                  <a:pt x="82" y="52"/>
                </a:lnTo>
                <a:lnTo>
                  <a:pt x="82" y="51"/>
                </a:lnTo>
                <a:lnTo>
                  <a:pt x="82" y="50"/>
                </a:lnTo>
                <a:lnTo>
                  <a:pt x="82" y="48"/>
                </a:lnTo>
                <a:lnTo>
                  <a:pt x="82" y="47"/>
                </a:lnTo>
                <a:lnTo>
                  <a:pt x="82" y="46"/>
                </a:lnTo>
                <a:lnTo>
                  <a:pt x="83" y="46"/>
                </a:lnTo>
                <a:lnTo>
                  <a:pt x="83" y="45"/>
                </a:lnTo>
                <a:lnTo>
                  <a:pt x="83" y="44"/>
                </a:lnTo>
                <a:lnTo>
                  <a:pt x="83" y="42"/>
                </a:lnTo>
                <a:lnTo>
                  <a:pt x="83" y="41"/>
                </a:lnTo>
                <a:lnTo>
                  <a:pt x="83" y="40"/>
                </a:lnTo>
                <a:lnTo>
                  <a:pt x="84" y="40"/>
                </a:lnTo>
                <a:lnTo>
                  <a:pt x="84" y="39"/>
                </a:lnTo>
                <a:lnTo>
                  <a:pt x="84" y="38"/>
                </a:lnTo>
                <a:lnTo>
                  <a:pt x="84" y="36"/>
                </a:lnTo>
                <a:lnTo>
                  <a:pt x="84" y="35"/>
                </a:lnTo>
                <a:lnTo>
                  <a:pt x="84" y="34"/>
                </a:lnTo>
                <a:lnTo>
                  <a:pt x="86" y="33"/>
                </a:lnTo>
                <a:lnTo>
                  <a:pt x="86" y="32"/>
                </a:lnTo>
                <a:lnTo>
                  <a:pt x="86" y="30"/>
                </a:lnTo>
                <a:lnTo>
                  <a:pt x="86" y="29"/>
                </a:lnTo>
                <a:lnTo>
                  <a:pt x="86" y="28"/>
                </a:lnTo>
                <a:lnTo>
                  <a:pt x="86" y="27"/>
                </a:lnTo>
                <a:lnTo>
                  <a:pt x="86" y="26"/>
                </a:lnTo>
                <a:lnTo>
                  <a:pt x="86" y="24"/>
                </a:lnTo>
                <a:lnTo>
                  <a:pt x="86" y="23"/>
                </a:lnTo>
                <a:lnTo>
                  <a:pt x="86" y="22"/>
                </a:lnTo>
                <a:lnTo>
                  <a:pt x="86" y="21"/>
                </a:lnTo>
                <a:lnTo>
                  <a:pt x="86" y="20"/>
                </a:lnTo>
                <a:lnTo>
                  <a:pt x="86" y="18"/>
                </a:lnTo>
                <a:lnTo>
                  <a:pt x="86" y="17"/>
                </a:lnTo>
                <a:lnTo>
                  <a:pt x="86" y="16"/>
                </a:lnTo>
                <a:lnTo>
                  <a:pt x="86" y="15"/>
                </a:lnTo>
                <a:lnTo>
                  <a:pt x="86" y="12"/>
                </a:lnTo>
                <a:lnTo>
                  <a:pt x="86" y="11"/>
                </a:lnTo>
                <a:lnTo>
                  <a:pt x="86" y="9"/>
                </a:lnTo>
                <a:lnTo>
                  <a:pt x="86" y="8"/>
                </a:lnTo>
                <a:lnTo>
                  <a:pt x="86" y="5"/>
                </a:lnTo>
                <a:lnTo>
                  <a:pt x="86" y="3"/>
                </a:lnTo>
                <a:lnTo>
                  <a:pt x="84"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2" name="Freeform 113"/>
          <p:cNvSpPr>
            <a:spLocks/>
          </p:cNvSpPr>
          <p:nvPr/>
        </p:nvSpPr>
        <p:spPr bwMode="auto">
          <a:xfrm>
            <a:off x="2795588" y="1981200"/>
            <a:ext cx="1085850" cy="285750"/>
          </a:xfrm>
          <a:custGeom>
            <a:avLst/>
            <a:gdLst>
              <a:gd name="T0" fmla="*/ 0 w 1368"/>
              <a:gd name="T1" fmla="*/ 0 h 360"/>
              <a:gd name="T2" fmla="*/ 2147483646 w 1368"/>
              <a:gd name="T3" fmla="*/ 0 h 360"/>
              <a:gd name="T4" fmla="*/ 2147483646 w 1368"/>
              <a:gd name="T5" fmla="*/ 2147483646 h 360"/>
              <a:gd name="T6" fmla="*/ 2147483646 w 1368"/>
              <a:gd name="T7" fmla="*/ 2147483646 h 360"/>
              <a:gd name="T8" fmla="*/ 0 60000 65536"/>
              <a:gd name="T9" fmla="*/ 0 60000 65536"/>
              <a:gd name="T10" fmla="*/ 0 60000 65536"/>
              <a:gd name="T11" fmla="*/ 0 60000 65536"/>
              <a:gd name="T12" fmla="*/ 0 w 1368"/>
              <a:gd name="T13" fmla="*/ 0 h 360"/>
              <a:gd name="T14" fmla="*/ 1368 w 1368"/>
              <a:gd name="T15" fmla="*/ 360 h 360"/>
            </a:gdLst>
            <a:ahLst/>
            <a:cxnLst>
              <a:cxn ang="T8">
                <a:pos x="T0" y="T1"/>
              </a:cxn>
              <a:cxn ang="T9">
                <a:pos x="T2" y="T3"/>
              </a:cxn>
              <a:cxn ang="T10">
                <a:pos x="T4" y="T5"/>
              </a:cxn>
              <a:cxn ang="T11">
                <a:pos x="T6" y="T7"/>
              </a:cxn>
            </a:cxnLst>
            <a:rect l="T12" t="T13" r="T14" b="T15"/>
            <a:pathLst>
              <a:path w="1368" h="360">
                <a:moveTo>
                  <a:pt x="0" y="0"/>
                </a:moveTo>
                <a:lnTo>
                  <a:pt x="1368" y="0"/>
                </a:lnTo>
                <a:lnTo>
                  <a:pt x="1368" y="36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3" name="Freeform 114"/>
          <p:cNvSpPr>
            <a:spLocks/>
          </p:cNvSpPr>
          <p:nvPr/>
        </p:nvSpPr>
        <p:spPr bwMode="auto">
          <a:xfrm>
            <a:off x="2795588" y="2533650"/>
            <a:ext cx="1085850" cy="266700"/>
          </a:xfrm>
          <a:custGeom>
            <a:avLst/>
            <a:gdLst>
              <a:gd name="T0" fmla="*/ 0 w 1368"/>
              <a:gd name="T1" fmla="*/ 2147483646 h 336"/>
              <a:gd name="T2" fmla="*/ 2147483646 w 1368"/>
              <a:gd name="T3" fmla="*/ 2147483646 h 336"/>
              <a:gd name="T4" fmla="*/ 2147483646 w 1368"/>
              <a:gd name="T5" fmla="*/ 0 h 336"/>
              <a:gd name="T6" fmla="*/ 2147483646 w 1368"/>
              <a:gd name="T7" fmla="*/ 0 h 336"/>
              <a:gd name="T8" fmla="*/ 0 60000 65536"/>
              <a:gd name="T9" fmla="*/ 0 60000 65536"/>
              <a:gd name="T10" fmla="*/ 0 60000 65536"/>
              <a:gd name="T11" fmla="*/ 0 60000 65536"/>
              <a:gd name="T12" fmla="*/ 0 w 1368"/>
              <a:gd name="T13" fmla="*/ 0 h 336"/>
              <a:gd name="T14" fmla="*/ 1368 w 1368"/>
              <a:gd name="T15" fmla="*/ 336 h 336"/>
            </a:gdLst>
            <a:ahLst/>
            <a:cxnLst>
              <a:cxn ang="T8">
                <a:pos x="T0" y="T1"/>
              </a:cxn>
              <a:cxn ang="T9">
                <a:pos x="T2" y="T3"/>
              </a:cxn>
              <a:cxn ang="T10">
                <a:pos x="T4" y="T5"/>
              </a:cxn>
              <a:cxn ang="T11">
                <a:pos x="T6" y="T7"/>
              </a:cxn>
            </a:cxnLst>
            <a:rect l="T12" t="T13" r="T14" b="T15"/>
            <a:pathLst>
              <a:path w="1368" h="336">
                <a:moveTo>
                  <a:pt x="0" y="336"/>
                </a:moveTo>
                <a:lnTo>
                  <a:pt x="1368" y="336"/>
                </a:lnTo>
                <a:lnTo>
                  <a:pt x="1368"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4" name="Line 115"/>
          <p:cNvSpPr>
            <a:spLocks noChangeShapeType="1"/>
          </p:cNvSpPr>
          <p:nvPr/>
        </p:nvSpPr>
        <p:spPr bwMode="auto">
          <a:xfrm>
            <a:off x="2795588" y="2400300"/>
            <a:ext cx="1219200"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5" name="Line 116"/>
          <p:cNvSpPr>
            <a:spLocks noChangeShapeType="1"/>
          </p:cNvSpPr>
          <p:nvPr/>
        </p:nvSpPr>
        <p:spPr bwMode="auto">
          <a:xfrm>
            <a:off x="3976688" y="2400300"/>
            <a:ext cx="133350"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6" name="Freeform 135"/>
          <p:cNvSpPr>
            <a:spLocks/>
          </p:cNvSpPr>
          <p:nvPr/>
        </p:nvSpPr>
        <p:spPr bwMode="auto">
          <a:xfrm>
            <a:off x="3614738" y="1981200"/>
            <a:ext cx="266700" cy="2038350"/>
          </a:xfrm>
          <a:custGeom>
            <a:avLst/>
            <a:gdLst>
              <a:gd name="T0" fmla="*/ 2147483646 w 336"/>
              <a:gd name="T1" fmla="*/ 2147483646 h 2568"/>
              <a:gd name="T2" fmla="*/ 0 w 336"/>
              <a:gd name="T3" fmla="*/ 2147483646 h 2568"/>
              <a:gd name="T4" fmla="*/ 0 w 336"/>
              <a:gd name="T5" fmla="*/ 0 h 2568"/>
              <a:gd name="T6" fmla="*/ 0 60000 65536"/>
              <a:gd name="T7" fmla="*/ 0 60000 65536"/>
              <a:gd name="T8" fmla="*/ 0 60000 65536"/>
              <a:gd name="T9" fmla="*/ 0 w 336"/>
              <a:gd name="T10" fmla="*/ 0 h 2568"/>
              <a:gd name="T11" fmla="*/ 336 w 336"/>
              <a:gd name="T12" fmla="*/ 2568 h 2568"/>
            </a:gdLst>
            <a:ahLst/>
            <a:cxnLst>
              <a:cxn ang="T6">
                <a:pos x="T0" y="T1"/>
              </a:cxn>
              <a:cxn ang="T7">
                <a:pos x="T2" y="T3"/>
              </a:cxn>
              <a:cxn ang="T8">
                <a:pos x="T4" y="T5"/>
              </a:cxn>
            </a:cxnLst>
            <a:rect l="T9" t="T10" r="T11" b="T12"/>
            <a:pathLst>
              <a:path w="336" h="2568">
                <a:moveTo>
                  <a:pt x="336" y="2568"/>
                </a:moveTo>
                <a:lnTo>
                  <a:pt x="0" y="2568"/>
                </a:lnTo>
                <a:lnTo>
                  <a:pt x="0"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7" name="Freeform 137"/>
          <p:cNvSpPr>
            <a:spLocks/>
          </p:cNvSpPr>
          <p:nvPr/>
        </p:nvSpPr>
        <p:spPr bwMode="auto">
          <a:xfrm>
            <a:off x="3348038" y="2400300"/>
            <a:ext cx="533400" cy="2419350"/>
          </a:xfrm>
          <a:custGeom>
            <a:avLst/>
            <a:gdLst>
              <a:gd name="T0" fmla="*/ 2147483646 w 672"/>
              <a:gd name="T1" fmla="*/ 2147483646 h 3048"/>
              <a:gd name="T2" fmla="*/ 0 w 672"/>
              <a:gd name="T3" fmla="*/ 2147483646 h 3048"/>
              <a:gd name="T4" fmla="*/ 0 w 672"/>
              <a:gd name="T5" fmla="*/ 0 h 3048"/>
              <a:gd name="T6" fmla="*/ 0 60000 65536"/>
              <a:gd name="T7" fmla="*/ 0 60000 65536"/>
              <a:gd name="T8" fmla="*/ 0 60000 65536"/>
              <a:gd name="T9" fmla="*/ 0 w 672"/>
              <a:gd name="T10" fmla="*/ 0 h 3048"/>
              <a:gd name="T11" fmla="*/ 672 w 672"/>
              <a:gd name="T12" fmla="*/ 3048 h 3048"/>
            </a:gdLst>
            <a:ahLst/>
            <a:cxnLst>
              <a:cxn ang="T6">
                <a:pos x="T0" y="T1"/>
              </a:cxn>
              <a:cxn ang="T7">
                <a:pos x="T2" y="T3"/>
              </a:cxn>
              <a:cxn ang="T8">
                <a:pos x="T4" y="T5"/>
              </a:cxn>
            </a:cxnLst>
            <a:rect l="T9" t="T10" r="T11" b="T12"/>
            <a:pathLst>
              <a:path w="672" h="3048">
                <a:moveTo>
                  <a:pt x="672" y="3048"/>
                </a:moveTo>
                <a:lnTo>
                  <a:pt x="0" y="3048"/>
                </a:lnTo>
                <a:lnTo>
                  <a:pt x="0"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8" name="Freeform 139"/>
          <p:cNvSpPr>
            <a:spLocks/>
          </p:cNvSpPr>
          <p:nvPr/>
        </p:nvSpPr>
        <p:spPr bwMode="auto">
          <a:xfrm>
            <a:off x="3081338" y="2800350"/>
            <a:ext cx="800100" cy="2286000"/>
          </a:xfrm>
          <a:custGeom>
            <a:avLst/>
            <a:gdLst>
              <a:gd name="T0" fmla="*/ 2147483646 w 1008"/>
              <a:gd name="T1" fmla="*/ 2147483646 h 2880"/>
              <a:gd name="T2" fmla="*/ 0 w 1008"/>
              <a:gd name="T3" fmla="*/ 2147483646 h 2880"/>
              <a:gd name="T4" fmla="*/ 0 w 1008"/>
              <a:gd name="T5" fmla="*/ 0 h 2880"/>
              <a:gd name="T6" fmla="*/ 0 60000 65536"/>
              <a:gd name="T7" fmla="*/ 0 60000 65536"/>
              <a:gd name="T8" fmla="*/ 0 60000 65536"/>
              <a:gd name="T9" fmla="*/ 0 w 1008"/>
              <a:gd name="T10" fmla="*/ 0 h 2880"/>
              <a:gd name="T11" fmla="*/ 1008 w 1008"/>
              <a:gd name="T12" fmla="*/ 2880 h 2880"/>
            </a:gdLst>
            <a:ahLst/>
            <a:cxnLst>
              <a:cxn ang="T6">
                <a:pos x="T0" y="T1"/>
              </a:cxn>
              <a:cxn ang="T7">
                <a:pos x="T2" y="T3"/>
              </a:cxn>
              <a:cxn ang="T8">
                <a:pos x="T4" y="T5"/>
              </a:cxn>
            </a:cxnLst>
            <a:rect l="T9" t="T10" r="T11" b="T12"/>
            <a:pathLst>
              <a:path w="1008" h="2880">
                <a:moveTo>
                  <a:pt x="1008" y="2880"/>
                </a:moveTo>
                <a:lnTo>
                  <a:pt x="0" y="2880"/>
                </a:lnTo>
                <a:lnTo>
                  <a:pt x="0"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9" name="Line 142"/>
          <p:cNvSpPr>
            <a:spLocks noChangeShapeType="1"/>
          </p:cNvSpPr>
          <p:nvPr/>
        </p:nvSpPr>
        <p:spPr bwMode="auto">
          <a:xfrm>
            <a:off x="5367338" y="4019550"/>
            <a:ext cx="266700"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40" name="Line 143"/>
          <p:cNvSpPr>
            <a:spLocks noChangeShapeType="1"/>
          </p:cNvSpPr>
          <p:nvPr/>
        </p:nvSpPr>
        <p:spPr bwMode="auto">
          <a:xfrm>
            <a:off x="5367338" y="4294188"/>
            <a:ext cx="279400" cy="793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41" name="Line 144"/>
          <p:cNvSpPr>
            <a:spLocks noChangeShapeType="1"/>
          </p:cNvSpPr>
          <p:nvPr/>
        </p:nvSpPr>
        <p:spPr bwMode="auto">
          <a:xfrm flipH="1">
            <a:off x="6167438" y="4152900"/>
            <a:ext cx="152400"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42" name="Freeform 145"/>
          <p:cNvSpPr>
            <a:spLocks/>
          </p:cNvSpPr>
          <p:nvPr/>
        </p:nvSpPr>
        <p:spPr bwMode="auto">
          <a:xfrm>
            <a:off x="5616575" y="3922713"/>
            <a:ext cx="568325" cy="227012"/>
          </a:xfrm>
          <a:custGeom>
            <a:avLst/>
            <a:gdLst>
              <a:gd name="T0" fmla="*/ 2147483646 w 717"/>
              <a:gd name="T1" fmla="*/ 0 h 285"/>
              <a:gd name="T2" fmla="*/ 2147483646 w 717"/>
              <a:gd name="T3" fmla="*/ 2147483646 h 285"/>
              <a:gd name="T4" fmla="*/ 2147483646 w 717"/>
              <a:gd name="T5" fmla="*/ 2147483646 h 285"/>
              <a:gd name="T6" fmla="*/ 2147483646 w 717"/>
              <a:gd name="T7" fmla="*/ 2147483646 h 285"/>
              <a:gd name="T8" fmla="*/ 2147483646 w 717"/>
              <a:gd name="T9" fmla="*/ 2147483646 h 285"/>
              <a:gd name="T10" fmla="*/ 2147483646 w 717"/>
              <a:gd name="T11" fmla="*/ 2147483646 h 285"/>
              <a:gd name="T12" fmla="*/ 2147483646 w 717"/>
              <a:gd name="T13" fmla="*/ 2147483646 h 285"/>
              <a:gd name="T14" fmla="*/ 2147483646 w 717"/>
              <a:gd name="T15" fmla="*/ 2147483646 h 285"/>
              <a:gd name="T16" fmla="*/ 2147483646 w 717"/>
              <a:gd name="T17" fmla="*/ 2147483646 h 285"/>
              <a:gd name="T18" fmla="*/ 2147483646 w 717"/>
              <a:gd name="T19" fmla="*/ 2147483646 h 285"/>
              <a:gd name="T20" fmla="*/ 2147483646 w 717"/>
              <a:gd name="T21" fmla="*/ 2147483646 h 285"/>
              <a:gd name="T22" fmla="*/ 2147483646 w 717"/>
              <a:gd name="T23" fmla="*/ 2147483646 h 285"/>
              <a:gd name="T24" fmla="*/ 2147483646 w 717"/>
              <a:gd name="T25" fmla="*/ 2147483646 h 285"/>
              <a:gd name="T26" fmla="*/ 2147483646 w 717"/>
              <a:gd name="T27" fmla="*/ 2147483646 h 285"/>
              <a:gd name="T28" fmla="*/ 2147483646 w 717"/>
              <a:gd name="T29" fmla="*/ 2147483646 h 285"/>
              <a:gd name="T30" fmla="*/ 2147483646 w 717"/>
              <a:gd name="T31" fmla="*/ 2147483646 h 285"/>
              <a:gd name="T32" fmla="*/ 2147483646 w 717"/>
              <a:gd name="T33" fmla="*/ 2147483646 h 285"/>
              <a:gd name="T34" fmla="*/ 2147483646 w 717"/>
              <a:gd name="T35" fmla="*/ 2147483646 h 285"/>
              <a:gd name="T36" fmla="*/ 2147483646 w 717"/>
              <a:gd name="T37" fmla="*/ 2147483646 h 285"/>
              <a:gd name="T38" fmla="*/ 2147483646 w 717"/>
              <a:gd name="T39" fmla="*/ 2147483646 h 285"/>
              <a:gd name="T40" fmla="*/ 2147483646 w 717"/>
              <a:gd name="T41" fmla="*/ 2147483646 h 285"/>
              <a:gd name="T42" fmla="*/ 2147483646 w 717"/>
              <a:gd name="T43" fmla="*/ 2147483646 h 285"/>
              <a:gd name="T44" fmla="*/ 2147483646 w 717"/>
              <a:gd name="T45" fmla="*/ 2147483646 h 285"/>
              <a:gd name="T46" fmla="*/ 2147483646 w 717"/>
              <a:gd name="T47" fmla="*/ 2147483646 h 285"/>
              <a:gd name="T48" fmla="*/ 2147483646 w 717"/>
              <a:gd name="T49" fmla="*/ 2147483646 h 285"/>
              <a:gd name="T50" fmla="*/ 2147483646 w 717"/>
              <a:gd name="T51" fmla="*/ 2147483646 h 285"/>
              <a:gd name="T52" fmla="*/ 2147483646 w 717"/>
              <a:gd name="T53" fmla="*/ 2147483646 h 285"/>
              <a:gd name="T54" fmla="*/ 2147483646 w 717"/>
              <a:gd name="T55" fmla="*/ 2147483646 h 285"/>
              <a:gd name="T56" fmla="*/ 2147483646 w 717"/>
              <a:gd name="T57" fmla="*/ 2147483646 h 285"/>
              <a:gd name="T58" fmla="*/ 2147483646 w 717"/>
              <a:gd name="T59" fmla="*/ 2147483646 h 285"/>
              <a:gd name="T60" fmla="*/ 2147483646 w 717"/>
              <a:gd name="T61" fmla="*/ 2147483646 h 285"/>
              <a:gd name="T62" fmla="*/ 2147483646 w 717"/>
              <a:gd name="T63" fmla="*/ 2147483646 h 285"/>
              <a:gd name="T64" fmla="*/ 2147483646 w 717"/>
              <a:gd name="T65" fmla="*/ 2147483646 h 285"/>
              <a:gd name="T66" fmla="*/ 2147483646 w 717"/>
              <a:gd name="T67" fmla="*/ 2147483646 h 285"/>
              <a:gd name="T68" fmla="*/ 2147483646 w 717"/>
              <a:gd name="T69" fmla="*/ 2147483646 h 285"/>
              <a:gd name="T70" fmla="*/ 2147483646 w 717"/>
              <a:gd name="T71" fmla="*/ 2147483646 h 285"/>
              <a:gd name="T72" fmla="*/ 2147483646 w 717"/>
              <a:gd name="T73" fmla="*/ 2147483646 h 285"/>
              <a:gd name="T74" fmla="*/ 2147483646 w 717"/>
              <a:gd name="T75" fmla="*/ 2147483646 h 285"/>
              <a:gd name="T76" fmla="*/ 2147483646 w 717"/>
              <a:gd name="T77" fmla="*/ 2147483646 h 285"/>
              <a:gd name="T78" fmla="*/ 2147483646 w 717"/>
              <a:gd name="T79" fmla="*/ 2147483646 h 285"/>
              <a:gd name="T80" fmla="*/ 2147483646 w 717"/>
              <a:gd name="T81" fmla="*/ 2147483646 h 285"/>
              <a:gd name="T82" fmla="*/ 2147483646 w 717"/>
              <a:gd name="T83" fmla="*/ 2147483646 h 285"/>
              <a:gd name="T84" fmla="*/ 2147483646 w 717"/>
              <a:gd name="T85" fmla="*/ 2147483646 h 285"/>
              <a:gd name="T86" fmla="*/ 2147483646 w 717"/>
              <a:gd name="T87" fmla="*/ 2147483646 h 285"/>
              <a:gd name="T88" fmla="*/ 2147483646 w 717"/>
              <a:gd name="T89" fmla="*/ 2147483646 h 285"/>
              <a:gd name="T90" fmla="*/ 2147483646 w 717"/>
              <a:gd name="T91" fmla="*/ 2147483646 h 285"/>
              <a:gd name="T92" fmla="*/ 2147483646 w 717"/>
              <a:gd name="T93" fmla="*/ 2147483646 h 285"/>
              <a:gd name="T94" fmla="*/ 2147483646 w 717"/>
              <a:gd name="T95" fmla="*/ 2147483646 h 285"/>
              <a:gd name="T96" fmla="*/ 2147483646 w 717"/>
              <a:gd name="T97" fmla="*/ 2147483646 h 285"/>
              <a:gd name="T98" fmla="*/ 2147483646 w 717"/>
              <a:gd name="T99" fmla="*/ 2147483646 h 285"/>
              <a:gd name="T100" fmla="*/ 2147483646 w 717"/>
              <a:gd name="T101" fmla="*/ 2147483646 h 285"/>
              <a:gd name="T102" fmla="*/ 2147483646 w 717"/>
              <a:gd name="T103" fmla="*/ 2147483646 h 285"/>
              <a:gd name="T104" fmla="*/ 2147483646 w 717"/>
              <a:gd name="T105" fmla="*/ 2147483646 h 285"/>
              <a:gd name="T106" fmla="*/ 2147483646 w 717"/>
              <a:gd name="T107" fmla="*/ 2147483646 h 285"/>
              <a:gd name="T108" fmla="*/ 2147483646 w 717"/>
              <a:gd name="T109" fmla="*/ 2147483646 h 285"/>
              <a:gd name="T110" fmla="*/ 2147483646 w 717"/>
              <a:gd name="T111" fmla="*/ 2147483646 h 285"/>
              <a:gd name="T112" fmla="*/ 2147483646 w 717"/>
              <a:gd name="T113" fmla="*/ 2147483646 h 285"/>
              <a:gd name="T114" fmla="*/ 2147483646 w 717"/>
              <a:gd name="T115" fmla="*/ 2147483646 h 285"/>
              <a:gd name="T116" fmla="*/ 2147483646 w 717"/>
              <a:gd name="T117" fmla="*/ 2147483646 h 285"/>
              <a:gd name="T118" fmla="*/ 2147483646 w 717"/>
              <a:gd name="T119" fmla="*/ 2147483646 h 285"/>
              <a:gd name="T120" fmla="*/ 2147483646 w 717"/>
              <a:gd name="T121" fmla="*/ 2147483646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7"/>
              <a:gd name="T184" fmla="*/ 0 h 285"/>
              <a:gd name="T185" fmla="*/ 717 w 717"/>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7" h="285">
                <a:moveTo>
                  <a:pt x="0" y="0"/>
                </a:moveTo>
                <a:lnTo>
                  <a:pt x="28" y="0"/>
                </a:lnTo>
                <a:lnTo>
                  <a:pt x="53" y="0"/>
                </a:lnTo>
                <a:lnTo>
                  <a:pt x="77" y="0"/>
                </a:lnTo>
                <a:lnTo>
                  <a:pt x="100" y="0"/>
                </a:lnTo>
                <a:lnTo>
                  <a:pt x="120" y="0"/>
                </a:lnTo>
                <a:lnTo>
                  <a:pt x="139" y="0"/>
                </a:lnTo>
                <a:lnTo>
                  <a:pt x="158" y="0"/>
                </a:lnTo>
                <a:lnTo>
                  <a:pt x="174" y="0"/>
                </a:lnTo>
                <a:lnTo>
                  <a:pt x="190" y="0"/>
                </a:lnTo>
                <a:lnTo>
                  <a:pt x="204" y="0"/>
                </a:lnTo>
                <a:lnTo>
                  <a:pt x="217" y="0"/>
                </a:lnTo>
                <a:lnTo>
                  <a:pt x="229" y="0"/>
                </a:lnTo>
                <a:lnTo>
                  <a:pt x="240" y="1"/>
                </a:lnTo>
                <a:lnTo>
                  <a:pt x="250" y="1"/>
                </a:lnTo>
                <a:lnTo>
                  <a:pt x="258" y="1"/>
                </a:lnTo>
                <a:lnTo>
                  <a:pt x="266" y="1"/>
                </a:lnTo>
                <a:lnTo>
                  <a:pt x="274" y="1"/>
                </a:lnTo>
                <a:lnTo>
                  <a:pt x="280" y="1"/>
                </a:lnTo>
                <a:lnTo>
                  <a:pt x="286" y="1"/>
                </a:lnTo>
                <a:lnTo>
                  <a:pt x="290" y="1"/>
                </a:lnTo>
                <a:lnTo>
                  <a:pt x="295" y="1"/>
                </a:lnTo>
                <a:lnTo>
                  <a:pt x="299" y="1"/>
                </a:lnTo>
                <a:lnTo>
                  <a:pt x="302" y="1"/>
                </a:lnTo>
                <a:lnTo>
                  <a:pt x="306" y="1"/>
                </a:lnTo>
                <a:lnTo>
                  <a:pt x="308" y="1"/>
                </a:lnTo>
                <a:lnTo>
                  <a:pt x="311" y="1"/>
                </a:lnTo>
                <a:lnTo>
                  <a:pt x="313" y="1"/>
                </a:lnTo>
                <a:lnTo>
                  <a:pt x="316" y="1"/>
                </a:lnTo>
                <a:lnTo>
                  <a:pt x="317" y="1"/>
                </a:lnTo>
                <a:lnTo>
                  <a:pt x="319" y="1"/>
                </a:lnTo>
                <a:lnTo>
                  <a:pt x="322" y="2"/>
                </a:lnTo>
                <a:lnTo>
                  <a:pt x="323" y="2"/>
                </a:lnTo>
                <a:lnTo>
                  <a:pt x="325" y="2"/>
                </a:lnTo>
                <a:lnTo>
                  <a:pt x="326" y="2"/>
                </a:lnTo>
                <a:lnTo>
                  <a:pt x="329" y="2"/>
                </a:lnTo>
                <a:lnTo>
                  <a:pt x="330" y="2"/>
                </a:lnTo>
                <a:lnTo>
                  <a:pt x="332" y="2"/>
                </a:lnTo>
                <a:lnTo>
                  <a:pt x="334" y="2"/>
                </a:lnTo>
                <a:lnTo>
                  <a:pt x="335" y="2"/>
                </a:lnTo>
                <a:lnTo>
                  <a:pt x="336" y="2"/>
                </a:lnTo>
                <a:lnTo>
                  <a:pt x="337" y="2"/>
                </a:lnTo>
                <a:lnTo>
                  <a:pt x="338" y="3"/>
                </a:lnTo>
                <a:lnTo>
                  <a:pt x="340" y="3"/>
                </a:lnTo>
                <a:lnTo>
                  <a:pt x="341" y="3"/>
                </a:lnTo>
                <a:lnTo>
                  <a:pt x="342" y="3"/>
                </a:lnTo>
                <a:lnTo>
                  <a:pt x="343" y="3"/>
                </a:lnTo>
                <a:lnTo>
                  <a:pt x="344" y="3"/>
                </a:lnTo>
                <a:lnTo>
                  <a:pt x="346" y="3"/>
                </a:lnTo>
                <a:lnTo>
                  <a:pt x="347" y="3"/>
                </a:lnTo>
                <a:lnTo>
                  <a:pt x="348" y="3"/>
                </a:lnTo>
                <a:lnTo>
                  <a:pt x="349" y="3"/>
                </a:lnTo>
                <a:lnTo>
                  <a:pt x="350" y="4"/>
                </a:lnTo>
                <a:lnTo>
                  <a:pt x="352" y="4"/>
                </a:lnTo>
                <a:lnTo>
                  <a:pt x="353" y="4"/>
                </a:lnTo>
                <a:lnTo>
                  <a:pt x="354" y="4"/>
                </a:lnTo>
                <a:lnTo>
                  <a:pt x="356" y="4"/>
                </a:lnTo>
                <a:lnTo>
                  <a:pt x="358" y="4"/>
                </a:lnTo>
                <a:lnTo>
                  <a:pt x="359" y="6"/>
                </a:lnTo>
                <a:lnTo>
                  <a:pt x="360" y="6"/>
                </a:lnTo>
                <a:lnTo>
                  <a:pt x="362" y="6"/>
                </a:lnTo>
                <a:lnTo>
                  <a:pt x="364" y="6"/>
                </a:lnTo>
                <a:lnTo>
                  <a:pt x="366" y="6"/>
                </a:lnTo>
                <a:lnTo>
                  <a:pt x="367" y="7"/>
                </a:lnTo>
                <a:lnTo>
                  <a:pt x="370" y="7"/>
                </a:lnTo>
                <a:lnTo>
                  <a:pt x="371" y="7"/>
                </a:lnTo>
                <a:lnTo>
                  <a:pt x="373" y="7"/>
                </a:lnTo>
                <a:lnTo>
                  <a:pt x="374" y="7"/>
                </a:lnTo>
                <a:lnTo>
                  <a:pt x="376" y="8"/>
                </a:lnTo>
                <a:lnTo>
                  <a:pt x="377" y="8"/>
                </a:lnTo>
                <a:lnTo>
                  <a:pt x="378" y="8"/>
                </a:lnTo>
                <a:lnTo>
                  <a:pt x="379" y="8"/>
                </a:lnTo>
                <a:lnTo>
                  <a:pt x="380" y="8"/>
                </a:lnTo>
                <a:lnTo>
                  <a:pt x="382" y="8"/>
                </a:lnTo>
                <a:lnTo>
                  <a:pt x="383" y="9"/>
                </a:lnTo>
                <a:lnTo>
                  <a:pt x="384" y="9"/>
                </a:lnTo>
                <a:lnTo>
                  <a:pt x="385" y="9"/>
                </a:lnTo>
                <a:lnTo>
                  <a:pt x="386" y="9"/>
                </a:lnTo>
                <a:lnTo>
                  <a:pt x="388" y="9"/>
                </a:lnTo>
                <a:lnTo>
                  <a:pt x="388" y="10"/>
                </a:lnTo>
                <a:lnTo>
                  <a:pt x="389" y="10"/>
                </a:lnTo>
                <a:lnTo>
                  <a:pt x="390" y="10"/>
                </a:lnTo>
                <a:lnTo>
                  <a:pt x="391" y="10"/>
                </a:lnTo>
                <a:lnTo>
                  <a:pt x="392" y="10"/>
                </a:lnTo>
                <a:lnTo>
                  <a:pt x="394" y="12"/>
                </a:lnTo>
                <a:lnTo>
                  <a:pt x="395" y="12"/>
                </a:lnTo>
                <a:lnTo>
                  <a:pt x="396" y="12"/>
                </a:lnTo>
                <a:lnTo>
                  <a:pt x="398" y="13"/>
                </a:lnTo>
                <a:lnTo>
                  <a:pt x="400" y="13"/>
                </a:lnTo>
                <a:lnTo>
                  <a:pt x="401" y="14"/>
                </a:lnTo>
                <a:lnTo>
                  <a:pt x="403" y="14"/>
                </a:lnTo>
                <a:lnTo>
                  <a:pt x="404" y="14"/>
                </a:lnTo>
                <a:lnTo>
                  <a:pt x="407" y="15"/>
                </a:lnTo>
                <a:lnTo>
                  <a:pt x="408" y="15"/>
                </a:lnTo>
                <a:lnTo>
                  <a:pt x="410" y="16"/>
                </a:lnTo>
                <a:lnTo>
                  <a:pt x="413" y="18"/>
                </a:lnTo>
                <a:lnTo>
                  <a:pt x="415" y="18"/>
                </a:lnTo>
                <a:lnTo>
                  <a:pt x="416" y="19"/>
                </a:lnTo>
                <a:lnTo>
                  <a:pt x="419" y="19"/>
                </a:lnTo>
                <a:lnTo>
                  <a:pt x="420" y="20"/>
                </a:lnTo>
                <a:lnTo>
                  <a:pt x="422" y="20"/>
                </a:lnTo>
                <a:lnTo>
                  <a:pt x="424" y="20"/>
                </a:lnTo>
                <a:lnTo>
                  <a:pt x="425" y="21"/>
                </a:lnTo>
                <a:lnTo>
                  <a:pt x="426" y="21"/>
                </a:lnTo>
                <a:lnTo>
                  <a:pt x="427" y="22"/>
                </a:lnTo>
                <a:lnTo>
                  <a:pt x="428" y="22"/>
                </a:lnTo>
                <a:lnTo>
                  <a:pt x="430" y="22"/>
                </a:lnTo>
                <a:lnTo>
                  <a:pt x="431" y="24"/>
                </a:lnTo>
                <a:lnTo>
                  <a:pt x="432" y="24"/>
                </a:lnTo>
                <a:lnTo>
                  <a:pt x="433" y="24"/>
                </a:lnTo>
                <a:lnTo>
                  <a:pt x="434" y="25"/>
                </a:lnTo>
                <a:lnTo>
                  <a:pt x="436" y="25"/>
                </a:lnTo>
                <a:lnTo>
                  <a:pt x="437" y="25"/>
                </a:lnTo>
                <a:lnTo>
                  <a:pt x="438" y="26"/>
                </a:lnTo>
                <a:lnTo>
                  <a:pt x="439" y="26"/>
                </a:lnTo>
                <a:lnTo>
                  <a:pt x="439" y="27"/>
                </a:lnTo>
                <a:lnTo>
                  <a:pt x="440" y="27"/>
                </a:lnTo>
                <a:lnTo>
                  <a:pt x="442" y="27"/>
                </a:lnTo>
                <a:lnTo>
                  <a:pt x="443" y="28"/>
                </a:lnTo>
                <a:lnTo>
                  <a:pt x="444" y="28"/>
                </a:lnTo>
                <a:lnTo>
                  <a:pt x="446" y="30"/>
                </a:lnTo>
                <a:lnTo>
                  <a:pt x="448" y="31"/>
                </a:lnTo>
                <a:lnTo>
                  <a:pt x="449" y="31"/>
                </a:lnTo>
                <a:lnTo>
                  <a:pt x="450" y="32"/>
                </a:lnTo>
                <a:lnTo>
                  <a:pt x="452" y="33"/>
                </a:lnTo>
                <a:lnTo>
                  <a:pt x="454" y="33"/>
                </a:lnTo>
                <a:lnTo>
                  <a:pt x="456" y="34"/>
                </a:lnTo>
                <a:lnTo>
                  <a:pt x="457" y="36"/>
                </a:lnTo>
                <a:lnTo>
                  <a:pt x="460" y="37"/>
                </a:lnTo>
                <a:lnTo>
                  <a:pt x="461" y="37"/>
                </a:lnTo>
                <a:lnTo>
                  <a:pt x="463" y="38"/>
                </a:lnTo>
                <a:lnTo>
                  <a:pt x="465" y="39"/>
                </a:lnTo>
                <a:lnTo>
                  <a:pt x="466" y="39"/>
                </a:lnTo>
                <a:lnTo>
                  <a:pt x="467" y="40"/>
                </a:lnTo>
                <a:lnTo>
                  <a:pt x="468" y="40"/>
                </a:lnTo>
                <a:lnTo>
                  <a:pt x="469" y="42"/>
                </a:lnTo>
                <a:lnTo>
                  <a:pt x="471" y="42"/>
                </a:lnTo>
                <a:lnTo>
                  <a:pt x="472" y="43"/>
                </a:lnTo>
                <a:lnTo>
                  <a:pt x="473" y="43"/>
                </a:lnTo>
                <a:lnTo>
                  <a:pt x="474" y="44"/>
                </a:lnTo>
                <a:lnTo>
                  <a:pt x="475" y="44"/>
                </a:lnTo>
                <a:lnTo>
                  <a:pt x="477" y="45"/>
                </a:lnTo>
                <a:lnTo>
                  <a:pt x="478" y="45"/>
                </a:lnTo>
                <a:lnTo>
                  <a:pt x="479" y="46"/>
                </a:lnTo>
                <a:lnTo>
                  <a:pt x="480" y="48"/>
                </a:lnTo>
                <a:lnTo>
                  <a:pt x="481" y="48"/>
                </a:lnTo>
                <a:lnTo>
                  <a:pt x="483" y="48"/>
                </a:lnTo>
                <a:lnTo>
                  <a:pt x="484" y="49"/>
                </a:lnTo>
                <a:lnTo>
                  <a:pt x="485" y="49"/>
                </a:lnTo>
                <a:lnTo>
                  <a:pt x="486" y="50"/>
                </a:lnTo>
                <a:lnTo>
                  <a:pt x="487" y="50"/>
                </a:lnTo>
                <a:lnTo>
                  <a:pt x="489" y="51"/>
                </a:lnTo>
                <a:lnTo>
                  <a:pt x="490" y="52"/>
                </a:lnTo>
                <a:lnTo>
                  <a:pt x="491" y="52"/>
                </a:lnTo>
                <a:lnTo>
                  <a:pt x="492" y="54"/>
                </a:lnTo>
                <a:lnTo>
                  <a:pt x="493" y="55"/>
                </a:lnTo>
                <a:lnTo>
                  <a:pt x="496" y="56"/>
                </a:lnTo>
                <a:lnTo>
                  <a:pt x="497" y="56"/>
                </a:lnTo>
                <a:lnTo>
                  <a:pt x="499" y="57"/>
                </a:lnTo>
                <a:lnTo>
                  <a:pt x="501" y="58"/>
                </a:lnTo>
                <a:lnTo>
                  <a:pt x="502" y="60"/>
                </a:lnTo>
                <a:lnTo>
                  <a:pt x="503" y="60"/>
                </a:lnTo>
                <a:lnTo>
                  <a:pt x="504" y="61"/>
                </a:lnTo>
                <a:lnTo>
                  <a:pt x="505" y="61"/>
                </a:lnTo>
                <a:lnTo>
                  <a:pt x="507" y="62"/>
                </a:lnTo>
                <a:lnTo>
                  <a:pt x="508" y="62"/>
                </a:lnTo>
                <a:lnTo>
                  <a:pt x="509" y="63"/>
                </a:lnTo>
                <a:lnTo>
                  <a:pt x="510" y="63"/>
                </a:lnTo>
                <a:lnTo>
                  <a:pt x="510" y="64"/>
                </a:lnTo>
                <a:lnTo>
                  <a:pt x="511" y="64"/>
                </a:lnTo>
                <a:lnTo>
                  <a:pt x="513" y="66"/>
                </a:lnTo>
                <a:lnTo>
                  <a:pt x="514" y="66"/>
                </a:lnTo>
                <a:lnTo>
                  <a:pt x="515" y="67"/>
                </a:lnTo>
                <a:lnTo>
                  <a:pt x="516" y="68"/>
                </a:lnTo>
                <a:lnTo>
                  <a:pt x="517" y="68"/>
                </a:lnTo>
                <a:lnTo>
                  <a:pt x="519" y="69"/>
                </a:lnTo>
                <a:lnTo>
                  <a:pt x="520" y="69"/>
                </a:lnTo>
                <a:lnTo>
                  <a:pt x="521" y="70"/>
                </a:lnTo>
                <a:lnTo>
                  <a:pt x="522" y="72"/>
                </a:lnTo>
                <a:lnTo>
                  <a:pt x="523" y="72"/>
                </a:lnTo>
                <a:lnTo>
                  <a:pt x="525" y="73"/>
                </a:lnTo>
                <a:lnTo>
                  <a:pt x="526" y="73"/>
                </a:lnTo>
                <a:lnTo>
                  <a:pt x="527" y="74"/>
                </a:lnTo>
                <a:lnTo>
                  <a:pt x="528" y="75"/>
                </a:lnTo>
                <a:lnTo>
                  <a:pt x="529" y="75"/>
                </a:lnTo>
                <a:lnTo>
                  <a:pt x="531" y="76"/>
                </a:lnTo>
                <a:lnTo>
                  <a:pt x="532" y="78"/>
                </a:lnTo>
                <a:lnTo>
                  <a:pt x="533" y="79"/>
                </a:lnTo>
                <a:lnTo>
                  <a:pt x="534" y="79"/>
                </a:lnTo>
                <a:lnTo>
                  <a:pt x="535" y="80"/>
                </a:lnTo>
                <a:lnTo>
                  <a:pt x="537" y="80"/>
                </a:lnTo>
                <a:lnTo>
                  <a:pt x="538" y="81"/>
                </a:lnTo>
                <a:lnTo>
                  <a:pt x="539" y="82"/>
                </a:lnTo>
                <a:lnTo>
                  <a:pt x="540" y="82"/>
                </a:lnTo>
                <a:lnTo>
                  <a:pt x="540" y="84"/>
                </a:lnTo>
                <a:lnTo>
                  <a:pt x="541" y="84"/>
                </a:lnTo>
                <a:lnTo>
                  <a:pt x="543" y="85"/>
                </a:lnTo>
                <a:lnTo>
                  <a:pt x="544" y="85"/>
                </a:lnTo>
                <a:lnTo>
                  <a:pt x="545" y="86"/>
                </a:lnTo>
                <a:lnTo>
                  <a:pt x="546" y="87"/>
                </a:lnTo>
                <a:lnTo>
                  <a:pt x="547" y="88"/>
                </a:lnTo>
                <a:lnTo>
                  <a:pt x="549" y="88"/>
                </a:lnTo>
                <a:lnTo>
                  <a:pt x="550" y="90"/>
                </a:lnTo>
                <a:lnTo>
                  <a:pt x="551" y="91"/>
                </a:lnTo>
                <a:lnTo>
                  <a:pt x="552" y="92"/>
                </a:lnTo>
                <a:lnTo>
                  <a:pt x="553" y="92"/>
                </a:lnTo>
                <a:lnTo>
                  <a:pt x="553" y="93"/>
                </a:lnTo>
                <a:lnTo>
                  <a:pt x="555" y="93"/>
                </a:lnTo>
                <a:lnTo>
                  <a:pt x="556" y="94"/>
                </a:lnTo>
                <a:lnTo>
                  <a:pt x="557" y="96"/>
                </a:lnTo>
                <a:lnTo>
                  <a:pt x="558" y="96"/>
                </a:lnTo>
                <a:lnTo>
                  <a:pt x="558" y="97"/>
                </a:lnTo>
                <a:lnTo>
                  <a:pt x="559" y="97"/>
                </a:lnTo>
                <a:lnTo>
                  <a:pt x="559" y="98"/>
                </a:lnTo>
                <a:lnTo>
                  <a:pt x="561" y="98"/>
                </a:lnTo>
                <a:lnTo>
                  <a:pt x="562" y="99"/>
                </a:lnTo>
                <a:lnTo>
                  <a:pt x="563" y="99"/>
                </a:lnTo>
                <a:lnTo>
                  <a:pt x="563" y="100"/>
                </a:lnTo>
                <a:lnTo>
                  <a:pt x="564" y="100"/>
                </a:lnTo>
                <a:lnTo>
                  <a:pt x="564" y="102"/>
                </a:lnTo>
                <a:lnTo>
                  <a:pt x="565" y="102"/>
                </a:lnTo>
                <a:lnTo>
                  <a:pt x="567" y="103"/>
                </a:lnTo>
                <a:lnTo>
                  <a:pt x="568" y="103"/>
                </a:lnTo>
                <a:lnTo>
                  <a:pt x="568" y="104"/>
                </a:lnTo>
                <a:lnTo>
                  <a:pt x="569" y="104"/>
                </a:lnTo>
                <a:lnTo>
                  <a:pt x="570" y="105"/>
                </a:lnTo>
                <a:lnTo>
                  <a:pt x="571" y="106"/>
                </a:lnTo>
                <a:lnTo>
                  <a:pt x="573" y="106"/>
                </a:lnTo>
                <a:lnTo>
                  <a:pt x="574" y="108"/>
                </a:lnTo>
                <a:lnTo>
                  <a:pt x="575" y="108"/>
                </a:lnTo>
                <a:lnTo>
                  <a:pt x="575" y="109"/>
                </a:lnTo>
                <a:lnTo>
                  <a:pt x="576" y="110"/>
                </a:lnTo>
                <a:lnTo>
                  <a:pt x="577" y="110"/>
                </a:lnTo>
                <a:lnTo>
                  <a:pt x="579" y="111"/>
                </a:lnTo>
                <a:lnTo>
                  <a:pt x="580" y="111"/>
                </a:lnTo>
                <a:lnTo>
                  <a:pt x="581" y="112"/>
                </a:lnTo>
                <a:lnTo>
                  <a:pt x="582" y="114"/>
                </a:lnTo>
                <a:lnTo>
                  <a:pt x="583" y="114"/>
                </a:lnTo>
                <a:lnTo>
                  <a:pt x="583" y="115"/>
                </a:lnTo>
                <a:lnTo>
                  <a:pt x="585" y="115"/>
                </a:lnTo>
                <a:lnTo>
                  <a:pt x="586" y="116"/>
                </a:lnTo>
                <a:lnTo>
                  <a:pt x="587" y="117"/>
                </a:lnTo>
                <a:lnTo>
                  <a:pt x="588" y="117"/>
                </a:lnTo>
                <a:lnTo>
                  <a:pt x="588" y="118"/>
                </a:lnTo>
                <a:lnTo>
                  <a:pt x="589" y="118"/>
                </a:lnTo>
                <a:lnTo>
                  <a:pt x="589" y="120"/>
                </a:lnTo>
                <a:lnTo>
                  <a:pt x="591" y="120"/>
                </a:lnTo>
                <a:lnTo>
                  <a:pt x="592" y="121"/>
                </a:lnTo>
                <a:lnTo>
                  <a:pt x="593" y="122"/>
                </a:lnTo>
                <a:lnTo>
                  <a:pt x="593" y="123"/>
                </a:lnTo>
                <a:lnTo>
                  <a:pt x="594" y="123"/>
                </a:lnTo>
                <a:lnTo>
                  <a:pt x="594" y="124"/>
                </a:lnTo>
                <a:lnTo>
                  <a:pt x="595" y="124"/>
                </a:lnTo>
                <a:lnTo>
                  <a:pt x="597" y="126"/>
                </a:lnTo>
                <a:lnTo>
                  <a:pt x="597" y="127"/>
                </a:lnTo>
                <a:lnTo>
                  <a:pt x="598" y="128"/>
                </a:lnTo>
                <a:lnTo>
                  <a:pt x="599" y="129"/>
                </a:lnTo>
                <a:lnTo>
                  <a:pt x="600" y="129"/>
                </a:lnTo>
                <a:lnTo>
                  <a:pt x="601" y="130"/>
                </a:lnTo>
                <a:lnTo>
                  <a:pt x="603" y="132"/>
                </a:lnTo>
                <a:lnTo>
                  <a:pt x="604" y="133"/>
                </a:lnTo>
                <a:lnTo>
                  <a:pt x="605" y="134"/>
                </a:lnTo>
                <a:lnTo>
                  <a:pt x="605" y="135"/>
                </a:lnTo>
                <a:lnTo>
                  <a:pt x="606" y="136"/>
                </a:lnTo>
                <a:lnTo>
                  <a:pt x="607" y="138"/>
                </a:lnTo>
                <a:lnTo>
                  <a:pt x="609" y="139"/>
                </a:lnTo>
                <a:lnTo>
                  <a:pt x="610" y="140"/>
                </a:lnTo>
                <a:lnTo>
                  <a:pt x="611" y="141"/>
                </a:lnTo>
                <a:lnTo>
                  <a:pt x="612" y="142"/>
                </a:lnTo>
                <a:lnTo>
                  <a:pt x="612" y="144"/>
                </a:lnTo>
                <a:lnTo>
                  <a:pt x="613" y="144"/>
                </a:lnTo>
                <a:lnTo>
                  <a:pt x="613" y="145"/>
                </a:lnTo>
                <a:lnTo>
                  <a:pt x="615" y="145"/>
                </a:lnTo>
                <a:lnTo>
                  <a:pt x="616" y="146"/>
                </a:lnTo>
                <a:lnTo>
                  <a:pt x="616" y="147"/>
                </a:lnTo>
                <a:lnTo>
                  <a:pt x="617" y="147"/>
                </a:lnTo>
                <a:lnTo>
                  <a:pt x="617" y="148"/>
                </a:lnTo>
                <a:lnTo>
                  <a:pt x="618" y="150"/>
                </a:lnTo>
                <a:lnTo>
                  <a:pt x="619" y="151"/>
                </a:lnTo>
                <a:lnTo>
                  <a:pt x="621" y="152"/>
                </a:lnTo>
                <a:lnTo>
                  <a:pt x="621" y="153"/>
                </a:lnTo>
                <a:lnTo>
                  <a:pt x="622" y="154"/>
                </a:lnTo>
                <a:lnTo>
                  <a:pt x="623" y="156"/>
                </a:lnTo>
                <a:lnTo>
                  <a:pt x="624" y="157"/>
                </a:lnTo>
                <a:lnTo>
                  <a:pt x="625" y="158"/>
                </a:lnTo>
                <a:lnTo>
                  <a:pt x="627" y="159"/>
                </a:lnTo>
                <a:lnTo>
                  <a:pt x="628" y="160"/>
                </a:lnTo>
                <a:lnTo>
                  <a:pt x="629" y="162"/>
                </a:lnTo>
                <a:lnTo>
                  <a:pt x="630" y="164"/>
                </a:lnTo>
                <a:lnTo>
                  <a:pt x="631" y="165"/>
                </a:lnTo>
                <a:lnTo>
                  <a:pt x="633" y="166"/>
                </a:lnTo>
                <a:lnTo>
                  <a:pt x="634" y="168"/>
                </a:lnTo>
                <a:lnTo>
                  <a:pt x="635" y="170"/>
                </a:lnTo>
                <a:lnTo>
                  <a:pt x="636" y="171"/>
                </a:lnTo>
                <a:lnTo>
                  <a:pt x="637" y="172"/>
                </a:lnTo>
                <a:lnTo>
                  <a:pt x="639" y="174"/>
                </a:lnTo>
                <a:lnTo>
                  <a:pt x="639" y="175"/>
                </a:lnTo>
                <a:lnTo>
                  <a:pt x="640" y="175"/>
                </a:lnTo>
                <a:lnTo>
                  <a:pt x="641" y="176"/>
                </a:lnTo>
                <a:lnTo>
                  <a:pt x="641" y="177"/>
                </a:lnTo>
                <a:lnTo>
                  <a:pt x="642" y="178"/>
                </a:lnTo>
                <a:lnTo>
                  <a:pt x="643" y="180"/>
                </a:lnTo>
                <a:lnTo>
                  <a:pt x="645" y="181"/>
                </a:lnTo>
                <a:lnTo>
                  <a:pt x="645" y="182"/>
                </a:lnTo>
                <a:lnTo>
                  <a:pt x="646" y="183"/>
                </a:lnTo>
                <a:lnTo>
                  <a:pt x="647" y="184"/>
                </a:lnTo>
                <a:lnTo>
                  <a:pt x="648" y="186"/>
                </a:lnTo>
                <a:lnTo>
                  <a:pt x="648" y="187"/>
                </a:lnTo>
                <a:lnTo>
                  <a:pt x="649" y="188"/>
                </a:lnTo>
                <a:lnTo>
                  <a:pt x="651" y="189"/>
                </a:lnTo>
                <a:lnTo>
                  <a:pt x="651" y="190"/>
                </a:lnTo>
                <a:lnTo>
                  <a:pt x="652" y="192"/>
                </a:lnTo>
                <a:lnTo>
                  <a:pt x="653" y="193"/>
                </a:lnTo>
                <a:lnTo>
                  <a:pt x="654" y="194"/>
                </a:lnTo>
                <a:lnTo>
                  <a:pt x="655" y="195"/>
                </a:lnTo>
                <a:lnTo>
                  <a:pt x="657" y="198"/>
                </a:lnTo>
                <a:lnTo>
                  <a:pt x="658" y="199"/>
                </a:lnTo>
                <a:lnTo>
                  <a:pt x="659" y="200"/>
                </a:lnTo>
                <a:lnTo>
                  <a:pt x="660" y="202"/>
                </a:lnTo>
                <a:lnTo>
                  <a:pt x="661" y="205"/>
                </a:lnTo>
                <a:lnTo>
                  <a:pt x="663" y="206"/>
                </a:lnTo>
                <a:lnTo>
                  <a:pt x="664" y="208"/>
                </a:lnTo>
                <a:lnTo>
                  <a:pt x="665" y="210"/>
                </a:lnTo>
                <a:lnTo>
                  <a:pt x="666" y="211"/>
                </a:lnTo>
                <a:lnTo>
                  <a:pt x="667" y="212"/>
                </a:lnTo>
                <a:lnTo>
                  <a:pt x="669" y="213"/>
                </a:lnTo>
                <a:lnTo>
                  <a:pt x="669" y="214"/>
                </a:lnTo>
                <a:lnTo>
                  <a:pt x="670" y="216"/>
                </a:lnTo>
                <a:lnTo>
                  <a:pt x="671" y="217"/>
                </a:lnTo>
                <a:lnTo>
                  <a:pt x="671" y="218"/>
                </a:lnTo>
                <a:lnTo>
                  <a:pt x="672" y="219"/>
                </a:lnTo>
                <a:lnTo>
                  <a:pt x="673" y="220"/>
                </a:lnTo>
                <a:lnTo>
                  <a:pt x="673" y="222"/>
                </a:lnTo>
                <a:lnTo>
                  <a:pt x="675" y="223"/>
                </a:lnTo>
                <a:lnTo>
                  <a:pt x="675" y="224"/>
                </a:lnTo>
                <a:lnTo>
                  <a:pt x="676" y="225"/>
                </a:lnTo>
                <a:lnTo>
                  <a:pt x="677" y="225"/>
                </a:lnTo>
                <a:lnTo>
                  <a:pt x="677" y="226"/>
                </a:lnTo>
                <a:lnTo>
                  <a:pt x="678" y="228"/>
                </a:lnTo>
                <a:lnTo>
                  <a:pt x="679" y="229"/>
                </a:lnTo>
                <a:lnTo>
                  <a:pt x="679" y="230"/>
                </a:lnTo>
                <a:lnTo>
                  <a:pt x="681" y="231"/>
                </a:lnTo>
                <a:lnTo>
                  <a:pt x="682" y="232"/>
                </a:lnTo>
                <a:lnTo>
                  <a:pt x="682" y="234"/>
                </a:lnTo>
                <a:lnTo>
                  <a:pt x="683" y="235"/>
                </a:lnTo>
                <a:lnTo>
                  <a:pt x="684" y="236"/>
                </a:lnTo>
                <a:lnTo>
                  <a:pt x="685" y="238"/>
                </a:lnTo>
                <a:lnTo>
                  <a:pt x="687" y="240"/>
                </a:lnTo>
                <a:lnTo>
                  <a:pt x="688" y="241"/>
                </a:lnTo>
                <a:lnTo>
                  <a:pt x="689" y="243"/>
                </a:lnTo>
                <a:lnTo>
                  <a:pt x="690" y="246"/>
                </a:lnTo>
                <a:lnTo>
                  <a:pt x="693" y="247"/>
                </a:lnTo>
                <a:lnTo>
                  <a:pt x="694" y="249"/>
                </a:lnTo>
                <a:lnTo>
                  <a:pt x="695" y="250"/>
                </a:lnTo>
                <a:lnTo>
                  <a:pt x="696" y="253"/>
                </a:lnTo>
                <a:lnTo>
                  <a:pt x="697" y="254"/>
                </a:lnTo>
                <a:lnTo>
                  <a:pt x="699" y="255"/>
                </a:lnTo>
                <a:lnTo>
                  <a:pt x="699" y="256"/>
                </a:lnTo>
                <a:lnTo>
                  <a:pt x="700" y="258"/>
                </a:lnTo>
                <a:lnTo>
                  <a:pt x="701" y="259"/>
                </a:lnTo>
                <a:lnTo>
                  <a:pt x="702" y="260"/>
                </a:lnTo>
                <a:lnTo>
                  <a:pt x="702" y="261"/>
                </a:lnTo>
                <a:lnTo>
                  <a:pt x="703" y="262"/>
                </a:lnTo>
                <a:lnTo>
                  <a:pt x="703" y="264"/>
                </a:lnTo>
                <a:lnTo>
                  <a:pt x="705" y="265"/>
                </a:lnTo>
                <a:lnTo>
                  <a:pt x="705" y="266"/>
                </a:lnTo>
                <a:lnTo>
                  <a:pt x="706" y="266"/>
                </a:lnTo>
                <a:lnTo>
                  <a:pt x="706" y="267"/>
                </a:lnTo>
                <a:lnTo>
                  <a:pt x="707" y="268"/>
                </a:lnTo>
                <a:lnTo>
                  <a:pt x="707" y="270"/>
                </a:lnTo>
                <a:lnTo>
                  <a:pt x="708" y="271"/>
                </a:lnTo>
                <a:lnTo>
                  <a:pt x="709" y="272"/>
                </a:lnTo>
                <a:lnTo>
                  <a:pt x="709" y="273"/>
                </a:lnTo>
                <a:lnTo>
                  <a:pt x="711" y="274"/>
                </a:lnTo>
                <a:lnTo>
                  <a:pt x="712" y="276"/>
                </a:lnTo>
                <a:lnTo>
                  <a:pt x="712" y="277"/>
                </a:lnTo>
                <a:lnTo>
                  <a:pt x="713" y="278"/>
                </a:lnTo>
                <a:lnTo>
                  <a:pt x="713" y="279"/>
                </a:lnTo>
                <a:lnTo>
                  <a:pt x="714" y="280"/>
                </a:lnTo>
                <a:lnTo>
                  <a:pt x="715" y="282"/>
                </a:lnTo>
                <a:lnTo>
                  <a:pt x="715" y="283"/>
                </a:lnTo>
                <a:lnTo>
                  <a:pt x="717" y="28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743" name="Freeform 146"/>
          <p:cNvSpPr>
            <a:spLocks/>
          </p:cNvSpPr>
          <p:nvPr/>
        </p:nvSpPr>
        <p:spPr bwMode="auto">
          <a:xfrm>
            <a:off x="5616575" y="3922713"/>
            <a:ext cx="568325" cy="227012"/>
          </a:xfrm>
          <a:custGeom>
            <a:avLst/>
            <a:gdLst>
              <a:gd name="T0" fmla="*/ 2147483646 w 717"/>
              <a:gd name="T1" fmla="*/ 0 h 285"/>
              <a:gd name="T2" fmla="*/ 2147483646 w 717"/>
              <a:gd name="T3" fmla="*/ 2147483646 h 285"/>
              <a:gd name="T4" fmla="*/ 2147483646 w 717"/>
              <a:gd name="T5" fmla="*/ 2147483646 h 285"/>
              <a:gd name="T6" fmla="*/ 2147483646 w 717"/>
              <a:gd name="T7" fmla="*/ 2147483646 h 285"/>
              <a:gd name="T8" fmla="*/ 2147483646 w 717"/>
              <a:gd name="T9" fmla="*/ 2147483646 h 285"/>
              <a:gd name="T10" fmla="*/ 2147483646 w 717"/>
              <a:gd name="T11" fmla="*/ 2147483646 h 285"/>
              <a:gd name="T12" fmla="*/ 2147483646 w 717"/>
              <a:gd name="T13" fmla="*/ 2147483646 h 285"/>
              <a:gd name="T14" fmla="*/ 2147483646 w 717"/>
              <a:gd name="T15" fmla="*/ 2147483646 h 285"/>
              <a:gd name="T16" fmla="*/ 2147483646 w 717"/>
              <a:gd name="T17" fmla="*/ 2147483646 h 285"/>
              <a:gd name="T18" fmla="*/ 2147483646 w 717"/>
              <a:gd name="T19" fmla="*/ 2147483646 h 285"/>
              <a:gd name="T20" fmla="*/ 2147483646 w 717"/>
              <a:gd name="T21" fmla="*/ 2147483646 h 285"/>
              <a:gd name="T22" fmla="*/ 2147483646 w 717"/>
              <a:gd name="T23" fmla="*/ 2147483646 h 285"/>
              <a:gd name="T24" fmla="*/ 2147483646 w 717"/>
              <a:gd name="T25" fmla="*/ 2147483646 h 285"/>
              <a:gd name="T26" fmla="*/ 2147483646 w 717"/>
              <a:gd name="T27" fmla="*/ 2147483646 h 285"/>
              <a:gd name="T28" fmla="*/ 2147483646 w 717"/>
              <a:gd name="T29" fmla="*/ 2147483646 h 285"/>
              <a:gd name="T30" fmla="*/ 2147483646 w 717"/>
              <a:gd name="T31" fmla="*/ 2147483646 h 285"/>
              <a:gd name="T32" fmla="*/ 2147483646 w 717"/>
              <a:gd name="T33" fmla="*/ 2147483646 h 285"/>
              <a:gd name="T34" fmla="*/ 2147483646 w 717"/>
              <a:gd name="T35" fmla="*/ 2147483646 h 285"/>
              <a:gd name="T36" fmla="*/ 2147483646 w 717"/>
              <a:gd name="T37" fmla="*/ 2147483646 h 285"/>
              <a:gd name="T38" fmla="*/ 2147483646 w 717"/>
              <a:gd name="T39" fmla="*/ 2147483646 h 285"/>
              <a:gd name="T40" fmla="*/ 2147483646 w 717"/>
              <a:gd name="T41" fmla="*/ 2147483646 h 285"/>
              <a:gd name="T42" fmla="*/ 2147483646 w 717"/>
              <a:gd name="T43" fmla="*/ 2147483646 h 285"/>
              <a:gd name="T44" fmla="*/ 2147483646 w 717"/>
              <a:gd name="T45" fmla="*/ 2147483646 h 285"/>
              <a:gd name="T46" fmla="*/ 2147483646 w 717"/>
              <a:gd name="T47" fmla="*/ 2147483646 h 285"/>
              <a:gd name="T48" fmla="*/ 2147483646 w 717"/>
              <a:gd name="T49" fmla="*/ 2147483646 h 285"/>
              <a:gd name="T50" fmla="*/ 2147483646 w 717"/>
              <a:gd name="T51" fmla="*/ 2147483646 h 285"/>
              <a:gd name="T52" fmla="*/ 2147483646 w 717"/>
              <a:gd name="T53" fmla="*/ 2147483646 h 285"/>
              <a:gd name="T54" fmla="*/ 2147483646 w 717"/>
              <a:gd name="T55" fmla="*/ 2147483646 h 285"/>
              <a:gd name="T56" fmla="*/ 2147483646 w 717"/>
              <a:gd name="T57" fmla="*/ 2147483646 h 285"/>
              <a:gd name="T58" fmla="*/ 2147483646 w 717"/>
              <a:gd name="T59" fmla="*/ 2147483646 h 285"/>
              <a:gd name="T60" fmla="*/ 2147483646 w 717"/>
              <a:gd name="T61" fmla="*/ 2147483646 h 285"/>
              <a:gd name="T62" fmla="*/ 2147483646 w 717"/>
              <a:gd name="T63" fmla="*/ 2147483646 h 285"/>
              <a:gd name="T64" fmla="*/ 2147483646 w 717"/>
              <a:gd name="T65" fmla="*/ 2147483646 h 285"/>
              <a:gd name="T66" fmla="*/ 2147483646 w 717"/>
              <a:gd name="T67" fmla="*/ 2147483646 h 285"/>
              <a:gd name="T68" fmla="*/ 2147483646 w 717"/>
              <a:gd name="T69" fmla="*/ 2147483646 h 285"/>
              <a:gd name="T70" fmla="*/ 2147483646 w 717"/>
              <a:gd name="T71" fmla="*/ 2147483646 h 285"/>
              <a:gd name="T72" fmla="*/ 2147483646 w 717"/>
              <a:gd name="T73" fmla="*/ 2147483646 h 285"/>
              <a:gd name="T74" fmla="*/ 2147483646 w 717"/>
              <a:gd name="T75" fmla="*/ 2147483646 h 285"/>
              <a:gd name="T76" fmla="*/ 2147483646 w 717"/>
              <a:gd name="T77" fmla="*/ 2147483646 h 285"/>
              <a:gd name="T78" fmla="*/ 2147483646 w 717"/>
              <a:gd name="T79" fmla="*/ 2147483646 h 285"/>
              <a:gd name="T80" fmla="*/ 2147483646 w 717"/>
              <a:gd name="T81" fmla="*/ 2147483646 h 285"/>
              <a:gd name="T82" fmla="*/ 2147483646 w 717"/>
              <a:gd name="T83" fmla="*/ 2147483646 h 285"/>
              <a:gd name="T84" fmla="*/ 2147483646 w 717"/>
              <a:gd name="T85" fmla="*/ 2147483646 h 285"/>
              <a:gd name="T86" fmla="*/ 2147483646 w 717"/>
              <a:gd name="T87" fmla="*/ 2147483646 h 285"/>
              <a:gd name="T88" fmla="*/ 2147483646 w 717"/>
              <a:gd name="T89" fmla="*/ 2147483646 h 285"/>
              <a:gd name="T90" fmla="*/ 2147483646 w 717"/>
              <a:gd name="T91" fmla="*/ 2147483646 h 285"/>
              <a:gd name="T92" fmla="*/ 2147483646 w 717"/>
              <a:gd name="T93" fmla="*/ 2147483646 h 285"/>
              <a:gd name="T94" fmla="*/ 2147483646 w 717"/>
              <a:gd name="T95" fmla="*/ 2147483646 h 285"/>
              <a:gd name="T96" fmla="*/ 2147483646 w 717"/>
              <a:gd name="T97" fmla="*/ 2147483646 h 285"/>
              <a:gd name="T98" fmla="*/ 2147483646 w 717"/>
              <a:gd name="T99" fmla="*/ 2147483646 h 285"/>
              <a:gd name="T100" fmla="*/ 2147483646 w 717"/>
              <a:gd name="T101" fmla="*/ 2147483646 h 285"/>
              <a:gd name="T102" fmla="*/ 2147483646 w 717"/>
              <a:gd name="T103" fmla="*/ 2147483646 h 285"/>
              <a:gd name="T104" fmla="*/ 2147483646 w 717"/>
              <a:gd name="T105" fmla="*/ 2147483646 h 285"/>
              <a:gd name="T106" fmla="*/ 2147483646 w 717"/>
              <a:gd name="T107" fmla="*/ 2147483646 h 285"/>
              <a:gd name="T108" fmla="*/ 2147483646 w 717"/>
              <a:gd name="T109" fmla="*/ 2147483646 h 285"/>
              <a:gd name="T110" fmla="*/ 2147483646 w 717"/>
              <a:gd name="T111" fmla="*/ 2147483646 h 285"/>
              <a:gd name="T112" fmla="*/ 2147483646 w 717"/>
              <a:gd name="T113" fmla="*/ 2147483646 h 285"/>
              <a:gd name="T114" fmla="*/ 2147483646 w 717"/>
              <a:gd name="T115" fmla="*/ 2147483646 h 285"/>
              <a:gd name="T116" fmla="*/ 2147483646 w 717"/>
              <a:gd name="T117" fmla="*/ 2147483646 h 285"/>
              <a:gd name="T118" fmla="*/ 2147483646 w 717"/>
              <a:gd name="T119" fmla="*/ 2147483646 h 285"/>
              <a:gd name="T120" fmla="*/ 2147483646 w 717"/>
              <a:gd name="T121" fmla="*/ 2147483646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7"/>
              <a:gd name="T184" fmla="*/ 0 h 285"/>
              <a:gd name="T185" fmla="*/ 717 w 717"/>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7" h="285">
                <a:moveTo>
                  <a:pt x="0" y="0"/>
                </a:moveTo>
                <a:lnTo>
                  <a:pt x="28" y="0"/>
                </a:lnTo>
                <a:lnTo>
                  <a:pt x="53" y="0"/>
                </a:lnTo>
                <a:lnTo>
                  <a:pt x="77" y="0"/>
                </a:lnTo>
                <a:lnTo>
                  <a:pt x="100" y="0"/>
                </a:lnTo>
                <a:lnTo>
                  <a:pt x="120" y="0"/>
                </a:lnTo>
                <a:lnTo>
                  <a:pt x="139" y="0"/>
                </a:lnTo>
                <a:lnTo>
                  <a:pt x="158" y="0"/>
                </a:lnTo>
                <a:lnTo>
                  <a:pt x="174" y="0"/>
                </a:lnTo>
                <a:lnTo>
                  <a:pt x="190" y="0"/>
                </a:lnTo>
                <a:lnTo>
                  <a:pt x="204" y="0"/>
                </a:lnTo>
                <a:lnTo>
                  <a:pt x="217" y="0"/>
                </a:lnTo>
                <a:lnTo>
                  <a:pt x="229" y="0"/>
                </a:lnTo>
                <a:lnTo>
                  <a:pt x="240" y="1"/>
                </a:lnTo>
                <a:lnTo>
                  <a:pt x="250" y="1"/>
                </a:lnTo>
                <a:lnTo>
                  <a:pt x="258" y="1"/>
                </a:lnTo>
                <a:lnTo>
                  <a:pt x="266" y="1"/>
                </a:lnTo>
                <a:lnTo>
                  <a:pt x="274" y="1"/>
                </a:lnTo>
                <a:lnTo>
                  <a:pt x="280" y="1"/>
                </a:lnTo>
                <a:lnTo>
                  <a:pt x="286" y="1"/>
                </a:lnTo>
                <a:lnTo>
                  <a:pt x="290" y="1"/>
                </a:lnTo>
                <a:lnTo>
                  <a:pt x="295" y="1"/>
                </a:lnTo>
                <a:lnTo>
                  <a:pt x="299" y="1"/>
                </a:lnTo>
                <a:lnTo>
                  <a:pt x="302" y="1"/>
                </a:lnTo>
                <a:lnTo>
                  <a:pt x="306" y="1"/>
                </a:lnTo>
                <a:lnTo>
                  <a:pt x="308" y="1"/>
                </a:lnTo>
                <a:lnTo>
                  <a:pt x="311" y="1"/>
                </a:lnTo>
                <a:lnTo>
                  <a:pt x="313" y="1"/>
                </a:lnTo>
                <a:lnTo>
                  <a:pt x="316" y="1"/>
                </a:lnTo>
                <a:lnTo>
                  <a:pt x="317" y="1"/>
                </a:lnTo>
                <a:lnTo>
                  <a:pt x="319" y="1"/>
                </a:lnTo>
                <a:lnTo>
                  <a:pt x="322" y="2"/>
                </a:lnTo>
                <a:lnTo>
                  <a:pt x="323" y="2"/>
                </a:lnTo>
                <a:lnTo>
                  <a:pt x="325" y="2"/>
                </a:lnTo>
                <a:lnTo>
                  <a:pt x="326" y="2"/>
                </a:lnTo>
                <a:lnTo>
                  <a:pt x="329" y="2"/>
                </a:lnTo>
                <a:lnTo>
                  <a:pt x="330" y="2"/>
                </a:lnTo>
                <a:lnTo>
                  <a:pt x="332" y="2"/>
                </a:lnTo>
                <a:lnTo>
                  <a:pt x="334" y="2"/>
                </a:lnTo>
                <a:lnTo>
                  <a:pt x="335" y="2"/>
                </a:lnTo>
                <a:lnTo>
                  <a:pt x="336" y="2"/>
                </a:lnTo>
                <a:lnTo>
                  <a:pt x="337" y="2"/>
                </a:lnTo>
                <a:lnTo>
                  <a:pt x="338" y="3"/>
                </a:lnTo>
                <a:lnTo>
                  <a:pt x="340" y="3"/>
                </a:lnTo>
                <a:lnTo>
                  <a:pt x="341" y="3"/>
                </a:lnTo>
                <a:lnTo>
                  <a:pt x="342" y="3"/>
                </a:lnTo>
                <a:lnTo>
                  <a:pt x="343" y="3"/>
                </a:lnTo>
                <a:lnTo>
                  <a:pt x="344" y="3"/>
                </a:lnTo>
                <a:lnTo>
                  <a:pt x="346" y="3"/>
                </a:lnTo>
                <a:lnTo>
                  <a:pt x="347" y="3"/>
                </a:lnTo>
                <a:lnTo>
                  <a:pt x="348" y="3"/>
                </a:lnTo>
                <a:lnTo>
                  <a:pt x="349" y="3"/>
                </a:lnTo>
                <a:lnTo>
                  <a:pt x="350" y="4"/>
                </a:lnTo>
                <a:lnTo>
                  <a:pt x="352" y="4"/>
                </a:lnTo>
                <a:lnTo>
                  <a:pt x="353" y="4"/>
                </a:lnTo>
                <a:lnTo>
                  <a:pt x="354" y="4"/>
                </a:lnTo>
                <a:lnTo>
                  <a:pt x="356" y="4"/>
                </a:lnTo>
                <a:lnTo>
                  <a:pt x="358" y="4"/>
                </a:lnTo>
                <a:lnTo>
                  <a:pt x="359" y="6"/>
                </a:lnTo>
                <a:lnTo>
                  <a:pt x="360" y="6"/>
                </a:lnTo>
                <a:lnTo>
                  <a:pt x="362" y="6"/>
                </a:lnTo>
                <a:lnTo>
                  <a:pt x="364" y="6"/>
                </a:lnTo>
                <a:lnTo>
                  <a:pt x="366" y="6"/>
                </a:lnTo>
                <a:lnTo>
                  <a:pt x="367" y="7"/>
                </a:lnTo>
                <a:lnTo>
                  <a:pt x="370" y="7"/>
                </a:lnTo>
                <a:lnTo>
                  <a:pt x="371" y="7"/>
                </a:lnTo>
                <a:lnTo>
                  <a:pt x="373" y="7"/>
                </a:lnTo>
                <a:lnTo>
                  <a:pt x="374" y="7"/>
                </a:lnTo>
                <a:lnTo>
                  <a:pt x="376" y="8"/>
                </a:lnTo>
                <a:lnTo>
                  <a:pt x="377" y="8"/>
                </a:lnTo>
                <a:lnTo>
                  <a:pt x="378" y="8"/>
                </a:lnTo>
                <a:lnTo>
                  <a:pt x="379" y="8"/>
                </a:lnTo>
                <a:lnTo>
                  <a:pt x="380" y="8"/>
                </a:lnTo>
                <a:lnTo>
                  <a:pt x="382" y="8"/>
                </a:lnTo>
                <a:lnTo>
                  <a:pt x="383" y="9"/>
                </a:lnTo>
                <a:lnTo>
                  <a:pt x="384" y="9"/>
                </a:lnTo>
                <a:lnTo>
                  <a:pt x="385" y="9"/>
                </a:lnTo>
                <a:lnTo>
                  <a:pt x="386" y="9"/>
                </a:lnTo>
                <a:lnTo>
                  <a:pt x="388" y="9"/>
                </a:lnTo>
                <a:lnTo>
                  <a:pt x="388" y="10"/>
                </a:lnTo>
                <a:lnTo>
                  <a:pt x="389" y="10"/>
                </a:lnTo>
                <a:lnTo>
                  <a:pt x="390" y="10"/>
                </a:lnTo>
                <a:lnTo>
                  <a:pt x="391" y="10"/>
                </a:lnTo>
                <a:lnTo>
                  <a:pt x="392" y="10"/>
                </a:lnTo>
                <a:lnTo>
                  <a:pt x="394" y="12"/>
                </a:lnTo>
                <a:lnTo>
                  <a:pt x="395" y="12"/>
                </a:lnTo>
                <a:lnTo>
                  <a:pt x="396" y="12"/>
                </a:lnTo>
                <a:lnTo>
                  <a:pt x="398" y="13"/>
                </a:lnTo>
                <a:lnTo>
                  <a:pt x="400" y="13"/>
                </a:lnTo>
                <a:lnTo>
                  <a:pt x="401" y="14"/>
                </a:lnTo>
                <a:lnTo>
                  <a:pt x="403" y="14"/>
                </a:lnTo>
                <a:lnTo>
                  <a:pt x="404" y="14"/>
                </a:lnTo>
                <a:lnTo>
                  <a:pt x="407" y="15"/>
                </a:lnTo>
                <a:lnTo>
                  <a:pt x="408" y="15"/>
                </a:lnTo>
                <a:lnTo>
                  <a:pt x="410" y="16"/>
                </a:lnTo>
                <a:lnTo>
                  <a:pt x="413" y="18"/>
                </a:lnTo>
                <a:lnTo>
                  <a:pt x="415" y="18"/>
                </a:lnTo>
                <a:lnTo>
                  <a:pt x="416" y="19"/>
                </a:lnTo>
                <a:lnTo>
                  <a:pt x="419" y="19"/>
                </a:lnTo>
                <a:lnTo>
                  <a:pt x="420" y="20"/>
                </a:lnTo>
                <a:lnTo>
                  <a:pt x="422" y="20"/>
                </a:lnTo>
                <a:lnTo>
                  <a:pt x="424" y="20"/>
                </a:lnTo>
                <a:lnTo>
                  <a:pt x="425" y="21"/>
                </a:lnTo>
                <a:lnTo>
                  <a:pt x="426" y="21"/>
                </a:lnTo>
                <a:lnTo>
                  <a:pt x="427" y="22"/>
                </a:lnTo>
                <a:lnTo>
                  <a:pt x="428" y="22"/>
                </a:lnTo>
                <a:lnTo>
                  <a:pt x="430" y="22"/>
                </a:lnTo>
                <a:lnTo>
                  <a:pt x="431" y="24"/>
                </a:lnTo>
                <a:lnTo>
                  <a:pt x="432" y="24"/>
                </a:lnTo>
                <a:lnTo>
                  <a:pt x="433" y="24"/>
                </a:lnTo>
                <a:lnTo>
                  <a:pt x="434" y="25"/>
                </a:lnTo>
                <a:lnTo>
                  <a:pt x="436" y="25"/>
                </a:lnTo>
                <a:lnTo>
                  <a:pt x="437" y="25"/>
                </a:lnTo>
                <a:lnTo>
                  <a:pt x="438" y="26"/>
                </a:lnTo>
                <a:lnTo>
                  <a:pt x="439" y="26"/>
                </a:lnTo>
                <a:lnTo>
                  <a:pt x="439" y="27"/>
                </a:lnTo>
                <a:lnTo>
                  <a:pt x="440" y="27"/>
                </a:lnTo>
                <a:lnTo>
                  <a:pt x="442" y="27"/>
                </a:lnTo>
                <a:lnTo>
                  <a:pt x="443" y="28"/>
                </a:lnTo>
                <a:lnTo>
                  <a:pt x="444" y="28"/>
                </a:lnTo>
                <a:lnTo>
                  <a:pt x="446" y="30"/>
                </a:lnTo>
                <a:lnTo>
                  <a:pt x="448" y="31"/>
                </a:lnTo>
                <a:lnTo>
                  <a:pt x="449" y="31"/>
                </a:lnTo>
                <a:lnTo>
                  <a:pt x="450" y="32"/>
                </a:lnTo>
                <a:lnTo>
                  <a:pt x="452" y="33"/>
                </a:lnTo>
                <a:lnTo>
                  <a:pt x="454" y="33"/>
                </a:lnTo>
                <a:lnTo>
                  <a:pt x="456" y="34"/>
                </a:lnTo>
                <a:lnTo>
                  <a:pt x="457" y="36"/>
                </a:lnTo>
                <a:lnTo>
                  <a:pt x="460" y="37"/>
                </a:lnTo>
                <a:lnTo>
                  <a:pt x="461" y="37"/>
                </a:lnTo>
                <a:lnTo>
                  <a:pt x="463" y="38"/>
                </a:lnTo>
                <a:lnTo>
                  <a:pt x="465" y="39"/>
                </a:lnTo>
                <a:lnTo>
                  <a:pt x="466" y="39"/>
                </a:lnTo>
                <a:lnTo>
                  <a:pt x="467" y="40"/>
                </a:lnTo>
                <a:lnTo>
                  <a:pt x="468" y="40"/>
                </a:lnTo>
                <a:lnTo>
                  <a:pt x="469" y="42"/>
                </a:lnTo>
                <a:lnTo>
                  <a:pt x="471" y="42"/>
                </a:lnTo>
                <a:lnTo>
                  <a:pt x="472" y="43"/>
                </a:lnTo>
                <a:lnTo>
                  <a:pt x="473" y="43"/>
                </a:lnTo>
                <a:lnTo>
                  <a:pt x="474" y="44"/>
                </a:lnTo>
                <a:lnTo>
                  <a:pt x="475" y="44"/>
                </a:lnTo>
                <a:lnTo>
                  <a:pt x="477" y="45"/>
                </a:lnTo>
                <a:lnTo>
                  <a:pt x="478" y="45"/>
                </a:lnTo>
                <a:lnTo>
                  <a:pt x="479" y="46"/>
                </a:lnTo>
                <a:lnTo>
                  <a:pt x="480" y="48"/>
                </a:lnTo>
                <a:lnTo>
                  <a:pt x="481" y="48"/>
                </a:lnTo>
                <a:lnTo>
                  <a:pt x="483" y="48"/>
                </a:lnTo>
                <a:lnTo>
                  <a:pt x="484" y="49"/>
                </a:lnTo>
                <a:lnTo>
                  <a:pt x="485" y="49"/>
                </a:lnTo>
                <a:lnTo>
                  <a:pt x="486" y="50"/>
                </a:lnTo>
                <a:lnTo>
                  <a:pt x="487" y="50"/>
                </a:lnTo>
                <a:lnTo>
                  <a:pt x="489" y="51"/>
                </a:lnTo>
                <a:lnTo>
                  <a:pt x="490" y="52"/>
                </a:lnTo>
                <a:lnTo>
                  <a:pt x="491" y="52"/>
                </a:lnTo>
                <a:lnTo>
                  <a:pt x="492" y="54"/>
                </a:lnTo>
                <a:lnTo>
                  <a:pt x="493" y="55"/>
                </a:lnTo>
                <a:lnTo>
                  <a:pt x="496" y="56"/>
                </a:lnTo>
                <a:lnTo>
                  <a:pt x="497" y="56"/>
                </a:lnTo>
                <a:lnTo>
                  <a:pt x="499" y="57"/>
                </a:lnTo>
                <a:lnTo>
                  <a:pt x="501" y="58"/>
                </a:lnTo>
                <a:lnTo>
                  <a:pt x="502" y="60"/>
                </a:lnTo>
                <a:lnTo>
                  <a:pt x="503" y="60"/>
                </a:lnTo>
                <a:lnTo>
                  <a:pt x="504" y="61"/>
                </a:lnTo>
                <a:lnTo>
                  <a:pt x="505" y="61"/>
                </a:lnTo>
                <a:lnTo>
                  <a:pt x="507" y="62"/>
                </a:lnTo>
                <a:lnTo>
                  <a:pt x="508" y="62"/>
                </a:lnTo>
                <a:lnTo>
                  <a:pt x="509" y="63"/>
                </a:lnTo>
                <a:lnTo>
                  <a:pt x="510" y="63"/>
                </a:lnTo>
                <a:lnTo>
                  <a:pt x="510" y="64"/>
                </a:lnTo>
                <a:lnTo>
                  <a:pt x="511" y="64"/>
                </a:lnTo>
                <a:lnTo>
                  <a:pt x="513" y="66"/>
                </a:lnTo>
                <a:lnTo>
                  <a:pt x="514" y="66"/>
                </a:lnTo>
                <a:lnTo>
                  <a:pt x="515" y="67"/>
                </a:lnTo>
                <a:lnTo>
                  <a:pt x="516" y="68"/>
                </a:lnTo>
                <a:lnTo>
                  <a:pt x="517" y="68"/>
                </a:lnTo>
                <a:lnTo>
                  <a:pt x="519" y="69"/>
                </a:lnTo>
                <a:lnTo>
                  <a:pt x="520" y="69"/>
                </a:lnTo>
                <a:lnTo>
                  <a:pt x="521" y="70"/>
                </a:lnTo>
                <a:lnTo>
                  <a:pt x="522" y="72"/>
                </a:lnTo>
                <a:lnTo>
                  <a:pt x="523" y="72"/>
                </a:lnTo>
                <a:lnTo>
                  <a:pt x="525" y="73"/>
                </a:lnTo>
                <a:lnTo>
                  <a:pt x="526" y="73"/>
                </a:lnTo>
                <a:lnTo>
                  <a:pt x="527" y="74"/>
                </a:lnTo>
                <a:lnTo>
                  <a:pt x="528" y="75"/>
                </a:lnTo>
                <a:lnTo>
                  <a:pt x="529" y="75"/>
                </a:lnTo>
                <a:lnTo>
                  <a:pt x="531" y="76"/>
                </a:lnTo>
                <a:lnTo>
                  <a:pt x="532" y="78"/>
                </a:lnTo>
                <a:lnTo>
                  <a:pt x="533" y="79"/>
                </a:lnTo>
                <a:lnTo>
                  <a:pt x="534" y="79"/>
                </a:lnTo>
                <a:lnTo>
                  <a:pt x="535" y="80"/>
                </a:lnTo>
                <a:lnTo>
                  <a:pt x="537" y="80"/>
                </a:lnTo>
                <a:lnTo>
                  <a:pt x="538" y="81"/>
                </a:lnTo>
                <a:lnTo>
                  <a:pt x="539" y="82"/>
                </a:lnTo>
                <a:lnTo>
                  <a:pt x="540" y="82"/>
                </a:lnTo>
                <a:lnTo>
                  <a:pt x="540" y="84"/>
                </a:lnTo>
                <a:lnTo>
                  <a:pt x="541" y="84"/>
                </a:lnTo>
                <a:lnTo>
                  <a:pt x="543" y="85"/>
                </a:lnTo>
                <a:lnTo>
                  <a:pt x="544" y="85"/>
                </a:lnTo>
                <a:lnTo>
                  <a:pt x="545" y="86"/>
                </a:lnTo>
                <a:lnTo>
                  <a:pt x="546" y="87"/>
                </a:lnTo>
                <a:lnTo>
                  <a:pt x="547" y="88"/>
                </a:lnTo>
                <a:lnTo>
                  <a:pt x="549" y="88"/>
                </a:lnTo>
                <a:lnTo>
                  <a:pt x="550" y="90"/>
                </a:lnTo>
                <a:lnTo>
                  <a:pt x="551" y="91"/>
                </a:lnTo>
                <a:lnTo>
                  <a:pt x="552" y="92"/>
                </a:lnTo>
                <a:lnTo>
                  <a:pt x="553" y="92"/>
                </a:lnTo>
                <a:lnTo>
                  <a:pt x="553" y="93"/>
                </a:lnTo>
                <a:lnTo>
                  <a:pt x="555" y="93"/>
                </a:lnTo>
                <a:lnTo>
                  <a:pt x="556" y="94"/>
                </a:lnTo>
                <a:lnTo>
                  <a:pt x="557" y="96"/>
                </a:lnTo>
                <a:lnTo>
                  <a:pt x="558" y="96"/>
                </a:lnTo>
                <a:lnTo>
                  <a:pt x="558" y="97"/>
                </a:lnTo>
                <a:lnTo>
                  <a:pt x="559" y="97"/>
                </a:lnTo>
                <a:lnTo>
                  <a:pt x="559" y="98"/>
                </a:lnTo>
                <a:lnTo>
                  <a:pt x="561" y="98"/>
                </a:lnTo>
                <a:lnTo>
                  <a:pt x="562" y="99"/>
                </a:lnTo>
                <a:lnTo>
                  <a:pt x="563" y="99"/>
                </a:lnTo>
                <a:lnTo>
                  <a:pt x="563" y="100"/>
                </a:lnTo>
                <a:lnTo>
                  <a:pt x="564" y="100"/>
                </a:lnTo>
                <a:lnTo>
                  <a:pt x="564" y="102"/>
                </a:lnTo>
                <a:lnTo>
                  <a:pt x="565" y="102"/>
                </a:lnTo>
                <a:lnTo>
                  <a:pt x="567" y="103"/>
                </a:lnTo>
                <a:lnTo>
                  <a:pt x="568" y="103"/>
                </a:lnTo>
                <a:lnTo>
                  <a:pt x="568" y="104"/>
                </a:lnTo>
                <a:lnTo>
                  <a:pt x="569" y="104"/>
                </a:lnTo>
                <a:lnTo>
                  <a:pt x="570" y="105"/>
                </a:lnTo>
                <a:lnTo>
                  <a:pt x="571" y="106"/>
                </a:lnTo>
                <a:lnTo>
                  <a:pt x="573" y="106"/>
                </a:lnTo>
                <a:lnTo>
                  <a:pt x="574" y="108"/>
                </a:lnTo>
                <a:lnTo>
                  <a:pt x="575" y="108"/>
                </a:lnTo>
                <a:lnTo>
                  <a:pt x="575" y="109"/>
                </a:lnTo>
                <a:lnTo>
                  <a:pt x="576" y="110"/>
                </a:lnTo>
                <a:lnTo>
                  <a:pt x="577" y="110"/>
                </a:lnTo>
                <a:lnTo>
                  <a:pt x="579" y="111"/>
                </a:lnTo>
                <a:lnTo>
                  <a:pt x="580" y="111"/>
                </a:lnTo>
                <a:lnTo>
                  <a:pt x="581" y="112"/>
                </a:lnTo>
                <a:lnTo>
                  <a:pt x="582" y="114"/>
                </a:lnTo>
                <a:lnTo>
                  <a:pt x="583" y="114"/>
                </a:lnTo>
                <a:lnTo>
                  <a:pt x="583" y="115"/>
                </a:lnTo>
                <a:lnTo>
                  <a:pt x="585" y="115"/>
                </a:lnTo>
                <a:lnTo>
                  <a:pt x="586" y="116"/>
                </a:lnTo>
                <a:lnTo>
                  <a:pt x="587" y="117"/>
                </a:lnTo>
                <a:lnTo>
                  <a:pt x="588" y="117"/>
                </a:lnTo>
                <a:lnTo>
                  <a:pt x="588" y="118"/>
                </a:lnTo>
                <a:lnTo>
                  <a:pt x="589" y="118"/>
                </a:lnTo>
                <a:lnTo>
                  <a:pt x="589" y="120"/>
                </a:lnTo>
                <a:lnTo>
                  <a:pt x="591" y="120"/>
                </a:lnTo>
                <a:lnTo>
                  <a:pt x="592" y="121"/>
                </a:lnTo>
                <a:lnTo>
                  <a:pt x="593" y="122"/>
                </a:lnTo>
                <a:lnTo>
                  <a:pt x="593" y="123"/>
                </a:lnTo>
                <a:lnTo>
                  <a:pt x="594" y="123"/>
                </a:lnTo>
                <a:lnTo>
                  <a:pt x="594" y="124"/>
                </a:lnTo>
                <a:lnTo>
                  <a:pt x="595" y="124"/>
                </a:lnTo>
                <a:lnTo>
                  <a:pt x="597" y="126"/>
                </a:lnTo>
                <a:lnTo>
                  <a:pt x="597" y="127"/>
                </a:lnTo>
                <a:lnTo>
                  <a:pt x="598" y="128"/>
                </a:lnTo>
                <a:lnTo>
                  <a:pt x="599" y="129"/>
                </a:lnTo>
                <a:lnTo>
                  <a:pt x="600" y="129"/>
                </a:lnTo>
                <a:lnTo>
                  <a:pt x="601" y="130"/>
                </a:lnTo>
                <a:lnTo>
                  <a:pt x="603" y="132"/>
                </a:lnTo>
                <a:lnTo>
                  <a:pt x="604" y="133"/>
                </a:lnTo>
                <a:lnTo>
                  <a:pt x="605" y="134"/>
                </a:lnTo>
                <a:lnTo>
                  <a:pt x="605" y="135"/>
                </a:lnTo>
                <a:lnTo>
                  <a:pt x="606" y="136"/>
                </a:lnTo>
                <a:lnTo>
                  <a:pt x="607" y="138"/>
                </a:lnTo>
                <a:lnTo>
                  <a:pt x="609" y="139"/>
                </a:lnTo>
                <a:lnTo>
                  <a:pt x="610" y="140"/>
                </a:lnTo>
                <a:lnTo>
                  <a:pt x="611" y="141"/>
                </a:lnTo>
                <a:lnTo>
                  <a:pt x="612" y="142"/>
                </a:lnTo>
                <a:lnTo>
                  <a:pt x="612" y="144"/>
                </a:lnTo>
                <a:lnTo>
                  <a:pt x="613" y="144"/>
                </a:lnTo>
                <a:lnTo>
                  <a:pt x="613" y="145"/>
                </a:lnTo>
                <a:lnTo>
                  <a:pt x="615" y="145"/>
                </a:lnTo>
                <a:lnTo>
                  <a:pt x="616" y="146"/>
                </a:lnTo>
                <a:lnTo>
                  <a:pt x="616" y="147"/>
                </a:lnTo>
                <a:lnTo>
                  <a:pt x="617" y="147"/>
                </a:lnTo>
                <a:lnTo>
                  <a:pt x="617" y="148"/>
                </a:lnTo>
                <a:lnTo>
                  <a:pt x="618" y="150"/>
                </a:lnTo>
                <a:lnTo>
                  <a:pt x="619" y="151"/>
                </a:lnTo>
                <a:lnTo>
                  <a:pt x="621" y="152"/>
                </a:lnTo>
                <a:lnTo>
                  <a:pt x="621" y="153"/>
                </a:lnTo>
                <a:lnTo>
                  <a:pt x="622" y="154"/>
                </a:lnTo>
                <a:lnTo>
                  <a:pt x="623" y="156"/>
                </a:lnTo>
                <a:lnTo>
                  <a:pt x="624" y="157"/>
                </a:lnTo>
                <a:lnTo>
                  <a:pt x="625" y="158"/>
                </a:lnTo>
                <a:lnTo>
                  <a:pt x="627" y="159"/>
                </a:lnTo>
                <a:lnTo>
                  <a:pt x="628" y="160"/>
                </a:lnTo>
                <a:lnTo>
                  <a:pt x="629" y="162"/>
                </a:lnTo>
                <a:lnTo>
                  <a:pt x="630" y="164"/>
                </a:lnTo>
                <a:lnTo>
                  <a:pt x="631" y="165"/>
                </a:lnTo>
                <a:lnTo>
                  <a:pt x="633" y="166"/>
                </a:lnTo>
                <a:lnTo>
                  <a:pt x="634" y="168"/>
                </a:lnTo>
                <a:lnTo>
                  <a:pt x="635" y="170"/>
                </a:lnTo>
                <a:lnTo>
                  <a:pt x="636" y="171"/>
                </a:lnTo>
                <a:lnTo>
                  <a:pt x="637" y="172"/>
                </a:lnTo>
                <a:lnTo>
                  <a:pt x="639" y="174"/>
                </a:lnTo>
                <a:lnTo>
                  <a:pt x="639" y="175"/>
                </a:lnTo>
                <a:lnTo>
                  <a:pt x="640" y="175"/>
                </a:lnTo>
                <a:lnTo>
                  <a:pt x="641" y="176"/>
                </a:lnTo>
                <a:lnTo>
                  <a:pt x="641" y="177"/>
                </a:lnTo>
                <a:lnTo>
                  <a:pt x="642" y="178"/>
                </a:lnTo>
                <a:lnTo>
                  <a:pt x="643" y="180"/>
                </a:lnTo>
                <a:lnTo>
                  <a:pt x="645" y="181"/>
                </a:lnTo>
                <a:lnTo>
                  <a:pt x="645" y="182"/>
                </a:lnTo>
                <a:lnTo>
                  <a:pt x="646" y="183"/>
                </a:lnTo>
                <a:lnTo>
                  <a:pt x="647" y="184"/>
                </a:lnTo>
                <a:lnTo>
                  <a:pt x="648" y="186"/>
                </a:lnTo>
                <a:lnTo>
                  <a:pt x="648" y="187"/>
                </a:lnTo>
                <a:lnTo>
                  <a:pt x="649" y="188"/>
                </a:lnTo>
                <a:lnTo>
                  <a:pt x="651" y="189"/>
                </a:lnTo>
                <a:lnTo>
                  <a:pt x="651" y="190"/>
                </a:lnTo>
                <a:lnTo>
                  <a:pt x="652" y="192"/>
                </a:lnTo>
                <a:lnTo>
                  <a:pt x="653" y="193"/>
                </a:lnTo>
                <a:lnTo>
                  <a:pt x="654" y="194"/>
                </a:lnTo>
                <a:lnTo>
                  <a:pt x="655" y="195"/>
                </a:lnTo>
                <a:lnTo>
                  <a:pt x="657" y="198"/>
                </a:lnTo>
                <a:lnTo>
                  <a:pt x="658" y="199"/>
                </a:lnTo>
                <a:lnTo>
                  <a:pt x="659" y="200"/>
                </a:lnTo>
                <a:lnTo>
                  <a:pt x="660" y="202"/>
                </a:lnTo>
                <a:lnTo>
                  <a:pt x="661" y="205"/>
                </a:lnTo>
                <a:lnTo>
                  <a:pt x="663" y="206"/>
                </a:lnTo>
                <a:lnTo>
                  <a:pt x="664" y="208"/>
                </a:lnTo>
                <a:lnTo>
                  <a:pt x="665" y="210"/>
                </a:lnTo>
                <a:lnTo>
                  <a:pt x="666" y="211"/>
                </a:lnTo>
                <a:lnTo>
                  <a:pt x="667" y="212"/>
                </a:lnTo>
                <a:lnTo>
                  <a:pt x="669" y="213"/>
                </a:lnTo>
                <a:lnTo>
                  <a:pt x="669" y="214"/>
                </a:lnTo>
                <a:lnTo>
                  <a:pt x="670" y="216"/>
                </a:lnTo>
                <a:lnTo>
                  <a:pt x="671" y="217"/>
                </a:lnTo>
                <a:lnTo>
                  <a:pt x="671" y="218"/>
                </a:lnTo>
                <a:lnTo>
                  <a:pt x="672" y="219"/>
                </a:lnTo>
                <a:lnTo>
                  <a:pt x="673" y="220"/>
                </a:lnTo>
                <a:lnTo>
                  <a:pt x="673" y="222"/>
                </a:lnTo>
                <a:lnTo>
                  <a:pt x="675" y="223"/>
                </a:lnTo>
                <a:lnTo>
                  <a:pt x="675" y="224"/>
                </a:lnTo>
                <a:lnTo>
                  <a:pt x="676" y="225"/>
                </a:lnTo>
                <a:lnTo>
                  <a:pt x="677" y="225"/>
                </a:lnTo>
                <a:lnTo>
                  <a:pt x="677" y="226"/>
                </a:lnTo>
                <a:lnTo>
                  <a:pt x="678" y="228"/>
                </a:lnTo>
                <a:lnTo>
                  <a:pt x="679" y="229"/>
                </a:lnTo>
                <a:lnTo>
                  <a:pt x="679" y="230"/>
                </a:lnTo>
                <a:lnTo>
                  <a:pt x="681" y="231"/>
                </a:lnTo>
                <a:lnTo>
                  <a:pt x="682" y="232"/>
                </a:lnTo>
                <a:lnTo>
                  <a:pt x="682" y="234"/>
                </a:lnTo>
                <a:lnTo>
                  <a:pt x="683" y="235"/>
                </a:lnTo>
                <a:lnTo>
                  <a:pt x="684" y="236"/>
                </a:lnTo>
                <a:lnTo>
                  <a:pt x="685" y="238"/>
                </a:lnTo>
                <a:lnTo>
                  <a:pt x="687" y="240"/>
                </a:lnTo>
                <a:lnTo>
                  <a:pt x="688" y="241"/>
                </a:lnTo>
                <a:lnTo>
                  <a:pt x="689" y="243"/>
                </a:lnTo>
                <a:lnTo>
                  <a:pt x="690" y="246"/>
                </a:lnTo>
                <a:lnTo>
                  <a:pt x="693" y="247"/>
                </a:lnTo>
                <a:lnTo>
                  <a:pt x="694" y="249"/>
                </a:lnTo>
                <a:lnTo>
                  <a:pt x="695" y="250"/>
                </a:lnTo>
                <a:lnTo>
                  <a:pt x="696" y="253"/>
                </a:lnTo>
                <a:lnTo>
                  <a:pt x="697" y="254"/>
                </a:lnTo>
                <a:lnTo>
                  <a:pt x="699" y="255"/>
                </a:lnTo>
                <a:lnTo>
                  <a:pt x="699" y="256"/>
                </a:lnTo>
                <a:lnTo>
                  <a:pt x="700" y="258"/>
                </a:lnTo>
                <a:lnTo>
                  <a:pt x="701" y="259"/>
                </a:lnTo>
                <a:lnTo>
                  <a:pt x="702" y="260"/>
                </a:lnTo>
                <a:lnTo>
                  <a:pt x="702" y="261"/>
                </a:lnTo>
                <a:lnTo>
                  <a:pt x="703" y="262"/>
                </a:lnTo>
                <a:lnTo>
                  <a:pt x="703" y="264"/>
                </a:lnTo>
                <a:lnTo>
                  <a:pt x="705" y="265"/>
                </a:lnTo>
                <a:lnTo>
                  <a:pt x="705" y="266"/>
                </a:lnTo>
                <a:lnTo>
                  <a:pt x="706" y="266"/>
                </a:lnTo>
                <a:lnTo>
                  <a:pt x="706" y="267"/>
                </a:lnTo>
                <a:lnTo>
                  <a:pt x="707" y="268"/>
                </a:lnTo>
                <a:lnTo>
                  <a:pt x="707" y="270"/>
                </a:lnTo>
                <a:lnTo>
                  <a:pt x="708" y="271"/>
                </a:lnTo>
                <a:lnTo>
                  <a:pt x="709" y="272"/>
                </a:lnTo>
                <a:lnTo>
                  <a:pt x="709" y="273"/>
                </a:lnTo>
                <a:lnTo>
                  <a:pt x="711" y="274"/>
                </a:lnTo>
                <a:lnTo>
                  <a:pt x="712" y="276"/>
                </a:lnTo>
                <a:lnTo>
                  <a:pt x="712" y="277"/>
                </a:lnTo>
                <a:lnTo>
                  <a:pt x="713" y="278"/>
                </a:lnTo>
                <a:lnTo>
                  <a:pt x="713" y="279"/>
                </a:lnTo>
                <a:lnTo>
                  <a:pt x="714" y="280"/>
                </a:lnTo>
                <a:lnTo>
                  <a:pt x="715" y="282"/>
                </a:lnTo>
                <a:lnTo>
                  <a:pt x="715" y="283"/>
                </a:lnTo>
                <a:lnTo>
                  <a:pt x="717" y="285"/>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44" name="Freeform 147"/>
          <p:cNvSpPr>
            <a:spLocks/>
          </p:cNvSpPr>
          <p:nvPr/>
        </p:nvSpPr>
        <p:spPr bwMode="auto">
          <a:xfrm>
            <a:off x="5616575" y="4149725"/>
            <a:ext cx="568325" cy="227013"/>
          </a:xfrm>
          <a:custGeom>
            <a:avLst/>
            <a:gdLst>
              <a:gd name="T0" fmla="*/ 2147483646 w 717"/>
              <a:gd name="T1" fmla="*/ 2147483646 h 286"/>
              <a:gd name="T2" fmla="*/ 2147483646 w 717"/>
              <a:gd name="T3" fmla="*/ 2147483646 h 286"/>
              <a:gd name="T4" fmla="*/ 2147483646 w 717"/>
              <a:gd name="T5" fmla="*/ 2147483646 h 286"/>
              <a:gd name="T6" fmla="*/ 2147483646 w 717"/>
              <a:gd name="T7" fmla="*/ 2147483646 h 286"/>
              <a:gd name="T8" fmla="*/ 2147483646 w 717"/>
              <a:gd name="T9" fmla="*/ 2147483646 h 286"/>
              <a:gd name="T10" fmla="*/ 2147483646 w 717"/>
              <a:gd name="T11" fmla="*/ 2147483646 h 286"/>
              <a:gd name="T12" fmla="*/ 2147483646 w 717"/>
              <a:gd name="T13" fmla="*/ 2147483646 h 286"/>
              <a:gd name="T14" fmla="*/ 2147483646 w 717"/>
              <a:gd name="T15" fmla="*/ 2147483646 h 286"/>
              <a:gd name="T16" fmla="*/ 2147483646 w 717"/>
              <a:gd name="T17" fmla="*/ 2147483646 h 286"/>
              <a:gd name="T18" fmla="*/ 2147483646 w 717"/>
              <a:gd name="T19" fmla="*/ 2147483646 h 286"/>
              <a:gd name="T20" fmla="*/ 2147483646 w 717"/>
              <a:gd name="T21" fmla="*/ 2147483646 h 286"/>
              <a:gd name="T22" fmla="*/ 2147483646 w 717"/>
              <a:gd name="T23" fmla="*/ 2147483646 h 286"/>
              <a:gd name="T24" fmla="*/ 2147483646 w 717"/>
              <a:gd name="T25" fmla="*/ 2147483646 h 286"/>
              <a:gd name="T26" fmla="*/ 2147483646 w 717"/>
              <a:gd name="T27" fmla="*/ 2147483646 h 286"/>
              <a:gd name="T28" fmla="*/ 2147483646 w 717"/>
              <a:gd name="T29" fmla="*/ 2147483646 h 286"/>
              <a:gd name="T30" fmla="*/ 2147483646 w 717"/>
              <a:gd name="T31" fmla="*/ 2147483646 h 286"/>
              <a:gd name="T32" fmla="*/ 2147483646 w 717"/>
              <a:gd name="T33" fmla="*/ 2147483646 h 286"/>
              <a:gd name="T34" fmla="*/ 2147483646 w 717"/>
              <a:gd name="T35" fmla="*/ 2147483646 h 286"/>
              <a:gd name="T36" fmla="*/ 2147483646 w 717"/>
              <a:gd name="T37" fmla="*/ 2147483646 h 286"/>
              <a:gd name="T38" fmla="*/ 2147483646 w 717"/>
              <a:gd name="T39" fmla="*/ 2147483646 h 286"/>
              <a:gd name="T40" fmla="*/ 2147483646 w 717"/>
              <a:gd name="T41" fmla="*/ 2147483646 h 286"/>
              <a:gd name="T42" fmla="*/ 2147483646 w 717"/>
              <a:gd name="T43" fmla="*/ 2147483646 h 286"/>
              <a:gd name="T44" fmla="*/ 2147483646 w 717"/>
              <a:gd name="T45" fmla="*/ 2147483646 h 286"/>
              <a:gd name="T46" fmla="*/ 2147483646 w 717"/>
              <a:gd name="T47" fmla="*/ 2147483646 h 286"/>
              <a:gd name="T48" fmla="*/ 2147483646 w 717"/>
              <a:gd name="T49" fmla="*/ 2147483646 h 286"/>
              <a:gd name="T50" fmla="*/ 2147483646 w 717"/>
              <a:gd name="T51" fmla="*/ 2147483646 h 286"/>
              <a:gd name="T52" fmla="*/ 2147483646 w 717"/>
              <a:gd name="T53" fmla="*/ 2147483646 h 286"/>
              <a:gd name="T54" fmla="*/ 2147483646 w 717"/>
              <a:gd name="T55" fmla="*/ 2147483646 h 286"/>
              <a:gd name="T56" fmla="*/ 2147483646 w 717"/>
              <a:gd name="T57" fmla="*/ 2147483646 h 286"/>
              <a:gd name="T58" fmla="*/ 2147483646 w 717"/>
              <a:gd name="T59" fmla="*/ 2147483646 h 286"/>
              <a:gd name="T60" fmla="*/ 2147483646 w 717"/>
              <a:gd name="T61" fmla="*/ 2147483646 h 286"/>
              <a:gd name="T62" fmla="*/ 2147483646 w 717"/>
              <a:gd name="T63" fmla="*/ 2147483646 h 286"/>
              <a:gd name="T64" fmla="*/ 2147483646 w 717"/>
              <a:gd name="T65" fmla="*/ 2147483646 h 286"/>
              <a:gd name="T66" fmla="*/ 2147483646 w 717"/>
              <a:gd name="T67" fmla="*/ 2147483646 h 286"/>
              <a:gd name="T68" fmla="*/ 2147483646 w 717"/>
              <a:gd name="T69" fmla="*/ 2147483646 h 286"/>
              <a:gd name="T70" fmla="*/ 2147483646 w 717"/>
              <a:gd name="T71" fmla="*/ 2147483646 h 286"/>
              <a:gd name="T72" fmla="*/ 2147483646 w 717"/>
              <a:gd name="T73" fmla="*/ 2147483646 h 286"/>
              <a:gd name="T74" fmla="*/ 2147483646 w 717"/>
              <a:gd name="T75" fmla="*/ 2147483646 h 286"/>
              <a:gd name="T76" fmla="*/ 2147483646 w 717"/>
              <a:gd name="T77" fmla="*/ 2147483646 h 286"/>
              <a:gd name="T78" fmla="*/ 2147483646 w 717"/>
              <a:gd name="T79" fmla="*/ 2147483646 h 286"/>
              <a:gd name="T80" fmla="*/ 2147483646 w 717"/>
              <a:gd name="T81" fmla="*/ 2147483646 h 286"/>
              <a:gd name="T82" fmla="*/ 2147483646 w 717"/>
              <a:gd name="T83" fmla="*/ 2147483646 h 286"/>
              <a:gd name="T84" fmla="*/ 2147483646 w 717"/>
              <a:gd name="T85" fmla="*/ 2147483646 h 286"/>
              <a:gd name="T86" fmla="*/ 2147483646 w 717"/>
              <a:gd name="T87" fmla="*/ 2147483646 h 286"/>
              <a:gd name="T88" fmla="*/ 2147483646 w 717"/>
              <a:gd name="T89" fmla="*/ 2147483646 h 286"/>
              <a:gd name="T90" fmla="*/ 2147483646 w 717"/>
              <a:gd name="T91" fmla="*/ 2147483646 h 286"/>
              <a:gd name="T92" fmla="*/ 2147483646 w 717"/>
              <a:gd name="T93" fmla="*/ 2147483646 h 286"/>
              <a:gd name="T94" fmla="*/ 2147483646 w 717"/>
              <a:gd name="T95" fmla="*/ 2147483646 h 286"/>
              <a:gd name="T96" fmla="*/ 2147483646 w 717"/>
              <a:gd name="T97" fmla="*/ 2147483646 h 286"/>
              <a:gd name="T98" fmla="*/ 2147483646 w 717"/>
              <a:gd name="T99" fmla="*/ 2147483646 h 286"/>
              <a:gd name="T100" fmla="*/ 2147483646 w 717"/>
              <a:gd name="T101" fmla="*/ 2147483646 h 286"/>
              <a:gd name="T102" fmla="*/ 2147483646 w 717"/>
              <a:gd name="T103" fmla="*/ 2147483646 h 286"/>
              <a:gd name="T104" fmla="*/ 2147483646 w 717"/>
              <a:gd name="T105" fmla="*/ 2147483646 h 286"/>
              <a:gd name="T106" fmla="*/ 2147483646 w 717"/>
              <a:gd name="T107" fmla="*/ 2147483646 h 286"/>
              <a:gd name="T108" fmla="*/ 2147483646 w 717"/>
              <a:gd name="T109" fmla="*/ 2147483646 h 286"/>
              <a:gd name="T110" fmla="*/ 2147483646 w 717"/>
              <a:gd name="T111" fmla="*/ 2147483646 h 286"/>
              <a:gd name="T112" fmla="*/ 2147483646 w 717"/>
              <a:gd name="T113" fmla="*/ 2147483646 h 286"/>
              <a:gd name="T114" fmla="*/ 2147483646 w 717"/>
              <a:gd name="T115" fmla="*/ 2147483646 h 286"/>
              <a:gd name="T116" fmla="*/ 2147483646 w 717"/>
              <a:gd name="T117" fmla="*/ 2147483646 h 286"/>
              <a:gd name="T118" fmla="*/ 2147483646 w 717"/>
              <a:gd name="T119" fmla="*/ 2147483646 h 286"/>
              <a:gd name="T120" fmla="*/ 2147483646 w 717"/>
              <a:gd name="T121" fmla="*/ 2147483646 h 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7"/>
              <a:gd name="T184" fmla="*/ 0 h 286"/>
              <a:gd name="T185" fmla="*/ 717 w 717"/>
              <a:gd name="T186" fmla="*/ 286 h 2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7" h="286">
                <a:moveTo>
                  <a:pt x="0" y="286"/>
                </a:moveTo>
                <a:lnTo>
                  <a:pt x="28" y="286"/>
                </a:lnTo>
                <a:lnTo>
                  <a:pt x="53" y="286"/>
                </a:lnTo>
                <a:lnTo>
                  <a:pt x="77" y="286"/>
                </a:lnTo>
                <a:lnTo>
                  <a:pt x="100" y="286"/>
                </a:lnTo>
                <a:lnTo>
                  <a:pt x="120" y="286"/>
                </a:lnTo>
                <a:lnTo>
                  <a:pt x="139" y="286"/>
                </a:lnTo>
                <a:lnTo>
                  <a:pt x="158" y="286"/>
                </a:lnTo>
                <a:lnTo>
                  <a:pt x="174" y="286"/>
                </a:lnTo>
                <a:lnTo>
                  <a:pt x="190" y="286"/>
                </a:lnTo>
                <a:lnTo>
                  <a:pt x="204" y="286"/>
                </a:lnTo>
                <a:lnTo>
                  <a:pt x="217" y="286"/>
                </a:lnTo>
                <a:lnTo>
                  <a:pt x="229" y="286"/>
                </a:lnTo>
                <a:lnTo>
                  <a:pt x="240" y="286"/>
                </a:lnTo>
                <a:lnTo>
                  <a:pt x="250" y="286"/>
                </a:lnTo>
                <a:lnTo>
                  <a:pt x="258" y="286"/>
                </a:lnTo>
                <a:lnTo>
                  <a:pt x="266" y="285"/>
                </a:lnTo>
                <a:lnTo>
                  <a:pt x="274" y="285"/>
                </a:lnTo>
                <a:lnTo>
                  <a:pt x="280" y="285"/>
                </a:lnTo>
                <a:lnTo>
                  <a:pt x="286" y="285"/>
                </a:lnTo>
                <a:lnTo>
                  <a:pt x="290" y="285"/>
                </a:lnTo>
                <a:lnTo>
                  <a:pt x="295" y="285"/>
                </a:lnTo>
                <a:lnTo>
                  <a:pt x="299" y="285"/>
                </a:lnTo>
                <a:lnTo>
                  <a:pt x="302" y="285"/>
                </a:lnTo>
                <a:lnTo>
                  <a:pt x="306" y="285"/>
                </a:lnTo>
                <a:lnTo>
                  <a:pt x="308" y="285"/>
                </a:lnTo>
                <a:lnTo>
                  <a:pt x="311" y="285"/>
                </a:lnTo>
                <a:lnTo>
                  <a:pt x="313" y="285"/>
                </a:lnTo>
                <a:lnTo>
                  <a:pt x="316" y="285"/>
                </a:lnTo>
                <a:lnTo>
                  <a:pt x="317" y="285"/>
                </a:lnTo>
                <a:lnTo>
                  <a:pt x="319" y="285"/>
                </a:lnTo>
                <a:lnTo>
                  <a:pt x="322" y="285"/>
                </a:lnTo>
                <a:lnTo>
                  <a:pt x="323" y="284"/>
                </a:lnTo>
                <a:lnTo>
                  <a:pt x="325" y="284"/>
                </a:lnTo>
                <a:lnTo>
                  <a:pt x="326" y="284"/>
                </a:lnTo>
                <a:lnTo>
                  <a:pt x="329" y="284"/>
                </a:lnTo>
                <a:lnTo>
                  <a:pt x="330" y="284"/>
                </a:lnTo>
                <a:lnTo>
                  <a:pt x="332" y="284"/>
                </a:lnTo>
                <a:lnTo>
                  <a:pt x="334" y="284"/>
                </a:lnTo>
                <a:lnTo>
                  <a:pt x="335" y="284"/>
                </a:lnTo>
                <a:lnTo>
                  <a:pt x="336" y="284"/>
                </a:lnTo>
                <a:lnTo>
                  <a:pt x="337" y="283"/>
                </a:lnTo>
                <a:lnTo>
                  <a:pt x="338" y="283"/>
                </a:lnTo>
                <a:lnTo>
                  <a:pt x="340" y="283"/>
                </a:lnTo>
                <a:lnTo>
                  <a:pt x="341" y="283"/>
                </a:lnTo>
                <a:lnTo>
                  <a:pt x="342" y="283"/>
                </a:lnTo>
                <a:lnTo>
                  <a:pt x="343" y="283"/>
                </a:lnTo>
                <a:lnTo>
                  <a:pt x="344" y="283"/>
                </a:lnTo>
                <a:lnTo>
                  <a:pt x="346" y="283"/>
                </a:lnTo>
                <a:lnTo>
                  <a:pt x="347" y="283"/>
                </a:lnTo>
                <a:lnTo>
                  <a:pt x="348" y="283"/>
                </a:lnTo>
                <a:lnTo>
                  <a:pt x="349" y="283"/>
                </a:lnTo>
                <a:lnTo>
                  <a:pt x="350" y="281"/>
                </a:lnTo>
                <a:lnTo>
                  <a:pt x="352" y="281"/>
                </a:lnTo>
                <a:lnTo>
                  <a:pt x="353" y="281"/>
                </a:lnTo>
                <a:lnTo>
                  <a:pt x="354" y="281"/>
                </a:lnTo>
                <a:lnTo>
                  <a:pt x="356" y="281"/>
                </a:lnTo>
                <a:lnTo>
                  <a:pt x="358" y="281"/>
                </a:lnTo>
                <a:lnTo>
                  <a:pt x="359" y="280"/>
                </a:lnTo>
                <a:lnTo>
                  <a:pt x="360" y="280"/>
                </a:lnTo>
                <a:lnTo>
                  <a:pt x="362" y="280"/>
                </a:lnTo>
                <a:lnTo>
                  <a:pt x="364" y="280"/>
                </a:lnTo>
                <a:lnTo>
                  <a:pt x="366" y="280"/>
                </a:lnTo>
                <a:lnTo>
                  <a:pt x="367" y="279"/>
                </a:lnTo>
                <a:lnTo>
                  <a:pt x="370" y="279"/>
                </a:lnTo>
                <a:lnTo>
                  <a:pt x="371" y="279"/>
                </a:lnTo>
                <a:lnTo>
                  <a:pt x="373" y="279"/>
                </a:lnTo>
                <a:lnTo>
                  <a:pt x="374" y="279"/>
                </a:lnTo>
                <a:lnTo>
                  <a:pt x="376" y="278"/>
                </a:lnTo>
                <a:lnTo>
                  <a:pt x="377" y="278"/>
                </a:lnTo>
                <a:lnTo>
                  <a:pt x="378" y="278"/>
                </a:lnTo>
                <a:lnTo>
                  <a:pt x="379" y="278"/>
                </a:lnTo>
                <a:lnTo>
                  <a:pt x="380" y="278"/>
                </a:lnTo>
                <a:lnTo>
                  <a:pt x="382" y="278"/>
                </a:lnTo>
                <a:lnTo>
                  <a:pt x="383" y="277"/>
                </a:lnTo>
                <a:lnTo>
                  <a:pt x="384" y="277"/>
                </a:lnTo>
                <a:lnTo>
                  <a:pt x="385" y="277"/>
                </a:lnTo>
                <a:lnTo>
                  <a:pt x="386" y="277"/>
                </a:lnTo>
                <a:lnTo>
                  <a:pt x="388" y="277"/>
                </a:lnTo>
                <a:lnTo>
                  <a:pt x="388" y="275"/>
                </a:lnTo>
                <a:lnTo>
                  <a:pt x="389" y="275"/>
                </a:lnTo>
                <a:lnTo>
                  <a:pt x="390" y="275"/>
                </a:lnTo>
                <a:lnTo>
                  <a:pt x="391" y="275"/>
                </a:lnTo>
                <a:lnTo>
                  <a:pt x="392" y="274"/>
                </a:lnTo>
                <a:lnTo>
                  <a:pt x="394" y="274"/>
                </a:lnTo>
                <a:lnTo>
                  <a:pt x="395" y="274"/>
                </a:lnTo>
                <a:lnTo>
                  <a:pt x="396" y="273"/>
                </a:lnTo>
                <a:lnTo>
                  <a:pt x="398" y="273"/>
                </a:lnTo>
                <a:lnTo>
                  <a:pt x="400" y="273"/>
                </a:lnTo>
                <a:lnTo>
                  <a:pt x="401" y="272"/>
                </a:lnTo>
                <a:lnTo>
                  <a:pt x="403" y="272"/>
                </a:lnTo>
                <a:lnTo>
                  <a:pt x="404" y="271"/>
                </a:lnTo>
                <a:lnTo>
                  <a:pt x="407" y="271"/>
                </a:lnTo>
                <a:lnTo>
                  <a:pt x="408" y="269"/>
                </a:lnTo>
                <a:lnTo>
                  <a:pt x="410" y="269"/>
                </a:lnTo>
                <a:lnTo>
                  <a:pt x="413" y="268"/>
                </a:lnTo>
                <a:lnTo>
                  <a:pt x="415" y="268"/>
                </a:lnTo>
                <a:lnTo>
                  <a:pt x="416" y="267"/>
                </a:lnTo>
                <a:lnTo>
                  <a:pt x="419" y="267"/>
                </a:lnTo>
                <a:lnTo>
                  <a:pt x="420" y="266"/>
                </a:lnTo>
                <a:lnTo>
                  <a:pt x="422" y="266"/>
                </a:lnTo>
                <a:lnTo>
                  <a:pt x="424" y="265"/>
                </a:lnTo>
                <a:lnTo>
                  <a:pt x="425" y="265"/>
                </a:lnTo>
                <a:lnTo>
                  <a:pt x="426" y="265"/>
                </a:lnTo>
                <a:lnTo>
                  <a:pt x="427" y="263"/>
                </a:lnTo>
                <a:lnTo>
                  <a:pt x="428" y="263"/>
                </a:lnTo>
                <a:lnTo>
                  <a:pt x="430" y="263"/>
                </a:lnTo>
                <a:lnTo>
                  <a:pt x="431" y="262"/>
                </a:lnTo>
                <a:lnTo>
                  <a:pt x="432" y="262"/>
                </a:lnTo>
                <a:lnTo>
                  <a:pt x="433" y="262"/>
                </a:lnTo>
                <a:lnTo>
                  <a:pt x="434" y="261"/>
                </a:lnTo>
                <a:lnTo>
                  <a:pt x="436" y="261"/>
                </a:lnTo>
                <a:lnTo>
                  <a:pt x="437" y="261"/>
                </a:lnTo>
                <a:lnTo>
                  <a:pt x="438" y="260"/>
                </a:lnTo>
                <a:lnTo>
                  <a:pt x="439" y="260"/>
                </a:lnTo>
                <a:lnTo>
                  <a:pt x="439" y="259"/>
                </a:lnTo>
                <a:lnTo>
                  <a:pt x="440" y="259"/>
                </a:lnTo>
                <a:lnTo>
                  <a:pt x="442" y="257"/>
                </a:lnTo>
                <a:lnTo>
                  <a:pt x="443" y="257"/>
                </a:lnTo>
                <a:lnTo>
                  <a:pt x="444" y="256"/>
                </a:lnTo>
                <a:lnTo>
                  <a:pt x="446" y="256"/>
                </a:lnTo>
                <a:lnTo>
                  <a:pt x="448" y="255"/>
                </a:lnTo>
                <a:lnTo>
                  <a:pt x="449" y="255"/>
                </a:lnTo>
                <a:lnTo>
                  <a:pt x="450" y="254"/>
                </a:lnTo>
                <a:lnTo>
                  <a:pt x="452" y="253"/>
                </a:lnTo>
                <a:lnTo>
                  <a:pt x="454" y="253"/>
                </a:lnTo>
                <a:lnTo>
                  <a:pt x="456" y="251"/>
                </a:lnTo>
                <a:lnTo>
                  <a:pt x="457" y="250"/>
                </a:lnTo>
                <a:lnTo>
                  <a:pt x="460" y="249"/>
                </a:lnTo>
                <a:lnTo>
                  <a:pt x="461" y="249"/>
                </a:lnTo>
                <a:lnTo>
                  <a:pt x="463" y="248"/>
                </a:lnTo>
                <a:lnTo>
                  <a:pt x="465" y="247"/>
                </a:lnTo>
                <a:lnTo>
                  <a:pt x="466" y="247"/>
                </a:lnTo>
                <a:lnTo>
                  <a:pt x="467" y="245"/>
                </a:lnTo>
                <a:lnTo>
                  <a:pt x="468" y="245"/>
                </a:lnTo>
                <a:lnTo>
                  <a:pt x="469" y="244"/>
                </a:lnTo>
                <a:lnTo>
                  <a:pt x="471" y="244"/>
                </a:lnTo>
                <a:lnTo>
                  <a:pt x="472" y="243"/>
                </a:lnTo>
                <a:lnTo>
                  <a:pt x="473" y="243"/>
                </a:lnTo>
                <a:lnTo>
                  <a:pt x="474" y="242"/>
                </a:lnTo>
                <a:lnTo>
                  <a:pt x="475" y="242"/>
                </a:lnTo>
                <a:lnTo>
                  <a:pt x="475" y="241"/>
                </a:lnTo>
                <a:lnTo>
                  <a:pt x="477" y="241"/>
                </a:lnTo>
                <a:lnTo>
                  <a:pt x="478" y="241"/>
                </a:lnTo>
                <a:lnTo>
                  <a:pt x="479" y="239"/>
                </a:lnTo>
                <a:lnTo>
                  <a:pt x="480" y="238"/>
                </a:lnTo>
                <a:lnTo>
                  <a:pt x="481" y="238"/>
                </a:lnTo>
                <a:lnTo>
                  <a:pt x="483" y="238"/>
                </a:lnTo>
                <a:lnTo>
                  <a:pt x="484" y="237"/>
                </a:lnTo>
                <a:lnTo>
                  <a:pt x="485" y="237"/>
                </a:lnTo>
                <a:lnTo>
                  <a:pt x="486" y="236"/>
                </a:lnTo>
                <a:lnTo>
                  <a:pt x="487" y="235"/>
                </a:lnTo>
                <a:lnTo>
                  <a:pt x="489" y="235"/>
                </a:lnTo>
                <a:lnTo>
                  <a:pt x="490" y="233"/>
                </a:lnTo>
                <a:lnTo>
                  <a:pt x="491" y="233"/>
                </a:lnTo>
                <a:lnTo>
                  <a:pt x="492" y="232"/>
                </a:lnTo>
                <a:lnTo>
                  <a:pt x="493" y="231"/>
                </a:lnTo>
                <a:lnTo>
                  <a:pt x="496" y="230"/>
                </a:lnTo>
                <a:lnTo>
                  <a:pt x="497" y="230"/>
                </a:lnTo>
                <a:lnTo>
                  <a:pt x="499" y="229"/>
                </a:lnTo>
                <a:lnTo>
                  <a:pt x="501" y="227"/>
                </a:lnTo>
                <a:lnTo>
                  <a:pt x="502" y="227"/>
                </a:lnTo>
                <a:lnTo>
                  <a:pt x="503" y="226"/>
                </a:lnTo>
                <a:lnTo>
                  <a:pt x="504" y="225"/>
                </a:lnTo>
                <a:lnTo>
                  <a:pt x="505" y="225"/>
                </a:lnTo>
                <a:lnTo>
                  <a:pt x="507" y="224"/>
                </a:lnTo>
                <a:lnTo>
                  <a:pt x="508" y="224"/>
                </a:lnTo>
                <a:lnTo>
                  <a:pt x="509" y="223"/>
                </a:lnTo>
                <a:lnTo>
                  <a:pt x="510" y="223"/>
                </a:lnTo>
                <a:lnTo>
                  <a:pt x="510" y="221"/>
                </a:lnTo>
                <a:lnTo>
                  <a:pt x="511" y="221"/>
                </a:lnTo>
                <a:lnTo>
                  <a:pt x="513" y="221"/>
                </a:lnTo>
                <a:lnTo>
                  <a:pt x="513" y="220"/>
                </a:lnTo>
                <a:lnTo>
                  <a:pt x="514" y="220"/>
                </a:lnTo>
                <a:lnTo>
                  <a:pt x="515" y="219"/>
                </a:lnTo>
                <a:lnTo>
                  <a:pt x="516" y="219"/>
                </a:lnTo>
                <a:lnTo>
                  <a:pt x="517" y="218"/>
                </a:lnTo>
                <a:lnTo>
                  <a:pt x="519" y="217"/>
                </a:lnTo>
                <a:lnTo>
                  <a:pt x="520" y="217"/>
                </a:lnTo>
                <a:lnTo>
                  <a:pt x="521" y="215"/>
                </a:lnTo>
                <a:lnTo>
                  <a:pt x="522" y="214"/>
                </a:lnTo>
                <a:lnTo>
                  <a:pt x="523" y="214"/>
                </a:lnTo>
                <a:lnTo>
                  <a:pt x="525" y="213"/>
                </a:lnTo>
                <a:lnTo>
                  <a:pt x="526" y="213"/>
                </a:lnTo>
                <a:lnTo>
                  <a:pt x="527" y="212"/>
                </a:lnTo>
                <a:lnTo>
                  <a:pt x="528" y="211"/>
                </a:lnTo>
                <a:lnTo>
                  <a:pt x="529" y="209"/>
                </a:lnTo>
                <a:lnTo>
                  <a:pt x="531" y="209"/>
                </a:lnTo>
                <a:lnTo>
                  <a:pt x="532" y="208"/>
                </a:lnTo>
                <a:lnTo>
                  <a:pt x="533" y="207"/>
                </a:lnTo>
                <a:lnTo>
                  <a:pt x="534" y="207"/>
                </a:lnTo>
                <a:lnTo>
                  <a:pt x="535" y="206"/>
                </a:lnTo>
                <a:lnTo>
                  <a:pt x="537" y="206"/>
                </a:lnTo>
                <a:lnTo>
                  <a:pt x="538" y="205"/>
                </a:lnTo>
                <a:lnTo>
                  <a:pt x="539" y="203"/>
                </a:lnTo>
                <a:lnTo>
                  <a:pt x="540" y="203"/>
                </a:lnTo>
                <a:lnTo>
                  <a:pt x="540" y="202"/>
                </a:lnTo>
                <a:lnTo>
                  <a:pt x="541" y="202"/>
                </a:lnTo>
                <a:lnTo>
                  <a:pt x="543" y="201"/>
                </a:lnTo>
                <a:lnTo>
                  <a:pt x="544" y="201"/>
                </a:lnTo>
                <a:lnTo>
                  <a:pt x="545" y="200"/>
                </a:lnTo>
                <a:lnTo>
                  <a:pt x="546" y="200"/>
                </a:lnTo>
                <a:lnTo>
                  <a:pt x="546" y="199"/>
                </a:lnTo>
                <a:lnTo>
                  <a:pt x="547" y="197"/>
                </a:lnTo>
                <a:lnTo>
                  <a:pt x="549" y="197"/>
                </a:lnTo>
                <a:lnTo>
                  <a:pt x="550" y="196"/>
                </a:lnTo>
                <a:lnTo>
                  <a:pt x="551" y="195"/>
                </a:lnTo>
                <a:lnTo>
                  <a:pt x="552" y="194"/>
                </a:lnTo>
                <a:lnTo>
                  <a:pt x="553" y="194"/>
                </a:lnTo>
                <a:lnTo>
                  <a:pt x="553" y="193"/>
                </a:lnTo>
                <a:lnTo>
                  <a:pt x="555" y="191"/>
                </a:lnTo>
                <a:lnTo>
                  <a:pt x="556" y="191"/>
                </a:lnTo>
                <a:lnTo>
                  <a:pt x="557" y="190"/>
                </a:lnTo>
                <a:lnTo>
                  <a:pt x="558" y="190"/>
                </a:lnTo>
                <a:lnTo>
                  <a:pt x="558" y="189"/>
                </a:lnTo>
                <a:lnTo>
                  <a:pt x="559" y="189"/>
                </a:lnTo>
                <a:lnTo>
                  <a:pt x="559" y="188"/>
                </a:lnTo>
                <a:lnTo>
                  <a:pt x="561" y="188"/>
                </a:lnTo>
                <a:lnTo>
                  <a:pt x="562" y="187"/>
                </a:lnTo>
                <a:lnTo>
                  <a:pt x="563" y="187"/>
                </a:lnTo>
                <a:lnTo>
                  <a:pt x="563" y="185"/>
                </a:lnTo>
                <a:lnTo>
                  <a:pt x="564" y="185"/>
                </a:lnTo>
                <a:lnTo>
                  <a:pt x="564" y="184"/>
                </a:lnTo>
                <a:lnTo>
                  <a:pt x="565" y="184"/>
                </a:lnTo>
                <a:lnTo>
                  <a:pt x="567" y="183"/>
                </a:lnTo>
                <a:lnTo>
                  <a:pt x="568" y="183"/>
                </a:lnTo>
                <a:lnTo>
                  <a:pt x="568" y="182"/>
                </a:lnTo>
                <a:lnTo>
                  <a:pt x="569" y="182"/>
                </a:lnTo>
                <a:lnTo>
                  <a:pt x="570" y="181"/>
                </a:lnTo>
                <a:lnTo>
                  <a:pt x="571" y="179"/>
                </a:lnTo>
                <a:lnTo>
                  <a:pt x="573" y="178"/>
                </a:lnTo>
                <a:lnTo>
                  <a:pt x="574" y="178"/>
                </a:lnTo>
                <a:lnTo>
                  <a:pt x="575" y="177"/>
                </a:lnTo>
                <a:lnTo>
                  <a:pt x="576" y="176"/>
                </a:lnTo>
                <a:lnTo>
                  <a:pt x="577" y="176"/>
                </a:lnTo>
                <a:lnTo>
                  <a:pt x="579" y="175"/>
                </a:lnTo>
                <a:lnTo>
                  <a:pt x="580" y="173"/>
                </a:lnTo>
                <a:lnTo>
                  <a:pt x="581" y="173"/>
                </a:lnTo>
                <a:lnTo>
                  <a:pt x="581" y="172"/>
                </a:lnTo>
                <a:lnTo>
                  <a:pt x="582" y="172"/>
                </a:lnTo>
                <a:lnTo>
                  <a:pt x="583" y="171"/>
                </a:lnTo>
                <a:lnTo>
                  <a:pt x="585" y="171"/>
                </a:lnTo>
                <a:lnTo>
                  <a:pt x="586" y="170"/>
                </a:lnTo>
                <a:lnTo>
                  <a:pt x="587" y="169"/>
                </a:lnTo>
                <a:lnTo>
                  <a:pt x="588" y="169"/>
                </a:lnTo>
                <a:lnTo>
                  <a:pt x="588" y="167"/>
                </a:lnTo>
                <a:lnTo>
                  <a:pt x="589" y="167"/>
                </a:lnTo>
                <a:lnTo>
                  <a:pt x="589" y="166"/>
                </a:lnTo>
                <a:lnTo>
                  <a:pt x="591" y="166"/>
                </a:lnTo>
                <a:lnTo>
                  <a:pt x="591" y="165"/>
                </a:lnTo>
                <a:lnTo>
                  <a:pt x="592" y="165"/>
                </a:lnTo>
                <a:lnTo>
                  <a:pt x="592" y="164"/>
                </a:lnTo>
                <a:lnTo>
                  <a:pt x="593" y="164"/>
                </a:lnTo>
                <a:lnTo>
                  <a:pt x="593" y="163"/>
                </a:lnTo>
                <a:lnTo>
                  <a:pt x="594" y="163"/>
                </a:lnTo>
                <a:lnTo>
                  <a:pt x="594" y="161"/>
                </a:lnTo>
                <a:lnTo>
                  <a:pt x="595" y="161"/>
                </a:lnTo>
                <a:lnTo>
                  <a:pt x="597" y="160"/>
                </a:lnTo>
                <a:lnTo>
                  <a:pt x="597" y="159"/>
                </a:lnTo>
                <a:lnTo>
                  <a:pt x="598" y="158"/>
                </a:lnTo>
                <a:lnTo>
                  <a:pt x="599" y="157"/>
                </a:lnTo>
                <a:lnTo>
                  <a:pt x="600" y="157"/>
                </a:lnTo>
                <a:lnTo>
                  <a:pt x="601" y="155"/>
                </a:lnTo>
                <a:lnTo>
                  <a:pt x="603" y="154"/>
                </a:lnTo>
                <a:lnTo>
                  <a:pt x="604" y="153"/>
                </a:lnTo>
                <a:lnTo>
                  <a:pt x="605" y="152"/>
                </a:lnTo>
                <a:lnTo>
                  <a:pt x="605" y="151"/>
                </a:lnTo>
                <a:lnTo>
                  <a:pt x="606" y="149"/>
                </a:lnTo>
                <a:lnTo>
                  <a:pt x="607" y="148"/>
                </a:lnTo>
                <a:lnTo>
                  <a:pt x="609" y="147"/>
                </a:lnTo>
                <a:lnTo>
                  <a:pt x="610" y="146"/>
                </a:lnTo>
                <a:lnTo>
                  <a:pt x="611" y="145"/>
                </a:lnTo>
                <a:lnTo>
                  <a:pt x="612" y="143"/>
                </a:lnTo>
                <a:lnTo>
                  <a:pt x="612" y="142"/>
                </a:lnTo>
                <a:lnTo>
                  <a:pt x="613" y="142"/>
                </a:lnTo>
                <a:lnTo>
                  <a:pt x="613" y="141"/>
                </a:lnTo>
                <a:lnTo>
                  <a:pt x="615" y="141"/>
                </a:lnTo>
                <a:lnTo>
                  <a:pt x="616" y="140"/>
                </a:lnTo>
                <a:lnTo>
                  <a:pt x="616" y="139"/>
                </a:lnTo>
                <a:lnTo>
                  <a:pt x="617" y="139"/>
                </a:lnTo>
                <a:lnTo>
                  <a:pt x="617" y="137"/>
                </a:lnTo>
                <a:lnTo>
                  <a:pt x="618" y="136"/>
                </a:lnTo>
                <a:lnTo>
                  <a:pt x="619" y="135"/>
                </a:lnTo>
                <a:lnTo>
                  <a:pt x="621" y="134"/>
                </a:lnTo>
                <a:lnTo>
                  <a:pt x="621" y="133"/>
                </a:lnTo>
                <a:lnTo>
                  <a:pt x="622" y="131"/>
                </a:lnTo>
                <a:lnTo>
                  <a:pt x="623" y="130"/>
                </a:lnTo>
                <a:lnTo>
                  <a:pt x="624" y="129"/>
                </a:lnTo>
                <a:lnTo>
                  <a:pt x="625" y="128"/>
                </a:lnTo>
                <a:lnTo>
                  <a:pt x="627" y="127"/>
                </a:lnTo>
                <a:lnTo>
                  <a:pt x="628" y="125"/>
                </a:lnTo>
                <a:lnTo>
                  <a:pt x="629" y="124"/>
                </a:lnTo>
                <a:lnTo>
                  <a:pt x="630" y="122"/>
                </a:lnTo>
                <a:lnTo>
                  <a:pt x="631" y="121"/>
                </a:lnTo>
                <a:lnTo>
                  <a:pt x="633" y="119"/>
                </a:lnTo>
                <a:lnTo>
                  <a:pt x="634" y="118"/>
                </a:lnTo>
                <a:lnTo>
                  <a:pt x="635" y="116"/>
                </a:lnTo>
                <a:lnTo>
                  <a:pt x="636" y="115"/>
                </a:lnTo>
                <a:lnTo>
                  <a:pt x="637" y="113"/>
                </a:lnTo>
                <a:lnTo>
                  <a:pt x="639" y="112"/>
                </a:lnTo>
                <a:lnTo>
                  <a:pt x="639" y="111"/>
                </a:lnTo>
                <a:lnTo>
                  <a:pt x="640" y="111"/>
                </a:lnTo>
                <a:lnTo>
                  <a:pt x="641" y="110"/>
                </a:lnTo>
                <a:lnTo>
                  <a:pt x="641" y="109"/>
                </a:lnTo>
                <a:lnTo>
                  <a:pt x="642" y="107"/>
                </a:lnTo>
                <a:lnTo>
                  <a:pt x="643" y="106"/>
                </a:lnTo>
                <a:lnTo>
                  <a:pt x="645" y="105"/>
                </a:lnTo>
                <a:lnTo>
                  <a:pt x="645" y="104"/>
                </a:lnTo>
                <a:lnTo>
                  <a:pt x="646" y="103"/>
                </a:lnTo>
                <a:lnTo>
                  <a:pt x="647" y="101"/>
                </a:lnTo>
                <a:lnTo>
                  <a:pt x="648" y="100"/>
                </a:lnTo>
                <a:lnTo>
                  <a:pt x="648" y="99"/>
                </a:lnTo>
                <a:lnTo>
                  <a:pt x="649" y="98"/>
                </a:lnTo>
                <a:lnTo>
                  <a:pt x="651" y="97"/>
                </a:lnTo>
                <a:lnTo>
                  <a:pt x="651" y="95"/>
                </a:lnTo>
                <a:lnTo>
                  <a:pt x="652" y="94"/>
                </a:lnTo>
                <a:lnTo>
                  <a:pt x="653" y="93"/>
                </a:lnTo>
                <a:lnTo>
                  <a:pt x="654" y="92"/>
                </a:lnTo>
                <a:lnTo>
                  <a:pt x="655" y="91"/>
                </a:lnTo>
                <a:lnTo>
                  <a:pt x="657" y="88"/>
                </a:lnTo>
                <a:lnTo>
                  <a:pt x="658" y="87"/>
                </a:lnTo>
                <a:lnTo>
                  <a:pt x="659" y="85"/>
                </a:lnTo>
                <a:lnTo>
                  <a:pt x="660" y="83"/>
                </a:lnTo>
                <a:lnTo>
                  <a:pt x="661" y="81"/>
                </a:lnTo>
                <a:lnTo>
                  <a:pt x="663" y="80"/>
                </a:lnTo>
                <a:lnTo>
                  <a:pt x="664" y="77"/>
                </a:lnTo>
                <a:lnTo>
                  <a:pt x="665" y="76"/>
                </a:lnTo>
                <a:lnTo>
                  <a:pt x="666" y="75"/>
                </a:lnTo>
                <a:lnTo>
                  <a:pt x="667" y="74"/>
                </a:lnTo>
                <a:lnTo>
                  <a:pt x="669" y="72"/>
                </a:lnTo>
                <a:lnTo>
                  <a:pt x="669" y="70"/>
                </a:lnTo>
                <a:lnTo>
                  <a:pt x="670" y="69"/>
                </a:lnTo>
                <a:lnTo>
                  <a:pt x="671" y="69"/>
                </a:lnTo>
                <a:lnTo>
                  <a:pt x="671" y="68"/>
                </a:lnTo>
                <a:lnTo>
                  <a:pt x="672" y="66"/>
                </a:lnTo>
                <a:lnTo>
                  <a:pt x="673" y="65"/>
                </a:lnTo>
                <a:lnTo>
                  <a:pt x="673" y="64"/>
                </a:lnTo>
                <a:lnTo>
                  <a:pt x="675" y="63"/>
                </a:lnTo>
                <a:lnTo>
                  <a:pt x="675" y="62"/>
                </a:lnTo>
                <a:lnTo>
                  <a:pt x="676" y="60"/>
                </a:lnTo>
                <a:lnTo>
                  <a:pt x="677" y="60"/>
                </a:lnTo>
                <a:lnTo>
                  <a:pt x="677" y="59"/>
                </a:lnTo>
                <a:lnTo>
                  <a:pt x="678" y="58"/>
                </a:lnTo>
                <a:lnTo>
                  <a:pt x="679" y="57"/>
                </a:lnTo>
                <a:lnTo>
                  <a:pt x="679" y="56"/>
                </a:lnTo>
                <a:lnTo>
                  <a:pt x="681" y="54"/>
                </a:lnTo>
                <a:lnTo>
                  <a:pt x="682" y="53"/>
                </a:lnTo>
                <a:lnTo>
                  <a:pt x="682" y="52"/>
                </a:lnTo>
                <a:lnTo>
                  <a:pt x="683" y="51"/>
                </a:lnTo>
                <a:lnTo>
                  <a:pt x="684" y="50"/>
                </a:lnTo>
                <a:lnTo>
                  <a:pt x="685" y="47"/>
                </a:lnTo>
                <a:lnTo>
                  <a:pt x="687" y="46"/>
                </a:lnTo>
                <a:lnTo>
                  <a:pt x="688" y="44"/>
                </a:lnTo>
                <a:lnTo>
                  <a:pt x="689" y="42"/>
                </a:lnTo>
                <a:lnTo>
                  <a:pt x="690" y="40"/>
                </a:lnTo>
                <a:lnTo>
                  <a:pt x="693" y="39"/>
                </a:lnTo>
                <a:lnTo>
                  <a:pt x="694" y="36"/>
                </a:lnTo>
                <a:lnTo>
                  <a:pt x="695" y="35"/>
                </a:lnTo>
                <a:lnTo>
                  <a:pt x="696" y="33"/>
                </a:lnTo>
                <a:lnTo>
                  <a:pt x="697" y="32"/>
                </a:lnTo>
                <a:lnTo>
                  <a:pt x="699" y="30"/>
                </a:lnTo>
                <a:lnTo>
                  <a:pt x="699" y="29"/>
                </a:lnTo>
                <a:lnTo>
                  <a:pt x="700" y="27"/>
                </a:lnTo>
                <a:lnTo>
                  <a:pt x="701" y="26"/>
                </a:lnTo>
                <a:lnTo>
                  <a:pt x="702" y="24"/>
                </a:lnTo>
                <a:lnTo>
                  <a:pt x="703" y="23"/>
                </a:lnTo>
                <a:lnTo>
                  <a:pt x="703" y="22"/>
                </a:lnTo>
                <a:lnTo>
                  <a:pt x="705" y="21"/>
                </a:lnTo>
                <a:lnTo>
                  <a:pt x="705" y="20"/>
                </a:lnTo>
                <a:lnTo>
                  <a:pt x="706" y="18"/>
                </a:lnTo>
                <a:lnTo>
                  <a:pt x="707" y="17"/>
                </a:lnTo>
                <a:lnTo>
                  <a:pt x="707" y="16"/>
                </a:lnTo>
                <a:lnTo>
                  <a:pt x="708" y="15"/>
                </a:lnTo>
                <a:lnTo>
                  <a:pt x="709" y="14"/>
                </a:lnTo>
                <a:lnTo>
                  <a:pt x="709" y="12"/>
                </a:lnTo>
                <a:lnTo>
                  <a:pt x="711" y="11"/>
                </a:lnTo>
                <a:lnTo>
                  <a:pt x="712" y="10"/>
                </a:lnTo>
                <a:lnTo>
                  <a:pt x="712" y="9"/>
                </a:lnTo>
                <a:lnTo>
                  <a:pt x="713" y="8"/>
                </a:lnTo>
                <a:lnTo>
                  <a:pt x="713" y="6"/>
                </a:lnTo>
                <a:lnTo>
                  <a:pt x="714" y="5"/>
                </a:lnTo>
                <a:lnTo>
                  <a:pt x="715" y="4"/>
                </a:lnTo>
                <a:lnTo>
                  <a:pt x="715" y="2"/>
                </a:lnTo>
                <a:lnTo>
                  <a:pt x="717" y="0"/>
                </a:lnTo>
                <a:lnTo>
                  <a:pt x="0"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745" name="Freeform 148"/>
          <p:cNvSpPr>
            <a:spLocks/>
          </p:cNvSpPr>
          <p:nvPr/>
        </p:nvSpPr>
        <p:spPr bwMode="auto">
          <a:xfrm>
            <a:off x="5616575" y="4149725"/>
            <a:ext cx="568325" cy="227013"/>
          </a:xfrm>
          <a:custGeom>
            <a:avLst/>
            <a:gdLst>
              <a:gd name="T0" fmla="*/ 2147483646 w 717"/>
              <a:gd name="T1" fmla="*/ 2147483646 h 286"/>
              <a:gd name="T2" fmla="*/ 2147483646 w 717"/>
              <a:gd name="T3" fmla="*/ 2147483646 h 286"/>
              <a:gd name="T4" fmla="*/ 2147483646 w 717"/>
              <a:gd name="T5" fmla="*/ 2147483646 h 286"/>
              <a:gd name="T6" fmla="*/ 2147483646 w 717"/>
              <a:gd name="T7" fmla="*/ 2147483646 h 286"/>
              <a:gd name="T8" fmla="*/ 2147483646 w 717"/>
              <a:gd name="T9" fmla="*/ 2147483646 h 286"/>
              <a:gd name="T10" fmla="*/ 2147483646 w 717"/>
              <a:gd name="T11" fmla="*/ 2147483646 h 286"/>
              <a:gd name="T12" fmla="*/ 2147483646 w 717"/>
              <a:gd name="T13" fmla="*/ 2147483646 h 286"/>
              <a:gd name="T14" fmla="*/ 2147483646 w 717"/>
              <a:gd name="T15" fmla="*/ 2147483646 h 286"/>
              <a:gd name="T16" fmla="*/ 2147483646 w 717"/>
              <a:gd name="T17" fmla="*/ 2147483646 h 286"/>
              <a:gd name="T18" fmla="*/ 2147483646 w 717"/>
              <a:gd name="T19" fmla="*/ 2147483646 h 286"/>
              <a:gd name="T20" fmla="*/ 2147483646 w 717"/>
              <a:gd name="T21" fmla="*/ 2147483646 h 286"/>
              <a:gd name="T22" fmla="*/ 2147483646 w 717"/>
              <a:gd name="T23" fmla="*/ 2147483646 h 286"/>
              <a:gd name="T24" fmla="*/ 2147483646 w 717"/>
              <a:gd name="T25" fmla="*/ 2147483646 h 286"/>
              <a:gd name="T26" fmla="*/ 2147483646 w 717"/>
              <a:gd name="T27" fmla="*/ 2147483646 h 286"/>
              <a:gd name="T28" fmla="*/ 2147483646 w 717"/>
              <a:gd name="T29" fmla="*/ 2147483646 h 286"/>
              <a:gd name="T30" fmla="*/ 2147483646 w 717"/>
              <a:gd name="T31" fmla="*/ 2147483646 h 286"/>
              <a:gd name="T32" fmla="*/ 2147483646 w 717"/>
              <a:gd name="T33" fmla="*/ 2147483646 h 286"/>
              <a:gd name="T34" fmla="*/ 2147483646 w 717"/>
              <a:gd name="T35" fmla="*/ 2147483646 h 286"/>
              <a:gd name="T36" fmla="*/ 2147483646 w 717"/>
              <a:gd name="T37" fmla="*/ 2147483646 h 286"/>
              <a:gd name="T38" fmla="*/ 2147483646 w 717"/>
              <a:gd name="T39" fmla="*/ 2147483646 h 286"/>
              <a:gd name="T40" fmla="*/ 2147483646 w 717"/>
              <a:gd name="T41" fmla="*/ 2147483646 h 286"/>
              <a:gd name="T42" fmla="*/ 2147483646 w 717"/>
              <a:gd name="T43" fmla="*/ 2147483646 h 286"/>
              <a:gd name="T44" fmla="*/ 2147483646 w 717"/>
              <a:gd name="T45" fmla="*/ 2147483646 h 286"/>
              <a:gd name="T46" fmla="*/ 2147483646 w 717"/>
              <a:gd name="T47" fmla="*/ 2147483646 h 286"/>
              <a:gd name="T48" fmla="*/ 2147483646 w 717"/>
              <a:gd name="T49" fmla="*/ 2147483646 h 286"/>
              <a:gd name="T50" fmla="*/ 2147483646 w 717"/>
              <a:gd name="T51" fmla="*/ 2147483646 h 286"/>
              <a:gd name="T52" fmla="*/ 2147483646 w 717"/>
              <a:gd name="T53" fmla="*/ 2147483646 h 286"/>
              <a:gd name="T54" fmla="*/ 2147483646 w 717"/>
              <a:gd name="T55" fmla="*/ 2147483646 h 286"/>
              <a:gd name="T56" fmla="*/ 2147483646 w 717"/>
              <a:gd name="T57" fmla="*/ 2147483646 h 286"/>
              <a:gd name="T58" fmla="*/ 2147483646 w 717"/>
              <a:gd name="T59" fmla="*/ 2147483646 h 286"/>
              <a:gd name="T60" fmla="*/ 2147483646 w 717"/>
              <a:gd name="T61" fmla="*/ 2147483646 h 286"/>
              <a:gd name="T62" fmla="*/ 2147483646 w 717"/>
              <a:gd name="T63" fmla="*/ 2147483646 h 286"/>
              <a:gd name="T64" fmla="*/ 2147483646 w 717"/>
              <a:gd name="T65" fmla="*/ 2147483646 h 286"/>
              <a:gd name="T66" fmla="*/ 2147483646 w 717"/>
              <a:gd name="T67" fmla="*/ 2147483646 h 286"/>
              <a:gd name="T68" fmla="*/ 2147483646 w 717"/>
              <a:gd name="T69" fmla="*/ 2147483646 h 286"/>
              <a:gd name="T70" fmla="*/ 2147483646 w 717"/>
              <a:gd name="T71" fmla="*/ 2147483646 h 286"/>
              <a:gd name="T72" fmla="*/ 2147483646 w 717"/>
              <a:gd name="T73" fmla="*/ 2147483646 h 286"/>
              <a:gd name="T74" fmla="*/ 2147483646 w 717"/>
              <a:gd name="T75" fmla="*/ 2147483646 h 286"/>
              <a:gd name="T76" fmla="*/ 2147483646 w 717"/>
              <a:gd name="T77" fmla="*/ 2147483646 h 286"/>
              <a:gd name="T78" fmla="*/ 2147483646 w 717"/>
              <a:gd name="T79" fmla="*/ 2147483646 h 286"/>
              <a:gd name="T80" fmla="*/ 2147483646 w 717"/>
              <a:gd name="T81" fmla="*/ 2147483646 h 286"/>
              <a:gd name="T82" fmla="*/ 2147483646 w 717"/>
              <a:gd name="T83" fmla="*/ 2147483646 h 286"/>
              <a:gd name="T84" fmla="*/ 2147483646 w 717"/>
              <a:gd name="T85" fmla="*/ 2147483646 h 286"/>
              <a:gd name="T86" fmla="*/ 2147483646 w 717"/>
              <a:gd name="T87" fmla="*/ 2147483646 h 286"/>
              <a:gd name="T88" fmla="*/ 2147483646 w 717"/>
              <a:gd name="T89" fmla="*/ 2147483646 h 286"/>
              <a:gd name="T90" fmla="*/ 2147483646 w 717"/>
              <a:gd name="T91" fmla="*/ 2147483646 h 286"/>
              <a:gd name="T92" fmla="*/ 2147483646 w 717"/>
              <a:gd name="T93" fmla="*/ 2147483646 h 286"/>
              <a:gd name="T94" fmla="*/ 2147483646 w 717"/>
              <a:gd name="T95" fmla="*/ 2147483646 h 286"/>
              <a:gd name="T96" fmla="*/ 2147483646 w 717"/>
              <a:gd name="T97" fmla="*/ 2147483646 h 286"/>
              <a:gd name="T98" fmla="*/ 2147483646 w 717"/>
              <a:gd name="T99" fmla="*/ 2147483646 h 286"/>
              <a:gd name="T100" fmla="*/ 2147483646 w 717"/>
              <a:gd name="T101" fmla="*/ 2147483646 h 286"/>
              <a:gd name="T102" fmla="*/ 2147483646 w 717"/>
              <a:gd name="T103" fmla="*/ 2147483646 h 286"/>
              <a:gd name="T104" fmla="*/ 2147483646 w 717"/>
              <a:gd name="T105" fmla="*/ 2147483646 h 286"/>
              <a:gd name="T106" fmla="*/ 2147483646 w 717"/>
              <a:gd name="T107" fmla="*/ 2147483646 h 286"/>
              <a:gd name="T108" fmla="*/ 2147483646 w 717"/>
              <a:gd name="T109" fmla="*/ 2147483646 h 286"/>
              <a:gd name="T110" fmla="*/ 2147483646 w 717"/>
              <a:gd name="T111" fmla="*/ 2147483646 h 286"/>
              <a:gd name="T112" fmla="*/ 2147483646 w 717"/>
              <a:gd name="T113" fmla="*/ 2147483646 h 286"/>
              <a:gd name="T114" fmla="*/ 2147483646 w 717"/>
              <a:gd name="T115" fmla="*/ 2147483646 h 286"/>
              <a:gd name="T116" fmla="*/ 2147483646 w 717"/>
              <a:gd name="T117" fmla="*/ 2147483646 h 286"/>
              <a:gd name="T118" fmla="*/ 2147483646 w 717"/>
              <a:gd name="T119" fmla="*/ 2147483646 h 286"/>
              <a:gd name="T120" fmla="*/ 2147483646 w 717"/>
              <a:gd name="T121" fmla="*/ 2147483646 h 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7"/>
              <a:gd name="T184" fmla="*/ 0 h 286"/>
              <a:gd name="T185" fmla="*/ 717 w 717"/>
              <a:gd name="T186" fmla="*/ 286 h 2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7" h="286">
                <a:moveTo>
                  <a:pt x="0" y="286"/>
                </a:moveTo>
                <a:lnTo>
                  <a:pt x="28" y="286"/>
                </a:lnTo>
                <a:lnTo>
                  <a:pt x="53" y="286"/>
                </a:lnTo>
                <a:lnTo>
                  <a:pt x="77" y="286"/>
                </a:lnTo>
                <a:lnTo>
                  <a:pt x="100" y="286"/>
                </a:lnTo>
                <a:lnTo>
                  <a:pt x="120" y="286"/>
                </a:lnTo>
                <a:lnTo>
                  <a:pt x="139" y="286"/>
                </a:lnTo>
                <a:lnTo>
                  <a:pt x="158" y="286"/>
                </a:lnTo>
                <a:lnTo>
                  <a:pt x="174" y="286"/>
                </a:lnTo>
                <a:lnTo>
                  <a:pt x="190" y="286"/>
                </a:lnTo>
                <a:lnTo>
                  <a:pt x="204" y="286"/>
                </a:lnTo>
                <a:lnTo>
                  <a:pt x="217" y="286"/>
                </a:lnTo>
                <a:lnTo>
                  <a:pt x="229" y="286"/>
                </a:lnTo>
                <a:lnTo>
                  <a:pt x="240" y="286"/>
                </a:lnTo>
                <a:lnTo>
                  <a:pt x="250" y="286"/>
                </a:lnTo>
                <a:lnTo>
                  <a:pt x="258" y="286"/>
                </a:lnTo>
                <a:lnTo>
                  <a:pt x="266" y="285"/>
                </a:lnTo>
                <a:lnTo>
                  <a:pt x="274" y="285"/>
                </a:lnTo>
                <a:lnTo>
                  <a:pt x="280" y="285"/>
                </a:lnTo>
                <a:lnTo>
                  <a:pt x="286" y="285"/>
                </a:lnTo>
                <a:lnTo>
                  <a:pt x="290" y="285"/>
                </a:lnTo>
                <a:lnTo>
                  <a:pt x="295" y="285"/>
                </a:lnTo>
                <a:lnTo>
                  <a:pt x="299" y="285"/>
                </a:lnTo>
                <a:lnTo>
                  <a:pt x="302" y="285"/>
                </a:lnTo>
                <a:lnTo>
                  <a:pt x="306" y="285"/>
                </a:lnTo>
                <a:lnTo>
                  <a:pt x="308" y="285"/>
                </a:lnTo>
                <a:lnTo>
                  <a:pt x="311" y="285"/>
                </a:lnTo>
                <a:lnTo>
                  <a:pt x="313" y="285"/>
                </a:lnTo>
                <a:lnTo>
                  <a:pt x="316" y="285"/>
                </a:lnTo>
                <a:lnTo>
                  <a:pt x="317" y="285"/>
                </a:lnTo>
                <a:lnTo>
                  <a:pt x="319" y="285"/>
                </a:lnTo>
                <a:lnTo>
                  <a:pt x="322" y="285"/>
                </a:lnTo>
                <a:lnTo>
                  <a:pt x="323" y="284"/>
                </a:lnTo>
                <a:lnTo>
                  <a:pt x="325" y="284"/>
                </a:lnTo>
                <a:lnTo>
                  <a:pt x="326" y="284"/>
                </a:lnTo>
                <a:lnTo>
                  <a:pt x="329" y="284"/>
                </a:lnTo>
                <a:lnTo>
                  <a:pt x="330" y="284"/>
                </a:lnTo>
                <a:lnTo>
                  <a:pt x="332" y="284"/>
                </a:lnTo>
                <a:lnTo>
                  <a:pt x="334" y="284"/>
                </a:lnTo>
                <a:lnTo>
                  <a:pt x="335" y="284"/>
                </a:lnTo>
                <a:lnTo>
                  <a:pt x="336" y="284"/>
                </a:lnTo>
                <a:lnTo>
                  <a:pt x="337" y="283"/>
                </a:lnTo>
                <a:lnTo>
                  <a:pt x="338" y="283"/>
                </a:lnTo>
                <a:lnTo>
                  <a:pt x="340" y="283"/>
                </a:lnTo>
                <a:lnTo>
                  <a:pt x="341" y="283"/>
                </a:lnTo>
                <a:lnTo>
                  <a:pt x="342" y="283"/>
                </a:lnTo>
                <a:lnTo>
                  <a:pt x="343" y="283"/>
                </a:lnTo>
                <a:lnTo>
                  <a:pt x="344" y="283"/>
                </a:lnTo>
                <a:lnTo>
                  <a:pt x="346" y="283"/>
                </a:lnTo>
                <a:lnTo>
                  <a:pt x="347" y="283"/>
                </a:lnTo>
                <a:lnTo>
                  <a:pt x="348" y="283"/>
                </a:lnTo>
                <a:lnTo>
                  <a:pt x="349" y="283"/>
                </a:lnTo>
                <a:lnTo>
                  <a:pt x="350" y="281"/>
                </a:lnTo>
                <a:lnTo>
                  <a:pt x="352" y="281"/>
                </a:lnTo>
                <a:lnTo>
                  <a:pt x="353" y="281"/>
                </a:lnTo>
                <a:lnTo>
                  <a:pt x="354" y="281"/>
                </a:lnTo>
                <a:lnTo>
                  <a:pt x="356" y="281"/>
                </a:lnTo>
                <a:lnTo>
                  <a:pt x="358" y="281"/>
                </a:lnTo>
                <a:lnTo>
                  <a:pt x="359" y="280"/>
                </a:lnTo>
                <a:lnTo>
                  <a:pt x="360" y="280"/>
                </a:lnTo>
                <a:lnTo>
                  <a:pt x="362" y="280"/>
                </a:lnTo>
                <a:lnTo>
                  <a:pt x="364" y="280"/>
                </a:lnTo>
                <a:lnTo>
                  <a:pt x="366" y="280"/>
                </a:lnTo>
                <a:lnTo>
                  <a:pt x="367" y="279"/>
                </a:lnTo>
                <a:lnTo>
                  <a:pt x="370" y="279"/>
                </a:lnTo>
                <a:lnTo>
                  <a:pt x="371" y="279"/>
                </a:lnTo>
                <a:lnTo>
                  <a:pt x="373" y="279"/>
                </a:lnTo>
                <a:lnTo>
                  <a:pt x="374" y="279"/>
                </a:lnTo>
                <a:lnTo>
                  <a:pt x="376" y="278"/>
                </a:lnTo>
                <a:lnTo>
                  <a:pt x="377" y="278"/>
                </a:lnTo>
                <a:lnTo>
                  <a:pt x="378" y="278"/>
                </a:lnTo>
                <a:lnTo>
                  <a:pt x="379" y="278"/>
                </a:lnTo>
                <a:lnTo>
                  <a:pt x="380" y="278"/>
                </a:lnTo>
                <a:lnTo>
                  <a:pt x="382" y="278"/>
                </a:lnTo>
                <a:lnTo>
                  <a:pt x="383" y="277"/>
                </a:lnTo>
                <a:lnTo>
                  <a:pt x="384" y="277"/>
                </a:lnTo>
                <a:lnTo>
                  <a:pt x="385" y="277"/>
                </a:lnTo>
                <a:lnTo>
                  <a:pt x="386" y="277"/>
                </a:lnTo>
                <a:lnTo>
                  <a:pt x="388" y="277"/>
                </a:lnTo>
                <a:lnTo>
                  <a:pt x="388" y="275"/>
                </a:lnTo>
                <a:lnTo>
                  <a:pt x="389" y="275"/>
                </a:lnTo>
                <a:lnTo>
                  <a:pt x="390" y="275"/>
                </a:lnTo>
                <a:lnTo>
                  <a:pt x="391" y="275"/>
                </a:lnTo>
                <a:lnTo>
                  <a:pt x="392" y="274"/>
                </a:lnTo>
                <a:lnTo>
                  <a:pt x="394" y="274"/>
                </a:lnTo>
                <a:lnTo>
                  <a:pt x="395" y="274"/>
                </a:lnTo>
                <a:lnTo>
                  <a:pt x="396" y="273"/>
                </a:lnTo>
                <a:lnTo>
                  <a:pt x="398" y="273"/>
                </a:lnTo>
                <a:lnTo>
                  <a:pt x="400" y="273"/>
                </a:lnTo>
                <a:lnTo>
                  <a:pt x="401" y="272"/>
                </a:lnTo>
                <a:lnTo>
                  <a:pt x="403" y="272"/>
                </a:lnTo>
                <a:lnTo>
                  <a:pt x="404" y="271"/>
                </a:lnTo>
                <a:lnTo>
                  <a:pt x="407" y="271"/>
                </a:lnTo>
                <a:lnTo>
                  <a:pt x="408" y="269"/>
                </a:lnTo>
                <a:lnTo>
                  <a:pt x="410" y="269"/>
                </a:lnTo>
                <a:lnTo>
                  <a:pt x="413" y="268"/>
                </a:lnTo>
                <a:lnTo>
                  <a:pt x="415" y="268"/>
                </a:lnTo>
                <a:lnTo>
                  <a:pt x="416" y="267"/>
                </a:lnTo>
                <a:lnTo>
                  <a:pt x="419" y="267"/>
                </a:lnTo>
                <a:lnTo>
                  <a:pt x="420" y="266"/>
                </a:lnTo>
                <a:lnTo>
                  <a:pt x="422" y="266"/>
                </a:lnTo>
                <a:lnTo>
                  <a:pt x="424" y="265"/>
                </a:lnTo>
                <a:lnTo>
                  <a:pt x="425" y="265"/>
                </a:lnTo>
                <a:lnTo>
                  <a:pt x="426" y="265"/>
                </a:lnTo>
                <a:lnTo>
                  <a:pt x="427" y="263"/>
                </a:lnTo>
                <a:lnTo>
                  <a:pt x="428" y="263"/>
                </a:lnTo>
                <a:lnTo>
                  <a:pt x="430" y="263"/>
                </a:lnTo>
                <a:lnTo>
                  <a:pt x="431" y="262"/>
                </a:lnTo>
                <a:lnTo>
                  <a:pt x="432" y="262"/>
                </a:lnTo>
                <a:lnTo>
                  <a:pt x="433" y="262"/>
                </a:lnTo>
                <a:lnTo>
                  <a:pt x="434" y="261"/>
                </a:lnTo>
                <a:lnTo>
                  <a:pt x="436" y="261"/>
                </a:lnTo>
                <a:lnTo>
                  <a:pt x="437" y="261"/>
                </a:lnTo>
                <a:lnTo>
                  <a:pt x="438" y="260"/>
                </a:lnTo>
                <a:lnTo>
                  <a:pt x="439" y="260"/>
                </a:lnTo>
                <a:lnTo>
                  <a:pt x="439" y="259"/>
                </a:lnTo>
                <a:lnTo>
                  <a:pt x="440" y="259"/>
                </a:lnTo>
                <a:lnTo>
                  <a:pt x="442" y="257"/>
                </a:lnTo>
                <a:lnTo>
                  <a:pt x="443" y="257"/>
                </a:lnTo>
                <a:lnTo>
                  <a:pt x="444" y="256"/>
                </a:lnTo>
                <a:lnTo>
                  <a:pt x="446" y="256"/>
                </a:lnTo>
                <a:lnTo>
                  <a:pt x="448" y="255"/>
                </a:lnTo>
                <a:lnTo>
                  <a:pt x="449" y="255"/>
                </a:lnTo>
                <a:lnTo>
                  <a:pt x="450" y="254"/>
                </a:lnTo>
                <a:lnTo>
                  <a:pt x="452" y="253"/>
                </a:lnTo>
                <a:lnTo>
                  <a:pt x="454" y="253"/>
                </a:lnTo>
                <a:lnTo>
                  <a:pt x="456" y="251"/>
                </a:lnTo>
                <a:lnTo>
                  <a:pt x="457" y="250"/>
                </a:lnTo>
                <a:lnTo>
                  <a:pt x="460" y="249"/>
                </a:lnTo>
                <a:lnTo>
                  <a:pt x="461" y="249"/>
                </a:lnTo>
                <a:lnTo>
                  <a:pt x="463" y="248"/>
                </a:lnTo>
                <a:lnTo>
                  <a:pt x="465" y="247"/>
                </a:lnTo>
                <a:lnTo>
                  <a:pt x="466" y="247"/>
                </a:lnTo>
                <a:lnTo>
                  <a:pt x="467" y="245"/>
                </a:lnTo>
                <a:lnTo>
                  <a:pt x="468" y="245"/>
                </a:lnTo>
                <a:lnTo>
                  <a:pt x="469" y="244"/>
                </a:lnTo>
                <a:lnTo>
                  <a:pt x="471" y="244"/>
                </a:lnTo>
                <a:lnTo>
                  <a:pt x="472" y="243"/>
                </a:lnTo>
                <a:lnTo>
                  <a:pt x="473" y="243"/>
                </a:lnTo>
                <a:lnTo>
                  <a:pt x="474" y="242"/>
                </a:lnTo>
                <a:lnTo>
                  <a:pt x="475" y="242"/>
                </a:lnTo>
                <a:lnTo>
                  <a:pt x="475" y="241"/>
                </a:lnTo>
                <a:lnTo>
                  <a:pt x="477" y="241"/>
                </a:lnTo>
                <a:lnTo>
                  <a:pt x="478" y="241"/>
                </a:lnTo>
                <a:lnTo>
                  <a:pt x="479" y="239"/>
                </a:lnTo>
                <a:lnTo>
                  <a:pt x="480" y="238"/>
                </a:lnTo>
                <a:lnTo>
                  <a:pt x="481" y="238"/>
                </a:lnTo>
                <a:lnTo>
                  <a:pt x="483" y="238"/>
                </a:lnTo>
                <a:lnTo>
                  <a:pt x="484" y="237"/>
                </a:lnTo>
                <a:lnTo>
                  <a:pt x="485" y="237"/>
                </a:lnTo>
                <a:lnTo>
                  <a:pt x="486" y="236"/>
                </a:lnTo>
                <a:lnTo>
                  <a:pt x="487" y="235"/>
                </a:lnTo>
                <a:lnTo>
                  <a:pt x="489" y="235"/>
                </a:lnTo>
                <a:lnTo>
                  <a:pt x="490" y="233"/>
                </a:lnTo>
                <a:lnTo>
                  <a:pt x="491" y="233"/>
                </a:lnTo>
                <a:lnTo>
                  <a:pt x="492" y="232"/>
                </a:lnTo>
                <a:lnTo>
                  <a:pt x="493" y="231"/>
                </a:lnTo>
                <a:lnTo>
                  <a:pt x="496" y="230"/>
                </a:lnTo>
                <a:lnTo>
                  <a:pt x="497" y="230"/>
                </a:lnTo>
                <a:lnTo>
                  <a:pt x="499" y="229"/>
                </a:lnTo>
                <a:lnTo>
                  <a:pt x="501" y="227"/>
                </a:lnTo>
                <a:lnTo>
                  <a:pt x="502" y="227"/>
                </a:lnTo>
                <a:lnTo>
                  <a:pt x="503" y="226"/>
                </a:lnTo>
                <a:lnTo>
                  <a:pt x="504" y="225"/>
                </a:lnTo>
                <a:lnTo>
                  <a:pt x="505" y="225"/>
                </a:lnTo>
                <a:lnTo>
                  <a:pt x="507" y="224"/>
                </a:lnTo>
                <a:lnTo>
                  <a:pt x="508" y="224"/>
                </a:lnTo>
                <a:lnTo>
                  <a:pt x="509" y="223"/>
                </a:lnTo>
                <a:lnTo>
                  <a:pt x="510" y="223"/>
                </a:lnTo>
                <a:lnTo>
                  <a:pt x="510" y="221"/>
                </a:lnTo>
                <a:lnTo>
                  <a:pt x="511" y="221"/>
                </a:lnTo>
                <a:lnTo>
                  <a:pt x="513" y="221"/>
                </a:lnTo>
                <a:lnTo>
                  <a:pt x="513" y="220"/>
                </a:lnTo>
                <a:lnTo>
                  <a:pt x="514" y="220"/>
                </a:lnTo>
                <a:lnTo>
                  <a:pt x="515" y="219"/>
                </a:lnTo>
                <a:lnTo>
                  <a:pt x="516" y="219"/>
                </a:lnTo>
                <a:lnTo>
                  <a:pt x="517" y="218"/>
                </a:lnTo>
                <a:lnTo>
                  <a:pt x="519" y="217"/>
                </a:lnTo>
                <a:lnTo>
                  <a:pt x="520" y="217"/>
                </a:lnTo>
                <a:lnTo>
                  <a:pt x="521" y="215"/>
                </a:lnTo>
                <a:lnTo>
                  <a:pt x="522" y="214"/>
                </a:lnTo>
                <a:lnTo>
                  <a:pt x="523" y="214"/>
                </a:lnTo>
                <a:lnTo>
                  <a:pt x="525" y="213"/>
                </a:lnTo>
                <a:lnTo>
                  <a:pt x="526" y="213"/>
                </a:lnTo>
                <a:lnTo>
                  <a:pt x="527" y="212"/>
                </a:lnTo>
                <a:lnTo>
                  <a:pt x="528" y="211"/>
                </a:lnTo>
                <a:lnTo>
                  <a:pt x="529" y="209"/>
                </a:lnTo>
                <a:lnTo>
                  <a:pt x="531" y="209"/>
                </a:lnTo>
                <a:lnTo>
                  <a:pt x="532" y="208"/>
                </a:lnTo>
                <a:lnTo>
                  <a:pt x="533" y="207"/>
                </a:lnTo>
                <a:lnTo>
                  <a:pt x="534" y="207"/>
                </a:lnTo>
                <a:lnTo>
                  <a:pt x="535" y="206"/>
                </a:lnTo>
                <a:lnTo>
                  <a:pt x="537" y="206"/>
                </a:lnTo>
                <a:lnTo>
                  <a:pt x="538" y="205"/>
                </a:lnTo>
                <a:lnTo>
                  <a:pt x="539" y="203"/>
                </a:lnTo>
                <a:lnTo>
                  <a:pt x="540" y="203"/>
                </a:lnTo>
                <a:lnTo>
                  <a:pt x="540" y="202"/>
                </a:lnTo>
                <a:lnTo>
                  <a:pt x="541" y="202"/>
                </a:lnTo>
                <a:lnTo>
                  <a:pt x="543" y="201"/>
                </a:lnTo>
                <a:lnTo>
                  <a:pt x="544" y="201"/>
                </a:lnTo>
                <a:lnTo>
                  <a:pt x="545" y="200"/>
                </a:lnTo>
                <a:lnTo>
                  <a:pt x="546" y="200"/>
                </a:lnTo>
                <a:lnTo>
                  <a:pt x="546" y="199"/>
                </a:lnTo>
                <a:lnTo>
                  <a:pt x="547" y="197"/>
                </a:lnTo>
                <a:lnTo>
                  <a:pt x="549" y="197"/>
                </a:lnTo>
                <a:lnTo>
                  <a:pt x="550" y="196"/>
                </a:lnTo>
                <a:lnTo>
                  <a:pt x="551" y="195"/>
                </a:lnTo>
                <a:lnTo>
                  <a:pt x="552" y="194"/>
                </a:lnTo>
                <a:lnTo>
                  <a:pt x="553" y="194"/>
                </a:lnTo>
                <a:lnTo>
                  <a:pt x="553" y="193"/>
                </a:lnTo>
                <a:lnTo>
                  <a:pt x="555" y="191"/>
                </a:lnTo>
                <a:lnTo>
                  <a:pt x="556" y="191"/>
                </a:lnTo>
                <a:lnTo>
                  <a:pt x="557" y="190"/>
                </a:lnTo>
                <a:lnTo>
                  <a:pt x="558" y="190"/>
                </a:lnTo>
                <a:lnTo>
                  <a:pt x="558" y="189"/>
                </a:lnTo>
                <a:lnTo>
                  <a:pt x="559" y="189"/>
                </a:lnTo>
                <a:lnTo>
                  <a:pt x="559" y="188"/>
                </a:lnTo>
                <a:lnTo>
                  <a:pt x="561" y="188"/>
                </a:lnTo>
                <a:lnTo>
                  <a:pt x="562" y="187"/>
                </a:lnTo>
                <a:lnTo>
                  <a:pt x="563" y="187"/>
                </a:lnTo>
                <a:lnTo>
                  <a:pt x="563" y="185"/>
                </a:lnTo>
                <a:lnTo>
                  <a:pt x="564" y="185"/>
                </a:lnTo>
                <a:lnTo>
                  <a:pt x="564" y="184"/>
                </a:lnTo>
                <a:lnTo>
                  <a:pt x="565" y="184"/>
                </a:lnTo>
                <a:lnTo>
                  <a:pt x="567" y="183"/>
                </a:lnTo>
                <a:lnTo>
                  <a:pt x="568" y="183"/>
                </a:lnTo>
                <a:lnTo>
                  <a:pt x="568" y="182"/>
                </a:lnTo>
                <a:lnTo>
                  <a:pt x="569" y="182"/>
                </a:lnTo>
                <a:lnTo>
                  <a:pt x="570" y="181"/>
                </a:lnTo>
                <a:lnTo>
                  <a:pt x="571" y="179"/>
                </a:lnTo>
                <a:lnTo>
                  <a:pt x="573" y="178"/>
                </a:lnTo>
                <a:lnTo>
                  <a:pt x="574" y="178"/>
                </a:lnTo>
                <a:lnTo>
                  <a:pt x="575" y="177"/>
                </a:lnTo>
                <a:lnTo>
                  <a:pt x="576" y="176"/>
                </a:lnTo>
                <a:lnTo>
                  <a:pt x="577" y="176"/>
                </a:lnTo>
                <a:lnTo>
                  <a:pt x="579" y="175"/>
                </a:lnTo>
                <a:lnTo>
                  <a:pt x="580" y="173"/>
                </a:lnTo>
                <a:lnTo>
                  <a:pt x="581" y="173"/>
                </a:lnTo>
                <a:lnTo>
                  <a:pt x="581" y="172"/>
                </a:lnTo>
                <a:lnTo>
                  <a:pt x="582" y="172"/>
                </a:lnTo>
                <a:lnTo>
                  <a:pt x="583" y="171"/>
                </a:lnTo>
                <a:lnTo>
                  <a:pt x="585" y="171"/>
                </a:lnTo>
                <a:lnTo>
                  <a:pt x="586" y="170"/>
                </a:lnTo>
                <a:lnTo>
                  <a:pt x="587" y="169"/>
                </a:lnTo>
                <a:lnTo>
                  <a:pt x="588" y="169"/>
                </a:lnTo>
                <a:lnTo>
                  <a:pt x="588" y="167"/>
                </a:lnTo>
                <a:lnTo>
                  <a:pt x="589" y="167"/>
                </a:lnTo>
                <a:lnTo>
                  <a:pt x="589" y="166"/>
                </a:lnTo>
                <a:lnTo>
                  <a:pt x="591" y="166"/>
                </a:lnTo>
                <a:lnTo>
                  <a:pt x="591" y="165"/>
                </a:lnTo>
                <a:lnTo>
                  <a:pt x="592" y="165"/>
                </a:lnTo>
                <a:lnTo>
                  <a:pt x="592" y="164"/>
                </a:lnTo>
                <a:lnTo>
                  <a:pt x="593" y="164"/>
                </a:lnTo>
                <a:lnTo>
                  <a:pt x="593" y="163"/>
                </a:lnTo>
                <a:lnTo>
                  <a:pt x="594" y="163"/>
                </a:lnTo>
                <a:lnTo>
                  <a:pt x="594" y="161"/>
                </a:lnTo>
                <a:lnTo>
                  <a:pt x="595" y="161"/>
                </a:lnTo>
                <a:lnTo>
                  <a:pt x="597" y="160"/>
                </a:lnTo>
                <a:lnTo>
                  <a:pt x="597" y="159"/>
                </a:lnTo>
                <a:lnTo>
                  <a:pt x="598" y="158"/>
                </a:lnTo>
                <a:lnTo>
                  <a:pt x="599" y="157"/>
                </a:lnTo>
                <a:lnTo>
                  <a:pt x="600" y="157"/>
                </a:lnTo>
                <a:lnTo>
                  <a:pt x="601" y="155"/>
                </a:lnTo>
                <a:lnTo>
                  <a:pt x="603" y="154"/>
                </a:lnTo>
                <a:lnTo>
                  <a:pt x="604" y="153"/>
                </a:lnTo>
                <a:lnTo>
                  <a:pt x="605" y="152"/>
                </a:lnTo>
                <a:lnTo>
                  <a:pt x="605" y="151"/>
                </a:lnTo>
                <a:lnTo>
                  <a:pt x="606" y="149"/>
                </a:lnTo>
                <a:lnTo>
                  <a:pt x="607" y="148"/>
                </a:lnTo>
                <a:lnTo>
                  <a:pt x="609" y="147"/>
                </a:lnTo>
                <a:lnTo>
                  <a:pt x="610" y="146"/>
                </a:lnTo>
                <a:lnTo>
                  <a:pt x="611" y="145"/>
                </a:lnTo>
                <a:lnTo>
                  <a:pt x="612" y="143"/>
                </a:lnTo>
                <a:lnTo>
                  <a:pt x="612" y="142"/>
                </a:lnTo>
                <a:lnTo>
                  <a:pt x="613" y="142"/>
                </a:lnTo>
                <a:lnTo>
                  <a:pt x="613" y="141"/>
                </a:lnTo>
                <a:lnTo>
                  <a:pt x="615" y="141"/>
                </a:lnTo>
                <a:lnTo>
                  <a:pt x="616" y="140"/>
                </a:lnTo>
                <a:lnTo>
                  <a:pt x="616" y="139"/>
                </a:lnTo>
                <a:lnTo>
                  <a:pt x="617" y="139"/>
                </a:lnTo>
                <a:lnTo>
                  <a:pt x="617" y="137"/>
                </a:lnTo>
                <a:lnTo>
                  <a:pt x="618" y="136"/>
                </a:lnTo>
                <a:lnTo>
                  <a:pt x="619" y="135"/>
                </a:lnTo>
                <a:lnTo>
                  <a:pt x="621" y="134"/>
                </a:lnTo>
                <a:lnTo>
                  <a:pt x="621" y="133"/>
                </a:lnTo>
                <a:lnTo>
                  <a:pt x="622" y="131"/>
                </a:lnTo>
                <a:lnTo>
                  <a:pt x="623" y="130"/>
                </a:lnTo>
                <a:lnTo>
                  <a:pt x="624" y="129"/>
                </a:lnTo>
                <a:lnTo>
                  <a:pt x="625" y="128"/>
                </a:lnTo>
                <a:lnTo>
                  <a:pt x="627" y="127"/>
                </a:lnTo>
                <a:lnTo>
                  <a:pt x="628" y="125"/>
                </a:lnTo>
                <a:lnTo>
                  <a:pt x="629" y="124"/>
                </a:lnTo>
                <a:lnTo>
                  <a:pt x="630" y="122"/>
                </a:lnTo>
                <a:lnTo>
                  <a:pt x="631" y="121"/>
                </a:lnTo>
                <a:lnTo>
                  <a:pt x="633" y="119"/>
                </a:lnTo>
                <a:lnTo>
                  <a:pt x="634" y="118"/>
                </a:lnTo>
                <a:lnTo>
                  <a:pt x="635" y="116"/>
                </a:lnTo>
                <a:lnTo>
                  <a:pt x="636" y="115"/>
                </a:lnTo>
                <a:lnTo>
                  <a:pt x="637" y="113"/>
                </a:lnTo>
                <a:lnTo>
                  <a:pt x="639" y="112"/>
                </a:lnTo>
                <a:lnTo>
                  <a:pt x="639" y="111"/>
                </a:lnTo>
                <a:lnTo>
                  <a:pt x="640" y="111"/>
                </a:lnTo>
                <a:lnTo>
                  <a:pt x="641" y="110"/>
                </a:lnTo>
                <a:lnTo>
                  <a:pt x="641" y="109"/>
                </a:lnTo>
                <a:lnTo>
                  <a:pt x="642" y="107"/>
                </a:lnTo>
                <a:lnTo>
                  <a:pt x="643" y="106"/>
                </a:lnTo>
                <a:lnTo>
                  <a:pt x="645" y="105"/>
                </a:lnTo>
                <a:lnTo>
                  <a:pt x="645" y="104"/>
                </a:lnTo>
                <a:lnTo>
                  <a:pt x="646" y="103"/>
                </a:lnTo>
                <a:lnTo>
                  <a:pt x="647" y="101"/>
                </a:lnTo>
                <a:lnTo>
                  <a:pt x="648" y="100"/>
                </a:lnTo>
                <a:lnTo>
                  <a:pt x="648" y="99"/>
                </a:lnTo>
                <a:lnTo>
                  <a:pt x="649" y="98"/>
                </a:lnTo>
                <a:lnTo>
                  <a:pt x="651" y="97"/>
                </a:lnTo>
                <a:lnTo>
                  <a:pt x="651" y="95"/>
                </a:lnTo>
                <a:lnTo>
                  <a:pt x="652" y="94"/>
                </a:lnTo>
                <a:lnTo>
                  <a:pt x="653" y="93"/>
                </a:lnTo>
                <a:lnTo>
                  <a:pt x="654" y="92"/>
                </a:lnTo>
                <a:lnTo>
                  <a:pt x="655" y="91"/>
                </a:lnTo>
                <a:lnTo>
                  <a:pt x="657" y="88"/>
                </a:lnTo>
                <a:lnTo>
                  <a:pt x="658" y="87"/>
                </a:lnTo>
                <a:lnTo>
                  <a:pt x="659" y="85"/>
                </a:lnTo>
                <a:lnTo>
                  <a:pt x="660" y="83"/>
                </a:lnTo>
                <a:lnTo>
                  <a:pt x="661" y="81"/>
                </a:lnTo>
                <a:lnTo>
                  <a:pt x="663" y="80"/>
                </a:lnTo>
                <a:lnTo>
                  <a:pt x="664" y="77"/>
                </a:lnTo>
                <a:lnTo>
                  <a:pt x="665" y="76"/>
                </a:lnTo>
                <a:lnTo>
                  <a:pt x="666" y="75"/>
                </a:lnTo>
                <a:lnTo>
                  <a:pt x="667" y="74"/>
                </a:lnTo>
                <a:lnTo>
                  <a:pt x="669" y="72"/>
                </a:lnTo>
                <a:lnTo>
                  <a:pt x="669" y="70"/>
                </a:lnTo>
                <a:lnTo>
                  <a:pt x="670" y="69"/>
                </a:lnTo>
                <a:lnTo>
                  <a:pt x="671" y="69"/>
                </a:lnTo>
                <a:lnTo>
                  <a:pt x="671" y="68"/>
                </a:lnTo>
                <a:lnTo>
                  <a:pt x="672" y="66"/>
                </a:lnTo>
                <a:lnTo>
                  <a:pt x="673" y="65"/>
                </a:lnTo>
                <a:lnTo>
                  <a:pt x="673" y="64"/>
                </a:lnTo>
                <a:lnTo>
                  <a:pt x="675" y="63"/>
                </a:lnTo>
                <a:lnTo>
                  <a:pt x="675" y="62"/>
                </a:lnTo>
                <a:lnTo>
                  <a:pt x="676" y="60"/>
                </a:lnTo>
                <a:lnTo>
                  <a:pt x="677" y="60"/>
                </a:lnTo>
                <a:lnTo>
                  <a:pt x="677" y="59"/>
                </a:lnTo>
                <a:lnTo>
                  <a:pt x="678" y="58"/>
                </a:lnTo>
                <a:lnTo>
                  <a:pt x="679" y="57"/>
                </a:lnTo>
                <a:lnTo>
                  <a:pt x="679" y="56"/>
                </a:lnTo>
                <a:lnTo>
                  <a:pt x="681" y="54"/>
                </a:lnTo>
                <a:lnTo>
                  <a:pt x="682" y="53"/>
                </a:lnTo>
                <a:lnTo>
                  <a:pt x="682" y="52"/>
                </a:lnTo>
                <a:lnTo>
                  <a:pt x="683" y="51"/>
                </a:lnTo>
                <a:lnTo>
                  <a:pt x="684" y="50"/>
                </a:lnTo>
                <a:lnTo>
                  <a:pt x="685" y="47"/>
                </a:lnTo>
                <a:lnTo>
                  <a:pt x="687" y="46"/>
                </a:lnTo>
                <a:lnTo>
                  <a:pt x="688" y="44"/>
                </a:lnTo>
                <a:lnTo>
                  <a:pt x="689" y="42"/>
                </a:lnTo>
                <a:lnTo>
                  <a:pt x="690" y="40"/>
                </a:lnTo>
                <a:lnTo>
                  <a:pt x="693" y="39"/>
                </a:lnTo>
                <a:lnTo>
                  <a:pt x="694" y="36"/>
                </a:lnTo>
                <a:lnTo>
                  <a:pt x="695" y="35"/>
                </a:lnTo>
                <a:lnTo>
                  <a:pt x="696" y="33"/>
                </a:lnTo>
                <a:lnTo>
                  <a:pt x="697" y="32"/>
                </a:lnTo>
                <a:lnTo>
                  <a:pt x="699" y="30"/>
                </a:lnTo>
                <a:lnTo>
                  <a:pt x="699" y="29"/>
                </a:lnTo>
                <a:lnTo>
                  <a:pt x="700" y="27"/>
                </a:lnTo>
                <a:lnTo>
                  <a:pt x="701" y="26"/>
                </a:lnTo>
                <a:lnTo>
                  <a:pt x="702" y="24"/>
                </a:lnTo>
                <a:lnTo>
                  <a:pt x="703" y="23"/>
                </a:lnTo>
                <a:lnTo>
                  <a:pt x="703" y="22"/>
                </a:lnTo>
                <a:lnTo>
                  <a:pt x="705" y="21"/>
                </a:lnTo>
                <a:lnTo>
                  <a:pt x="705" y="20"/>
                </a:lnTo>
                <a:lnTo>
                  <a:pt x="706" y="18"/>
                </a:lnTo>
                <a:lnTo>
                  <a:pt x="707" y="17"/>
                </a:lnTo>
                <a:lnTo>
                  <a:pt x="707" y="16"/>
                </a:lnTo>
                <a:lnTo>
                  <a:pt x="708" y="15"/>
                </a:lnTo>
                <a:lnTo>
                  <a:pt x="709" y="14"/>
                </a:lnTo>
                <a:lnTo>
                  <a:pt x="709" y="12"/>
                </a:lnTo>
                <a:lnTo>
                  <a:pt x="711" y="11"/>
                </a:lnTo>
                <a:lnTo>
                  <a:pt x="712" y="10"/>
                </a:lnTo>
                <a:lnTo>
                  <a:pt x="712" y="9"/>
                </a:lnTo>
                <a:lnTo>
                  <a:pt x="713" y="8"/>
                </a:lnTo>
                <a:lnTo>
                  <a:pt x="713" y="6"/>
                </a:lnTo>
                <a:lnTo>
                  <a:pt x="714" y="5"/>
                </a:lnTo>
                <a:lnTo>
                  <a:pt x="715" y="4"/>
                </a:lnTo>
                <a:lnTo>
                  <a:pt x="715" y="2"/>
                </a:lnTo>
                <a:lnTo>
                  <a:pt x="717"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46" name="Freeform 149"/>
          <p:cNvSpPr>
            <a:spLocks/>
          </p:cNvSpPr>
          <p:nvPr/>
        </p:nvSpPr>
        <p:spPr bwMode="auto">
          <a:xfrm>
            <a:off x="5610225" y="3922713"/>
            <a:ext cx="66675" cy="227012"/>
          </a:xfrm>
          <a:custGeom>
            <a:avLst/>
            <a:gdLst>
              <a:gd name="T0" fmla="*/ 2147483646 w 85"/>
              <a:gd name="T1" fmla="*/ 2147483646 h 286"/>
              <a:gd name="T2" fmla="*/ 2147483646 w 85"/>
              <a:gd name="T3" fmla="*/ 2147483646 h 286"/>
              <a:gd name="T4" fmla="*/ 2147483646 w 85"/>
              <a:gd name="T5" fmla="*/ 2147483646 h 286"/>
              <a:gd name="T6" fmla="*/ 2147483646 w 85"/>
              <a:gd name="T7" fmla="*/ 2147483646 h 286"/>
              <a:gd name="T8" fmla="*/ 2147483646 w 85"/>
              <a:gd name="T9" fmla="*/ 2147483646 h 286"/>
              <a:gd name="T10" fmla="*/ 2147483646 w 85"/>
              <a:gd name="T11" fmla="*/ 2147483646 h 286"/>
              <a:gd name="T12" fmla="*/ 2147483646 w 85"/>
              <a:gd name="T13" fmla="*/ 2147483646 h 286"/>
              <a:gd name="T14" fmla="*/ 2147483646 w 85"/>
              <a:gd name="T15" fmla="*/ 2147483646 h 286"/>
              <a:gd name="T16" fmla="*/ 2147483646 w 85"/>
              <a:gd name="T17" fmla="*/ 2147483646 h 286"/>
              <a:gd name="T18" fmla="*/ 2147483646 w 85"/>
              <a:gd name="T19" fmla="*/ 2147483646 h 286"/>
              <a:gd name="T20" fmla="*/ 2147483646 w 85"/>
              <a:gd name="T21" fmla="*/ 2147483646 h 286"/>
              <a:gd name="T22" fmla="*/ 2147483646 w 85"/>
              <a:gd name="T23" fmla="*/ 2147483646 h 286"/>
              <a:gd name="T24" fmla="*/ 2147483646 w 85"/>
              <a:gd name="T25" fmla="*/ 2147483646 h 286"/>
              <a:gd name="T26" fmla="*/ 2147483646 w 85"/>
              <a:gd name="T27" fmla="*/ 2147483646 h 286"/>
              <a:gd name="T28" fmla="*/ 2147483646 w 85"/>
              <a:gd name="T29" fmla="*/ 2147483646 h 286"/>
              <a:gd name="T30" fmla="*/ 2147483646 w 85"/>
              <a:gd name="T31" fmla="*/ 2147483646 h 286"/>
              <a:gd name="T32" fmla="*/ 2147483646 w 85"/>
              <a:gd name="T33" fmla="*/ 2147483646 h 286"/>
              <a:gd name="T34" fmla="*/ 2147483646 w 85"/>
              <a:gd name="T35" fmla="*/ 2147483646 h 286"/>
              <a:gd name="T36" fmla="*/ 2147483646 w 85"/>
              <a:gd name="T37" fmla="*/ 2147483646 h 286"/>
              <a:gd name="T38" fmla="*/ 2147483646 w 85"/>
              <a:gd name="T39" fmla="*/ 2147483646 h 286"/>
              <a:gd name="T40" fmla="*/ 2147483646 w 85"/>
              <a:gd name="T41" fmla="*/ 2147483646 h 286"/>
              <a:gd name="T42" fmla="*/ 2147483646 w 85"/>
              <a:gd name="T43" fmla="*/ 2147483646 h 286"/>
              <a:gd name="T44" fmla="*/ 2147483646 w 85"/>
              <a:gd name="T45" fmla="*/ 2147483646 h 286"/>
              <a:gd name="T46" fmla="*/ 2147483646 w 85"/>
              <a:gd name="T47" fmla="*/ 2147483646 h 286"/>
              <a:gd name="T48" fmla="*/ 2147483646 w 85"/>
              <a:gd name="T49" fmla="*/ 2147483646 h 286"/>
              <a:gd name="T50" fmla="*/ 2147483646 w 85"/>
              <a:gd name="T51" fmla="*/ 2147483646 h 286"/>
              <a:gd name="T52" fmla="*/ 2147483646 w 85"/>
              <a:gd name="T53" fmla="*/ 2147483646 h 286"/>
              <a:gd name="T54" fmla="*/ 2147483646 w 85"/>
              <a:gd name="T55" fmla="*/ 2147483646 h 286"/>
              <a:gd name="T56" fmla="*/ 2147483646 w 85"/>
              <a:gd name="T57" fmla="*/ 2147483646 h 286"/>
              <a:gd name="T58" fmla="*/ 2147483646 w 85"/>
              <a:gd name="T59" fmla="*/ 2147483646 h 286"/>
              <a:gd name="T60" fmla="*/ 2147483646 w 85"/>
              <a:gd name="T61" fmla="*/ 2147483646 h 286"/>
              <a:gd name="T62" fmla="*/ 2147483646 w 85"/>
              <a:gd name="T63" fmla="*/ 2147483646 h 286"/>
              <a:gd name="T64" fmla="*/ 2147483646 w 85"/>
              <a:gd name="T65" fmla="*/ 2147483646 h 286"/>
              <a:gd name="T66" fmla="*/ 2147483646 w 85"/>
              <a:gd name="T67" fmla="*/ 2147483646 h 286"/>
              <a:gd name="T68" fmla="*/ 2147483646 w 85"/>
              <a:gd name="T69" fmla="*/ 2147483646 h 286"/>
              <a:gd name="T70" fmla="*/ 2147483646 w 85"/>
              <a:gd name="T71" fmla="*/ 2147483646 h 286"/>
              <a:gd name="T72" fmla="*/ 2147483646 w 85"/>
              <a:gd name="T73" fmla="*/ 2147483646 h 286"/>
              <a:gd name="T74" fmla="*/ 2147483646 w 85"/>
              <a:gd name="T75" fmla="*/ 2147483646 h 286"/>
              <a:gd name="T76" fmla="*/ 2147483646 w 85"/>
              <a:gd name="T77" fmla="*/ 2147483646 h 286"/>
              <a:gd name="T78" fmla="*/ 2147483646 w 85"/>
              <a:gd name="T79" fmla="*/ 2147483646 h 286"/>
              <a:gd name="T80" fmla="*/ 2147483646 w 85"/>
              <a:gd name="T81" fmla="*/ 2147483646 h 286"/>
              <a:gd name="T82" fmla="*/ 2147483646 w 85"/>
              <a:gd name="T83" fmla="*/ 2147483646 h 286"/>
              <a:gd name="T84" fmla="*/ 2147483646 w 85"/>
              <a:gd name="T85" fmla="*/ 2147483646 h 286"/>
              <a:gd name="T86" fmla="*/ 2147483646 w 85"/>
              <a:gd name="T87" fmla="*/ 2147483646 h 286"/>
              <a:gd name="T88" fmla="*/ 2147483646 w 85"/>
              <a:gd name="T89" fmla="*/ 2147483646 h 286"/>
              <a:gd name="T90" fmla="*/ 2147483646 w 85"/>
              <a:gd name="T91" fmla="*/ 2147483646 h 286"/>
              <a:gd name="T92" fmla="*/ 2147483646 w 85"/>
              <a:gd name="T93" fmla="*/ 2147483646 h 286"/>
              <a:gd name="T94" fmla="*/ 2147483646 w 85"/>
              <a:gd name="T95" fmla="*/ 2147483646 h 286"/>
              <a:gd name="T96" fmla="*/ 2147483646 w 85"/>
              <a:gd name="T97" fmla="*/ 2147483646 h 286"/>
              <a:gd name="T98" fmla="*/ 2147483646 w 85"/>
              <a:gd name="T99" fmla="*/ 2147483646 h 286"/>
              <a:gd name="T100" fmla="*/ 2147483646 w 85"/>
              <a:gd name="T101" fmla="*/ 2147483646 h 286"/>
              <a:gd name="T102" fmla="*/ 2147483646 w 85"/>
              <a:gd name="T103" fmla="*/ 2147483646 h 286"/>
              <a:gd name="T104" fmla="*/ 2147483646 w 85"/>
              <a:gd name="T105" fmla="*/ 2147483646 h 286"/>
              <a:gd name="T106" fmla="*/ 2147483646 w 85"/>
              <a:gd name="T107" fmla="*/ 2147483646 h 286"/>
              <a:gd name="T108" fmla="*/ 2147483646 w 85"/>
              <a:gd name="T109" fmla="*/ 2147483646 h 286"/>
              <a:gd name="T110" fmla="*/ 2147483646 w 85"/>
              <a:gd name="T111" fmla="*/ 2147483646 h 286"/>
              <a:gd name="T112" fmla="*/ 2147483646 w 85"/>
              <a:gd name="T113" fmla="*/ 2147483646 h 2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
              <a:gd name="T172" fmla="*/ 0 h 286"/>
              <a:gd name="T173" fmla="*/ 85 w 85"/>
              <a:gd name="T174" fmla="*/ 286 h 2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 h="286">
                <a:moveTo>
                  <a:pt x="0" y="0"/>
                </a:moveTo>
                <a:lnTo>
                  <a:pt x="2" y="3"/>
                </a:lnTo>
                <a:lnTo>
                  <a:pt x="3" y="6"/>
                </a:lnTo>
                <a:lnTo>
                  <a:pt x="6" y="9"/>
                </a:lnTo>
                <a:lnTo>
                  <a:pt x="7" y="12"/>
                </a:lnTo>
                <a:lnTo>
                  <a:pt x="8" y="14"/>
                </a:lnTo>
                <a:lnTo>
                  <a:pt x="9" y="16"/>
                </a:lnTo>
                <a:lnTo>
                  <a:pt x="10" y="19"/>
                </a:lnTo>
                <a:lnTo>
                  <a:pt x="12" y="20"/>
                </a:lnTo>
                <a:lnTo>
                  <a:pt x="13" y="22"/>
                </a:lnTo>
                <a:lnTo>
                  <a:pt x="14" y="24"/>
                </a:lnTo>
                <a:lnTo>
                  <a:pt x="15" y="26"/>
                </a:lnTo>
                <a:lnTo>
                  <a:pt x="15" y="27"/>
                </a:lnTo>
                <a:lnTo>
                  <a:pt x="16" y="28"/>
                </a:lnTo>
                <a:lnTo>
                  <a:pt x="16" y="30"/>
                </a:lnTo>
                <a:lnTo>
                  <a:pt x="18" y="31"/>
                </a:lnTo>
                <a:lnTo>
                  <a:pt x="19" y="32"/>
                </a:lnTo>
                <a:lnTo>
                  <a:pt x="19" y="33"/>
                </a:lnTo>
                <a:lnTo>
                  <a:pt x="20" y="34"/>
                </a:lnTo>
                <a:lnTo>
                  <a:pt x="20" y="36"/>
                </a:lnTo>
                <a:lnTo>
                  <a:pt x="21" y="37"/>
                </a:lnTo>
                <a:lnTo>
                  <a:pt x="21" y="38"/>
                </a:lnTo>
                <a:lnTo>
                  <a:pt x="21" y="39"/>
                </a:lnTo>
                <a:lnTo>
                  <a:pt x="22" y="40"/>
                </a:lnTo>
                <a:lnTo>
                  <a:pt x="22" y="42"/>
                </a:lnTo>
                <a:lnTo>
                  <a:pt x="24" y="43"/>
                </a:lnTo>
                <a:lnTo>
                  <a:pt x="24" y="44"/>
                </a:lnTo>
                <a:lnTo>
                  <a:pt x="25" y="45"/>
                </a:lnTo>
                <a:lnTo>
                  <a:pt x="25" y="46"/>
                </a:lnTo>
                <a:lnTo>
                  <a:pt x="25" y="48"/>
                </a:lnTo>
                <a:lnTo>
                  <a:pt x="26" y="49"/>
                </a:lnTo>
                <a:lnTo>
                  <a:pt x="27" y="51"/>
                </a:lnTo>
                <a:lnTo>
                  <a:pt x="27" y="52"/>
                </a:lnTo>
                <a:lnTo>
                  <a:pt x="28" y="54"/>
                </a:lnTo>
                <a:lnTo>
                  <a:pt x="28" y="56"/>
                </a:lnTo>
                <a:lnTo>
                  <a:pt x="30" y="57"/>
                </a:lnTo>
                <a:lnTo>
                  <a:pt x="30" y="58"/>
                </a:lnTo>
                <a:lnTo>
                  <a:pt x="31" y="60"/>
                </a:lnTo>
                <a:lnTo>
                  <a:pt x="31" y="61"/>
                </a:lnTo>
                <a:lnTo>
                  <a:pt x="31" y="62"/>
                </a:lnTo>
                <a:lnTo>
                  <a:pt x="32" y="63"/>
                </a:lnTo>
                <a:lnTo>
                  <a:pt x="32" y="64"/>
                </a:lnTo>
                <a:lnTo>
                  <a:pt x="32" y="66"/>
                </a:lnTo>
                <a:lnTo>
                  <a:pt x="33" y="67"/>
                </a:lnTo>
                <a:lnTo>
                  <a:pt x="33" y="68"/>
                </a:lnTo>
                <a:lnTo>
                  <a:pt x="34" y="69"/>
                </a:lnTo>
                <a:lnTo>
                  <a:pt x="34" y="70"/>
                </a:lnTo>
                <a:lnTo>
                  <a:pt x="36" y="72"/>
                </a:lnTo>
                <a:lnTo>
                  <a:pt x="36" y="73"/>
                </a:lnTo>
                <a:lnTo>
                  <a:pt x="36" y="74"/>
                </a:lnTo>
                <a:lnTo>
                  <a:pt x="37" y="75"/>
                </a:lnTo>
                <a:lnTo>
                  <a:pt x="37" y="76"/>
                </a:lnTo>
                <a:lnTo>
                  <a:pt x="38" y="78"/>
                </a:lnTo>
                <a:lnTo>
                  <a:pt x="38" y="79"/>
                </a:lnTo>
                <a:lnTo>
                  <a:pt x="39" y="81"/>
                </a:lnTo>
                <a:lnTo>
                  <a:pt x="39" y="82"/>
                </a:lnTo>
                <a:lnTo>
                  <a:pt x="39" y="84"/>
                </a:lnTo>
                <a:lnTo>
                  <a:pt x="40" y="85"/>
                </a:lnTo>
                <a:lnTo>
                  <a:pt x="40" y="87"/>
                </a:lnTo>
                <a:lnTo>
                  <a:pt x="42" y="88"/>
                </a:lnTo>
                <a:lnTo>
                  <a:pt x="43" y="91"/>
                </a:lnTo>
                <a:lnTo>
                  <a:pt x="43" y="92"/>
                </a:lnTo>
                <a:lnTo>
                  <a:pt x="44" y="94"/>
                </a:lnTo>
                <a:lnTo>
                  <a:pt x="44" y="96"/>
                </a:lnTo>
                <a:lnTo>
                  <a:pt x="45" y="98"/>
                </a:lnTo>
                <a:lnTo>
                  <a:pt x="46" y="99"/>
                </a:lnTo>
                <a:lnTo>
                  <a:pt x="46" y="102"/>
                </a:lnTo>
                <a:lnTo>
                  <a:pt x="46" y="103"/>
                </a:lnTo>
                <a:lnTo>
                  <a:pt x="48" y="104"/>
                </a:lnTo>
                <a:lnTo>
                  <a:pt x="48" y="105"/>
                </a:lnTo>
                <a:lnTo>
                  <a:pt x="49" y="106"/>
                </a:lnTo>
                <a:lnTo>
                  <a:pt x="49" y="108"/>
                </a:lnTo>
                <a:lnTo>
                  <a:pt x="49" y="109"/>
                </a:lnTo>
                <a:lnTo>
                  <a:pt x="50" y="110"/>
                </a:lnTo>
                <a:lnTo>
                  <a:pt x="50" y="111"/>
                </a:lnTo>
                <a:lnTo>
                  <a:pt x="50" y="112"/>
                </a:lnTo>
                <a:lnTo>
                  <a:pt x="51" y="114"/>
                </a:lnTo>
                <a:lnTo>
                  <a:pt x="51" y="115"/>
                </a:lnTo>
                <a:lnTo>
                  <a:pt x="52" y="116"/>
                </a:lnTo>
                <a:lnTo>
                  <a:pt x="52" y="117"/>
                </a:lnTo>
                <a:lnTo>
                  <a:pt x="52" y="118"/>
                </a:lnTo>
                <a:lnTo>
                  <a:pt x="52" y="120"/>
                </a:lnTo>
                <a:lnTo>
                  <a:pt x="54" y="121"/>
                </a:lnTo>
                <a:lnTo>
                  <a:pt x="54" y="122"/>
                </a:lnTo>
                <a:lnTo>
                  <a:pt x="54" y="123"/>
                </a:lnTo>
                <a:lnTo>
                  <a:pt x="55" y="124"/>
                </a:lnTo>
                <a:lnTo>
                  <a:pt x="55" y="126"/>
                </a:lnTo>
                <a:lnTo>
                  <a:pt x="55" y="127"/>
                </a:lnTo>
                <a:lnTo>
                  <a:pt x="56" y="128"/>
                </a:lnTo>
                <a:lnTo>
                  <a:pt x="56" y="130"/>
                </a:lnTo>
                <a:lnTo>
                  <a:pt x="57" y="132"/>
                </a:lnTo>
                <a:lnTo>
                  <a:pt x="57" y="134"/>
                </a:lnTo>
                <a:lnTo>
                  <a:pt x="58" y="135"/>
                </a:lnTo>
                <a:lnTo>
                  <a:pt x="58" y="138"/>
                </a:lnTo>
                <a:lnTo>
                  <a:pt x="60" y="140"/>
                </a:lnTo>
                <a:lnTo>
                  <a:pt x="60" y="141"/>
                </a:lnTo>
                <a:lnTo>
                  <a:pt x="61" y="142"/>
                </a:lnTo>
                <a:lnTo>
                  <a:pt x="61" y="145"/>
                </a:lnTo>
                <a:lnTo>
                  <a:pt x="61" y="146"/>
                </a:lnTo>
                <a:lnTo>
                  <a:pt x="62" y="147"/>
                </a:lnTo>
                <a:lnTo>
                  <a:pt x="62" y="148"/>
                </a:lnTo>
                <a:lnTo>
                  <a:pt x="62" y="150"/>
                </a:lnTo>
                <a:lnTo>
                  <a:pt x="63" y="151"/>
                </a:lnTo>
                <a:lnTo>
                  <a:pt x="63" y="152"/>
                </a:lnTo>
                <a:lnTo>
                  <a:pt x="63" y="153"/>
                </a:lnTo>
                <a:lnTo>
                  <a:pt x="63" y="154"/>
                </a:lnTo>
                <a:lnTo>
                  <a:pt x="64" y="156"/>
                </a:lnTo>
                <a:lnTo>
                  <a:pt x="64" y="157"/>
                </a:lnTo>
                <a:lnTo>
                  <a:pt x="64" y="158"/>
                </a:lnTo>
                <a:lnTo>
                  <a:pt x="66" y="158"/>
                </a:lnTo>
                <a:lnTo>
                  <a:pt x="66" y="159"/>
                </a:lnTo>
                <a:lnTo>
                  <a:pt x="66" y="160"/>
                </a:lnTo>
                <a:lnTo>
                  <a:pt x="66" y="162"/>
                </a:lnTo>
                <a:lnTo>
                  <a:pt x="67" y="163"/>
                </a:lnTo>
                <a:lnTo>
                  <a:pt x="67" y="164"/>
                </a:lnTo>
                <a:lnTo>
                  <a:pt x="67" y="165"/>
                </a:lnTo>
                <a:lnTo>
                  <a:pt x="68" y="166"/>
                </a:lnTo>
                <a:lnTo>
                  <a:pt x="68" y="168"/>
                </a:lnTo>
                <a:lnTo>
                  <a:pt x="68" y="169"/>
                </a:lnTo>
                <a:lnTo>
                  <a:pt x="69" y="170"/>
                </a:lnTo>
                <a:lnTo>
                  <a:pt x="69" y="172"/>
                </a:lnTo>
                <a:lnTo>
                  <a:pt x="69" y="174"/>
                </a:lnTo>
                <a:lnTo>
                  <a:pt x="70" y="175"/>
                </a:lnTo>
                <a:lnTo>
                  <a:pt x="70" y="177"/>
                </a:lnTo>
                <a:lnTo>
                  <a:pt x="72" y="180"/>
                </a:lnTo>
                <a:lnTo>
                  <a:pt x="72" y="181"/>
                </a:lnTo>
                <a:lnTo>
                  <a:pt x="73" y="183"/>
                </a:lnTo>
                <a:lnTo>
                  <a:pt x="73" y="184"/>
                </a:lnTo>
                <a:lnTo>
                  <a:pt x="74" y="187"/>
                </a:lnTo>
                <a:lnTo>
                  <a:pt x="74" y="188"/>
                </a:lnTo>
                <a:lnTo>
                  <a:pt x="74" y="189"/>
                </a:lnTo>
                <a:lnTo>
                  <a:pt x="75" y="190"/>
                </a:lnTo>
                <a:lnTo>
                  <a:pt x="75" y="192"/>
                </a:lnTo>
                <a:lnTo>
                  <a:pt x="75" y="193"/>
                </a:lnTo>
                <a:lnTo>
                  <a:pt x="76" y="194"/>
                </a:lnTo>
                <a:lnTo>
                  <a:pt x="76" y="195"/>
                </a:lnTo>
                <a:lnTo>
                  <a:pt x="76" y="196"/>
                </a:lnTo>
                <a:lnTo>
                  <a:pt x="76" y="198"/>
                </a:lnTo>
                <a:lnTo>
                  <a:pt x="78" y="199"/>
                </a:lnTo>
                <a:lnTo>
                  <a:pt x="78" y="200"/>
                </a:lnTo>
                <a:lnTo>
                  <a:pt x="78" y="201"/>
                </a:lnTo>
                <a:lnTo>
                  <a:pt x="78" y="202"/>
                </a:lnTo>
                <a:lnTo>
                  <a:pt x="78" y="204"/>
                </a:lnTo>
                <a:lnTo>
                  <a:pt x="79" y="205"/>
                </a:lnTo>
                <a:lnTo>
                  <a:pt x="79" y="206"/>
                </a:lnTo>
                <a:lnTo>
                  <a:pt x="79" y="207"/>
                </a:lnTo>
                <a:lnTo>
                  <a:pt x="79" y="208"/>
                </a:lnTo>
                <a:lnTo>
                  <a:pt x="79" y="210"/>
                </a:lnTo>
                <a:lnTo>
                  <a:pt x="79" y="211"/>
                </a:lnTo>
                <a:lnTo>
                  <a:pt x="79" y="212"/>
                </a:lnTo>
                <a:lnTo>
                  <a:pt x="79" y="213"/>
                </a:lnTo>
                <a:lnTo>
                  <a:pt x="80" y="214"/>
                </a:lnTo>
                <a:lnTo>
                  <a:pt x="80" y="217"/>
                </a:lnTo>
                <a:lnTo>
                  <a:pt x="80" y="218"/>
                </a:lnTo>
                <a:lnTo>
                  <a:pt x="80" y="219"/>
                </a:lnTo>
                <a:lnTo>
                  <a:pt x="80" y="222"/>
                </a:lnTo>
                <a:lnTo>
                  <a:pt x="80" y="223"/>
                </a:lnTo>
                <a:lnTo>
                  <a:pt x="80" y="224"/>
                </a:lnTo>
                <a:lnTo>
                  <a:pt x="80" y="226"/>
                </a:lnTo>
                <a:lnTo>
                  <a:pt x="80" y="228"/>
                </a:lnTo>
                <a:lnTo>
                  <a:pt x="80" y="229"/>
                </a:lnTo>
                <a:lnTo>
                  <a:pt x="81" y="230"/>
                </a:lnTo>
                <a:lnTo>
                  <a:pt x="81" y="231"/>
                </a:lnTo>
                <a:lnTo>
                  <a:pt x="81" y="232"/>
                </a:lnTo>
                <a:lnTo>
                  <a:pt x="81" y="234"/>
                </a:lnTo>
                <a:lnTo>
                  <a:pt x="81" y="235"/>
                </a:lnTo>
                <a:lnTo>
                  <a:pt x="81" y="236"/>
                </a:lnTo>
                <a:lnTo>
                  <a:pt x="81" y="237"/>
                </a:lnTo>
                <a:lnTo>
                  <a:pt x="81" y="238"/>
                </a:lnTo>
                <a:lnTo>
                  <a:pt x="81" y="240"/>
                </a:lnTo>
                <a:lnTo>
                  <a:pt x="81" y="241"/>
                </a:lnTo>
                <a:lnTo>
                  <a:pt x="82" y="241"/>
                </a:lnTo>
                <a:lnTo>
                  <a:pt x="82" y="242"/>
                </a:lnTo>
                <a:lnTo>
                  <a:pt x="82" y="243"/>
                </a:lnTo>
                <a:lnTo>
                  <a:pt x="82" y="244"/>
                </a:lnTo>
                <a:lnTo>
                  <a:pt x="82" y="246"/>
                </a:lnTo>
                <a:lnTo>
                  <a:pt x="82" y="247"/>
                </a:lnTo>
                <a:lnTo>
                  <a:pt x="84" y="248"/>
                </a:lnTo>
                <a:lnTo>
                  <a:pt x="84" y="249"/>
                </a:lnTo>
                <a:lnTo>
                  <a:pt x="84" y="250"/>
                </a:lnTo>
                <a:lnTo>
                  <a:pt x="84" y="252"/>
                </a:lnTo>
                <a:lnTo>
                  <a:pt x="84" y="253"/>
                </a:lnTo>
                <a:lnTo>
                  <a:pt x="85" y="254"/>
                </a:lnTo>
                <a:lnTo>
                  <a:pt x="85" y="255"/>
                </a:lnTo>
                <a:lnTo>
                  <a:pt x="85" y="256"/>
                </a:lnTo>
                <a:lnTo>
                  <a:pt x="85" y="258"/>
                </a:lnTo>
                <a:lnTo>
                  <a:pt x="85" y="259"/>
                </a:lnTo>
                <a:lnTo>
                  <a:pt x="85" y="260"/>
                </a:lnTo>
                <a:lnTo>
                  <a:pt x="85" y="261"/>
                </a:lnTo>
                <a:lnTo>
                  <a:pt x="85" y="262"/>
                </a:lnTo>
                <a:lnTo>
                  <a:pt x="85" y="264"/>
                </a:lnTo>
                <a:lnTo>
                  <a:pt x="85" y="265"/>
                </a:lnTo>
                <a:lnTo>
                  <a:pt x="85" y="266"/>
                </a:lnTo>
                <a:lnTo>
                  <a:pt x="85" y="267"/>
                </a:lnTo>
                <a:lnTo>
                  <a:pt x="85" y="268"/>
                </a:lnTo>
                <a:lnTo>
                  <a:pt x="85" y="270"/>
                </a:lnTo>
                <a:lnTo>
                  <a:pt x="85" y="272"/>
                </a:lnTo>
                <a:lnTo>
                  <a:pt x="85" y="273"/>
                </a:lnTo>
                <a:lnTo>
                  <a:pt x="85" y="274"/>
                </a:lnTo>
                <a:lnTo>
                  <a:pt x="85" y="277"/>
                </a:lnTo>
                <a:lnTo>
                  <a:pt x="85" y="278"/>
                </a:lnTo>
                <a:lnTo>
                  <a:pt x="85" y="280"/>
                </a:lnTo>
                <a:lnTo>
                  <a:pt x="85" y="282"/>
                </a:lnTo>
                <a:lnTo>
                  <a:pt x="85" y="284"/>
                </a:lnTo>
                <a:lnTo>
                  <a:pt x="84" y="286"/>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47" name="Freeform 150"/>
          <p:cNvSpPr>
            <a:spLocks/>
          </p:cNvSpPr>
          <p:nvPr/>
        </p:nvSpPr>
        <p:spPr bwMode="auto">
          <a:xfrm>
            <a:off x="5610225" y="4149725"/>
            <a:ext cx="66675" cy="227013"/>
          </a:xfrm>
          <a:custGeom>
            <a:avLst/>
            <a:gdLst>
              <a:gd name="T0" fmla="*/ 2147483646 w 85"/>
              <a:gd name="T1" fmla="*/ 2147483646 h 287"/>
              <a:gd name="T2" fmla="*/ 2147483646 w 85"/>
              <a:gd name="T3" fmla="*/ 2147483646 h 287"/>
              <a:gd name="T4" fmla="*/ 2147483646 w 85"/>
              <a:gd name="T5" fmla="*/ 2147483646 h 287"/>
              <a:gd name="T6" fmla="*/ 2147483646 w 85"/>
              <a:gd name="T7" fmla="*/ 2147483646 h 287"/>
              <a:gd name="T8" fmla="*/ 2147483646 w 85"/>
              <a:gd name="T9" fmla="*/ 2147483646 h 287"/>
              <a:gd name="T10" fmla="*/ 2147483646 w 85"/>
              <a:gd name="T11" fmla="*/ 2147483646 h 287"/>
              <a:gd name="T12" fmla="*/ 2147483646 w 85"/>
              <a:gd name="T13" fmla="*/ 2147483646 h 287"/>
              <a:gd name="T14" fmla="*/ 2147483646 w 85"/>
              <a:gd name="T15" fmla="*/ 2147483646 h 287"/>
              <a:gd name="T16" fmla="*/ 2147483646 w 85"/>
              <a:gd name="T17" fmla="*/ 2147483646 h 287"/>
              <a:gd name="T18" fmla="*/ 2147483646 w 85"/>
              <a:gd name="T19" fmla="*/ 2147483646 h 287"/>
              <a:gd name="T20" fmla="*/ 2147483646 w 85"/>
              <a:gd name="T21" fmla="*/ 2147483646 h 287"/>
              <a:gd name="T22" fmla="*/ 2147483646 w 85"/>
              <a:gd name="T23" fmla="*/ 2147483646 h 287"/>
              <a:gd name="T24" fmla="*/ 2147483646 w 85"/>
              <a:gd name="T25" fmla="*/ 2147483646 h 287"/>
              <a:gd name="T26" fmla="*/ 2147483646 w 85"/>
              <a:gd name="T27" fmla="*/ 2147483646 h 287"/>
              <a:gd name="T28" fmla="*/ 2147483646 w 85"/>
              <a:gd name="T29" fmla="*/ 2147483646 h 287"/>
              <a:gd name="T30" fmla="*/ 2147483646 w 85"/>
              <a:gd name="T31" fmla="*/ 2147483646 h 287"/>
              <a:gd name="T32" fmla="*/ 2147483646 w 85"/>
              <a:gd name="T33" fmla="*/ 2147483646 h 287"/>
              <a:gd name="T34" fmla="*/ 2147483646 w 85"/>
              <a:gd name="T35" fmla="*/ 2147483646 h 287"/>
              <a:gd name="T36" fmla="*/ 2147483646 w 85"/>
              <a:gd name="T37" fmla="*/ 2147483646 h 287"/>
              <a:gd name="T38" fmla="*/ 2147483646 w 85"/>
              <a:gd name="T39" fmla="*/ 2147483646 h 287"/>
              <a:gd name="T40" fmla="*/ 2147483646 w 85"/>
              <a:gd name="T41" fmla="*/ 2147483646 h 287"/>
              <a:gd name="T42" fmla="*/ 2147483646 w 85"/>
              <a:gd name="T43" fmla="*/ 2147483646 h 287"/>
              <a:gd name="T44" fmla="*/ 2147483646 w 85"/>
              <a:gd name="T45" fmla="*/ 2147483646 h 287"/>
              <a:gd name="T46" fmla="*/ 2147483646 w 85"/>
              <a:gd name="T47" fmla="*/ 2147483646 h 287"/>
              <a:gd name="T48" fmla="*/ 2147483646 w 85"/>
              <a:gd name="T49" fmla="*/ 2147483646 h 287"/>
              <a:gd name="T50" fmla="*/ 2147483646 w 85"/>
              <a:gd name="T51" fmla="*/ 2147483646 h 287"/>
              <a:gd name="T52" fmla="*/ 2147483646 w 85"/>
              <a:gd name="T53" fmla="*/ 2147483646 h 287"/>
              <a:gd name="T54" fmla="*/ 2147483646 w 85"/>
              <a:gd name="T55" fmla="*/ 2147483646 h 287"/>
              <a:gd name="T56" fmla="*/ 2147483646 w 85"/>
              <a:gd name="T57" fmla="*/ 2147483646 h 287"/>
              <a:gd name="T58" fmla="*/ 2147483646 w 85"/>
              <a:gd name="T59" fmla="*/ 2147483646 h 287"/>
              <a:gd name="T60" fmla="*/ 2147483646 w 85"/>
              <a:gd name="T61" fmla="*/ 2147483646 h 287"/>
              <a:gd name="T62" fmla="*/ 2147483646 w 85"/>
              <a:gd name="T63" fmla="*/ 2147483646 h 287"/>
              <a:gd name="T64" fmla="*/ 2147483646 w 85"/>
              <a:gd name="T65" fmla="*/ 2147483646 h 287"/>
              <a:gd name="T66" fmla="*/ 2147483646 w 85"/>
              <a:gd name="T67" fmla="*/ 2147483646 h 287"/>
              <a:gd name="T68" fmla="*/ 2147483646 w 85"/>
              <a:gd name="T69" fmla="*/ 2147483646 h 287"/>
              <a:gd name="T70" fmla="*/ 2147483646 w 85"/>
              <a:gd name="T71" fmla="*/ 2147483646 h 287"/>
              <a:gd name="T72" fmla="*/ 2147483646 w 85"/>
              <a:gd name="T73" fmla="*/ 2147483646 h 287"/>
              <a:gd name="T74" fmla="*/ 2147483646 w 85"/>
              <a:gd name="T75" fmla="*/ 2147483646 h 287"/>
              <a:gd name="T76" fmla="*/ 2147483646 w 85"/>
              <a:gd name="T77" fmla="*/ 2147483646 h 287"/>
              <a:gd name="T78" fmla="*/ 2147483646 w 85"/>
              <a:gd name="T79" fmla="*/ 2147483646 h 287"/>
              <a:gd name="T80" fmla="*/ 2147483646 w 85"/>
              <a:gd name="T81" fmla="*/ 2147483646 h 287"/>
              <a:gd name="T82" fmla="*/ 2147483646 w 85"/>
              <a:gd name="T83" fmla="*/ 2147483646 h 287"/>
              <a:gd name="T84" fmla="*/ 2147483646 w 85"/>
              <a:gd name="T85" fmla="*/ 2147483646 h 287"/>
              <a:gd name="T86" fmla="*/ 2147483646 w 85"/>
              <a:gd name="T87" fmla="*/ 2147483646 h 287"/>
              <a:gd name="T88" fmla="*/ 2147483646 w 85"/>
              <a:gd name="T89" fmla="*/ 2147483646 h 287"/>
              <a:gd name="T90" fmla="*/ 2147483646 w 85"/>
              <a:gd name="T91" fmla="*/ 2147483646 h 287"/>
              <a:gd name="T92" fmla="*/ 2147483646 w 85"/>
              <a:gd name="T93" fmla="*/ 2147483646 h 287"/>
              <a:gd name="T94" fmla="*/ 2147483646 w 85"/>
              <a:gd name="T95" fmla="*/ 2147483646 h 287"/>
              <a:gd name="T96" fmla="*/ 2147483646 w 85"/>
              <a:gd name="T97" fmla="*/ 2147483646 h 287"/>
              <a:gd name="T98" fmla="*/ 2147483646 w 85"/>
              <a:gd name="T99" fmla="*/ 2147483646 h 287"/>
              <a:gd name="T100" fmla="*/ 2147483646 w 85"/>
              <a:gd name="T101" fmla="*/ 2147483646 h 287"/>
              <a:gd name="T102" fmla="*/ 2147483646 w 85"/>
              <a:gd name="T103" fmla="*/ 2147483646 h 287"/>
              <a:gd name="T104" fmla="*/ 2147483646 w 85"/>
              <a:gd name="T105" fmla="*/ 2147483646 h 287"/>
              <a:gd name="T106" fmla="*/ 2147483646 w 85"/>
              <a:gd name="T107" fmla="*/ 2147483646 h 287"/>
              <a:gd name="T108" fmla="*/ 2147483646 w 85"/>
              <a:gd name="T109" fmla="*/ 2147483646 h 287"/>
              <a:gd name="T110" fmla="*/ 2147483646 w 85"/>
              <a:gd name="T111" fmla="*/ 2147483646 h 287"/>
              <a:gd name="T112" fmla="*/ 2147483646 w 85"/>
              <a:gd name="T113" fmla="*/ 2147483646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
              <a:gd name="T172" fmla="*/ 0 h 287"/>
              <a:gd name="T173" fmla="*/ 85 w 85"/>
              <a:gd name="T174" fmla="*/ 287 h 2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 h="287">
                <a:moveTo>
                  <a:pt x="0" y="287"/>
                </a:moveTo>
                <a:lnTo>
                  <a:pt x="2" y="284"/>
                </a:lnTo>
                <a:lnTo>
                  <a:pt x="3" y="281"/>
                </a:lnTo>
                <a:lnTo>
                  <a:pt x="6" y="278"/>
                </a:lnTo>
                <a:lnTo>
                  <a:pt x="7" y="275"/>
                </a:lnTo>
                <a:lnTo>
                  <a:pt x="8" y="273"/>
                </a:lnTo>
                <a:lnTo>
                  <a:pt x="9" y="270"/>
                </a:lnTo>
                <a:lnTo>
                  <a:pt x="10" y="268"/>
                </a:lnTo>
                <a:lnTo>
                  <a:pt x="12" y="267"/>
                </a:lnTo>
                <a:lnTo>
                  <a:pt x="13" y="264"/>
                </a:lnTo>
                <a:lnTo>
                  <a:pt x="14" y="263"/>
                </a:lnTo>
                <a:lnTo>
                  <a:pt x="15" y="261"/>
                </a:lnTo>
                <a:lnTo>
                  <a:pt x="15" y="260"/>
                </a:lnTo>
                <a:lnTo>
                  <a:pt x="16" y="258"/>
                </a:lnTo>
                <a:lnTo>
                  <a:pt x="16" y="257"/>
                </a:lnTo>
                <a:lnTo>
                  <a:pt x="18" y="256"/>
                </a:lnTo>
                <a:lnTo>
                  <a:pt x="19" y="255"/>
                </a:lnTo>
                <a:lnTo>
                  <a:pt x="19" y="254"/>
                </a:lnTo>
                <a:lnTo>
                  <a:pt x="20" y="252"/>
                </a:lnTo>
                <a:lnTo>
                  <a:pt x="20" y="251"/>
                </a:lnTo>
                <a:lnTo>
                  <a:pt x="21" y="250"/>
                </a:lnTo>
                <a:lnTo>
                  <a:pt x="21" y="249"/>
                </a:lnTo>
                <a:lnTo>
                  <a:pt x="21" y="248"/>
                </a:lnTo>
                <a:lnTo>
                  <a:pt x="22" y="246"/>
                </a:lnTo>
                <a:lnTo>
                  <a:pt x="22" y="245"/>
                </a:lnTo>
                <a:lnTo>
                  <a:pt x="24" y="244"/>
                </a:lnTo>
                <a:lnTo>
                  <a:pt x="24" y="243"/>
                </a:lnTo>
                <a:lnTo>
                  <a:pt x="25" y="242"/>
                </a:lnTo>
                <a:lnTo>
                  <a:pt x="25" y="240"/>
                </a:lnTo>
                <a:lnTo>
                  <a:pt x="25" y="239"/>
                </a:lnTo>
                <a:lnTo>
                  <a:pt x="26" y="237"/>
                </a:lnTo>
                <a:lnTo>
                  <a:pt x="27" y="236"/>
                </a:lnTo>
                <a:lnTo>
                  <a:pt x="27" y="234"/>
                </a:lnTo>
                <a:lnTo>
                  <a:pt x="28" y="232"/>
                </a:lnTo>
                <a:lnTo>
                  <a:pt x="28" y="231"/>
                </a:lnTo>
                <a:lnTo>
                  <a:pt x="30" y="230"/>
                </a:lnTo>
                <a:lnTo>
                  <a:pt x="30" y="228"/>
                </a:lnTo>
                <a:lnTo>
                  <a:pt x="31" y="227"/>
                </a:lnTo>
                <a:lnTo>
                  <a:pt x="31" y="226"/>
                </a:lnTo>
                <a:lnTo>
                  <a:pt x="31" y="225"/>
                </a:lnTo>
                <a:lnTo>
                  <a:pt x="32" y="224"/>
                </a:lnTo>
                <a:lnTo>
                  <a:pt x="32" y="222"/>
                </a:lnTo>
                <a:lnTo>
                  <a:pt x="32" y="221"/>
                </a:lnTo>
                <a:lnTo>
                  <a:pt x="33" y="220"/>
                </a:lnTo>
                <a:lnTo>
                  <a:pt x="33" y="219"/>
                </a:lnTo>
                <a:lnTo>
                  <a:pt x="34" y="218"/>
                </a:lnTo>
                <a:lnTo>
                  <a:pt x="34" y="216"/>
                </a:lnTo>
                <a:lnTo>
                  <a:pt x="34" y="215"/>
                </a:lnTo>
                <a:lnTo>
                  <a:pt x="36" y="215"/>
                </a:lnTo>
                <a:lnTo>
                  <a:pt x="36" y="214"/>
                </a:lnTo>
                <a:lnTo>
                  <a:pt x="36" y="213"/>
                </a:lnTo>
                <a:lnTo>
                  <a:pt x="37" y="212"/>
                </a:lnTo>
                <a:lnTo>
                  <a:pt x="37" y="210"/>
                </a:lnTo>
                <a:lnTo>
                  <a:pt x="37" y="209"/>
                </a:lnTo>
                <a:lnTo>
                  <a:pt x="38" y="208"/>
                </a:lnTo>
                <a:lnTo>
                  <a:pt x="38" y="207"/>
                </a:lnTo>
                <a:lnTo>
                  <a:pt x="39" y="206"/>
                </a:lnTo>
                <a:lnTo>
                  <a:pt x="39" y="204"/>
                </a:lnTo>
                <a:lnTo>
                  <a:pt x="39" y="203"/>
                </a:lnTo>
                <a:lnTo>
                  <a:pt x="40" y="202"/>
                </a:lnTo>
                <a:lnTo>
                  <a:pt x="40" y="200"/>
                </a:lnTo>
                <a:lnTo>
                  <a:pt x="42" y="198"/>
                </a:lnTo>
                <a:lnTo>
                  <a:pt x="43" y="196"/>
                </a:lnTo>
                <a:lnTo>
                  <a:pt x="43" y="195"/>
                </a:lnTo>
                <a:lnTo>
                  <a:pt x="44" y="192"/>
                </a:lnTo>
                <a:lnTo>
                  <a:pt x="44" y="190"/>
                </a:lnTo>
                <a:lnTo>
                  <a:pt x="45" y="189"/>
                </a:lnTo>
                <a:lnTo>
                  <a:pt x="46" y="188"/>
                </a:lnTo>
                <a:lnTo>
                  <a:pt x="46" y="185"/>
                </a:lnTo>
                <a:lnTo>
                  <a:pt x="46" y="184"/>
                </a:lnTo>
                <a:lnTo>
                  <a:pt x="48" y="183"/>
                </a:lnTo>
                <a:lnTo>
                  <a:pt x="48" y="182"/>
                </a:lnTo>
                <a:lnTo>
                  <a:pt x="49" y="180"/>
                </a:lnTo>
                <a:lnTo>
                  <a:pt x="49" y="179"/>
                </a:lnTo>
                <a:lnTo>
                  <a:pt x="49" y="178"/>
                </a:lnTo>
                <a:lnTo>
                  <a:pt x="50" y="177"/>
                </a:lnTo>
                <a:lnTo>
                  <a:pt x="50" y="176"/>
                </a:lnTo>
                <a:lnTo>
                  <a:pt x="50" y="174"/>
                </a:lnTo>
                <a:lnTo>
                  <a:pt x="51" y="173"/>
                </a:lnTo>
                <a:lnTo>
                  <a:pt x="51" y="172"/>
                </a:lnTo>
                <a:lnTo>
                  <a:pt x="52" y="171"/>
                </a:lnTo>
                <a:lnTo>
                  <a:pt x="52" y="170"/>
                </a:lnTo>
                <a:lnTo>
                  <a:pt x="52" y="168"/>
                </a:lnTo>
                <a:lnTo>
                  <a:pt x="52" y="167"/>
                </a:lnTo>
                <a:lnTo>
                  <a:pt x="54" y="166"/>
                </a:lnTo>
                <a:lnTo>
                  <a:pt x="54" y="165"/>
                </a:lnTo>
                <a:lnTo>
                  <a:pt x="54" y="164"/>
                </a:lnTo>
                <a:lnTo>
                  <a:pt x="55" y="162"/>
                </a:lnTo>
                <a:lnTo>
                  <a:pt x="55" y="161"/>
                </a:lnTo>
                <a:lnTo>
                  <a:pt x="55" y="160"/>
                </a:lnTo>
                <a:lnTo>
                  <a:pt x="56" y="158"/>
                </a:lnTo>
                <a:lnTo>
                  <a:pt x="56" y="156"/>
                </a:lnTo>
                <a:lnTo>
                  <a:pt x="57" y="155"/>
                </a:lnTo>
                <a:lnTo>
                  <a:pt x="57" y="153"/>
                </a:lnTo>
                <a:lnTo>
                  <a:pt x="58" y="150"/>
                </a:lnTo>
                <a:lnTo>
                  <a:pt x="58" y="149"/>
                </a:lnTo>
                <a:lnTo>
                  <a:pt x="60" y="147"/>
                </a:lnTo>
                <a:lnTo>
                  <a:pt x="60" y="146"/>
                </a:lnTo>
                <a:lnTo>
                  <a:pt x="61" y="143"/>
                </a:lnTo>
                <a:lnTo>
                  <a:pt x="61" y="142"/>
                </a:lnTo>
                <a:lnTo>
                  <a:pt x="61" y="141"/>
                </a:lnTo>
                <a:lnTo>
                  <a:pt x="62" y="140"/>
                </a:lnTo>
                <a:lnTo>
                  <a:pt x="62" y="138"/>
                </a:lnTo>
                <a:lnTo>
                  <a:pt x="62" y="137"/>
                </a:lnTo>
                <a:lnTo>
                  <a:pt x="63" y="136"/>
                </a:lnTo>
                <a:lnTo>
                  <a:pt x="63" y="135"/>
                </a:lnTo>
                <a:lnTo>
                  <a:pt x="63" y="134"/>
                </a:lnTo>
                <a:lnTo>
                  <a:pt x="63" y="132"/>
                </a:lnTo>
                <a:lnTo>
                  <a:pt x="64" y="131"/>
                </a:lnTo>
                <a:lnTo>
                  <a:pt x="64" y="130"/>
                </a:lnTo>
                <a:lnTo>
                  <a:pt x="64" y="129"/>
                </a:lnTo>
                <a:lnTo>
                  <a:pt x="66" y="129"/>
                </a:lnTo>
                <a:lnTo>
                  <a:pt x="66" y="128"/>
                </a:lnTo>
                <a:lnTo>
                  <a:pt x="66" y="126"/>
                </a:lnTo>
                <a:lnTo>
                  <a:pt x="66" y="125"/>
                </a:lnTo>
                <a:lnTo>
                  <a:pt x="67" y="124"/>
                </a:lnTo>
                <a:lnTo>
                  <a:pt x="67" y="123"/>
                </a:lnTo>
                <a:lnTo>
                  <a:pt x="67" y="122"/>
                </a:lnTo>
                <a:lnTo>
                  <a:pt x="68" y="120"/>
                </a:lnTo>
                <a:lnTo>
                  <a:pt x="68" y="119"/>
                </a:lnTo>
                <a:lnTo>
                  <a:pt x="68" y="118"/>
                </a:lnTo>
                <a:lnTo>
                  <a:pt x="69" y="117"/>
                </a:lnTo>
                <a:lnTo>
                  <a:pt x="69" y="114"/>
                </a:lnTo>
                <a:lnTo>
                  <a:pt x="69" y="113"/>
                </a:lnTo>
                <a:lnTo>
                  <a:pt x="70" y="111"/>
                </a:lnTo>
                <a:lnTo>
                  <a:pt x="70" y="110"/>
                </a:lnTo>
                <a:lnTo>
                  <a:pt x="72" y="107"/>
                </a:lnTo>
                <a:lnTo>
                  <a:pt x="72" y="106"/>
                </a:lnTo>
                <a:lnTo>
                  <a:pt x="73" y="104"/>
                </a:lnTo>
                <a:lnTo>
                  <a:pt x="73" y="102"/>
                </a:lnTo>
                <a:lnTo>
                  <a:pt x="74" y="100"/>
                </a:lnTo>
                <a:lnTo>
                  <a:pt x="74" y="99"/>
                </a:lnTo>
                <a:lnTo>
                  <a:pt x="74" y="98"/>
                </a:lnTo>
                <a:lnTo>
                  <a:pt x="75" y="96"/>
                </a:lnTo>
                <a:lnTo>
                  <a:pt x="75" y="94"/>
                </a:lnTo>
                <a:lnTo>
                  <a:pt x="75" y="93"/>
                </a:lnTo>
                <a:lnTo>
                  <a:pt x="76" y="92"/>
                </a:lnTo>
                <a:lnTo>
                  <a:pt x="76" y="90"/>
                </a:lnTo>
                <a:lnTo>
                  <a:pt x="76" y="89"/>
                </a:lnTo>
                <a:lnTo>
                  <a:pt x="78" y="88"/>
                </a:lnTo>
                <a:lnTo>
                  <a:pt x="78" y="87"/>
                </a:lnTo>
                <a:lnTo>
                  <a:pt x="78" y="86"/>
                </a:lnTo>
                <a:lnTo>
                  <a:pt x="78" y="84"/>
                </a:lnTo>
                <a:lnTo>
                  <a:pt x="78" y="83"/>
                </a:lnTo>
                <a:lnTo>
                  <a:pt x="79" y="82"/>
                </a:lnTo>
                <a:lnTo>
                  <a:pt x="79" y="81"/>
                </a:lnTo>
                <a:lnTo>
                  <a:pt x="79" y="80"/>
                </a:lnTo>
                <a:lnTo>
                  <a:pt x="79" y="78"/>
                </a:lnTo>
                <a:lnTo>
                  <a:pt x="79" y="77"/>
                </a:lnTo>
                <a:lnTo>
                  <a:pt x="79" y="76"/>
                </a:lnTo>
                <a:lnTo>
                  <a:pt x="79" y="75"/>
                </a:lnTo>
                <a:lnTo>
                  <a:pt x="79" y="73"/>
                </a:lnTo>
                <a:lnTo>
                  <a:pt x="80" y="71"/>
                </a:lnTo>
                <a:lnTo>
                  <a:pt x="80" y="70"/>
                </a:lnTo>
                <a:lnTo>
                  <a:pt x="80" y="69"/>
                </a:lnTo>
                <a:lnTo>
                  <a:pt x="80" y="66"/>
                </a:lnTo>
                <a:lnTo>
                  <a:pt x="80" y="65"/>
                </a:lnTo>
                <a:lnTo>
                  <a:pt x="80" y="64"/>
                </a:lnTo>
                <a:lnTo>
                  <a:pt x="80" y="61"/>
                </a:lnTo>
                <a:lnTo>
                  <a:pt x="80" y="60"/>
                </a:lnTo>
                <a:lnTo>
                  <a:pt x="80" y="59"/>
                </a:lnTo>
                <a:lnTo>
                  <a:pt x="80" y="58"/>
                </a:lnTo>
                <a:lnTo>
                  <a:pt x="81" y="57"/>
                </a:lnTo>
                <a:lnTo>
                  <a:pt x="81" y="55"/>
                </a:lnTo>
                <a:lnTo>
                  <a:pt x="81" y="54"/>
                </a:lnTo>
                <a:lnTo>
                  <a:pt x="81" y="53"/>
                </a:lnTo>
                <a:lnTo>
                  <a:pt x="81" y="52"/>
                </a:lnTo>
                <a:lnTo>
                  <a:pt x="81" y="51"/>
                </a:lnTo>
                <a:lnTo>
                  <a:pt x="81" y="49"/>
                </a:lnTo>
                <a:lnTo>
                  <a:pt x="81" y="48"/>
                </a:lnTo>
                <a:lnTo>
                  <a:pt x="81" y="47"/>
                </a:lnTo>
                <a:lnTo>
                  <a:pt x="81" y="46"/>
                </a:lnTo>
                <a:lnTo>
                  <a:pt x="82" y="46"/>
                </a:lnTo>
                <a:lnTo>
                  <a:pt x="82" y="45"/>
                </a:lnTo>
                <a:lnTo>
                  <a:pt x="82" y="43"/>
                </a:lnTo>
                <a:lnTo>
                  <a:pt x="82" y="42"/>
                </a:lnTo>
                <a:lnTo>
                  <a:pt x="82" y="41"/>
                </a:lnTo>
                <a:lnTo>
                  <a:pt x="82" y="40"/>
                </a:lnTo>
                <a:lnTo>
                  <a:pt x="84" y="39"/>
                </a:lnTo>
                <a:lnTo>
                  <a:pt x="84" y="37"/>
                </a:lnTo>
                <a:lnTo>
                  <a:pt x="84" y="36"/>
                </a:lnTo>
                <a:lnTo>
                  <a:pt x="84" y="35"/>
                </a:lnTo>
                <a:lnTo>
                  <a:pt x="84" y="34"/>
                </a:lnTo>
                <a:lnTo>
                  <a:pt x="85" y="33"/>
                </a:lnTo>
                <a:lnTo>
                  <a:pt x="85" y="31"/>
                </a:lnTo>
                <a:lnTo>
                  <a:pt x="85" y="30"/>
                </a:lnTo>
                <a:lnTo>
                  <a:pt x="85" y="29"/>
                </a:lnTo>
                <a:lnTo>
                  <a:pt x="85" y="28"/>
                </a:lnTo>
                <a:lnTo>
                  <a:pt x="85" y="27"/>
                </a:lnTo>
                <a:lnTo>
                  <a:pt x="85" y="25"/>
                </a:lnTo>
                <a:lnTo>
                  <a:pt x="85" y="24"/>
                </a:lnTo>
                <a:lnTo>
                  <a:pt x="85" y="23"/>
                </a:lnTo>
                <a:lnTo>
                  <a:pt x="85" y="22"/>
                </a:lnTo>
                <a:lnTo>
                  <a:pt x="85" y="21"/>
                </a:lnTo>
                <a:lnTo>
                  <a:pt x="85" y="19"/>
                </a:lnTo>
                <a:lnTo>
                  <a:pt x="85" y="18"/>
                </a:lnTo>
                <a:lnTo>
                  <a:pt x="85" y="17"/>
                </a:lnTo>
                <a:lnTo>
                  <a:pt x="85" y="16"/>
                </a:lnTo>
                <a:lnTo>
                  <a:pt x="85" y="15"/>
                </a:lnTo>
                <a:lnTo>
                  <a:pt x="85" y="13"/>
                </a:lnTo>
                <a:lnTo>
                  <a:pt x="85" y="12"/>
                </a:lnTo>
                <a:lnTo>
                  <a:pt x="85" y="10"/>
                </a:lnTo>
                <a:lnTo>
                  <a:pt x="85" y="9"/>
                </a:lnTo>
                <a:lnTo>
                  <a:pt x="85" y="6"/>
                </a:lnTo>
                <a:lnTo>
                  <a:pt x="85" y="5"/>
                </a:lnTo>
                <a:lnTo>
                  <a:pt x="85" y="3"/>
                </a:lnTo>
                <a:lnTo>
                  <a:pt x="84"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48" name="Freeform 151"/>
          <p:cNvSpPr>
            <a:spLocks/>
          </p:cNvSpPr>
          <p:nvPr/>
        </p:nvSpPr>
        <p:spPr bwMode="auto">
          <a:xfrm>
            <a:off x="4833938" y="3333750"/>
            <a:ext cx="533400" cy="685800"/>
          </a:xfrm>
          <a:custGeom>
            <a:avLst/>
            <a:gdLst>
              <a:gd name="T0" fmla="*/ 2147483646 w 673"/>
              <a:gd name="T1" fmla="*/ 2147483646 h 864"/>
              <a:gd name="T2" fmla="*/ 2147483646 w 673"/>
              <a:gd name="T3" fmla="*/ 2147483646 h 864"/>
              <a:gd name="T4" fmla="*/ 2147483646 w 673"/>
              <a:gd name="T5" fmla="*/ 0 h 864"/>
              <a:gd name="T6" fmla="*/ 0 w 673"/>
              <a:gd name="T7" fmla="*/ 0 h 864"/>
              <a:gd name="T8" fmla="*/ 0 60000 65536"/>
              <a:gd name="T9" fmla="*/ 0 60000 65536"/>
              <a:gd name="T10" fmla="*/ 0 60000 65536"/>
              <a:gd name="T11" fmla="*/ 0 60000 65536"/>
              <a:gd name="T12" fmla="*/ 0 w 673"/>
              <a:gd name="T13" fmla="*/ 0 h 864"/>
              <a:gd name="T14" fmla="*/ 673 w 673"/>
              <a:gd name="T15" fmla="*/ 864 h 864"/>
            </a:gdLst>
            <a:ahLst/>
            <a:cxnLst>
              <a:cxn ang="T8">
                <a:pos x="T0" y="T1"/>
              </a:cxn>
              <a:cxn ang="T9">
                <a:pos x="T2" y="T3"/>
              </a:cxn>
              <a:cxn ang="T10">
                <a:pos x="T4" y="T5"/>
              </a:cxn>
              <a:cxn ang="T11">
                <a:pos x="T6" y="T7"/>
              </a:cxn>
            </a:cxnLst>
            <a:rect l="T12" t="T13" r="T14" b="T15"/>
            <a:pathLst>
              <a:path w="673" h="864">
                <a:moveTo>
                  <a:pt x="673" y="864"/>
                </a:moveTo>
                <a:lnTo>
                  <a:pt x="409" y="864"/>
                </a:lnTo>
                <a:lnTo>
                  <a:pt x="409" y="0"/>
                </a:lnTo>
                <a:lnTo>
                  <a:pt x="0"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49" name="Freeform 152"/>
          <p:cNvSpPr>
            <a:spLocks/>
          </p:cNvSpPr>
          <p:nvPr/>
        </p:nvSpPr>
        <p:spPr bwMode="auto">
          <a:xfrm>
            <a:off x="4833938" y="4294188"/>
            <a:ext cx="533400" cy="658812"/>
          </a:xfrm>
          <a:custGeom>
            <a:avLst/>
            <a:gdLst>
              <a:gd name="T0" fmla="*/ 2147483646 w 673"/>
              <a:gd name="T1" fmla="*/ 0 h 840"/>
              <a:gd name="T2" fmla="*/ 2147483646 w 673"/>
              <a:gd name="T3" fmla="*/ 0 h 840"/>
              <a:gd name="T4" fmla="*/ 2147483646 w 673"/>
              <a:gd name="T5" fmla="*/ 2147483646 h 840"/>
              <a:gd name="T6" fmla="*/ 0 w 673"/>
              <a:gd name="T7" fmla="*/ 2147483646 h 840"/>
              <a:gd name="T8" fmla="*/ 0 60000 65536"/>
              <a:gd name="T9" fmla="*/ 0 60000 65536"/>
              <a:gd name="T10" fmla="*/ 0 60000 65536"/>
              <a:gd name="T11" fmla="*/ 0 60000 65536"/>
              <a:gd name="T12" fmla="*/ 0 w 673"/>
              <a:gd name="T13" fmla="*/ 0 h 840"/>
              <a:gd name="T14" fmla="*/ 673 w 673"/>
              <a:gd name="T15" fmla="*/ 840 h 840"/>
            </a:gdLst>
            <a:ahLst/>
            <a:cxnLst>
              <a:cxn ang="T8">
                <a:pos x="T0" y="T1"/>
              </a:cxn>
              <a:cxn ang="T9">
                <a:pos x="T2" y="T3"/>
              </a:cxn>
              <a:cxn ang="T10">
                <a:pos x="T4" y="T5"/>
              </a:cxn>
              <a:cxn ang="T11">
                <a:pos x="T6" y="T7"/>
              </a:cxn>
            </a:cxnLst>
            <a:rect l="T12" t="T13" r="T14" b="T15"/>
            <a:pathLst>
              <a:path w="673" h="840">
                <a:moveTo>
                  <a:pt x="673" y="0"/>
                </a:moveTo>
                <a:lnTo>
                  <a:pt x="409" y="0"/>
                </a:lnTo>
                <a:lnTo>
                  <a:pt x="409" y="840"/>
                </a:lnTo>
                <a:lnTo>
                  <a:pt x="0" y="84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50" name="Line 153"/>
          <p:cNvSpPr>
            <a:spLocks noChangeShapeType="1"/>
          </p:cNvSpPr>
          <p:nvPr/>
        </p:nvSpPr>
        <p:spPr bwMode="auto">
          <a:xfrm flipH="1">
            <a:off x="4833938" y="4152900"/>
            <a:ext cx="800100"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51" name="Line 154"/>
          <p:cNvSpPr>
            <a:spLocks noChangeShapeType="1"/>
          </p:cNvSpPr>
          <p:nvPr/>
        </p:nvSpPr>
        <p:spPr bwMode="auto">
          <a:xfrm flipH="1">
            <a:off x="5614988" y="4152900"/>
            <a:ext cx="57150"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52" name="Line 155"/>
          <p:cNvSpPr>
            <a:spLocks noChangeShapeType="1"/>
          </p:cNvSpPr>
          <p:nvPr/>
        </p:nvSpPr>
        <p:spPr bwMode="auto">
          <a:xfrm flipH="1">
            <a:off x="6319838" y="4152900"/>
            <a:ext cx="266700"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53" name="Freeform 169"/>
          <p:cNvSpPr>
            <a:spLocks/>
          </p:cNvSpPr>
          <p:nvPr/>
        </p:nvSpPr>
        <p:spPr bwMode="auto">
          <a:xfrm>
            <a:off x="3595688" y="1962150"/>
            <a:ext cx="38100" cy="57150"/>
          </a:xfrm>
          <a:custGeom>
            <a:avLst/>
            <a:gdLst>
              <a:gd name="T0" fmla="*/ 2147483646 w 48"/>
              <a:gd name="T1" fmla="*/ 2147483646 h 72"/>
              <a:gd name="T2" fmla="*/ 2147483646 w 48"/>
              <a:gd name="T3" fmla="*/ 2147483646 h 72"/>
              <a:gd name="T4" fmla="*/ 2147483646 w 48"/>
              <a:gd name="T5" fmla="*/ 2147483646 h 72"/>
              <a:gd name="T6" fmla="*/ 2147483646 w 48"/>
              <a:gd name="T7" fmla="*/ 2147483646 h 72"/>
              <a:gd name="T8" fmla="*/ 2147483646 w 48"/>
              <a:gd name="T9" fmla="*/ 2147483646 h 72"/>
              <a:gd name="T10" fmla="*/ 2147483646 w 48"/>
              <a:gd name="T11" fmla="*/ 2147483646 h 72"/>
              <a:gd name="T12" fmla="*/ 2147483646 w 48"/>
              <a:gd name="T13" fmla="*/ 2147483646 h 72"/>
              <a:gd name="T14" fmla="*/ 2147483646 w 48"/>
              <a:gd name="T15" fmla="*/ 2147483646 h 72"/>
              <a:gd name="T16" fmla="*/ 2147483646 w 48"/>
              <a:gd name="T17" fmla="*/ 2147483646 h 72"/>
              <a:gd name="T18" fmla="*/ 2147483646 w 48"/>
              <a:gd name="T19" fmla="*/ 2147483646 h 72"/>
              <a:gd name="T20" fmla="*/ 2147483646 w 48"/>
              <a:gd name="T21" fmla="*/ 0 h 72"/>
              <a:gd name="T22" fmla="*/ 2147483646 w 48"/>
              <a:gd name="T23" fmla="*/ 0 h 72"/>
              <a:gd name="T24" fmla="*/ 2147483646 w 48"/>
              <a:gd name="T25" fmla="*/ 2147483646 h 72"/>
              <a:gd name="T26" fmla="*/ 2147483646 w 48"/>
              <a:gd name="T27" fmla="*/ 2147483646 h 72"/>
              <a:gd name="T28" fmla="*/ 2147483646 w 48"/>
              <a:gd name="T29" fmla="*/ 2147483646 h 72"/>
              <a:gd name="T30" fmla="*/ 2147483646 w 48"/>
              <a:gd name="T31" fmla="*/ 2147483646 h 72"/>
              <a:gd name="T32" fmla="*/ 2147483646 w 48"/>
              <a:gd name="T33" fmla="*/ 2147483646 h 72"/>
              <a:gd name="T34" fmla="*/ 2147483646 w 48"/>
              <a:gd name="T35" fmla="*/ 2147483646 h 72"/>
              <a:gd name="T36" fmla="*/ 2147483646 w 48"/>
              <a:gd name="T37" fmla="*/ 2147483646 h 72"/>
              <a:gd name="T38" fmla="*/ 2147483646 w 48"/>
              <a:gd name="T39" fmla="*/ 2147483646 h 72"/>
              <a:gd name="T40" fmla="*/ 2147483646 w 48"/>
              <a:gd name="T41" fmla="*/ 2147483646 h 72"/>
              <a:gd name="T42" fmla="*/ 2147483646 w 48"/>
              <a:gd name="T43" fmla="*/ 2147483646 h 72"/>
              <a:gd name="T44" fmla="*/ 2147483646 w 48"/>
              <a:gd name="T45" fmla="*/ 2147483646 h 72"/>
              <a:gd name="T46" fmla="*/ 2147483646 w 48"/>
              <a:gd name="T47" fmla="*/ 2147483646 h 72"/>
              <a:gd name="T48" fmla="*/ 2147483646 w 48"/>
              <a:gd name="T49" fmla="*/ 2147483646 h 72"/>
              <a:gd name="T50" fmla="*/ 2147483646 w 48"/>
              <a:gd name="T51" fmla="*/ 2147483646 h 72"/>
              <a:gd name="T52" fmla="*/ 2147483646 w 48"/>
              <a:gd name="T53" fmla="*/ 2147483646 h 72"/>
              <a:gd name="T54" fmla="*/ 2147483646 w 48"/>
              <a:gd name="T55" fmla="*/ 2147483646 h 72"/>
              <a:gd name="T56" fmla="*/ 2147483646 w 48"/>
              <a:gd name="T57" fmla="*/ 2147483646 h 72"/>
              <a:gd name="T58" fmla="*/ 2147483646 w 48"/>
              <a:gd name="T59" fmla="*/ 2147483646 h 72"/>
              <a:gd name="T60" fmla="*/ 2147483646 w 48"/>
              <a:gd name="T61" fmla="*/ 2147483646 h 72"/>
              <a:gd name="T62" fmla="*/ 2147483646 w 48"/>
              <a:gd name="T63" fmla="*/ 2147483646 h 72"/>
              <a:gd name="T64" fmla="*/ 2147483646 w 48"/>
              <a:gd name="T65" fmla="*/ 2147483646 h 72"/>
              <a:gd name="T66" fmla="*/ 2147483646 w 48"/>
              <a:gd name="T67" fmla="*/ 2147483646 h 72"/>
              <a:gd name="T68" fmla="*/ 2147483646 w 48"/>
              <a:gd name="T69" fmla="*/ 2147483646 h 72"/>
              <a:gd name="T70" fmla="*/ 2147483646 w 48"/>
              <a:gd name="T71" fmla="*/ 2147483646 h 72"/>
              <a:gd name="T72" fmla="*/ 2147483646 w 48"/>
              <a:gd name="T73" fmla="*/ 2147483646 h 72"/>
              <a:gd name="T74" fmla="*/ 2147483646 w 48"/>
              <a:gd name="T75" fmla="*/ 2147483646 h 72"/>
              <a:gd name="T76" fmla="*/ 2147483646 w 48"/>
              <a:gd name="T77" fmla="*/ 2147483646 h 72"/>
              <a:gd name="T78" fmla="*/ 2147483646 w 48"/>
              <a:gd name="T79" fmla="*/ 2147483646 h 72"/>
              <a:gd name="T80" fmla="*/ 2147483646 w 48"/>
              <a:gd name="T81" fmla="*/ 2147483646 h 72"/>
              <a:gd name="T82" fmla="*/ 2147483646 w 48"/>
              <a:gd name="T83" fmla="*/ 2147483646 h 72"/>
              <a:gd name="T84" fmla="*/ 2147483646 w 48"/>
              <a:gd name="T85" fmla="*/ 2147483646 h 72"/>
              <a:gd name="T86" fmla="*/ 2147483646 w 48"/>
              <a:gd name="T87" fmla="*/ 2147483646 h 72"/>
              <a:gd name="T88" fmla="*/ 2147483646 w 48"/>
              <a:gd name="T89" fmla="*/ 2147483646 h 72"/>
              <a:gd name="T90" fmla="*/ 2147483646 w 48"/>
              <a:gd name="T91" fmla="*/ 2147483646 h 72"/>
              <a:gd name="T92" fmla="*/ 2147483646 w 48"/>
              <a:gd name="T93" fmla="*/ 2147483646 h 72"/>
              <a:gd name="T94" fmla="*/ 2147483646 w 48"/>
              <a:gd name="T95" fmla="*/ 2147483646 h 72"/>
              <a:gd name="T96" fmla="*/ 2147483646 w 48"/>
              <a:gd name="T97" fmla="*/ 2147483646 h 72"/>
              <a:gd name="T98" fmla="*/ 2147483646 w 48"/>
              <a:gd name="T99" fmla="*/ 2147483646 h 72"/>
              <a:gd name="T100" fmla="*/ 2147483646 w 48"/>
              <a:gd name="T101" fmla="*/ 2147483646 h 72"/>
              <a:gd name="T102" fmla="*/ 2147483646 w 48"/>
              <a:gd name="T103" fmla="*/ 2147483646 h 72"/>
              <a:gd name="T104" fmla="*/ 2147483646 w 48"/>
              <a:gd name="T105" fmla="*/ 2147483646 h 72"/>
              <a:gd name="T106" fmla="*/ 2147483646 w 48"/>
              <a:gd name="T107" fmla="*/ 2147483646 h 72"/>
              <a:gd name="T108" fmla="*/ 2147483646 w 48"/>
              <a:gd name="T109" fmla="*/ 2147483646 h 72"/>
              <a:gd name="T110" fmla="*/ 2147483646 w 48"/>
              <a:gd name="T111" fmla="*/ 2147483646 h 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
              <a:gd name="T169" fmla="*/ 0 h 72"/>
              <a:gd name="T170" fmla="*/ 48 w 48"/>
              <a:gd name="T171" fmla="*/ 72 h 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 h="72">
                <a:moveTo>
                  <a:pt x="0" y="43"/>
                </a:moveTo>
                <a:lnTo>
                  <a:pt x="0" y="30"/>
                </a:lnTo>
                <a:lnTo>
                  <a:pt x="1" y="27"/>
                </a:lnTo>
                <a:lnTo>
                  <a:pt x="1" y="26"/>
                </a:lnTo>
                <a:lnTo>
                  <a:pt x="1" y="25"/>
                </a:lnTo>
                <a:lnTo>
                  <a:pt x="1" y="24"/>
                </a:lnTo>
                <a:lnTo>
                  <a:pt x="1" y="22"/>
                </a:lnTo>
                <a:lnTo>
                  <a:pt x="3" y="20"/>
                </a:lnTo>
                <a:lnTo>
                  <a:pt x="3" y="19"/>
                </a:lnTo>
                <a:lnTo>
                  <a:pt x="3" y="18"/>
                </a:lnTo>
                <a:lnTo>
                  <a:pt x="4" y="16"/>
                </a:lnTo>
                <a:lnTo>
                  <a:pt x="4" y="15"/>
                </a:lnTo>
                <a:lnTo>
                  <a:pt x="5" y="14"/>
                </a:lnTo>
                <a:lnTo>
                  <a:pt x="6" y="13"/>
                </a:lnTo>
                <a:lnTo>
                  <a:pt x="6" y="12"/>
                </a:lnTo>
                <a:lnTo>
                  <a:pt x="7" y="10"/>
                </a:lnTo>
                <a:lnTo>
                  <a:pt x="9" y="9"/>
                </a:lnTo>
                <a:lnTo>
                  <a:pt x="10" y="9"/>
                </a:lnTo>
                <a:lnTo>
                  <a:pt x="10" y="8"/>
                </a:lnTo>
                <a:lnTo>
                  <a:pt x="11" y="7"/>
                </a:lnTo>
                <a:lnTo>
                  <a:pt x="12" y="6"/>
                </a:lnTo>
                <a:lnTo>
                  <a:pt x="13" y="6"/>
                </a:lnTo>
                <a:lnTo>
                  <a:pt x="15" y="4"/>
                </a:lnTo>
                <a:lnTo>
                  <a:pt x="16" y="3"/>
                </a:lnTo>
                <a:lnTo>
                  <a:pt x="17" y="3"/>
                </a:lnTo>
                <a:lnTo>
                  <a:pt x="18" y="2"/>
                </a:lnTo>
                <a:lnTo>
                  <a:pt x="19" y="2"/>
                </a:lnTo>
                <a:lnTo>
                  <a:pt x="22" y="2"/>
                </a:lnTo>
                <a:lnTo>
                  <a:pt x="23" y="1"/>
                </a:lnTo>
                <a:lnTo>
                  <a:pt x="24" y="1"/>
                </a:lnTo>
                <a:lnTo>
                  <a:pt x="25" y="1"/>
                </a:lnTo>
                <a:lnTo>
                  <a:pt x="27" y="1"/>
                </a:lnTo>
                <a:lnTo>
                  <a:pt x="28" y="0"/>
                </a:lnTo>
                <a:lnTo>
                  <a:pt x="30" y="0"/>
                </a:lnTo>
                <a:lnTo>
                  <a:pt x="19" y="0"/>
                </a:lnTo>
                <a:lnTo>
                  <a:pt x="22" y="0"/>
                </a:lnTo>
                <a:lnTo>
                  <a:pt x="23" y="1"/>
                </a:lnTo>
                <a:lnTo>
                  <a:pt x="24" y="1"/>
                </a:lnTo>
                <a:lnTo>
                  <a:pt x="25" y="1"/>
                </a:lnTo>
                <a:lnTo>
                  <a:pt x="27" y="1"/>
                </a:lnTo>
                <a:lnTo>
                  <a:pt x="28" y="2"/>
                </a:lnTo>
                <a:lnTo>
                  <a:pt x="30" y="2"/>
                </a:lnTo>
                <a:lnTo>
                  <a:pt x="31" y="2"/>
                </a:lnTo>
                <a:lnTo>
                  <a:pt x="33" y="3"/>
                </a:lnTo>
                <a:lnTo>
                  <a:pt x="34" y="3"/>
                </a:lnTo>
                <a:lnTo>
                  <a:pt x="35" y="4"/>
                </a:lnTo>
                <a:lnTo>
                  <a:pt x="36" y="6"/>
                </a:lnTo>
                <a:lnTo>
                  <a:pt x="37" y="6"/>
                </a:lnTo>
                <a:lnTo>
                  <a:pt x="39" y="7"/>
                </a:lnTo>
                <a:lnTo>
                  <a:pt x="40" y="8"/>
                </a:lnTo>
                <a:lnTo>
                  <a:pt x="40" y="9"/>
                </a:lnTo>
                <a:lnTo>
                  <a:pt x="41" y="9"/>
                </a:lnTo>
                <a:lnTo>
                  <a:pt x="42" y="10"/>
                </a:lnTo>
                <a:lnTo>
                  <a:pt x="43" y="12"/>
                </a:lnTo>
                <a:lnTo>
                  <a:pt x="43" y="13"/>
                </a:lnTo>
                <a:lnTo>
                  <a:pt x="45" y="14"/>
                </a:lnTo>
                <a:lnTo>
                  <a:pt x="46" y="15"/>
                </a:lnTo>
                <a:lnTo>
                  <a:pt x="46" y="16"/>
                </a:lnTo>
                <a:lnTo>
                  <a:pt x="47" y="18"/>
                </a:lnTo>
                <a:lnTo>
                  <a:pt x="47" y="19"/>
                </a:lnTo>
                <a:lnTo>
                  <a:pt x="47" y="20"/>
                </a:lnTo>
                <a:lnTo>
                  <a:pt x="48" y="22"/>
                </a:lnTo>
                <a:lnTo>
                  <a:pt x="48" y="24"/>
                </a:lnTo>
                <a:lnTo>
                  <a:pt x="48" y="25"/>
                </a:lnTo>
                <a:lnTo>
                  <a:pt x="48" y="26"/>
                </a:lnTo>
                <a:lnTo>
                  <a:pt x="48" y="27"/>
                </a:lnTo>
                <a:lnTo>
                  <a:pt x="48" y="30"/>
                </a:lnTo>
                <a:lnTo>
                  <a:pt x="48" y="43"/>
                </a:lnTo>
                <a:lnTo>
                  <a:pt x="48" y="44"/>
                </a:lnTo>
                <a:lnTo>
                  <a:pt x="48" y="46"/>
                </a:lnTo>
                <a:lnTo>
                  <a:pt x="48" y="48"/>
                </a:lnTo>
                <a:lnTo>
                  <a:pt x="48" y="49"/>
                </a:lnTo>
                <a:lnTo>
                  <a:pt x="48" y="50"/>
                </a:lnTo>
                <a:lnTo>
                  <a:pt x="47" y="51"/>
                </a:lnTo>
                <a:lnTo>
                  <a:pt x="47" y="54"/>
                </a:lnTo>
                <a:lnTo>
                  <a:pt x="47" y="55"/>
                </a:lnTo>
                <a:lnTo>
                  <a:pt x="46" y="56"/>
                </a:lnTo>
                <a:lnTo>
                  <a:pt x="46" y="57"/>
                </a:lnTo>
                <a:lnTo>
                  <a:pt x="45" y="58"/>
                </a:lnTo>
                <a:lnTo>
                  <a:pt x="43" y="60"/>
                </a:lnTo>
                <a:lnTo>
                  <a:pt x="43" y="61"/>
                </a:lnTo>
                <a:lnTo>
                  <a:pt x="42" y="62"/>
                </a:lnTo>
                <a:lnTo>
                  <a:pt x="41" y="63"/>
                </a:lnTo>
                <a:lnTo>
                  <a:pt x="40" y="63"/>
                </a:lnTo>
                <a:lnTo>
                  <a:pt x="40" y="64"/>
                </a:lnTo>
                <a:lnTo>
                  <a:pt x="39" y="66"/>
                </a:lnTo>
                <a:lnTo>
                  <a:pt x="37" y="67"/>
                </a:lnTo>
                <a:lnTo>
                  <a:pt x="36" y="67"/>
                </a:lnTo>
                <a:lnTo>
                  <a:pt x="35" y="68"/>
                </a:lnTo>
                <a:lnTo>
                  <a:pt x="34" y="69"/>
                </a:lnTo>
                <a:lnTo>
                  <a:pt x="33" y="69"/>
                </a:lnTo>
                <a:lnTo>
                  <a:pt x="31" y="70"/>
                </a:lnTo>
                <a:lnTo>
                  <a:pt x="30" y="70"/>
                </a:lnTo>
                <a:lnTo>
                  <a:pt x="28" y="70"/>
                </a:lnTo>
                <a:lnTo>
                  <a:pt x="27" y="72"/>
                </a:lnTo>
                <a:lnTo>
                  <a:pt x="25" y="72"/>
                </a:lnTo>
                <a:lnTo>
                  <a:pt x="24" y="72"/>
                </a:lnTo>
                <a:lnTo>
                  <a:pt x="23" y="72"/>
                </a:lnTo>
                <a:lnTo>
                  <a:pt x="22" y="72"/>
                </a:lnTo>
                <a:lnTo>
                  <a:pt x="19" y="72"/>
                </a:lnTo>
                <a:lnTo>
                  <a:pt x="30" y="72"/>
                </a:lnTo>
                <a:lnTo>
                  <a:pt x="28" y="72"/>
                </a:lnTo>
                <a:lnTo>
                  <a:pt x="27" y="72"/>
                </a:lnTo>
                <a:lnTo>
                  <a:pt x="25" y="72"/>
                </a:lnTo>
                <a:lnTo>
                  <a:pt x="24" y="72"/>
                </a:lnTo>
                <a:lnTo>
                  <a:pt x="23" y="72"/>
                </a:lnTo>
                <a:lnTo>
                  <a:pt x="22" y="70"/>
                </a:lnTo>
                <a:lnTo>
                  <a:pt x="19" y="70"/>
                </a:lnTo>
                <a:lnTo>
                  <a:pt x="18" y="70"/>
                </a:lnTo>
                <a:lnTo>
                  <a:pt x="17" y="69"/>
                </a:lnTo>
                <a:lnTo>
                  <a:pt x="16" y="69"/>
                </a:lnTo>
                <a:lnTo>
                  <a:pt x="15" y="68"/>
                </a:lnTo>
                <a:lnTo>
                  <a:pt x="13" y="67"/>
                </a:lnTo>
                <a:lnTo>
                  <a:pt x="12" y="67"/>
                </a:lnTo>
                <a:lnTo>
                  <a:pt x="11" y="66"/>
                </a:lnTo>
                <a:lnTo>
                  <a:pt x="10" y="64"/>
                </a:lnTo>
                <a:lnTo>
                  <a:pt x="10" y="63"/>
                </a:lnTo>
                <a:lnTo>
                  <a:pt x="9" y="63"/>
                </a:lnTo>
                <a:lnTo>
                  <a:pt x="7" y="62"/>
                </a:lnTo>
                <a:lnTo>
                  <a:pt x="6" y="61"/>
                </a:lnTo>
                <a:lnTo>
                  <a:pt x="6" y="60"/>
                </a:lnTo>
                <a:lnTo>
                  <a:pt x="5" y="58"/>
                </a:lnTo>
                <a:lnTo>
                  <a:pt x="4" y="57"/>
                </a:lnTo>
                <a:lnTo>
                  <a:pt x="4" y="56"/>
                </a:lnTo>
                <a:lnTo>
                  <a:pt x="3" y="55"/>
                </a:lnTo>
                <a:lnTo>
                  <a:pt x="3" y="54"/>
                </a:lnTo>
                <a:lnTo>
                  <a:pt x="3" y="51"/>
                </a:lnTo>
                <a:lnTo>
                  <a:pt x="1" y="50"/>
                </a:lnTo>
                <a:lnTo>
                  <a:pt x="1" y="49"/>
                </a:lnTo>
                <a:lnTo>
                  <a:pt x="1" y="48"/>
                </a:lnTo>
                <a:lnTo>
                  <a:pt x="1" y="46"/>
                </a:lnTo>
                <a:lnTo>
                  <a:pt x="1" y="44"/>
                </a:lnTo>
                <a:lnTo>
                  <a:pt x="0" y="43"/>
                </a:lnTo>
                <a:close/>
              </a:path>
            </a:pathLst>
          </a:custGeom>
          <a:solidFill>
            <a:srgbClr val="000000"/>
          </a:solidFill>
          <a:ln w="17463">
            <a:solidFill>
              <a:srgbClr val="000000"/>
            </a:solidFill>
            <a:round/>
            <a:headEnd/>
            <a:tailEnd/>
          </a:ln>
        </p:spPr>
        <p:txBody>
          <a:bodyPr/>
          <a:lstStyle/>
          <a:p>
            <a:endParaRPr lang="en-GB"/>
          </a:p>
        </p:txBody>
      </p:sp>
      <p:sp>
        <p:nvSpPr>
          <p:cNvPr id="30754" name="Freeform 170"/>
          <p:cNvSpPr>
            <a:spLocks/>
          </p:cNvSpPr>
          <p:nvPr/>
        </p:nvSpPr>
        <p:spPr bwMode="auto">
          <a:xfrm>
            <a:off x="3328988" y="2362200"/>
            <a:ext cx="38100" cy="57150"/>
          </a:xfrm>
          <a:custGeom>
            <a:avLst/>
            <a:gdLst>
              <a:gd name="T0" fmla="*/ 2147483646 w 48"/>
              <a:gd name="T1" fmla="*/ 2147483646 h 72"/>
              <a:gd name="T2" fmla="*/ 2147483646 w 48"/>
              <a:gd name="T3" fmla="*/ 2147483646 h 72"/>
              <a:gd name="T4" fmla="*/ 2147483646 w 48"/>
              <a:gd name="T5" fmla="*/ 2147483646 h 72"/>
              <a:gd name="T6" fmla="*/ 2147483646 w 48"/>
              <a:gd name="T7" fmla="*/ 2147483646 h 72"/>
              <a:gd name="T8" fmla="*/ 2147483646 w 48"/>
              <a:gd name="T9" fmla="*/ 2147483646 h 72"/>
              <a:gd name="T10" fmla="*/ 2147483646 w 48"/>
              <a:gd name="T11" fmla="*/ 2147483646 h 72"/>
              <a:gd name="T12" fmla="*/ 2147483646 w 48"/>
              <a:gd name="T13" fmla="*/ 2147483646 h 72"/>
              <a:gd name="T14" fmla="*/ 2147483646 w 48"/>
              <a:gd name="T15" fmla="*/ 2147483646 h 72"/>
              <a:gd name="T16" fmla="*/ 2147483646 w 48"/>
              <a:gd name="T17" fmla="*/ 2147483646 h 72"/>
              <a:gd name="T18" fmla="*/ 2147483646 w 48"/>
              <a:gd name="T19" fmla="*/ 2147483646 h 72"/>
              <a:gd name="T20" fmla="*/ 2147483646 w 48"/>
              <a:gd name="T21" fmla="*/ 0 h 72"/>
              <a:gd name="T22" fmla="*/ 2147483646 w 48"/>
              <a:gd name="T23" fmla="*/ 0 h 72"/>
              <a:gd name="T24" fmla="*/ 2147483646 w 48"/>
              <a:gd name="T25" fmla="*/ 2147483646 h 72"/>
              <a:gd name="T26" fmla="*/ 2147483646 w 48"/>
              <a:gd name="T27" fmla="*/ 2147483646 h 72"/>
              <a:gd name="T28" fmla="*/ 2147483646 w 48"/>
              <a:gd name="T29" fmla="*/ 2147483646 h 72"/>
              <a:gd name="T30" fmla="*/ 2147483646 w 48"/>
              <a:gd name="T31" fmla="*/ 2147483646 h 72"/>
              <a:gd name="T32" fmla="*/ 2147483646 w 48"/>
              <a:gd name="T33" fmla="*/ 2147483646 h 72"/>
              <a:gd name="T34" fmla="*/ 2147483646 w 48"/>
              <a:gd name="T35" fmla="*/ 2147483646 h 72"/>
              <a:gd name="T36" fmla="*/ 2147483646 w 48"/>
              <a:gd name="T37" fmla="*/ 2147483646 h 72"/>
              <a:gd name="T38" fmla="*/ 2147483646 w 48"/>
              <a:gd name="T39" fmla="*/ 2147483646 h 72"/>
              <a:gd name="T40" fmla="*/ 2147483646 w 48"/>
              <a:gd name="T41" fmla="*/ 2147483646 h 72"/>
              <a:gd name="T42" fmla="*/ 2147483646 w 48"/>
              <a:gd name="T43" fmla="*/ 2147483646 h 72"/>
              <a:gd name="T44" fmla="*/ 2147483646 w 48"/>
              <a:gd name="T45" fmla="*/ 2147483646 h 72"/>
              <a:gd name="T46" fmla="*/ 2147483646 w 48"/>
              <a:gd name="T47" fmla="*/ 2147483646 h 72"/>
              <a:gd name="T48" fmla="*/ 2147483646 w 48"/>
              <a:gd name="T49" fmla="*/ 2147483646 h 72"/>
              <a:gd name="T50" fmla="*/ 2147483646 w 48"/>
              <a:gd name="T51" fmla="*/ 2147483646 h 72"/>
              <a:gd name="T52" fmla="*/ 2147483646 w 48"/>
              <a:gd name="T53" fmla="*/ 2147483646 h 72"/>
              <a:gd name="T54" fmla="*/ 2147483646 w 48"/>
              <a:gd name="T55" fmla="*/ 2147483646 h 72"/>
              <a:gd name="T56" fmla="*/ 2147483646 w 48"/>
              <a:gd name="T57" fmla="*/ 2147483646 h 72"/>
              <a:gd name="T58" fmla="*/ 2147483646 w 48"/>
              <a:gd name="T59" fmla="*/ 2147483646 h 72"/>
              <a:gd name="T60" fmla="*/ 2147483646 w 48"/>
              <a:gd name="T61" fmla="*/ 2147483646 h 72"/>
              <a:gd name="T62" fmla="*/ 2147483646 w 48"/>
              <a:gd name="T63" fmla="*/ 2147483646 h 72"/>
              <a:gd name="T64" fmla="*/ 2147483646 w 48"/>
              <a:gd name="T65" fmla="*/ 2147483646 h 72"/>
              <a:gd name="T66" fmla="*/ 2147483646 w 48"/>
              <a:gd name="T67" fmla="*/ 2147483646 h 72"/>
              <a:gd name="T68" fmla="*/ 2147483646 w 48"/>
              <a:gd name="T69" fmla="*/ 2147483646 h 72"/>
              <a:gd name="T70" fmla="*/ 2147483646 w 48"/>
              <a:gd name="T71" fmla="*/ 2147483646 h 72"/>
              <a:gd name="T72" fmla="*/ 2147483646 w 48"/>
              <a:gd name="T73" fmla="*/ 2147483646 h 72"/>
              <a:gd name="T74" fmla="*/ 2147483646 w 48"/>
              <a:gd name="T75" fmla="*/ 2147483646 h 72"/>
              <a:gd name="T76" fmla="*/ 2147483646 w 48"/>
              <a:gd name="T77" fmla="*/ 2147483646 h 72"/>
              <a:gd name="T78" fmla="*/ 2147483646 w 48"/>
              <a:gd name="T79" fmla="*/ 2147483646 h 72"/>
              <a:gd name="T80" fmla="*/ 2147483646 w 48"/>
              <a:gd name="T81" fmla="*/ 2147483646 h 72"/>
              <a:gd name="T82" fmla="*/ 2147483646 w 48"/>
              <a:gd name="T83" fmla="*/ 2147483646 h 72"/>
              <a:gd name="T84" fmla="*/ 2147483646 w 48"/>
              <a:gd name="T85" fmla="*/ 2147483646 h 72"/>
              <a:gd name="T86" fmla="*/ 2147483646 w 48"/>
              <a:gd name="T87" fmla="*/ 2147483646 h 72"/>
              <a:gd name="T88" fmla="*/ 2147483646 w 48"/>
              <a:gd name="T89" fmla="*/ 2147483646 h 72"/>
              <a:gd name="T90" fmla="*/ 2147483646 w 48"/>
              <a:gd name="T91" fmla="*/ 2147483646 h 72"/>
              <a:gd name="T92" fmla="*/ 2147483646 w 48"/>
              <a:gd name="T93" fmla="*/ 2147483646 h 72"/>
              <a:gd name="T94" fmla="*/ 2147483646 w 48"/>
              <a:gd name="T95" fmla="*/ 2147483646 h 72"/>
              <a:gd name="T96" fmla="*/ 2147483646 w 48"/>
              <a:gd name="T97" fmla="*/ 2147483646 h 72"/>
              <a:gd name="T98" fmla="*/ 2147483646 w 48"/>
              <a:gd name="T99" fmla="*/ 2147483646 h 72"/>
              <a:gd name="T100" fmla="*/ 2147483646 w 48"/>
              <a:gd name="T101" fmla="*/ 2147483646 h 72"/>
              <a:gd name="T102" fmla="*/ 2147483646 w 48"/>
              <a:gd name="T103" fmla="*/ 2147483646 h 72"/>
              <a:gd name="T104" fmla="*/ 2147483646 w 48"/>
              <a:gd name="T105" fmla="*/ 2147483646 h 72"/>
              <a:gd name="T106" fmla="*/ 2147483646 w 48"/>
              <a:gd name="T107" fmla="*/ 2147483646 h 72"/>
              <a:gd name="T108" fmla="*/ 2147483646 w 48"/>
              <a:gd name="T109" fmla="*/ 2147483646 h 72"/>
              <a:gd name="T110" fmla="*/ 2147483646 w 48"/>
              <a:gd name="T111" fmla="*/ 2147483646 h 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
              <a:gd name="T169" fmla="*/ 0 h 72"/>
              <a:gd name="T170" fmla="*/ 48 w 48"/>
              <a:gd name="T171" fmla="*/ 72 h 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 h="72">
                <a:moveTo>
                  <a:pt x="0" y="43"/>
                </a:moveTo>
                <a:lnTo>
                  <a:pt x="0" y="30"/>
                </a:lnTo>
                <a:lnTo>
                  <a:pt x="1" y="27"/>
                </a:lnTo>
                <a:lnTo>
                  <a:pt x="1" y="26"/>
                </a:lnTo>
                <a:lnTo>
                  <a:pt x="1" y="25"/>
                </a:lnTo>
                <a:lnTo>
                  <a:pt x="1" y="24"/>
                </a:lnTo>
                <a:lnTo>
                  <a:pt x="1" y="23"/>
                </a:lnTo>
                <a:lnTo>
                  <a:pt x="3" y="20"/>
                </a:lnTo>
                <a:lnTo>
                  <a:pt x="3" y="19"/>
                </a:lnTo>
                <a:lnTo>
                  <a:pt x="3" y="18"/>
                </a:lnTo>
                <a:lnTo>
                  <a:pt x="4" y="17"/>
                </a:lnTo>
                <a:lnTo>
                  <a:pt x="4" y="15"/>
                </a:lnTo>
                <a:lnTo>
                  <a:pt x="5" y="14"/>
                </a:lnTo>
                <a:lnTo>
                  <a:pt x="6" y="13"/>
                </a:lnTo>
                <a:lnTo>
                  <a:pt x="6" y="12"/>
                </a:lnTo>
                <a:lnTo>
                  <a:pt x="7" y="11"/>
                </a:lnTo>
                <a:lnTo>
                  <a:pt x="9" y="9"/>
                </a:lnTo>
                <a:lnTo>
                  <a:pt x="10" y="9"/>
                </a:lnTo>
                <a:lnTo>
                  <a:pt x="10" y="8"/>
                </a:lnTo>
                <a:lnTo>
                  <a:pt x="11" y="7"/>
                </a:lnTo>
                <a:lnTo>
                  <a:pt x="12" y="6"/>
                </a:lnTo>
                <a:lnTo>
                  <a:pt x="13" y="6"/>
                </a:lnTo>
                <a:lnTo>
                  <a:pt x="15" y="5"/>
                </a:lnTo>
                <a:lnTo>
                  <a:pt x="16" y="3"/>
                </a:lnTo>
                <a:lnTo>
                  <a:pt x="17" y="3"/>
                </a:lnTo>
                <a:lnTo>
                  <a:pt x="18" y="2"/>
                </a:lnTo>
                <a:lnTo>
                  <a:pt x="19" y="2"/>
                </a:lnTo>
                <a:lnTo>
                  <a:pt x="22" y="2"/>
                </a:lnTo>
                <a:lnTo>
                  <a:pt x="23" y="1"/>
                </a:lnTo>
                <a:lnTo>
                  <a:pt x="24" y="1"/>
                </a:lnTo>
                <a:lnTo>
                  <a:pt x="25" y="1"/>
                </a:lnTo>
                <a:lnTo>
                  <a:pt x="27" y="1"/>
                </a:lnTo>
                <a:lnTo>
                  <a:pt x="28" y="0"/>
                </a:lnTo>
                <a:lnTo>
                  <a:pt x="30" y="0"/>
                </a:lnTo>
                <a:lnTo>
                  <a:pt x="19" y="0"/>
                </a:lnTo>
                <a:lnTo>
                  <a:pt x="22" y="0"/>
                </a:lnTo>
                <a:lnTo>
                  <a:pt x="23" y="1"/>
                </a:lnTo>
                <a:lnTo>
                  <a:pt x="24" y="1"/>
                </a:lnTo>
                <a:lnTo>
                  <a:pt x="25" y="1"/>
                </a:lnTo>
                <a:lnTo>
                  <a:pt x="27" y="1"/>
                </a:lnTo>
                <a:lnTo>
                  <a:pt x="28" y="2"/>
                </a:lnTo>
                <a:lnTo>
                  <a:pt x="30" y="2"/>
                </a:lnTo>
                <a:lnTo>
                  <a:pt x="31" y="2"/>
                </a:lnTo>
                <a:lnTo>
                  <a:pt x="33" y="3"/>
                </a:lnTo>
                <a:lnTo>
                  <a:pt x="34" y="3"/>
                </a:lnTo>
                <a:lnTo>
                  <a:pt x="35" y="5"/>
                </a:lnTo>
                <a:lnTo>
                  <a:pt x="36" y="6"/>
                </a:lnTo>
                <a:lnTo>
                  <a:pt x="37" y="6"/>
                </a:lnTo>
                <a:lnTo>
                  <a:pt x="39" y="7"/>
                </a:lnTo>
                <a:lnTo>
                  <a:pt x="40" y="8"/>
                </a:lnTo>
                <a:lnTo>
                  <a:pt x="40" y="9"/>
                </a:lnTo>
                <a:lnTo>
                  <a:pt x="41" y="9"/>
                </a:lnTo>
                <a:lnTo>
                  <a:pt x="42" y="11"/>
                </a:lnTo>
                <a:lnTo>
                  <a:pt x="43" y="12"/>
                </a:lnTo>
                <a:lnTo>
                  <a:pt x="43" y="13"/>
                </a:lnTo>
                <a:lnTo>
                  <a:pt x="45" y="14"/>
                </a:lnTo>
                <a:lnTo>
                  <a:pt x="46" y="15"/>
                </a:lnTo>
                <a:lnTo>
                  <a:pt x="46" y="17"/>
                </a:lnTo>
                <a:lnTo>
                  <a:pt x="47" y="18"/>
                </a:lnTo>
                <a:lnTo>
                  <a:pt x="47" y="19"/>
                </a:lnTo>
                <a:lnTo>
                  <a:pt x="47" y="20"/>
                </a:lnTo>
                <a:lnTo>
                  <a:pt x="48" y="23"/>
                </a:lnTo>
                <a:lnTo>
                  <a:pt x="48" y="24"/>
                </a:lnTo>
                <a:lnTo>
                  <a:pt x="48" y="25"/>
                </a:lnTo>
                <a:lnTo>
                  <a:pt x="48" y="26"/>
                </a:lnTo>
                <a:lnTo>
                  <a:pt x="48" y="27"/>
                </a:lnTo>
                <a:lnTo>
                  <a:pt x="48" y="30"/>
                </a:lnTo>
                <a:lnTo>
                  <a:pt x="48" y="43"/>
                </a:lnTo>
                <a:lnTo>
                  <a:pt x="48" y="44"/>
                </a:lnTo>
                <a:lnTo>
                  <a:pt x="48" y="47"/>
                </a:lnTo>
                <a:lnTo>
                  <a:pt x="48" y="48"/>
                </a:lnTo>
                <a:lnTo>
                  <a:pt x="48" y="49"/>
                </a:lnTo>
                <a:lnTo>
                  <a:pt x="48" y="50"/>
                </a:lnTo>
                <a:lnTo>
                  <a:pt x="47" y="51"/>
                </a:lnTo>
                <a:lnTo>
                  <a:pt x="47" y="54"/>
                </a:lnTo>
                <a:lnTo>
                  <a:pt x="47" y="55"/>
                </a:lnTo>
                <a:lnTo>
                  <a:pt x="46" y="56"/>
                </a:lnTo>
                <a:lnTo>
                  <a:pt x="46" y="57"/>
                </a:lnTo>
                <a:lnTo>
                  <a:pt x="45" y="59"/>
                </a:lnTo>
                <a:lnTo>
                  <a:pt x="43" y="60"/>
                </a:lnTo>
                <a:lnTo>
                  <a:pt x="43" y="61"/>
                </a:lnTo>
                <a:lnTo>
                  <a:pt x="42" y="62"/>
                </a:lnTo>
                <a:lnTo>
                  <a:pt x="41" y="63"/>
                </a:lnTo>
                <a:lnTo>
                  <a:pt x="40" y="63"/>
                </a:lnTo>
                <a:lnTo>
                  <a:pt x="40" y="65"/>
                </a:lnTo>
                <a:lnTo>
                  <a:pt x="39" y="66"/>
                </a:lnTo>
                <a:lnTo>
                  <a:pt x="37" y="67"/>
                </a:lnTo>
                <a:lnTo>
                  <a:pt x="36" y="67"/>
                </a:lnTo>
                <a:lnTo>
                  <a:pt x="35" y="68"/>
                </a:lnTo>
                <a:lnTo>
                  <a:pt x="34" y="69"/>
                </a:lnTo>
                <a:lnTo>
                  <a:pt x="33" y="69"/>
                </a:lnTo>
                <a:lnTo>
                  <a:pt x="31" y="71"/>
                </a:lnTo>
                <a:lnTo>
                  <a:pt x="30" y="71"/>
                </a:lnTo>
                <a:lnTo>
                  <a:pt x="28" y="71"/>
                </a:lnTo>
                <a:lnTo>
                  <a:pt x="27" y="72"/>
                </a:lnTo>
                <a:lnTo>
                  <a:pt x="25" y="72"/>
                </a:lnTo>
                <a:lnTo>
                  <a:pt x="24" y="72"/>
                </a:lnTo>
                <a:lnTo>
                  <a:pt x="23" y="72"/>
                </a:lnTo>
                <a:lnTo>
                  <a:pt x="22" y="72"/>
                </a:lnTo>
                <a:lnTo>
                  <a:pt x="19" y="72"/>
                </a:lnTo>
                <a:lnTo>
                  <a:pt x="30" y="72"/>
                </a:lnTo>
                <a:lnTo>
                  <a:pt x="28" y="72"/>
                </a:lnTo>
                <a:lnTo>
                  <a:pt x="27" y="72"/>
                </a:lnTo>
                <a:lnTo>
                  <a:pt x="25" y="72"/>
                </a:lnTo>
                <a:lnTo>
                  <a:pt x="24" y="72"/>
                </a:lnTo>
                <a:lnTo>
                  <a:pt x="23" y="72"/>
                </a:lnTo>
                <a:lnTo>
                  <a:pt x="22" y="71"/>
                </a:lnTo>
                <a:lnTo>
                  <a:pt x="19" y="71"/>
                </a:lnTo>
                <a:lnTo>
                  <a:pt x="18" y="71"/>
                </a:lnTo>
                <a:lnTo>
                  <a:pt x="17" y="69"/>
                </a:lnTo>
                <a:lnTo>
                  <a:pt x="16" y="69"/>
                </a:lnTo>
                <a:lnTo>
                  <a:pt x="15" y="68"/>
                </a:lnTo>
                <a:lnTo>
                  <a:pt x="13" y="67"/>
                </a:lnTo>
                <a:lnTo>
                  <a:pt x="12" y="67"/>
                </a:lnTo>
                <a:lnTo>
                  <a:pt x="11" y="66"/>
                </a:lnTo>
                <a:lnTo>
                  <a:pt x="10" y="65"/>
                </a:lnTo>
                <a:lnTo>
                  <a:pt x="10" y="63"/>
                </a:lnTo>
                <a:lnTo>
                  <a:pt x="9" y="63"/>
                </a:lnTo>
                <a:lnTo>
                  <a:pt x="7" y="62"/>
                </a:lnTo>
                <a:lnTo>
                  <a:pt x="6" y="61"/>
                </a:lnTo>
                <a:lnTo>
                  <a:pt x="6" y="60"/>
                </a:lnTo>
                <a:lnTo>
                  <a:pt x="5" y="59"/>
                </a:lnTo>
                <a:lnTo>
                  <a:pt x="4" y="57"/>
                </a:lnTo>
                <a:lnTo>
                  <a:pt x="4" y="56"/>
                </a:lnTo>
                <a:lnTo>
                  <a:pt x="3" y="55"/>
                </a:lnTo>
                <a:lnTo>
                  <a:pt x="3" y="54"/>
                </a:lnTo>
                <a:lnTo>
                  <a:pt x="3" y="51"/>
                </a:lnTo>
                <a:lnTo>
                  <a:pt x="1" y="50"/>
                </a:lnTo>
                <a:lnTo>
                  <a:pt x="1" y="49"/>
                </a:lnTo>
                <a:lnTo>
                  <a:pt x="1" y="48"/>
                </a:lnTo>
                <a:lnTo>
                  <a:pt x="1" y="47"/>
                </a:lnTo>
                <a:lnTo>
                  <a:pt x="1" y="44"/>
                </a:lnTo>
                <a:lnTo>
                  <a:pt x="0" y="43"/>
                </a:lnTo>
                <a:close/>
              </a:path>
            </a:pathLst>
          </a:custGeom>
          <a:solidFill>
            <a:srgbClr val="000000"/>
          </a:solidFill>
          <a:ln w="17463">
            <a:solidFill>
              <a:srgbClr val="000000"/>
            </a:solidFill>
            <a:round/>
            <a:headEnd/>
            <a:tailEnd/>
          </a:ln>
        </p:spPr>
        <p:txBody>
          <a:bodyPr/>
          <a:lstStyle/>
          <a:p>
            <a:endParaRPr lang="en-GB"/>
          </a:p>
        </p:txBody>
      </p:sp>
      <p:sp>
        <p:nvSpPr>
          <p:cNvPr id="30755" name="Freeform 171"/>
          <p:cNvSpPr>
            <a:spLocks/>
          </p:cNvSpPr>
          <p:nvPr/>
        </p:nvSpPr>
        <p:spPr bwMode="auto">
          <a:xfrm>
            <a:off x="3043238" y="2781300"/>
            <a:ext cx="57150" cy="38100"/>
          </a:xfrm>
          <a:custGeom>
            <a:avLst/>
            <a:gdLst>
              <a:gd name="T0" fmla="*/ 2147483646 w 72"/>
              <a:gd name="T1" fmla="*/ 2147483646 h 48"/>
              <a:gd name="T2" fmla="*/ 2147483646 w 72"/>
              <a:gd name="T3" fmla="*/ 2147483646 h 48"/>
              <a:gd name="T4" fmla="*/ 2147483646 w 72"/>
              <a:gd name="T5" fmla="*/ 2147483646 h 48"/>
              <a:gd name="T6" fmla="*/ 2147483646 w 72"/>
              <a:gd name="T7" fmla="*/ 2147483646 h 48"/>
              <a:gd name="T8" fmla="*/ 2147483646 w 72"/>
              <a:gd name="T9" fmla="*/ 2147483646 h 48"/>
              <a:gd name="T10" fmla="*/ 2147483646 w 72"/>
              <a:gd name="T11" fmla="*/ 2147483646 h 48"/>
              <a:gd name="T12" fmla="*/ 2147483646 w 72"/>
              <a:gd name="T13" fmla="*/ 2147483646 h 48"/>
              <a:gd name="T14" fmla="*/ 2147483646 w 72"/>
              <a:gd name="T15" fmla="*/ 2147483646 h 48"/>
              <a:gd name="T16" fmla="*/ 2147483646 w 72"/>
              <a:gd name="T17" fmla="*/ 2147483646 h 48"/>
              <a:gd name="T18" fmla="*/ 2147483646 w 72"/>
              <a:gd name="T19" fmla="*/ 2147483646 h 48"/>
              <a:gd name="T20" fmla="*/ 2147483646 w 72"/>
              <a:gd name="T21" fmla="*/ 0 h 48"/>
              <a:gd name="T22" fmla="*/ 2147483646 w 72"/>
              <a:gd name="T23" fmla="*/ 0 h 48"/>
              <a:gd name="T24" fmla="*/ 2147483646 w 72"/>
              <a:gd name="T25" fmla="*/ 2147483646 h 48"/>
              <a:gd name="T26" fmla="*/ 2147483646 w 72"/>
              <a:gd name="T27" fmla="*/ 2147483646 h 48"/>
              <a:gd name="T28" fmla="*/ 2147483646 w 72"/>
              <a:gd name="T29" fmla="*/ 2147483646 h 48"/>
              <a:gd name="T30" fmla="*/ 2147483646 w 72"/>
              <a:gd name="T31" fmla="*/ 2147483646 h 48"/>
              <a:gd name="T32" fmla="*/ 2147483646 w 72"/>
              <a:gd name="T33" fmla="*/ 2147483646 h 48"/>
              <a:gd name="T34" fmla="*/ 2147483646 w 72"/>
              <a:gd name="T35" fmla="*/ 2147483646 h 48"/>
              <a:gd name="T36" fmla="*/ 2147483646 w 72"/>
              <a:gd name="T37" fmla="*/ 2147483646 h 48"/>
              <a:gd name="T38" fmla="*/ 2147483646 w 72"/>
              <a:gd name="T39" fmla="*/ 2147483646 h 48"/>
              <a:gd name="T40" fmla="*/ 2147483646 w 72"/>
              <a:gd name="T41" fmla="*/ 2147483646 h 48"/>
              <a:gd name="T42" fmla="*/ 2147483646 w 72"/>
              <a:gd name="T43" fmla="*/ 2147483646 h 48"/>
              <a:gd name="T44" fmla="*/ 2147483646 w 72"/>
              <a:gd name="T45" fmla="*/ 2147483646 h 48"/>
              <a:gd name="T46" fmla="*/ 2147483646 w 72"/>
              <a:gd name="T47" fmla="*/ 2147483646 h 48"/>
              <a:gd name="T48" fmla="*/ 2147483646 w 72"/>
              <a:gd name="T49" fmla="*/ 2147483646 h 48"/>
              <a:gd name="T50" fmla="*/ 2147483646 w 72"/>
              <a:gd name="T51" fmla="*/ 2147483646 h 48"/>
              <a:gd name="T52" fmla="*/ 2147483646 w 72"/>
              <a:gd name="T53" fmla="*/ 2147483646 h 48"/>
              <a:gd name="T54" fmla="*/ 2147483646 w 72"/>
              <a:gd name="T55" fmla="*/ 2147483646 h 48"/>
              <a:gd name="T56" fmla="*/ 2147483646 w 72"/>
              <a:gd name="T57" fmla="*/ 2147483646 h 48"/>
              <a:gd name="T58" fmla="*/ 2147483646 w 72"/>
              <a:gd name="T59" fmla="*/ 2147483646 h 48"/>
              <a:gd name="T60" fmla="*/ 2147483646 w 72"/>
              <a:gd name="T61" fmla="*/ 2147483646 h 48"/>
              <a:gd name="T62" fmla="*/ 2147483646 w 72"/>
              <a:gd name="T63" fmla="*/ 2147483646 h 48"/>
              <a:gd name="T64" fmla="*/ 2147483646 w 72"/>
              <a:gd name="T65" fmla="*/ 2147483646 h 48"/>
              <a:gd name="T66" fmla="*/ 2147483646 w 72"/>
              <a:gd name="T67" fmla="*/ 2147483646 h 48"/>
              <a:gd name="T68" fmla="*/ 2147483646 w 72"/>
              <a:gd name="T69" fmla="*/ 2147483646 h 48"/>
              <a:gd name="T70" fmla="*/ 2147483646 w 72"/>
              <a:gd name="T71" fmla="*/ 2147483646 h 48"/>
              <a:gd name="T72" fmla="*/ 2147483646 w 72"/>
              <a:gd name="T73" fmla="*/ 2147483646 h 48"/>
              <a:gd name="T74" fmla="*/ 2147483646 w 72"/>
              <a:gd name="T75" fmla="*/ 2147483646 h 48"/>
              <a:gd name="T76" fmla="*/ 2147483646 w 72"/>
              <a:gd name="T77" fmla="*/ 2147483646 h 48"/>
              <a:gd name="T78" fmla="*/ 2147483646 w 72"/>
              <a:gd name="T79" fmla="*/ 2147483646 h 48"/>
              <a:gd name="T80" fmla="*/ 2147483646 w 72"/>
              <a:gd name="T81" fmla="*/ 2147483646 h 48"/>
              <a:gd name="T82" fmla="*/ 2147483646 w 72"/>
              <a:gd name="T83" fmla="*/ 2147483646 h 48"/>
              <a:gd name="T84" fmla="*/ 2147483646 w 72"/>
              <a:gd name="T85" fmla="*/ 2147483646 h 48"/>
              <a:gd name="T86" fmla="*/ 2147483646 w 72"/>
              <a:gd name="T87" fmla="*/ 2147483646 h 48"/>
              <a:gd name="T88" fmla="*/ 2147483646 w 72"/>
              <a:gd name="T89" fmla="*/ 2147483646 h 48"/>
              <a:gd name="T90" fmla="*/ 2147483646 w 72"/>
              <a:gd name="T91" fmla="*/ 2147483646 h 48"/>
              <a:gd name="T92" fmla="*/ 2147483646 w 72"/>
              <a:gd name="T93" fmla="*/ 2147483646 h 48"/>
              <a:gd name="T94" fmla="*/ 2147483646 w 72"/>
              <a:gd name="T95" fmla="*/ 2147483646 h 48"/>
              <a:gd name="T96" fmla="*/ 2147483646 w 72"/>
              <a:gd name="T97" fmla="*/ 2147483646 h 48"/>
              <a:gd name="T98" fmla="*/ 2147483646 w 72"/>
              <a:gd name="T99" fmla="*/ 2147483646 h 48"/>
              <a:gd name="T100" fmla="*/ 2147483646 w 72"/>
              <a:gd name="T101" fmla="*/ 2147483646 h 48"/>
              <a:gd name="T102" fmla="*/ 2147483646 w 72"/>
              <a:gd name="T103" fmla="*/ 2147483646 h 48"/>
              <a:gd name="T104" fmla="*/ 2147483646 w 72"/>
              <a:gd name="T105" fmla="*/ 2147483646 h 48"/>
              <a:gd name="T106" fmla="*/ 2147483646 w 72"/>
              <a:gd name="T107" fmla="*/ 2147483646 h 48"/>
              <a:gd name="T108" fmla="*/ 2147483646 w 72"/>
              <a:gd name="T109" fmla="*/ 2147483646 h 48"/>
              <a:gd name="T110" fmla="*/ 2147483646 w 72"/>
              <a:gd name="T111" fmla="*/ 2147483646 h 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
              <a:gd name="T169" fmla="*/ 0 h 48"/>
              <a:gd name="T170" fmla="*/ 72 w 72"/>
              <a:gd name="T171" fmla="*/ 48 h 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 h="48">
                <a:moveTo>
                  <a:pt x="0" y="19"/>
                </a:moveTo>
                <a:lnTo>
                  <a:pt x="0" y="30"/>
                </a:lnTo>
                <a:lnTo>
                  <a:pt x="1" y="27"/>
                </a:lnTo>
                <a:lnTo>
                  <a:pt x="1" y="26"/>
                </a:lnTo>
                <a:lnTo>
                  <a:pt x="1" y="25"/>
                </a:lnTo>
                <a:lnTo>
                  <a:pt x="1" y="24"/>
                </a:lnTo>
                <a:lnTo>
                  <a:pt x="1" y="23"/>
                </a:lnTo>
                <a:lnTo>
                  <a:pt x="2" y="20"/>
                </a:lnTo>
                <a:lnTo>
                  <a:pt x="2" y="19"/>
                </a:lnTo>
                <a:lnTo>
                  <a:pt x="2" y="18"/>
                </a:lnTo>
                <a:lnTo>
                  <a:pt x="4" y="17"/>
                </a:lnTo>
                <a:lnTo>
                  <a:pt x="4" y="15"/>
                </a:lnTo>
                <a:lnTo>
                  <a:pt x="5" y="14"/>
                </a:lnTo>
                <a:lnTo>
                  <a:pt x="6" y="13"/>
                </a:lnTo>
                <a:lnTo>
                  <a:pt x="6" y="12"/>
                </a:lnTo>
                <a:lnTo>
                  <a:pt x="7" y="11"/>
                </a:lnTo>
                <a:lnTo>
                  <a:pt x="8" y="9"/>
                </a:lnTo>
                <a:lnTo>
                  <a:pt x="10" y="9"/>
                </a:lnTo>
                <a:lnTo>
                  <a:pt x="10" y="8"/>
                </a:lnTo>
                <a:lnTo>
                  <a:pt x="11" y="7"/>
                </a:lnTo>
                <a:lnTo>
                  <a:pt x="12" y="6"/>
                </a:lnTo>
                <a:lnTo>
                  <a:pt x="13" y="6"/>
                </a:lnTo>
                <a:lnTo>
                  <a:pt x="14" y="5"/>
                </a:lnTo>
                <a:lnTo>
                  <a:pt x="16" y="3"/>
                </a:lnTo>
                <a:lnTo>
                  <a:pt x="17" y="3"/>
                </a:lnTo>
                <a:lnTo>
                  <a:pt x="18" y="2"/>
                </a:lnTo>
                <a:lnTo>
                  <a:pt x="19" y="2"/>
                </a:lnTo>
                <a:lnTo>
                  <a:pt x="22" y="2"/>
                </a:lnTo>
                <a:lnTo>
                  <a:pt x="23" y="1"/>
                </a:lnTo>
                <a:lnTo>
                  <a:pt x="24" y="1"/>
                </a:lnTo>
                <a:lnTo>
                  <a:pt x="25" y="1"/>
                </a:lnTo>
                <a:lnTo>
                  <a:pt x="26" y="1"/>
                </a:lnTo>
                <a:lnTo>
                  <a:pt x="28" y="0"/>
                </a:lnTo>
                <a:lnTo>
                  <a:pt x="30" y="0"/>
                </a:lnTo>
                <a:lnTo>
                  <a:pt x="43" y="0"/>
                </a:lnTo>
                <a:lnTo>
                  <a:pt x="46" y="0"/>
                </a:lnTo>
                <a:lnTo>
                  <a:pt x="47" y="1"/>
                </a:lnTo>
                <a:lnTo>
                  <a:pt x="48" y="1"/>
                </a:lnTo>
                <a:lnTo>
                  <a:pt x="49" y="1"/>
                </a:lnTo>
                <a:lnTo>
                  <a:pt x="50" y="1"/>
                </a:lnTo>
                <a:lnTo>
                  <a:pt x="52" y="2"/>
                </a:lnTo>
                <a:lnTo>
                  <a:pt x="54" y="2"/>
                </a:lnTo>
                <a:lnTo>
                  <a:pt x="55" y="2"/>
                </a:lnTo>
                <a:lnTo>
                  <a:pt x="56" y="3"/>
                </a:lnTo>
                <a:lnTo>
                  <a:pt x="58" y="3"/>
                </a:lnTo>
                <a:lnTo>
                  <a:pt x="59" y="5"/>
                </a:lnTo>
                <a:lnTo>
                  <a:pt x="60" y="6"/>
                </a:lnTo>
                <a:lnTo>
                  <a:pt x="61" y="6"/>
                </a:lnTo>
                <a:lnTo>
                  <a:pt x="62" y="7"/>
                </a:lnTo>
                <a:lnTo>
                  <a:pt x="64" y="8"/>
                </a:lnTo>
                <a:lnTo>
                  <a:pt x="64" y="9"/>
                </a:lnTo>
                <a:lnTo>
                  <a:pt x="65" y="9"/>
                </a:lnTo>
                <a:lnTo>
                  <a:pt x="66" y="11"/>
                </a:lnTo>
                <a:lnTo>
                  <a:pt x="67" y="12"/>
                </a:lnTo>
                <a:lnTo>
                  <a:pt x="67" y="13"/>
                </a:lnTo>
                <a:lnTo>
                  <a:pt x="68" y="14"/>
                </a:lnTo>
                <a:lnTo>
                  <a:pt x="70" y="15"/>
                </a:lnTo>
                <a:lnTo>
                  <a:pt x="70" y="17"/>
                </a:lnTo>
                <a:lnTo>
                  <a:pt x="71" y="18"/>
                </a:lnTo>
                <a:lnTo>
                  <a:pt x="71" y="19"/>
                </a:lnTo>
                <a:lnTo>
                  <a:pt x="71" y="20"/>
                </a:lnTo>
                <a:lnTo>
                  <a:pt x="72" y="23"/>
                </a:lnTo>
                <a:lnTo>
                  <a:pt x="72" y="24"/>
                </a:lnTo>
                <a:lnTo>
                  <a:pt x="72" y="25"/>
                </a:lnTo>
                <a:lnTo>
                  <a:pt x="72" y="26"/>
                </a:lnTo>
                <a:lnTo>
                  <a:pt x="72" y="27"/>
                </a:lnTo>
                <a:lnTo>
                  <a:pt x="72" y="30"/>
                </a:lnTo>
                <a:lnTo>
                  <a:pt x="72" y="19"/>
                </a:lnTo>
                <a:lnTo>
                  <a:pt x="72" y="20"/>
                </a:lnTo>
                <a:lnTo>
                  <a:pt x="72" y="23"/>
                </a:lnTo>
                <a:lnTo>
                  <a:pt x="72" y="24"/>
                </a:lnTo>
                <a:lnTo>
                  <a:pt x="72" y="25"/>
                </a:lnTo>
                <a:lnTo>
                  <a:pt x="72" y="26"/>
                </a:lnTo>
                <a:lnTo>
                  <a:pt x="71" y="27"/>
                </a:lnTo>
                <a:lnTo>
                  <a:pt x="71" y="30"/>
                </a:lnTo>
                <a:lnTo>
                  <a:pt x="71" y="31"/>
                </a:lnTo>
                <a:lnTo>
                  <a:pt x="70" y="32"/>
                </a:lnTo>
                <a:lnTo>
                  <a:pt x="70" y="33"/>
                </a:lnTo>
                <a:lnTo>
                  <a:pt x="68" y="35"/>
                </a:lnTo>
                <a:lnTo>
                  <a:pt x="67" y="36"/>
                </a:lnTo>
                <a:lnTo>
                  <a:pt x="67" y="37"/>
                </a:lnTo>
                <a:lnTo>
                  <a:pt x="66" y="38"/>
                </a:lnTo>
                <a:lnTo>
                  <a:pt x="65" y="39"/>
                </a:lnTo>
                <a:lnTo>
                  <a:pt x="64" y="39"/>
                </a:lnTo>
                <a:lnTo>
                  <a:pt x="64" y="41"/>
                </a:lnTo>
                <a:lnTo>
                  <a:pt x="62" y="42"/>
                </a:lnTo>
                <a:lnTo>
                  <a:pt x="61" y="43"/>
                </a:lnTo>
                <a:lnTo>
                  <a:pt x="60" y="43"/>
                </a:lnTo>
                <a:lnTo>
                  <a:pt x="59" y="44"/>
                </a:lnTo>
                <a:lnTo>
                  <a:pt x="58" y="45"/>
                </a:lnTo>
                <a:lnTo>
                  <a:pt x="56" y="45"/>
                </a:lnTo>
                <a:lnTo>
                  <a:pt x="55" y="47"/>
                </a:lnTo>
                <a:lnTo>
                  <a:pt x="54" y="47"/>
                </a:lnTo>
                <a:lnTo>
                  <a:pt x="52" y="47"/>
                </a:lnTo>
                <a:lnTo>
                  <a:pt x="50" y="48"/>
                </a:lnTo>
                <a:lnTo>
                  <a:pt x="49" y="48"/>
                </a:lnTo>
                <a:lnTo>
                  <a:pt x="48" y="48"/>
                </a:lnTo>
                <a:lnTo>
                  <a:pt x="47" y="48"/>
                </a:lnTo>
                <a:lnTo>
                  <a:pt x="46" y="48"/>
                </a:lnTo>
                <a:lnTo>
                  <a:pt x="43" y="48"/>
                </a:lnTo>
                <a:lnTo>
                  <a:pt x="30" y="48"/>
                </a:lnTo>
                <a:lnTo>
                  <a:pt x="28" y="48"/>
                </a:lnTo>
                <a:lnTo>
                  <a:pt x="26" y="48"/>
                </a:lnTo>
                <a:lnTo>
                  <a:pt x="25" y="48"/>
                </a:lnTo>
                <a:lnTo>
                  <a:pt x="24" y="48"/>
                </a:lnTo>
                <a:lnTo>
                  <a:pt x="23" y="48"/>
                </a:lnTo>
                <a:lnTo>
                  <a:pt x="22" y="47"/>
                </a:lnTo>
                <a:lnTo>
                  <a:pt x="19" y="47"/>
                </a:lnTo>
                <a:lnTo>
                  <a:pt x="18" y="47"/>
                </a:lnTo>
                <a:lnTo>
                  <a:pt x="17" y="45"/>
                </a:lnTo>
                <a:lnTo>
                  <a:pt x="16" y="45"/>
                </a:lnTo>
                <a:lnTo>
                  <a:pt x="14" y="44"/>
                </a:lnTo>
                <a:lnTo>
                  <a:pt x="13" y="43"/>
                </a:lnTo>
                <a:lnTo>
                  <a:pt x="12" y="43"/>
                </a:lnTo>
                <a:lnTo>
                  <a:pt x="11" y="42"/>
                </a:lnTo>
                <a:lnTo>
                  <a:pt x="10" y="41"/>
                </a:lnTo>
                <a:lnTo>
                  <a:pt x="10" y="39"/>
                </a:lnTo>
                <a:lnTo>
                  <a:pt x="8" y="39"/>
                </a:lnTo>
                <a:lnTo>
                  <a:pt x="7" y="38"/>
                </a:lnTo>
                <a:lnTo>
                  <a:pt x="6" y="37"/>
                </a:lnTo>
                <a:lnTo>
                  <a:pt x="6" y="36"/>
                </a:lnTo>
                <a:lnTo>
                  <a:pt x="5" y="35"/>
                </a:lnTo>
                <a:lnTo>
                  <a:pt x="4" y="33"/>
                </a:lnTo>
                <a:lnTo>
                  <a:pt x="4" y="32"/>
                </a:lnTo>
                <a:lnTo>
                  <a:pt x="2" y="31"/>
                </a:lnTo>
                <a:lnTo>
                  <a:pt x="2" y="30"/>
                </a:lnTo>
                <a:lnTo>
                  <a:pt x="2" y="27"/>
                </a:lnTo>
                <a:lnTo>
                  <a:pt x="1" y="26"/>
                </a:lnTo>
                <a:lnTo>
                  <a:pt x="1" y="25"/>
                </a:lnTo>
                <a:lnTo>
                  <a:pt x="1" y="24"/>
                </a:lnTo>
                <a:lnTo>
                  <a:pt x="1" y="23"/>
                </a:lnTo>
                <a:lnTo>
                  <a:pt x="1" y="20"/>
                </a:lnTo>
                <a:lnTo>
                  <a:pt x="0" y="19"/>
                </a:lnTo>
                <a:close/>
              </a:path>
            </a:pathLst>
          </a:custGeom>
          <a:solidFill>
            <a:srgbClr val="000000"/>
          </a:solidFill>
          <a:ln w="17463">
            <a:solidFill>
              <a:srgbClr val="000000"/>
            </a:solidFill>
            <a:round/>
            <a:headEnd/>
            <a:tailEnd/>
          </a:ln>
        </p:spPr>
        <p:txBody>
          <a:bodyPr/>
          <a:lstStyle/>
          <a:p>
            <a:endParaRPr lang="en-GB"/>
          </a:p>
        </p:txBody>
      </p:sp>
      <p:sp>
        <p:nvSpPr>
          <p:cNvPr id="30756" name="Freeform 172"/>
          <p:cNvSpPr>
            <a:spLocks/>
          </p:cNvSpPr>
          <p:nvPr/>
        </p:nvSpPr>
        <p:spPr bwMode="auto">
          <a:xfrm>
            <a:off x="3595688" y="3181350"/>
            <a:ext cx="38100" cy="38100"/>
          </a:xfrm>
          <a:custGeom>
            <a:avLst/>
            <a:gdLst>
              <a:gd name="T0" fmla="*/ 2147483646 w 48"/>
              <a:gd name="T1" fmla="*/ 2147483646 h 48"/>
              <a:gd name="T2" fmla="*/ 2147483646 w 48"/>
              <a:gd name="T3" fmla="*/ 2147483646 h 48"/>
              <a:gd name="T4" fmla="*/ 2147483646 w 48"/>
              <a:gd name="T5" fmla="*/ 2147483646 h 48"/>
              <a:gd name="T6" fmla="*/ 2147483646 w 48"/>
              <a:gd name="T7" fmla="*/ 2147483646 h 48"/>
              <a:gd name="T8" fmla="*/ 2147483646 w 48"/>
              <a:gd name="T9" fmla="*/ 2147483646 h 48"/>
              <a:gd name="T10" fmla="*/ 2147483646 w 48"/>
              <a:gd name="T11" fmla="*/ 2147483646 h 48"/>
              <a:gd name="T12" fmla="*/ 2147483646 w 48"/>
              <a:gd name="T13" fmla="*/ 2147483646 h 48"/>
              <a:gd name="T14" fmla="*/ 2147483646 w 48"/>
              <a:gd name="T15" fmla="*/ 2147483646 h 48"/>
              <a:gd name="T16" fmla="*/ 2147483646 w 48"/>
              <a:gd name="T17" fmla="*/ 2147483646 h 48"/>
              <a:gd name="T18" fmla="*/ 2147483646 w 48"/>
              <a:gd name="T19" fmla="*/ 2147483646 h 48"/>
              <a:gd name="T20" fmla="*/ 2147483646 w 48"/>
              <a:gd name="T21" fmla="*/ 0 h 48"/>
              <a:gd name="T22" fmla="*/ 2147483646 w 48"/>
              <a:gd name="T23" fmla="*/ 0 h 48"/>
              <a:gd name="T24" fmla="*/ 2147483646 w 48"/>
              <a:gd name="T25" fmla="*/ 2147483646 h 48"/>
              <a:gd name="T26" fmla="*/ 2147483646 w 48"/>
              <a:gd name="T27" fmla="*/ 2147483646 h 48"/>
              <a:gd name="T28" fmla="*/ 2147483646 w 48"/>
              <a:gd name="T29" fmla="*/ 2147483646 h 48"/>
              <a:gd name="T30" fmla="*/ 2147483646 w 48"/>
              <a:gd name="T31" fmla="*/ 2147483646 h 48"/>
              <a:gd name="T32" fmla="*/ 2147483646 w 48"/>
              <a:gd name="T33" fmla="*/ 2147483646 h 48"/>
              <a:gd name="T34" fmla="*/ 2147483646 w 48"/>
              <a:gd name="T35" fmla="*/ 2147483646 h 48"/>
              <a:gd name="T36" fmla="*/ 2147483646 w 48"/>
              <a:gd name="T37" fmla="*/ 2147483646 h 48"/>
              <a:gd name="T38" fmla="*/ 2147483646 w 48"/>
              <a:gd name="T39" fmla="*/ 2147483646 h 48"/>
              <a:gd name="T40" fmla="*/ 2147483646 w 48"/>
              <a:gd name="T41" fmla="*/ 2147483646 h 48"/>
              <a:gd name="T42" fmla="*/ 2147483646 w 48"/>
              <a:gd name="T43" fmla="*/ 2147483646 h 48"/>
              <a:gd name="T44" fmla="*/ 2147483646 w 48"/>
              <a:gd name="T45" fmla="*/ 2147483646 h 48"/>
              <a:gd name="T46" fmla="*/ 2147483646 w 48"/>
              <a:gd name="T47" fmla="*/ 2147483646 h 48"/>
              <a:gd name="T48" fmla="*/ 2147483646 w 48"/>
              <a:gd name="T49" fmla="*/ 2147483646 h 48"/>
              <a:gd name="T50" fmla="*/ 2147483646 w 48"/>
              <a:gd name="T51" fmla="*/ 2147483646 h 48"/>
              <a:gd name="T52" fmla="*/ 2147483646 w 48"/>
              <a:gd name="T53" fmla="*/ 2147483646 h 48"/>
              <a:gd name="T54" fmla="*/ 2147483646 w 48"/>
              <a:gd name="T55" fmla="*/ 2147483646 h 48"/>
              <a:gd name="T56" fmla="*/ 2147483646 w 48"/>
              <a:gd name="T57" fmla="*/ 2147483646 h 48"/>
              <a:gd name="T58" fmla="*/ 2147483646 w 48"/>
              <a:gd name="T59" fmla="*/ 2147483646 h 48"/>
              <a:gd name="T60" fmla="*/ 2147483646 w 48"/>
              <a:gd name="T61" fmla="*/ 2147483646 h 48"/>
              <a:gd name="T62" fmla="*/ 2147483646 w 48"/>
              <a:gd name="T63" fmla="*/ 2147483646 h 48"/>
              <a:gd name="T64" fmla="*/ 2147483646 w 48"/>
              <a:gd name="T65" fmla="*/ 2147483646 h 48"/>
              <a:gd name="T66" fmla="*/ 2147483646 w 48"/>
              <a:gd name="T67" fmla="*/ 2147483646 h 48"/>
              <a:gd name="T68" fmla="*/ 2147483646 w 48"/>
              <a:gd name="T69" fmla="*/ 2147483646 h 48"/>
              <a:gd name="T70" fmla="*/ 2147483646 w 48"/>
              <a:gd name="T71" fmla="*/ 2147483646 h 48"/>
              <a:gd name="T72" fmla="*/ 2147483646 w 48"/>
              <a:gd name="T73" fmla="*/ 2147483646 h 48"/>
              <a:gd name="T74" fmla="*/ 2147483646 w 48"/>
              <a:gd name="T75" fmla="*/ 2147483646 h 48"/>
              <a:gd name="T76" fmla="*/ 2147483646 w 48"/>
              <a:gd name="T77" fmla="*/ 2147483646 h 48"/>
              <a:gd name="T78" fmla="*/ 2147483646 w 48"/>
              <a:gd name="T79" fmla="*/ 2147483646 h 48"/>
              <a:gd name="T80" fmla="*/ 2147483646 w 48"/>
              <a:gd name="T81" fmla="*/ 2147483646 h 48"/>
              <a:gd name="T82" fmla="*/ 2147483646 w 48"/>
              <a:gd name="T83" fmla="*/ 2147483646 h 48"/>
              <a:gd name="T84" fmla="*/ 2147483646 w 48"/>
              <a:gd name="T85" fmla="*/ 2147483646 h 48"/>
              <a:gd name="T86" fmla="*/ 2147483646 w 48"/>
              <a:gd name="T87" fmla="*/ 2147483646 h 48"/>
              <a:gd name="T88" fmla="*/ 2147483646 w 48"/>
              <a:gd name="T89" fmla="*/ 2147483646 h 48"/>
              <a:gd name="T90" fmla="*/ 2147483646 w 48"/>
              <a:gd name="T91" fmla="*/ 2147483646 h 48"/>
              <a:gd name="T92" fmla="*/ 2147483646 w 48"/>
              <a:gd name="T93" fmla="*/ 2147483646 h 48"/>
              <a:gd name="T94" fmla="*/ 2147483646 w 48"/>
              <a:gd name="T95" fmla="*/ 2147483646 h 48"/>
              <a:gd name="T96" fmla="*/ 2147483646 w 48"/>
              <a:gd name="T97" fmla="*/ 2147483646 h 48"/>
              <a:gd name="T98" fmla="*/ 2147483646 w 48"/>
              <a:gd name="T99" fmla="*/ 2147483646 h 48"/>
              <a:gd name="T100" fmla="*/ 2147483646 w 48"/>
              <a:gd name="T101" fmla="*/ 2147483646 h 48"/>
              <a:gd name="T102" fmla="*/ 2147483646 w 48"/>
              <a:gd name="T103" fmla="*/ 2147483646 h 48"/>
              <a:gd name="T104" fmla="*/ 2147483646 w 48"/>
              <a:gd name="T105" fmla="*/ 2147483646 h 48"/>
              <a:gd name="T106" fmla="*/ 2147483646 w 48"/>
              <a:gd name="T107" fmla="*/ 2147483646 h 48"/>
              <a:gd name="T108" fmla="*/ 2147483646 w 48"/>
              <a:gd name="T109" fmla="*/ 2147483646 h 48"/>
              <a:gd name="T110" fmla="*/ 2147483646 w 48"/>
              <a:gd name="T111" fmla="*/ 2147483646 h 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
              <a:gd name="T169" fmla="*/ 0 h 48"/>
              <a:gd name="T170" fmla="*/ 48 w 48"/>
              <a:gd name="T171" fmla="*/ 48 h 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 h="48">
                <a:moveTo>
                  <a:pt x="0" y="19"/>
                </a:moveTo>
                <a:lnTo>
                  <a:pt x="0" y="30"/>
                </a:lnTo>
                <a:lnTo>
                  <a:pt x="1" y="28"/>
                </a:lnTo>
                <a:lnTo>
                  <a:pt x="1" y="26"/>
                </a:lnTo>
                <a:lnTo>
                  <a:pt x="1" y="25"/>
                </a:lnTo>
                <a:lnTo>
                  <a:pt x="1" y="24"/>
                </a:lnTo>
                <a:lnTo>
                  <a:pt x="1" y="23"/>
                </a:lnTo>
                <a:lnTo>
                  <a:pt x="3" y="20"/>
                </a:lnTo>
                <a:lnTo>
                  <a:pt x="3" y="19"/>
                </a:lnTo>
                <a:lnTo>
                  <a:pt x="3" y="18"/>
                </a:lnTo>
                <a:lnTo>
                  <a:pt x="4" y="17"/>
                </a:lnTo>
                <a:lnTo>
                  <a:pt x="4" y="16"/>
                </a:lnTo>
                <a:lnTo>
                  <a:pt x="5" y="14"/>
                </a:lnTo>
                <a:lnTo>
                  <a:pt x="6" y="13"/>
                </a:lnTo>
                <a:lnTo>
                  <a:pt x="6" y="12"/>
                </a:lnTo>
                <a:lnTo>
                  <a:pt x="7" y="11"/>
                </a:lnTo>
                <a:lnTo>
                  <a:pt x="9" y="10"/>
                </a:lnTo>
                <a:lnTo>
                  <a:pt x="10" y="10"/>
                </a:lnTo>
                <a:lnTo>
                  <a:pt x="10" y="8"/>
                </a:lnTo>
                <a:lnTo>
                  <a:pt x="11" y="7"/>
                </a:lnTo>
                <a:lnTo>
                  <a:pt x="12" y="6"/>
                </a:lnTo>
                <a:lnTo>
                  <a:pt x="13" y="6"/>
                </a:lnTo>
                <a:lnTo>
                  <a:pt x="15" y="5"/>
                </a:lnTo>
                <a:lnTo>
                  <a:pt x="16" y="3"/>
                </a:lnTo>
                <a:lnTo>
                  <a:pt x="17" y="3"/>
                </a:lnTo>
                <a:lnTo>
                  <a:pt x="18" y="2"/>
                </a:lnTo>
                <a:lnTo>
                  <a:pt x="19" y="2"/>
                </a:lnTo>
                <a:lnTo>
                  <a:pt x="22" y="2"/>
                </a:lnTo>
                <a:lnTo>
                  <a:pt x="23" y="1"/>
                </a:lnTo>
                <a:lnTo>
                  <a:pt x="24" y="1"/>
                </a:lnTo>
                <a:lnTo>
                  <a:pt x="25" y="1"/>
                </a:lnTo>
                <a:lnTo>
                  <a:pt x="27" y="1"/>
                </a:lnTo>
                <a:lnTo>
                  <a:pt x="28" y="0"/>
                </a:lnTo>
                <a:lnTo>
                  <a:pt x="30" y="0"/>
                </a:lnTo>
                <a:lnTo>
                  <a:pt x="19" y="0"/>
                </a:lnTo>
                <a:lnTo>
                  <a:pt x="22" y="0"/>
                </a:lnTo>
                <a:lnTo>
                  <a:pt x="23" y="1"/>
                </a:lnTo>
                <a:lnTo>
                  <a:pt x="24" y="1"/>
                </a:lnTo>
                <a:lnTo>
                  <a:pt x="25" y="1"/>
                </a:lnTo>
                <a:lnTo>
                  <a:pt x="27" y="1"/>
                </a:lnTo>
                <a:lnTo>
                  <a:pt x="28" y="2"/>
                </a:lnTo>
                <a:lnTo>
                  <a:pt x="30" y="2"/>
                </a:lnTo>
                <a:lnTo>
                  <a:pt x="31" y="2"/>
                </a:lnTo>
                <a:lnTo>
                  <a:pt x="33" y="3"/>
                </a:lnTo>
                <a:lnTo>
                  <a:pt x="34" y="3"/>
                </a:lnTo>
                <a:lnTo>
                  <a:pt x="35" y="5"/>
                </a:lnTo>
                <a:lnTo>
                  <a:pt x="36" y="6"/>
                </a:lnTo>
                <a:lnTo>
                  <a:pt x="37" y="6"/>
                </a:lnTo>
                <a:lnTo>
                  <a:pt x="39" y="7"/>
                </a:lnTo>
                <a:lnTo>
                  <a:pt x="40" y="8"/>
                </a:lnTo>
                <a:lnTo>
                  <a:pt x="40" y="10"/>
                </a:lnTo>
                <a:lnTo>
                  <a:pt x="41" y="10"/>
                </a:lnTo>
                <a:lnTo>
                  <a:pt x="42" y="11"/>
                </a:lnTo>
                <a:lnTo>
                  <a:pt x="43" y="12"/>
                </a:lnTo>
                <a:lnTo>
                  <a:pt x="43" y="13"/>
                </a:lnTo>
                <a:lnTo>
                  <a:pt x="45" y="14"/>
                </a:lnTo>
                <a:lnTo>
                  <a:pt x="46" y="16"/>
                </a:lnTo>
                <a:lnTo>
                  <a:pt x="46" y="17"/>
                </a:lnTo>
                <a:lnTo>
                  <a:pt x="47" y="18"/>
                </a:lnTo>
                <a:lnTo>
                  <a:pt x="47" y="19"/>
                </a:lnTo>
                <a:lnTo>
                  <a:pt x="47" y="20"/>
                </a:lnTo>
                <a:lnTo>
                  <a:pt x="48" y="23"/>
                </a:lnTo>
                <a:lnTo>
                  <a:pt x="48" y="24"/>
                </a:lnTo>
                <a:lnTo>
                  <a:pt x="48" y="25"/>
                </a:lnTo>
                <a:lnTo>
                  <a:pt x="48" y="26"/>
                </a:lnTo>
                <a:lnTo>
                  <a:pt x="48" y="28"/>
                </a:lnTo>
                <a:lnTo>
                  <a:pt x="48" y="30"/>
                </a:lnTo>
                <a:lnTo>
                  <a:pt x="48" y="19"/>
                </a:lnTo>
                <a:lnTo>
                  <a:pt x="48" y="20"/>
                </a:lnTo>
                <a:lnTo>
                  <a:pt x="48" y="23"/>
                </a:lnTo>
                <a:lnTo>
                  <a:pt x="48" y="24"/>
                </a:lnTo>
                <a:lnTo>
                  <a:pt x="48" y="25"/>
                </a:lnTo>
                <a:lnTo>
                  <a:pt x="48" y="26"/>
                </a:lnTo>
                <a:lnTo>
                  <a:pt x="47" y="28"/>
                </a:lnTo>
                <a:lnTo>
                  <a:pt x="47" y="30"/>
                </a:lnTo>
                <a:lnTo>
                  <a:pt x="47" y="31"/>
                </a:lnTo>
                <a:lnTo>
                  <a:pt x="46" y="32"/>
                </a:lnTo>
                <a:lnTo>
                  <a:pt x="46" y="34"/>
                </a:lnTo>
                <a:lnTo>
                  <a:pt x="45" y="35"/>
                </a:lnTo>
                <a:lnTo>
                  <a:pt x="43" y="36"/>
                </a:lnTo>
                <a:lnTo>
                  <a:pt x="43" y="37"/>
                </a:lnTo>
                <a:lnTo>
                  <a:pt x="42" y="38"/>
                </a:lnTo>
                <a:lnTo>
                  <a:pt x="41" y="40"/>
                </a:lnTo>
                <a:lnTo>
                  <a:pt x="40" y="40"/>
                </a:lnTo>
                <a:lnTo>
                  <a:pt x="40" y="41"/>
                </a:lnTo>
                <a:lnTo>
                  <a:pt x="39" y="42"/>
                </a:lnTo>
                <a:lnTo>
                  <a:pt x="37" y="43"/>
                </a:lnTo>
                <a:lnTo>
                  <a:pt x="36" y="43"/>
                </a:lnTo>
                <a:lnTo>
                  <a:pt x="35" y="44"/>
                </a:lnTo>
                <a:lnTo>
                  <a:pt x="34" y="46"/>
                </a:lnTo>
                <a:lnTo>
                  <a:pt x="33" y="46"/>
                </a:lnTo>
                <a:lnTo>
                  <a:pt x="31" y="47"/>
                </a:lnTo>
                <a:lnTo>
                  <a:pt x="30" y="47"/>
                </a:lnTo>
                <a:lnTo>
                  <a:pt x="28" y="47"/>
                </a:lnTo>
                <a:lnTo>
                  <a:pt x="27" y="48"/>
                </a:lnTo>
                <a:lnTo>
                  <a:pt x="25" y="48"/>
                </a:lnTo>
                <a:lnTo>
                  <a:pt x="24" y="48"/>
                </a:lnTo>
                <a:lnTo>
                  <a:pt x="23" y="48"/>
                </a:lnTo>
                <a:lnTo>
                  <a:pt x="22" y="48"/>
                </a:lnTo>
                <a:lnTo>
                  <a:pt x="19" y="48"/>
                </a:lnTo>
                <a:lnTo>
                  <a:pt x="30" y="48"/>
                </a:lnTo>
                <a:lnTo>
                  <a:pt x="28" y="48"/>
                </a:lnTo>
                <a:lnTo>
                  <a:pt x="27" y="48"/>
                </a:lnTo>
                <a:lnTo>
                  <a:pt x="25" y="48"/>
                </a:lnTo>
                <a:lnTo>
                  <a:pt x="24" y="48"/>
                </a:lnTo>
                <a:lnTo>
                  <a:pt x="23" y="48"/>
                </a:lnTo>
                <a:lnTo>
                  <a:pt x="22" y="47"/>
                </a:lnTo>
                <a:lnTo>
                  <a:pt x="19" y="47"/>
                </a:lnTo>
                <a:lnTo>
                  <a:pt x="18" y="47"/>
                </a:lnTo>
                <a:lnTo>
                  <a:pt x="17" y="46"/>
                </a:lnTo>
                <a:lnTo>
                  <a:pt x="16" y="46"/>
                </a:lnTo>
                <a:lnTo>
                  <a:pt x="15" y="44"/>
                </a:lnTo>
                <a:lnTo>
                  <a:pt x="13" y="43"/>
                </a:lnTo>
                <a:lnTo>
                  <a:pt x="12" y="43"/>
                </a:lnTo>
                <a:lnTo>
                  <a:pt x="11" y="42"/>
                </a:lnTo>
                <a:lnTo>
                  <a:pt x="10" y="41"/>
                </a:lnTo>
                <a:lnTo>
                  <a:pt x="10" y="40"/>
                </a:lnTo>
                <a:lnTo>
                  <a:pt x="9" y="40"/>
                </a:lnTo>
                <a:lnTo>
                  <a:pt x="7" y="38"/>
                </a:lnTo>
                <a:lnTo>
                  <a:pt x="6" y="37"/>
                </a:lnTo>
                <a:lnTo>
                  <a:pt x="6" y="36"/>
                </a:lnTo>
                <a:lnTo>
                  <a:pt x="5" y="35"/>
                </a:lnTo>
                <a:lnTo>
                  <a:pt x="4" y="34"/>
                </a:lnTo>
                <a:lnTo>
                  <a:pt x="4" y="32"/>
                </a:lnTo>
                <a:lnTo>
                  <a:pt x="3" y="31"/>
                </a:lnTo>
                <a:lnTo>
                  <a:pt x="3" y="30"/>
                </a:lnTo>
                <a:lnTo>
                  <a:pt x="3" y="28"/>
                </a:lnTo>
                <a:lnTo>
                  <a:pt x="1" y="26"/>
                </a:lnTo>
                <a:lnTo>
                  <a:pt x="1" y="25"/>
                </a:lnTo>
                <a:lnTo>
                  <a:pt x="1" y="24"/>
                </a:lnTo>
                <a:lnTo>
                  <a:pt x="1" y="23"/>
                </a:lnTo>
                <a:lnTo>
                  <a:pt x="1" y="20"/>
                </a:lnTo>
                <a:lnTo>
                  <a:pt x="0" y="19"/>
                </a:lnTo>
                <a:close/>
              </a:path>
            </a:pathLst>
          </a:custGeom>
          <a:solidFill>
            <a:srgbClr val="000000"/>
          </a:solidFill>
          <a:ln w="17463">
            <a:solidFill>
              <a:srgbClr val="000000"/>
            </a:solidFill>
            <a:round/>
            <a:headEnd/>
            <a:tailEnd/>
          </a:ln>
        </p:spPr>
        <p:txBody>
          <a:bodyPr/>
          <a:lstStyle/>
          <a:p>
            <a:endParaRPr lang="en-GB"/>
          </a:p>
        </p:txBody>
      </p:sp>
      <p:sp>
        <p:nvSpPr>
          <p:cNvPr id="30757" name="Freeform 173"/>
          <p:cNvSpPr>
            <a:spLocks/>
          </p:cNvSpPr>
          <p:nvPr/>
        </p:nvSpPr>
        <p:spPr bwMode="auto">
          <a:xfrm>
            <a:off x="3328988" y="3448050"/>
            <a:ext cx="38100" cy="57150"/>
          </a:xfrm>
          <a:custGeom>
            <a:avLst/>
            <a:gdLst>
              <a:gd name="T0" fmla="*/ 2147483646 w 48"/>
              <a:gd name="T1" fmla="*/ 2147483646 h 72"/>
              <a:gd name="T2" fmla="*/ 2147483646 w 48"/>
              <a:gd name="T3" fmla="*/ 2147483646 h 72"/>
              <a:gd name="T4" fmla="*/ 2147483646 w 48"/>
              <a:gd name="T5" fmla="*/ 2147483646 h 72"/>
              <a:gd name="T6" fmla="*/ 2147483646 w 48"/>
              <a:gd name="T7" fmla="*/ 2147483646 h 72"/>
              <a:gd name="T8" fmla="*/ 2147483646 w 48"/>
              <a:gd name="T9" fmla="*/ 2147483646 h 72"/>
              <a:gd name="T10" fmla="*/ 2147483646 w 48"/>
              <a:gd name="T11" fmla="*/ 2147483646 h 72"/>
              <a:gd name="T12" fmla="*/ 2147483646 w 48"/>
              <a:gd name="T13" fmla="*/ 2147483646 h 72"/>
              <a:gd name="T14" fmla="*/ 2147483646 w 48"/>
              <a:gd name="T15" fmla="*/ 2147483646 h 72"/>
              <a:gd name="T16" fmla="*/ 2147483646 w 48"/>
              <a:gd name="T17" fmla="*/ 2147483646 h 72"/>
              <a:gd name="T18" fmla="*/ 2147483646 w 48"/>
              <a:gd name="T19" fmla="*/ 2147483646 h 72"/>
              <a:gd name="T20" fmla="*/ 2147483646 w 48"/>
              <a:gd name="T21" fmla="*/ 0 h 72"/>
              <a:gd name="T22" fmla="*/ 2147483646 w 48"/>
              <a:gd name="T23" fmla="*/ 0 h 72"/>
              <a:gd name="T24" fmla="*/ 2147483646 w 48"/>
              <a:gd name="T25" fmla="*/ 2147483646 h 72"/>
              <a:gd name="T26" fmla="*/ 2147483646 w 48"/>
              <a:gd name="T27" fmla="*/ 2147483646 h 72"/>
              <a:gd name="T28" fmla="*/ 2147483646 w 48"/>
              <a:gd name="T29" fmla="*/ 2147483646 h 72"/>
              <a:gd name="T30" fmla="*/ 2147483646 w 48"/>
              <a:gd name="T31" fmla="*/ 2147483646 h 72"/>
              <a:gd name="T32" fmla="*/ 2147483646 w 48"/>
              <a:gd name="T33" fmla="*/ 2147483646 h 72"/>
              <a:gd name="T34" fmla="*/ 2147483646 w 48"/>
              <a:gd name="T35" fmla="*/ 2147483646 h 72"/>
              <a:gd name="T36" fmla="*/ 2147483646 w 48"/>
              <a:gd name="T37" fmla="*/ 2147483646 h 72"/>
              <a:gd name="T38" fmla="*/ 2147483646 w 48"/>
              <a:gd name="T39" fmla="*/ 2147483646 h 72"/>
              <a:gd name="T40" fmla="*/ 2147483646 w 48"/>
              <a:gd name="T41" fmla="*/ 2147483646 h 72"/>
              <a:gd name="T42" fmla="*/ 2147483646 w 48"/>
              <a:gd name="T43" fmla="*/ 2147483646 h 72"/>
              <a:gd name="T44" fmla="*/ 2147483646 w 48"/>
              <a:gd name="T45" fmla="*/ 2147483646 h 72"/>
              <a:gd name="T46" fmla="*/ 2147483646 w 48"/>
              <a:gd name="T47" fmla="*/ 2147483646 h 72"/>
              <a:gd name="T48" fmla="*/ 2147483646 w 48"/>
              <a:gd name="T49" fmla="*/ 2147483646 h 72"/>
              <a:gd name="T50" fmla="*/ 2147483646 w 48"/>
              <a:gd name="T51" fmla="*/ 2147483646 h 72"/>
              <a:gd name="T52" fmla="*/ 2147483646 w 48"/>
              <a:gd name="T53" fmla="*/ 2147483646 h 72"/>
              <a:gd name="T54" fmla="*/ 2147483646 w 48"/>
              <a:gd name="T55" fmla="*/ 2147483646 h 72"/>
              <a:gd name="T56" fmla="*/ 2147483646 w 48"/>
              <a:gd name="T57" fmla="*/ 2147483646 h 72"/>
              <a:gd name="T58" fmla="*/ 2147483646 w 48"/>
              <a:gd name="T59" fmla="*/ 2147483646 h 72"/>
              <a:gd name="T60" fmla="*/ 2147483646 w 48"/>
              <a:gd name="T61" fmla="*/ 2147483646 h 72"/>
              <a:gd name="T62" fmla="*/ 2147483646 w 48"/>
              <a:gd name="T63" fmla="*/ 2147483646 h 72"/>
              <a:gd name="T64" fmla="*/ 2147483646 w 48"/>
              <a:gd name="T65" fmla="*/ 2147483646 h 72"/>
              <a:gd name="T66" fmla="*/ 2147483646 w 48"/>
              <a:gd name="T67" fmla="*/ 2147483646 h 72"/>
              <a:gd name="T68" fmla="*/ 2147483646 w 48"/>
              <a:gd name="T69" fmla="*/ 2147483646 h 72"/>
              <a:gd name="T70" fmla="*/ 2147483646 w 48"/>
              <a:gd name="T71" fmla="*/ 2147483646 h 72"/>
              <a:gd name="T72" fmla="*/ 2147483646 w 48"/>
              <a:gd name="T73" fmla="*/ 2147483646 h 72"/>
              <a:gd name="T74" fmla="*/ 2147483646 w 48"/>
              <a:gd name="T75" fmla="*/ 2147483646 h 72"/>
              <a:gd name="T76" fmla="*/ 2147483646 w 48"/>
              <a:gd name="T77" fmla="*/ 2147483646 h 72"/>
              <a:gd name="T78" fmla="*/ 2147483646 w 48"/>
              <a:gd name="T79" fmla="*/ 2147483646 h 72"/>
              <a:gd name="T80" fmla="*/ 2147483646 w 48"/>
              <a:gd name="T81" fmla="*/ 2147483646 h 72"/>
              <a:gd name="T82" fmla="*/ 2147483646 w 48"/>
              <a:gd name="T83" fmla="*/ 2147483646 h 72"/>
              <a:gd name="T84" fmla="*/ 2147483646 w 48"/>
              <a:gd name="T85" fmla="*/ 2147483646 h 72"/>
              <a:gd name="T86" fmla="*/ 2147483646 w 48"/>
              <a:gd name="T87" fmla="*/ 2147483646 h 72"/>
              <a:gd name="T88" fmla="*/ 2147483646 w 48"/>
              <a:gd name="T89" fmla="*/ 2147483646 h 72"/>
              <a:gd name="T90" fmla="*/ 2147483646 w 48"/>
              <a:gd name="T91" fmla="*/ 2147483646 h 72"/>
              <a:gd name="T92" fmla="*/ 2147483646 w 48"/>
              <a:gd name="T93" fmla="*/ 2147483646 h 72"/>
              <a:gd name="T94" fmla="*/ 2147483646 w 48"/>
              <a:gd name="T95" fmla="*/ 2147483646 h 72"/>
              <a:gd name="T96" fmla="*/ 2147483646 w 48"/>
              <a:gd name="T97" fmla="*/ 2147483646 h 72"/>
              <a:gd name="T98" fmla="*/ 2147483646 w 48"/>
              <a:gd name="T99" fmla="*/ 2147483646 h 72"/>
              <a:gd name="T100" fmla="*/ 2147483646 w 48"/>
              <a:gd name="T101" fmla="*/ 2147483646 h 72"/>
              <a:gd name="T102" fmla="*/ 2147483646 w 48"/>
              <a:gd name="T103" fmla="*/ 2147483646 h 72"/>
              <a:gd name="T104" fmla="*/ 2147483646 w 48"/>
              <a:gd name="T105" fmla="*/ 2147483646 h 72"/>
              <a:gd name="T106" fmla="*/ 2147483646 w 48"/>
              <a:gd name="T107" fmla="*/ 2147483646 h 72"/>
              <a:gd name="T108" fmla="*/ 2147483646 w 48"/>
              <a:gd name="T109" fmla="*/ 2147483646 h 72"/>
              <a:gd name="T110" fmla="*/ 2147483646 w 48"/>
              <a:gd name="T111" fmla="*/ 2147483646 h 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
              <a:gd name="T169" fmla="*/ 0 h 72"/>
              <a:gd name="T170" fmla="*/ 48 w 48"/>
              <a:gd name="T171" fmla="*/ 72 h 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 h="72">
                <a:moveTo>
                  <a:pt x="0" y="43"/>
                </a:moveTo>
                <a:lnTo>
                  <a:pt x="0" y="30"/>
                </a:lnTo>
                <a:lnTo>
                  <a:pt x="1" y="28"/>
                </a:lnTo>
                <a:lnTo>
                  <a:pt x="1" y="26"/>
                </a:lnTo>
                <a:lnTo>
                  <a:pt x="1" y="25"/>
                </a:lnTo>
                <a:lnTo>
                  <a:pt x="1" y="24"/>
                </a:lnTo>
                <a:lnTo>
                  <a:pt x="1" y="23"/>
                </a:lnTo>
                <a:lnTo>
                  <a:pt x="3" y="20"/>
                </a:lnTo>
                <a:lnTo>
                  <a:pt x="3" y="19"/>
                </a:lnTo>
                <a:lnTo>
                  <a:pt x="3" y="18"/>
                </a:lnTo>
                <a:lnTo>
                  <a:pt x="4" y="17"/>
                </a:lnTo>
                <a:lnTo>
                  <a:pt x="4" y="16"/>
                </a:lnTo>
                <a:lnTo>
                  <a:pt x="5" y="14"/>
                </a:lnTo>
                <a:lnTo>
                  <a:pt x="6" y="13"/>
                </a:lnTo>
                <a:lnTo>
                  <a:pt x="6" y="12"/>
                </a:lnTo>
                <a:lnTo>
                  <a:pt x="7" y="11"/>
                </a:lnTo>
                <a:lnTo>
                  <a:pt x="9" y="10"/>
                </a:lnTo>
                <a:lnTo>
                  <a:pt x="10" y="10"/>
                </a:lnTo>
                <a:lnTo>
                  <a:pt x="10" y="8"/>
                </a:lnTo>
                <a:lnTo>
                  <a:pt x="11" y="7"/>
                </a:lnTo>
                <a:lnTo>
                  <a:pt x="12" y="6"/>
                </a:lnTo>
                <a:lnTo>
                  <a:pt x="13" y="6"/>
                </a:lnTo>
                <a:lnTo>
                  <a:pt x="15" y="5"/>
                </a:lnTo>
                <a:lnTo>
                  <a:pt x="16" y="4"/>
                </a:lnTo>
                <a:lnTo>
                  <a:pt x="17" y="4"/>
                </a:lnTo>
                <a:lnTo>
                  <a:pt x="18" y="2"/>
                </a:lnTo>
                <a:lnTo>
                  <a:pt x="19" y="2"/>
                </a:lnTo>
                <a:lnTo>
                  <a:pt x="22" y="2"/>
                </a:lnTo>
                <a:lnTo>
                  <a:pt x="23" y="1"/>
                </a:lnTo>
                <a:lnTo>
                  <a:pt x="24" y="1"/>
                </a:lnTo>
                <a:lnTo>
                  <a:pt x="25" y="1"/>
                </a:lnTo>
                <a:lnTo>
                  <a:pt x="27" y="1"/>
                </a:lnTo>
                <a:lnTo>
                  <a:pt x="28" y="0"/>
                </a:lnTo>
                <a:lnTo>
                  <a:pt x="30" y="0"/>
                </a:lnTo>
                <a:lnTo>
                  <a:pt x="19" y="0"/>
                </a:lnTo>
                <a:lnTo>
                  <a:pt x="22" y="0"/>
                </a:lnTo>
                <a:lnTo>
                  <a:pt x="23" y="1"/>
                </a:lnTo>
                <a:lnTo>
                  <a:pt x="24" y="1"/>
                </a:lnTo>
                <a:lnTo>
                  <a:pt x="25" y="1"/>
                </a:lnTo>
                <a:lnTo>
                  <a:pt x="27" y="1"/>
                </a:lnTo>
                <a:lnTo>
                  <a:pt x="28" y="2"/>
                </a:lnTo>
                <a:lnTo>
                  <a:pt x="30" y="2"/>
                </a:lnTo>
                <a:lnTo>
                  <a:pt x="31" y="2"/>
                </a:lnTo>
                <a:lnTo>
                  <a:pt x="33" y="4"/>
                </a:lnTo>
                <a:lnTo>
                  <a:pt x="34" y="4"/>
                </a:lnTo>
                <a:lnTo>
                  <a:pt x="35" y="5"/>
                </a:lnTo>
                <a:lnTo>
                  <a:pt x="36" y="6"/>
                </a:lnTo>
                <a:lnTo>
                  <a:pt x="37" y="6"/>
                </a:lnTo>
                <a:lnTo>
                  <a:pt x="39" y="7"/>
                </a:lnTo>
                <a:lnTo>
                  <a:pt x="40" y="8"/>
                </a:lnTo>
                <a:lnTo>
                  <a:pt x="40" y="10"/>
                </a:lnTo>
                <a:lnTo>
                  <a:pt x="41" y="10"/>
                </a:lnTo>
                <a:lnTo>
                  <a:pt x="42" y="11"/>
                </a:lnTo>
                <a:lnTo>
                  <a:pt x="43" y="12"/>
                </a:lnTo>
                <a:lnTo>
                  <a:pt x="43" y="13"/>
                </a:lnTo>
                <a:lnTo>
                  <a:pt x="45" y="14"/>
                </a:lnTo>
                <a:lnTo>
                  <a:pt x="46" y="16"/>
                </a:lnTo>
                <a:lnTo>
                  <a:pt x="46" y="17"/>
                </a:lnTo>
                <a:lnTo>
                  <a:pt x="47" y="18"/>
                </a:lnTo>
                <a:lnTo>
                  <a:pt x="47" y="19"/>
                </a:lnTo>
                <a:lnTo>
                  <a:pt x="47" y="20"/>
                </a:lnTo>
                <a:lnTo>
                  <a:pt x="48" y="23"/>
                </a:lnTo>
                <a:lnTo>
                  <a:pt x="48" y="24"/>
                </a:lnTo>
                <a:lnTo>
                  <a:pt x="48" y="25"/>
                </a:lnTo>
                <a:lnTo>
                  <a:pt x="48" y="26"/>
                </a:lnTo>
                <a:lnTo>
                  <a:pt x="48" y="28"/>
                </a:lnTo>
                <a:lnTo>
                  <a:pt x="48" y="30"/>
                </a:lnTo>
                <a:lnTo>
                  <a:pt x="48" y="43"/>
                </a:lnTo>
                <a:lnTo>
                  <a:pt x="48" y="44"/>
                </a:lnTo>
                <a:lnTo>
                  <a:pt x="48" y="47"/>
                </a:lnTo>
                <a:lnTo>
                  <a:pt x="48" y="48"/>
                </a:lnTo>
                <a:lnTo>
                  <a:pt x="48" y="49"/>
                </a:lnTo>
                <a:lnTo>
                  <a:pt x="48" y="50"/>
                </a:lnTo>
                <a:lnTo>
                  <a:pt x="47" y="52"/>
                </a:lnTo>
                <a:lnTo>
                  <a:pt x="47" y="54"/>
                </a:lnTo>
                <a:lnTo>
                  <a:pt x="47" y="55"/>
                </a:lnTo>
                <a:lnTo>
                  <a:pt x="46" y="56"/>
                </a:lnTo>
                <a:lnTo>
                  <a:pt x="46" y="58"/>
                </a:lnTo>
                <a:lnTo>
                  <a:pt x="45" y="59"/>
                </a:lnTo>
                <a:lnTo>
                  <a:pt x="43" y="60"/>
                </a:lnTo>
                <a:lnTo>
                  <a:pt x="43" y="61"/>
                </a:lnTo>
                <a:lnTo>
                  <a:pt x="42" y="62"/>
                </a:lnTo>
                <a:lnTo>
                  <a:pt x="41" y="64"/>
                </a:lnTo>
                <a:lnTo>
                  <a:pt x="40" y="64"/>
                </a:lnTo>
                <a:lnTo>
                  <a:pt x="40" y="65"/>
                </a:lnTo>
                <a:lnTo>
                  <a:pt x="39" y="66"/>
                </a:lnTo>
                <a:lnTo>
                  <a:pt x="37" y="67"/>
                </a:lnTo>
                <a:lnTo>
                  <a:pt x="36" y="67"/>
                </a:lnTo>
                <a:lnTo>
                  <a:pt x="35" y="68"/>
                </a:lnTo>
                <a:lnTo>
                  <a:pt x="34" y="70"/>
                </a:lnTo>
                <a:lnTo>
                  <a:pt x="33" y="70"/>
                </a:lnTo>
                <a:lnTo>
                  <a:pt x="31" y="71"/>
                </a:lnTo>
                <a:lnTo>
                  <a:pt x="30" y="71"/>
                </a:lnTo>
                <a:lnTo>
                  <a:pt x="28" y="71"/>
                </a:lnTo>
                <a:lnTo>
                  <a:pt x="27" y="72"/>
                </a:lnTo>
                <a:lnTo>
                  <a:pt x="25" y="72"/>
                </a:lnTo>
                <a:lnTo>
                  <a:pt x="24" y="72"/>
                </a:lnTo>
                <a:lnTo>
                  <a:pt x="23" y="72"/>
                </a:lnTo>
                <a:lnTo>
                  <a:pt x="22" y="72"/>
                </a:lnTo>
                <a:lnTo>
                  <a:pt x="19" y="72"/>
                </a:lnTo>
                <a:lnTo>
                  <a:pt x="30" y="72"/>
                </a:lnTo>
                <a:lnTo>
                  <a:pt x="28" y="72"/>
                </a:lnTo>
                <a:lnTo>
                  <a:pt x="27" y="72"/>
                </a:lnTo>
                <a:lnTo>
                  <a:pt x="25" y="72"/>
                </a:lnTo>
                <a:lnTo>
                  <a:pt x="24" y="72"/>
                </a:lnTo>
                <a:lnTo>
                  <a:pt x="23" y="72"/>
                </a:lnTo>
                <a:lnTo>
                  <a:pt x="22" y="71"/>
                </a:lnTo>
                <a:lnTo>
                  <a:pt x="19" y="71"/>
                </a:lnTo>
                <a:lnTo>
                  <a:pt x="18" y="71"/>
                </a:lnTo>
                <a:lnTo>
                  <a:pt x="17" y="70"/>
                </a:lnTo>
                <a:lnTo>
                  <a:pt x="16" y="70"/>
                </a:lnTo>
                <a:lnTo>
                  <a:pt x="15" y="68"/>
                </a:lnTo>
                <a:lnTo>
                  <a:pt x="13" y="67"/>
                </a:lnTo>
                <a:lnTo>
                  <a:pt x="12" y="67"/>
                </a:lnTo>
                <a:lnTo>
                  <a:pt x="11" y="66"/>
                </a:lnTo>
                <a:lnTo>
                  <a:pt x="10" y="65"/>
                </a:lnTo>
                <a:lnTo>
                  <a:pt x="10" y="64"/>
                </a:lnTo>
                <a:lnTo>
                  <a:pt x="9" y="64"/>
                </a:lnTo>
                <a:lnTo>
                  <a:pt x="7" y="62"/>
                </a:lnTo>
                <a:lnTo>
                  <a:pt x="6" y="61"/>
                </a:lnTo>
                <a:lnTo>
                  <a:pt x="6" y="60"/>
                </a:lnTo>
                <a:lnTo>
                  <a:pt x="5" y="59"/>
                </a:lnTo>
                <a:lnTo>
                  <a:pt x="4" y="58"/>
                </a:lnTo>
                <a:lnTo>
                  <a:pt x="4" y="56"/>
                </a:lnTo>
                <a:lnTo>
                  <a:pt x="3" y="55"/>
                </a:lnTo>
                <a:lnTo>
                  <a:pt x="3" y="54"/>
                </a:lnTo>
                <a:lnTo>
                  <a:pt x="3" y="52"/>
                </a:lnTo>
                <a:lnTo>
                  <a:pt x="1" y="50"/>
                </a:lnTo>
                <a:lnTo>
                  <a:pt x="1" y="49"/>
                </a:lnTo>
                <a:lnTo>
                  <a:pt x="1" y="48"/>
                </a:lnTo>
                <a:lnTo>
                  <a:pt x="1" y="47"/>
                </a:lnTo>
                <a:lnTo>
                  <a:pt x="1" y="44"/>
                </a:lnTo>
                <a:lnTo>
                  <a:pt x="0" y="43"/>
                </a:lnTo>
                <a:close/>
              </a:path>
            </a:pathLst>
          </a:custGeom>
          <a:solidFill>
            <a:srgbClr val="000000"/>
          </a:solidFill>
          <a:ln w="17463">
            <a:solidFill>
              <a:srgbClr val="000000"/>
            </a:solidFill>
            <a:round/>
            <a:headEnd/>
            <a:tailEnd/>
          </a:ln>
        </p:spPr>
        <p:txBody>
          <a:bodyPr/>
          <a:lstStyle/>
          <a:p>
            <a:endParaRPr lang="en-GB"/>
          </a:p>
        </p:txBody>
      </p:sp>
      <p:sp>
        <p:nvSpPr>
          <p:cNvPr id="30758" name="Freeform 174"/>
          <p:cNvSpPr>
            <a:spLocks/>
          </p:cNvSpPr>
          <p:nvPr/>
        </p:nvSpPr>
        <p:spPr bwMode="auto">
          <a:xfrm>
            <a:off x="3043238" y="4267200"/>
            <a:ext cx="57150" cy="38100"/>
          </a:xfrm>
          <a:custGeom>
            <a:avLst/>
            <a:gdLst>
              <a:gd name="T0" fmla="*/ 2147483646 w 72"/>
              <a:gd name="T1" fmla="*/ 2147483646 h 48"/>
              <a:gd name="T2" fmla="*/ 2147483646 w 72"/>
              <a:gd name="T3" fmla="*/ 2147483646 h 48"/>
              <a:gd name="T4" fmla="*/ 2147483646 w 72"/>
              <a:gd name="T5" fmla="*/ 2147483646 h 48"/>
              <a:gd name="T6" fmla="*/ 2147483646 w 72"/>
              <a:gd name="T7" fmla="*/ 2147483646 h 48"/>
              <a:gd name="T8" fmla="*/ 2147483646 w 72"/>
              <a:gd name="T9" fmla="*/ 2147483646 h 48"/>
              <a:gd name="T10" fmla="*/ 2147483646 w 72"/>
              <a:gd name="T11" fmla="*/ 2147483646 h 48"/>
              <a:gd name="T12" fmla="*/ 2147483646 w 72"/>
              <a:gd name="T13" fmla="*/ 2147483646 h 48"/>
              <a:gd name="T14" fmla="*/ 2147483646 w 72"/>
              <a:gd name="T15" fmla="*/ 2147483646 h 48"/>
              <a:gd name="T16" fmla="*/ 2147483646 w 72"/>
              <a:gd name="T17" fmla="*/ 2147483646 h 48"/>
              <a:gd name="T18" fmla="*/ 2147483646 w 72"/>
              <a:gd name="T19" fmla="*/ 2147483646 h 48"/>
              <a:gd name="T20" fmla="*/ 2147483646 w 72"/>
              <a:gd name="T21" fmla="*/ 0 h 48"/>
              <a:gd name="T22" fmla="*/ 2147483646 w 72"/>
              <a:gd name="T23" fmla="*/ 0 h 48"/>
              <a:gd name="T24" fmla="*/ 2147483646 w 72"/>
              <a:gd name="T25" fmla="*/ 2147483646 h 48"/>
              <a:gd name="T26" fmla="*/ 2147483646 w 72"/>
              <a:gd name="T27" fmla="*/ 2147483646 h 48"/>
              <a:gd name="T28" fmla="*/ 2147483646 w 72"/>
              <a:gd name="T29" fmla="*/ 2147483646 h 48"/>
              <a:gd name="T30" fmla="*/ 2147483646 w 72"/>
              <a:gd name="T31" fmla="*/ 2147483646 h 48"/>
              <a:gd name="T32" fmla="*/ 2147483646 w 72"/>
              <a:gd name="T33" fmla="*/ 2147483646 h 48"/>
              <a:gd name="T34" fmla="*/ 2147483646 w 72"/>
              <a:gd name="T35" fmla="*/ 2147483646 h 48"/>
              <a:gd name="T36" fmla="*/ 2147483646 w 72"/>
              <a:gd name="T37" fmla="*/ 2147483646 h 48"/>
              <a:gd name="T38" fmla="*/ 2147483646 w 72"/>
              <a:gd name="T39" fmla="*/ 2147483646 h 48"/>
              <a:gd name="T40" fmla="*/ 2147483646 w 72"/>
              <a:gd name="T41" fmla="*/ 2147483646 h 48"/>
              <a:gd name="T42" fmla="*/ 2147483646 w 72"/>
              <a:gd name="T43" fmla="*/ 2147483646 h 48"/>
              <a:gd name="T44" fmla="*/ 2147483646 w 72"/>
              <a:gd name="T45" fmla="*/ 2147483646 h 48"/>
              <a:gd name="T46" fmla="*/ 2147483646 w 72"/>
              <a:gd name="T47" fmla="*/ 2147483646 h 48"/>
              <a:gd name="T48" fmla="*/ 2147483646 w 72"/>
              <a:gd name="T49" fmla="*/ 2147483646 h 48"/>
              <a:gd name="T50" fmla="*/ 2147483646 w 72"/>
              <a:gd name="T51" fmla="*/ 2147483646 h 48"/>
              <a:gd name="T52" fmla="*/ 2147483646 w 72"/>
              <a:gd name="T53" fmla="*/ 2147483646 h 48"/>
              <a:gd name="T54" fmla="*/ 2147483646 w 72"/>
              <a:gd name="T55" fmla="*/ 2147483646 h 48"/>
              <a:gd name="T56" fmla="*/ 2147483646 w 72"/>
              <a:gd name="T57" fmla="*/ 2147483646 h 48"/>
              <a:gd name="T58" fmla="*/ 2147483646 w 72"/>
              <a:gd name="T59" fmla="*/ 2147483646 h 48"/>
              <a:gd name="T60" fmla="*/ 2147483646 w 72"/>
              <a:gd name="T61" fmla="*/ 2147483646 h 48"/>
              <a:gd name="T62" fmla="*/ 2147483646 w 72"/>
              <a:gd name="T63" fmla="*/ 2147483646 h 48"/>
              <a:gd name="T64" fmla="*/ 2147483646 w 72"/>
              <a:gd name="T65" fmla="*/ 2147483646 h 48"/>
              <a:gd name="T66" fmla="*/ 2147483646 w 72"/>
              <a:gd name="T67" fmla="*/ 2147483646 h 48"/>
              <a:gd name="T68" fmla="*/ 2147483646 w 72"/>
              <a:gd name="T69" fmla="*/ 2147483646 h 48"/>
              <a:gd name="T70" fmla="*/ 2147483646 w 72"/>
              <a:gd name="T71" fmla="*/ 2147483646 h 48"/>
              <a:gd name="T72" fmla="*/ 2147483646 w 72"/>
              <a:gd name="T73" fmla="*/ 2147483646 h 48"/>
              <a:gd name="T74" fmla="*/ 2147483646 w 72"/>
              <a:gd name="T75" fmla="*/ 2147483646 h 48"/>
              <a:gd name="T76" fmla="*/ 2147483646 w 72"/>
              <a:gd name="T77" fmla="*/ 2147483646 h 48"/>
              <a:gd name="T78" fmla="*/ 2147483646 w 72"/>
              <a:gd name="T79" fmla="*/ 2147483646 h 48"/>
              <a:gd name="T80" fmla="*/ 2147483646 w 72"/>
              <a:gd name="T81" fmla="*/ 2147483646 h 48"/>
              <a:gd name="T82" fmla="*/ 2147483646 w 72"/>
              <a:gd name="T83" fmla="*/ 2147483646 h 48"/>
              <a:gd name="T84" fmla="*/ 2147483646 w 72"/>
              <a:gd name="T85" fmla="*/ 2147483646 h 48"/>
              <a:gd name="T86" fmla="*/ 2147483646 w 72"/>
              <a:gd name="T87" fmla="*/ 2147483646 h 48"/>
              <a:gd name="T88" fmla="*/ 2147483646 w 72"/>
              <a:gd name="T89" fmla="*/ 2147483646 h 48"/>
              <a:gd name="T90" fmla="*/ 2147483646 w 72"/>
              <a:gd name="T91" fmla="*/ 2147483646 h 48"/>
              <a:gd name="T92" fmla="*/ 2147483646 w 72"/>
              <a:gd name="T93" fmla="*/ 2147483646 h 48"/>
              <a:gd name="T94" fmla="*/ 2147483646 w 72"/>
              <a:gd name="T95" fmla="*/ 2147483646 h 48"/>
              <a:gd name="T96" fmla="*/ 2147483646 w 72"/>
              <a:gd name="T97" fmla="*/ 2147483646 h 48"/>
              <a:gd name="T98" fmla="*/ 2147483646 w 72"/>
              <a:gd name="T99" fmla="*/ 2147483646 h 48"/>
              <a:gd name="T100" fmla="*/ 2147483646 w 72"/>
              <a:gd name="T101" fmla="*/ 2147483646 h 48"/>
              <a:gd name="T102" fmla="*/ 2147483646 w 72"/>
              <a:gd name="T103" fmla="*/ 2147483646 h 48"/>
              <a:gd name="T104" fmla="*/ 2147483646 w 72"/>
              <a:gd name="T105" fmla="*/ 2147483646 h 48"/>
              <a:gd name="T106" fmla="*/ 2147483646 w 72"/>
              <a:gd name="T107" fmla="*/ 2147483646 h 48"/>
              <a:gd name="T108" fmla="*/ 2147483646 w 72"/>
              <a:gd name="T109" fmla="*/ 2147483646 h 48"/>
              <a:gd name="T110" fmla="*/ 2147483646 w 72"/>
              <a:gd name="T111" fmla="*/ 2147483646 h 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
              <a:gd name="T169" fmla="*/ 0 h 48"/>
              <a:gd name="T170" fmla="*/ 72 w 72"/>
              <a:gd name="T171" fmla="*/ 48 h 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 h="48">
                <a:moveTo>
                  <a:pt x="0" y="19"/>
                </a:moveTo>
                <a:lnTo>
                  <a:pt x="0" y="30"/>
                </a:lnTo>
                <a:lnTo>
                  <a:pt x="1" y="28"/>
                </a:lnTo>
                <a:lnTo>
                  <a:pt x="1" y="27"/>
                </a:lnTo>
                <a:lnTo>
                  <a:pt x="1" y="25"/>
                </a:lnTo>
                <a:lnTo>
                  <a:pt x="1" y="24"/>
                </a:lnTo>
                <a:lnTo>
                  <a:pt x="1" y="23"/>
                </a:lnTo>
                <a:lnTo>
                  <a:pt x="2" y="21"/>
                </a:lnTo>
                <a:lnTo>
                  <a:pt x="2" y="19"/>
                </a:lnTo>
                <a:lnTo>
                  <a:pt x="2" y="18"/>
                </a:lnTo>
                <a:lnTo>
                  <a:pt x="4" y="17"/>
                </a:lnTo>
                <a:lnTo>
                  <a:pt x="4" y="16"/>
                </a:lnTo>
                <a:lnTo>
                  <a:pt x="5" y="15"/>
                </a:lnTo>
                <a:lnTo>
                  <a:pt x="6" y="13"/>
                </a:lnTo>
                <a:lnTo>
                  <a:pt x="6" y="12"/>
                </a:lnTo>
                <a:lnTo>
                  <a:pt x="7" y="11"/>
                </a:lnTo>
                <a:lnTo>
                  <a:pt x="8" y="10"/>
                </a:lnTo>
                <a:lnTo>
                  <a:pt x="10" y="10"/>
                </a:lnTo>
                <a:lnTo>
                  <a:pt x="10" y="9"/>
                </a:lnTo>
                <a:lnTo>
                  <a:pt x="11" y="7"/>
                </a:lnTo>
                <a:lnTo>
                  <a:pt x="12" y="6"/>
                </a:lnTo>
                <a:lnTo>
                  <a:pt x="13" y="6"/>
                </a:lnTo>
                <a:lnTo>
                  <a:pt x="14" y="5"/>
                </a:lnTo>
                <a:lnTo>
                  <a:pt x="16" y="4"/>
                </a:lnTo>
                <a:lnTo>
                  <a:pt x="17" y="4"/>
                </a:lnTo>
                <a:lnTo>
                  <a:pt x="18" y="3"/>
                </a:lnTo>
                <a:lnTo>
                  <a:pt x="19" y="3"/>
                </a:lnTo>
                <a:lnTo>
                  <a:pt x="22" y="3"/>
                </a:lnTo>
                <a:lnTo>
                  <a:pt x="23" y="1"/>
                </a:lnTo>
                <a:lnTo>
                  <a:pt x="24" y="1"/>
                </a:lnTo>
                <a:lnTo>
                  <a:pt x="25" y="1"/>
                </a:lnTo>
                <a:lnTo>
                  <a:pt x="26" y="1"/>
                </a:lnTo>
                <a:lnTo>
                  <a:pt x="28" y="0"/>
                </a:lnTo>
                <a:lnTo>
                  <a:pt x="30" y="0"/>
                </a:lnTo>
                <a:lnTo>
                  <a:pt x="43" y="0"/>
                </a:lnTo>
                <a:lnTo>
                  <a:pt x="46" y="0"/>
                </a:lnTo>
                <a:lnTo>
                  <a:pt x="47" y="1"/>
                </a:lnTo>
                <a:lnTo>
                  <a:pt x="48" y="1"/>
                </a:lnTo>
                <a:lnTo>
                  <a:pt x="49" y="1"/>
                </a:lnTo>
                <a:lnTo>
                  <a:pt x="50" y="1"/>
                </a:lnTo>
                <a:lnTo>
                  <a:pt x="52" y="3"/>
                </a:lnTo>
                <a:lnTo>
                  <a:pt x="54" y="3"/>
                </a:lnTo>
                <a:lnTo>
                  <a:pt x="55" y="3"/>
                </a:lnTo>
                <a:lnTo>
                  <a:pt x="56" y="4"/>
                </a:lnTo>
                <a:lnTo>
                  <a:pt x="58" y="4"/>
                </a:lnTo>
                <a:lnTo>
                  <a:pt x="59" y="5"/>
                </a:lnTo>
                <a:lnTo>
                  <a:pt x="60" y="6"/>
                </a:lnTo>
                <a:lnTo>
                  <a:pt x="61" y="6"/>
                </a:lnTo>
                <a:lnTo>
                  <a:pt x="62" y="7"/>
                </a:lnTo>
                <a:lnTo>
                  <a:pt x="64" y="9"/>
                </a:lnTo>
                <a:lnTo>
                  <a:pt x="64" y="10"/>
                </a:lnTo>
                <a:lnTo>
                  <a:pt x="65" y="10"/>
                </a:lnTo>
                <a:lnTo>
                  <a:pt x="66" y="11"/>
                </a:lnTo>
                <a:lnTo>
                  <a:pt x="67" y="12"/>
                </a:lnTo>
                <a:lnTo>
                  <a:pt x="67" y="13"/>
                </a:lnTo>
                <a:lnTo>
                  <a:pt x="68" y="15"/>
                </a:lnTo>
                <a:lnTo>
                  <a:pt x="70" y="16"/>
                </a:lnTo>
                <a:lnTo>
                  <a:pt x="70" y="17"/>
                </a:lnTo>
                <a:lnTo>
                  <a:pt x="71" y="18"/>
                </a:lnTo>
                <a:lnTo>
                  <a:pt x="71" y="19"/>
                </a:lnTo>
                <a:lnTo>
                  <a:pt x="71" y="21"/>
                </a:lnTo>
                <a:lnTo>
                  <a:pt x="72" y="23"/>
                </a:lnTo>
                <a:lnTo>
                  <a:pt x="72" y="24"/>
                </a:lnTo>
                <a:lnTo>
                  <a:pt x="72" y="25"/>
                </a:lnTo>
                <a:lnTo>
                  <a:pt x="72" y="27"/>
                </a:lnTo>
                <a:lnTo>
                  <a:pt x="72" y="28"/>
                </a:lnTo>
                <a:lnTo>
                  <a:pt x="72" y="30"/>
                </a:lnTo>
                <a:lnTo>
                  <a:pt x="72" y="19"/>
                </a:lnTo>
                <a:lnTo>
                  <a:pt x="72" y="21"/>
                </a:lnTo>
                <a:lnTo>
                  <a:pt x="72" y="23"/>
                </a:lnTo>
                <a:lnTo>
                  <a:pt x="72" y="24"/>
                </a:lnTo>
                <a:lnTo>
                  <a:pt x="72" y="25"/>
                </a:lnTo>
                <a:lnTo>
                  <a:pt x="72" y="27"/>
                </a:lnTo>
                <a:lnTo>
                  <a:pt x="71" y="28"/>
                </a:lnTo>
                <a:lnTo>
                  <a:pt x="71" y="30"/>
                </a:lnTo>
                <a:lnTo>
                  <a:pt x="71" y="31"/>
                </a:lnTo>
                <a:lnTo>
                  <a:pt x="70" y="33"/>
                </a:lnTo>
                <a:lnTo>
                  <a:pt x="70" y="34"/>
                </a:lnTo>
                <a:lnTo>
                  <a:pt x="68" y="35"/>
                </a:lnTo>
                <a:lnTo>
                  <a:pt x="67" y="36"/>
                </a:lnTo>
                <a:lnTo>
                  <a:pt x="67" y="37"/>
                </a:lnTo>
                <a:lnTo>
                  <a:pt x="66" y="39"/>
                </a:lnTo>
                <a:lnTo>
                  <a:pt x="65" y="40"/>
                </a:lnTo>
                <a:lnTo>
                  <a:pt x="64" y="40"/>
                </a:lnTo>
                <a:lnTo>
                  <a:pt x="64" y="41"/>
                </a:lnTo>
                <a:lnTo>
                  <a:pt x="62" y="42"/>
                </a:lnTo>
                <a:lnTo>
                  <a:pt x="61" y="43"/>
                </a:lnTo>
                <a:lnTo>
                  <a:pt x="60" y="43"/>
                </a:lnTo>
                <a:lnTo>
                  <a:pt x="59" y="45"/>
                </a:lnTo>
                <a:lnTo>
                  <a:pt x="58" y="46"/>
                </a:lnTo>
                <a:lnTo>
                  <a:pt x="56" y="46"/>
                </a:lnTo>
                <a:lnTo>
                  <a:pt x="55" y="47"/>
                </a:lnTo>
                <a:lnTo>
                  <a:pt x="54" y="47"/>
                </a:lnTo>
                <a:lnTo>
                  <a:pt x="52" y="47"/>
                </a:lnTo>
                <a:lnTo>
                  <a:pt x="50" y="48"/>
                </a:lnTo>
                <a:lnTo>
                  <a:pt x="49" y="48"/>
                </a:lnTo>
                <a:lnTo>
                  <a:pt x="48" y="48"/>
                </a:lnTo>
                <a:lnTo>
                  <a:pt x="47" y="48"/>
                </a:lnTo>
                <a:lnTo>
                  <a:pt x="46" y="48"/>
                </a:lnTo>
                <a:lnTo>
                  <a:pt x="43" y="48"/>
                </a:lnTo>
                <a:lnTo>
                  <a:pt x="30" y="48"/>
                </a:lnTo>
                <a:lnTo>
                  <a:pt x="28" y="48"/>
                </a:lnTo>
                <a:lnTo>
                  <a:pt x="26" y="48"/>
                </a:lnTo>
                <a:lnTo>
                  <a:pt x="25" y="48"/>
                </a:lnTo>
                <a:lnTo>
                  <a:pt x="24" y="48"/>
                </a:lnTo>
                <a:lnTo>
                  <a:pt x="23" y="48"/>
                </a:lnTo>
                <a:lnTo>
                  <a:pt x="22" y="47"/>
                </a:lnTo>
                <a:lnTo>
                  <a:pt x="19" y="47"/>
                </a:lnTo>
                <a:lnTo>
                  <a:pt x="18" y="47"/>
                </a:lnTo>
                <a:lnTo>
                  <a:pt x="17" y="46"/>
                </a:lnTo>
                <a:lnTo>
                  <a:pt x="16" y="46"/>
                </a:lnTo>
                <a:lnTo>
                  <a:pt x="14" y="45"/>
                </a:lnTo>
                <a:lnTo>
                  <a:pt x="13" y="43"/>
                </a:lnTo>
                <a:lnTo>
                  <a:pt x="12" y="43"/>
                </a:lnTo>
                <a:lnTo>
                  <a:pt x="11" y="42"/>
                </a:lnTo>
                <a:lnTo>
                  <a:pt x="10" y="41"/>
                </a:lnTo>
                <a:lnTo>
                  <a:pt x="10" y="40"/>
                </a:lnTo>
                <a:lnTo>
                  <a:pt x="8" y="40"/>
                </a:lnTo>
                <a:lnTo>
                  <a:pt x="7" y="39"/>
                </a:lnTo>
                <a:lnTo>
                  <a:pt x="6" y="37"/>
                </a:lnTo>
                <a:lnTo>
                  <a:pt x="6" y="36"/>
                </a:lnTo>
                <a:lnTo>
                  <a:pt x="5" y="35"/>
                </a:lnTo>
                <a:lnTo>
                  <a:pt x="4" y="34"/>
                </a:lnTo>
                <a:lnTo>
                  <a:pt x="4" y="33"/>
                </a:lnTo>
                <a:lnTo>
                  <a:pt x="2" y="31"/>
                </a:lnTo>
                <a:lnTo>
                  <a:pt x="2" y="30"/>
                </a:lnTo>
                <a:lnTo>
                  <a:pt x="2" y="28"/>
                </a:lnTo>
                <a:lnTo>
                  <a:pt x="1" y="27"/>
                </a:lnTo>
                <a:lnTo>
                  <a:pt x="1" y="25"/>
                </a:lnTo>
                <a:lnTo>
                  <a:pt x="1" y="24"/>
                </a:lnTo>
                <a:lnTo>
                  <a:pt x="1" y="23"/>
                </a:lnTo>
                <a:lnTo>
                  <a:pt x="1" y="21"/>
                </a:lnTo>
                <a:lnTo>
                  <a:pt x="0" y="19"/>
                </a:lnTo>
                <a:close/>
              </a:path>
            </a:pathLst>
          </a:custGeom>
          <a:solidFill>
            <a:srgbClr val="000000"/>
          </a:solidFill>
          <a:ln w="17463">
            <a:solidFill>
              <a:srgbClr val="000000"/>
            </a:solidFill>
            <a:round/>
            <a:headEnd/>
            <a:tailEnd/>
          </a:ln>
        </p:spPr>
        <p:txBody>
          <a:bodyPr/>
          <a:lstStyle/>
          <a:p>
            <a:endParaRPr lang="en-GB"/>
          </a:p>
        </p:txBody>
      </p:sp>
      <p:sp>
        <p:nvSpPr>
          <p:cNvPr id="30759" name="Text Box 175"/>
          <p:cNvSpPr txBox="1">
            <a:spLocks noChangeArrowheads="1"/>
          </p:cNvSpPr>
          <p:nvPr/>
        </p:nvSpPr>
        <p:spPr bwMode="auto">
          <a:xfrm>
            <a:off x="1381125" y="1751013"/>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en-US" altLang="en-US" sz="2000">
                <a:solidFill>
                  <a:schemeClr val="tx1"/>
                </a:solidFill>
                <a:ea typeface="MS PGothic" panose="020B0600070205080204" pitchFamily="34" charset="-128"/>
              </a:rPr>
              <a:t>x</a:t>
            </a:r>
          </a:p>
        </p:txBody>
      </p:sp>
      <p:sp>
        <p:nvSpPr>
          <p:cNvPr id="30760" name="Text Box 176"/>
          <p:cNvSpPr txBox="1">
            <a:spLocks noChangeArrowheads="1"/>
          </p:cNvSpPr>
          <p:nvPr/>
        </p:nvSpPr>
        <p:spPr bwMode="auto">
          <a:xfrm>
            <a:off x="1371600" y="2133600"/>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en-US" altLang="en-US" sz="2000">
                <a:solidFill>
                  <a:schemeClr val="tx1"/>
                </a:solidFill>
                <a:ea typeface="MS PGothic" panose="020B0600070205080204" pitchFamily="34" charset="-128"/>
              </a:rPr>
              <a:t>y</a:t>
            </a:r>
          </a:p>
        </p:txBody>
      </p:sp>
      <p:sp>
        <p:nvSpPr>
          <p:cNvPr id="30761" name="Text Box 177"/>
          <p:cNvSpPr txBox="1">
            <a:spLocks noChangeArrowheads="1"/>
          </p:cNvSpPr>
          <p:nvPr/>
        </p:nvSpPr>
        <p:spPr bwMode="auto">
          <a:xfrm>
            <a:off x="1295400" y="2590800"/>
            <a:ext cx="1423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en-US" altLang="en-US" sz="2000">
                <a:solidFill>
                  <a:schemeClr val="tx1"/>
                </a:solidFill>
                <a:ea typeface="MS PGothic" panose="020B0600070205080204" pitchFamily="34" charset="-128"/>
              </a:rPr>
              <a:t>cin</a:t>
            </a:r>
          </a:p>
        </p:txBody>
      </p:sp>
      <p:sp>
        <p:nvSpPr>
          <p:cNvPr id="30762" name="Text Box 178"/>
          <p:cNvSpPr txBox="1">
            <a:spLocks noChangeArrowheads="1"/>
          </p:cNvSpPr>
          <p:nvPr/>
        </p:nvSpPr>
        <p:spPr bwMode="auto">
          <a:xfrm>
            <a:off x="5943600" y="2209800"/>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en-US" altLang="en-US" sz="2000">
                <a:solidFill>
                  <a:schemeClr val="tx1"/>
                </a:solidFill>
                <a:ea typeface="MS PGothic" panose="020B0600070205080204" pitchFamily="34" charset="-128"/>
              </a:rPr>
              <a:t>s</a:t>
            </a:r>
          </a:p>
        </p:txBody>
      </p:sp>
      <p:sp>
        <p:nvSpPr>
          <p:cNvPr id="30763" name="Text Box 179"/>
          <p:cNvSpPr txBox="1">
            <a:spLocks noChangeArrowheads="1"/>
          </p:cNvSpPr>
          <p:nvPr/>
        </p:nvSpPr>
        <p:spPr bwMode="auto">
          <a:xfrm>
            <a:off x="5791200" y="3962400"/>
            <a:ext cx="157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en-US" altLang="en-US" sz="2000">
                <a:solidFill>
                  <a:schemeClr val="tx1"/>
                </a:solidFill>
                <a:ea typeface="MS PGothic" panose="020B0600070205080204" pitchFamily="34" charset="-128"/>
              </a:rPr>
              <a:t>cout</a:t>
            </a:r>
          </a:p>
        </p:txBody>
      </p:sp>
      <p:sp>
        <p:nvSpPr>
          <p:cNvPr id="30764" name="AutoShape 92"/>
          <p:cNvSpPr>
            <a:spLocks noChangeArrowheads="1"/>
          </p:cNvSpPr>
          <p:nvPr/>
        </p:nvSpPr>
        <p:spPr bwMode="auto">
          <a:xfrm>
            <a:off x="4191000" y="3048000"/>
            <a:ext cx="617538" cy="538163"/>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en-US" altLang="en-US" sz="2400">
              <a:solidFill>
                <a:schemeClr val="tx1"/>
              </a:solidFill>
              <a:ea typeface="MS PGothic" panose="020B0600070205080204" pitchFamily="34" charset="-128"/>
            </a:endParaRPr>
          </a:p>
        </p:txBody>
      </p:sp>
      <p:sp>
        <p:nvSpPr>
          <p:cNvPr id="30765" name="AutoShape 92"/>
          <p:cNvSpPr>
            <a:spLocks noChangeArrowheads="1"/>
          </p:cNvSpPr>
          <p:nvPr/>
        </p:nvSpPr>
        <p:spPr bwMode="auto">
          <a:xfrm>
            <a:off x="4191000" y="3881438"/>
            <a:ext cx="617538" cy="538162"/>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en-US" altLang="en-US" sz="2400">
              <a:solidFill>
                <a:schemeClr val="tx1"/>
              </a:solidFill>
              <a:ea typeface="MS PGothic" panose="020B0600070205080204" pitchFamily="34" charset="-128"/>
            </a:endParaRPr>
          </a:p>
        </p:txBody>
      </p:sp>
      <p:sp>
        <p:nvSpPr>
          <p:cNvPr id="30766" name="AutoShape 92"/>
          <p:cNvSpPr>
            <a:spLocks noChangeArrowheads="1"/>
          </p:cNvSpPr>
          <p:nvPr/>
        </p:nvSpPr>
        <p:spPr bwMode="auto">
          <a:xfrm>
            <a:off x="4191000" y="4681538"/>
            <a:ext cx="617538" cy="538162"/>
          </a:xfrm>
          <a:prstGeom prst="flowChartDelay">
            <a:avLst/>
          </a:prstGeom>
          <a:solidFill>
            <a:schemeClr val="bg1"/>
          </a:solidFill>
          <a:ln w="28575">
            <a:solidFill>
              <a:schemeClr val="tx1"/>
            </a:solidFill>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en-US" altLang="en-US" sz="2400">
              <a:solidFill>
                <a:schemeClr val="tx1"/>
              </a:solidFill>
              <a:ea typeface="MS PGothic" panose="020B0600070205080204" pitchFamily="34" charset="-128"/>
            </a:endParaRPr>
          </a:p>
        </p:txBody>
      </p:sp>
      <p:cxnSp>
        <p:nvCxnSpPr>
          <p:cNvPr id="30767" name="Straight Connector 80"/>
          <p:cNvCxnSpPr>
            <a:cxnSpLocks noChangeShapeType="1"/>
            <a:stCxn id="30756" idx="22"/>
          </p:cNvCxnSpPr>
          <p:nvPr/>
        </p:nvCxnSpPr>
        <p:spPr bwMode="auto">
          <a:xfrm>
            <a:off x="3595688" y="3181350"/>
            <a:ext cx="595312" cy="19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30768" name="Straight Connector 82"/>
          <p:cNvCxnSpPr>
            <a:cxnSpLocks noChangeShapeType="1"/>
          </p:cNvCxnSpPr>
          <p:nvPr/>
        </p:nvCxnSpPr>
        <p:spPr bwMode="auto">
          <a:xfrm>
            <a:off x="3627438" y="3198813"/>
            <a:ext cx="563562"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0769" name="Straight Connector 84"/>
          <p:cNvCxnSpPr>
            <a:cxnSpLocks noChangeShapeType="1"/>
          </p:cNvCxnSpPr>
          <p:nvPr/>
        </p:nvCxnSpPr>
        <p:spPr bwMode="auto">
          <a:xfrm>
            <a:off x="3371850" y="3475038"/>
            <a:ext cx="814388"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0770" name="Straight Connector 88"/>
          <p:cNvCxnSpPr>
            <a:cxnSpLocks noChangeShapeType="1"/>
          </p:cNvCxnSpPr>
          <p:nvPr/>
        </p:nvCxnSpPr>
        <p:spPr bwMode="auto">
          <a:xfrm>
            <a:off x="3616325" y="4017963"/>
            <a:ext cx="563563"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0771" name="Straight Connector 90"/>
          <p:cNvCxnSpPr>
            <a:cxnSpLocks noChangeShapeType="1"/>
          </p:cNvCxnSpPr>
          <p:nvPr/>
        </p:nvCxnSpPr>
        <p:spPr bwMode="auto">
          <a:xfrm>
            <a:off x="3078163" y="4284663"/>
            <a:ext cx="1103312" cy="3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0772" name="Straight Connector 93"/>
          <p:cNvCxnSpPr>
            <a:cxnSpLocks noChangeShapeType="1"/>
          </p:cNvCxnSpPr>
          <p:nvPr/>
        </p:nvCxnSpPr>
        <p:spPr bwMode="auto">
          <a:xfrm>
            <a:off x="3346450" y="4813300"/>
            <a:ext cx="836613" cy="3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0773" name="Straight Connector 96"/>
          <p:cNvCxnSpPr>
            <a:cxnSpLocks noChangeShapeType="1"/>
          </p:cNvCxnSpPr>
          <p:nvPr/>
        </p:nvCxnSpPr>
        <p:spPr bwMode="auto">
          <a:xfrm>
            <a:off x="3073400" y="5084763"/>
            <a:ext cx="1117600" cy="63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0774" name="Straight Connector 99"/>
          <p:cNvCxnSpPr>
            <a:cxnSpLocks noChangeShapeType="1"/>
          </p:cNvCxnSpPr>
          <p:nvPr/>
        </p:nvCxnSpPr>
        <p:spPr bwMode="auto">
          <a:xfrm flipV="1">
            <a:off x="4687888" y="2384425"/>
            <a:ext cx="2071687" cy="47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31747" name="Text Box 2"/>
          <p:cNvSpPr txBox="1">
            <a:spLocks noChangeArrowheads="1"/>
          </p:cNvSpPr>
          <p:nvPr/>
        </p:nvSpPr>
        <p:spPr bwMode="auto">
          <a:xfrm>
            <a:off x="0" y="296863"/>
            <a:ext cx="6126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b="1">
                <a:solidFill>
                  <a:srgbClr val="333399"/>
                </a:solidFill>
                <a:latin typeface="Times New Roman" panose="02020603050405020304" pitchFamily="18" charset="0"/>
                <a:ea typeface="MS PGothic" panose="020B0600070205080204" pitchFamily="34" charset="-128"/>
              </a:rPr>
              <a:t>Data-flow VHDL Example</a:t>
            </a:r>
            <a:r>
              <a:rPr lang="en-GB" altLang="en-US" b="1">
                <a:solidFill>
                  <a:srgbClr val="333399"/>
                </a:solidFill>
                <a:latin typeface="Times New Roman" panose="02020603050405020304" pitchFamily="18" charset="0"/>
                <a:ea typeface="MS PGothic" panose="020B0600070205080204" pitchFamily="34" charset="-128"/>
              </a:rPr>
              <a:t>: Full Adder</a:t>
            </a:r>
            <a:endParaRPr lang="en-US" altLang="en-US" b="1">
              <a:solidFill>
                <a:srgbClr val="333399"/>
              </a:solidFill>
              <a:latin typeface="Times New Roman" panose="02020603050405020304" pitchFamily="18" charset="0"/>
              <a:ea typeface="MS PGothic" panose="020B0600070205080204" pitchFamily="34" charset="-128"/>
            </a:endParaRPr>
          </a:p>
        </p:txBody>
      </p:sp>
      <p:sp>
        <p:nvSpPr>
          <p:cNvPr id="31748" name="Rectangle 3"/>
          <p:cNvSpPr>
            <a:spLocks noChangeArrowheads="1"/>
          </p:cNvSpPr>
          <p:nvPr/>
        </p:nvSpPr>
        <p:spPr bwMode="auto">
          <a:xfrm>
            <a:off x="100013" y="973138"/>
            <a:ext cx="84582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chemeClr val="tx1"/>
                </a:solidFill>
                <a:latin typeface="Times New Roman" panose="02020603050405020304" pitchFamily="18" charset="0"/>
                <a:ea typeface="MS PGothic" panose="020B0600070205080204" pitchFamily="34" charset="-128"/>
              </a:rPr>
              <a:t>ENTITY fulladder IS</a:t>
            </a:r>
          </a:p>
          <a:p>
            <a:pPr>
              <a:spcBef>
                <a:spcPct val="0"/>
              </a:spcBef>
              <a:buClrTx/>
              <a:buSzTx/>
              <a:buFontTx/>
              <a:buNone/>
            </a:pPr>
            <a:r>
              <a:rPr lang="en-US" altLang="en-US" sz="2400">
                <a:solidFill>
                  <a:schemeClr val="tx1"/>
                </a:solidFill>
                <a:latin typeface="Times New Roman" panose="02020603050405020304" pitchFamily="18" charset="0"/>
                <a:ea typeface="MS PGothic" panose="020B0600070205080204" pitchFamily="34" charset="-128"/>
              </a:rPr>
              <a:t>	PORT (</a:t>
            </a:r>
            <a:r>
              <a:rPr lang="pl-PL" altLang="en-US" sz="2400">
                <a:solidFill>
                  <a:schemeClr val="tx1"/>
                </a:solidFill>
                <a:latin typeface="Times New Roman" panose="02020603050405020304" pitchFamily="18" charset="0"/>
                <a:ea typeface="MS PGothic" panose="020B0600070205080204" pitchFamily="34" charset="-128"/>
              </a:rPr>
              <a:t> </a:t>
            </a:r>
            <a:r>
              <a:rPr lang="en-US" altLang="en-US" sz="2400">
                <a:solidFill>
                  <a:schemeClr val="tx1"/>
                </a:solidFill>
                <a:latin typeface="Times New Roman" panose="02020603050405020304" pitchFamily="18" charset="0"/>
                <a:ea typeface="MS PGothic" panose="020B0600070205080204" pitchFamily="34" charset="-128"/>
              </a:rPr>
              <a:t>x</a:t>
            </a:r>
            <a:r>
              <a:rPr lang="pl-PL" altLang="en-US" sz="2400">
                <a:solidFill>
                  <a:schemeClr val="tx1"/>
                </a:solidFill>
                <a:latin typeface="Times New Roman" panose="02020603050405020304" pitchFamily="18" charset="0"/>
                <a:ea typeface="MS PGothic" panose="020B0600070205080204" pitchFamily="34" charset="-128"/>
              </a:rPr>
              <a:t>        : IN 		</a:t>
            </a:r>
            <a:r>
              <a:rPr lang="en-GB" altLang="en-US" sz="2400">
                <a:solidFill>
                  <a:schemeClr val="tx1"/>
                </a:solidFill>
                <a:latin typeface="Times New Roman" panose="02020603050405020304" pitchFamily="18" charset="0"/>
                <a:ea typeface="MS PGothic" panose="020B0600070205080204" pitchFamily="34" charset="-128"/>
              </a:rPr>
              <a:t>BIT</a:t>
            </a:r>
            <a:r>
              <a:rPr lang="pl-PL" altLang="en-US" sz="2400">
                <a:solidFill>
                  <a:schemeClr val="tx1"/>
                </a:solidFill>
                <a:latin typeface="Times New Roman" panose="02020603050405020304" pitchFamily="18" charset="0"/>
                <a:ea typeface="MS PGothic" panose="020B0600070205080204" pitchFamily="34" charset="-128"/>
              </a:rPr>
              <a:t>;</a:t>
            </a:r>
          </a:p>
          <a:p>
            <a:pPr>
              <a:spcBef>
                <a:spcPct val="0"/>
              </a:spcBef>
              <a:buClrTx/>
              <a:buSzTx/>
              <a:buFontTx/>
              <a:buNone/>
            </a:pPr>
            <a:r>
              <a:rPr lang="pl-PL" altLang="en-US" sz="2400">
                <a:solidFill>
                  <a:schemeClr val="tx1"/>
                </a:solidFill>
                <a:latin typeface="Times New Roman" panose="02020603050405020304" pitchFamily="18" charset="0"/>
                <a:ea typeface="MS PGothic" panose="020B0600070205080204" pitchFamily="34" charset="-128"/>
              </a:rPr>
              <a:t>                         </a:t>
            </a:r>
            <a:r>
              <a:rPr lang="en-US" altLang="en-US" sz="2400">
                <a:solidFill>
                  <a:schemeClr val="tx1"/>
                </a:solidFill>
                <a:latin typeface="Times New Roman" panose="02020603050405020304" pitchFamily="18" charset="0"/>
                <a:ea typeface="MS PGothic" panose="020B0600070205080204" pitchFamily="34" charset="-128"/>
              </a:rPr>
              <a:t>y</a:t>
            </a:r>
            <a:r>
              <a:rPr lang="pl-PL" altLang="en-US" sz="2400">
                <a:solidFill>
                  <a:schemeClr val="tx1"/>
                </a:solidFill>
                <a:latin typeface="Times New Roman" panose="02020603050405020304" pitchFamily="18" charset="0"/>
                <a:ea typeface="MS PGothic" panose="020B0600070205080204" pitchFamily="34" charset="-128"/>
              </a:rPr>
              <a:t>         </a:t>
            </a:r>
            <a:r>
              <a:rPr lang="en-US" altLang="en-US" sz="2400">
                <a:solidFill>
                  <a:schemeClr val="tx1"/>
                </a:solidFill>
                <a:latin typeface="Times New Roman" panose="02020603050405020304" pitchFamily="18" charset="0"/>
                <a:ea typeface="MS PGothic" panose="020B0600070205080204" pitchFamily="34" charset="-128"/>
              </a:rPr>
              <a:t>: IN 		</a:t>
            </a:r>
            <a:r>
              <a:rPr lang="en-GB" altLang="en-US" sz="2400">
                <a:solidFill>
                  <a:schemeClr val="tx1"/>
                </a:solidFill>
                <a:latin typeface="Times New Roman" panose="02020603050405020304" pitchFamily="18" charset="0"/>
                <a:ea typeface="MS PGothic" panose="020B0600070205080204" pitchFamily="34" charset="-128"/>
              </a:rPr>
              <a:t> BIT</a:t>
            </a:r>
            <a:r>
              <a:rPr lang="en-US" altLang="en-US" sz="2400">
                <a:solidFill>
                  <a:schemeClr val="tx1"/>
                </a:solidFill>
                <a:latin typeface="Times New Roman" panose="02020603050405020304" pitchFamily="18" charset="0"/>
                <a:ea typeface="MS PGothic" panose="020B0600070205080204" pitchFamily="34" charset="-128"/>
              </a:rPr>
              <a:t>; </a:t>
            </a:r>
            <a:endParaRPr lang="pl-PL" altLang="en-US" sz="2400">
              <a:solidFill>
                <a:schemeClr val="tx1"/>
              </a:solidFill>
              <a:latin typeface="Times New Roman" panose="02020603050405020304" pitchFamily="18" charset="0"/>
              <a:ea typeface="MS PGothic" panose="020B0600070205080204" pitchFamily="34" charset="-128"/>
            </a:endParaRPr>
          </a:p>
          <a:p>
            <a:pPr>
              <a:spcBef>
                <a:spcPct val="0"/>
              </a:spcBef>
              <a:buClrTx/>
              <a:buSzTx/>
              <a:buFontTx/>
              <a:buNone/>
            </a:pPr>
            <a:r>
              <a:rPr lang="pl-PL" altLang="en-US" sz="2400">
                <a:solidFill>
                  <a:schemeClr val="tx1"/>
                </a:solidFill>
                <a:latin typeface="Times New Roman" panose="02020603050405020304" pitchFamily="18" charset="0"/>
                <a:ea typeface="MS PGothic" panose="020B0600070205080204" pitchFamily="34" charset="-128"/>
              </a:rPr>
              <a:t>                         c</a:t>
            </a:r>
            <a:r>
              <a:rPr lang="en-US" altLang="en-US" sz="2400">
                <a:solidFill>
                  <a:schemeClr val="tx1"/>
                </a:solidFill>
                <a:latin typeface="Times New Roman" panose="02020603050405020304" pitchFamily="18" charset="0"/>
                <a:ea typeface="MS PGothic" panose="020B0600070205080204" pitchFamily="34" charset="-128"/>
              </a:rPr>
              <a:t>in	: IN 		</a:t>
            </a:r>
            <a:r>
              <a:rPr lang="en-GB" altLang="en-US" sz="2400">
                <a:solidFill>
                  <a:schemeClr val="tx1"/>
                </a:solidFill>
                <a:latin typeface="Times New Roman" panose="02020603050405020304" pitchFamily="18" charset="0"/>
                <a:ea typeface="MS PGothic" panose="020B0600070205080204" pitchFamily="34" charset="-128"/>
              </a:rPr>
              <a:t> BIT</a:t>
            </a:r>
            <a:r>
              <a:rPr lang="en-US" altLang="en-US" sz="2400">
                <a:solidFill>
                  <a:schemeClr val="tx1"/>
                </a:solidFill>
                <a:latin typeface="Times New Roman" panose="02020603050405020304" pitchFamily="18" charset="0"/>
                <a:ea typeface="MS PGothic" panose="020B0600070205080204" pitchFamily="34" charset="-128"/>
              </a:rPr>
              <a:t>;</a:t>
            </a:r>
          </a:p>
          <a:p>
            <a:pPr>
              <a:spcBef>
                <a:spcPct val="0"/>
              </a:spcBef>
              <a:buClrTx/>
              <a:buSzTx/>
              <a:buFontTx/>
              <a:buNone/>
            </a:pPr>
            <a:r>
              <a:rPr lang="en-US" altLang="en-US" sz="2400">
                <a:solidFill>
                  <a:schemeClr val="tx1"/>
                </a:solidFill>
                <a:latin typeface="Times New Roman" panose="02020603050405020304" pitchFamily="18" charset="0"/>
                <a:ea typeface="MS PGothic" panose="020B0600070205080204" pitchFamily="34" charset="-128"/>
              </a:rPr>
              <a:t>		 s</a:t>
            </a:r>
            <a:r>
              <a:rPr lang="pl-PL" altLang="en-US" sz="2400">
                <a:solidFill>
                  <a:schemeClr val="tx1"/>
                </a:solidFill>
                <a:latin typeface="Times New Roman" panose="02020603050405020304" pitchFamily="18" charset="0"/>
                <a:ea typeface="MS PGothic" panose="020B0600070205080204" pitchFamily="34" charset="-128"/>
              </a:rPr>
              <a:t>          : OUT 		</a:t>
            </a:r>
            <a:r>
              <a:rPr lang="en-GB" altLang="en-US" sz="2400">
                <a:solidFill>
                  <a:schemeClr val="tx1"/>
                </a:solidFill>
                <a:latin typeface="Times New Roman" panose="02020603050405020304" pitchFamily="18" charset="0"/>
                <a:ea typeface="MS PGothic" panose="020B0600070205080204" pitchFamily="34" charset="-128"/>
              </a:rPr>
              <a:t> BIT</a:t>
            </a:r>
            <a:r>
              <a:rPr lang="pl-PL" altLang="en-US" sz="2400">
                <a:solidFill>
                  <a:schemeClr val="tx1"/>
                </a:solidFill>
                <a:latin typeface="Times New Roman" panose="02020603050405020304" pitchFamily="18" charset="0"/>
                <a:ea typeface="MS PGothic" panose="020B0600070205080204" pitchFamily="34" charset="-128"/>
              </a:rPr>
              <a:t>; </a:t>
            </a:r>
            <a:r>
              <a:rPr lang="en-US" altLang="en-US" sz="2400">
                <a:solidFill>
                  <a:schemeClr val="tx1"/>
                </a:solidFill>
                <a:latin typeface="Times New Roman" panose="02020603050405020304" pitchFamily="18" charset="0"/>
                <a:ea typeface="MS PGothic" panose="020B0600070205080204" pitchFamily="34" charset="-128"/>
              </a:rPr>
              <a:t> </a:t>
            </a:r>
            <a:endParaRPr lang="pl-PL" altLang="en-US" sz="2400">
              <a:solidFill>
                <a:schemeClr val="tx1"/>
              </a:solidFill>
              <a:latin typeface="Times New Roman" panose="02020603050405020304" pitchFamily="18" charset="0"/>
              <a:ea typeface="MS PGothic" panose="020B0600070205080204" pitchFamily="34" charset="-128"/>
            </a:endParaRPr>
          </a:p>
          <a:p>
            <a:pPr>
              <a:spcBef>
                <a:spcPct val="0"/>
              </a:spcBef>
              <a:buClrTx/>
              <a:buSzTx/>
              <a:buFontTx/>
              <a:buNone/>
            </a:pPr>
            <a:r>
              <a:rPr lang="pl-PL" altLang="en-US" sz="2400">
                <a:solidFill>
                  <a:schemeClr val="tx1"/>
                </a:solidFill>
                <a:latin typeface="Times New Roman" panose="02020603050405020304" pitchFamily="18" charset="0"/>
                <a:ea typeface="MS PGothic" panose="020B0600070205080204" pitchFamily="34" charset="-128"/>
              </a:rPr>
              <a:t>                         c</a:t>
            </a:r>
            <a:r>
              <a:rPr lang="en-US" altLang="en-US" sz="2400">
                <a:solidFill>
                  <a:schemeClr val="tx1"/>
                </a:solidFill>
                <a:latin typeface="Times New Roman" panose="02020603050405020304" pitchFamily="18" charset="0"/>
                <a:ea typeface="MS PGothic" panose="020B0600070205080204" pitchFamily="34" charset="-128"/>
              </a:rPr>
              <a:t>out	: OUT 		</a:t>
            </a:r>
            <a:r>
              <a:rPr lang="en-GB" altLang="en-US" sz="2400">
                <a:solidFill>
                  <a:schemeClr val="tx1"/>
                </a:solidFill>
                <a:latin typeface="Times New Roman" panose="02020603050405020304" pitchFamily="18" charset="0"/>
                <a:ea typeface="MS PGothic" panose="020B0600070205080204" pitchFamily="34" charset="-128"/>
              </a:rPr>
              <a:t> BIT</a:t>
            </a:r>
            <a:r>
              <a:rPr lang="en-US" altLang="en-US" sz="2400">
                <a:solidFill>
                  <a:schemeClr val="tx1"/>
                </a:solidFill>
                <a:latin typeface="Times New Roman" panose="02020603050405020304" pitchFamily="18" charset="0"/>
                <a:ea typeface="MS PGothic" panose="020B0600070205080204" pitchFamily="34" charset="-128"/>
              </a:rPr>
              <a:t>) ;</a:t>
            </a:r>
          </a:p>
          <a:p>
            <a:pPr>
              <a:spcBef>
                <a:spcPct val="0"/>
              </a:spcBef>
              <a:buClrTx/>
              <a:buSzTx/>
              <a:buFontTx/>
              <a:buNone/>
            </a:pPr>
            <a:r>
              <a:rPr lang="en-US" altLang="en-US" sz="2400">
                <a:solidFill>
                  <a:schemeClr val="tx1"/>
                </a:solidFill>
                <a:latin typeface="Times New Roman" panose="02020603050405020304" pitchFamily="18" charset="0"/>
                <a:ea typeface="MS PGothic" panose="020B0600070205080204" pitchFamily="34" charset="-128"/>
              </a:rPr>
              <a:t>END fulladder ;</a:t>
            </a:r>
          </a:p>
        </p:txBody>
      </p:sp>
      <p:sp>
        <p:nvSpPr>
          <p:cNvPr id="31749" name="Rectangle 3"/>
          <p:cNvSpPr>
            <a:spLocks noChangeArrowheads="1"/>
          </p:cNvSpPr>
          <p:nvPr/>
        </p:nvSpPr>
        <p:spPr bwMode="auto">
          <a:xfrm>
            <a:off x="304800" y="3743325"/>
            <a:ext cx="84582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en-US" altLang="en-US" sz="2400">
              <a:solidFill>
                <a:schemeClr val="tx1"/>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2400">
                <a:solidFill>
                  <a:schemeClr val="tx1"/>
                </a:solidFill>
                <a:latin typeface="Times New Roman" panose="02020603050405020304" pitchFamily="18" charset="0"/>
                <a:ea typeface="MS PGothic" panose="020B0600070205080204" pitchFamily="34" charset="-128"/>
              </a:rPr>
              <a:t>ARCHITECTURE </a:t>
            </a:r>
            <a:r>
              <a:rPr lang="pl-PL" altLang="en-US" sz="2400">
                <a:solidFill>
                  <a:schemeClr val="tx1"/>
                </a:solidFill>
                <a:latin typeface="Times New Roman" panose="02020603050405020304" pitchFamily="18" charset="0"/>
                <a:ea typeface="MS PGothic" panose="020B0600070205080204" pitchFamily="34" charset="-128"/>
              </a:rPr>
              <a:t>dataflow</a:t>
            </a:r>
            <a:r>
              <a:rPr lang="en-US" altLang="en-US" sz="2400">
                <a:solidFill>
                  <a:schemeClr val="tx1"/>
                </a:solidFill>
                <a:latin typeface="Times New Roman" panose="02020603050405020304" pitchFamily="18" charset="0"/>
                <a:ea typeface="MS PGothic" panose="020B0600070205080204" pitchFamily="34" charset="-128"/>
              </a:rPr>
              <a:t> OF fulladder IS</a:t>
            </a:r>
          </a:p>
          <a:p>
            <a:pPr>
              <a:spcBef>
                <a:spcPct val="0"/>
              </a:spcBef>
              <a:buClrTx/>
              <a:buSzTx/>
              <a:buFontTx/>
              <a:buNone/>
            </a:pPr>
            <a:r>
              <a:rPr lang="en-US" altLang="en-US" sz="2400">
                <a:solidFill>
                  <a:schemeClr val="tx1"/>
                </a:solidFill>
                <a:latin typeface="Times New Roman" panose="02020603050405020304" pitchFamily="18" charset="0"/>
                <a:ea typeface="MS PGothic" panose="020B0600070205080204" pitchFamily="34" charset="-128"/>
              </a:rPr>
              <a:t>BEGIN</a:t>
            </a:r>
          </a:p>
          <a:p>
            <a:pPr>
              <a:spcBef>
                <a:spcPct val="0"/>
              </a:spcBef>
              <a:buClrTx/>
              <a:buSzTx/>
              <a:buFontTx/>
              <a:buNone/>
            </a:pPr>
            <a:r>
              <a:rPr lang="en-US" altLang="en-US" sz="2400">
                <a:solidFill>
                  <a:schemeClr val="tx1"/>
                </a:solidFill>
                <a:latin typeface="Times New Roman" panose="02020603050405020304" pitchFamily="18" charset="0"/>
                <a:ea typeface="MS PGothic" panose="020B0600070205080204" pitchFamily="34" charset="-128"/>
              </a:rPr>
              <a:t>	s       &lt;=   x XOR y XOR </a:t>
            </a:r>
            <a:r>
              <a:rPr lang="pl-PL" altLang="en-US" sz="2400">
                <a:solidFill>
                  <a:schemeClr val="tx1"/>
                </a:solidFill>
                <a:latin typeface="Times New Roman" panose="02020603050405020304" pitchFamily="18" charset="0"/>
                <a:ea typeface="MS PGothic" panose="020B0600070205080204" pitchFamily="34" charset="-128"/>
              </a:rPr>
              <a:t>c</a:t>
            </a:r>
            <a:r>
              <a:rPr lang="en-US" altLang="en-US" sz="2400">
                <a:solidFill>
                  <a:schemeClr val="tx1"/>
                </a:solidFill>
                <a:latin typeface="Times New Roman" panose="02020603050405020304" pitchFamily="18" charset="0"/>
                <a:ea typeface="MS PGothic" panose="020B0600070205080204" pitchFamily="34" charset="-128"/>
              </a:rPr>
              <a:t>in ;</a:t>
            </a:r>
          </a:p>
          <a:p>
            <a:pPr>
              <a:spcBef>
                <a:spcPct val="0"/>
              </a:spcBef>
              <a:buClrTx/>
              <a:buSzTx/>
              <a:buFontTx/>
              <a:buNone/>
            </a:pPr>
            <a:r>
              <a:rPr lang="en-US" altLang="en-US" sz="2400">
                <a:solidFill>
                  <a:schemeClr val="tx1"/>
                </a:solidFill>
                <a:latin typeface="Times New Roman" panose="02020603050405020304" pitchFamily="18" charset="0"/>
                <a:ea typeface="MS PGothic" panose="020B0600070205080204" pitchFamily="34" charset="-128"/>
              </a:rPr>
              <a:t>	</a:t>
            </a:r>
            <a:r>
              <a:rPr lang="pl-PL" altLang="en-US" sz="2400">
                <a:solidFill>
                  <a:schemeClr val="tx1"/>
                </a:solidFill>
                <a:latin typeface="Times New Roman" panose="02020603050405020304" pitchFamily="18" charset="0"/>
                <a:ea typeface="MS PGothic" panose="020B0600070205080204" pitchFamily="34" charset="-128"/>
              </a:rPr>
              <a:t>c</a:t>
            </a:r>
            <a:r>
              <a:rPr lang="en-US" altLang="en-US" sz="2400">
                <a:solidFill>
                  <a:schemeClr val="tx1"/>
                </a:solidFill>
                <a:latin typeface="Times New Roman" panose="02020603050405020304" pitchFamily="18" charset="0"/>
                <a:ea typeface="MS PGothic" panose="020B0600070205080204" pitchFamily="34" charset="-128"/>
              </a:rPr>
              <a:t>out  &lt;=  (x AND y) OR (</a:t>
            </a:r>
            <a:r>
              <a:rPr lang="pl-PL" altLang="en-US" sz="2400">
                <a:solidFill>
                  <a:schemeClr val="tx1"/>
                </a:solidFill>
                <a:latin typeface="Times New Roman" panose="02020603050405020304" pitchFamily="18" charset="0"/>
                <a:ea typeface="MS PGothic" panose="020B0600070205080204" pitchFamily="34" charset="-128"/>
              </a:rPr>
              <a:t>c</a:t>
            </a:r>
            <a:r>
              <a:rPr lang="en-US" altLang="en-US" sz="2400">
                <a:solidFill>
                  <a:schemeClr val="tx1"/>
                </a:solidFill>
                <a:latin typeface="Times New Roman" panose="02020603050405020304" pitchFamily="18" charset="0"/>
                <a:ea typeface="MS PGothic" panose="020B0600070205080204" pitchFamily="34" charset="-128"/>
              </a:rPr>
              <a:t>in AND x) OR (</a:t>
            </a:r>
            <a:r>
              <a:rPr lang="pl-PL" altLang="en-US" sz="2400">
                <a:solidFill>
                  <a:schemeClr val="tx1"/>
                </a:solidFill>
                <a:latin typeface="Times New Roman" panose="02020603050405020304" pitchFamily="18" charset="0"/>
                <a:ea typeface="MS PGothic" panose="020B0600070205080204" pitchFamily="34" charset="-128"/>
              </a:rPr>
              <a:t>c</a:t>
            </a:r>
            <a:r>
              <a:rPr lang="en-US" altLang="en-US" sz="2400">
                <a:solidFill>
                  <a:schemeClr val="tx1"/>
                </a:solidFill>
                <a:latin typeface="Times New Roman" panose="02020603050405020304" pitchFamily="18" charset="0"/>
                <a:ea typeface="MS PGothic" panose="020B0600070205080204" pitchFamily="34" charset="-128"/>
              </a:rPr>
              <a:t>in AND y) ;</a:t>
            </a:r>
          </a:p>
          <a:p>
            <a:pPr>
              <a:spcBef>
                <a:spcPct val="0"/>
              </a:spcBef>
              <a:buClrTx/>
              <a:buSzTx/>
              <a:buFontTx/>
              <a:buNone/>
            </a:pPr>
            <a:r>
              <a:rPr lang="en-US" altLang="en-US" sz="2400">
                <a:solidFill>
                  <a:schemeClr val="tx1"/>
                </a:solidFill>
                <a:latin typeface="Times New Roman" panose="02020603050405020304" pitchFamily="18" charset="0"/>
                <a:ea typeface="MS PGothic" panose="020B0600070205080204" pitchFamily="34" charset="-128"/>
              </a:rPr>
              <a:t>END </a:t>
            </a:r>
            <a:r>
              <a:rPr lang="pl-PL" altLang="en-US" sz="2400">
                <a:solidFill>
                  <a:schemeClr val="tx1"/>
                </a:solidFill>
                <a:latin typeface="Times New Roman" panose="02020603050405020304" pitchFamily="18" charset="0"/>
                <a:ea typeface="MS PGothic" panose="020B0600070205080204" pitchFamily="34" charset="-128"/>
              </a:rPr>
              <a:t>dataflow</a:t>
            </a:r>
            <a:r>
              <a:rPr lang="en-US" altLang="en-US" sz="2400">
                <a:solidFill>
                  <a:schemeClr val="tx1"/>
                </a:solidFill>
                <a:latin typeface="Times New Roman" panose="02020603050405020304" pitchFamily="18" charset="0"/>
                <a:ea typeface="MS PGothic" panose="020B0600070205080204" pitchFamily="34" charset="-128"/>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9EFD4D6F-B668-4797-B0E8-1933D79D219F}" type="slidenum">
              <a:rPr lang="ar-SA" altLang="en-US" sz="1400" smtClean="0">
                <a:solidFill>
                  <a:srgbClr val="0000B6"/>
                </a:solidFill>
                <a:latin typeface="Book Antiqua" panose="02040602050305030304" pitchFamily="18" charset="0"/>
              </a:rPr>
              <a:pPr>
                <a:spcBef>
                  <a:spcPct val="0"/>
                </a:spcBef>
                <a:buClrTx/>
                <a:buSzTx/>
                <a:buFontTx/>
                <a:buNone/>
              </a:pPr>
              <a:t>18</a:t>
            </a:fld>
            <a:endParaRPr lang="en-US" altLang="en-US" sz="1400" smtClean="0">
              <a:solidFill>
                <a:srgbClr val="0000B6"/>
              </a:solidFill>
              <a:latin typeface="Book Antiqua" panose="02040602050305030304" pitchFamily="18" charset="0"/>
            </a:endParaRPr>
          </a:p>
        </p:txBody>
      </p:sp>
      <p:sp>
        <p:nvSpPr>
          <p:cNvPr id="609282" name="Rectangle 2"/>
          <p:cNvSpPr>
            <a:spLocks noGrp="1" noChangeArrowheads="1"/>
          </p:cNvSpPr>
          <p:nvPr>
            <p:ph type="title"/>
          </p:nvPr>
        </p:nvSpPr>
        <p:spPr/>
        <p:txBody>
          <a:bodyPr/>
          <a:lstStyle/>
          <a:p>
            <a:pPr>
              <a:defRPr/>
            </a:pPr>
            <a:r>
              <a:rPr lang="en-US" smtClean="0"/>
              <a:t>Entity-Architecture Pair</a:t>
            </a:r>
          </a:p>
        </p:txBody>
      </p:sp>
      <p:sp>
        <p:nvSpPr>
          <p:cNvPr id="15364" name="Rectangle 3"/>
          <p:cNvSpPr>
            <a:spLocks noGrp="1" noChangeArrowheads="1"/>
          </p:cNvSpPr>
          <p:nvPr>
            <p:ph type="body" idx="1"/>
          </p:nvPr>
        </p:nvSpPr>
        <p:spPr>
          <a:xfrm>
            <a:off x="2989263" y="1316038"/>
            <a:ext cx="3381375" cy="434975"/>
          </a:xfrm>
        </p:spPr>
        <p:txBody>
          <a:bodyPr/>
          <a:lstStyle/>
          <a:p>
            <a:pPr algn="ctr">
              <a:buFont typeface="Wingdings" panose="05000000000000000000" pitchFamily="2" charset="2"/>
              <a:buNone/>
            </a:pPr>
            <a:r>
              <a:rPr lang="en-US" altLang="en-US" sz="2400" smtClean="0">
                <a:solidFill>
                  <a:srgbClr val="3333FF"/>
                </a:solidFill>
              </a:rPr>
              <a:t>Full Adder Example</a:t>
            </a:r>
          </a:p>
        </p:txBody>
      </p:sp>
      <p:pic>
        <p:nvPicPr>
          <p:cNvPr id="153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8" y="1633538"/>
            <a:ext cx="3573462"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414713"/>
            <a:ext cx="71247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462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E62A627B-A60E-438D-8832-83108977EB24}" type="slidenum">
              <a:rPr lang="ar-SA" altLang="en-US" sz="1400" smtClean="0">
                <a:solidFill>
                  <a:srgbClr val="0000B6"/>
                </a:solidFill>
                <a:latin typeface="Book Antiqua" panose="02040602050305030304" pitchFamily="18" charset="0"/>
              </a:rPr>
              <a:pPr>
                <a:spcBef>
                  <a:spcPct val="0"/>
                </a:spcBef>
                <a:buClrTx/>
                <a:buSzTx/>
                <a:buFontTx/>
                <a:buNone/>
              </a:pPr>
              <a:t>19</a:t>
            </a:fld>
            <a:endParaRPr lang="en-US" altLang="en-US" sz="1400" smtClean="0">
              <a:solidFill>
                <a:srgbClr val="0000B6"/>
              </a:solidFill>
              <a:latin typeface="Book Antiqua" panose="02040602050305030304" pitchFamily="18" charset="0"/>
            </a:endParaRPr>
          </a:p>
        </p:txBody>
      </p:sp>
      <p:sp>
        <p:nvSpPr>
          <p:cNvPr id="611330" name="Rectangle 2"/>
          <p:cNvSpPr>
            <a:spLocks noGrp="1" noChangeArrowheads="1"/>
          </p:cNvSpPr>
          <p:nvPr>
            <p:ph type="title"/>
          </p:nvPr>
        </p:nvSpPr>
        <p:spPr/>
        <p:txBody>
          <a:bodyPr/>
          <a:lstStyle/>
          <a:p>
            <a:pPr>
              <a:defRPr/>
            </a:pPr>
            <a:r>
              <a:rPr lang="en-US" smtClean="0"/>
              <a:t>4-bit Adder</a:t>
            </a:r>
          </a:p>
        </p:txBody>
      </p:sp>
      <p:pic>
        <p:nvPicPr>
          <p:cNvPr id="174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196975"/>
            <a:ext cx="76422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3771900"/>
            <a:ext cx="78454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084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87B8D327-840B-4B57-B950-588E00C90731}" type="slidenum">
              <a:rPr lang="ar-SA" altLang="en-US" sz="1400" smtClean="0">
                <a:solidFill>
                  <a:srgbClr val="0000B6"/>
                </a:solidFill>
                <a:latin typeface="Book Antiqua" panose="02040602050305030304" pitchFamily="18" charset="0"/>
              </a:rPr>
              <a:pPr>
                <a:spcBef>
                  <a:spcPct val="0"/>
                </a:spcBef>
                <a:buClrTx/>
                <a:buSzTx/>
                <a:buFontTx/>
                <a:buNone/>
              </a:pPr>
              <a:t>2</a:t>
            </a:fld>
            <a:endParaRPr lang="en-US" altLang="en-US" sz="1400" smtClean="0">
              <a:solidFill>
                <a:srgbClr val="0000B6"/>
              </a:solidFill>
              <a:latin typeface="Book Antiqua" panose="02040602050305030304" pitchFamily="18" charset="0"/>
            </a:endParaRPr>
          </a:p>
        </p:txBody>
      </p:sp>
      <p:sp>
        <p:nvSpPr>
          <p:cNvPr id="325634" name="Rectangle 2"/>
          <p:cNvSpPr>
            <a:spLocks noGrp="1" noChangeArrowheads="1"/>
          </p:cNvSpPr>
          <p:nvPr>
            <p:ph type="title"/>
          </p:nvPr>
        </p:nvSpPr>
        <p:spPr/>
        <p:txBody>
          <a:bodyPr/>
          <a:lstStyle/>
          <a:p>
            <a:pPr>
              <a:defRPr/>
            </a:pPr>
            <a:r>
              <a:rPr lang="en-US" smtClean="0"/>
              <a:t>Acknowledgement</a:t>
            </a:r>
          </a:p>
        </p:txBody>
      </p:sp>
      <p:sp>
        <p:nvSpPr>
          <p:cNvPr id="7172" name="Rectangle 3"/>
          <p:cNvSpPr>
            <a:spLocks noGrp="1" noChangeArrowheads="1"/>
          </p:cNvSpPr>
          <p:nvPr>
            <p:ph type="body" idx="1"/>
          </p:nvPr>
        </p:nvSpPr>
        <p:spPr>
          <a:xfrm>
            <a:off x="660400" y="1136650"/>
            <a:ext cx="7772400" cy="2608263"/>
          </a:xfrm>
        </p:spPr>
        <p:txBody>
          <a:bodyPr/>
          <a:lstStyle/>
          <a:p>
            <a:pPr>
              <a:buFont typeface="Wingdings" panose="05000000000000000000" pitchFamily="2" charset="2"/>
              <a:buNone/>
              <a:defRPr/>
            </a:pPr>
            <a:r>
              <a:rPr lang="en-US" altLang="en-US" dirty="0" smtClean="0"/>
              <a:t>   These slides used or are derived from the following source:</a:t>
            </a:r>
          </a:p>
          <a:p>
            <a:pPr lvl="1">
              <a:defRPr/>
            </a:pPr>
            <a:r>
              <a:rPr lang="en-US" altLang="en-US" dirty="0" smtClean="0"/>
              <a:t>Dr. </a:t>
            </a:r>
            <a:r>
              <a:rPr lang="en-US" altLang="en-US" dirty="0" err="1" smtClean="0"/>
              <a:t>Karam</a:t>
            </a:r>
            <a:r>
              <a:rPr lang="en-US" altLang="en-US" dirty="0" smtClean="0"/>
              <a:t> </a:t>
            </a:r>
            <a:r>
              <a:rPr lang="en-US" altLang="en-US" dirty="0" err="1" smtClean="0"/>
              <a:t>Chatha’s</a:t>
            </a:r>
            <a:r>
              <a:rPr lang="en-US" altLang="en-US" dirty="0" smtClean="0"/>
              <a:t>  VHDL course taught at Arizona State University.</a:t>
            </a:r>
          </a:p>
          <a:p>
            <a:pPr lvl="1">
              <a:defRPr/>
            </a:pPr>
            <a:r>
              <a:rPr lang="en-US" altLang="en-US" dirty="0" err="1" smtClean="0"/>
              <a:t>Melnik</a:t>
            </a:r>
            <a:endParaRPr lang="en-US" altLang="en-US" dirty="0" smtClean="0"/>
          </a:p>
          <a:p>
            <a:pPr lvl="1">
              <a:defRPr/>
            </a:pPr>
            <a:r>
              <a:rPr lang="en-US" altLang="en-US" dirty="0" smtClean="0"/>
              <a:t>Jason D. </a:t>
            </a:r>
            <a:r>
              <a:rPr lang="en-US" altLang="en-US" dirty="0" err="1" smtClean="0"/>
              <a:t>Bakos</a:t>
            </a:r>
            <a:r>
              <a:rPr lang="en-US" altLang="en-US" dirty="0" smtClean="0"/>
              <a:t> “VHDL and HDL Designer Primer” university of South Carolina</a:t>
            </a:r>
          </a:p>
          <a:p>
            <a:pPr lvl="1">
              <a:defRPr/>
            </a:pPr>
            <a:r>
              <a:rPr lang="en-US" altLang="en-US" dirty="0" smtClean="0"/>
              <a:t>Tuft Slides</a:t>
            </a:r>
          </a:p>
          <a:p>
            <a:pPr lvl="1" eaLnBrk="1" hangingPunct="1">
              <a:defRPr/>
            </a:pPr>
            <a:r>
              <a:rPr lang="en-US" altLang="en-US" dirty="0" smtClean="0"/>
              <a:t>Nitin Yogi, Digital Logic Circuits course (</a:t>
            </a:r>
            <a:r>
              <a:rPr lang="en-US" altLang="en-US" dirty="0" smtClean="0">
                <a:hlinkClick r:id="rId2"/>
              </a:rPr>
              <a:t>yoginit@auburn.edu</a:t>
            </a:r>
            <a:r>
              <a:rPr lang="en-US" altLang="en-US" dirty="0" smtClean="0"/>
              <a:t>)</a:t>
            </a:r>
          </a:p>
          <a:p>
            <a:pPr lvl="1" eaLnBrk="1" hangingPunct="1">
              <a:defRPr/>
            </a:pPr>
            <a:r>
              <a:rPr lang="en-US" altLang="en-US" dirty="0" smtClean="0"/>
              <a:t>ECE 448 George Mason University</a:t>
            </a:r>
          </a:p>
          <a:p>
            <a:pPr lvl="1" eaLnBrk="1" hangingPunct="1">
              <a:defRPr/>
            </a:pPr>
            <a:endParaRPr lang="en-US" altLang="en-US" dirty="0" smtClean="0"/>
          </a:p>
          <a:p>
            <a:pPr lvl="1" eaLnBrk="1" hangingPunct="1">
              <a:defRPr/>
            </a:pPr>
            <a:endParaRPr lang="en-US" altLang="en-US" dirty="0" smtClean="0"/>
          </a:p>
          <a:p>
            <a:pPr marL="0" indent="0" algn="ctr">
              <a:buFont typeface="Wingdings" panose="05000000000000000000" pitchFamily="2" charset="2"/>
              <a:buNone/>
              <a:defRPr/>
            </a:pPr>
            <a:r>
              <a:rPr lang="en-US" altLang="en-US" sz="1200" dirty="0" smtClean="0"/>
              <a:t>			</a:t>
            </a:r>
            <a:endParaRPr lang="en-US" altLang="en-US" dirty="0" smtClean="0"/>
          </a:p>
          <a:p>
            <a:pPr lvl="1">
              <a:defRPr/>
            </a:pPr>
            <a:endParaRPr lang="en-US" altLang="en-US" dirty="0" smtClean="0"/>
          </a:p>
          <a:p>
            <a:pPr lvl="1">
              <a:defRPr/>
            </a:pPr>
            <a:endParaRPr lang="en-US" altLang="en-US" dirty="0" smtClean="0"/>
          </a:p>
          <a:p>
            <a:pPr lvl="1">
              <a:defRPr/>
            </a:pPr>
            <a:endParaRPr lang="en-US" alt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F9668EDF-07CC-4573-9AC7-95973857A480}" type="slidenum">
              <a:rPr lang="ar-SA" altLang="en-US" sz="1400" smtClean="0">
                <a:solidFill>
                  <a:srgbClr val="0000B6"/>
                </a:solidFill>
                <a:latin typeface="Book Antiqua" panose="02040602050305030304" pitchFamily="18" charset="0"/>
              </a:rPr>
              <a:pPr>
                <a:spcBef>
                  <a:spcPct val="0"/>
                </a:spcBef>
                <a:buClrTx/>
                <a:buSzTx/>
                <a:buFontTx/>
                <a:buNone/>
              </a:pPr>
              <a:t>20</a:t>
            </a:fld>
            <a:endParaRPr lang="en-US" altLang="en-US" sz="1400" smtClean="0">
              <a:solidFill>
                <a:srgbClr val="0000B6"/>
              </a:solidFill>
              <a:latin typeface="Book Antiqua" panose="02040602050305030304" pitchFamily="18" charset="0"/>
            </a:endParaRPr>
          </a:p>
        </p:txBody>
      </p:sp>
      <p:sp>
        <p:nvSpPr>
          <p:cNvPr id="612354" name="Rectangle 2"/>
          <p:cNvSpPr>
            <a:spLocks noGrp="1" noChangeArrowheads="1"/>
          </p:cNvSpPr>
          <p:nvPr>
            <p:ph type="title"/>
          </p:nvPr>
        </p:nvSpPr>
        <p:spPr/>
        <p:txBody>
          <a:bodyPr/>
          <a:lstStyle/>
          <a:p>
            <a:pPr>
              <a:defRPr/>
            </a:pPr>
            <a:r>
              <a:rPr lang="en-US" smtClean="0"/>
              <a:t>4-bit Adder (cont’d)</a:t>
            </a:r>
          </a:p>
        </p:txBody>
      </p:sp>
      <p:pic>
        <p:nvPicPr>
          <p:cNvPr id="184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190625"/>
            <a:ext cx="78454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449513"/>
            <a:ext cx="7329488"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222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extLst>
          </p:cNvPr>
          <p:cNvSpPr>
            <a:spLocks noGrp="1" noChangeArrowheads="1"/>
          </p:cNvSpPr>
          <p:nvPr>
            <p:ph type="title"/>
          </p:nvPr>
        </p:nvSpPr>
        <p:spPr>
          <a:xfrm>
            <a:off x="228600" y="0"/>
            <a:ext cx="8763000" cy="1143000"/>
          </a:xfrm>
        </p:spPr>
        <p:txBody>
          <a:bodyPr/>
          <a:lstStyle/>
          <a:p>
            <a:pPr>
              <a:defRPr/>
            </a:pPr>
            <a:r>
              <a:rPr lang="pl-PL" altLang="en-US" sz="3600">
                <a:ea typeface="ＭＳ Ｐゴシック" panose="020B0600070205080204" pitchFamily="34" charset="-128"/>
              </a:rPr>
              <a:t>Conditional concurrent signal assignment</a:t>
            </a:r>
            <a:endParaRPr lang="en-US" altLang="en-US" sz="3600">
              <a:ea typeface="ＭＳ Ｐゴシック" panose="020B0600070205080204" pitchFamily="34" charset="-128"/>
            </a:endParaRPr>
          </a:p>
        </p:txBody>
      </p:sp>
      <p:sp>
        <p:nvSpPr>
          <p:cNvPr id="32771" name="Rectangle 3"/>
          <p:cNvSpPr>
            <a:spLocks noChangeArrowheads="1"/>
          </p:cNvSpPr>
          <p:nvPr/>
        </p:nvSpPr>
        <p:spPr bwMode="auto">
          <a:xfrm>
            <a:off x="990600" y="3000375"/>
            <a:ext cx="7620000" cy="18002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tabLst>
                <a:tab pos="457200" algn="l"/>
                <a:tab pos="685800" algn="l"/>
              </a:tabLst>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tabLst>
                <a:tab pos="457200" algn="l"/>
                <a:tab pos="685800" algn="l"/>
              </a:tabLst>
              <a:defRPr sz="2400">
                <a:solidFill>
                  <a:schemeClr val="tx1"/>
                </a:solidFill>
                <a:latin typeface="Arial" panose="020B0604020202020204" pitchFamily="34" charset="0"/>
              </a:defRPr>
            </a:lvl2pPr>
            <a:lvl3pPr marL="1143000" indent="-228600">
              <a:spcBef>
                <a:spcPct val="20000"/>
              </a:spcBef>
              <a:buClr>
                <a:schemeClr val="tx1"/>
              </a:buClr>
              <a:buSzPct val="100000"/>
              <a:buChar char="–"/>
              <a:tabLst>
                <a:tab pos="457200" algn="l"/>
                <a:tab pos="685800" algn="l"/>
              </a:tabLst>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tabLst>
                <a:tab pos="457200" algn="l"/>
                <a:tab pos="685800" algn="l"/>
              </a:tabLst>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9pPr>
          </a:lstStyle>
          <a:p>
            <a:pPr>
              <a:lnSpc>
                <a:spcPct val="95000"/>
              </a:lnSpc>
              <a:spcBef>
                <a:spcPct val="0"/>
              </a:spcBef>
              <a:buClrTx/>
              <a:buSzTx/>
              <a:buFontTx/>
              <a:buNone/>
            </a:pPr>
            <a:r>
              <a:rPr lang="en-US" altLang="en-US" sz="2000">
                <a:solidFill>
                  <a:schemeClr val="tx1"/>
                </a:solidFill>
                <a:latin typeface="Courier New" panose="02070309020205020404" pitchFamily="49" charset="0"/>
                <a:ea typeface="MS PGothic" panose="020B0600070205080204" pitchFamily="34" charset="-128"/>
              </a:rPr>
              <a:t>target_signal &lt;= value1 </a:t>
            </a:r>
            <a:r>
              <a:rPr lang="en-US" altLang="en-US" sz="2000" b="1">
                <a:solidFill>
                  <a:schemeClr val="tx1"/>
                </a:solidFill>
                <a:latin typeface="Courier New" panose="02070309020205020404" pitchFamily="49" charset="0"/>
                <a:ea typeface="MS PGothic" panose="020B0600070205080204" pitchFamily="34" charset="-128"/>
              </a:rPr>
              <a:t>when</a:t>
            </a:r>
            <a:r>
              <a:rPr lang="en-US" altLang="en-US" sz="2000">
                <a:solidFill>
                  <a:schemeClr val="tx1"/>
                </a:solidFill>
                <a:latin typeface="Courier New" panose="02070309020205020404" pitchFamily="49" charset="0"/>
                <a:ea typeface="MS PGothic" panose="020B0600070205080204" pitchFamily="34" charset="-128"/>
              </a:rPr>
              <a:t> condition1 </a:t>
            </a:r>
            <a:r>
              <a:rPr lang="en-US" altLang="en-US" sz="2000" b="1">
                <a:solidFill>
                  <a:schemeClr val="tx1"/>
                </a:solidFill>
                <a:latin typeface="Courier New" panose="02070309020205020404" pitchFamily="49" charset="0"/>
                <a:ea typeface="MS PGothic" panose="020B0600070205080204" pitchFamily="34" charset="-128"/>
              </a:rPr>
              <a:t>else</a:t>
            </a:r>
          </a:p>
          <a:p>
            <a:pPr>
              <a:lnSpc>
                <a:spcPct val="95000"/>
              </a:lnSpc>
              <a:spcBef>
                <a:spcPct val="0"/>
              </a:spcBef>
              <a:buClrTx/>
              <a:buSzTx/>
              <a:buFontTx/>
              <a:buNone/>
            </a:pPr>
            <a:r>
              <a:rPr lang="en-US" altLang="en-US" sz="2000">
                <a:solidFill>
                  <a:schemeClr val="tx1"/>
                </a:solidFill>
                <a:latin typeface="Courier New" panose="02070309020205020404" pitchFamily="49" charset="0"/>
                <a:ea typeface="MS PGothic" panose="020B0600070205080204" pitchFamily="34" charset="-128"/>
              </a:rPr>
              <a:t>                 value2 </a:t>
            </a:r>
            <a:r>
              <a:rPr lang="en-US" altLang="en-US" sz="2000" b="1">
                <a:solidFill>
                  <a:schemeClr val="tx1"/>
                </a:solidFill>
                <a:latin typeface="Courier New" panose="02070309020205020404" pitchFamily="49" charset="0"/>
                <a:ea typeface="MS PGothic" panose="020B0600070205080204" pitchFamily="34" charset="-128"/>
              </a:rPr>
              <a:t>when</a:t>
            </a:r>
            <a:r>
              <a:rPr lang="en-US" altLang="en-US" sz="2000">
                <a:solidFill>
                  <a:schemeClr val="tx1"/>
                </a:solidFill>
                <a:latin typeface="Courier New" panose="02070309020205020404" pitchFamily="49" charset="0"/>
                <a:ea typeface="MS PGothic" panose="020B0600070205080204" pitchFamily="34" charset="-128"/>
              </a:rPr>
              <a:t> condition2 </a:t>
            </a:r>
            <a:r>
              <a:rPr lang="en-US" altLang="en-US" sz="2000" b="1">
                <a:solidFill>
                  <a:schemeClr val="tx1"/>
                </a:solidFill>
                <a:latin typeface="Courier New" panose="02070309020205020404" pitchFamily="49" charset="0"/>
                <a:ea typeface="MS PGothic" panose="020B0600070205080204" pitchFamily="34" charset="-128"/>
              </a:rPr>
              <a:t>else</a:t>
            </a:r>
          </a:p>
          <a:p>
            <a:pPr>
              <a:lnSpc>
                <a:spcPct val="95000"/>
              </a:lnSpc>
              <a:spcBef>
                <a:spcPct val="0"/>
              </a:spcBef>
              <a:buClrTx/>
              <a:buSzTx/>
              <a:buFontTx/>
              <a:buNone/>
            </a:pPr>
            <a:r>
              <a:rPr lang="en-US" altLang="en-US" sz="2000">
                <a:solidFill>
                  <a:schemeClr val="tx1"/>
                </a:solidFill>
                <a:latin typeface="Courier New" panose="02070309020205020404" pitchFamily="49" charset="0"/>
                <a:ea typeface="MS PGothic" panose="020B0600070205080204" pitchFamily="34" charset="-128"/>
              </a:rPr>
              <a:t>                   . . .</a:t>
            </a:r>
          </a:p>
          <a:p>
            <a:pPr>
              <a:lnSpc>
                <a:spcPct val="95000"/>
              </a:lnSpc>
              <a:spcBef>
                <a:spcPct val="0"/>
              </a:spcBef>
              <a:buClrTx/>
              <a:buSzTx/>
              <a:buFontTx/>
              <a:buNone/>
            </a:pPr>
            <a:r>
              <a:rPr lang="en-US" altLang="en-US" sz="2000">
                <a:solidFill>
                  <a:schemeClr val="tx1"/>
                </a:solidFill>
                <a:latin typeface="Courier New" panose="02070309020205020404" pitchFamily="49" charset="0"/>
                <a:ea typeface="MS PGothic" panose="020B0600070205080204" pitchFamily="34" charset="-128"/>
              </a:rPr>
              <a:t>                 valueN-1 </a:t>
            </a:r>
            <a:r>
              <a:rPr lang="en-US" altLang="en-US" sz="2000" b="1">
                <a:solidFill>
                  <a:schemeClr val="tx1"/>
                </a:solidFill>
                <a:latin typeface="Courier New" panose="02070309020205020404" pitchFamily="49" charset="0"/>
                <a:ea typeface="MS PGothic" panose="020B0600070205080204" pitchFamily="34" charset="-128"/>
              </a:rPr>
              <a:t>when</a:t>
            </a:r>
            <a:r>
              <a:rPr lang="en-US" altLang="en-US" sz="2000">
                <a:solidFill>
                  <a:schemeClr val="tx1"/>
                </a:solidFill>
                <a:latin typeface="Courier New" panose="02070309020205020404" pitchFamily="49" charset="0"/>
                <a:ea typeface="MS PGothic" panose="020B0600070205080204" pitchFamily="34" charset="-128"/>
              </a:rPr>
              <a:t> conditionN-1 </a:t>
            </a:r>
            <a:r>
              <a:rPr lang="en-US" altLang="en-US" sz="2000" b="1">
                <a:solidFill>
                  <a:schemeClr val="tx1"/>
                </a:solidFill>
                <a:latin typeface="Courier New" panose="02070309020205020404" pitchFamily="49" charset="0"/>
                <a:ea typeface="MS PGothic" panose="020B0600070205080204" pitchFamily="34" charset="-128"/>
              </a:rPr>
              <a:t>else</a:t>
            </a:r>
          </a:p>
          <a:p>
            <a:pPr>
              <a:lnSpc>
                <a:spcPct val="95000"/>
              </a:lnSpc>
              <a:spcBef>
                <a:spcPct val="0"/>
              </a:spcBef>
              <a:buClrTx/>
              <a:buSzTx/>
              <a:buFontTx/>
              <a:buNone/>
            </a:pPr>
            <a:r>
              <a:rPr lang="en-US" altLang="en-US" sz="2000">
                <a:solidFill>
                  <a:schemeClr val="tx1"/>
                </a:solidFill>
                <a:latin typeface="Courier New" panose="02070309020205020404" pitchFamily="49" charset="0"/>
                <a:ea typeface="MS PGothic" panose="020B0600070205080204" pitchFamily="34" charset="-128"/>
              </a:rPr>
              <a:t>                 valueN;</a:t>
            </a:r>
          </a:p>
        </p:txBody>
      </p:sp>
      <p:sp>
        <p:nvSpPr>
          <p:cNvPr id="32772" name="Text Box 4"/>
          <p:cNvSpPr txBox="1">
            <a:spLocks noChangeArrowheads="1"/>
          </p:cNvSpPr>
          <p:nvPr/>
        </p:nvSpPr>
        <p:spPr bwMode="auto">
          <a:xfrm>
            <a:off x="746125" y="1154113"/>
            <a:ext cx="3063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pl-PL" altLang="en-US" sz="1400">
              <a:solidFill>
                <a:schemeClr val="tx1"/>
              </a:solidFill>
              <a:ea typeface="MS PGothic" panose="020B0600070205080204" pitchFamily="34" charset="-128"/>
            </a:endParaRPr>
          </a:p>
        </p:txBody>
      </p:sp>
      <p:sp>
        <p:nvSpPr>
          <p:cNvPr id="32773" name="Text Box 5"/>
          <p:cNvSpPr txBox="1">
            <a:spLocks noChangeArrowheads="1"/>
          </p:cNvSpPr>
          <p:nvPr/>
        </p:nvSpPr>
        <p:spPr bwMode="auto">
          <a:xfrm>
            <a:off x="773113" y="2300288"/>
            <a:ext cx="2122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en-US" altLang="en-US">
                <a:solidFill>
                  <a:schemeClr val="tx1"/>
                </a:solidFill>
                <a:ea typeface="MS PGothic" panose="020B0600070205080204" pitchFamily="34" charset="-128"/>
              </a:rPr>
              <a:t>When - Else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97282" name="Rectangle 2">
            <a:extLst>
              <a:ext uri="{FF2B5EF4-FFF2-40B4-BE49-F238E27FC236}"/>
            </a:extLst>
          </p:cNvPr>
          <p:cNvSpPr>
            <a:spLocks noGrp="1" noChangeArrowheads="1"/>
          </p:cNvSpPr>
          <p:nvPr>
            <p:ph type="title"/>
          </p:nvPr>
        </p:nvSpPr>
        <p:spPr>
          <a:xfrm>
            <a:off x="381000" y="0"/>
            <a:ext cx="8382000" cy="914400"/>
          </a:xfrm>
        </p:spPr>
        <p:txBody>
          <a:bodyPr/>
          <a:lstStyle/>
          <a:p>
            <a:pPr algn="ctr">
              <a:defRPr/>
            </a:pPr>
            <a:r>
              <a:rPr lang="pl-PL" altLang="en-US" sz="3600">
                <a:ea typeface="ＭＳ Ｐゴシック" panose="020B0600070205080204" pitchFamily="34" charset="-128"/>
              </a:rPr>
              <a:t>2-to-1 Multiplexer</a:t>
            </a:r>
          </a:p>
        </p:txBody>
      </p:sp>
      <p:sp>
        <p:nvSpPr>
          <p:cNvPr id="33796" name="Rectangle 7"/>
          <p:cNvSpPr>
            <a:spLocks noChangeArrowheads="1"/>
          </p:cNvSpPr>
          <p:nvPr/>
        </p:nvSpPr>
        <p:spPr bwMode="auto">
          <a:xfrm>
            <a:off x="1330325" y="4135438"/>
            <a:ext cx="21034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Helvetica" panose="020B0604020202020204" pitchFamily="34" charset="0"/>
                <a:ea typeface="MS PGothic" panose="020B0600070205080204" pitchFamily="34" charset="-128"/>
              </a:rPr>
              <a:t>(a) Graphical symbol</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797" name="Line 17"/>
          <p:cNvSpPr>
            <a:spLocks noChangeShapeType="1"/>
          </p:cNvSpPr>
          <p:nvPr/>
        </p:nvSpPr>
        <p:spPr bwMode="auto">
          <a:xfrm flipH="1">
            <a:off x="6337300" y="2281238"/>
            <a:ext cx="1116013" cy="4762"/>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798" name="Line 18"/>
          <p:cNvSpPr>
            <a:spLocks noChangeShapeType="1"/>
          </p:cNvSpPr>
          <p:nvPr/>
        </p:nvSpPr>
        <p:spPr bwMode="auto">
          <a:xfrm flipV="1">
            <a:off x="6858000" y="1600200"/>
            <a:ext cx="3175" cy="2087563"/>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799" name="Rectangle 19"/>
          <p:cNvSpPr>
            <a:spLocks noChangeArrowheads="1"/>
          </p:cNvSpPr>
          <p:nvPr/>
        </p:nvSpPr>
        <p:spPr bwMode="auto">
          <a:xfrm>
            <a:off x="6096000" y="4114800"/>
            <a:ext cx="1482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Helvetica" panose="020B0604020202020204" pitchFamily="34" charset="0"/>
                <a:ea typeface="MS PGothic" panose="020B0600070205080204" pitchFamily="34" charset="-128"/>
              </a:rPr>
              <a:t>(b) Truth table</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00" name="Rectangle 20"/>
          <p:cNvSpPr>
            <a:spLocks noChangeArrowheads="1"/>
          </p:cNvSpPr>
          <p:nvPr/>
        </p:nvSpPr>
        <p:spPr bwMode="auto">
          <a:xfrm>
            <a:off x="6507163" y="252571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01" name="Rectangle 21"/>
          <p:cNvSpPr>
            <a:spLocks noChangeArrowheads="1"/>
          </p:cNvSpPr>
          <p:nvPr/>
        </p:nvSpPr>
        <p:spPr bwMode="auto">
          <a:xfrm>
            <a:off x="6507163" y="31067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02" name="Rectangle 22"/>
          <p:cNvSpPr>
            <a:spLocks noChangeArrowheads="1"/>
          </p:cNvSpPr>
          <p:nvPr/>
        </p:nvSpPr>
        <p:spPr bwMode="auto">
          <a:xfrm>
            <a:off x="7167563" y="1560513"/>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f</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03" name="Rectangle 23"/>
          <p:cNvSpPr>
            <a:spLocks noChangeArrowheads="1"/>
          </p:cNvSpPr>
          <p:nvPr/>
        </p:nvSpPr>
        <p:spPr bwMode="auto">
          <a:xfrm>
            <a:off x="6507163" y="1597025"/>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s</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04" name="Rectangle 24"/>
          <p:cNvSpPr>
            <a:spLocks noChangeArrowheads="1"/>
          </p:cNvSpPr>
          <p:nvPr/>
        </p:nvSpPr>
        <p:spPr bwMode="auto">
          <a:xfrm>
            <a:off x="7077075" y="2389188"/>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05" name="Rectangle 25"/>
          <p:cNvSpPr>
            <a:spLocks noChangeArrowheads="1"/>
          </p:cNvSpPr>
          <p:nvPr/>
        </p:nvSpPr>
        <p:spPr bwMode="auto">
          <a:xfrm>
            <a:off x="7234238" y="260508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06" name="Rectangle 26"/>
          <p:cNvSpPr>
            <a:spLocks noChangeArrowheads="1"/>
          </p:cNvSpPr>
          <p:nvPr/>
        </p:nvSpPr>
        <p:spPr bwMode="auto">
          <a:xfrm>
            <a:off x="7077075" y="3078163"/>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07" name="Rectangle 27"/>
          <p:cNvSpPr>
            <a:spLocks noChangeArrowheads="1"/>
          </p:cNvSpPr>
          <p:nvPr/>
        </p:nvSpPr>
        <p:spPr bwMode="auto">
          <a:xfrm>
            <a:off x="7234238" y="329406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a:t>
            </a:r>
            <a:endParaRPr lang="en-US" altLang="en-US" sz="1800">
              <a:solidFill>
                <a:schemeClr val="tx1"/>
              </a:solidFill>
              <a:latin typeface="Times New Roman" panose="02020603050405020304" pitchFamily="18" charset="0"/>
              <a:ea typeface="MS PGothic" panose="020B0600070205080204" pitchFamily="34" charset="-128"/>
            </a:endParaRPr>
          </a:p>
        </p:txBody>
      </p:sp>
      <p:grpSp>
        <p:nvGrpSpPr>
          <p:cNvPr id="33808" name="Group 29"/>
          <p:cNvGrpSpPr>
            <a:grpSpLocks/>
          </p:cNvGrpSpPr>
          <p:nvPr/>
        </p:nvGrpSpPr>
        <p:grpSpPr bwMode="auto">
          <a:xfrm>
            <a:off x="1747838" y="1241425"/>
            <a:ext cx="1379537" cy="2551113"/>
            <a:chOff x="1138" y="1200"/>
            <a:chExt cx="869" cy="1607"/>
          </a:xfrm>
        </p:grpSpPr>
        <p:sp>
          <p:nvSpPr>
            <p:cNvPr id="33810" name="Line 3"/>
            <p:cNvSpPr>
              <a:spLocks noChangeShapeType="1"/>
            </p:cNvSpPr>
            <p:nvPr/>
          </p:nvSpPr>
          <p:spPr bwMode="auto">
            <a:xfrm>
              <a:off x="1340" y="2039"/>
              <a:ext cx="172" cy="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1" name="Line 4"/>
            <p:cNvSpPr>
              <a:spLocks noChangeShapeType="1"/>
            </p:cNvSpPr>
            <p:nvPr/>
          </p:nvSpPr>
          <p:spPr bwMode="auto">
            <a:xfrm>
              <a:off x="1340" y="2466"/>
              <a:ext cx="172" cy="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2" name="Line 5"/>
            <p:cNvSpPr>
              <a:spLocks noChangeShapeType="1"/>
            </p:cNvSpPr>
            <p:nvPr/>
          </p:nvSpPr>
          <p:spPr bwMode="auto">
            <a:xfrm flipH="1">
              <a:off x="1731" y="2251"/>
              <a:ext cx="156" cy="2"/>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33813" name="Line 6"/>
            <p:cNvSpPr>
              <a:spLocks noChangeShapeType="1"/>
            </p:cNvSpPr>
            <p:nvPr/>
          </p:nvSpPr>
          <p:spPr bwMode="auto">
            <a:xfrm>
              <a:off x="1622" y="1365"/>
              <a:ext cx="1" cy="45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4" name="Rectangle 8"/>
            <p:cNvSpPr>
              <a:spLocks noChangeArrowheads="1"/>
            </p:cNvSpPr>
            <p:nvPr/>
          </p:nvSpPr>
          <p:spPr bwMode="auto">
            <a:xfrm>
              <a:off x="1967" y="2077"/>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f</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15" name="Line 9"/>
            <p:cNvSpPr>
              <a:spLocks noChangeShapeType="1"/>
            </p:cNvSpPr>
            <p:nvPr/>
          </p:nvSpPr>
          <p:spPr bwMode="auto">
            <a:xfrm>
              <a:off x="1340" y="1365"/>
              <a:ext cx="28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6" name="Rectangle 10"/>
            <p:cNvSpPr>
              <a:spLocks noChangeArrowheads="1"/>
            </p:cNvSpPr>
            <p:nvPr/>
          </p:nvSpPr>
          <p:spPr bwMode="auto">
            <a:xfrm>
              <a:off x="1200" y="1200"/>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s</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17" name="Rectangle 11"/>
            <p:cNvSpPr>
              <a:spLocks noChangeArrowheads="1"/>
            </p:cNvSpPr>
            <p:nvPr/>
          </p:nvSpPr>
          <p:spPr bwMode="auto">
            <a:xfrm>
              <a:off x="1138" y="1815"/>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18" name="Rectangle 12"/>
            <p:cNvSpPr>
              <a:spLocks noChangeArrowheads="1"/>
            </p:cNvSpPr>
            <p:nvPr/>
          </p:nvSpPr>
          <p:spPr bwMode="auto">
            <a:xfrm>
              <a:off x="1238" y="195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19" name="Rectangle 13"/>
            <p:cNvSpPr>
              <a:spLocks noChangeArrowheads="1"/>
            </p:cNvSpPr>
            <p:nvPr/>
          </p:nvSpPr>
          <p:spPr bwMode="auto">
            <a:xfrm>
              <a:off x="1138" y="2246"/>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20" name="Rectangle 14"/>
            <p:cNvSpPr>
              <a:spLocks noChangeArrowheads="1"/>
            </p:cNvSpPr>
            <p:nvPr/>
          </p:nvSpPr>
          <p:spPr bwMode="auto">
            <a:xfrm>
              <a:off x="1238" y="23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21" name="Rectangle 15"/>
            <p:cNvSpPr>
              <a:spLocks noChangeArrowheads="1"/>
            </p:cNvSpPr>
            <p:nvPr/>
          </p:nvSpPr>
          <p:spPr bwMode="auto">
            <a:xfrm>
              <a:off x="1543" y="192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22" name="Rectangle 16"/>
            <p:cNvSpPr>
              <a:spLocks noChangeArrowheads="1"/>
            </p:cNvSpPr>
            <p:nvPr/>
          </p:nvSpPr>
          <p:spPr bwMode="auto">
            <a:xfrm>
              <a:off x="1543" y="2355"/>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3823" name="Freeform 28"/>
            <p:cNvSpPr>
              <a:spLocks/>
            </p:cNvSpPr>
            <p:nvPr/>
          </p:nvSpPr>
          <p:spPr bwMode="auto">
            <a:xfrm>
              <a:off x="1512" y="1702"/>
              <a:ext cx="219" cy="1105"/>
            </a:xfrm>
            <a:custGeom>
              <a:avLst/>
              <a:gdLst>
                <a:gd name="T0" fmla="*/ 0 w 446"/>
                <a:gd name="T1" fmla="*/ 689 h 1126"/>
                <a:gd name="T2" fmla="*/ 0 w 446"/>
                <a:gd name="T3" fmla="*/ 177 h 1126"/>
                <a:gd name="T4" fmla="*/ 0 w 446"/>
                <a:gd name="T5" fmla="*/ 0 h 1126"/>
                <a:gd name="T6" fmla="*/ 0 w 446"/>
                <a:gd name="T7" fmla="*/ 850 h 1126"/>
                <a:gd name="T8" fmla="*/ 0 w 446"/>
                <a:gd name="T9" fmla="*/ 689 h 1126"/>
                <a:gd name="T10" fmla="*/ 0 60000 65536"/>
                <a:gd name="T11" fmla="*/ 0 60000 65536"/>
                <a:gd name="T12" fmla="*/ 0 60000 65536"/>
                <a:gd name="T13" fmla="*/ 0 60000 65536"/>
                <a:gd name="T14" fmla="*/ 0 60000 65536"/>
                <a:gd name="T15" fmla="*/ 0 w 446"/>
                <a:gd name="T16" fmla="*/ 0 h 1126"/>
                <a:gd name="T17" fmla="*/ 446 w 446"/>
                <a:gd name="T18" fmla="*/ 1126 h 1126"/>
              </a:gdLst>
              <a:ahLst/>
              <a:cxnLst>
                <a:cxn ang="T10">
                  <a:pos x="T0" y="T1"/>
                </a:cxn>
                <a:cxn ang="T11">
                  <a:pos x="T2" y="T3"/>
                </a:cxn>
                <a:cxn ang="T12">
                  <a:pos x="T4" y="T5"/>
                </a:cxn>
                <a:cxn ang="T13">
                  <a:pos x="T6" y="T7"/>
                </a:cxn>
                <a:cxn ang="T14">
                  <a:pos x="T8" y="T9"/>
                </a:cxn>
              </a:cxnLst>
              <a:rect l="T15" t="T16" r="T17" b="T18"/>
              <a:pathLst>
                <a:path w="446" h="1126">
                  <a:moveTo>
                    <a:pt x="446" y="914"/>
                  </a:moveTo>
                  <a:lnTo>
                    <a:pt x="446" y="234"/>
                  </a:lnTo>
                  <a:lnTo>
                    <a:pt x="0" y="0"/>
                  </a:lnTo>
                  <a:lnTo>
                    <a:pt x="0" y="1126"/>
                  </a:lnTo>
                  <a:lnTo>
                    <a:pt x="446" y="914"/>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3809" name="TextBox 1"/>
          <p:cNvSpPr txBox="1">
            <a:spLocks noChangeArrowheads="1"/>
          </p:cNvSpPr>
          <p:nvPr/>
        </p:nvSpPr>
        <p:spPr bwMode="auto">
          <a:xfrm>
            <a:off x="990600" y="48006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a:spcBef>
                <a:spcPct val="0"/>
              </a:spcBef>
              <a:buClrTx/>
              <a:buSzTx/>
              <a:buFontTx/>
              <a:buNone/>
            </a:pPr>
            <a:r>
              <a:rPr kumimoji="1" lang="en-US" altLang="en-US" sz="2400">
                <a:solidFill>
                  <a:schemeClr val="tx1"/>
                </a:solidFill>
                <a:ea typeface="MS PGothic" panose="020B0600070205080204" pitchFamily="34" charset="-128"/>
              </a:rPr>
              <a:t>VHDL:   </a:t>
            </a:r>
            <a:r>
              <a:rPr lang="en-US" altLang="en-US" sz="2400" b="1">
                <a:solidFill>
                  <a:srgbClr val="800000"/>
                </a:solidFill>
                <a:latin typeface="Times New Roman" panose="02020603050405020304" pitchFamily="18" charset="0"/>
                <a:ea typeface="MS PGothic" panose="020B0600070205080204" pitchFamily="34" charset="-128"/>
              </a:rPr>
              <a:t> f &lt;= w1 WHEN s = '1' ELSE w0 ;</a:t>
            </a:r>
          </a:p>
          <a:p>
            <a:pPr algn="ctr">
              <a:spcBef>
                <a:spcPct val="0"/>
              </a:spcBef>
              <a:buClrTx/>
              <a:buSzTx/>
              <a:buFontTx/>
              <a:buNone/>
            </a:pPr>
            <a:r>
              <a:rPr lang="en-US" altLang="en-US" sz="2400" b="1">
                <a:solidFill>
                  <a:srgbClr val="800000"/>
                </a:solidFill>
                <a:latin typeface="Times New Roman" panose="02020603050405020304" pitchFamily="18" charset="0"/>
                <a:ea typeface="MS PGothic" panose="020B0600070205080204" pitchFamily="34" charset="-128"/>
              </a:rPr>
              <a:t> </a:t>
            </a:r>
            <a:r>
              <a:rPr lang="en-US" altLang="en-US" sz="2400" b="1">
                <a:solidFill>
                  <a:schemeClr val="accent1"/>
                </a:solidFill>
                <a:latin typeface="Times New Roman" panose="02020603050405020304" pitchFamily="18" charset="0"/>
                <a:ea typeface="MS PGothic" panose="020B0600070205080204" pitchFamily="34" charset="-128"/>
              </a:rPr>
              <a:t>or</a:t>
            </a:r>
            <a:endParaRPr kumimoji="1" lang="en-US" altLang="en-US" sz="2400">
              <a:solidFill>
                <a:schemeClr val="accent1"/>
              </a:solidFill>
              <a:ea typeface="MS PGothic" panose="020B0600070205080204" pitchFamily="34" charset="-128"/>
            </a:endParaRPr>
          </a:p>
          <a:p>
            <a:pPr algn="ctr">
              <a:spcBef>
                <a:spcPct val="0"/>
              </a:spcBef>
              <a:buClrTx/>
              <a:buSzTx/>
              <a:buFontTx/>
              <a:buNone/>
            </a:pPr>
            <a:r>
              <a:rPr kumimoji="1" lang="en-US" altLang="en-US" sz="2400">
                <a:solidFill>
                  <a:schemeClr val="tx1"/>
                </a:solidFill>
                <a:ea typeface="MS PGothic" panose="020B0600070205080204" pitchFamily="34" charset="-128"/>
              </a:rPr>
              <a:t>               </a:t>
            </a:r>
            <a:r>
              <a:rPr lang="en-US" altLang="en-US" sz="2400" b="1">
                <a:solidFill>
                  <a:schemeClr val="accent1"/>
                </a:solidFill>
                <a:latin typeface="Times New Roman" panose="02020603050405020304" pitchFamily="18" charset="0"/>
                <a:ea typeface="MS PGothic" panose="020B0600070205080204" pitchFamily="34" charset="-128"/>
              </a:rPr>
              <a:t>f &lt;= w0 WHEN s = '0' ELSE w1 ; </a:t>
            </a:r>
            <a:r>
              <a:rPr lang="en-US" altLang="en-US" sz="2400" b="1">
                <a:solidFill>
                  <a:srgbClr val="800000"/>
                </a:solidFill>
                <a:latin typeface="Times New Roman" panose="02020603050405020304" pitchFamily="18" charset="0"/>
                <a:ea typeface="MS PGothic" panose="020B0600070205080204" pitchFamily="34" charset="-128"/>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Footer Placeholder 3">
            <a:extLst>
              <a:ext uri="{FF2B5EF4-FFF2-40B4-BE49-F238E27FC236}">
                <a16:creationId xmlns:a16="http://schemas.microsoft.com/office/drawing/2014/main" xmlns="" id="{B1ADF688-9C16-4A42-AE7D-802AB2B4F9A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sp>
        <p:nvSpPr>
          <p:cNvPr id="99330" name="Rectangle 2">
            <a:extLst>
              <a:ext uri="{FF2B5EF4-FFF2-40B4-BE49-F238E27FC236}">
                <a16:creationId xmlns:a16="http://schemas.microsoft.com/office/drawing/2014/main" xmlns="" id="{D2D6CD4D-DACB-CF43-BDBA-465FB6483120}"/>
              </a:ext>
            </a:extLst>
          </p:cNvPr>
          <p:cNvSpPr>
            <a:spLocks noGrp="1" noChangeArrowheads="1"/>
          </p:cNvSpPr>
          <p:nvPr>
            <p:ph type="title"/>
          </p:nvPr>
        </p:nvSpPr>
        <p:spPr>
          <a:xfrm>
            <a:off x="381000" y="0"/>
            <a:ext cx="8382000" cy="914400"/>
          </a:xfrm>
        </p:spPr>
        <p:txBody>
          <a:bodyPr/>
          <a:lstStyle/>
          <a:p>
            <a:pPr algn="ctr"/>
            <a:r>
              <a:rPr lang="en-US" altLang="en-US" sz="3600">
                <a:ea typeface="ＭＳ Ｐゴシック" panose="020B0600070205080204" pitchFamily="34" charset="-128"/>
              </a:rPr>
              <a:t>Cascade of two</a:t>
            </a:r>
            <a:r>
              <a:rPr lang="pl-PL" altLang="en-US" sz="3600">
                <a:ea typeface="ＭＳ Ｐゴシック" panose="020B0600070205080204" pitchFamily="34" charset="-128"/>
              </a:rPr>
              <a:t> </a:t>
            </a:r>
            <a:r>
              <a:rPr lang="en-US" altLang="en-US" sz="3600">
                <a:ea typeface="ＭＳ Ｐゴシック" panose="020B0600070205080204" pitchFamily="34" charset="-128"/>
              </a:rPr>
              <a:t>m</a:t>
            </a:r>
            <a:r>
              <a:rPr lang="pl-PL" altLang="en-US" sz="3600">
                <a:ea typeface="ＭＳ Ｐゴシック" panose="020B0600070205080204" pitchFamily="34" charset="-128"/>
              </a:rPr>
              <a:t>ultiplexer</a:t>
            </a:r>
            <a:r>
              <a:rPr lang="en-US" altLang="en-US" sz="3600">
                <a:ea typeface="ＭＳ Ｐゴシック" panose="020B0600070205080204" pitchFamily="34" charset="-128"/>
              </a:rPr>
              <a:t>s</a:t>
            </a:r>
            <a:endParaRPr lang="pl-PL" altLang="en-US" sz="3600">
              <a:ea typeface="ＭＳ Ｐゴシック" panose="020B0600070205080204" pitchFamily="34" charset="-128"/>
            </a:endParaRPr>
          </a:p>
        </p:txBody>
      </p:sp>
      <p:sp>
        <p:nvSpPr>
          <p:cNvPr id="99331" name="Line 3">
            <a:extLst>
              <a:ext uri="{FF2B5EF4-FFF2-40B4-BE49-F238E27FC236}">
                <a16:creationId xmlns:a16="http://schemas.microsoft.com/office/drawing/2014/main" xmlns="" id="{EA9F7DD8-F61B-C047-909D-7CFE6CBB5125}"/>
              </a:ext>
            </a:extLst>
          </p:cNvPr>
          <p:cNvSpPr>
            <a:spLocks noChangeShapeType="1"/>
          </p:cNvSpPr>
          <p:nvPr/>
        </p:nvSpPr>
        <p:spPr bwMode="auto">
          <a:xfrm>
            <a:off x="4984750" y="2965450"/>
            <a:ext cx="273050"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2" name="Line 4">
            <a:extLst>
              <a:ext uri="{FF2B5EF4-FFF2-40B4-BE49-F238E27FC236}">
                <a16:creationId xmlns:a16="http://schemas.microsoft.com/office/drawing/2014/main" xmlns="" id="{5CB2A005-ED12-ED4E-A599-C241262D15FF}"/>
              </a:ext>
            </a:extLst>
          </p:cNvPr>
          <p:cNvSpPr>
            <a:spLocks noChangeShapeType="1"/>
          </p:cNvSpPr>
          <p:nvPr/>
        </p:nvSpPr>
        <p:spPr bwMode="auto">
          <a:xfrm flipH="1">
            <a:off x="5605463" y="2620963"/>
            <a:ext cx="504825" cy="63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3" name="Line 5">
            <a:extLst>
              <a:ext uri="{FF2B5EF4-FFF2-40B4-BE49-F238E27FC236}">
                <a16:creationId xmlns:a16="http://schemas.microsoft.com/office/drawing/2014/main" xmlns="" id="{971F6CC1-4B8C-2C49-BB67-AFD961938497}"/>
              </a:ext>
            </a:extLst>
          </p:cNvPr>
          <p:cNvSpPr>
            <a:spLocks noChangeShapeType="1"/>
          </p:cNvSpPr>
          <p:nvPr/>
        </p:nvSpPr>
        <p:spPr bwMode="auto">
          <a:xfrm>
            <a:off x="5434013" y="3346450"/>
            <a:ext cx="1587" cy="500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4" name="Rectangle 6">
            <a:extLst>
              <a:ext uri="{FF2B5EF4-FFF2-40B4-BE49-F238E27FC236}">
                <a16:creationId xmlns:a16="http://schemas.microsoft.com/office/drawing/2014/main" xmlns="" id="{65324EFB-2C9A-2F43-BE59-8EB308319982}"/>
              </a:ext>
            </a:extLst>
          </p:cNvPr>
          <p:cNvSpPr>
            <a:spLocks noChangeArrowheads="1"/>
          </p:cNvSpPr>
          <p:nvPr/>
        </p:nvSpPr>
        <p:spPr bwMode="auto">
          <a:xfrm>
            <a:off x="5319713" y="3927475"/>
            <a:ext cx="241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s1</a:t>
            </a:r>
            <a:endParaRPr kumimoji="0" lang="en-US" altLang="en-US" sz="1800">
              <a:latin typeface="Times New Roman" panose="02020603050405020304" pitchFamily="18" charset="0"/>
            </a:endParaRPr>
          </a:p>
        </p:txBody>
      </p:sp>
      <p:sp>
        <p:nvSpPr>
          <p:cNvPr id="99335" name="Rectangle 7">
            <a:extLst>
              <a:ext uri="{FF2B5EF4-FFF2-40B4-BE49-F238E27FC236}">
                <a16:creationId xmlns:a16="http://schemas.microsoft.com/office/drawing/2014/main" xmlns="" id="{17177585-DC02-9242-9E74-D5A17BAA2A4B}"/>
              </a:ext>
            </a:extLst>
          </p:cNvPr>
          <p:cNvSpPr>
            <a:spLocks noChangeArrowheads="1"/>
          </p:cNvSpPr>
          <p:nvPr/>
        </p:nvSpPr>
        <p:spPr bwMode="auto">
          <a:xfrm>
            <a:off x="2824163" y="168592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w</a:t>
            </a:r>
            <a:endParaRPr kumimoji="0" lang="en-US" altLang="en-US" sz="1800">
              <a:latin typeface="Times New Roman" panose="02020603050405020304" pitchFamily="18" charset="0"/>
            </a:endParaRPr>
          </a:p>
        </p:txBody>
      </p:sp>
      <p:sp>
        <p:nvSpPr>
          <p:cNvPr id="99336" name="Rectangle 8">
            <a:extLst>
              <a:ext uri="{FF2B5EF4-FFF2-40B4-BE49-F238E27FC236}">
                <a16:creationId xmlns:a16="http://schemas.microsoft.com/office/drawing/2014/main" xmlns="" id="{67013BD8-3382-874B-9764-C4C3744A937D}"/>
              </a:ext>
            </a:extLst>
          </p:cNvPr>
          <p:cNvSpPr>
            <a:spLocks noChangeArrowheads="1"/>
          </p:cNvSpPr>
          <p:nvPr/>
        </p:nvSpPr>
        <p:spPr bwMode="auto">
          <a:xfrm>
            <a:off x="2982913" y="19002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3</a:t>
            </a:r>
            <a:endParaRPr kumimoji="0" lang="en-US" altLang="en-US" sz="1800">
              <a:latin typeface="Times New Roman" panose="02020603050405020304" pitchFamily="18" charset="0"/>
            </a:endParaRPr>
          </a:p>
        </p:txBody>
      </p:sp>
      <p:sp>
        <p:nvSpPr>
          <p:cNvPr id="99337" name="Rectangle 9">
            <a:extLst>
              <a:ext uri="{FF2B5EF4-FFF2-40B4-BE49-F238E27FC236}">
                <a16:creationId xmlns:a16="http://schemas.microsoft.com/office/drawing/2014/main" xmlns="" id="{E803685B-2296-A84F-805E-B30CDA06BF4B}"/>
              </a:ext>
            </a:extLst>
          </p:cNvPr>
          <p:cNvSpPr>
            <a:spLocks noChangeArrowheads="1"/>
          </p:cNvSpPr>
          <p:nvPr/>
        </p:nvSpPr>
        <p:spPr bwMode="auto">
          <a:xfrm>
            <a:off x="4664075" y="261620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w</a:t>
            </a:r>
            <a:endParaRPr kumimoji="0" lang="en-US" altLang="en-US" sz="1800">
              <a:latin typeface="Times New Roman" panose="02020603050405020304" pitchFamily="18" charset="0"/>
            </a:endParaRPr>
          </a:p>
        </p:txBody>
      </p:sp>
      <p:sp>
        <p:nvSpPr>
          <p:cNvPr id="99338" name="Rectangle 10">
            <a:extLst>
              <a:ext uri="{FF2B5EF4-FFF2-40B4-BE49-F238E27FC236}">
                <a16:creationId xmlns:a16="http://schemas.microsoft.com/office/drawing/2014/main" xmlns="" id="{3258FCD9-AE94-014D-95B4-63C690BAFCA2}"/>
              </a:ext>
            </a:extLst>
          </p:cNvPr>
          <p:cNvSpPr>
            <a:spLocks noChangeArrowheads="1"/>
          </p:cNvSpPr>
          <p:nvPr/>
        </p:nvSpPr>
        <p:spPr bwMode="auto">
          <a:xfrm>
            <a:off x="4822825" y="283527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a:t>
            </a:r>
            <a:endParaRPr kumimoji="0" lang="en-US" altLang="en-US" sz="1800">
              <a:latin typeface="Times New Roman" panose="02020603050405020304" pitchFamily="18" charset="0"/>
            </a:endParaRPr>
          </a:p>
        </p:txBody>
      </p:sp>
      <p:sp>
        <p:nvSpPr>
          <p:cNvPr id="99339" name="Rectangle 11">
            <a:extLst>
              <a:ext uri="{FF2B5EF4-FFF2-40B4-BE49-F238E27FC236}">
                <a16:creationId xmlns:a16="http://schemas.microsoft.com/office/drawing/2014/main" xmlns="" id="{8DDF845F-92AE-3E43-B153-95FB96B4648E}"/>
              </a:ext>
            </a:extLst>
          </p:cNvPr>
          <p:cNvSpPr>
            <a:spLocks noChangeArrowheads="1"/>
          </p:cNvSpPr>
          <p:nvPr/>
        </p:nvSpPr>
        <p:spPr bwMode="auto">
          <a:xfrm>
            <a:off x="5307013" y="210820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a:t>
            </a:r>
            <a:endParaRPr kumimoji="0" lang="en-US" altLang="en-US" sz="1800">
              <a:latin typeface="Times New Roman" panose="02020603050405020304" pitchFamily="18" charset="0"/>
            </a:endParaRPr>
          </a:p>
        </p:txBody>
      </p:sp>
      <p:sp>
        <p:nvSpPr>
          <p:cNvPr id="99340" name="Rectangle 12">
            <a:extLst>
              <a:ext uri="{FF2B5EF4-FFF2-40B4-BE49-F238E27FC236}">
                <a16:creationId xmlns:a16="http://schemas.microsoft.com/office/drawing/2014/main" xmlns="" id="{1D6241E3-C965-C744-ACA2-5B2B029151D0}"/>
              </a:ext>
            </a:extLst>
          </p:cNvPr>
          <p:cNvSpPr>
            <a:spLocks noChangeArrowheads="1"/>
          </p:cNvSpPr>
          <p:nvPr/>
        </p:nvSpPr>
        <p:spPr bwMode="auto">
          <a:xfrm>
            <a:off x="5307013" y="27892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a:t>
            </a:r>
            <a:endParaRPr kumimoji="0" lang="en-US" altLang="en-US" sz="1800">
              <a:latin typeface="Times New Roman" panose="02020603050405020304" pitchFamily="18" charset="0"/>
            </a:endParaRPr>
          </a:p>
        </p:txBody>
      </p:sp>
      <p:sp>
        <p:nvSpPr>
          <p:cNvPr id="99341" name="Freeform 13">
            <a:extLst>
              <a:ext uri="{FF2B5EF4-FFF2-40B4-BE49-F238E27FC236}">
                <a16:creationId xmlns:a16="http://schemas.microsoft.com/office/drawing/2014/main" xmlns="" id="{B573B7CF-B0E6-6640-BCE2-D8837ABEB98A}"/>
              </a:ext>
            </a:extLst>
          </p:cNvPr>
          <p:cNvSpPr>
            <a:spLocks/>
          </p:cNvSpPr>
          <p:nvPr/>
        </p:nvSpPr>
        <p:spPr bwMode="auto">
          <a:xfrm>
            <a:off x="5257800" y="1752600"/>
            <a:ext cx="347663" cy="1754188"/>
          </a:xfrm>
          <a:custGeom>
            <a:avLst/>
            <a:gdLst>
              <a:gd name="T0" fmla="*/ 2147483647 w 446"/>
              <a:gd name="T1" fmla="*/ 2147483647 h 1126"/>
              <a:gd name="T2" fmla="*/ 2147483647 w 446"/>
              <a:gd name="T3" fmla="*/ 2147483647 h 1126"/>
              <a:gd name="T4" fmla="*/ 0 w 446"/>
              <a:gd name="T5" fmla="*/ 0 h 1126"/>
              <a:gd name="T6" fmla="*/ 0 w 446"/>
              <a:gd name="T7" fmla="*/ 2147483647 h 1126"/>
              <a:gd name="T8" fmla="*/ 2147483647 w 446"/>
              <a:gd name="T9" fmla="*/ 2147483647 h 1126"/>
              <a:gd name="T10" fmla="*/ 0 60000 65536"/>
              <a:gd name="T11" fmla="*/ 0 60000 65536"/>
              <a:gd name="T12" fmla="*/ 0 60000 65536"/>
              <a:gd name="T13" fmla="*/ 0 60000 65536"/>
              <a:gd name="T14" fmla="*/ 0 60000 65536"/>
              <a:gd name="T15" fmla="*/ 0 w 446"/>
              <a:gd name="T16" fmla="*/ 0 h 1126"/>
              <a:gd name="T17" fmla="*/ 446 w 446"/>
              <a:gd name="T18" fmla="*/ 1126 h 1126"/>
            </a:gdLst>
            <a:ahLst/>
            <a:cxnLst>
              <a:cxn ang="T10">
                <a:pos x="T0" y="T1"/>
              </a:cxn>
              <a:cxn ang="T11">
                <a:pos x="T2" y="T3"/>
              </a:cxn>
              <a:cxn ang="T12">
                <a:pos x="T4" y="T5"/>
              </a:cxn>
              <a:cxn ang="T13">
                <a:pos x="T6" y="T7"/>
              </a:cxn>
              <a:cxn ang="T14">
                <a:pos x="T8" y="T9"/>
              </a:cxn>
            </a:cxnLst>
            <a:rect l="T15" t="T16" r="T17" b="T18"/>
            <a:pathLst>
              <a:path w="446" h="1126">
                <a:moveTo>
                  <a:pt x="446" y="914"/>
                </a:moveTo>
                <a:lnTo>
                  <a:pt x="446" y="234"/>
                </a:lnTo>
                <a:lnTo>
                  <a:pt x="0" y="0"/>
                </a:lnTo>
                <a:lnTo>
                  <a:pt x="0" y="1126"/>
                </a:lnTo>
                <a:lnTo>
                  <a:pt x="446" y="914"/>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42" name="Line 14">
            <a:extLst>
              <a:ext uri="{FF2B5EF4-FFF2-40B4-BE49-F238E27FC236}">
                <a16:creationId xmlns:a16="http://schemas.microsoft.com/office/drawing/2014/main" xmlns="" id="{F692DE95-97AE-3A42-BB8A-6E9944264B99}"/>
              </a:ext>
            </a:extLst>
          </p:cNvPr>
          <p:cNvSpPr>
            <a:spLocks noChangeShapeType="1"/>
          </p:cNvSpPr>
          <p:nvPr/>
        </p:nvSpPr>
        <p:spPr bwMode="auto">
          <a:xfrm>
            <a:off x="3217863" y="1947863"/>
            <a:ext cx="273050"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3" name="Line 15">
            <a:extLst>
              <a:ext uri="{FF2B5EF4-FFF2-40B4-BE49-F238E27FC236}">
                <a16:creationId xmlns:a16="http://schemas.microsoft.com/office/drawing/2014/main" xmlns="" id="{8856C760-12D2-4C4F-BACE-FF990FCEBF9B}"/>
              </a:ext>
            </a:extLst>
          </p:cNvPr>
          <p:cNvSpPr>
            <a:spLocks noChangeShapeType="1"/>
          </p:cNvSpPr>
          <p:nvPr/>
        </p:nvSpPr>
        <p:spPr bwMode="auto">
          <a:xfrm>
            <a:off x="3217863" y="2625725"/>
            <a:ext cx="273050"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4" name="Line 16">
            <a:extLst>
              <a:ext uri="{FF2B5EF4-FFF2-40B4-BE49-F238E27FC236}">
                <a16:creationId xmlns:a16="http://schemas.microsoft.com/office/drawing/2014/main" xmlns="" id="{7194D5CA-40FF-654C-99C2-068E77262B54}"/>
              </a:ext>
            </a:extLst>
          </p:cNvPr>
          <p:cNvSpPr>
            <a:spLocks noChangeShapeType="1"/>
          </p:cNvSpPr>
          <p:nvPr/>
        </p:nvSpPr>
        <p:spPr bwMode="auto">
          <a:xfrm flipH="1">
            <a:off x="3838575" y="2268538"/>
            <a:ext cx="1409700" cy="190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5" name="Line 17">
            <a:extLst>
              <a:ext uri="{FF2B5EF4-FFF2-40B4-BE49-F238E27FC236}">
                <a16:creationId xmlns:a16="http://schemas.microsoft.com/office/drawing/2014/main" xmlns="" id="{F1C4BE5E-4358-5E45-AE05-452929A0610C}"/>
              </a:ext>
            </a:extLst>
          </p:cNvPr>
          <p:cNvSpPr>
            <a:spLocks noChangeShapeType="1"/>
          </p:cNvSpPr>
          <p:nvPr/>
        </p:nvSpPr>
        <p:spPr bwMode="auto">
          <a:xfrm>
            <a:off x="3667125" y="3006725"/>
            <a:ext cx="1588" cy="5000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6" name="Rectangle 18">
            <a:extLst>
              <a:ext uri="{FF2B5EF4-FFF2-40B4-BE49-F238E27FC236}">
                <a16:creationId xmlns:a16="http://schemas.microsoft.com/office/drawing/2014/main" xmlns="" id="{1D07DB88-A5D4-E444-A4AC-C0A67B23D0C4}"/>
              </a:ext>
            </a:extLst>
          </p:cNvPr>
          <p:cNvSpPr>
            <a:spLocks noChangeArrowheads="1"/>
          </p:cNvSpPr>
          <p:nvPr/>
        </p:nvSpPr>
        <p:spPr bwMode="auto">
          <a:xfrm>
            <a:off x="3552825" y="3587750"/>
            <a:ext cx="241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s2</a:t>
            </a:r>
            <a:endParaRPr kumimoji="0" lang="en-US" altLang="en-US" sz="1800">
              <a:latin typeface="Times New Roman" panose="02020603050405020304" pitchFamily="18" charset="0"/>
            </a:endParaRPr>
          </a:p>
        </p:txBody>
      </p:sp>
      <p:sp>
        <p:nvSpPr>
          <p:cNvPr id="99347" name="Rectangle 19">
            <a:extLst>
              <a:ext uri="{FF2B5EF4-FFF2-40B4-BE49-F238E27FC236}">
                <a16:creationId xmlns:a16="http://schemas.microsoft.com/office/drawing/2014/main" xmlns="" id="{EE897A59-7EA9-CF49-966B-6D48D28F3D1F}"/>
              </a:ext>
            </a:extLst>
          </p:cNvPr>
          <p:cNvSpPr>
            <a:spLocks noChangeArrowheads="1"/>
          </p:cNvSpPr>
          <p:nvPr/>
        </p:nvSpPr>
        <p:spPr bwMode="auto">
          <a:xfrm>
            <a:off x="2824163" y="2403475"/>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w</a:t>
            </a:r>
            <a:endParaRPr kumimoji="0" lang="en-US" altLang="en-US" sz="1800">
              <a:latin typeface="Times New Roman" panose="02020603050405020304" pitchFamily="18" charset="0"/>
            </a:endParaRPr>
          </a:p>
        </p:txBody>
      </p:sp>
      <p:sp>
        <p:nvSpPr>
          <p:cNvPr id="99348" name="Rectangle 20">
            <a:extLst>
              <a:ext uri="{FF2B5EF4-FFF2-40B4-BE49-F238E27FC236}">
                <a16:creationId xmlns:a16="http://schemas.microsoft.com/office/drawing/2014/main" xmlns="" id="{4E6FCD39-2C11-B541-A4F8-2F3306204140}"/>
              </a:ext>
            </a:extLst>
          </p:cNvPr>
          <p:cNvSpPr>
            <a:spLocks noChangeArrowheads="1"/>
          </p:cNvSpPr>
          <p:nvPr/>
        </p:nvSpPr>
        <p:spPr bwMode="auto">
          <a:xfrm>
            <a:off x="2982913" y="262255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2</a:t>
            </a:r>
            <a:endParaRPr kumimoji="0" lang="en-US" altLang="en-US" sz="1800">
              <a:latin typeface="Times New Roman" panose="02020603050405020304" pitchFamily="18" charset="0"/>
            </a:endParaRPr>
          </a:p>
        </p:txBody>
      </p:sp>
      <p:sp>
        <p:nvSpPr>
          <p:cNvPr id="99349" name="Rectangle 21">
            <a:extLst>
              <a:ext uri="{FF2B5EF4-FFF2-40B4-BE49-F238E27FC236}">
                <a16:creationId xmlns:a16="http://schemas.microsoft.com/office/drawing/2014/main" xmlns="" id="{78592E9F-F780-074C-ADDF-801DFB2739E9}"/>
              </a:ext>
            </a:extLst>
          </p:cNvPr>
          <p:cNvSpPr>
            <a:spLocks noChangeArrowheads="1"/>
          </p:cNvSpPr>
          <p:nvPr/>
        </p:nvSpPr>
        <p:spPr bwMode="auto">
          <a:xfrm>
            <a:off x="3540125" y="176847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a:t>
            </a:r>
            <a:endParaRPr kumimoji="0" lang="en-US" altLang="en-US" sz="1800">
              <a:latin typeface="Times New Roman" panose="02020603050405020304" pitchFamily="18" charset="0"/>
            </a:endParaRPr>
          </a:p>
        </p:txBody>
      </p:sp>
      <p:sp>
        <p:nvSpPr>
          <p:cNvPr id="99350" name="Rectangle 22">
            <a:extLst>
              <a:ext uri="{FF2B5EF4-FFF2-40B4-BE49-F238E27FC236}">
                <a16:creationId xmlns:a16="http://schemas.microsoft.com/office/drawing/2014/main" xmlns="" id="{C7084953-F718-1F4D-8DE9-B86083C77A10}"/>
              </a:ext>
            </a:extLst>
          </p:cNvPr>
          <p:cNvSpPr>
            <a:spLocks noChangeArrowheads="1"/>
          </p:cNvSpPr>
          <p:nvPr/>
        </p:nvSpPr>
        <p:spPr bwMode="auto">
          <a:xfrm>
            <a:off x="3540125" y="244951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a:t>
            </a:r>
            <a:endParaRPr kumimoji="0" lang="en-US" altLang="en-US" sz="1800">
              <a:latin typeface="Times New Roman" panose="02020603050405020304" pitchFamily="18" charset="0"/>
            </a:endParaRPr>
          </a:p>
        </p:txBody>
      </p:sp>
      <p:sp>
        <p:nvSpPr>
          <p:cNvPr id="99351" name="Freeform 23">
            <a:extLst>
              <a:ext uri="{FF2B5EF4-FFF2-40B4-BE49-F238E27FC236}">
                <a16:creationId xmlns:a16="http://schemas.microsoft.com/office/drawing/2014/main" xmlns="" id="{3B513BAD-0C9F-CE49-BC07-19AD37AE6BB4}"/>
              </a:ext>
            </a:extLst>
          </p:cNvPr>
          <p:cNvSpPr>
            <a:spLocks/>
          </p:cNvSpPr>
          <p:nvPr/>
        </p:nvSpPr>
        <p:spPr bwMode="auto">
          <a:xfrm>
            <a:off x="3490913" y="1412875"/>
            <a:ext cx="347662" cy="1754188"/>
          </a:xfrm>
          <a:custGeom>
            <a:avLst/>
            <a:gdLst>
              <a:gd name="T0" fmla="*/ 2147483647 w 446"/>
              <a:gd name="T1" fmla="*/ 2147483647 h 1126"/>
              <a:gd name="T2" fmla="*/ 2147483647 w 446"/>
              <a:gd name="T3" fmla="*/ 2147483647 h 1126"/>
              <a:gd name="T4" fmla="*/ 0 w 446"/>
              <a:gd name="T5" fmla="*/ 0 h 1126"/>
              <a:gd name="T6" fmla="*/ 0 w 446"/>
              <a:gd name="T7" fmla="*/ 2147483647 h 1126"/>
              <a:gd name="T8" fmla="*/ 2147483647 w 446"/>
              <a:gd name="T9" fmla="*/ 2147483647 h 1126"/>
              <a:gd name="T10" fmla="*/ 0 60000 65536"/>
              <a:gd name="T11" fmla="*/ 0 60000 65536"/>
              <a:gd name="T12" fmla="*/ 0 60000 65536"/>
              <a:gd name="T13" fmla="*/ 0 60000 65536"/>
              <a:gd name="T14" fmla="*/ 0 60000 65536"/>
              <a:gd name="T15" fmla="*/ 0 w 446"/>
              <a:gd name="T16" fmla="*/ 0 h 1126"/>
              <a:gd name="T17" fmla="*/ 446 w 446"/>
              <a:gd name="T18" fmla="*/ 1126 h 1126"/>
            </a:gdLst>
            <a:ahLst/>
            <a:cxnLst>
              <a:cxn ang="T10">
                <a:pos x="T0" y="T1"/>
              </a:cxn>
              <a:cxn ang="T11">
                <a:pos x="T2" y="T3"/>
              </a:cxn>
              <a:cxn ang="T12">
                <a:pos x="T4" y="T5"/>
              </a:cxn>
              <a:cxn ang="T13">
                <a:pos x="T6" y="T7"/>
              </a:cxn>
              <a:cxn ang="T14">
                <a:pos x="T8" y="T9"/>
              </a:cxn>
            </a:cxnLst>
            <a:rect l="T15" t="T16" r="T17" b="T18"/>
            <a:pathLst>
              <a:path w="446" h="1126">
                <a:moveTo>
                  <a:pt x="446" y="914"/>
                </a:moveTo>
                <a:lnTo>
                  <a:pt x="446" y="234"/>
                </a:lnTo>
                <a:lnTo>
                  <a:pt x="0" y="0"/>
                </a:lnTo>
                <a:lnTo>
                  <a:pt x="0" y="1126"/>
                </a:lnTo>
                <a:lnTo>
                  <a:pt x="446" y="914"/>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52" name="Rectangle 24">
            <a:extLst>
              <a:ext uri="{FF2B5EF4-FFF2-40B4-BE49-F238E27FC236}">
                <a16:creationId xmlns:a16="http://schemas.microsoft.com/office/drawing/2014/main" xmlns="" id="{4EF3EC47-285E-284C-BC18-27AA915E24E6}"/>
              </a:ext>
            </a:extLst>
          </p:cNvPr>
          <p:cNvSpPr>
            <a:spLocks noChangeArrowheads="1"/>
          </p:cNvSpPr>
          <p:nvPr/>
        </p:nvSpPr>
        <p:spPr bwMode="auto">
          <a:xfrm>
            <a:off x="6234113" y="2479675"/>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y</a:t>
            </a:r>
            <a:endParaRPr kumimoji="0" lang="en-US" altLang="en-US" sz="1800">
              <a:latin typeface="Times New Roman" panose="02020603050405020304" pitchFamily="18" charset="0"/>
            </a:endParaRPr>
          </a:p>
        </p:txBody>
      </p:sp>
      <p:sp>
        <p:nvSpPr>
          <p:cNvPr id="99353" name="TextBox 1">
            <a:extLst>
              <a:ext uri="{FF2B5EF4-FFF2-40B4-BE49-F238E27FC236}">
                <a16:creationId xmlns:a16="http://schemas.microsoft.com/office/drawing/2014/main" xmlns="" id="{51AA0F14-7A00-5640-A820-9991AFF2BDCC}"/>
              </a:ext>
            </a:extLst>
          </p:cNvPr>
          <p:cNvSpPr txBox="1">
            <a:spLocks noChangeArrowheads="1"/>
          </p:cNvSpPr>
          <p:nvPr/>
        </p:nvSpPr>
        <p:spPr bwMode="auto">
          <a:xfrm>
            <a:off x="1676400" y="4724400"/>
            <a:ext cx="5227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b="1" dirty="0">
                <a:solidFill>
                  <a:srgbClr val="800000"/>
                </a:solidFill>
                <a:latin typeface="Times New Roman" panose="02020603050405020304" pitchFamily="18" charset="0"/>
              </a:rPr>
              <a:t>	y &lt;= w1  WHEN s1 = </a:t>
            </a:r>
            <a:r>
              <a:rPr kumimoji="0" lang="en-US" altLang="ja-JP" b="1" dirty="0">
                <a:solidFill>
                  <a:srgbClr val="800000"/>
                </a:solidFill>
                <a:latin typeface="Times New Roman" panose="02020603050405020304" pitchFamily="18" charset="0"/>
              </a:rPr>
              <a:t> '1' ELSE </a:t>
            </a:r>
          </a:p>
          <a:p>
            <a:pPr>
              <a:spcBef>
                <a:spcPct val="0"/>
              </a:spcBef>
              <a:buClrTx/>
            </a:pPr>
            <a:r>
              <a:rPr kumimoji="0" lang="en-US" altLang="en-US" b="1" dirty="0">
                <a:solidFill>
                  <a:srgbClr val="800000"/>
                </a:solidFill>
                <a:latin typeface="Times New Roman" panose="02020603050405020304" pitchFamily="18" charset="0"/>
              </a:rPr>
              <a:t>                    w2  WHEN s2 =  </a:t>
            </a:r>
            <a:r>
              <a:rPr kumimoji="0" lang="en-US" altLang="ja-JP" b="1" dirty="0">
                <a:solidFill>
                  <a:srgbClr val="800000"/>
                </a:solidFill>
                <a:latin typeface="Times New Roman" panose="02020603050405020304" pitchFamily="18" charset="0"/>
              </a:rPr>
              <a:t>'1' ELSE</a:t>
            </a:r>
          </a:p>
          <a:p>
            <a:pPr>
              <a:spcBef>
                <a:spcPct val="0"/>
              </a:spcBef>
              <a:buClrTx/>
            </a:pPr>
            <a:r>
              <a:rPr kumimoji="0" lang="en-US" altLang="en-US" b="1" dirty="0">
                <a:solidFill>
                  <a:srgbClr val="800000"/>
                </a:solidFill>
                <a:latin typeface="Times New Roman" panose="02020603050405020304" pitchFamily="18" charset="0"/>
              </a:rPr>
              <a:t>                    w3 ;</a:t>
            </a:r>
          </a:p>
        </p:txBody>
      </p:sp>
      <p:sp>
        <p:nvSpPr>
          <p:cNvPr id="99354" name="TextBox 2">
            <a:extLst>
              <a:ext uri="{FF2B5EF4-FFF2-40B4-BE49-F238E27FC236}">
                <a16:creationId xmlns:a16="http://schemas.microsoft.com/office/drawing/2014/main" xmlns="" id="{8FF43779-B0AD-A24C-9CAE-8CD5CD1115E7}"/>
              </a:ext>
            </a:extLst>
          </p:cNvPr>
          <p:cNvSpPr txBox="1">
            <a:spLocks noChangeArrowheads="1"/>
          </p:cNvSpPr>
          <p:nvPr/>
        </p:nvSpPr>
        <p:spPr bwMode="auto">
          <a:xfrm>
            <a:off x="1524000" y="4114800"/>
            <a:ext cx="1090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lang="en-US" altLang="en-US"/>
              <a:t>VHDL:</a:t>
            </a:r>
          </a:p>
        </p:txBody>
      </p:sp>
    </p:spTree>
    <p:extLst>
      <p:ext uri="{BB962C8B-B14F-4D97-AF65-F5344CB8AC3E}">
        <p14:creationId xmlns:p14="http://schemas.microsoft.com/office/powerpoint/2010/main" val="3556262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2"/>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52226" name="Rectangle 2">
            <a:extLst>
              <a:ext uri="{FF2B5EF4-FFF2-40B4-BE49-F238E27FC236}"/>
            </a:extLst>
          </p:cNvPr>
          <p:cNvSpPr>
            <a:spLocks noGrp="1" noChangeArrowheads="1"/>
          </p:cNvSpPr>
          <p:nvPr>
            <p:ph type="title"/>
          </p:nvPr>
        </p:nvSpPr>
        <p:spPr>
          <a:xfrm>
            <a:off x="285750" y="85725"/>
            <a:ext cx="8382000" cy="838200"/>
          </a:xfrm>
        </p:spPr>
        <p:txBody>
          <a:bodyPr/>
          <a:lstStyle/>
          <a:p>
            <a:pPr>
              <a:defRPr/>
            </a:pPr>
            <a:r>
              <a:rPr lang="pl-PL" altLang="en-US" sz="3600">
                <a:ea typeface="ＭＳ Ｐゴシック" panose="020B0600070205080204" pitchFamily="34" charset="-128"/>
              </a:rPr>
              <a:t>Selected concurrent signal assignment</a:t>
            </a:r>
            <a:endParaRPr lang="en-US" altLang="en-US" sz="3600">
              <a:ea typeface="ＭＳ Ｐゴシック" panose="020B0600070205080204" pitchFamily="34" charset="-128"/>
            </a:endParaRPr>
          </a:p>
        </p:txBody>
      </p:sp>
      <p:sp>
        <p:nvSpPr>
          <p:cNvPr id="34820" name="Rectangle 3"/>
          <p:cNvSpPr>
            <a:spLocks noChangeArrowheads="1"/>
          </p:cNvSpPr>
          <p:nvPr/>
        </p:nvSpPr>
        <p:spPr bwMode="auto">
          <a:xfrm>
            <a:off x="990600" y="2743200"/>
            <a:ext cx="7620000" cy="18002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tabLst>
                <a:tab pos="457200" algn="l"/>
                <a:tab pos="685800" algn="l"/>
              </a:tabLst>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tabLst>
                <a:tab pos="457200" algn="l"/>
                <a:tab pos="685800" algn="l"/>
              </a:tabLst>
              <a:defRPr sz="2400">
                <a:solidFill>
                  <a:schemeClr val="tx1"/>
                </a:solidFill>
                <a:latin typeface="Arial" panose="020B0604020202020204" pitchFamily="34" charset="0"/>
              </a:defRPr>
            </a:lvl2pPr>
            <a:lvl3pPr marL="1143000" indent="-228600">
              <a:spcBef>
                <a:spcPct val="20000"/>
              </a:spcBef>
              <a:buClr>
                <a:schemeClr val="tx1"/>
              </a:buClr>
              <a:buSzPct val="100000"/>
              <a:buChar char="–"/>
              <a:tabLst>
                <a:tab pos="457200" algn="l"/>
                <a:tab pos="685800" algn="l"/>
              </a:tabLst>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tabLst>
                <a:tab pos="457200" algn="l"/>
                <a:tab pos="685800" algn="l"/>
              </a:tabLst>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9pPr>
          </a:lstStyle>
          <a:p>
            <a:pPr>
              <a:lnSpc>
                <a:spcPct val="95000"/>
              </a:lnSpc>
              <a:spcBef>
                <a:spcPct val="0"/>
              </a:spcBef>
              <a:buClrTx/>
              <a:buSzTx/>
              <a:buFontTx/>
              <a:buNone/>
            </a:pPr>
            <a:r>
              <a:rPr lang="en-US" altLang="en-US" sz="2000" b="1">
                <a:solidFill>
                  <a:schemeClr val="tx1"/>
                </a:solidFill>
                <a:latin typeface="Courier New" panose="02070309020205020404" pitchFamily="49" charset="0"/>
                <a:ea typeface="MS PGothic" panose="020B0600070205080204" pitchFamily="34" charset="-128"/>
              </a:rPr>
              <a:t>with</a:t>
            </a:r>
            <a:r>
              <a:rPr lang="en-US" altLang="en-US" sz="2000">
                <a:solidFill>
                  <a:schemeClr val="tx1"/>
                </a:solidFill>
                <a:latin typeface="Courier New" panose="02070309020205020404" pitchFamily="49" charset="0"/>
                <a:ea typeface="MS PGothic" panose="020B0600070205080204" pitchFamily="34" charset="-128"/>
              </a:rPr>
              <a:t> choice_expression </a:t>
            </a:r>
            <a:r>
              <a:rPr lang="en-US" altLang="en-US" sz="2000" b="1">
                <a:solidFill>
                  <a:schemeClr val="tx1"/>
                </a:solidFill>
                <a:latin typeface="Courier New" panose="02070309020205020404" pitchFamily="49" charset="0"/>
                <a:ea typeface="MS PGothic" panose="020B0600070205080204" pitchFamily="34" charset="-128"/>
              </a:rPr>
              <a:t>select</a:t>
            </a:r>
          </a:p>
          <a:p>
            <a:pPr>
              <a:lnSpc>
                <a:spcPct val="95000"/>
              </a:lnSpc>
              <a:spcBef>
                <a:spcPct val="0"/>
              </a:spcBef>
              <a:buClrTx/>
              <a:buSzTx/>
              <a:buFontTx/>
              <a:buNone/>
            </a:pPr>
            <a:r>
              <a:rPr lang="en-US" altLang="en-US" sz="2000">
                <a:solidFill>
                  <a:schemeClr val="tx1"/>
                </a:solidFill>
                <a:latin typeface="Courier New" panose="02070309020205020404" pitchFamily="49" charset="0"/>
                <a:ea typeface="MS PGothic" panose="020B0600070205080204" pitchFamily="34" charset="-128"/>
              </a:rPr>
              <a:t>   target_signal &lt;= expression1 </a:t>
            </a:r>
            <a:r>
              <a:rPr lang="en-US" altLang="en-US" sz="2000" b="1">
                <a:solidFill>
                  <a:schemeClr val="tx1"/>
                </a:solidFill>
                <a:latin typeface="Courier New" panose="02070309020205020404" pitchFamily="49" charset="0"/>
                <a:ea typeface="MS PGothic" panose="020B0600070205080204" pitchFamily="34" charset="-128"/>
              </a:rPr>
              <a:t>when</a:t>
            </a:r>
            <a:r>
              <a:rPr lang="en-US" altLang="en-US" sz="2000">
                <a:solidFill>
                  <a:schemeClr val="tx1"/>
                </a:solidFill>
                <a:latin typeface="Courier New" panose="02070309020205020404" pitchFamily="49" charset="0"/>
                <a:ea typeface="MS PGothic" panose="020B0600070205080204" pitchFamily="34" charset="-128"/>
              </a:rPr>
              <a:t> choices</a:t>
            </a:r>
            <a:r>
              <a:rPr lang="pl-PL" altLang="en-US" sz="2000">
                <a:solidFill>
                  <a:schemeClr val="tx1"/>
                </a:solidFill>
                <a:latin typeface="Courier New" panose="02070309020205020404" pitchFamily="49" charset="0"/>
                <a:ea typeface="MS PGothic" panose="020B0600070205080204" pitchFamily="34" charset="-128"/>
              </a:rPr>
              <a:t>_</a:t>
            </a:r>
            <a:r>
              <a:rPr lang="en-US" altLang="en-US" sz="2000">
                <a:solidFill>
                  <a:schemeClr val="tx1"/>
                </a:solidFill>
                <a:latin typeface="Courier New" panose="02070309020205020404" pitchFamily="49" charset="0"/>
                <a:ea typeface="MS PGothic" panose="020B0600070205080204" pitchFamily="34" charset="-128"/>
              </a:rPr>
              <a:t>1,</a:t>
            </a:r>
          </a:p>
          <a:p>
            <a:pPr>
              <a:lnSpc>
                <a:spcPct val="95000"/>
              </a:lnSpc>
              <a:spcBef>
                <a:spcPct val="0"/>
              </a:spcBef>
              <a:buClrTx/>
              <a:buSzTx/>
              <a:buFontTx/>
              <a:buNone/>
            </a:pPr>
            <a:r>
              <a:rPr lang="en-US" altLang="en-US" sz="2000">
                <a:solidFill>
                  <a:schemeClr val="tx1"/>
                </a:solidFill>
                <a:latin typeface="Courier New" panose="02070309020205020404" pitchFamily="49" charset="0"/>
                <a:ea typeface="MS PGothic" panose="020B0600070205080204" pitchFamily="34" charset="-128"/>
              </a:rPr>
              <a:t>                    expression2 </a:t>
            </a:r>
            <a:r>
              <a:rPr lang="en-US" altLang="en-US" sz="2000" b="1">
                <a:solidFill>
                  <a:schemeClr val="tx1"/>
                </a:solidFill>
                <a:latin typeface="Courier New" panose="02070309020205020404" pitchFamily="49" charset="0"/>
                <a:ea typeface="MS PGothic" panose="020B0600070205080204" pitchFamily="34" charset="-128"/>
              </a:rPr>
              <a:t>when</a:t>
            </a:r>
            <a:r>
              <a:rPr lang="en-US" altLang="en-US" sz="2000">
                <a:solidFill>
                  <a:schemeClr val="tx1"/>
                </a:solidFill>
                <a:latin typeface="Courier New" panose="02070309020205020404" pitchFamily="49" charset="0"/>
                <a:ea typeface="MS PGothic" panose="020B0600070205080204" pitchFamily="34" charset="-128"/>
              </a:rPr>
              <a:t> choices</a:t>
            </a:r>
            <a:r>
              <a:rPr lang="pl-PL" altLang="en-US" sz="2000">
                <a:solidFill>
                  <a:schemeClr val="tx1"/>
                </a:solidFill>
                <a:latin typeface="Courier New" panose="02070309020205020404" pitchFamily="49" charset="0"/>
                <a:ea typeface="MS PGothic" panose="020B0600070205080204" pitchFamily="34" charset="-128"/>
              </a:rPr>
              <a:t>_</a:t>
            </a:r>
            <a:r>
              <a:rPr lang="en-US" altLang="en-US" sz="2000">
                <a:solidFill>
                  <a:schemeClr val="tx1"/>
                </a:solidFill>
                <a:latin typeface="Courier New" panose="02070309020205020404" pitchFamily="49" charset="0"/>
                <a:ea typeface="MS PGothic" panose="020B0600070205080204" pitchFamily="34" charset="-128"/>
              </a:rPr>
              <a:t>2,</a:t>
            </a:r>
          </a:p>
          <a:p>
            <a:pPr>
              <a:lnSpc>
                <a:spcPct val="95000"/>
              </a:lnSpc>
              <a:spcBef>
                <a:spcPct val="0"/>
              </a:spcBef>
              <a:buClrTx/>
              <a:buSzTx/>
              <a:buFontTx/>
              <a:buNone/>
            </a:pPr>
            <a:r>
              <a:rPr lang="en-US" altLang="en-US" sz="2000">
                <a:solidFill>
                  <a:schemeClr val="tx1"/>
                </a:solidFill>
                <a:latin typeface="Courier New" panose="02070309020205020404" pitchFamily="49" charset="0"/>
                <a:ea typeface="MS PGothic" panose="020B0600070205080204" pitchFamily="34" charset="-128"/>
              </a:rPr>
              <a:t>                        . . .</a:t>
            </a:r>
          </a:p>
          <a:p>
            <a:pPr>
              <a:lnSpc>
                <a:spcPct val="95000"/>
              </a:lnSpc>
              <a:spcBef>
                <a:spcPct val="0"/>
              </a:spcBef>
              <a:buClrTx/>
              <a:buSzTx/>
              <a:buFontTx/>
              <a:buNone/>
            </a:pPr>
            <a:r>
              <a:rPr lang="en-US" altLang="en-US" sz="2000">
                <a:solidFill>
                  <a:schemeClr val="tx1"/>
                </a:solidFill>
                <a:latin typeface="Courier New" panose="02070309020205020404" pitchFamily="49" charset="0"/>
                <a:ea typeface="MS PGothic" panose="020B0600070205080204" pitchFamily="34" charset="-128"/>
              </a:rPr>
              <a:t>                    expressionN </a:t>
            </a:r>
            <a:r>
              <a:rPr lang="en-US" altLang="en-US" sz="2000" b="1">
                <a:solidFill>
                  <a:schemeClr val="tx1"/>
                </a:solidFill>
                <a:latin typeface="Courier New" panose="02070309020205020404" pitchFamily="49" charset="0"/>
                <a:ea typeface="MS PGothic" panose="020B0600070205080204" pitchFamily="34" charset="-128"/>
              </a:rPr>
              <a:t>when</a:t>
            </a:r>
            <a:r>
              <a:rPr lang="en-US" altLang="en-US" sz="2000">
                <a:solidFill>
                  <a:schemeClr val="tx1"/>
                </a:solidFill>
                <a:latin typeface="Courier New" panose="02070309020205020404" pitchFamily="49" charset="0"/>
                <a:ea typeface="MS PGothic" panose="020B0600070205080204" pitchFamily="34" charset="-128"/>
              </a:rPr>
              <a:t> choices</a:t>
            </a:r>
            <a:r>
              <a:rPr lang="pl-PL" altLang="en-US" sz="2000">
                <a:solidFill>
                  <a:schemeClr val="tx1"/>
                </a:solidFill>
                <a:latin typeface="Courier New" panose="02070309020205020404" pitchFamily="49" charset="0"/>
                <a:ea typeface="MS PGothic" panose="020B0600070205080204" pitchFamily="34" charset="-128"/>
              </a:rPr>
              <a:t>_</a:t>
            </a:r>
            <a:r>
              <a:rPr lang="en-US" altLang="en-US" sz="2000">
                <a:solidFill>
                  <a:schemeClr val="tx1"/>
                </a:solidFill>
                <a:latin typeface="Courier New" panose="02070309020205020404" pitchFamily="49" charset="0"/>
                <a:ea typeface="MS PGothic" panose="020B0600070205080204" pitchFamily="34" charset="-128"/>
              </a:rPr>
              <a:t>N;</a:t>
            </a:r>
          </a:p>
        </p:txBody>
      </p:sp>
      <p:sp>
        <p:nvSpPr>
          <p:cNvPr id="34821" name="Text Box 4"/>
          <p:cNvSpPr txBox="1">
            <a:spLocks noChangeArrowheads="1"/>
          </p:cNvSpPr>
          <p:nvPr/>
        </p:nvSpPr>
        <p:spPr bwMode="auto">
          <a:xfrm>
            <a:off x="914400" y="2209800"/>
            <a:ext cx="3230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en-US" altLang="en-US">
                <a:solidFill>
                  <a:schemeClr val="tx1"/>
                </a:solidFill>
                <a:ea typeface="MS PGothic" panose="020B0600070205080204" pitchFamily="34" charset="-128"/>
              </a:rPr>
              <a:t>With –Select</a:t>
            </a:r>
            <a:r>
              <a:rPr kumimoji="1" lang="pl-PL" altLang="en-US">
                <a:solidFill>
                  <a:schemeClr val="tx1"/>
                </a:solidFill>
                <a:ea typeface="MS PGothic" panose="020B0600070205080204" pitchFamily="34" charset="-128"/>
              </a:rPr>
              <a:t>-When</a:t>
            </a:r>
            <a:endParaRPr kumimoji="1" lang="en-US" altLang="en-US">
              <a:solidFill>
                <a:schemeClr val="tx1"/>
              </a:solidFill>
              <a:ea typeface="MS PGothic"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35843" name="Rectangle 17"/>
          <p:cNvSpPr>
            <a:spLocks noChangeArrowheads="1"/>
          </p:cNvSpPr>
          <p:nvPr/>
        </p:nvSpPr>
        <p:spPr bwMode="auto">
          <a:xfrm>
            <a:off x="4800600" y="1066800"/>
            <a:ext cx="149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Helvetica" panose="020B0604020202020204" pitchFamily="34" charset="0"/>
                <a:ea typeface="MS PGothic" panose="020B0600070205080204" pitchFamily="34" charset="-128"/>
              </a:rPr>
              <a:t>(b) Truth table </a:t>
            </a:r>
            <a:endParaRPr lang="en-US" altLang="en-US" sz="1800">
              <a:solidFill>
                <a:schemeClr val="tx1"/>
              </a:solidFill>
              <a:latin typeface="Times New Roman" panose="02020603050405020304" pitchFamily="18" charset="0"/>
              <a:ea typeface="MS PGothic" panose="020B0600070205080204" pitchFamily="34" charset="-128"/>
            </a:endParaRPr>
          </a:p>
        </p:txBody>
      </p:sp>
      <p:grpSp>
        <p:nvGrpSpPr>
          <p:cNvPr id="35844" name="Group 4"/>
          <p:cNvGrpSpPr>
            <a:grpSpLocks/>
          </p:cNvGrpSpPr>
          <p:nvPr/>
        </p:nvGrpSpPr>
        <p:grpSpPr bwMode="auto">
          <a:xfrm>
            <a:off x="1600200" y="1524000"/>
            <a:ext cx="1916113" cy="2860675"/>
            <a:chOff x="928688" y="1446212"/>
            <a:chExt cx="1916112" cy="2860675"/>
          </a:xfrm>
        </p:grpSpPr>
        <p:sp>
          <p:nvSpPr>
            <p:cNvPr id="35874" name="Line 2"/>
            <p:cNvSpPr>
              <a:spLocks noChangeShapeType="1"/>
            </p:cNvSpPr>
            <p:nvPr/>
          </p:nvSpPr>
          <p:spPr bwMode="auto">
            <a:xfrm>
              <a:off x="1295400" y="2757487"/>
              <a:ext cx="325438" cy="3175"/>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75" name="Line 3"/>
            <p:cNvSpPr>
              <a:spLocks noChangeShapeType="1"/>
            </p:cNvSpPr>
            <p:nvPr/>
          </p:nvSpPr>
          <p:spPr bwMode="auto">
            <a:xfrm>
              <a:off x="1295400" y="3154362"/>
              <a:ext cx="325438" cy="3175"/>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76" name="Line 4"/>
            <p:cNvSpPr>
              <a:spLocks noChangeShapeType="1"/>
            </p:cNvSpPr>
            <p:nvPr/>
          </p:nvSpPr>
          <p:spPr bwMode="auto">
            <a:xfrm flipH="1" flipV="1">
              <a:off x="2252663" y="3371850"/>
              <a:ext cx="325437" cy="0"/>
            </a:xfrm>
            <a:prstGeom prst="line">
              <a:avLst/>
            </a:prstGeom>
            <a:noFill/>
            <a:ln w="158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35877" name="Freeform 5"/>
            <p:cNvSpPr>
              <a:spLocks/>
            </p:cNvSpPr>
            <p:nvPr/>
          </p:nvSpPr>
          <p:spPr bwMode="auto">
            <a:xfrm>
              <a:off x="1620838" y="2395537"/>
              <a:ext cx="620712" cy="1911350"/>
            </a:xfrm>
            <a:custGeom>
              <a:avLst/>
              <a:gdLst>
                <a:gd name="T0" fmla="*/ 2147483646 w 446"/>
                <a:gd name="T1" fmla="*/ 2147483646 h 1126"/>
                <a:gd name="T2" fmla="*/ 2147483646 w 446"/>
                <a:gd name="T3" fmla="*/ 2147483646 h 1126"/>
                <a:gd name="T4" fmla="*/ 0 w 446"/>
                <a:gd name="T5" fmla="*/ 0 h 1126"/>
                <a:gd name="T6" fmla="*/ 0 w 446"/>
                <a:gd name="T7" fmla="*/ 2147483646 h 1126"/>
                <a:gd name="T8" fmla="*/ 2147483646 w 446"/>
                <a:gd name="T9" fmla="*/ 2147483646 h 1126"/>
                <a:gd name="T10" fmla="*/ 0 60000 65536"/>
                <a:gd name="T11" fmla="*/ 0 60000 65536"/>
                <a:gd name="T12" fmla="*/ 0 60000 65536"/>
                <a:gd name="T13" fmla="*/ 0 60000 65536"/>
                <a:gd name="T14" fmla="*/ 0 60000 65536"/>
                <a:gd name="T15" fmla="*/ 0 w 446"/>
                <a:gd name="T16" fmla="*/ 0 h 1126"/>
                <a:gd name="T17" fmla="*/ 446 w 446"/>
                <a:gd name="T18" fmla="*/ 1126 h 1126"/>
              </a:gdLst>
              <a:ahLst/>
              <a:cxnLst>
                <a:cxn ang="T10">
                  <a:pos x="T0" y="T1"/>
                </a:cxn>
                <a:cxn ang="T11">
                  <a:pos x="T2" y="T3"/>
                </a:cxn>
                <a:cxn ang="T12">
                  <a:pos x="T4" y="T5"/>
                </a:cxn>
                <a:cxn ang="T13">
                  <a:pos x="T6" y="T7"/>
                </a:cxn>
                <a:cxn ang="T14">
                  <a:pos x="T8" y="T9"/>
                </a:cxn>
              </a:cxnLst>
              <a:rect l="T15" t="T16" r="T17" b="T18"/>
              <a:pathLst>
                <a:path w="446" h="1126">
                  <a:moveTo>
                    <a:pt x="446" y="914"/>
                  </a:moveTo>
                  <a:lnTo>
                    <a:pt x="446" y="234"/>
                  </a:lnTo>
                  <a:lnTo>
                    <a:pt x="0" y="0"/>
                  </a:lnTo>
                  <a:lnTo>
                    <a:pt x="0" y="1126"/>
                  </a:lnTo>
                  <a:lnTo>
                    <a:pt x="446" y="914"/>
                  </a:lnTo>
                  <a:close/>
                </a:path>
              </a:pathLst>
            </a:custGeom>
            <a:solidFill>
              <a:srgbClr val="FFFFFF"/>
            </a:solidFill>
            <a:ln w="28575">
              <a:solidFill>
                <a:srgbClr val="000000"/>
              </a:solidFill>
              <a:round/>
              <a:headEnd/>
              <a:tailEnd/>
            </a:ln>
          </p:spPr>
          <p:txBody>
            <a:bodyPr/>
            <a:lstStyle/>
            <a:p>
              <a:endParaRPr lang="en-GB"/>
            </a:p>
          </p:txBody>
        </p:sp>
        <p:sp>
          <p:nvSpPr>
            <p:cNvPr id="35878" name="Line 6"/>
            <p:cNvSpPr>
              <a:spLocks noChangeShapeType="1"/>
            </p:cNvSpPr>
            <p:nvPr/>
          </p:nvSpPr>
          <p:spPr bwMode="auto">
            <a:xfrm>
              <a:off x="1768475" y="2106612"/>
              <a:ext cx="3175" cy="396875"/>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79" name="Rectangle 7"/>
            <p:cNvSpPr>
              <a:spLocks noChangeArrowheads="1"/>
            </p:cNvSpPr>
            <p:nvPr/>
          </p:nvSpPr>
          <p:spPr bwMode="auto">
            <a:xfrm>
              <a:off x="2717800" y="3160712"/>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f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80" name="Rectangle 8"/>
            <p:cNvSpPr>
              <a:spLocks noChangeArrowheads="1"/>
            </p:cNvSpPr>
            <p:nvPr/>
          </p:nvSpPr>
          <p:spPr bwMode="auto">
            <a:xfrm>
              <a:off x="965200" y="1852612"/>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s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81" name="Line 9"/>
            <p:cNvSpPr>
              <a:spLocks noChangeShapeType="1"/>
            </p:cNvSpPr>
            <p:nvPr/>
          </p:nvSpPr>
          <p:spPr bwMode="auto">
            <a:xfrm>
              <a:off x="1295400" y="2106612"/>
              <a:ext cx="47307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82" name="Rectangle 10"/>
            <p:cNvSpPr>
              <a:spLocks noChangeArrowheads="1"/>
            </p:cNvSpPr>
            <p:nvPr/>
          </p:nvSpPr>
          <p:spPr bwMode="auto">
            <a:xfrm>
              <a:off x="1079500" y="2019300"/>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83" name="Rectangle 11"/>
            <p:cNvSpPr>
              <a:spLocks noChangeArrowheads="1"/>
            </p:cNvSpPr>
            <p:nvPr/>
          </p:nvSpPr>
          <p:spPr bwMode="auto">
            <a:xfrm>
              <a:off x="928688" y="2503487"/>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84" name="Rectangle 12"/>
            <p:cNvSpPr>
              <a:spLocks noChangeArrowheads="1"/>
            </p:cNvSpPr>
            <p:nvPr/>
          </p:nvSpPr>
          <p:spPr bwMode="auto">
            <a:xfrm>
              <a:off x="1114425" y="2670175"/>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85" name="Rectangle 13"/>
            <p:cNvSpPr>
              <a:spLocks noChangeArrowheads="1"/>
            </p:cNvSpPr>
            <p:nvPr/>
          </p:nvSpPr>
          <p:spPr bwMode="auto">
            <a:xfrm>
              <a:off x="928688" y="2903537"/>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86" name="Rectangle 14"/>
            <p:cNvSpPr>
              <a:spLocks noChangeArrowheads="1"/>
            </p:cNvSpPr>
            <p:nvPr/>
          </p:nvSpPr>
          <p:spPr bwMode="auto">
            <a:xfrm>
              <a:off x="1114425" y="3070225"/>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87" name="Rectangle 15"/>
            <p:cNvSpPr>
              <a:spLocks noChangeArrowheads="1"/>
            </p:cNvSpPr>
            <p:nvPr/>
          </p:nvSpPr>
          <p:spPr bwMode="auto">
            <a:xfrm>
              <a:off x="1698625" y="2611437"/>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00</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88" name="Rectangle 16"/>
            <p:cNvSpPr>
              <a:spLocks noChangeArrowheads="1"/>
            </p:cNvSpPr>
            <p:nvPr/>
          </p:nvSpPr>
          <p:spPr bwMode="auto">
            <a:xfrm>
              <a:off x="1698625" y="3008312"/>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01</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89" name="Freeform 21"/>
            <p:cNvSpPr>
              <a:spLocks/>
            </p:cNvSpPr>
            <p:nvPr/>
          </p:nvSpPr>
          <p:spPr bwMode="auto">
            <a:xfrm>
              <a:off x="1295400" y="1676400"/>
              <a:ext cx="739775" cy="973137"/>
            </a:xfrm>
            <a:custGeom>
              <a:avLst/>
              <a:gdLst>
                <a:gd name="T0" fmla="*/ 0 w 531"/>
                <a:gd name="T1" fmla="*/ 0 h 574"/>
                <a:gd name="T2" fmla="*/ 2147483646 w 531"/>
                <a:gd name="T3" fmla="*/ 0 h 574"/>
                <a:gd name="T4" fmla="*/ 2147483646 w 531"/>
                <a:gd name="T5" fmla="*/ 2147483646 h 574"/>
                <a:gd name="T6" fmla="*/ 0 60000 65536"/>
                <a:gd name="T7" fmla="*/ 0 60000 65536"/>
                <a:gd name="T8" fmla="*/ 0 60000 65536"/>
                <a:gd name="T9" fmla="*/ 0 w 531"/>
                <a:gd name="T10" fmla="*/ 0 h 574"/>
                <a:gd name="T11" fmla="*/ 531 w 531"/>
                <a:gd name="T12" fmla="*/ 574 h 574"/>
              </a:gdLst>
              <a:ahLst/>
              <a:cxnLst>
                <a:cxn ang="T6">
                  <a:pos x="T0" y="T1"/>
                </a:cxn>
                <a:cxn ang="T7">
                  <a:pos x="T2" y="T3"/>
                </a:cxn>
                <a:cxn ang="T8">
                  <a:pos x="T4" y="T5"/>
                </a:cxn>
              </a:cxnLst>
              <a:rect l="T9" t="T10" r="T11" b="T12"/>
              <a:pathLst>
                <a:path w="531" h="574">
                  <a:moveTo>
                    <a:pt x="0" y="0"/>
                  </a:moveTo>
                  <a:lnTo>
                    <a:pt x="531" y="0"/>
                  </a:lnTo>
                  <a:lnTo>
                    <a:pt x="531" y="574"/>
                  </a:lnTo>
                </a:path>
              </a:pathLst>
            </a:custGeom>
            <a:noFill/>
            <a:ln w="158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90" name="Rectangle 23"/>
            <p:cNvSpPr>
              <a:spLocks noChangeArrowheads="1"/>
            </p:cNvSpPr>
            <p:nvPr/>
          </p:nvSpPr>
          <p:spPr bwMode="auto">
            <a:xfrm>
              <a:off x="965200" y="1446212"/>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s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91" name="Line 24"/>
            <p:cNvSpPr>
              <a:spLocks noChangeShapeType="1"/>
            </p:cNvSpPr>
            <p:nvPr/>
          </p:nvSpPr>
          <p:spPr bwMode="auto">
            <a:xfrm>
              <a:off x="1295400" y="3548062"/>
              <a:ext cx="325438" cy="3175"/>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92" name="Line 25"/>
            <p:cNvSpPr>
              <a:spLocks noChangeShapeType="1"/>
            </p:cNvSpPr>
            <p:nvPr/>
          </p:nvSpPr>
          <p:spPr bwMode="auto">
            <a:xfrm>
              <a:off x="1295400" y="3944937"/>
              <a:ext cx="325438" cy="3175"/>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93" name="Rectangle 26"/>
            <p:cNvSpPr>
              <a:spLocks noChangeArrowheads="1"/>
            </p:cNvSpPr>
            <p:nvPr/>
          </p:nvSpPr>
          <p:spPr bwMode="auto">
            <a:xfrm>
              <a:off x="1079500" y="1612900"/>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94" name="Rectangle 27"/>
            <p:cNvSpPr>
              <a:spLocks noChangeArrowheads="1"/>
            </p:cNvSpPr>
            <p:nvPr/>
          </p:nvSpPr>
          <p:spPr bwMode="auto">
            <a:xfrm>
              <a:off x="928688" y="3306762"/>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95" name="Rectangle 28"/>
            <p:cNvSpPr>
              <a:spLocks noChangeArrowheads="1"/>
            </p:cNvSpPr>
            <p:nvPr/>
          </p:nvSpPr>
          <p:spPr bwMode="auto">
            <a:xfrm>
              <a:off x="1114425" y="3473450"/>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2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96" name="Rectangle 29"/>
            <p:cNvSpPr>
              <a:spLocks noChangeArrowheads="1"/>
            </p:cNvSpPr>
            <p:nvPr/>
          </p:nvSpPr>
          <p:spPr bwMode="auto">
            <a:xfrm>
              <a:off x="928688" y="3709987"/>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97" name="Rectangle 30"/>
            <p:cNvSpPr>
              <a:spLocks noChangeArrowheads="1"/>
            </p:cNvSpPr>
            <p:nvPr/>
          </p:nvSpPr>
          <p:spPr bwMode="auto">
            <a:xfrm>
              <a:off x="1114425" y="3876675"/>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3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98" name="Rectangle 31"/>
            <p:cNvSpPr>
              <a:spLocks noChangeArrowheads="1"/>
            </p:cNvSpPr>
            <p:nvPr/>
          </p:nvSpPr>
          <p:spPr bwMode="auto">
            <a:xfrm>
              <a:off x="1698625" y="3414712"/>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10</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99" name="Rectangle 34"/>
            <p:cNvSpPr>
              <a:spLocks noChangeArrowheads="1"/>
            </p:cNvSpPr>
            <p:nvPr/>
          </p:nvSpPr>
          <p:spPr bwMode="auto">
            <a:xfrm>
              <a:off x="1698625" y="3811587"/>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11</a:t>
              </a:r>
              <a:endParaRPr lang="en-US" altLang="en-US" sz="1800">
                <a:solidFill>
                  <a:schemeClr val="tx1"/>
                </a:solidFill>
                <a:latin typeface="Times New Roman" panose="02020603050405020304" pitchFamily="18" charset="0"/>
                <a:ea typeface="MS PGothic" panose="020B0600070205080204" pitchFamily="34" charset="-128"/>
              </a:endParaRPr>
            </a:p>
          </p:txBody>
        </p:sp>
      </p:grpSp>
      <p:grpSp>
        <p:nvGrpSpPr>
          <p:cNvPr id="35845" name="Group 3"/>
          <p:cNvGrpSpPr>
            <a:grpSpLocks/>
          </p:cNvGrpSpPr>
          <p:nvPr/>
        </p:nvGrpSpPr>
        <p:grpSpPr bwMode="auto">
          <a:xfrm>
            <a:off x="5410200" y="1752600"/>
            <a:ext cx="1744663" cy="2559050"/>
            <a:chOff x="3581400" y="1524000"/>
            <a:chExt cx="1744662" cy="2559050"/>
          </a:xfrm>
        </p:grpSpPr>
        <p:sp>
          <p:nvSpPr>
            <p:cNvPr id="35851" name="Rectangle 18"/>
            <p:cNvSpPr>
              <a:spLocks noChangeArrowheads="1"/>
            </p:cNvSpPr>
            <p:nvPr/>
          </p:nvSpPr>
          <p:spPr bwMode="auto">
            <a:xfrm>
              <a:off x="4894262" y="226695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52" name="Rectangle 19"/>
            <p:cNvSpPr>
              <a:spLocks noChangeArrowheads="1"/>
            </p:cNvSpPr>
            <p:nvPr/>
          </p:nvSpPr>
          <p:spPr bwMode="auto">
            <a:xfrm>
              <a:off x="5081587" y="2428875"/>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53" name="Rectangle 20"/>
            <p:cNvSpPr>
              <a:spLocks noChangeArrowheads="1"/>
            </p:cNvSpPr>
            <p:nvPr/>
          </p:nvSpPr>
          <p:spPr bwMode="auto">
            <a:xfrm>
              <a:off x="4894262" y="2697163"/>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54" name="Rectangle 22"/>
            <p:cNvSpPr>
              <a:spLocks noChangeArrowheads="1"/>
            </p:cNvSpPr>
            <p:nvPr/>
          </p:nvSpPr>
          <p:spPr bwMode="auto">
            <a:xfrm>
              <a:off x="5081587" y="286385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55" name="Line 32"/>
            <p:cNvSpPr>
              <a:spLocks noChangeShapeType="1"/>
            </p:cNvSpPr>
            <p:nvPr/>
          </p:nvSpPr>
          <p:spPr bwMode="auto">
            <a:xfrm flipH="1">
              <a:off x="3581400" y="2103438"/>
              <a:ext cx="1744662" cy="3175"/>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56" name="Line 33"/>
            <p:cNvSpPr>
              <a:spLocks noChangeShapeType="1"/>
            </p:cNvSpPr>
            <p:nvPr/>
          </p:nvSpPr>
          <p:spPr bwMode="auto">
            <a:xfrm flipV="1">
              <a:off x="4648200" y="1524000"/>
              <a:ext cx="0" cy="2559050"/>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57" name="Rectangle 35"/>
            <p:cNvSpPr>
              <a:spLocks noChangeArrowheads="1"/>
            </p:cNvSpPr>
            <p:nvPr/>
          </p:nvSpPr>
          <p:spPr bwMode="auto">
            <a:xfrm>
              <a:off x="3802062" y="231140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58" name="Rectangle 36"/>
            <p:cNvSpPr>
              <a:spLocks noChangeArrowheads="1"/>
            </p:cNvSpPr>
            <p:nvPr/>
          </p:nvSpPr>
          <p:spPr bwMode="auto">
            <a:xfrm>
              <a:off x="3802062" y="274161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59" name="Rectangle 37"/>
            <p:cNvSpPr>
              <a:spLocks noChangeArrowheads="1"/>
            </p:cNvSpPr>
            <p:nvPr/>
          </p:nvSpPr>
          <p:spPr bwMode="auto">
            <a:xfrm>
              <a:off x="3802062" y="317500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60" name="Rectangle 38"/>
            <p:cNvSpPr>
              <a:spLocks noChangeArrowheads="1"/>
            </p:cNvSpPr>
            <p:nvPr/>
          </p:nvSpPr>
          <p:spPr bwMode="auto">
            <a:xfrm>
              <a:off x="3802062" y="360521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61" name="Rectangle 39"/>
            <p:cNvSpPr>
              <a:spLocks noChangeArrowheads="1"/>
            </p:cNvSpPr>
            <p:nvPr/>
          </p:nvSpPr>
          <p:spPr bwMode="auto">
            <a:xfrm>
              <a:off x="4224337" y="274161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62" name="Rectangle 40"/>
            <p:cNvSpPr>
              <a:spLocks noChangeArrowheads="1"/>
            </p:cNvSpPr>
            <p:nvPr/>
          </p:nvSpPr>
          <p:spPr bwMode="auto">
            <a:xfrm>
              <a:off x="4224337" y="317500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63" name="Rectangle 41"/>
            <p:cNvSpPr>
              <a:spLocks noChangeArrowheads="1"/>
            </p:cNvSpPr>
            <p:nvPr/>
          </p:nvSpPr>
          <p:spPr bwMode="auto">
            <a:xfrm>
              <a:off x="4224337" y="360521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64" name="Rectangle 42"/>
            <p:cNvSpPr>
              <a:spLocks noChangeArrowheads="1"/>
            </p:cNvSpPr>
            <p:nvPr/>
          </p:nvSpPr>
          <p:spPr bwMode="auto">
            <a:xfrm>
              <a:off x="5003800" y="159226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f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65" name="Rectangle 43"/>
            <p:cNvSpPr>
              <a:spLocks noChangeArrowheads="1"/>
            </p:cNvSpPr>
            <p:nvPr/>
          </p:nvSpPr>
          <p:spPr bwMode="auto">
            <a:xfrm>
              <a:off x="3746500" y="1592263"/>
              <a:ext cx="17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s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66" name="Rectangle 44"/>
            <p:cNvSpPr>
              <a:spLocks noChangeArrowheads="1"/>
            </p:cNvSpPr>
            <p:nvPr/>
          </p:nvSpPr>
          <p:spPr bwMode="auto">
            <a:xfrm>
              <a:off x="3860800" y="175895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67" name="Rectangle 45"/>
            <p:cNvSpPr>
              <a:spLocks noChangeArrowheads="1"/>
            </p:cNvSpPr>
            <p:nvPr/>
          </p:nvSpPr>
          <p:spPr bwMode="auto">
            <a:xfrm>
              <a:off x="4224337" y="231140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68" name="Rectangle 46"/>
            <p:cNvSpPr>
              <a:spLocks noChangeArrowheads="1"/>
            </p:cNvSpPr>
            <p:nvPr/>
          </p:nvSpPr>
          <p:spPr bwMode="auto">
            <a:xfrm>
              <a:off x="4168775" y="1592263"/>
              <a:ext cx="17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s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69" name="Rectangle 47"/>
            <p:cNvSpPr>
              <a:spLocks noChangeArrowheads="1"/>
            </p:cNvSpPr>
            <p:nvPr/>
          </p:nvSpPr>
          <p:spPr bwMode="auto">
            <a:xfrm>
              <a:off x="4279900" y="175895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70" name="Rectangle 48"/>
            <p:cNvSpPr>
              <a:spLocks noChangeArrowheads="1"/>
            </p:cNvSpPr>
            <p:nvPr/>
          </p:nvSpPr>
          <p:spPr bwMode="auto">
            <a:xfrm>
              <a:off x="4889500" y="313055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71" name="Rectangle 49"/>
            <p:cNvSpPr>
              <a:spLocks noChangeArrowheads="1"/>
            </p:cNvSpPr>
            <p:nvPr/>
          </p:nvSpPr>
          <p:spPr bwMode="auto">
            <a:xfrm>
              <a:off x="5075237" y="329406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2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72" name="Rectangle 50"/>
            <p:cNvSpPr>
              <a:spLocks noChangeArrowheads="1"/>
            </p:cNvSpPr>
            <p:nvPr/>
          </p:nvSpPr>
          <p:spPr bwMode="auto">
            <a:xfrm>
              <a:off x="4889500" y="3560763"/>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73" name="Rectangle 51"/>
            <p:cNvSpPr>
              <a:spLocks noChangeArrowheads="1"/>
            </p:cNvSpPr>
            <p:nvPr/>
          </p:nvSpPr>
          <p:spPr bwMode="auto">
            <a:xfrm>
              <a:off x="5075237" y="372745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3 </a:t>
              </a:r>
              <a:endParaRPr lang="en-US" altLang="en-US" sz="1800">
                <a:solidFill>
                  <a:schemeClr val="tx1"/>
                </a:solidFill>
                <a:latin typeface="Times New Roman" panose="02020603050405020304" pitchFamily="18" charset="0"/>
                <a:ea typeface="MS PGothic" panose="020B0600070205080204" pitchFamily="34" charset="-128"/>
              </a:endParaRPr>
            </a:p>
          </p:txBody>
        </p:sp>
      </p:grpSp>
      <p:sp>
        <p:nvSpPr>
          <p:cNvPr id="35846" name="Rectangle 52"/>
          <p:cNvSpPr>
            <a:spLocks noChangeArrowheads="1"/>
          </p:cNvSpPr>
          <p:nvPr/>
        </p:nvSpPr>
        <p:spPr bwMode="auto">
          <a:xfrm>
            <a:off x="152400" y="1066800"/>
            <a:ext cx="19891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Helvetica" panose="020B0604020202020204" pitchFamily="34" charset="0"/>
                <a:ea typeface="MS PGothic" panose="020B0600070205080204" pitchFamily="34" charset="-128"/>
              </a:rPr>
              <a:t>(a) Graphic symbol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35847" name="Text Box 53"/>
          <p:cNvSpPr txBox="1">
            <a:spLocks noChangeArrowheads="1"/>
          </p:cNvSpPr>
          <p:nvPr/>
        </p:nvSpPr>
        <p:spPr bwMode="auto">
          <a:xfrm>
            <a:off x="1905000" y="228600"/>
            <a:ext cx="462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pl-PL" altLang="en-US" sz="3600">
                <a:solidFill>
                  <a:srgbClr val="000066"/>
                </a:solidFill>
                <a:ea typeface="MS PGothic" panose="020B0600070205080204" pitchFamily="34" charset="-128"/>
              </a:rPr>
              <a:t>4-to-1 Multiplexer</a:t>
            </a:r>
          </a:p>
        </p:txBody>
      </p:sp>
      <p:sp>
        <p:nvSpPr>
          <p:cNvPr id="35848" name="TextBox 2"/>
          <p:cNvSpPr txBox="1">
            <a:spLocks noChangeArrowheads="1"/>
          </p:cNvSpPr>
          <p:nvPr/>
        </p:nvSpPr>
        <p:spPr bwMode="auto">
          <a:xfrm>
            <a:off x="2799347" y="4594308"/>
            <a:ext cx="468512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b="1" dirty="0">
                <a:solidFill>
                  <a:srgbClr val="800000"/>
                </a:solidFill>
                <a:latin typeface="Times New Roman" panose="02020603050405020304" pitchFamily="18" charset="0"/>
                <a:ea typeface="MS PGothic" panose="020B0600070205080204" pitchFamily="34" charset="-128"/>
              </a:rPr>
              <a:t>WITH s SELECT</a:t>
            </a:r>
          </a:p>
          <a:p>
            <a:pPr>
              <a:spcBef>
                <a:spcPct val="0"/>
              </a:spcBef>
              <a:buClrTx/>
              <a:buSzTx/>
              <a:buFontTx/>
              <a:buNone/>
            </a:pPr>
            <a:r>
              <a:rPr lang="en-US" altLang="en-US" sz="2400" b="1" dirty="0">
                <a:solidFill>
                  <a:srgbClr val="800000"/>
                </a:solidFill>
                <a:latin typeface="Times New Roman" panose="02020603050405020304" pitchFamily="18" charset="0"/>
                <a:ea typeface="MS PGothic" panose="020B0600070205080204" pitchFamily="34" charset="-128"/>
              </a:rPr>
              <a:t>	f &lt;= </a:t>
            </a:r>
            <a:r>
              <a:rPr lang="en-US" altLang="en-US" sz="2400" b="1" dirty="0" smtClean="0">
                <a:solidFill>
                  <a:srgbClr val="800000"/>
                </a:solidFill>
                <a:latin typeface="Times New Roman" panose="02020603050405020304" pitchFamily="18" charset="0"/>
                <a:ea typeface="MS PGothic" panose="020B0600070205080204" pitchFamily="34" charset="-128"/>
              </a:rPr>
              <a:t>w3WHEN “11",</a:t>
            </a:r>
            <a:endParaRPr lang="en-US" altLang="en-US" sz="2400" b="1" dirty="0">
              <a:solidFill>
                <a:srgbClr val="800000"/>
              </a:solidFill>
              <a:latin typeface="Times New Roman" panose="02020603050405020304" pitchFamily="18" charset="0"/>
              <a:ea typeface="MS PGothic" panose="020B0600070205080204" pitchFamily="34" charset="-128"/>
            </a:endParaRPr>
          </a:p>
          <a:p>
            <a:pPr>
              <a:spcBef>
                <a:spcPct val="0"/>
              </a:spcBef>
              <a:buClrTx/>
              <a:buSzTx/>
              <a:buNone/>
            </a:pPr>
            <a:r>
              <a:rPr lang="en-US" altLang="en-US" sz="2400" b="1" dirty="0">
                <a:solidFill>
                  <a:srgbClr val="800000"/>
                </a:solidFill>
                <a:latin typeface="Times New Roman" panose="02020603050405020304" pitchFamily="18" charset="0"/>
                <a:ea typeface="MS PGothic" panose="020B0600070205080204" pitchFamily="34" charset="-128"/>
              </a:rPr>
              <a:t>	        </a:t>
            </a:r>
            <a:r>
              <a:rPr lang="en-US" altLang="en-US" sz="2400" b="1" dirty="0" smtClean="0">
                <a:solidFill>
                  <a:srgbClr val="800000"/>
                </a:solidFill>
                <a:latin typeface="Times New Roman" panose="02020603050405020304" pitchFamily="18" charset="0"/>
                <a:ea typeface="MS PGothic" panose="020B0600070205080204" pitchFamily="34" charset="-128"/>
              </a:rPr>
              <a:t>w2 WHEN "10",</a:t>
            </a:r>
          </a:p>
          <a:p>
            <a:pPr>
              <a:spcBef>
                <a:spcPct val="0"/>
              </a:spcBef>
              <a:buClrTx/>
              <a:buSzTx/>
              <a:buFontTx/>
              <a:buNone/>
            </a:pPr>
            <a:r>
              <a:rPr lang="en-US" altLang="en-US" sz="2400" b="1" dirty="0">
                <a:solidFill>
                  <a:srgbClr val="800000"/>
                </a:solidFill>
                <a:latin typeface="Times New Roman" panose="02020603050405020304" pitchFamily="18" charset="0"/>
                <a:ea typeface="MS PGothic" panose="020B0600070205080204" pitchFamily="34" charset="-128"/>
              </a:rPr>
              <a:t>	        </a:t>
            </a:r>
            <a:r>
              <a:rPr lang="en-US" altLang="en-US" sz="2400" b="1" dirty="0" smtClean="0">
                <a:solidFill>
                  <a:srgbClr val="800000"/>
                </a:solidFill>
                <a:latin typeface="Times New Roman" panose="02020603050405020304" pitchFamily="18" charset="0"/>
                <a:ea typeface="MS PGothic" panose="020B0600070205080204" pitchFamily="34" charset="-128"/>
              </a:rPr>
              <a:t>w1 WHEN "01",</a:t>
            </a:r>
          </a:p>
          <a:p>
            <a:pPr>
              <a:spcBef>
                <a:spcPct val="0"/>
              </a:spcBef>
              <a:buClrTx/>
              <a:buSzTx/>
              <a:buFontTx/>
              <a:buNone/>
            </a:pPr>
            <a:r>
              <a:rPr lang="en-US" altLang="en-US" sz="2400" b="1" dirty="0">
                <a:solidFill>
                  <a:srgbClr val="800000"/>
                </a:solidFill>
                <a:latin typeface="Times New Roman" panose="02020603050405020304" pitchFamily="18" charset="0"/>
                <a:ea typeface="MS PGothic" panose="020B0600070205080204" pitchFamily="34" charset="-128"/>
              </a:rPr>
              <a:t>	        </a:t>
            </a:r>
            <a:r>
              <a:rPr lang="en-US" altLang="en-US" sz="2400" b="1" dirty="0" smtClean="0">
                <a:solidFill>
                  <a:srgbClr val="800000"/>
                </a:solidFill>
                <a:latin typeface="Times New Roman" panose="02020603050405020304" pitchFamily="18" charset="0"/>
                <a:ea typeface="MS PGothic" panose="020B0600070205080204" pitchFamily="34" charset="-128"/>
              </a:rPr>
              <a:t>w0 WHEN </a:t>
            </a:r>
            <a:r>
              <a:rPr lang="en-US" altLang="en-US" sz="2400" b="1" dirty="0">
                <a:solidFill>
                  <a:srgbClr val="800000"/>
                </a:solidFill>
                <a:latin typeface="Times New Roman" panose="02020603050405020304" pitchFamily="18" charset="0"/>
                <a:ea typeface="MS PGothic" panose="020B0600070205080204" pitchFamily="34" charset="-128"/>
              </a:rPr>
              <a:t>OTHERS ;</a:t>
            </a:r>
          </a:p>
        </p:txBody>
      </p:sp>
      <p:sp>
        <p:nvSpPr>
          <p:cNvPr id="35849" name="Left Brace 5"/>
          <p:cNvSpPr>
            <a:spLocks/>
          </p:cNvSpPr>
          <p:nvPr/>
        </p:nvSpPr>
        <p:spPr bwMode="auto">
          <a:xfrm>
            <a:off x="1219200" y="1600200"/>
            <a:ext cx="228600" cy="609600"/>
          </a:xfrm>
          <a:prstGeom prst="leftBrace">
            <a:avLst>
              <a:gd name="adj1" fmla="val 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11430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en-US" altLang="en-US" sz="2400">
              <a:solidFill>
                <a:schemeClr val="tx1"/>
              </a:solidFill>
              <a:ea typeface="MS PGothic" panose="020B0600070205080204" pitchFamily="34" charset="-128"/>
            </a:endParaRPr>
          </a:p>
        </p:txBody>
      </p:sp>
      <p:sp>
        <p:nvSpPr>
          <p:cNvPr id="35850" name="TextBox 6"/>
          <p:cNvSpPr txBox="1">
            <a:spLocks noChangeArrowheads="1"/>
          </p:cNvSpPr>
          <p:nvPr/>
        </p:nvSpPr>
        <p:spPr bwMode="auto">
          <a:xfrm>
            <a:off x="881063" y="1600200"/>
            <a:ext cx="414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en-US" altLang="en-US" sz="2400">
                <a:solidFill>
                  <a:schemeClr val="tx1"/>
                </a:solidFill>
                <a:latin typeface="Times New Roman" panose="02020603050405020304" pitchFamily="18" charset="0"/>
                <a:ea typeface="MS PGothic" panose="020B0600070205080204" pitchFamily="34" charset="-128"/>
              </a:rPr>
              <a:t>s</a:t>
            </a:r>
          </a:p>
        </p:txBody>
      </p:sp>
      <p:sp>
        <p:nvSpPr>
          <p:cNvPr id="3" name="Rectangle 2"/>
          <p:cNvSpPr/>
          <p:nvPr/>
        </p:nvSpPr>
        <p:spPr>
          <a:xfrm>
            <a:off x="2854233" y="4153842"/>
            <a:ext cx="1946367" cy="461665"/>
          </a:xfrm>
          <a:prstGeom prst="rect">
            <a:avLst/>
          </a:prstGeom>
        </p:spPr>
        <p:txBody>
          <a:bodyPr wrap="none">
            <a:spAutoFit/>
          </a:bodyPr>
          <a:lstStyle/>
          <a:p>
            <a:r>
              <a:rPr lang="en-US" altLang="en-US" b="1" dirty="0">
                <a:solidFill>
                  <a:srgbClr val="800000"/>
                </a:solidFill>
                <a:latin typeface="Times New Roman" panose="02020603050405020304" pitchFamily="18" charset="0"/>
                <a:ea typeface="MS PGothic" panose="020B0600070205080204" pitchFamily="34" charset="-128"/>
              </a:rPr>
              <a:t>s &lt;= s1 &amp;  s0;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pic>
        <p:nvPicPr>
          <p:cNvPr id="37891" name="Picture 2" descr="crii_application_large_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3"/>
          <p:cNvSpPr txBox="1">
            <a:spLocks noChangeArrowheads="1"/>
          </p:cNvSpPr>
          <p:nvPr/>
        </p:nvSpPr>
        <p:spPr bwMode="auto">
          <a:xfrm>
            <a:off x="3441700" y="2971800"/>
            <a:ext cx="21812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a:spcBef>
                <a:spcPct val="0"/>
              </a:spcBef>
              <a:buClrTx/>
              <a:buSzTx/>
              <a:buFontTx/>
              <a:buNone/>
            </a:pPr>
            <a:r>
              <a:rPr kumimoji="1" lang="en-US" altLang="en-US" sz="4000" b="1">
                <a:solidFill>
                  <a:schemeClr val="tx1"/>
                </a:solidFill>
                <a:ea typeface="MS PGothic" panose="020B0600070205080204" pitchFamily="34" charset="-128"/>
              </a:rPr>
              <a:t>Process</a:t>
            </a:r>
          </a:p>
          <a:p>
            <a:pPr algn="ctr">
              <a:spcBef>
                <a:spcPct val="0"/>
              </a:spcBef>
              <a:buClrTx/>
              <a:buSzTx/>
              <a:buFontTx/>
              <a:buNone/>
            </a:pPr>
            <a:endParaRPr kumimoji="1" lang="en-US" altLang="en-US" sz="4000" b="1">
              <a:solidFill>
                <a:schemeClr val="tx1"/>
              </a:solidFill>
              <a:ea typeface="MS PGothic" panose="020B0600070205080204" pitchFamily="34" charset="-128"/>
            </a:endParaRPr>
          </a:p>
          <a:p>
            <a:pPr algn="ctr">
              <a:spcBef>
                <a:spcPct val="0"/>
              </a:spcBef>
              <a:buClrTx/>
              <a:buSzTx/>
              <a:buFontTx/>
              <a:buNone/>
            </a:pPr>
            <a:endParaRPr kumimoji="1" lang="en-US" altLang="en-US" sz="4000" b="1">
              <a:solidFill>
                <a:schemeClr val="tx1"/>
              </a:solidFill>
              <a:ea typeface="MS PGothic"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altLang="en-US" smtClean="0"/>
              <a:t>Process</a:t>
            </a:r>
          </a:p>
        </p:txBody>
      </p:sp>
      <p:sp>
        <p:nvSpPr>
          <p:cNvPr id="38915" name="Rectangle 3"/>
          <p:cNvSpPr>
            <a:spLocks noGrp="1" noChangeArrowheads="1"/>
          </p:cNvSpPr>
          <p:nvPr>
            <p:ph sz="quarter" idx="1"/>
          </p:nvPr>
        </p:nvSpPr>
        <p:spPr>
          <a:xfrm>
            <a:off x="757238" y="1524000"/>
            <a:ext cx="7772400" cy="1219200"/>
          </a:xfrm>
        </p:spPr>
        <p:txBody>
          <a:bodyPr/>
          <a:lstStyle/>
          <a:p>
            <a:pPr eaLnBrk="1" hangingPunct="1">
              <a:lnSpc>
                <a:spcPct val="90000"/>
              </a:lnSpc>
              <a:buSzPct val="80000"/>
              <a:buFont typeface="Arial" panose="020B0604020202020204" pitchFamily="34" charset="0"/>
              <a:buChar char="•"/>
            </a:pPr>
            <a:r>
              <a:rPr lang="en-US" altLang="en-US" smtClean="0"/>
              <a:t>Contain sequential statements that define algorithms</a:t>
            </a:r>
          </a:p>
          <a:p>
            <a:pPr eaLnBrk="1" hangingPunct="1">
              <a:lnSpc>
                <a:spcPct val="90000"/>
              </a:lnSpc>
              <a:buSzPct val="80000"/>
              <a:buFont typeface="Arial" panose="020B0604020202020204" pitchFamily="34" charset="0"/>
              <a:buChar char="•"/>
            </a:pPr>
            <a:r>
              <a:rPr lang="en-US" altLang="en-US" smtClean="0"/>
              <a:t>Executed when one of the signals in the sensitivity list has an event</a:t>
            </a:r>
          </a:p>
        </p:txBody>
      </p:sp>
      <p:sp>
        <p:nvSpPr>
          <p:cNvPr id="38916" name="Rectangle 4"/>
          <p:cNvSpPr>
            <a:spLocks noChangeArrowheads="1"/>
          </p:cNvSpPr>
          <p:nvPr/>
        </p:nvSpPr>
        <p:spPr bwMode="auto">
          <a:xfrm>
            <a:off x="838200" y="3505200"/>
            <a:ext cx="3733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eaLnBrk="1" hangingPunct="1">
              <a:lnSpc>
                <a:spcPct val="90000"/>
              </a:lnSpc>
              <a:buClr>
                <a:schemeClr val="folHlink"/>
              </a:buClr>
              <a:buSzPct val="80000"/>
              <a:buFont typeface="Wingdings" panose="05000000000000000000" pitchFamily="2" charset="2"/>
              <a:buNone/>
            </a:pPr>
            <a:r>
              <a:rPr lang="en-US" altLang="en-US" sz="2400">
                <a:solidFill>
                  <a:schemeClr val="tx1"/>
                </a:solidFill>
                <a:latin typeface="Tahoma" panose="020B0604030504040204" pitchFamily="34" charset="0"/>
              </a:rPr>
              <a:t>proc1: </a:t>
            </a:r>
            <a:r>
              <a:rPr lang="en-US" altLang="en-US" sz="2400">
                <a:solidFill>
                  <a:schemeClr val="hlink"/>
                </a:solidFill>
                <a:latin typeface="Tahoma" panose="020B0604030504040204" pitchFamily="34" charset="0"/>
              </a:rPr>
              <a:t>process</a:t>
            </a:r>
            <a:r>
              <a:rPr lang="en-US" altLang="en-US" sz="2400">
                <a:solidFill>
                  <a:schemeClr val="tx1"/>
                </a:solidFill>
                <a:latin typeface="Tahoma" panose="020B0604030504040204" pitchFamily="34" charset="0"/>
              </a:rPr>
              <a:t> (a,b,c)</a:t>
            </a:r>
          </a:p>
          <a:p>
            <a:pPr eaLnBrk="1" hangingPunct="1">
              <a:lnSpc>
                <a:spcPct val="90000"/>
              </a:lnSpc>
              <a:buClr>
                <a:schemeClr val="folHlink"/>
              </a:buClr>
              <a:buSzPct val="80000"/>
              <a:buFont typeface="Wingdings" panose="05000000000000000000" pitchFamily="2" charset="2"/>
              <a:buNone/>
            </a:pPr>
            <a:r>
              <a:rPr lang="en-US" altLang="en-US" sz="2400">
                <a:solidFill>
                  <a:schemeClr val="tx1"/>
                </a:solidFill>
                <a:latin typeface="Tahoma" panose="020B0604030504040204" pitchFamily="34" charset="0"/>
              </a:rPr>
              <a:t>	begin</a:t>
            </a:r>
          </a:p>
          <a:p>
            <a:pPr eaLnBrk="1" hangingPunct="1">
              <a:lnSpc>
                <a:spcPct val="90000"/>
              </a:lnSpc>
              <a:buClr>
                <a:schemeClr val="folHlink"/>
              </a:buClr>
              <a:buSzPct val="80000"/>
              <a:buFont typeface="Wingdings" panose="05000000000000000000" pitchFamily="2" charset="2"/>
              <a:buNone/>
            </a:pPr>
            <a:r>
              <a:rPr lang="en-US" altLang="en-US" sz="2400">
                <a:solidFill>
                  <a:schemeClr val="tx1"/>
                </a:solidFill>
                <a:latin typeface="Tahoma" panose="020B0604030504040204" pitchFamily="34" charset="0"/>
              </a:rPr>
              <a:t>		x&lt;=a </a:t>
            </a:r>
            <a:r>
              <a:rPr lang="en-US" altLang="en-US" sz="2400">
                <a:solidFill>
                  <a:schemeClr val="hlink"/>
                </a:solidFill>
                <a:latin typeface="Tahoma" panose="020B0604030504040204" pitchFamily="34" charset="0"/>
              </a:rPr>
              <a:t>and</a:t>
            </a:r>
            <a:r>
              <a:rPr lang="en-US" altLang="en-US" sz="2400">
                <a:solidFill>
                  <a:schemeClr val="tx1"/>
                </a:solidFill>
                <a:latin typeface="Tahoma" panose="020B0604030504040204" pitchFamily="34" charset="0"/>
              </a:rPr>
              <a:t> b </a:t>
            </a:r>
            <a:r>
              <a:rPr lang="en-US" altLang="en-US" sz="2400">
                <a:solidFill>
                  <a:schemeClr val="hlink"/>
                </a:solidFill>
                <a:latin typeface="Tahoma" panose="020B0604030504040204" pitchFamily="34" charset="0"/>
              </a:rPr>
              <a:t>and</a:t>
            </a:r>
            <a:r>
              <a:rPr lang="en-US" altLang="en-US" sz="2400">
                <a:solidFill>
                  <a:schemeClr val="tx1"/>
                </a:solidFill>
                <a:latin typeface="Tahoma" panose="020B0604030504040204" pitchFamily="34" charset="0"/>
              </a:rPr>
              <a:t> c;</a:t>
            </a:r>
          </a:p>
          <a:p>
            <a:pPr eaLnBrk="1" hangingPunct="1">
              <a:lnSpc>
                <a:spcPct val="90000"/>
              </a:lnSpc>
              <a:buClr>
                <a:schemeClr val="folHlink"/>
              </a:buClr>
              <a:buSzPct val="80000"/>
              <a:buFont typeface="Wingdings" panose="05000000000000000000" pitchFamily="2" charset="2"/>
              <a:buNone/>
            </a:pPr>
            <a:r>
              <a:rPr lang="en-US" altLang="en-US" sz="2400">
                <a:solidFill>
                  <a:schemeClr val="hlink"/>
                </a:solidFill>
                <a:latin typeface="Tahoma" panose="020B0604030504040204" pitchFamily="34" charset="0"/>
              </a:rPr>
              <a:t>end process</a:t>
            </a:r>
            <a:r>
              <a:rPr lang="en-US" altLang="en-US" sz="2400">
                <a:solidFill>
                  <a:schemeClr val="tx1"/>
                </a:solidFill>
                <a:latin typeface="Tahoma" panose="020B0604030504040204" pitchFamily="34" charset="0"/>
              </a:rPr>
              <a:t> proc1;</a:t>
            </a:r>
          </a:p>
        </p:txBody>
      </p:sp>
      <p:sp>
        <p:nvSpPr>
          <p:cNvPr id="38917" name="Rectangle 5"/>
          <p:cNvSpPr>
            <a:spLocks noChangeArrowheads="1"/>
          </p:cNvSpPr>
          <p:nvPr/>
        </p:nvSpPr>
        <p:spPr bwMode="auto">
          <a:xfrm>
            <a:off x="4724400" y="3429000"/>
            <a:ext cx="3733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eaLnBrk="1" hangingPunct="1">
              <a:lnSpc>
                <a:spcPct val="90000"/>
              </a:lnSpc>
              <a:buClr>
                <a:schemeClr val="folHlink"/>
              </a:buClr>
              <a:buSzPct val="80000"/>
              <a:buFont typeface="Wingdings" panose="05000000000000000000" pitchFamily="2" charset="2"/>
              <a:buNone/>
            </a:pPr>
            <a:r>
              <a:rPr lang="en-US" altLang="en-US" sz="2400">
                <a:solidFill>
                  <a:schemeClr val="tx1"/>
                </a:solidFill>
                <a:latin typeface="Tahoma" panose="020B0604030504040204" pitchFamily="34" charset="0"/>
              </a:rPr>
              <a:t>proc2: </a:t>
            </a:r>
            <a:r>
              <a:rPr lang="en-US" altLang="en-US" sz="2400">
                <a:solidFill>
                  <a:schemeClr val="hlink"/>
                </a:solidFill>
                <a:latin typeface="Tahoma" panose="020B0604030504040204" pitchFamily="34" charset="0"/>
              </a:rPr>
              <a:t>process</a:t>
            </a:r>
            <a:r>
              <a:rPr lang="en-US" altLang="en-US" sz="2400">
                <a:solidFill>
                  <a:schemeClr val="tx1"/>
                </a:solidFill>
                <a:latin typeface="Tahoma" panose="020B0604030504040204" pitchFamily="34" charset="0"/>
              </a:rPr>
              <a:t> </a:t>
            </a:r>
          </a:p>
          <a:p>
            <a:pPr eaLnBrk="1" hangingPunct="1">
              <a:lnSpc>
                <a:spcPct val="90000"/>
              </a:lnSpc>
              <a:buClr>
                <a:schemeClr val="folHlink"/>
              </a:buClr>
              <a:buSzPct val="80000"/>
              <a:buFont typeface="Wingdings" panose="05000000000000000000" pitchFamily="2" charset="2"/>
              <a:buNone/>
            </a:pPr>
            <a:r>
              <a:rPr lang="en-US" altLang="en-US" sz="2400">
                <a:solidFill>
                  <a:schemeClr val="tx1"/>
                </a:solidFill>
                <a:latin typeface="Tahoma" panose="020B0604030504040204" pitchFamily="34" charset="0"/>
              </a:rPr>
              <a:t>	begin</a:t>
            </a:r>
          </a:p>
          <a:p>
            <a:pPr eaLnBrk="1" hangingPunct="1">
              <a:lnSpc>
                <a:spcPct val="90000"/>
              </a:lnSpc>
              <a:buClr>
                <a:schemeClr val="folHlink"/>
              </a:buClr>
              <a:buSzPct val="80000"/>
              <a:buFont typeface="Wingdings" panose="05000000000000000000" pitchFamily="2" charset="2"/>
              <a:buNone/>
            </a:pPr>
            <a:r>
              <a:rPr lang="en-US" altLang="en-US" sz="2400">
                <a:solidFill>
                  <a:schemeClr val="tx1"/>
                </a:solidFill>
                <a:latin typeface="Tahoma" panose="020B0604030504040204" pitchFamily="34" charset="0"/>
              </a:rPr>
              <a:t>		x&lt;=a </a:t>
            </a:r>
            <a:r>
              <a:rPr lang="en-US" altLang="en-US" sz="2400">
                <a:solidFill>
                  <a:schemeClr val="hlink"/>
                </a:solidFill>
                <a:latin typeface="Tahoma" panose="020B0604030504040204" pitchFamily="34" charset="0"/>
              </a:rPr>
              <a:t>and</a:t>
            </a:r>
            <a:r>
              <a:rPr lang="en-US" altLang="en-US" sz="2400">
                <a:solidFill>
                  <a:schemeClr val="tx1"/>
                </a:solidFill>
                <a:latin typeface="Tahoma" panose="020B0604030504040204" pitchFamily="34" charset="0"/>
              </a:rPr>
              <a:t> b </a:t>
            </a:r>
            <a:r>
              <a:rPr lang="en-US" altLang="en-US" sz="2400">
                <a:solidFill>
                  <a:schemeClr val="hlink"/>
                </a:solidFill>
                <a:latin typeface="Tahoma" panose="020B0604030504040204" pitchFamily="34" charset="0"/>
              </a:rPr>
              <a:t>and</a:t>
            </a:r>
            <a:r>
              <a:rPr lang="en-US" altLang="en-US" sz="2400">
                <a:solidFill>
                  <a:schemeClr val="tx1"/>
                </a:solidFill>
                <a:latin typeface="Tahoma" panose="020B0604030504040204" pitchFamily="34" charset="0"/>
              </a:rPr>
              <a:t> c;</a:t>
            </a:r>
          </a:p>
          <a:p>
            <a:pPr eaLnBrk="1" hangingPunct="1">
              <a:lnSpc>
                <a:spcPct val="90000"/>
              </a:lnSpc>
              <a:buClr>
                <a:schemeClr val="folHlink"/>
              </a:buClr>
              <a:buSzPct val="80000"/>
              <a:buFont typeface="Wingdings" panose="05000000000000000000" pitchFamily="2" charset="2"/>
              <a:buNone/>
            </a:pPr>
            <a:r>
              <a:rPr lang="en-US" altLang="en-US" sz="2400">
                <a:solidFill>
                  <a:schemeClr val="tx1"/>
                </a:solidFill>
                <a:latin typeface="Tahoma" panose="020B0604030504040204" pitchFamily="34" charset="0"/>
              </a:rPr>
              <a:t>		</a:t>
            </a:r>
            <a:r>
              <a:rPr lang="en-US" altLang="en-US" sz="2400">
                <a:solidFill>
                  <a:schemeClr val="hlink"/>
                </a:solidFill>
                <a:latin typeface="Tahoma" panose="020B0604030504040204" pitchFamily="34" charset="0"/>
              </a:rPr>
              <a:t>wait on</a:t>
            </a:r>
            <a:r>
              <a:rPr lang="en-US" altLang="en-US" sz="2400">
                <a:solidFill>
                  <a:schemeClr val="tx1"/>
                </a:solidFill>
                <a:latin typeface="Tahoma" panose="020B0604030504040204" pitchFamily="34" charset="0"/>
              </a:rPr>
              <a:t> a,b,c;</a:t>
            </a:r>
          </a:p>
          <a:p>
            <a:pPr eaLnBrk="1" hangingPunct="1">
              <a:lnSpc>
                <a:spcPct val="90000"/>
              </a:lnSpc>
              <a:buClr>
                <a:schemeClr val="folHlink"/>
              </a:buClr>
              <a:buSzPct val="80000"/>
              <a:buFont typeface="Wingdings" panose="05000000000000000000" pitchFamily="2" charset="2"/>
              <a:buNone/>
            </a:pPr>
            <a:r>
              <a:rPr lang="en-US" altLang="en-US" sz="2400">
                <a:solidFill>
                  <a:schemeClr val="hlink"/>
                </a:solidFill>
                <a:latin typeface="Tahoma" panose="020B0604030504040204" pitchFamily="34" charset="0"/>
              </a:rPr>
              <a:t>end process</a:t>
            </a:r>
            <a:r>
              <a:rPr lang="en-US" altLang="en-US" sz="2400">
                <a:solidFill>
                  <a:schemeClr val="tx1"/>
                </a:solidFill>
                <a:latin typeface="Tahoma" panose="020B0604030504040204" pitchFamily="34" charset="0"/>
              </a:rPr>
              <a:t> proc2;</a:t>
            </a:r>
          </a:p>
        </p:txBody>
      </p:sp>
      <p:sp>
        <p:nvSpPr>
          <p:cNvPr id="38918" name="Rectangle 6"/>
          <p:cNvSpPr>
            <a:spLocks noChangeArrowheads="1"/>
          </p:cNvSpPr>
          <p:nvPr/>
        </p:nvSpPr>
        <p:spPr bwMode="auto">
          <a:xfrm>
            <a:off x="762000" y="5715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eaLnBrk="1" hangingPunct="1">
              <a:lnSpc>
                <a:spcPct val="90000"/>
              </a:lnSpc>
              <a:buClr>
                <a:schemeClr val="folHlink"/>
              </a:buClr>
              <a:buSzPct val="80000"/>
              <a:buFont typeface="Wingdings" panose="05000000000000000000" pitchFamily="2" charset="2"/>
              <a:buChar char="v"/>
            </a:pPr>
            <a:endParaRPr lang="en-US" altLang="en-US" sz="2400">
              <a:solidFill>
                <a:schemeClr val="tx1"/>
              </a:solidFill>
              <a:latin typeface="Tahoma" panose="020B0604030504040204" pitchFamily="34" charset="0"/>
            </a:endParaRPr>
          </a:p>
        </p:txBody>
      </p:sp>
      <p:sp>
        <p:nvSpPr>
          <p:cNvPr id="17415" name="Text Box 7"/>
          <p:cNvSpPr txBox="1">
            <a:spLocks noChangeArrowheads="1"/>
          </p:cNvSpPr>
          <p:nvPr/>
        </p:nvSpPr>
        <p:spPr bwMode="auto">
          <a:xfrm>
            <a:off x="762000" y="5791200"/>
            <a:ext cx="269875" cy="461963"/>
          </a:xfrm>
          <a:prstGeom prst="rect">
            <a:avLst/>
          </a:prstGeom>
          <a:noFill/>
          <a:ln w="9525">
            <a:noFill/>
            <a:miter lim="800000"/>
            <a:headEnd/>
            <a:tailEnd/>
          </a:ln>
        </p:spPr>
        <p:txBody>
          <a:bodyPr wrap="none">
            <a:spAutoFit/>
          </a:bodyPr>
          <a:lstStyle/>
          <a:p>
            <a:pPr>
              <a:buClr>
                <a:schemeClr val="folHlink"/>
              </a:buClr>
              <a:buSzPct val="80000"/>
              <a:defRPr/>
            </a:pPr>
            <a:r>
              <a:rPr lang="en-US" b="1" dirty="0">
                <a:latin typeface="+mn-lt"/>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241B6A38-127E-4542-A2B4-3BD9CA8F0150}" type="slidenum">
              <a:rPr lang="ar-SA" altLang="en-US" sz="1400" smtClean="0">
                <a:solidFill>
                  <a:srgbClr val="0000B6"/>
                </a:solidFill>
                <a:latin typeface="Book Antiqua" panose="02040602050305030304" pitchFamily="18" charset="0"/>
              </a:rPr>
              <a:pPr>
                <a:spcBef>
                  <a:spcPct val="0"/>
                </a:spcBef>
                <a:buClrTx/>
                <a:buSzTx/>
                <a:buFontTx/>
                <a:buNone/>
              </a:pPr>
              <a:t>28</a:t>
            </a:fld>
            <a:endParaRPr lang="en-US" altLang="en-US" sz="1400" smtClean="0">
              <a:solidFill>
                <a:srgbClr val="0000B6"/>
              </a:solidFill>
              <a:latin typeface="Book Antiqua" panose="02040602050305030304" pitchFamily="18" charset="0"/>
            </a:endParaRPr>
          </a:p>
        </p:txBody>
      </p:sp>
      <p:sp>
        <p:nvSpPr>
          <p:cNvPr id="614402" name="Rectangle 2"/>
          <p:cNvSpPr>
            <a:spLocks noGrp="1" noChangeArrowheads="1"/>
          </p:cNvSpPr>
          <p:nvPr>
            <p:ph type="title"/>
          </p:nvPr>
        </p:nvSpPr>
        <p:spPr>
          <a:xfrm>
            <a:off x="703263" y="695325"/>
            <a:ext cx="7772400" cy="715963"/>
          </a:xfrm>
        </p:spPr>
        <p:txBody>
          <a:bodyPr/>
          <a:lstStyle/>
          <a:p>
            <a:pPr>
              <a:defRPr/>
            </a:pPr>
            <a:r>
              <a:rPr lang="en-US" smtClean="0"/>
              <a:t>Modeling Flip-Flops Using VHDL Processes</a:t>
            </a:r>
          </a:p>
        </p:txBody>
      </p:sp>
      <p:sp>
        <p:nvSpPr>
          <p:cNvPr id="39940" name="Rectangle 3"/>
          <p:cNvSpPr>
            <a:spLocks noGrp="1" noChangeArrowheads="1"/>
          </p:cNvSpPr>
          <p:nvPr>
            <p:ph type="body" idx="1"/>
          </p:nvPr>
        </p:nvSpPr>
        <p:spPr/>
        <p:txBody>
          <a:bodyPr/>
          <a:lstStyle/>
          <a:p>
            <a:endParaRPr lang="en-US" altLang="en-US" smtClean="0"/>
          </a:p>
          <a:p>
            <a:endParaRPr lang="en-US" altLang="en-US" smtClean="0"/>
          </a:p>
          <a:p>
            <a:endParaRPr lang="en-US" altLang="en-US" smtClean="0"/>
          </a:p>
          <a:p>
            <a:endParaRPr lang="en-US" altLang="en-US" smtClean="0"/>
          </a:p>
          <a:p>
            <a:endParaRPr lang="en-US" altLang="en-US" sz="2400" smtClean="0"/>
          </a:p>
          <a:p>
            <a:r>
              <a:rPr lang="en-US" altLang="en-US" sz="2400" smtClean="0"/>
              <a:t>Whenever one of the signals in the sensitivity list changes, the sequential statements are executed </a:t>
            </a:r>
            <a:br>
              <a:rPr lang="en-US" altLang="en-US" sz="2400" smtClean="0"/>
            </a:br>
            <a:r>
              <a:rPr lang="en-US" altLang="en-US" sz="2400" smtClean="0"/>
              <a:t>in sequence one time </a:t>
            </a:r>
          </a:p>
        </p:txBody>
      </p:sp>
      <p:pic>
        <p:nvPicPr>
          <p:cNvPr id="3994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938" y="2155825"/>
            <a:ext cx="3683000" cy="1327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2" name="Rectangle 5"/>
          <p:cNvSpPr>
            <a:spLocks noChangeArrowheads="1"/>
          </p:cNvSpPr>
          <p:nvPr/>
        </p:nvSpPr>
        <p:spPr bwMode="auto">
          <a:xfrm>
            <a:off x="1935163" y="1635125"/>
            <a:ext cx="375761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a:buClrTx/>
              <a:buSzTx/>
              <a:buFontTx/>
              <a:buNone/>
            </a:pPr>
            <a:r>
              <a:rPr lang="en-US" altLang="en-US" sz="2400" i="0">
                <a:solidFill>
                  <a:srgbClr val="3333FF"/>
                </a:solidFill>
              </a:rPr>
              <a:t>General form of process</a:t>
            </a:r>
          </a:p>
        </p:txBody>
      </p:sp>
      <p:sp>
        <p:nvSpPr>
          <p:cNvPr id="39943" name="Rectangle 6"/>
          <p:cNvSpPr>
            <a:spLocks noChangeArrowheads="1"/>
          </p:cNvSpPr>
          <p:nvPr/>
        </p:nvSpPr>
        <p:spPr bwMode="auto">
          <a:xfrm>
            <a:off x="3179763" y="24685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defRPr/>
            </a:pPr>
            <a:r>
              <a:rPr lang="en-US" altLang="en-US" smtClean="0"/>
              <a:t>Sequential Style Syntax</a:t>
            </a:r>
          </a:p>
        </p:txBody>
      </p:sp>
      <p:sp>
        <p:nvSpPr>
          <p:cNvPr id="40963" name="Content Placeholder 3"/>
          <p:cNvSpPr>
            <a:spLocks noGrp="1"/>
          </p:cNvSpPr>
          <p:nvPr>
            <p:ph sz="half" idx="2"/>
          </p:nvPr>
        </p:nvSpPr>
        <p:spPr>
          <a:xfrm>
            <a:off x="685800" y="5105400"/>
            <a:ext cx="7772400" cy="990600"/>
          </a:xfrm>
        </p:spPr>
        <p:txBody>
          <a:bodyPr/>
          <a:lstStyle/>
          <a:p>
            <a:pPr>
              <a:buFont typeface="Arial" panose="020B0604020202020204" pitchFamily="34" charset="0"/>
              <a:buChar char="•"/>
            </a:pPr>
            <a:r>
              <a:rPr lang="en-US" altLang="en-US" smtClean="0"/>
              <a:t>Assignments are executed sequentially inside processes.</a:t>
            </a: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752600"/>
            <a:ext cx="73056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5" name="Text Box 3"/>
          <p:cNvSpPr txBox="1">
            <a:spLocks noChangeArrowheads="1"/>
          </p:cNvSpPr>
          <p:nvPr/>
        </p:nvSpPr>
        <p:spPr bwMode="auto">
          <a:xfrm>
            <a:off x="400050" y="4505325"/>
            <a:ext cx="5102225" cy="823913"/>
          </a:xfrm>
          <a:prstGeom prst="rect">
            <a:avLst/>
          </a:prstGeom>
          <a:noFill/>
          <a:ln w="12700">
            <a:noFill/>
            <a:miter lim="800000"/>
            <a:headEnd/>
            <a:tailEnd/>
          </a:ln>
          <a:effectLst/>
        </p:spPr>
        <p:txBody>
          <a:bodyPr wrap="none">
            <a:spAutoFit/>
          </a:bodyPr>
          <a:lstStyle/>
          <a:p>
            <a:pPr>
              <a:defRPr/>
            </a:pPr>
            <a:r>
              <a:rPr lang="en-US" sz="4800" i="0">
                <a:solidFill>
                  <a:srgbClr val="315263"/>
                </a:solidFill>
                <a:effectLst>
                  <a:outerShdw blurRad="38100" dist="38100" dir="2700000" algn="tl">
                    <a:srgbClr val="C0C0C0"/>
                  </a:outerShdw>
                </a:effectLst>
              </a:rPr>
              <a:t>VHDL In a Glance</a:t>
            </a:r>
          </a:p>
        </p:txBody>
      </p:sp>
      <p:pic>
        <p:nvPicPr>
          <p:cNvPr id="11267" name="Picture 6" descr="soc_intro_c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561975"/>
            <a:ext cx="3414713"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7719" name="Rectangle 7"/>
          <p:cNvSpPr>
            <a:spLocks noGrp="1" noChangeArrowheads="1"/>
          </p:cNvSpPr>
          <p:nvPr>
            <p:ph type="ctrTitle"/>
          </p:nvPr>
        </p:nvSpPr>
        <p:spPr>
          <a:xfrm>
            <a:off x="220663" y="1317625"/>
            <a:ext cx="7772400" cy="1470025"/>
          </a:xfrm>
        </p:spPr>
        <p:txBody>
          <a:bodyPr/>
          <a:lstStyle/>
          <a:p>
            <a:pPr>
              <a:defRPr/>
            </a:pPr>
            <a:r>
              <a:rPr lang="en-US" smtClean="0"/>
              <a:t>Part 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US" altLang="en-US" smtClean="0"/>
              <a:t>Sequential Statements</a:t>
            </a:r>
          </a:p>
        </p:txBody>
      </p:sp>
      <p:sp>
        <p:nvSpPr>
          <p:cNvPr id="41987" name="Text Placeholder 2"/>
          <p:cNvSpPr>
            <a:spLocks noGrp="1"/>
          </p:cNvSpPr>
          <p:nvPr>
            <p:ph type="body" sz="half" idx="1"/>
          </p:nvPr>
        </p:nvSpPr>
        <p:spPr>
          <a:xfrm>
            <a:off x="685800" y="1371600"/>
            <a:ext cx="7772400" cy="4724400"/>
          </a:xfrm>
        </p:spPr>
        <p:txBody>
          <a:bodyPr/>
          <a:lstStyle/>
          <a:p>
            <a:pPr>
              <a:buFont typeface="Arial" panose="020B0604020202020204" pitchFamily="34" charset="0"/>
              <a:buChar char="•"/>
            </a:pPr>
            <a:r>
              <a:rPr lang="en-US" altLang="en-US" sz="2400" smtClean="0"/>
              <a:t>{Signal, Variable} assignments</a:t>
            </a:r>
          </a:p>
          <a:p>
            <a:pPr>
              <a:buFont typeface="Arial" panose="020B0604020202020204" pitchFamily="34" charset="0"/>
              <a:buChar char="•"/>
            </a:pPr>
            <a:r>
              <a:rPr lang="en-US" altLang="en-US" sz="2400" smtClean="0"/>
              <a:t>Flow control</a:t>
            </a:r>
          </a:p>
          <a:p>
            <a:pPr lvl="1">
              <a:buFont typeface="Arial" panose="020B0604020202020204" pitchFamily="34" charset="0"/>
              <a:buChar char="•"/>
            </a:pPr>
            <a:r>
              <a:rPr lang="en-US" altLang="en-US" sz="2000" smtClean="0"/>
              <a:t>if &lt;condition&gt; then &lt;statments&gt;</a:t>
            </a:r>
          </a:p>
          <a:p>
            <a:pPr lvl="1">
              <a:buFontTx/>
              <a:buNone/>
            </a:pPr>
            <a:r>
              <a:rPr lang="en-US" altLang="en-US" sz="2000" smtClean="0"/>
              <a:t>     [elsif &lt;condition&gt; then &lt;statments&gt;]</a:t>
            </a:r>
          </a:p>
          <a:p>
            <a:pPr lvl="1">
              <a:buFontTx/>
              <a:buNone/>
            </a:pPr>
            <a:r>
              <a:rPr lang="en-US" altLang="en-US" sz="2000" smtClean="0"/>
              <a:t>     else &lt;statements&gt;</a:t>
            </a:r>
          </a:p>
          <a:p>
            <a:pPr lvl="1">
              <a:buFontTx/>
              <a:buNone/>
            </a:pPr>
            <a:r>
              <a:rPr lang="en-US" altLang="en-US" sz="2000" smtClean="0"/>
              <a:t>     end if;</a:t>
            </a:r>
          </a:p>
          <a:p>
            <a:pPr lvl="1">
              <a:buFont typeface="Arial" panose="020B0604020202020204" pitchFamily="34" charset="0"/>
              <a:buChar char="•"/>
            </a:pPr>
            <a:r>
              <a:rPr lang="en-US" altLang="en-US" sz="2000" smtClean="0"/>
              <a:t>for &lt;range&gt; loop &lt;statments&gt; end loop;</a:t>
            </a:r>
          </a:p>
          <a:p>
            <a:pPr lvl="1">
              <a:buFont typeface="Arial" panose="020B0604020202020204" pitchFamily="34" charset="0"/>
              <a:buChar char="•"/>
            </a:pPr>
            <a:r>
              <a:rPr lang="en-US" altLang="en-US" sz="2000" smtClean="0"/>
              <a:t>while &lt;condition&gt; loop &lt;statments&gt; end loop;</a:t>
            </a:r>
          </a:p>
          <a:p>
            <a:pPr lvl="1">
              <a:buFont typeface="Arial" panose="020B0604020202020204" pitchFamily="34" charset="0"/>
              <a:buChar char="•"/>
            </a:pPr>
            <a:r>
              <a:rPr lang="en-US" altLang="en-US" sz="2000" smtClean="0"/>
              <a:t>case &lt;condition&gt; is</a:t>
            </a:r>
          </a:p>
          <a:p>
            <a:pPr lvl="2">
              <a:buFont typeface="Wingdings" panose="05000000000000000000" pitchFamily="2" charset="2"/>
              <a:buNone/>
            </a:pPr>
            <a:r>
              <a:rPr lang="en-US" altLang="en-US" sz="1800" smtClean="0"/>
              <a:t>	when &lt;value&gt; =&gt; &lt;statements&gt;;</a:t>
            </a:r>
          </a:p>
          <a:p>
            <a:pPr lvl="2">
              <a:buFont typeface="Wingdings" panose="05000000000000000000" pitchFamily="2" charset="2"/>
              <a:buNone/>
            </a:pPr>
            <a:r>
              <a:rPr lang="en-US" altLang="en-US" sz="1800" smtClean="0"/>
              <a:t>	when &lt;value&gt; =&gt; &lt;statements&gt;;</a:t>
            </a:r>
          </a:p>
          <a:p>
            <a:pPr lvl="2">
              <a:buFont typeface="Wingdings" panose="05000000000000000000" pitchFamily="2" charset="2"/>
              <a:buNone/>
            </a:pPr>
            <a:r>
              <a:rPr lang="en-US" altLang="en-US" sz="1800" smtClean="0"/>
              <a:t>	when others =&gt; &lt;statements&gt;;</a:t>
            </a:r>
          </a:p>
          <a:p>
            <a:pPr>
              <a:buFont typeface="Arial" panose="020B0604020202020204" pitchFamily="34" charset="0"/>
              <a:buChar char="•"/>
            </a:pPr>
            <a:r>
              <a:rPr lang="en-US" altLang="en-US" sz="2400" smtClean="0"/>
              <a:t>Wait on &lt;signal&gt; until &lt;expression&gt; for &lt;time&gt;;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EE9F8ED4-D0F5-4CDE-B8DF-C3F1770284D5}" type="slidenum">
              <a:rPr lang="ar-SA" altLang="en-US" sz="1400" smtClean="0">
                <a:solidFill>
                  <a:srgbClr val="0000B6"/>
                </a:solidFill>
                <a:latin typeface="Book Antiqua" panose="02040602050305030304" pitchFamily="18" charset="0"/>
              </a:rPr>
              <a:pPr>
                <a:spcBef>
                  <a:spcPct val="0"/>
                </a:spcBef>
                <a:buClrTx/>
                <a:buSzTx/>
                <a:buFontTx/>
                <a:buNone/>
              </a:pPr>
              <a:t>31</a:t>
            </a:fld>
            <a:endParaRPr lang="en-US" altLang="en-US" sz="1400" smtClean="0">
              <a:solidFill>
                <a:srgbClr val="0000B6"/>
              </a:solidFill>
              <a:latin typeface="Book Antiqua" panose="02040602050305030304" pitchFamily="18" charset="0"/>
            </a:endParaRPr>
          </a:p>
        </p:txBody>
      </p:sp>
      <p:sp>
        <p:nvSpPr>
          <p:cNvPr id="655362" name="Rectangle 2"/>
          <p:cNvSpPr>
            <a:spLocks noGrp="1" noChangeArrowheads="1"/>
          </p:cNvSpPr>
          <p:nvPr>
            <p:ph type="title"/>
          </p:nvPr>
        </p:nvSpPr>
        <p:spPr/>
        <p:txBody>
          <a:bodyPr/>
          <a:lstStyle/>
          <a:p>
            <a:pPr>
              <a:defRPr/>
            </a:pPr>
            <a:r>
              <a:rPr lang="en-US" dirty="0" smtClean="0"/>
              <a:t>Wait Statements</a:t>
            </a:r>
          </a:p>
        </p:txBody>
      </p:sp>
      <p:sp>
        <p:nvSpPr>
          <p:cNvPr id="43012" name="Rectangle 3"/>
          <p:cNvSpPr>
            <a:spLocks noGrp="1" noChangeArrowheads="1"/>
          </p:cNvSpPr>
          <p:nvPr>
            <p:ph type="body" idx="1"/>
          </p:nvPr>
        </p:nvSpPr>
        <p:spPr/>
        <p:txBody>
          <a:bodyPr/>
          <a:lstStyle/>
          <a:p>
            <a:r>
              <a:rPr lang="en-US" altLang="en-US" b="1" dirty="0" smtClean="0"/>
              <a:t>Wait on </a:t>
            </a:r>
            <a:r>
              <a:rPr lang="en-US" altLang="en-US" dirty="0" smtClean="0"/>
              <a:t>an alternative to a sensitivity list</a:t>
            </a:r>
          </a:p>
          <a:p>
            <a:pPr lvl="1"/>
            <a:r>
              <a:rPr lang="en-US" altLang="en-US" dirty="0" smtClean="0"/>
              <a:t>Note: a process cannot have both wait statement(s)</a:t>
            </a:r>
            <a:br>
              <a:rPr lang="en-US" altLang="en-US" dirty="0" smtClean="0"/>
            </a:br>
            <a:r>
              <a:rPr lang="en-US" altLang="en-US" dirty="0" smtClean="0"/>
              <a:t>and a sensitivity list</a:t>
            </a:r>
          </a:p>
          <a:p>
            <a:r>
              <a:rPr lang="en-US" altLang="en-US" dirty="0" smtClean="0"/>
              <a:t>Generic form of a process with wait statement(s)</a:t>
            </a:r>
          </a:p>
        </p:txBody>
      </p:sp>
      <p:sp>
        <p:nvSpPr>
          <p:cNvPr id="655364" name="Rectangle 4"/>
          <p:cNvSpPr>
            <a:spLocks noChangeArrowheads="1"/>
          </p:cNvSpPr>
          <p:nvPr/>
        </p:nvSpPr>
        <p:spPr bwMode="auto">
          <a:xfrm>
            <a:off x="673100" y="4194175"/>
            <a:ext cx="33655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1600" b="1" i="0">
                <a:solidFill>
                  <a:schemeClr val="tx1"/>
                </a:solidFill>
                <a:latin typeface="Courier New" panose="02070309020205020404" pitchFamily="49" charset="0"/>
              </a:rPr>
              <a:t>process</a:t>
            </a:r>
          </a:p>
          <a:p>
            <a:pPr>
              <a:buClrTx/>
              <a:buSzTx/>
              <a:buFontTx/>
              <a:buNone/>
            </a:pPr>
            <a:r>
              <a:rPr lang="en-US" altLang="en-US" sz="1600" b="1" i="0">
                <a:solidFill>
                  <a:schemeClr val="tx1"/>
                </a:solidFill>
                <a:latin typeface="Courier New" panose="02070309020205020404" pitchFamily="49" charset="0"/>
              </a:rPr>
              <a:t>begin</a:t>
            </a:r>
          </a:p>
          <a:p>
            <a:pPr>
              <a:buClrTx/>
              <a:buSzTx/>
              <a:buFontTx/>
              <a:buNone/>
            </a:pPr>
            <a:r>
              <a:rPr lang="en-US" altLang="en-US" sz="1600" i="0">
                <a:solidFill>
                  <a:schemeClr val="tx1"/>
                </a:solidFill>
                <a:latin typeface="Courier New" panose="02070309020205020404" pitchFamily="49" charset="0"/>
              </a:rPr>
              <a:t>	sequential-statements</a:t>
            </a:r>
          </a:p>
          <a:p>
            <a:pPr>
              <a:buClrTx/>
              <a:buSzTx/>
              <a:buFontTx/>
              <a:buNone/>
            </a:pPr>
            <a:r>
              <a:rPr lang="en-US" altLang="en-US" sz="1600" i="0">
                <a:solidFill>
                  <a:schemeClr val="tx1"/>
                </a:solidFill>
                <a:latin typeface="Courier New" panose="02070309020205020404" pitchFamily="49" charset="0"/>
              </a:rPr>
              <a:t>	wait statement</a:t>
            </a:r>
          </a:p>
          <a:p>
            <a:pPr>
              <a:buClrTx/>
              <a:buSzTx/>
              <a:buFontTx/>
              <a:buNone/>
            </a:pPr>
            <a:r>
              <a:rPr lang="en-US" altLang="en-US" sz="1600" i="0">
                <a:solidFill>
                  <a:schemeClr val="tx1"/>
                </a:solidFill>
                <a:latin typeface="Courier New" panose="02070309020205020404" pitchFamily="49" charset="0"/>
              </a:rPr>
              <a:t>	sequential-statements</a:t>
            </a:r>
          </a:p>
          <a:p>
            <a:pPr>
              <a:buClrTx/>
              <a:buSzTx/>
              <a:buFontTx/>
              <a:buNone/>
            </a:pPr>
            <a:r>
              <a:rPr lang="en-US" altLang="en-US" sz="1600" i="0">
                <a:solidFill>
                  <a:schemeClr val="tx1"/>
                </a:solidFill>
                <a:latin typeface="Courier New" panose="02070309020205020404" pitchFamily="49" charset="0"/>
              </a:rPr>
              <a:t>	wait-statement</a:t>
            </a:r>
          </a:p>
          <a:p>
            <a:pPr>
              <a:buClrTx/>
              <a:buSzTx/>
              <a:buFontTx/>
              <a:buNone/>
            </a:pPr>
            <a:r>
              <a:rPr lang="en-US" altLang="en-US" sz="1600" i="0">
                <a:solidFill>
                  <a:schemeClr val="tx1"/>
                </a:solidFill>
                <a:latin typeface="Courier New" panose="02070309020205020404" pitchFamily="49" charset="0"/>
              </a:rPr>
              <a:t>	...</a:t>
            </a:r>
          </a:p>
          <a:p>
            <a:pPr>
              <a:buClrTx/>
              <a:buSzTx/>
              <a:buFontTx/>
              <a:buNone/>
            </a:pPr>
            <a:r>
              <a:rPr lang="en-US" altLang="en-US" sz="1600" b="1" i="0">
                <a:solidFill>
                  <a:schemeClr val="tx1"/>
                </a:solidFill>
                <a:latin typeface="Courier New" panose="02070309020205020404" pitchFamily="49" charset="0"/>
              </a:rPr>
              <a:t>end process;</a:t>
            </a:r>
          </a:p>
        </p:txBody>
      </p:sp>
      <p:sp>
        <p:nvSpPr>
          <p:cNvPr id="655365" name="Rectangle 5"/>
          <p:cNvSpPr>
            <a:spLocks noChangeArrowheads="1"/>
          </p:cNvSpPr>
          <p:nvPr/>
        </p:nvSpPr>
        <p:spPr bwMode="auto">
          <a:xfrm>
            <a:off x="4040188" y="3683000"/>
            <a:ext cx="47609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indent="-1143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a:buClrTx/>
              <a:buSzTx/>
              <a:buFontTx/>
              <a:buNone/>
            </a:pPr>
            <a:r>
              <a:rPr lang="en-US" altLang="en-US" sz="1400" i="0">
                <a:solidFill>
                  <a:srgbClr val="3333FF"/>
                </a:solidFill>
              </a:rPr>
              <a:t>How wait statements work?</a:t>
            </a:r>
          </a:p>
          <a:p>
            <a:pPr>
              <a:buClrTx/>
              <a:buSzTx/>
              <a:buFontTx/>
              <a:buChar char="•"/>
            </a:pPr>
            <a:r>
              <a:rPr lang="en-US" altLang="en-US" sz="1400" i="0">
                <a:solidFill>
                  <a:srgbClr val="3333FF"/>
                </a:solidFill>
              </a:rPr>
              <a:t>Execute seq. statement until </a:t>
            </a:r>
            <a:br>
              <a:rPr lang="en-US" altLang="en-US" sz="1400" i="0">
                <a:solidFill>
                  <a:srgbClr val="3333FF"/>
                </a:solidFill>
              </a:rPr>
            </a:br>
            <a:r>
              <a:rPr lang="en-US" altLang="en-US" sz="1400" i="0">
                <a:solidFill>
                  <a:srgbClr val="3333FF"/>
                </a:solidFill>
              </a:rPr>
              <a:t>a wait statement is encountered.</a:t>
            </a:r>
          </a:p>
          <a:p>
            <a:pPr>
              <a:buClrTx/>
              <a:buSzTx/>
              <a:buFontTx/>
              <a:buChar char="•"/>
            </a:pPr>
            <a:r>
              <a:rPr lang="en-US" altLang="en-US" sz="1400" i="0">
                <a:solidFill>
                  <a:srgbClr val="3333FF"/>
                </a:solidFill>
              </a:rPr>
              <a:t>Wait until the specified condition is satisfied.</a:t>
            </a:r>
          </a:p>
          <a:p>
            <a:pPr>
              <a:buClrTx/>
              <a:buSzTx/>
              <a:buFontTx/>
              <a:buChar char="•"/>
            </a:pPr>
            <a:r>
              <a:rPr lang="en-US" altLang="en-US" sz="1400" i="0">
                <a:solidFill>
                  <a:srgbClr val="3333FF"/>
                </a:solidFill>
              </a:rPr>
              <a:t>Then execute the next </a:t>
            </a:r>
            <a:br>
              <a:rPr lang="en-US" altLang="en-US" sz="1400" i="0">
                <a:solidFill>
                  <a:srgbClr val="3333FF"/>
                </a:solidFill>
              </a:rPr>
            </a:br>
            <a:r>
              <a:rPr lang="en-US" altLang="en-US" sz="1400" i="0">
                <a:solidFill>
                  <a:srgbClr val="3333FF"/>
                </a:solidFill>
              </a:rPr>
              <a:t>set of sequential statements until </a:t>
            </a:r>
            <a:br>
              <a:rPr lang="en-US" altLang="en-US" sz="1400" i="0">
                <a:solidFill>
                  <a:srgbClr val="3333FF"/>
                </a:solidFill>
              </a:rPr>
            </a:br>
            <a:r>
              <a:rPr lang="en-US" altLang="en-US" sz="1400" i="0">
                <a:solidFill>
                  <a:srgbClr val="3333FF"/>
                </a:solidFill>
              </a:rPr>
              <a:t>the next wait statement is encountered.</a:t>
            </a:r>
          </a:p>
          <a:p>
            <a:pPr>
              <a:buClrTx/>
              <a:buSzTx/>
              <a:buFontTx/>
              <a:buChar char="•"/>
            </a:pPr>
            <a:r>
              <a:rPr lang="en-US" altLang="en-US" sz="1400" i="0">
                <a:solidFill>
                  <a:srgbClr val="3333FF"/>
                </a:solidFill>
              </a:rPr>
              <a:t>...</a:t>
            </a:r>
          </a:p>
          <a:p>
            <a:pPr>
              <a:buClrTx/>
              <a:buSzTx/>
              <a:buFontTx/>
              <a:buChar char="•"/>
            </a:pPr>
            <a:r>
              <a:rPr lang="en-US" altLang="en-US" sz="1400" i="0">
                <a:solidFill>
                  <a:srgbClr val="3333FF"/>
                </a:solidFill>
              </a:rPr>
              <a:t>When the end of the process is reached start over again at the beginning.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64"/>
                                        </p:tgtEl>
                                        <p:attrNameLst>
                                          <p:attrName>style.visibility</p:attrName>
                                        </p:attrNameLst>
                                      </p:cBhvr>
                                      <p:to>
                                        <p:strVal val="visible"/>
                                      </p:to>
                                    </p:set>
                                    <p:anim calcmode="lin" valueType="num">
                                      <p:cBhvr additive="base">
                                        <p:cTn id="7" dur="500" fill="hold"/>
                                        <p:tgtEl>
                                          <p:spTgt spid="655364"/>
                                        </p:tgtEl>
                                        <p:attrNameLst>
                                          <p:attrName>ppt_x</p:attrName>
                                        </p:attrNameLst>
                                      </p:cBhvr>
                                      <p:tavLst>
                                        <p:tav tm="0">
                                          <p:val>
                                            <p:strVal val="0-#ppt_w/2"/>
                                          </p:val>
                                        </p:tav>
                                        <p:tav tm="100000">
                                          <p:val>
                                            <p:strVal val="#ppt_x"/>
                                          </p:val>
                                        </p:tav>
                                      </p:tavLst>
                                    </p:anim>
                                    <p:anim calcmode="lin" valueType="num">
                                      <p:cBhvr additive="base">
                                        <p:cTn id="8" dur="500" fill="hold"/>
                                        <p:tgtEl>
                                          <p:spTgt spid="6553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65"/>
                                        </p:tgtEl>
                                        <p:attrNameLst>
                                          <p:attrName>style.visibility</p:attrName>
                                        </p:attrNameLst>
                                      </p:cBhvr>
                                      <p:to>
                                        <p:strVal val="visible"/>
                                      </p:to>
                                    </p:set>
                                    <p:anim calcmode="lin" valueType="num">
                                      <p:cBhvr additive="base">
                                        <p:cTn id="13" dur="500" fill="hold"/>
                                        <p:tgtEl>
                                          <p:spTgt spid="655365"/>
                                        </p:tgtEl>
                                        <p:attrNameLst>
                                          <p:attrName>ppt_x</p:attrName>
                                        </p:attrNameLst>
                                      </p:cBhvr>
                                      <p:tavLst>
                                        <p:tav tm="0">
                                          <p:val>
                                            <p:strVal val="0-#ppt_w/2"/>
                                          </p:val>
                                        </p:tav>
                                        <p:tav tm="100000">
                                          <p:val>
                                            <p:strVal val="#ppt_x"/>
                                          </p:val>
                                        </p:tav>
                                      </p:tavLst>
                                    </p:anim>
                                    <p:anim calcmode="lin" valueType="num">
                                      <p:cBhvr additive="base">
                                        <p:cTn id="14" dur="500" fill="hold"/>
                                        <p:tgtEl>
                                          <p:spTgt spid="655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4" grpId="0" autoUpdateAnimBg="0"/>
      <p:bldP spid="65536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3A328A38-E8D4-481D-91AC-2653099A0FEB}" type="slidenum">
              <a:rPr lang="ar-SA" altLang="en-US" sz="1400" smtClean="0">
                <a:solidFill>
                  <a:srgbClr val="0000B6"/>
                </a:solidFill>
                <a:latin typeface="Book Antiqua" panose="02040602050305030304" pitchFamily="18" charset="0"/>
              </a:rPr>
              <a:pPr>
                <a:spcBef>
                  <a:spcPct val="0"/>
                </a:spcBef>
                <a:buClrTx/>
                <a:buSzTx/>
                <a:buFontTx/>
                <a:buNone/>
              </a:pPr>
              <a:t>32</a:t>
            </a:fld>
            <a:endParaRPr lang="en-US" altLang="en-US" sz="1400" smtClean="0">
              <a:solidFill>
                <a:srgbClr val="0000B6"/>
              </a:solidFill>
              <a:latin typeface="Book Antiqua" panose="02040602050305030304" pitchFamily="18" charset="0"/>
            </a:endParaRPr>
          </a:p>
        </p:txBody>
      </p:sp>
      <p:sp>
        <p:nvSpPr>
          <p:cNvPr id="656386" name="Rectangle 2"/>
          <p:cNvSpPr>
            <a:spLocks noGrp="1" noChangeArrowheads="1"/>
          </p:cNvSpPr>
          <p:nvPr>
            <p:ph type="title"/>
          </p:nvPr>
        </p:nvSpPr>
        <p:spPr/>
        <p:txBody>
          <a:bodyPr/>
          <a:lstStyle/>
          <a:p>
            <a:pPr>
              <a:defRPr/>
            </a:pPr>
            <a:r>
              <a:rPr lang="en-US" smtClean="0"/>
              <a:t>Forms of Wait Statements</a:t>
            </a:r>
          </a:p>
        </p:txBody>
      </p:sp>
      <p:sp>
        <p:nvSpPr>
          <p:cNvPr id="656387" name="Rectangle 3"/>
          <p:cNvSpPr>
            <a:spLocks noGrp="1" noChangeArrowheads="1"/>
          </p:cNvSpPr>
          <p:nvPr>
            <p:ph type="body" sz="half" idx="1"/>
          </p:nvPr>
        </p:nvSpPr>
        <p:spPr>
          <a:xfrm>
            <a:off x="685800" y="2760663"/>
            <a:ext cx="3817938" cy="3576637"/>
          </a:xfrm>
        </p:spPr>
        <p:txBody>
          <a:bodyPr/>
          <a:lstStyle/>
          <a:p>
            <a:r>
              <a:rPr lang="en-US" altLang="en-US" sz="2400" smtClean="0"/>
              <a:t>Wait on </a:t>
            </a:r>
          </a:p>
          <a:p>
            <a:pPr lvl="1"/>
            <a:r>
              <a:rPr lang="en-US" altLang="en-US" sz="2000" smtClean="0"/>
              <a:t>until one of the signals in the sensitivity list changes</a:t>
            </a:r>
          </a:p>
          <a:p>
            <a:r>
              <a:rPr lang="en-US" altLang="en-US" sz="2400" smtClean="0"/>
              <a:t>Wait for</a:t>
            </a:r>
          </a:p>
          <a:p>
            <a:pPr lvl="1"/>
            <a:r>
              <a:rPr lang="en-US" altLang="en-US" sz="2000" smtClean="0"/>
              <a:t>waits until the time specified by the time expression has elapsed</a:t>
            </a:r>
          </a:p>
          <a:p>
            <a:pPr lvl="1"/>
            <a:r>
              <a:rPr lang="en-US" altLang="en-US" sz="2000" smtClean="0"/>
              <a:t>What is this:</a:t>
            </a:r>
            <a:br>
              <a:rPr lang="en-US" altLang="en-US" sz="2000" smtClean="0"/>
            </a:br>
            <a:r>
              <a:rPr lang="en-US" altLang="en-US" sz="2000" smtClean="0">
                <a:latin typeface="Courier New" panose="02070309020205020404" pitchFamily="49" charset="0"/>
              </a:rPr>
              <a:t>wait for 0 ns;</a:t>
            </a:r>
          </a:p>
          <a:p>
            <a:endParaRPr lang="en-US" altLang="en-US" sz="2400" smtClean="0">
              <a:latin typeface="Courier New" panose="02070309020205020404" pitchFamily="49" charset="0"/>
            </a:endParaRPr>
          </a:p>
        </p:txBody>
      </p:sp>
      <p:sp>
        <p:nvSpPr>
          <p:cNvPr id="656388" name="Rectangle 4"/>
          <p:cNvSpPr>
            <a:spLocks noGrp="1" noChangeArrowheads="1"/>
          </p:cNvSpPr>
          <p:nvPr>
            <p:ph type="body" sz="half" idx="2"/>
          </p:nvPr>
        </p:nvSpPr>
        <p:spPr>
          <a:xfrm>
            <a:off x="4640263" y="2711450"/>
            <a:ext cx="3817937" cy="3625850"/>
          </a:xfrm>
        </p:spPr>
        <p:txBody>
          <a:bodyPr/>
          <a:lstStyle/>
          <a:p>
            <a:r>
              <a:rPr lang="en-US" altLang="en-US" sz="2400" smtClean="0"/>
              <a:t>Wait until</a:t>
            </a:r>
          </a:p>
          <a:p>
            <a:pPr lvl="1"/>
            <a:r>
              <a:rPr lang="en-US" altLang="en-US" sz="2000" smtClean="0"/>
              <a:t>the boolean expression is evaluated whenever one of the signals in the expression changes, and the process continues execution when the expression evaluates to TRUE</a:t>
            </a:r>
          </a:p>
        </p:txBody>
      </p:sp>
      <p:sp>
        <p:nvSpPr>
          <p:cNvPr id="656389" name="Rectangle 5"/>
          <p:cNvSpPr>
            <a:spLocks noChangeArrowheads="1"/>
          </p:cNvSpPr>
          <p:nvPr/>
        </p:nvSpPr>
        <p:spPr bwMode="auto">
          <a:xfrm>
            <a:off x="2195513" y="1322388"/>
            <a:ext cx="3987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1600" b="1" i="0">
                <a:solidFill>
                  <a:schemeClr val="tx1"/>
                </a:solidFill>
                <a:latin typeface="Courier New" panose="02070309020205020404" pitchFamily="49" charset="0"/>
              </a:rPr>
              <a:t>wait on </a:t>
            </a:r>
            <a:r>
              <a:rPr lang="en-US" altLang="en-US" sz="1600" i="0">
                <a:solidFill>
                  <a:schemeClr val="tx1"/>
                </a:solidFill>
                <a:latin typeface="Courier New" panose="02070309020205020404" pitchFamily="49" charset="0"/>
              </a:rPr>
              <a:t>sensitivity-list;</a:t>
            </a:r>
          </a:p>
          <a:p>
            <a:pPr>
              <a:buClrTx/>
              <a:buSzTx/>
              <a:buFontTx/>
              <a:buNone/>
            </a:pPr>
            <a:r>
              <a:rPr lang="en-US" altLang="en-US" sz="1600" b="1" i="0">
                <a:solidFill>
                  <a:schemeClr val="tx1"/>
                </a:solidFill>
                <a:latin typeface="Courier New" panose="02070309020205020404" pitchFamily="49" charset="0"/>
              </a:rPr>
              <a:t>wait for </a:t>
            </a:r>
            <a:r>
              <a:rPr lang="en-US" altLang="en-US" sz="1600" i="0">
                <a:solidFill>
                  <a:schemeClr val="tx1"/>
                </a:solidFill>
                <a:latin typeface="Courier New" panose="02070309020205020404" pitchFamily="49" charset="0"/>
              </a:rPr>
              <a:t>time-expression;</a:t>
            </a:r>
          </a:p>
          <a:p>
            <a:pPr>
              <a:buClrTx/>
              <a:buSzTx/>
              <a:buFontTx/>
              <a:buNone/>
            </a:pPr>
            <a:r>
              <a:rPr lang="en-US" altLang="en-US" sz="1600" b="1" i="0">
                <a:solidFill>
                  <a:schemeClr val="tx1"/>
                </a:solidFill>
                <a:latin typeface="Courier New" panose="02070309020205020404" pitchFamily="49" charset="0"/>
              </a:rPr>
              <a:t>wait until </a:t>
            </a:r>
            <a:r>
              <a:rPr lang="en-US" altLang="en-US" sz="1600" i="0">
                <a:solidFill>
                  <a:schemeClr val="tx1"/>
                </a:solidFill>
                <a:latin typeface="Courier New" panose="02070309020205020404" pitchFamily="49" charset="0"/>
              </a:rPr>
              <a:t>boolean-expression;</a:t>
            </a:r>
          </a:p>
          <a:p>
            <a:pPr>
              <a:buClrTx/>
              <a:buSzTx/>
              <a:buFontTx/>
              <a:buNone/>
            </a:pPr>
            <a:endParaRPr lang="en-US" altLang="en-US" sz="1600" i="0">
              <a:solidFill>
                <a:schemeClr val="tx1"/>
              </a:solidFill>
              <a:latin typeface="Courier New" panose="02070309020205020404" pitchFamily="49" charset="0"/>
            </a:endParaRPr>
          </a:p>
        </p:txBody>
      </p:sp>
    </p:spTree>
    <p:extLst>
      <p:ext uri="{BB962C8B-B14F-4D97-AF65-F5344CB8AC3E}">
        <p14:creationId xmlns:p14="http://schemas.microsoft.com/office/powerpoint/2010/main" val="92042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6389"/>
                                        </p:tgtEl>
                                        <p:attrNameLst>
                                          <p:attrName>style.visibility</p:attrName>
                                        </p:attrNameLst>
                                      </p:cBhvr>
                                      <p:to>
                                        <p:strVal val="visible"/>
                                      </p:to>
                                    </p:set>
                                    <p:anim calcmode="lin" valueType="num">
                                      <p:cBhvr additive="base">
                                        <p:cTn id="7" dur="500" fill="hold"/>
                                        <p:tgtEl>
                                          <p:spTgt spid="656389"/>
                                        </p:tgtEl>
                                        <p:attrNameLst>
                                          <p:attrName>ppt_x</p:attrName>
                                        </p:attrNameLst>
                                      </p:cBhvr>
                                      <p:tavLst>
                                        <p:tav tm="0">
                                          <p:val>
                                            <p:strVal val="0-#ppt_w/2"/>
                                          </p:val>
                                        </p:tav>
                                        <p:tav tm="100000">
                                          <p:val>
                                            <p:strVal val="#ppt_x"/>
                                          </p:val>
                                        </p:tav>
                                      </p:tavLst>
                                    </p:anim>
                                    <p:anim calcmode="lin" valueType="num">
                                      <p:cBhvr additive="base">
                                        <p:cTn id="8" dur="500" fill="hold"/>
                                        <p:tgtEl>
                                          <p:spTgt spid="6563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6387">
                                            <p:txEl>
                                              <p:pRg st="0" end="0"/>
                                            </p:txEl>
                                          </p:spTgt>
                                        </p:tgtEl>
                                        <p:attrNameLst>
                                          <p:attrName>style.visibility</p:attrName>
                                        </p:attrNameLst>
                                      </p:cBhvr>
                                      <p:to>
                                        <p:strVal val="visible"/>
                                      </p:to>
                                    </p:set>
                                    <p:anim calcmode="lin" valueType="num">
                                      <p:cBhvr additive="base">
                                        <p:cTn id="13" dur="500" fill="hold"/>
                                        <p:tgtEl>
                                          <p:spTgt spid="6563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638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56387">
                                            <p:txEl>
                                              <p:pRg st="1" end="1"/>
                                            </p:txEl>
                                          </p:spTgt>
                                        </p:tgtEl>
                                        <p:attrNameLst>
                                          <p:attrName>style.visibility</p:attrName>
                                        </p:attrNameLst>
                                      </p:cBhvr>
                                      <p:to>
                                        <p:strVal val="visible"/>
                                      </p:to>
                                    </p:set>
                                    <p:anim calcmode="lin" valueType="num">
                                      <p:cBhvr additive="base">
                                        <p:cTn id="17" dur="500" fill="hold"/>
                                        <p:tgtEl>
                                          <p:spTgt spid="65638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5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56387">
                                            <p:txEl>
                                              <p:pRg st="2" end="2"/>
                                            </p:txEl>
                                          </p:spTgt>
                                        </p:tgtEl>
                                        <p:attrNameLst>
                                          <p:attrName>style.visibility</p:attrName>
                                        </p:attrNameLst>
                                      </p:cBhvr>
                                      <p:to>
                                        <p:strVal val="visible"/>
                                      </p:to>
                                    </p:set>
                                    <p:anim calcmode="lin" valueType="num">
                                      <p:cBhvr additive="base">
                                        <p:cTn id="23" dur="500" fill="hold"/>
                                        <p:tgtEl>
                                          <p:spTgt spid="65638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56387">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56387">
                                            <p:txEl>
                                              <p:pRg st="3" end="3"/>
                                            </p:txEl>
                                          </p:spTgt>
                                        </p:tgtEl>
                                        <p:attrNameLst>
                                          <p:attrName>style.visibility</p:attrName>
                                        </p:attrNameLst>
                                      </p:cBhvr>
                                      <p:to>
                                        <p:strVal val="visible"/>
                                      </p:to>
                                    </p:set>
                                    <p:anim calcmode="lin" valueType="num">
                                      <p:cBhvr additive="base">
                                        <p:cTn id="27" dur="500" fill="hold"/>
                                        <p:tgtEl>
                                          <p:spTgt spid="656387">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56387">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56387">
                                            <p:txEl>
                                              <p:pRg st="4" end="4"/>
                                            </p:txEl>
                                          </p:spTgt>
                                        </p:tgtEl>
                                        <p:attrNameLst>
                                          <p:attrName>style.visibility</p:attrName>
                                        </p:attrNameLst>
                                      </p:cBhvr>
                                      <p:to>
                                        <p:strVal val="visible"/>
                                      </p:to>
                                    </p:set>
                                    <p:anim calcmode="lin" valueType="num">
                                      <p:cBhvr additive="base">
                                        <p:cTn id="31" dur="500" fill="hold"/>
                                        <p:tgtEl>
                                          <p:spTgt spid="656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6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6388">
                                            <p:txEl>
                                              <p:pRg st="0" end="0"/>
                                            </p:txEl>
                                          </p:spTgt>
                                        </p:tgtEl>
                                        <p:attrNameLst>
                                          <p:attrName>style.visibility</p:attrName>
                                        </p:attrNameLst>
                                      </p:cBhvr>
                                      <p:to>
                                        <p:strVal val="visible"/>
                                      </p:to>
                                    </p:set>
                                    <p:anim calcmode="lin" valueType="num">
                                      <p:cBhvr additive="base">
                                        <p:cTn id="37" dur="500" fill="hold"/>
                                        <p:tgtEl>
                                          <p:spTgt spid="656388">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6388">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56388">
                                            <p:txEl>
                                              <p:pRg st="1" end="1"/>
                                            </p:txEl>
                                          </p:spTgt>
                                        </p:tgtEl>
                                        <p:attrNameLst>
                                          <p:attrName>style.visibility</p:attrName>
                                        </p:attrNameLst>
                                      </p:cBhvr>
                                      <p:to>
                                        <p:strVal val="visible"/>
                                      </p:to>
                                    </p:set>
                                    <p:anim calcmode="lin" valueType="num">
                                      <p:cBhvr additive="base">
                                        <p:cTn id="41" dur="500" fill="hold"/>
                                        <p:tgtEl>
                                          <p:spTgt spid="656388">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5638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7" grpId="0" build="p" autoUpdateAnimBg="0"/>
      <p:bldP spid="656388" grpId="0" build="p" autoUpdateAnimBg="0"/>
      <p:bldP spid="65638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BB1B9F9E-C360-4359-B46C-E42A58647214}" type="slidenum">
              <a:rPr lang="ar-SA" altLang="en-US" sz="1400" smtClean="0">
                <a:solidFill>
                  <a:srgbClr val="0000B6"/>
                </a:solidFill>
                <a:latin typeface="Book Antiqua" panose="02040602050305030304" pitchFamily="18" charset="0"/>
              </a:rPr>
              <a:pPr>
                <a:spcBef>
                  <a:spcPct val="0"/>
                </a:spcBef>
                <a:buClrTx/>
                <a:buSzTx/>
                <a:buFontTx/>
                <a:buNone/>
              </a:pPr>
              <a:t>33</a:t>
            </a:fld>
            <a:endParaRPr lang="en-US" altLang="en-US" sz="1400" smtClean="0">
              <a:solidFill>
                <a:srgbClr val="0000B6"/>
              </a:solidFill>
              <a:latin typeface="Book Antiqua" panose="02040602050305030304" pitchFamily="18" charset="0"/>
            </a:endParaRPr>
          </a:p>
        </p:txBody>
      </p:sp>
      <p:sp>
        <p:nvSpPr>
          <p:cNvPr id="375810" name="Rectangle 2"/>
          <p:cNvSpPr>
            <a:spLocks noGrp="1" noChangeArrowheads="1"/>
          </p:cNvSpPr>
          <p:nvPr>
            <p:ph type="title"/>
          </p:nvPr>
        </p:nvSpPr>
        <p:spPr/>
        <p:txBody>
          <a:bodyPr/>
          <a:lstStyle/>
          <a:p>
            <a:pPr>
              <a:defRPr/>
            </a:pPr>
            <a:r>
              <a:rPr lang="en-US" dirty="0" smtClean="0"/>
              <a:t>If statement: examples</a:t>
            </a:r>
          </a:p>
        </p:txBody>
      </p:sp>
      <p:sp>
        <p:nvSpPr>
          <p:cNvPr id="44036" name="Text Box 3"/>
          <p:cNvSpPr txBox="1">
            <a:spLocks noChangeArrowheads="1"/>
          </p:cNvSpPr>
          <p:nvPr/>
        </p:nvSpPr>
        <p:spPr bwMode="auto">
          <a:xfrm>
            <a:off x="441325" y="1498600"/>
            <a:ext cx="5859463" cy="1938338"/>
          </a:xfrm>
          <a:prstGeom prst="rect">
            <a:avLst/>
          </a:prstGeom>
          <a:noFill/>
          <a:ln w="12700" cap="sq">
            <a:solidFill>
              <a:srgbClr val="FFFF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i="0">
                <a:solidFill>
                  <a:schemeClr val="tx1"/>
                </a:solidFill>
                <a:latin typeface="Tahoma" panose="020B0604030504040204" pitchFamily="34" charset="0"/>
              </a:rPr>
              <a:t>if</a:t>
            </a:r>
            <a:r>
              <a:rPr lang="en-US" altLang="en-US" sz="2400" i="0">
                <a:solidFill>
                  <a:schemeClr val="tx1"/>
                </a:solidFill>
                <a:latin typeface="Tahoma" panose="020B0604030504040204" pitchFamily="34" charset="0"/>
              </a:rPr>
              <a:t> sel = ‘0’ </a:t>
            </a:r>
            <a:r>
              <a:rPr lang="en-US" altLang="en-US" sz="2400" b="1" i="0">
                <a:solidFill>
                  <a:schemeClr val="tx1"/>
                </a:solidFill>
                <a:latin typeface="Tahoma" panose="020B0604030504040204" pitchFamily="34" charset="0"/>
              </a:rPr>
              <a:t>then</a:t>
            </a:r>
          </a:p>
          <a:p>
            <a:pPr lvl="1" eaLnBrk="1" hangingPunct="1">
              <a:spcBef>
                <a:spcPct val="0"/>
              </a:spcBef>
              <a:buClrTx/>
              <a:buSzTx/>
              <a:buFontTx/>
              <a:buNone/>
            </a:pPr>
            <a:r>
              <a:rPr lang="en-US" altLang="en-US" i="0">
                <a:latin typeface="Tahoma" panose="020B0604030504040204" pitchFamily="34" charset="0"/>
              </a:rPr>
              <a:t>result &lt;= input_0; 	</a:t>
            </a:r>
            <a:r>
              <a:rPr lang="en-US" altLang="en-US" sz="1600" i="0">
                <a:solidFill>
                  <a:schemeClr val="accent1"/>
                </a:solidFill>
                <a:latin typeface="Tahoma" panose="020B0604030504040204" pitchFamily="34" charset="0"/>
              </a:rPr>
              <a:t>-- executed if sel = 0</a:t>
            </a:r>
          </a:p>
          <a:p>
            <a:pPr eaLnBrk="1" hangingPunct="1">
              <a:spcBef>
                <a:spcPct val="0"/>
              </a:spcBef>
              <a:buClrTx/>
              <a:buSzTx/>
              <a:buFontTx/>
              <a:buNone/>
            </a:pPr>
            <a:r>
              <a:rPr lang="en-US" altLang="en-US" sz="2400" b="1" i="0">
                <a:solidFill>
                  <a:schemeClr val="tx1"/>
                </a:solidFill>
                <a:latin typeface="Tahoma" panose="020B0604030504040204" pitchFamily="34" charset="0"/>
              </a:rPr>
              <a:t>else</a:t>
            </a:r>
          </a:p>
          <a:p>
            <a:pPr lvl="1" eaLnBrk="1" hangingPunct="1">
              <a:spcBef>
                <a:spcPct val="0"/>
              </a:spcBef>
              <a:buClrTx/>
              <a:buSzTx/>
              <a:buFontTx/>
              <a:buNone/>
            </a:pPr>
            <a:r>
              <a:rPr lang="en-US" altLang="en-US" i="0">
                <a:latin typeface="Tahoma" panose="020B0604030504040204" pitchFamily="34" charset="0"/>
              </a:rPr>
              <a:t>result &lt;= input_1; 	</a:t>
            </a:r>
            <a:r>
              <a:rPr lang="en-US" altLang="en-US" sz="1600" i="0">
                <a:solidFill>
                  <a:schemeClr val="accent1"/>
                </a:solidFill>
                <a:latin typeface="Tahoma" panose="020B0604030504040204" pitchFamily="34" charset="0"/>
              </a:rPr>
              <a:t>-- executed if sel /= 0</a:t>
            </a:r>
          </a:p>
          <a:p>
            <a:pPr eaLnBrk="1" hangingPunct="1">
              <a:spcBef>
                <a:spcPct val="0"/>
              </a:spcBef>
              <a:buClrTx/>
              <a:buSzTx/>
              <a:buFontTx/>
              <a:buNone/>
            </a:pPr>
            <a:r>
              <a:rPr lang="en-US" altLang="en-US" sz="2400" b="1" i="0">
                <a:solidFill>
                  <a:schemeClr val="tx1"/>
                </a:solidFill>
                <a:latin typeface="Tahoma" panose="020B0604030504040204" pitchFamily="34" charset="0"/>
              </a:rPr>
              <a:t>end if</a:t>
            </a:r>
            <a:r>
              <a:rPr lang="en-US" altLang="en-US" sz="2400" i="0">
                <a:solidFill>
                  <a:schemeClr val="tx1"/>
                </a:solidFill>
                <a:latin typeface="Tahoma" panose="020B0604030504040204" pitchFamily="34" charset="0"/>
              </a:rPr>
              <a:t>;</a:t>
            </a:r>
          </a:p>
        </p:txBody>
      </p:sp>
      <p:sp>
        <p:nvSpPr>
          <p:cNvPr id="375812" name="Text Box 4"/>
          <p:cNvSpPr txBox="1">
            <a:spLocks noChangeArrowheads="1"/>
          </p:cNvSpPr>
          <p:nvPr/>
        </p:nvSpPr>
        <p:spPr bwMode="auto">
          <a:xfrm>
            <a:off x="457200" y="3892550"/>
            <a:ext cx="6556375" cy="2660650"/>
          </a:xfrm>
          <a:prstGeom prst="rect">
            <a:avLst/>
          </a:prstGeom>
          <a:noFill/>
          <a:ln w="12700" cap="sq">
            <a:solidFill>
              <a:srgbClr val="FFFF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i="0">
                <a:solidFill>
                  <a:schemeClr val="tx1"/>
                </a:solidFill>
                <a:latin typeface="Tahoma" panose="020B0604030504040204" pitchFamily="34" charset="0"/>
              </a:rPr>
              <a:t>if</a:t>
            </a:r>
            <a:r>
              <a:rPr lang="en-US" altLang="en-US" sz="2400" i="0">
                <a:solidFill>
                  <a:schemeClr val="tx1"/>
                </a:solidFill>
                <a:latin typeface="Tahoma" panose="020B0604030504040204" pitchFamily="34" charset="0"/>
              </a:rPr>
              <a:t> sel = ‘0’ </a:t>
            </a:r>
            <a:r>
              <a:rPr lang="en-US" altLang="en-US" sz="2400" b="1" i="0">
                <a:solidFill>
                  <a:schemeClr val="tx1"/>
                </a:solidFill>
                <a:latin typeface="Tahoma" panose="020B0604030504040204" pitchFamily="34" charset="0"/>
              </a:rPr>
              <a:t>then</a:t>
            </a:r>
          </a:p>
          <a:p>
            <a:pPr lvl="1" eaLnBrk="1" hangingPunct="1">
              <a:spcBef>
                <a:spcPct val="0"/>
              </a:spcBef>
              <a:buClrTx/>
              <a:buSzTx/>
              <a:buFontTx/>
              <a:buNone/>
            </a:pPr>
            <a:r>
              <a:rPr lang="en-US" altLang="en-US" i="0">
                <a:latin typeface="Tahoma" panose="020B0604030504040204" pitchFamily="34" charset="0"/>
              </a:rPr>
              <a:t>result &lt;= input_0; -- executed if sel = 0</a:t>
            </a:r>
          </a:p>
          <a:p>
            <a:pPr eaLnBrk="1" hangingPunct="1">
              <a:spcBef>
                <a:spcPct val="0"/>
              </a:spcBef>
              <a:buClrTx/>
              <a:buSzTx/>
              <a:buFontTx/>
              <a:buNone/>
            </a:pPr>
            <a:r>
              <a:rPr lang="en-US" altLang="en-US" sz="2400" b="1" i="0">
                <a:solidFill>
                  <a:schemeClr val="tx1"/>
                </a:solidFill>
                <a:latin typeface="Tahoma" panose="020B0604030504040204" pitchFamily="34" charset="0"/>
              </a:rPr>
              <a:t>elsif </a:t>
            </a:r>
            <a:r>
              <a:rPr lang="en-US" altLang="en-US" sz="2400" i="0">
                <a:solidFill>
                  <a:schemeClr val="tx1"/>
                </a:solidFill>
                <a:latin typeface="Tahoma" panose="020B0604030504040204" pitchFamily="34" charset="0"/>
              </a:rPr>
              <a:t>sel = 1</a:t>
            </a:r>
            <a:r>
              <a:rPr lang="en-US" altLang="en-US" sz="2400" b="1" i="0">
                <a:solidFill>
                  <a:schemeClr val="tx1"/>
                </a:solidFill>
                <a:latin typeface="Tahoma" panose="020B0604030504040204" pitchFamily="34" charset="0"/>
              </a:rPr>
              <a:t> then</a:t>
            </a:r>
          </a:p>
          <a:p>
            <a:pPr lvl="1" eaLnBrk="1" hangingPunct="1">
              <a:spcBef>
                <a:spcPct val="0"/>
              </a:spcBef>
              <a:buClrTx/>
              <a:buSzTx/>
              <a:buFontTx/>
              <a:buNone/>
            </a:pPr>
            <a:r>
              <a:rPr lang="en-US" altLang="en-US" i="0">
                <a:latin typeface="Tahoma" panose="020B0604030504040204" pitchFamily="34" charset="0"/>
              </a:rPr>
              <a:t>result &lt;= input_1; -- executed if sel = 1</a:t>
            </a:r>
          </a:p>
          <a:p>
            <a:pPr eaLnBrk="1" hangingPunct="1">
              <a:spcBef>
                <a:spcPct val="0"/>
              </a:spcBef>
              <a:buClrTx/>
              <a:buSzTx/>
              <a:buFontTx/>
              <a:buNone/>
            </a:pPr>
            <a:r>
              <a:rPr lang="en-US" altLang="en-US" sz="2400" b="1" i="0">
                <a:solidFill>
                  <a:schemeClr val="tx1"/>
                </a:solidFill>
                <a:latin typeface="Tahoma" panose="020B0604030504040204" pitchFamily="34" charset="0"/>
              </a:rPr>
              <a:t>else</a:t>
            </a:r>
          </a:p>
          <a:p>
            <a:pPr lvl="1" eaLnBrk="1" hangingPunct="1">
              <a:spcBef>
                <a:spcPct val="0"/>
              </a:spcBef>
              <a:buClrTx/>
              <a:buSzTx/>
              <a:buFontTx/>
              <a:buNone/>
            </a:pPr>
            <a:r>
              <a:rPr lang="en-US" altLang="en-US" i="0">
                <a:latin typeface="Tahoma" panose="020B0604030504040204" pitchFamily="34" charset="0"/>
              </a:rPr>
              <a:t>result &lt;= input_2; -- executed if sel /= 0, 1</a:t>
            </a:r>
          </a:p>
          <a:p>
            <a:pPr eaLnBrk="1" hangingPunct="1">
              <a:spcBef>
                <a:spcPct val="0"/>
              </a:spcBef>
              <a:buClrTx/>
              <a:buSzTx/>
              <a:buFontTx/>
              <a:buNone/>
            </a:pPr>
            <a:r>
              <a:rPr lang="en-US" altLang="en-US" sz="2400" b="1" i="0">
                <a:solidFill>
                  <a:schemeClr val="tx1"/>
                </a:solidFill>
                <a:latin typeface="Tahoma" panose="020B0604030504040204" pitchFamily="34" charset="0"/>
              </a:rPr>
              <a:t>end if</a:t>
            </a:r>
            <a:r>
              <a:rPr lang="en-US" altLang="en-US" sz="2400" i="0">
                <a:solidFill>
                  <a:schemeClr val="tx1"/>
                </a:solidFill>
                <a:latin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5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2"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extLst>
          </p:cNvPr>
          <p:cNvSpPr>
            <a:spLocks noGrp="1" noChangeArrowheads="1"/>
          </p:cNvSpPr>
          <p:nvPr>
            <p:ph type="title"/>
          </p:nvPr>
        </p:nvSpPr>
        <p:spPr>
          <a:xfrm>
            <a:off x="381000" y="0"/>
            <a:ext cx="8382000" cy="914400"/>
          </a:xfrm>
        </p:spPr>
        <p:txBody>
          <a:bodyPr/>
          <a:lstStyle/>
          <a:p>
            <a:pPr algn="ctr">
              <a:defRPr/>
            </a:pPr>
            <a:r>
              <a:rPr lang="pl-PL" altLang="en-US" sz="3600">
                <a:ea typeface="ＭＳ Ｐゴシック" panose="020B0600070205080204" pitchFamily="34" charset="-128"/>
              </a:rPr>
              <a:t>2-to-1 Multiplexer</a:t>
            </a:r>
          </a:p>
        </p:txBody>
      </p:sp>
      <p:sp>
        <p:nvSpPr>
          <p:cNvPr id="45059" name="Rectangle 7"/>
          <p:cNvSpPr>
            <a:spLocks noChangeArrowheads="1"/>
          </p:cNvSpPr>
          <p:nvPr/>
        </p:nvSpPr>
        <p:spPr bwMode="auto">
          <a:xfrm>
            <a:off x="1320800" y="3889375"/>
            <a:ext cx="3090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Helvetica" panose="020B0604020202020204" pitchFamily="34" charset="0"/>
                <a:ea typeface="MS PGothic" panose="020B0600070205080204" pitchFamily="34" charset="-128"/>
              </a:rPr>
              <a:t>(a) Graphical symbol</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60" name="Line 17"/>
          <p:cNvSpPr>
            <a:spLocks noChangeShapeType="1"/>
          </p:cNvSpPr>
          <p:nvPr/>
        </p:nvSpPr>
        <p:spPr bwMode="auto">
          <a:xfrm flipH="1">
            <a:off x="6337300" y="2281238"/>
            <a:ext cx="1116013" cy="4762"/>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61" name="Line 18"/>
          <p:cNvSpPr>
            <a:spLocks noChangeShapeType="1"/>
          </p:cNvSpPr>
          <p:nvPr/>
        </p:nvSpPr>
        <p:spPr bwMode="auto">
          <a:xfrm flipV="1">
            <a:off x="6858000" y="1600200"/>
            <a:ext cx="3175" cy="2087563"/>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62" name="Rectangle 19"/>
          <p:cNvSpPr>
            <a:spLocks noChangeArrowheads="1"/>
          </p:cNvSpPr>
          <p:nvPr/>
        </p:nvSpPr>
        <p:spPr bwMode="auto">
          <a:xfrm>
            <a:off x="5970588" y="3790950"/>
            <a:ext cx="1482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Helvetica" panose="020B0604020202020204" pitchFamily="34" charset="0"/>
                <a:ea typeface="MS PGothic" panose="020B0600070205080204" pitchFamily="34" charset="-128"/>
              </a:rPr>
              <a:t>(b) Truth table</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63" name="Rectangle 20"/>
          <p:cNvSpPr>
            <a:spLocks noChangeArrowheads="1"/>
          </p:cNvSpPr>
          <p:nvPr/>
        </p:nvSpPr>
        <p:spPr bwMode="auto">
          <a:xfrm>
            <a:off x="6507163" y="252571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64" name="Rectangle 21"/>
          <p:cNvSpPr>
            <a:spLocks noChangeArrowheads="1"/>
          </p:cNvSpPr>
          <p:nvPr/>
        </p:nvSpPr>
        <p:spPr bwMode="auto">
          <a:xfrm>
            <a:off x="6507163" y="310673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65" name="Rectangle 22"/>
          <p:cNvSpPr>
            <a:spLocks noChangeArrowheads="1"/>
          </p:cNvSpPr>
          <p:nvPr/>
        </p:nvSpPr>
        <p:spPr bwMode="auto">
          <a:xfrm>
            <a:off x="7167563" y="1560513"/>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f</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66" name="Rectangle 23"/>
          <p:cNvSpPr>
            <a:spLocks noChangeArrowheads="1"/>
          </p:cNvSpPr>
          <p:nvPr/>
        </p:nvSpPr>
        <p:spPr bwMode="auto">
          <a:xfrm>
            <a:off x="6507163" y="1597025"/>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s</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67" name="Rectangle 24"/>
          <p:cNvSpPr>
            <a:spLocks noChangeArrowheads="1"/>
          </p:cNvSpPr>
          <p:nvPr/>
        </p:nvSpPr>
        <p:spPr bwMode="auto">
          <a:xfrm>
            <a:off x="7077075" y="2389188"/>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68" name="Rectangle 25"/>
          <p:cNvSpPr>
            <a:spLocks noChangeArrowheads="1"/>
          </p:cNvSpPr>
          <p:nvPr/>
        </p:nvSpPr>
        <p:spPr bwMode="auto">
          <a:xfrm>
            <a:off x="7234238" y="260508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69" name="Rectangle 26"/>
          <p:cNvSpPr>
            <a:spLocks noChangeArrowheads="1"/>
          </p:cNvSpPr>
          <p:nvPr/>
        </p:nvSpPr>
        <p:spPr bwMode="auto">
          <a:xfrm>
            <a:off x="7077075" y="3078163"/>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70" name="Rectangle 27"/>
          <p:cNvSpPr>
            <a:spLocks noChangeArrowheads="1"/>
          </p:cNvSpPr>
          <p:nvPr/>
        </p:nvSpPr>
        <p:spPr bwMode="auto">
          <a:xfrm>
            <a:off x="7234238" y="329406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a:t>
            </a:r>
            <a:endParaRPr lang="en-US" altLang="en-US" sz="1800">
              <a:solidFill>
                <a:schemeClr val="tx1"/>
              </a:solidFill>
              <a:latin typeface="Times New Roman" panose="02020603050405020304" pitchFamily="18" charset="0"/>
              <a:ea typeface="MS PGothic" panose="020B0600070205080204" pitchFamily="34" charset="-128"/>
            </a:endParaRPr>
          </a:p>
        </p:txBody>
      </p:sp>
      <p:grpSp>
        <p:nvGrpSpPr>
          <p:cNvPr id="45071" name="Group 29"/>
          <p:cNvGrpSpPr>
            <a:grpSpLocks/>
          </p:cNvGrpSpPr>
          <p:nvPr/>
        </p:nvGrpSpPr>
        <p:grpSpPr bwMode="auto">
          <a:xfrm>
            <a:off x="1747838" y="1241425"/>
            <a:ext cx="1379537" cy="2551113"/>
            <a:chOff x="1138" y="1200"/>
            <a:chExt cx="869" cy="1607"/>
          </a:xfrm>
        </p:grpSpPr>
        <p:sp>
          <p:nvSpPr>
            <p:cNvPr id="45073" name="Line 3"/>
            <p:cNvSpPr>
              <a:spLocks noChangeShapeType="1"/>
            </p:cNvSpPr>
            <p:nvPr/>
          </p:nvSpPr>
          <p:spPr bwMode="auto">
            <a:xfrm>
              <a:off x="1340" y="2039"/>
              <a:ext cx="172" cy="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74" name="Line 4"/>
            <p:cNvSpPr>
              <a:spLocks noChangeShapeType="1"/>
            </p:cNvSpPr>
            <p:nvPr/>
          </p:nvSpPr>
          <p:spPr bwMode="auto">
            <a:xfrm>
              <a:off x="1340" y="2466"/>
              <a:ext cx="172" cy="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75" name="Line 5"/>
            <p:cNvSpPr>
              <a:spLocks noChangeShapeType="1"/>
            </p:cNvSpPr>
            <p:nvPr/>
          </p:nvSpPr>
          <p:spPr bwMode="auto">
            <a:xfrm flipH="1">
              <a:off x="1731" y="2251"/>
              <a:ext cx="156" cy="2"/>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5076" name="Line 6"/>
            <p:cNvSpPr>
              <a:spLocks noChangeShapeType="1"/>
            </p:cNvSpPr>
            <p:nvPr/>
          </p:nvSpPr>
          <p:spPr bwMode="auto">
            <a:xfrm>
              <a:off x="1622" y="1365"/>
              <a:ext cx="1" cy="45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77" name="Rectangle 8"/>
            <p:cNvSpPr>
              <a:spLocks noChangeArrowheads="1"/>
            </p:cNvSpPr>
            <p:nvPr/>
          </p:nvSpPr>
          <p:spPr bwMode="auto">
            <a:xfrm>
              <a:off x="1967" y="2077"/>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f</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78" name="Line 9"/>
            <p:cNvSpPr>
              <a:spLocks noChangeShapeType="1"/>
            </p:cNvSpPr>
            <p:nvPr/>
          </p:nvSpPr>
          <p:spPr bwMode="auto">
            <a:xfrm>
              <a:off x="1340" y="1365"/>
              <a:ext cx="28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079" name="Rectangle 10"/>
            <p:cNvSpPr>
              <a:spLocks noChangeArrowheads="1"/>
            </p:cNvSpPr>
            <p:nvPr/>
          </p:nvSpPr>
          <p:spPr bwMode="auto">
            <a:xfrm>
              <a:off x="1200" y="1200"/>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s</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80" name="Rectangle 11"/>
            <p:cNvSpPr>
              <a:spLocks noChangeArrowheads="1"/>
            </p:cNvSpPr>
            <p:nvPr/>
          </p:nvSpPr>
          <p:spPr bwMode="auto">
            <a:xfrm>
              <a:off x="1138" y="1815"/>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81" name="Rectangle 12"/>
            <p:cNvSpPr>
              <a:spLocks noChangeArrowheads="1"/>
            </p:cNvSpPr>
            <p:nvPr/>
          </p:nvSpPr>
          <p:spPr bwMode="auto">
            <a:xfrm>
              <a:off x="1238" y="195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82" name="Rectangle 13"/>
            <p:cNvSpPr>
              <a:spLocks noChangeArrowheads="1"/>
            </p:cNvSpPr>
            <p:nvPr/>
          </p:nvSpPr>
          <p:spPr bwMode="auto">
            <a:xfrm>
              <a:off x="1138" y="2246"/>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83" name="Rectangle 14"/>
            <p:cNvSpPr>
              <a:spLocks noChangeArrowheads="1"/>
            </p:cNvSpPr>
            <p:nvPr/>
          </p:nvSpPr>
          <p:spPr bwMode="auto">
            <a:xfrm>
              <a:off x="1238" y="23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84" name="Rectangle 15"/>
            <p:cNvSpPr>
              <a:spLocks noChangeArrowheads="1"/>
            </p:cNvSpPr>
            <p:nvPr/>
          </p:nvSpPr>
          <p:spPr bwMode="auto">
            <a:xfrm>
              <a:off x="1543" y="192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85" name="Rectangle 16"/>
            <p:cNvSpPr>
              <a:spLocks noChangeArrowheads="1"/>
            </p:cNvSpPr>
            <p:nvPr/>
          </p:nvSpPr>
          <p:spPr bwMode="auto">
            <a:xfrm>
              <a:off x="1543" y="2355"/>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5086" name="Freeform 28"/>
            <p:cNvSpPr>
              <a:spLocks/>
            </p:cNvSpPr>
            <p:nvPr/>
          </p:nvSpPr>
          <p:spPr bwMode="auto">
            <a:xfrm>
              <a:off x="1512" y="1702"/>
              <a:ext cx="219" cy="1105"/>
            </a:xfrm>
            <a:custGeom>
              <a:avLst/>
              <a:gdLst>
                <a:gd name="T0" fmla="*/ 0 w 446"/>
                <a:gd name="T1" fmla="*/ 689 h 1126"/>
                <a:gd name="T2" fmla="*/ 0 w 446"/>
                <a:gd name="T3" fmla="*/ 177 h 1126"/>
                <a:gd name="T4" fmla="*/ 0 w 446"/>
                <a:gd name="T5" fmla="*/ 0 h 1126"/>
                <a:gd name="T6" fmla="*/ 0 w 446"/>
                <a:gd name="T7" fmla="*/ 850 h 1126"/>
                <a:gd name="T8" fmla="*/ 0 w 446"/>
                <a:gd name="T9" fmla="*/ 689 h 1126"/>
                <a:gd name="T10" fmla="*/ 0 60000 65536"/>
                <a:gd name="T11" fmla="*/ 0 60000 65536"/>
                <a:gd name="T12" fmla="*/ 0 60000 65536"/>
                <a:gd name="T13" fmla="*/ 0 60000 65536"/>
                <a:gd name="T14" fmla="*/ 0 60000 65536"/>
                <a:gd name="T15" fmla="*/ 0 w 446"/>
                <a:gd name="T16" fmla="*/ 0 h 1126"/>
                <a:gd name="T17" fmla="*/ 446 w 446"/>
                <a:gd name="T18" fmla="*/ 1126 h 1126"/>
              </a:gdLst>
              <a:ahLst/>
              <a:cxnLst>
                <a:cxn ang="T10">
                  <a:pos x="T0" y="T1"/>
                </a:cxn>
                <a:cxn ang="T11">
                  <a:pos x="T2" y="T3"/>
                </a:cxn>
                <a:cxn ang="T12">
                  <a:pos x="T4" y="T5"/>
                </a:cxn>
                <a:cxn ang="T13">
                  <a:pos x="T6" y="T7"/>
                </a:cxn>
                <a:cxn ang="T14">
                  <a:pos x="T8" y="T9"/>
                </a:cxn>
              </a:cxnLst>
              <a:rect l="T15" t="T16" r="T17" b="T18"/>
              <a:pathLst>
                <a:path w="446" h="1126">
                  <a:moveTo>
                    <a:pt x="446" y="914"/>
                  </a:moveTo>
                  <a:lnTo>
                    <a:pt x="446" y="234"/>
                  </a:lnTo>
                  <a:lnTo>
                    <a:pt x="0" y="0"/>
                  </a:lnTo>
                  <a:lnTo>
                    <a:pt x="0" y="1126"/>
                  </a:lnTo>
                  <a:lnTo>
                    <a:pt x="446" y="914"/>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45072" name="TextBox 1"/>
          <p:cNvSpPr txBox="1">
            <a:spLocks noChangeArrowheads="1"/>
          </p:cNvSpPr>
          <p:nvPr/>
        </p:nvSpPr>
        <p:spPr bwMode="auto">
          <a:xfrm>
            <a:off x="1058863" y="4230688"/>
            <a:ext cx="6705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eaLnBrk="1" hangingPunct="1">
              <a:spcBef>
                <a:spcPct val="0"/>
              </a:spcBef>
              <a:buClrTx/>
              <a:buSzTx/>
              <a:buFontTx/>
              <a:buNone/>
            </a:pPr>
            <a:r>
              <a:rPr kumimoji="1" lang="en-US" altLang="en-US" sz="2400" b="1" i="0">
                <a:solidFill>
                  <a:schemeClr val="tx1"/>
                </a:solidFill>
                <a:latin typeface="Tahoma" panose="020B0604030504040204" pitchFamily="34" charset="0"/>
                <a:ea typeface="MS PGothic" panose="020B0600070205080204" pitchFamily="34" charset="-128"/>
              </a:rPr>
              <a:t>	if</a:t>
            </a:r>
            <a:r>
              <a:rPr kumimoji="1" lang="en-US" altLang="en-US" sz="2400" i="0">
                <a:solidFill>
                  <a:schemeClr val="tx1"/>
                </a:solidFill>
                <a:latin typeface="Tahoma" panose="020B0604030504040204" pitchFamily="34" charset="0"/>
                <a:ea typeface="MS PGothic" panose="020B0600070205080204" pitchFamily="34" charset="-128"/>
              </a:rPr>
              <a:t> sel = ‘1’ </a:t>
            </a:r>
            <a:r>
              <a:rPr kumimoji="1" lang="en-US" altLang="en-US" sz="2400" b="1" i="0">
                <a:solidFill>
                  <a:schemeClr val="tx1"/>
                </a:solidFill>
                <a:latin typeface="Tahoma" panose="020B0604030504040204" pitchFamily="34" charset="0"/>
                <a:ea typeface="MS PGothic" panose="020B0600070205080204" pitchFamily="34" charset="-128"/>
              </a:rPr>
              <a:t>then</a:t>
            </a:r>
          </a:p>
          <a:p>
            <a:pPr lvl="1" eaLnBrk="1" hangingPunct="1">
              <a:spcBef>
                <a:spcPct val="0"/>
              </a:spcBef>
              <a:buClrTx/>
              <a:buSzTx/>
              <a:buFontTx/>
              <a:buNone/>
            </a:pPr>
            <a:r>
              <a:rPr kumimoji="1" lang="en-US" altLang="en-US" i="0">
                <a:latin typeface="Tahoma" panose="020B0604030504040204" pitchFamily="34" charset="0"/>
                <a:ea typeface="MS PGothic" panose="020B0600070205080204" pitchFamily="34" charset="-128"/>
              </a:rPr>
              <a:t>			f &lt;= w1;</a:t>
            </a:r>
            <a:endParaRPr kumimoji="1" lang="en-US" altLang="en-US" sz="1600" i="0">
              <a:solidFill>
                <a:schemeClr val="accent1"/>
              </a:solidFill>
              <a:latin typeface="Tahoma" panose="020B0604030504040204" pitchFamily="34" charset="0"/>
              <a:ea typeface="MS PGothic" panose="020B0600070205080204" pitchFamily="34" charset="-128"/>
            </a:endParaRPr>
          </a:p>
          <a:p>
            <a:pPr eaLnBrk="1" hangingPunct="1">
              <a:spcBef>
                <a:spcPct val="0"/>
              </a:spcBef>
              <a:buClrTx/>
              <a:buSzTx/>
              <a:buFontTx/>
              <a:buNone/>
            </a:pPr>
            <a:r>
              <a:rPr kumimoji="1" lang="en-US" altLang="en-US" sz="2400" b="1" i="0">
                <a:solidFill>
                  <a:schemeClr val="tx1"/>
                </a:solidFill>
                <a:latin typeface="Tahoma" panose="020B0604030504040204" pitchFamily="34" charset="0"/>
                <a:ea typeface="MS PGothic" panose="020B0600070205080204" pitchFamily="34" charset="-128"/>
              </a:rPr>
              <a:t>	else</a:t>
            </a:r>
          </a:p>
          <a:p>
            <a:pPr lvl="1" eaLnBrk="1" hangingPunct="1">
              <a:spcBef>
                <a:spcPct val="0"/>
              </a:spcBef>
              <a:buClrTx/>
              <a:buSzTx/>
              <a:buFontTx/>
              <a:buNone/>
            </a:pPr>
            <a:r>
              <a:rPr kumimoji="1" lang="en-US" altLang="en-US" i="0">
                <a:latin typeface="Tahoma" panose="020B0604030504040204" pitchFamily="34" charset="0"/>
                <a:ea typeface="MS PGothic" panose="020B0600070205080204" pitchFamily="34" charset="-128"/>
              </a:rPr>
              <a:t>			f &lt;= w0; 	</a:t>
            </a:r>
          </a:p>
          <a:p>
            <a:pPr lvl="1" eaLnBrk="1" hangingPunct="1">
              <a:spcBef>
                <a:spcPct val="0"/>
              </a:spcBef>
              <a:buClrTx/>
              <a:buSzTx/>
              <a:buFontTx/>
              <a:buNone/>
            </a:pPr>
            <a:r>
              <a:rPr kumimoji="1" lang="en-US" altLang="en-US" b="1" i="0">
                <a:latin typeface="Tahoma" panose="020B0604030504040204" pitchFamily="34" charset="0"/>
                <a:ea typeface="MS PGothic" panose="020B0600070205080204" pitchFamily="34" charset="-128"/>
              </a:rPr>
              <a:t>		end if</a:t>
            </a:r>
            <a:r>
              <a:rPr kumimoji="1" lang="en-US" altLang="en-US" i="0">
                <a:latin typeface="Tahoma" panose="020B0604030504040204" pitchFamily="34" charset="0"/>
                <a:ea typeface="MS PGothic" panose="020B0600070205080204" pitchFamily="34" charset="-128"/>
              </a:rPr>
              <a:t>;</a:t>
            </a:r>
          </a:p>
          <a:p>
            <a:pPr lvl="1" eaLnBrk="1" hangingPunct="1">
              <a:spcBef>
                <a:spcPct val="0"/>
              </a:spcBef>
              <a:buClrTx/>
              <a:buSzTx/>
              <a:buFontTx/>
              <a:buNone/>
            </a:pPr>
            <a:endParaRPr kumimoji="1" lang="en-US" altLang="en-US" i="0">
              <a:latin typeface="Tahoma" panose="020B0604030504040204" pitchFamily="34" charset="0"/>
              <a:ea typeface="MS PGothic" panose="020B0600070205080204" pitchFamily="34" charset="-128"/>
            </a:endParaRPr>
          </a:p>
          <a:p>
            <a:pPr algn="ctr">
              <a:spcBef>
                <a:spcPct val="0"/>
              </a:spcBef>
              <a:buClrTx/>
              <a:buSzTx/>
              <a:buFontTx/>
              <a:buNone/>
            </a:pPr>
            <a:endParaRPr lang="en-US" altLang="en-US" sz="2400" b="1">
              <a:solidFill>
                <a:srgbClr val="800000"/>
              </a:solidFill>
              <a:latin typeface="Times New Roman" panose="02020603050405020304" pitchFamily="18" charset="0"/>
              <a:ea typeface="MS PGothic" panose="020B0600070205080204"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A521A712-D0F5-4A05-8B2B-D2C2B34F8E10}" type="slidenum">
              <a:rPr lang="ar-SA" altLang="en-US" sz="1400" smtClean="0">
                <a:solidFill>
                  <a:srgbClr val="0000B6"/>
                </a:solidFill>
                <a:latin typeface="Book Antiqua" panose="02040602050305030304" pitchFamily="18" charset="0"/>
              </a:rPr>
              <a:pPr>
                <a:spcBef>
                  <a:spcPct val="0"/>
                </a:spcBef>
                <a:buClrTx/>
                <a:buSzTx/>
                <a:buFontTx/>
                <a:buNone/>
              </a:pPr>
              <a:t>35</a:t>
            </a:fld>
            <a:endParaRPr lang="en-US" altLang="en-US" sz="1400" smtClean="0">
              <a:solidFill>
                <a:srgbClr val="0000B6"/>
              </a:solidFill>
              <a:latin typeface="Book Antiqua" panose="02040602050305030304" pitchFamily="18" charset="0"/>
            </a:endParaRPr>
          </a:p>
        </p:txBody>
      </p:sp>
      <p:sp>
        <p:nvSpPr>
          <p:cNvPr id="376834" name="Rectangle 2"/>
          <p:cNvSpPr>
            <a:spLocks noGrp="1" noChangeArrowheads="1"/>
          </p:cNvSpPr>
          <p:nvPr>
            <p:ph type="title"/>
          </p:nvPr>
        </p:nvSpPr>
        <p:spPr>
          <a:xfrm>
            <a:off x="685800" y="381000"/>
            <a:ext cx="7772400" cy="1143000"/>
          </a:xfrm>
        </p:spPr>
        <p:txBody>
          <a:bodyPr/>
          <a:lstStyle/>
          <a:p>
            <a:pPr>
              <a:defRPr/>
            </a:pPr>
            <a:r>
              <a:rPr lang="en-US" dirty="0" smtClean="0"/>
              <a:t>Case statement: examples</a:t>
            </a:r>
          </a:p>
        </p:txBody>
      </p:sp>
      <p:sp>
        <p:nvSpPr>
          <p:cNvPr id="376836" name="Text Box 4"/>
          <p:cNvSpPr txBox="1">
            <a:spLocks noChangeArrowheads="1"/>
          </p:cNvSpPr>
          <p:nvPr/>
        </p:nvSpPr>
        <p:spPr bwMode="auto">
          <a:xfrm>
            <a:off x="785813" y="1524000"/>
            <a:ext cx="5133975" cy="2308225"/>
          </a:xfrm>
          <a:prstGeom prst="rect">
            <a:avLst/>
          </a:prstGeom>
          <a:noFill/>
          <a:ln w="12700" cap="sq">
            <a:solidFill>
              <a:srgbClr val="FFFF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pPr>
            <a:r>
              <a:rPr lang="en-US" altLang="en-US" sz="2400" b="1" i="0" dirty="0">
                <a:solidFill>
                  <a:schemeClr val="tx1"/>
                </a:solidFill>
                <a:latin typeface="Tahoma" panose="020B0604030504040204" pitchFamily="34" charset="0"/>
              </a:rPr>
              <a:t>type</a:t>
            </a:r>
            <a:r>
              <a:rPr lang="en-US" altLang="en-US" sz="2400" i="0" dirty="0">
                <a:solidFill>
                  <a:schemeClr val="tx1"/>
                </a:solidFill>
                <a:latin typeface="Tahoma" panose="020B0604030504040204" pitchFamily="34" charset="0"/>
              </a:rPr>
              <a:t> opcodes </a:t>
            </a:r>
            <a:r>
              <a:rPr lang="en-US" altLang="en-US" sz="2400" b="1" i="0" dirty="0">
                <a:solidFill>
                  <a:schemeClr val="tx1"/>
                </a:solidFill>
                <a:latin typeface="Tahoma" panose="020B0604030504040204" pitchFamily="34" charset="0"/>
              </a:rPr>
              <a:t>is </a:t>
            </a:r>
            <a:r>
              <a:rPr lang="en-US" altLang="en-US" sz="2400" i="0" dirty="0">
                <a:solidFill>
                  <a:schemeClr val="tx1"/>
                </a:solidFill>
                <a:latin typeface="Tahoma" panose="020B0604030504040204" pitchFamily="34" charset="0"/>
              </a:rPr>
              <a:t>(</a:t>
            </a:r>
            <a:r>
              <a:rPr lang="en-US" altLang="en-US" sz="2400" i="0" dirty="0" err="1">
                <a:solidFill>
                  <a:schemeClr val="tx1"/>
                </a:solidFill>
                <a:latin typeface="Tahoma" panose="020B0604030504040204" pitchFamily="34" charset="0"/>
              </a:rPr>
              <a:t>nop</a:t>
            </a:r>
            <a:r>
              <a:rPr lang="en-US" altLang="en-US" sz="2400" i="0" dirty="0">
                <a:solidFill>
                  <a:schemeClr val="tx1"/>
                </a:solidFill>
                <a:latin typeface="Tahoma" panose="020B0604030504040204" pitchFamily="34" charset="0"/>
              </a:rPr>
              <a:t>, add, sub);</a:t>
            </a:r>
            <a:endParaRPr lang="en-US" altLang="en-US" sz="2400" b="1" i="0" dirty="0">
              <a:solidFill>
                <a:schemeClr val="tx1"/>
              </a:solidFill>
              <a:latin typeface="Tahoma" panose="020B0604030504040204" pitchFamily="34" charset="0"/>
            </a:endParaRPr>
          </a:p>
          <a:p>
            <a:pPr eaLnBrk="1" hangingPunct="1">
              <a:spcBef>
                <a:spcPct val="0"/>
              </a:spcBef>
              <a:buClrTx/>
              <a:buSzTx/>
              <a:buFontTx/>
              <a:buNone/>
            </a:pPr>
            <a:r>
              <a:rPr lang="en-US" altLang="en-US" sz="2400" b="1" i="0" dirty="0">
                <a:solidFill>
                  <a:schemeClr val="tx1"/>
                </a:solidFill>
                <a:latin typeface="Tahoma" panose="020B0604030504040204" pitchFamily="34" charset="0"/>
              </a:rPr>
              <a:t>case </a:t>
            </a:r>
            <a:r>
              <a:rPr lang="en-US" altLang="en-US" sz="2400" i="0" dirty="0">
                <a:solidFill>
                  <a:schemeClr val="tx1"/>
                </a:solidFill>
                <a:latin typeface="Tahoma" panose="020B0604030504040204" pitchFamily="34" charset="0"/>
              </a:rPr>
              <a:t>opcode </a:t>
            </a:r>
            <a:r>
              <a:rPr lang="en-US" altLang="en-US" sz="2400" b="1" i="0" dirty="0">
                <a:solidFill>
                  <a:schemeClr val="tx1"/>
                </a:solidFill>
                <a:latin typeface="Tahoma" panose="020B0604030504040204" pitchFamily="34" charset="0"/>
              </a:rPr>
              <a:t>is</a:t>
            </a:r>
          </a:p>
          <a:p>
            <a:pPr lvl="1" eaLnBrk="1" hangingPunct="1">
              <a:spcBef>
                <a:spcPct val="0"/>
              </a:spcBef>
              <a:buClrTx/>
              <a:buSzTx/>
              <a:buFontTx/>
              <a:buNone/>
            </a:pPr>
            <a:r>
              <a:rPr lang="en-US" altLang="en-US" b="1" i="0" dirty="0">
                <a:latin typeface="Tahoma" panose="020B0604030504040204" pitchFamily="34" charset="0"/>
              </a:rPr>
              <a:t>when</a:t>
            </a:r>
            <a:r>
              <a:rPr lang="en-US" altLang="en-US" i="0" dirty="0">
                <a:latin typeface="Tahoma" panose="020B0604030504040204" pitchFamily="34" charset="0"/>
              </a:rPr>
              <a:t> add </a:t>
            </a:r>
            <a:r>
              <a:rPr lang="en-US" altLang="en-US" i="0" dirty="0">
                <a:solidFill>
                  <a:srgbClr val="C66B5A"/>
                </a:solidFill>
                <a:latin typeface="Tahoma" panose="020B0604030504040204" pitchFamily="34" charset="0"/>
              </a:rPr>
              <a:t>=&gt;</a:t>
            </a:r>
            <a:r>
              <a:rPr lang="en-US" altLang="en-US" i="0" dirty="0">
                <a:latin typeface="Tahoma" panose="020B0604030504040204" pitchFamily="34" charset="0"/>
              </a:rPr>
              <a:t> </a:t>
            </a:r>
            <a:r>
              <a:rPr lang="en-US" altLang="en-US" i="0" dirty="0" err="1">
                <a:latin typeface="Tahoma" panose="020B0604030504040204" pitchFamily="34" charset="0"/>
              </a:rPr>
              <a:t>acc</a:t>
            </a:r>
            <a:r>
              <a:rPr lang="en-US" altLang="en-US" i="0" dirty="0">
                <a:latin typeface="Tahoma" panose="020B0604030504040204" pitchFamily="34" charset="0"/>
              </a:rPr>
              <a:t> &lt;= </a:t>
            </a:r>
            <a:r>
              <a:rPr lang="en-US" altLang="en-US" i="0" dirty="0" err="1">
                <a:latin typeface="Tahoma" panose="020B0604030504040204" pitchFamily="34" charset="0"/>
              </a:rPr>
              <a:t>acc</a:t>
            </a:r>
            <a:r>
              <a:rPr lang="en-US" altLang="en-US" i="0" dirty="0">
                <a:latin typeface="Tahoma" panose="020B0604030504040204" pitchFamily="34" charset="0"/>
              </a:rPr>
              <a:t> + op;</a:t>
            </a:r>
          </a:p>
          <a:p>
            <a:pPr lvl="1" eaLnBrk="1" hangingPunct="1">
              <a:spcBef>
                <a:spcPct val="0"/>
              </a:spcBef>
              <a:buClrTx/>
              <a:buSzTx/>
              <a:buFontTx/>
              <a:buNone/>
            </a:pPr>
            <a:r>
              <a:rPr lang="en-US" altLang="en-US" b="1" i="0" dirty="0">
                <a:latin typeface="Tahoma" panose="020B0604030504040204" pitchFamily="34" charset="0"/>
              </a:rPr>
              <a:t>when</a:t>
            </a:r>
            <a:r>
              <a:rPr lang="en-US" altLang="en-US" i="0" dirty="0">
                <a:latin typeface="Tahoma" panose="020B0604030504040204" pitchFamily="34" charset="0"/>
              </a:rPr>
              <a:t> sub =&gt; </a:t>
            </a:r>
            <a:r>
              <a:rPr lang="en-US" altLang="en-US" i="0" dirty="0" err="1">
                <a:latin typeface="Tahoma" panose="020B0604030504040204" pitchFamily="34" charset="0"/>
              </a:rPr>
              <a:t>acc</a:t>
            </a:r>
            <a:r>
              <a:rPr lang="en-US" altLang="en-US" i="0" dirty="0">
                <a:latin typeface="Tahoma" panose="020B0604030504040204" pitchFamily="34" charset="0"/>
              </a:rPr>
              <a:t> &lt;= </a:t>
            </a:r>
            <a:r>
              <a:rPr lang="en-US" altLang="en-US" i="0" dirty="0" err="1">
                <a:latin typeface="Tahoma" panose="020B0604030504040204" pitchFamily="34" charset="0"/>
              </a:rPr>
              <a:t>acc</a:t>
            </a:r>
            <a:r>
              <a:rPr lang="en-US" altLang="en-US" i="0" dirty="0">
                <a:latin typeface="Tahoma" panose="020B0604030504040204" pitchFamily="34" charset="0"/>
              </a:rPr>
              <a:t> – op;</a:t>
            </a:r>
          </a:p>
          <a:p>
            <a:pPr lvl="1" eaLnBrk="1" hangingPunct="1">
              <a:spcBef>
                <a:spcPct val="0"/>
              </a:spcBef>
              <a:buClrTx/>
              <a:buSzTx/>
              <a:buFontTx/>
              <a:buNone/>
            </a:pPr>
            <a:r>
              <a:rPr lang="en-US" altLang="en-US" b="1" i="0" dirty="0">
                <a:latin typeface="Tahoma" panose="020B0604030504040204" pitchFamily="34" charset="0"/>
              </a:rPr>
              <a:t>when</a:t>
            </a:r>
            <a:r>
              <a:rPr lang="en-US" altLang="en-US" i="0" dirty="0">
                <a:latin typeface="Tahoma" panose="020B0604030504040204" pitchFamily="34" charset="0"/>
              </a:rPr>
              <a:t> </a:t>
            </a:r>
            <a:r>
              <a:rPr lang="en-US" altLang="en-US" i="0" dirty="0" err="1">
                <a:latin typeface="Tahoma" panose="020B0604030504040204" pitchFamily="34" charset="0"/>
              </a:rPr>
              <a:t>nop</a:t>
            </a:r>
            <a:r>
              <a:rPr lang="en-US" altLang="en-US" i="0" dirty="0">
                <a:latin typeface="Tahoma" panose="020B0604030504040204" pitchFamily="34" charset="0"/>
              </a:rPr>
              <a:t> =&gt; null;</a:t>
            </a:r>
          </a:p>
          <a:p>
            <a:pPr eaLnBrk="1" hangingPunct="1">
              <a:spcBef>
                <a:spcPct val="0"/>
              </a:spcBef>
              <a:buClrTx/>
              <a:buSzTx/>
              <a:buFontTx/>
              <a:buNone/>
            </a:pPr>
            <a:r>
              <a:rPr lang="en-US" altLang="en-US" sz="2400" b="1" i="0" dirty="0">
                <a:solidFill>
                  <a:schemeClr val="tx1"/>
                </a:solidFill>
                <a:latin typeface="Tahoma" panose="020B0604030504040204" pitchFamily="34" charset="0"/>
              </a:rPr>
              <a:t>end case;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6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6"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7"/>
          <p:cNvSpPr>
            <a:spLocks noChangeArrowheads="1"/>
          </p:cNvSpPr>
          <p:nvPr/>
        </p:nvSpPr>
        <p:spPr bwMode="auto">
          <a:xfrm>
            <a:off x="4800600" y="1066800"/>
            <a:ext cx="149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Helvetica" panose="020B0604020202020204" pitchFamily="34" charset="0"/>
                <a:ea typeface="MS PGothic" panose="020B0600070205080204" pitchFamily="34" charset="-128"/>
              </a:rPr>
              <a:t>(b) Truth table </a:t>
            </a:r>
            <a:endParaRPr lang="en-US" altLang="en-US" sz="1800">
              <a:solidFill>
                <a:schemeClr val="tx1"/>
              </a:solidFill>
              <a:latin typeface="Times New Roman" panose="02020603050405020304" pitchFamily="18" charset="0"/>
              <a:ea typeface="MS PGothic" panose="020B0600070205080204" pitchFamily="34" charset="-128"/>
            </a:endParaRPr>
          </a:p>
        </p:txBody>
      </p:sp>
      <p:grpSp>
        <p:nvGrpSpPr>
          <p:cNvPr id="47107" name="Group 4"/>
          <p:cNvGrpSpPr>
            <a:grpSpLocks/>
          </p:cNvGrpSpPr>
          <p:nvPr/>
        </p:nvGrpSpPr>
        <p:grpSpPr bwMode="auto">
          <a:xfrm>
            <a:off x="1600200" y="1524000"/>
            <a:ext cx="1916113" cy="2860675"/>
            <a:chOff x="928688" y="1446212"/>
            <a:chExt cx="1916112" cy="2860675"/>
          </a:xfrm>
        </p:grpSpPr>
        <p:sp>
          <p:nvSpPr>
            <p:cNvPr id="47137" name="Line 2"/>
            <p:cNvSpPr>
              <a:spLocks noChangeShapeType="1"/>
            </p:cNvSpPr>
            <p:nvPr/>
          </p:nvSpPr>
          <p:spPr bwMode="auto">
            <a:xfrm>
              <a:off x="1295400" y="2757487"/>
              <a:ext cx="325438" cy="3175"/>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38" name="Line 3"/>
            <p:cNvSpPr>
              <a:spLocks noChangeShapeType="1"/>
            </p:cNvSpPr>
            <p:nvPr/>
          </p:nvSpPr>
          <p:spPr bwMode="auto">
            <a:xfrm>
              <a:off x="1295400" y="3154362"/>
              <a:ext cx="325438" cy="3175"/>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39" name="Line 4"/>
            <p:cNvSpPr>
              <a:spLocks noChangeShapeType="1"/>
            </p:cNvSpPr>
            <p:nvPr/>
          </p:nvSpPr>
          <p:spPr bwMode="auto">
            <a:xfrm flipH="1" flipV="1">
              <a:off x="2252663" y="3371850"/>
              <a:ext cx="325437" cy="0"/>
            </a:xfrm>
            <a:prstGeom prst="line">
              <a:avLst/>
            </a:prstGeom>
            <a:noFill/>
            <a:ln w="158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7140" name="Freeform 5"/>
            <p:cNvSpPr>
              <a:spLocks/>
            </p:cNvSpPr>
            <p:nvPr/>
          </p:nvSpPr>
          <p:spPr bwMode="auto">
            <a:xfrm>
              <a:off x="1620838" y="2395537"/>
              <a:ext cx="620712" cy="1911350"/>
            </a:xfrm>
            <a:custGeom>
              <a:avLst/>
              <a:gdLst>
                <a:gd name="T0" fmla="*/ 2147483646 w 446"/>
                <a:gd name="T1" fmla="*/ 2147483646 h 1126"/>
                <a:gd name="T2" fmla="*/ 2147483646 w 446"/>
                <a:gd name="T3" fmla="*/ 2147483646 h 1126"/>
                <a:gd name="T4" fmla="*/ 0 w 446"/>
                <a:gd name="T5" fmla="*/ 0 h 1126"/>
                <a:gd name="T6" fmla="*/ 0 w 446"/>
                <a:gd name="T7" fmla="*/ 2147483646 h 1126"/>
                <a:gd name="T8" fmla="*/ 2147483646 w 446"/>
                <a:gd name="T9" fmla="*/ 2147483646 h 1126"/>
                <a:gd name="T10" fmla="*/ 0 60000 65536"/>
                <a:gd name="T11" fmla="*/ 0 60000 65536"/>
                <a:gd name="T12" fmla="*/ 0 60000 65536"/>
                <a:gd name="T13" fmla="*/ 0 60000 65536"/>
                <a:gd name="T14" fmla="*/ 0 60000 65536"/>
                <a:gd name="T15" fmla="*/ 0 w 446"/>
                <a:gd name="T16" fmla="*/ 0 h 1126"/>
                <a:gd name="T17" fmla="*/ 446 w 446"/>
                <a:gd name="T18" fmla="*/ 1126 h 1126"/>
              </a:gdLst>
              <a:ahLst/>
              <a:cxnLst>
                <a:cxn ang="T10">
                  <a:pos x="T0" y="T1"/>
                </a:cxn>
                <a:cxn ang="T11">
                  <a:pos x="T2" y="T3"/>
                </a:cxn>
                <a:cxn ang="T12">
                  <a:pos x="T4" y="T5"/>
                </a:cxn>
                <a:cxn ang="T13">
                  <a:pos x="T6" y="T7"/>
                </a:cxn>
                <a:cxn ang="T14">
                  <a:pos x="T8" y="T9"/>
                </a:cxn>
              </a:cxnLst>
              <a:rect l="T15" t="T16" r="T17" b="T18"/>
              <a:pathLst>
                <a:path w="446" h="1126">
                  <a:moveTo>
                    <a:pt x="446" y="914"/>
                  </a:moveTo>
                  <a:lnTo>
                    <a:pt x="446" y="234"/>
                  </a:lnTo>
                  <a:lnTo>
                    <a:pt x="0" y="0"/>
                  </a:lnTo>
                  <a:lnTo>
                    <a:pt x="0" y="1126"/>
                  </a:lnTo>
                  <a:lnTo>
                    <a:pt x="446" y="914"/>
                  </a:lnTo>
                  <a:close/>
                </a:path>
              </a:pathLst>
            </a:custGeom>
            <a:solidFill>
              <a:srgbClr val="FFFFFF"/>
            </a:solidFill>
            <a:ln w="28575">
              <a:solidFill>
                <a:srgbClr val="000000"/>
              </a:solidFill>
              <a:round/>
              <a:headEnd/>
              <a:tailEnd/>
            </a:ln>
          </p:spPr>
          <p:txBody>
            <a:bodyPr/>
            <a:lstStyle/>
            <a:p>
              <a:endParaRPr lang="en-GB"/>
            </a:p>
          </p:txBody>
        </p:sp>
        <p:sp>
          <p:nvSpPr>
            <p:cNvPr id="47141" name="Line 6"/>
            <p:cNvSpPr>
              <a:spLocks noChangeShapeType="1"/>
            </p:cNvSpPr>
            <p:nvPr/>
          </p:nvSpPr>
          <p:spPr bwMode="auto">
            <a:xfrm>
              <a:off x="1768475" y="2106612"/>
              <a:ext cx="3175" cy="396875"/>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42" name="Rectangle 7"/>
            <p:cNvSpPr>
              <a:spLocks noChangeArrowheads="1"/>
            </p:cNvSpPr>
            <p:nvPr/>
          </p:nvSpPr>
          <p:spPr bwMode="auto">
            <a:xfrm>
              <a:off x="2717800" y="3160712"/>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f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43" name="Rectangle 8"/>
            <p:cNvSpPr>
              <a:spLocks noChangeArrowheads="1"/>
            </p:cNvSpPr>
            <p:nvPr/>
          </p:nvSpPr>
          <p:spPr bwMode="auto">
            <a:xfrm>
              <a:off x="965200" y="1852612"/>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s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44" name="Line 9"/>
            <p:cNvSpPr>
              <a:spLocks noChangeShapeType="1"/>
            </p:cNvSpPr>
            <p:nvPr/>
          </p:nvSpPr>
          <p:spPr bwMode="auto">
            <a:xfrm>
              <a:off x="1295400" y="2106612"/>
              <a:ext cx="47307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145" name="Rectangle 10"/>
            <p:cNvSpPr>
              <a:spLocks noChangeArrowheads="1"/>
            </p:cNvSpPr>
            <p:nvPr/>
          </p:nvSpPr>
          <p:spPr bwMode="auto">
            <a:xfrm>
              <a:off x="1079500" y="2019300"/>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46" name="Rectangle 11"/>
            <p:cNvSpPr>
              <a:spLocks noChangeArrowheads="1"/>
            </p:cNvSpPr>
            <p:nvPr/>
          </p:nvSpPr>
          <p:spPr bwMode="auto">
            <a:xfrm>
              <a:off x="928688" y="2503487"/>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47" name="Rectangle 12"/>
            <p:cNvSpPr>
              <a:spLocks noChangeArrowheads="1"/>
            </p:cNvSpPr>
            <p:nvPr/>
          </p:nvSpPr>
          <p:spPr bwMode="auto">
            <a:xfrm>
              <a:off x="1114425" y="2670175"/>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48" name="Rectangle 13"/>
            <p:cNvSpPr>
              <a:spLocks noChangeArrowheads="1"/>
            </p:cNvSpPr>
            <p:nvPr/>
          </p:nvSpPr>
          <p:spPr bwMode="auto">
            <a:xfrm>
              <a:off x="928688" y="2903537"/>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49" name="Rectangle 14"/>
            <p:cNvSpPr>
              <a:spLocks noChangeArrowheads="1"/>
            </p:cNvSpPr>
            <p:nvPr/>
          </p:nvSpPr>
          <p:spPr bwMode="auto">
            <a:xfrm>
              <a:off x="1114425" y="3070225"/>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50" name="Rectangle 15"/>
            <p:cNvSpPr>
              <a:spLocks noChangeArrowheads="1"/>
            </p:cNvSpPr>
            <p:nvPr/>
          </p:nvSpPr>
          <p:spPr bwMode="auto">
            <a:xfrm>
              <a:off x="1698625" y="2611437"/>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00</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51" name="Rectangle 16"/>
            <p:cNvSpPr>
              <a:spLocks noChangeArrowheads="1"/>
            </p:cNvSpPr>
            <p:nvPr/>
          </p:nvSpPr>
          <p:spPr bwMode="auto">
            <a:xfrm>
              <a:off x="1698625" y="3008312"/>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01</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52" name="Freeform 21"/>
            <p:cNvSpPr>
              <a:spLocks/>
            </p:cNvSpPr>
            <p:nvPr/>
          </p:nvSpPr>
          <p:spPr bwMode="auto">
            <a:xfrm>
              <a:off x="1295400" y="1676400"/>
              <a:ext cx="739775" cy="973137"/>
            </a:xfrm>
            <a:custGeom>
              <a:avLst/>
              <a:gdLst>
                <a:gd name="T0" fmla="*/ 0 w 531"/>
                <a:gd name="T1" fmla="*/ 0 h 574"/>
                <a:gd name="T2" fmla="*/ 2147483646 w 531"/>
                <a:gd name="T3" fmla="*/ 0 h 574"/>
                <a:gd name="T4" fmla="*/ 2147483646 w 531"/>
                <a:gd name="T5" fmla="*/ 2147483646 h 574"/>
                <a:gd name="T6" fmla="*/ 0 60000 65536"/>
                <a:gd name="T7" fmla="*/ 0 60000 65536"/>
                <a:gd name="T8" fmla="*/ 0 60000 65536"/>
                <a:gd name="T9" fmla="*/ 0 w 531"/>
                <a:gd name="T10" fmla="*/ 0 h 574"/>
                <a:gd name="T11" fmla="*/ 531 w 531"/>
                <a:gd name="T12" fmla="*/ 574 h 574"/>
              </a:gdLst>
              <a:ahLst/>
              <a:cxnLst>
                <a:cxn ang="T6">
                  <a:pos x="T0" y="T1"/>
                </a:cxn>
                <a:cxn ang="T7">
                  <a:pos x="T2" y="T3"/>
                </a:cxn>
                <a:cxn ang="T8">
                  <a:pos x="T4" y="T5"/>
                </a:cxn>
              </a:cxnLst>
              <a:rect l="T9" t="T10" r="T11" b="T12"/>
              <a:pathLst>
                <a:path w="531" h="574">
                  <a:moveTo>
                    <a:pt x="0" y="0"/>
                  </a:moveTo>
                  <a:lnTo>
                    <a:pt x="531" y="0"/>
                  </a:lnTo>
                  <a:lnTo>
                    <a:pt x="531" y="574"/>
                  </a:lnTo>
                </a:path>
              </a:pathLst>
            </a:custGeom>
            <a:noFill/>
            <a:ln w="158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53" name="Rectangle 23"/>
            <p:cNvSpPr>
              <a:spLocks noChangeArrowheads="1"/>
            </p:cNvSpPr>
            <p:nvPr/>
          </p:nvSpPr>
          <p:spPr bwMode="auto">
            <a:xfrm>
              <a:off x="965200" y="1446212"/>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s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54" name="Line 24"/>
            <p:cNvSpPr>
              <a:spLocks noChangeShapeType="1"/>
            </p:cNvSpPr>
            <p:nvPr/>
          </p:nvSpPr>
          <p:spPr bwMode="auto">
            <a:xfrm>
              <a:off x="1295400" y="3548062"/>
              <a:ext cx="325438" cy="3175"/>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55" name="Line 25"/>
            <p:cNvSpPr>
              <a:spLocks noChangeShapeType="1"/>
            </p:cNvSpPr>
            <p:nvPr/>
          </p:nvSpPr>
          <p:spPr bwMode="auto">
            <a:xfrm>
              <a:off x="1295400" y="3944937"/>
              <a:ext cx="325438" cy="3175"/>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56" name="Rectangle 26"/>
            <p:cNvSpPr>
              <a:spLocks noChangeArrowheads="1"/>
            </p:cNvSpPr>
            <p:nvPr/>
          </p:nvSpPr>
          <p:spPr bwMode="auto">
            <a:xfrm>
              <a:off x="1079500" y="1612900"/>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57" name="Rectangle 27"/>
            <p:cNvSpPr>
              <a:spLocks noChangeArrowheads="1"/>
            </p:cNvSpPr>
            <p:nvPr/>
          </p:nvSpPr>
          <p:spPr bwMode="auto">
            <a:xfrm>
              <a:off x="928688" y="3306762"/>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58" name="Rectangle 28"/>
            <p:cNvSpPr>
              <a:spLocks noChangeArrowheads="1"/>
            </p:cNvSpPr>
            <p:nvPr/>
          </p:nvSpPr>
          <p:spPr bwMode="auto">
            <a:xfrm>
              <a:off x="1114425" y="3473450"/>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2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59" name="Rectangle 29"/>
            <p:cNvSpPr>
              <a:spLocks noChangeArrowheads="1"/>
            </p:cNvSpPr>
            <p:nvPr/>
          </p:nvSpPr>
          <p:spPr bwMode="auto">
            <a:xfrm>
              <a:off x="928688" y="3709987"/>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60" name="Rectangle 30"/>
            <p:cNvSpPr>
              <a:spLocks noChangeArrowheads="1"/>
            </p:cNvSpPr>
            <p:nvPr/>
          </p:nvSpPr>
          <p:spPr bwMode="auto">
            <a:xfrm>
              <a:off x="1114425" y="3876675"/>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3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61" name="Rectangle 31"/>
            <p:cNvSpPr>
              <a:spLocks noChangeArrowheads="1"/>
            </p:cNvSpPr>
            <p:nvPr/>
          </p:nvSpPr>
          <p:spPr bwMode="auto">
            <a:xfrm>
              <a:off x="1698625" y="3414712"/>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10</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62" name="Rectangle 34"/>
            <p:cNvSpPr>
              <a:spLocks noChangeArrowheads="1"/>
            </p:cNvSpPr>
            <p:nvPr/>
          </p:nvSpPr>
          <p:spPr bwMode="auto">
            <a:xfrm>
              <a:off x="1698625" y="3811587"/>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11</a:t>
              </a:r>
              <a:endParaRPr lang="en-US" altLang="en-US" sz="1800">
                <a:solidFill>
                  <a:schemeClr val="tx1"/>
                </a:solidFill>
                <a:latin typeface="Times New Roman" panose="02020603050405020304" pitchFamily="18" charset="0"/>
                <a:ea typeface="MS PGothic" panose="020B0600070205080204" pitchFamily="34" charset="-128"/>
              </a:endParaRPr>
            </a:p>
          </p:txBody>
        </p:sp>
      </p:grpSp>
      <p:grpSp>
        <p:nvGrpSpPr>
          <p:cNvPr id="47108" name="Group 3"/>
          <p:cNvGrpSpPr>
            <a:grpSpLocks/>
          </p:cNvGrpSpPr>
          <p:nvPr/>
        </p:nvGrpSpPr>
        <p:grpSpPr bwMode="auto">
          <a:xfrm>
            <a:off x="5410200" y="1752600"/>
            <a:ext cx="1744663" cy="2559050"/>
            <a:chOff x="3581400" y="1524000"/>
            <a:chExt cx="1744662" cy="2559050"/>
          </a:xfrm>
        </p:grpSpPr>
        <p:sp>
          <p:nvSpPr>
            <p:cNvPr id="47114" name="Rectangle 18"/>
            <p:cNvSpPr>
              <a:spLocks noChangeArrowheads="1"/>
            </p:cNvSpPr>
            <p:nvPr/>
          </p:nvSpPr>
          <p:spPr bwMode="auto">
            <a:xfrm>
              <a:off x="4894262" y="226695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15" name="Rectangle 19"/>
            <p:cNvSpPr>
              <a:spLocks noChangeArrowheads="1"/>
            </p:cNvSpPr>
            <p:nvPr/>
          </p:nvSpPr>
          <p:spPr bwMode="auto">
            <a:xfrm>
              <a:off x="5081587" y="2428875"/>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16" name="Rectangle 20"/>
            <p:cNvSpPr>
              <a:spLocks noChangeArrowheads="1"/>
            </p:cNvSpPr>
            <p:nvPr/>
          </p:nvSpPr>
          <p:spPr bwMode="auto">
            <a:xfrm>
              <a:off x="4894262" y="2697163"/>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17" name="Rectangle 22"/>
            <p:cNvSpPr>
              <a:spLocks noChangeArrowheads="1"/>
            </p:cNvSpPr>
            <p:nvPr/>
          </p:nvSpPr>
          <p:spPr bwMode="auto">
            <a:xfrm>
              <a:off x="5081587" y="286385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18" name="Line 32"/>
            <p:cNvSpPr>
              <a:spLocks noChangeShapeType="1"/>
            </p:cNvSpPr>
            <p:nvPr/>
          </p:nvSpPr>
          <p:spPr bwMode="auto">
            <a:xfrm flipH="1">
              <a:off x="3581400" y="2103438"/>
              <a:ext cx="1744662" cy="3175"/>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119" name="Line 33"/>
            <p:cNvSpPr>
              <a:spLocks noChangeShapeType="1"/>
            </p:cNvSpPr>
            <p:nvPr/>
          </p:nvSpPr>
          <p:spPr bwMode="auto">
            <a:xfrm flipV="1">
              <a:off x="4648200" y="1524000"/>
              <a:ext cx="0" cy="2559050"/>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120" name="Rectangle 35"/>
            <p:cNvSpPr>
              <a:spLocks noChangeArrowheads="1"/>
            </p:cNvSpPr>
            <p:nvPr/>
          </p:nvSpPr>
          <p:spPr bwMode="auto">
            <a:xfrm>
              <a:off x="3802062" y="231140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21" name="Rectangle 36"/>
            <p:cNvSpPr>
              <a:spLocks noChangeArrowheads="1"/>
            </p:cNvSpPr>
            <p:nvPr/>
          </p:nvSpPr>
          <p:spPr bwMode="auto">
            <a:xfrm>
              <a:off x="3802062" y="274161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22" name="Rectangle 37"/>
            <p:cNvSpPr>
              <a:spLocks noChangeArrowheads="1"/>
            </p:cNvSpPr>
            <p:nvPr/>
          </p:nvSpPr>
          <p:spPr bwMode="auto">
            <a:xfrm>
              <a:off x="3802062" y="317500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23" name="Rectangle 38"/>
            <p:cNvSpPr>
              <a:spLocks noChangeArrowheads="1"/>
            </p:cNvSpPr>
            <p:nvPr/>
          </p:nvSpPr>
          <p:spPr bwMode="auto">
            <a:xfrm>
              <a:off x="3802062" y="360521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24" name="Rectangle 39"/>
            <p:cNvSpPr>
              <a:spLocks noChangeArrowheads="1"/>
            </p:cNvSpPr>
            <p:nvPr/>
          </p:nvSpPr>
          <p:spPr bwMode="auto">
            <a:xfrm>
              <a:off x="4224337" y="274161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25" name="Rectangle 40"/>
            <p:cNvSpPr>
              <a:spLocks noChangeArrowheads="1"/>
            </p:cNvSpPr>
            <p:nvPr/>
          </p:nvSpPr>
          <p:spPr bwMode="auto">
            <a:xfrm>
              <a:off x="4224337" y="317500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26" name="Rectangle 41"/>
            <p:cNvSpPr>
              <a:spLocks noChangeArrowheads="1"/>
            </p:cNvSpPr>
            <p:nvPr/>
          </p:nvSpPr>
          <p:spPr bwMode="auto">
            <a:xfrm>
              <a:off x="4224337" y="360521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27" name="Rectangle 42"/>
            <p:cNvSpPr>
              <a:spLocks noChangeArrowheads="1"/>
            </p:cNvSpPr>
            <p:nvPr/>
          </p:nvSpPr>
          <p:spPr bwMode="auto">
            <a:xfrm>
              <a:off x="5003800" y="1592263"/>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f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28" name="Rectangle 43"/>
            <p:cNvSpPr>
              <a:spLocks noChangeArrowheads="1"/>
            </p:cNvSpPr>
            <p:nvPr/>
          </p:nvSpPr>
          <p:spPr bwMode="auto">
            <a:xfrm>
              <a:off x="3746500" y="1592263"/>
              <a:ext cx="17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s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29" name="Rectangle 44"/>
            <p:cNvSpPr>
              <a:spLocks noChangeArrowheads="1"/>
            </p:cNvSpPr>
            <p:nvPr/>
          </p:nvSpPr>
          <p:spPr bwMode="auto">
            <a:xfrm>
              <a:off x="3860800" y="175895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1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30" name="Rectangle 45"/>
            <p:cNvSpPr>
              <a:spLocks noChangeArrowheads="1"/>
            </p:cNvSpPr>
            <p:nvPr/>
          </p:nvSpPr>
          <p:spPr bwMode="auto">
            <a:xfrm>
              <a:off x="4224337" y="231140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31" name="Rectangle 46"/>
            <p:cNvSpPr>
              <a:spLocks noChangeArrowheads="1"/>
            </p:cNvSpPr>
            <p:nvPr/>
          </p:nvSpPr>
          <p:spPr bwMode="auto">
            <a:xfrm>
              <a:off x="4168775" y="1592263"/>
              <a:ext cx="17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s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32" name="Rectangle 47"/>
            <p:cNvSpPr>
              <a:spLocks noChangeArrowheads="1"/>
            </p:cNvSpPr>
            <p:nvPr/>
          </p:nvSpPr>
          <p:spPr bwMode="auto">
            <a:xfrm>
              <a:off x="4279900" y="175895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0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33" name="Rectangle 48"/>
            <p:cNvSpPr>
              <a:spLocks noChangeArrowheads="1"/>
            </p:cNvSpPr>
            <p:nvPr/>
          </p:nvSpPr>
          <p:spPr bwMode="auto">
            <a:xfrm>
              <a:off x="4889500" y="313055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34" name="Rectangle 49"/>
            <p:cNvSpPr>
              <a:spLocks noChangeArrowheads="1"/>
            </p:cNvSpPr>
            <p:nvPr/>
          </p:nvSpPr>
          <p:spPr bwMode="auto">
            <a:xfrm>
              <a:off x="5075237" y="329406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2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35" name="Rectangle 50"/>
            <p:cNvSpPr>
              <a:spLocks noChangeArrowheads="1"/>
            </p:cNvSpPr>
            <p:nvPr/>
          </p:nvSpPr>
          <p:spPr bwMode="auto">
            <a:xfrm>
              <a:off x="4889500" y="3560763"/>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w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36" name="Rectangle 51"/>
            <p:cNvSpPr>
              <a:spLocks noChangeArrowheads="1"/>
            </p:cNvSpPr>
            <p:nvPr/>
          </p:nvSpPr>
          <p:spPr bwMode="auto">
            <a:xfrm>
              <a:off x="5075237" y="372745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Times-Roman"/>
                  <a:ea typeface="MS PGothic" panose="020B0600070205080204" pitchFamily="34" charset="-128"/>
                </a:rPr>
                <a:t>3 </a:t>
              </a:r>
              <a:endParaRPr lang="en-US" altLang="en-US" sz="1800">
                <a:solidFill>
                  <a:schemeClr val="tx1"/>
                </a:solidFill>
                <a:latin typeface="Times New Roman" panose="02020603050405020304" pitchFamily="18" charset="0"/>
                <a:ea typeface="MS PGothic" panose="020B0600070205080204" pitchFamily="34" charset="-128"/>
              </a:endParaRPr>
            </a:p>
          </p:txBody>
        </p:sp>
      </p:grpSp>
      <p:sp>
        <p:nvSpPr>
          <p:cNvPr id="47109" name="Rectangle 52"/>
          <p:cNvSpPr>
            <a:spLocks noChangeArrowheads="1"/>
          </p:cNvSpPr>
          <p:nvPr/>
        </p:nvSpPr>
        <p:spPr bwMode="auto">
          <a:xfrm>
            <a:off x="152400" y="1066800"/>
            <a:ext cx="19891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a:solidFill>
                  <a:srgbClr val="000000"/>
                </a:solidFill>
                <a:latin typeface="Helvetica" panose="020B0604020202020204" pitchFamily="34" charset="0"/>
                <a:ea typeface="MS PGothic" panose="020B0600070205080204" pitchFamily="34" charset="-128"/>
              </a:rPr>
              <a:t>(a) Graphic symbol </a:t>
            </a:r>
            <a:endParaRPr lang="en-US" altLang="en-US" sz="1800">
              <a:solidFill>
                <a:schemeClr val="tx1"/>
              </a:solidFill>
              <a:latin typeface="Times New Roman" panose="02020603050405020304" pitchFamily="18" charset="0"/>
              <a:ea typeface="MS PGothic" panose="020B0600070205080204" pitchFamily="34" charset="-128"/>
            </a:endParaRPr>
          </a:p>
        </p:txBody>
      </p:sp>
      <p:sp>
        <p:nvSpPr>
          <p:cNvPr id="47110" name="Text Box 53"/>
          <p:cNvSpPr txBox="1">
            <a:spLocks noChangeArrowheads="1"/>
          </p:cNvSpPr>
          <p:nvPr/>
        </p:nvSpPr>
        <p:spPr bwMode="auto">
          <a:xfrm>
            <a:off x="1905000" y="228600"/>
            <a:ext cx="462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pl-PL" altLang="en-US" sz="3600">
                <a:solidFill>
                  <a:srgbClr val="000066"/>
                </a:solidFill>
                <a:ea typeface="MS PGothic" panose="020B0600070205080204" pitchFamily="34" charset="-128"/>
              </a:rPr>
              <a:t>4-to-1 Multiplexer</a:t>
            </a:r>
          </a:p>
        </p:txBody>
      </p:sp>
      <p:sp>
        <p:nvSpPr>
          <p:cNvPr id="47111" name="TextBox 2"/>
          <p:cNvSpPr txBox="1">
            <a:spLocks noChangeArrowheads="1"/>
          </p:cNvSpPr>
          <p:nvPr/>
        </p:nvSpPr>
        <p:spPr bwMode="auto">
          <a:xfrm>
            <a:off x="3064042" y="4195006"/>
            <a:ext cx="510190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b="1" dirty="0" smtClean="0">
                <a:solidFill>
                  <a:srgbClr val="800000"/>
                </a:solidFill>
                <a:latin typeface="Times New Roman" panose="02020603050405020304" pitchFamily="18" charset="0"/>
                <a:ea typeface="MS PGothic" panose="020B0600070205080204" pitchFamily="34" charset="-128"/>
              </a:rPr>
              <a:t>s &lt;= s1 &amp;  s0;</a:t>
            </a:r>
          </a:p>
          <a:p>
            <a:pPr>
              <a:spcBef>
                <a:spcPct val="0"/>
              </a:spcBef>
              <a:buClrTx/>
              <a:buSzTx/>
              <a:buFontTx/>
              <a:buNone/>
            </a:pPr>
            <a:r>
              <a:rPr lang="en-US" altLang="en-US" sz="2400" b="1" dirty="0" smtClean="0">
                <a:solidFill>
                  <a:srgbClr val="800000"/>
                </a:solidFill>
                <a:latin typeface="Times New Roman" panose="02020603050405020304" pitchFamily="18" charset="0"/>
                <a:ea typeface="MS PGothic" panose="020B0600070205080204" pitchFamily="34" charset="-128"/>
              </a:rPr>
              <a:t>CASE </a:t>
            </a:r>
            <a:r>
              <a:rPr lang="en-US" altLang="en-US" sz="2400" b="1" dirty="0">
                <a:solidFill>
                  <a:srgbClr val="800000"/>
                </a:solidFill>
                <a:latin typeface="Times New Roman" panose="02020603050405020304" pitchFamily="18" charset="0"/>
                <a:ea typeface="MS PGothic" panose="020B0600070205080204" pitchFamily="34" charset="-128"/>
              </a:rPr>
              <a:t>s IS</a:t>
            </a:r>
          </a:p>
          <a:p>
            <a:pPr>
              <a:spcBef>
                <a:spcPct val="0"/>
              </a:spcBef>
              <a:buClrTx/>
              <a:buSzTx/>
              <a:buFontTx/>
              <a:buNone/>
            </a:pPr>
            <a:r>
              <a:rPr lang="en-US" altLang="en-US" sz="2400" b="1" dirty="0">
                <a:solidFill>
                  <a:srgbClr val="800000"/>
                </a:solidFill>
                <a:latin typeface="Times New Roman" panose="02020603050405020304" pitchFamily="18" charset="0"/>
                <a:ea typeface="MS PGothic" panose="020B0600070205080204" pitchFamily="34" charset="-128"/>
              </a:rPr>
              <a:t>	 WHEN </a:t>
            </a:r>
            <a:r>
              <a:rPr lang="en-US" altLang="en-US" sz="2400" b="1" dirty="0" smtClean="0">
                <a:solidFill>
                  <a:srgbClr val="800000"/>
                </a:solidFill>
                <a:latin typeface="Times New Roman" panose="02020603050405020304" pitchFamily="18" charset="0"/>
                <a:ea typeface="MS PGothic" panose="020B0600070205080204" pitchFamily="34" charset="-128"/>
              </a:rPr>
              <a:t>“11" </a:t>
            </a:r>
            <a:r>
              <a:rPr lang="en-US" altLang="en-US" sz="2400" b="1" dirty="0">
                <a:solidFill>
                  <a:srgbClr val="800000"/>
                </a:solidFill>
                <a:latin typeface="Times New Roman" panose="02020603050405020304" pitchFamily="18" charset="0"/>
                <a:ea typeface="MS PGothic" panose="020B0600070205080204" pitchFamily="34" charset="-128"/>
              </a:rPr>
              <a:t>=&gt; f &lt;= </a:t>
            </a:r>
            <a:r>
              <a:rPr lang="en-US" altLang="en-US" sz="2400" b="1" dirty="0" smtClean="0">
                <a:solidFill>
                  <a:srgbClr val="800000"/>
                </a:solidFill>
                <a:latin typeface="Times New Roman" panose="02020603050405020304" pitchFamily="18" charset="0"/>
                <a:ea typeface="MS PGothic" panose="020B0600070205080204" pitchFamily="34" charset="-128"/>
              </a:rPr>
              <a:t>w3;</a:t>
            </a:r>
            <a:endParaRPr lang="en-US" altLang="en-US" sz="2400" b="1" dirty="0">
              <a:solidFill>
                <a:srgbClr val="800000"/>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2400" b="1" dirty="0" smtClean="0">
                <a:solidFill>
                  <a:srgbClr val="800000"/>
                </a:solidFill>
                <a:latin typeface="Times New Roman" panose="02020603050405020304" pitchFamily="18" charset="0"/>
                <a:ea typeface="MS PGothic" panose="020B0600070205080204" pitchFamily="34" charset="-128"/>
              </a:rPr>
              <a:t>	 WHEN "10" =&gt; f &lt;= w2;</a:t>
            </a:r>
            <a:r>
              <a:rPr lang="en-US" altLang="en-US" sz="2400" b="1" dirty="0">
                <a:solidFill>
                  <a:srgbClr val="800000"/>
                </a:solidFill>
                <a:latin typeface="Times New Roman" panose="02020603050405020304" pitchFamily="18" charset="0"/>
                <a:ea typeface="MS PGothic" panose="020B0600070205080204" pitchFamily="34" charset="-128"/>
              </a:rPr>
              <a:t>	 </a:t>
            </a:r>
            <a:endParaRPr lang="en-US" altLang="en-US" sz="2400" b="1" dirty="0" smtClean="0">
              <a:solidFill>
                <a:srgbClr val="800000"/>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2400" b="1" dirty="0">
                <a:solidFill>
                  <a:srgbClr val="800000"/>
                </a:solidFill>
                <a:latin typeface="Times New Roman" panose="02020603050405020304" pitchFamily="18" charset="0"/>
                <a:ea typeface="MS PGothic" panose="020B0600070205080204" pitchFamily="34" charset="-128"/>
              </a:rPr>
              <a:t>	</a:t>
            </a:r>
            <a:r>
              <a:rPr lang="en-US" altLang="en-US" sz="2400" b="1" dirty="0" smtClean="0">
                <a:solidFill>
                  <a:srgbClr val="800000"/>
                </a:solidFill>
                <a:latin typeface="Times New Roman" panose="02020603050405020304" pitchFamily="18" charset="0"/>
                <a:ea typeface="MS PGothic" panose="020B0600070205080204" pitchFamily="34" charset="-128"/>
              </a:rPr>
              <a:t>WHEN </a:t>
            </a:r>
            <a:r>
              <a:rPr lang="en-US" altLang="en-US" sz="2400" b="1" dirty="0">
                <a:solidFill>
                  <a:srgbClr val="800000"/>
                </a:solidFill>
                <a:latin typeface="Times New Roman" panose="02020603050405020304" pitchFamily="18" charset="0"/>
                <a:ea typeface="MS PGothic" panose="020B0600070205080204" pitchFamily="34" charset="-128"/>
              </a:rPr>
              <a:t>"01" =&gt; f &lt;= w1;</a:t>
            </a:r>
          </a:p>
          <a:p>
            <a:pPr>
              <a:spcBef>
                <a:spcPct val="0"/>
              </a:spcBef>
              <a:buClrTx/>
              <a:buSzTx/>
              <a:buFontTx/>
              <a:buNone/>
            </a:pPr>
            <a:r>
              <a:rPr lang="en-US" altLang="en-US" sz="2400" b="1" dirty="0">
                <a:solidFill>
                  <a:srgbClr val="800000"/>
                </a:solidFill>
                <a:latin typeface="Times New Roman" panose="02020603050405020304" pitchFamily="18" charset="0"/>
                <a:ea typeface="MS PGothic" panose="020B0600070205080204" pitchFamily="34" charset="-128"/>
              </a:rPr>
              <a:t>	 WHEN OTHERS =&gt; f &lt;= </a:t>
            </a:r>
            <a:r>
              <a:rPr lang="en-US" altLang="en-US" sz="2400" b="1" dirty="0" smtClean="0">
                <a:solidFill>
                  <a:srgbClr val="800000"/>
                </a:solidFill>
                <a:latin typeface="Times New Roman" panose="02020603050405020304" pitchFamily="18" charset="0"/>
                <a:ea typeface="MS PGothic" panose="020B0600070205080204" pitchFamily="34" charset="-128"/>
              </a:rPr>
              <a:t>w0;</a:t>
            </a:r>
            <a:endParaRPr lang="en-US" altLang="en-US" sz="2400" b="1" dirty="0">
              <a:solidFill>
                <a:srgbClr val="800000"/>
              </a:solidFill>
              <a:latin typeface="Times New Roman" panose="02020603050405020304" pitchFamily="18" charset="0"/>
              <a:ea typeface="MS PGothic" panose="020B0600070205080204" pitchFamily="34" charset="-128"/>
            </a:endParaRPr>
          </a:p>
        </p:txBody>
      </p:sp>
      <p:sp>
        <p:nvSpPr>
          <p:cNvPr id="47112" name="Left Brace 5"/>
          <p:cNvSpPr>
            <a:spLocks/>
          </p:cNvSpPr>
          <p:nvPr/>
        </p:nvSpPr>
        <p:spPr bwMode="auto">
          <a:xfrm>
            <a:off x="1219200" y="1600200"/>
            <a:ext cx="228600" cy="609600"/>
          </a:xfrm>
          <a:prstGeom prst="leftBrace">
            <a:avLst>
              <a:gd name="adj1" fmla="val 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11430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kumimoji="1" lang="en-US" altLang="en-US" sz="2400">
              <a:solidFill>
                <a:schemeClr val="tx1"/>
              </a:solidFill>
              <a:ea typeface="MS PGothic" panose="020B0600070205080204" pitchFamily="34" charset="-128"/>
            </a:endParaRPr>
          </a:p>
        </p:txBody>
      </p:sp>
      <p:sp>
        <p:nvSpPr>
          <p:cNvPr id="47113" name="TextBox 6"/>
          <p:cNvSpPr txBox="1">
            <a:spLocks noChangeArrowheads="1"/>
          </p:cNvSpPr>
          <p:nvPr/>
        </p:nvSpPr>
        <p:spPr bwMode="auto">
          <a:xfrm>
            <a:off x="881063" y="1600200"/>
            <a:ext cx="414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en-US" altLang="en-US" sz="2400">
                <a:solidFill>
                  <a:schemeClr val="tx1"/>
                </a:solidFill>
                <a:latin typeface="Times New Roman" panose="02020603050405020304" pitchFamily="18" charset="0"/>
                <a:ea typeface="MS PGothic" panose="020B0600070205080204" pitchFamily="34" charset="-128"/>
              </a:rPr>
              <a: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3981C5D3-FCEC-4772-B83A-06408E7B8DC0}" type="slidenum">
              <a:rPr lang="ar-SA" altLang="en-US" sz="1400" smtClean="0">
                <a:solidFill>
                  <a:srgbClr val="0000B6"/>
                </a:solidFill>
                <a:latin typeface="Book Antiqua" panose="02040602050305030304" pitchFamily="18" charset="0"/>
              </a:rPr>
              <a:pPr>
                <a:spcBef>
                  <a:spcPct val="0"/>
                </a:spcBef>
                <a:buClrTx/>
                <a:buSzTx/>
                <a:buFontTx/>
                <a:buNone/>
              </a:pPr>
              <a:t>37</a:t>
            </a:fld>
            <a:endParaRPr lang="en-US" altLang="en-US" sz="1400" smtClean="0">
              <a:solidFill>
                <a:srgbClr val="0000B6"/>
              </a:solidFill>
              <a:latin typeface="Book Antiqua" panose="02040602050305030304" pitchFamily="18" charset="0"/>
            </a:endParaRPr>
          </a:p>
        </p:txBody>
      </p:sp>
      <p:sp>
        <p:nvSpPr>
          <p:cNvPr id="377858" name="Rectangle 2"/>
          <p:cNvSpPr>
            <a:spLocks noGrp="1" noChangeArrowheads="1"/>
          </p:cNvSpPr>
          <p:nvPr>
            <p:ph type="title"/>
          </p:nvPr>
        </p:nvSpPr>
        <p:spPr/>
        <p:txBody>
          <a:bodyPr/>
          <a:lstStyle/>
          <a:p>
            <a:pPr>
              <a:defRPr/>
            </a:pPr>
            <a:r>
              <a:rPr lang="en-US" dirty="0" smtClean="0"/>
              <a:t>Case statement: rules</a:t>
            </a:r>
          </a:p>
        </p:txBody>
      </p:sp>
      <p:sp>
        <p:nvSpPr>
          <p:cNvPr id="48132" name="Text Box 3"/>
          <p:cNvSpPr txBox="1">
            <a:spLocks noChangeArrowheads="1"/>
          </p:cNvSpPr>
          <p:nvPr/>
        </p:nvSpPr>
        <p:spPr bwMode="auto">
          <a:xfrm>
            <a:off x="152400" y="1600200"/>
            <a:ext cx="889635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eaLnBrk="1" hangingPunct="1">
              <a:spcBef>
                <a:spcPct val="0"/>
              </a:spcBef>
              <a:buClrTx/>
              <a:buSzTx/>
              <a:buFontTx/>
              <a:buChar char="•"/>
            </a:pPr>
            <a:r>
              <a:rPr lang="en-US" altLang="en-US" i="0">
                <a:solidFill>
                  <a:schemeClr val="tx1"/>
                </a:solidFill>
                <a:latin typeface="Tahoma" panose="020B0604030504040204" pitchFamily="34" charset="0"/>
              </a:rPr>
              <a:t> all possible values of the selector expression must </a:t>
            </a:r>
          </a:p>
          <a:p>
            <a:pPr eaLnBrk="1" hangingPunct="1">
              <a:spcBef>
                <a:spcPct val="0"/>
              </a:spcBef>
              <a:buClrTx/>
              <a:buSzTx/>
              <a:buFontTx/>
              <a:buNone/>
            </a:pPr>
            <a:r>
              <a:rPr lang="en-US" altLang="en-US" i="0">
                <a:solidFill>
                  <a:schemeClr val="tx1"/>
                </a:solidFill>
                <a:latin typeface="Tahoma" panose="020B0604030504040204" pitchFamily="34" charset="0"/>
              </a:rPr>
              <a:t>   be covered,</a:t>
            </a:r>
          </a:p>
          <a:p>
            <a:pPr eaLnBrk="1" hangingPunct="1">
              <a:lnSpc>
                <a:spcPct val="160000"/>
              </a:lnSpc>
              <a:spcBef>
                <a:spcPct val="0"/>
              </a:spcBef>
              <a:buClrTx/>
              <a:buSzTx/>
              <a:buFontTx/>
              <a:buChar char="•"/>
            </a:pPr>
            <a:r>
              <a:rPr lang="en-US" altLang="en-US" i="0">
                <a:solidFill>
                  <a:schemeClr val="tx1"/>
                </a:solidFill>
                <a:latin typeface="Tahoma" panose="020B0604030504040204" pitchFamily="34" charset="0"/>
              </a:rPr>
              <a:t> each possible value must be covered by one and</a:t>
            </a:r>
          </a:p>
          <a:p>
            <a:pPr eaLnBrk="1" hangingPunct="1">
              <a:spcBef>
                <a:spcPct val="0"/>
              </a:spcBef>
              <a:buClrTx/>
              <a:buSzTx/>
              <a:buFontTx/>
              <a:buNone/>
            </a:pPr>
            <a:r>
              <a:rPr lang="en-US" altLang="en-US" i="0">
                <a:solidFill>
                  <a:schemeClr val="tx1"/>
                </a:solidFill>
                <a:latin typeface="Tahoma" panose="020B0604030504040204" pitchFamily="34" charset="0"/>
              </a:rPr>
              <a:t>   only one choice,</a:t>
            </a:r>
          </a:p>
          <a:p>
            <a:pPr eaLnBrk="1" hangingPunct="1">
              <a:lnSpc>
                <a:spcPct val="160000"/>
              </a:lnSpc>
              <a:spcBef>
                <a:spcPct val="0"/>
              </a:spcBef>
              <a:buClrTx/>
              <a:buSzTx/>
              <a:buFontTx/>
              <a:buChar char="•"/>
            </a:pPr>
            <a:r>
              <a:rPr lang="en-US" altLang="en-US" i="0">
                <a:solidFill>
                  <a:schemeClr val="tx1"/>
                </a:solidFill>
                <a:latin typeface="Tahoma" panose="020B0604030504040204" pitchFamily="34" charset="0"/>
              </a:rPr>
              <a:t> the choice values must be locally static, that is known</a:t>
            </a:r>
          </a:p>
          <a:p>
            <a:pPr eaLnBrk="1" hangingPunct="1">
              <a:spcBef>
                <a:spcPct val="0"/>
              </a:spcBef>
              <a:buClrTx/>
              <a:buSzTx/>
              <a:buFontTx/>
              <a:buNone/>
            </a:pPr>
            <a:r>
              <a:rPr lang="en-US" altLang="en-US" i="0">
                <a:solidFill>
                  <a:schemeClr val="tx1"/>
                </a:solidFill>
                <a:latin typeface="Tahoma" panose="020B0604030504040204" pitchFamily="34" charset="0"/>
              </a:rPr>
              <a:t>   at analysis stage, and</a:t>
            </a:r>
          </a:p>
          <a:p>
            <a:pPr eaLnBrk="1" hangingPunct="1">
              <a:lnSpc>
                <a:spcPct val="160000"/>
              </a:lnSpc>
              <a:spcBef>
                <a:spcPct val="0"/>
              </a:spcBef>
              <a:buClrTx/>
              <a:buSzTx/>
              <a:buFontTx/>
              <a:buChar char="•"/>
            </a:pPr>
            <a:r>
              <a:rPr lang="en-US" altLang="en-US" i="0">
                <a:solidFill>
                  <a:schemeClr val="tx1"/>
                </a:solidFill>
                <a:latin typeface="Tahoma" panose="020B0604030504040204" pitchFamily="34" charset="0"/>
              </a:rPr>
              <a:t> if the </a:t>
            </a:r>
            <a:r>
              <a:rPr lang="en-US" altLang="en-US" b="1" i="0">
                <a:solidFill>
                  <a:schemeClr val="tx1"/>
                </a:solidFill>
                <a:latin typeface="Tahoma" panose="020B0604030504040204" pitchFamily="34" charset="0"/>
              </a:rPr>
              <a:t>others</a:t>
            </a:r>
            <a:r>
              <a:rPr lang="en-US" altLang="en-US" i="0">
                <a:solidFill>
                  <a:schemeClr val="tx1"/>
                </a:solidFill>
                <a:latin typeface="Tahoma" panose="020B0604030504040204" pitchFamily="34" charset="0"/>
              </a:rPr>
              <a:t> choice is used, it must be the last </a:t>
            </a:r>
          </a:p>
          <a:p>
            <a:pPr eaLnBrk="1" hangingPunct="1">
              <a:spcBef>
                <a:spcPct val="0"/>
              </a:spcBef>
              <a:buClrTx/>
              <a:buSzTx/>
              <a:buFontTx/>
              <a:buNone/>
            </a:pPr>
            <a:r>
              <a:rPr lang="en-US" altLang="en-US" i="0">
                <a:solidFill>
                  <a:schemeClr val="tx1"/>
                </a:solidFill>
                <a:latin typeface="Tahoma" panose="020B0604030504040204" pitchFamily="34" charset="0"/>
              </a:rPr>
              <a:t>   alternative and the only choice in the alternative.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rii_application_large_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0"/>
            <a:ext cx="8078787"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0" y="3048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a:buClr>
                <a:srgbClr val="000000"/>
              </a:buClr>
              <a:buSzTx/>
              <a:buFontTx/>
              <a:buNone/>
            </a:pPr>
            <a:r>
              <a:rPr kumimoji="1" lang="en-US" altLang="en-US" sz="3600" b="1">
                <a:solidFill>
                  <a:schemeClr val="tx1"/>
                </a:solidFill>
                <a:ea typeface="MS PGothic" panose="020B0600070205080204" pitchFamily="34" charset="-128"/>
              </a:rPr>
              <a:t>Registers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51203" name="Line 2"/>
          <p:cNvSpPr>
            <a:spLocks noChangeShapeType="1"/>
          </p:cNvSpPr>
          <p:nvPr/>
        </p:nvSpPr>
        <p:spPr bwMode="auto">
          <a:xfrm flipV="1">
            <a:off x="2600325" y="4224338"/>
            <a:ext cx="1588" cy="1622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04" name="Line 3"/>
          <p:cNvSpPr>
            <a:spLocks noChangeShapeType="1"/>
          </p:cNvSpPr>
          <p:nvPr/>
        </p:nvSpPr>
        <p:spPr bwMode="auto">
          <a:xfrm flipV="1">
            <a:off x="3937000" y="4224338"/>
            <a:ext cx="1588" cy="1622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05" name="Line 4"/>
          <p:cNvSpPr>
            <a:spLocks noChangeShapeType="1"/>
          </p:cNvSpPr>
          <p:nvPr/>
        </p:nvSpPr>
        <p:spPr bwMode="auto">
          <a:xfrm flipV="1">
            <a:off x="5291138" y="4224338"/>
            <a:ext cx="1587" cy="1622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06" name="Line 5"/>
          <p:cNvSpPr>
            <a:spLocks noChangeShapeType="1"/>
          </p:cNvSpPr>
          <p:nvPr/>
        </p:nvSpPr>
        <p:spPr bwMode="auto">
          <a:xfrm flipV="1">
            <a:off x="6646863" y="4224338"/>
            <a:ext cx="1587" cy="1622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07" name="Line 6"/>
          <p:cNvSpPr>
            <a:spLocks noChangeShapeType="1"/>
          </p:cNvSpPr>
          <p:nvPr/>
        </p:nvSpPr>
        <p:spPr bwMode="auto">
          <a:xfrm flipH="1">
            <a:off x="5124450" y="2030413"/>
            <a:ext cx="19526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08" name="Line 7"/>
          <p:cNvSpPr>
            <a:spLocks noChangeShapeType="1"/>
          </p:cNvSpPr>
          <p:nvPr/>
        </p:nvSpPr>
        <p:spPr bwMode="auto">
          <a:xfrm flipV="1">
            <a:off x="6105525" y="1839913"/>
            <a:ext cx="1588" cy="15636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09" name="Rectangle 8"/>
          <p:cNvSpPr>
            <a:spLocks noChangeArrowheads="1"/>
          </p:cNvSpPr>
          <p:nvPr/>
        </p:nvSpPr>
        <p:spPr bwMode="auto">
          <a:xfrm>
            <a:off x="5116513" y="1630363"/>
            <a:ext cx="5159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Clk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10" name="Rectangle 9"/>
          <p:cNvSpPr>
            <a:spLocks noChangeArrowheads="1"/>
          </p:cNvSpPr>
          <p:nvPr/>
        </p:nvSpPr>
        <p:spPr bwMode="auto">
          <a:xfrm>
            <a:off x="5691188" y="1643063"/>
            <a:ext cx="296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D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11" name="Rectangle 10"/>
          <p:cNvSpPr>
            <a:spLocks noChangeArrowheads="1"/>
          </p:cNvSpPr>
          <p:nvPr/>
        </p:nvSpPr>
        <p:spPr bwMode="auto">
          <a:xfrm>
            <a:off x="5287963" y="20796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12" name="Rectangle 11"/>
          <p:cNvSpPr>
            <a:spLocks noChangeArrowheads="1"/>
          </p:cNvSpPr>
          <p:nvPr/>
        </p:nvSpPr>
        <p:spPr bwMode="auto">
          <a:xfrm>
            <a:off x="5241925" y="2095500"/>
            <a:ext cx="260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sym typeface="Symbol" panose="05050102010706020507" pitchFamily="18" charset="2"/>
              </a:rPr>
              <a:t></a:t>
            </a:r>
            <a:r>
              <a:rPr lang="en-US" altLang="en-US" sz="2400">
                <a:solidFill>
                  <a:srgbClr val="000000"/>
                </a:solidFill>
                <a:latin typeface="Times-Roman"/>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13" name="Rectangle 12"/>
          <p:cNvSpPr>
            <a:spLocks noChangeArrowheads="1"/>
          </p:cNvSpPr>
          <p:nvPr/>
        </p:nvSpPr>
        <p:spPr bwMode="auto">
          <a:xfrm>
            <a:off x="5241925" y="2400300"/>
            <a:ext cx="260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sym typeface="Symbol" panose="05050102010706020507" pitchFamily="18" charset="2"/>
              </a:rPr>
              <a:t></a:t>
            </a:r>
            <a:r>
              <a:rPr lang="en-US" altLang="en-US" sz="2400">
                <a:solidFill>
                  <a:srgbClr val="000000"/>
                </a:solidFill>
                <a:latin typeface="Times-Roman"/>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14" name="Rectangle 13"/>
          <p:cNvSpPr>
            <a:spLocks noChangeArrowheads="1"/>
          </p:cNvSpPr>
          <p:nvPr/>
        </p:nvSpPr>
        <p:spPr bwMode="auto">
          <a:xfrm>
            <a:off x="5691188" y="2082800"/>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0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15" name="Rectangle 14"/>
          <p:cNvSpPr>
            <a:spLocks noChangeArrowheads="1"/>
          </p:cNvSpPr>
          <p:nvPr/>
        </p:nvSpPr>
        <p:spPr bwMode="auto">
          <a:xfrm>
            <a:off x="5716588" y="2387600"/>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16" name="Rectangle 15"/>
          <p:cNvSpPr>
            <a:spLocks noChangeArrowheads="1"/>
          </p:cNvSpPr>
          <p:nvPr/>
        </p:nvSpPr>
        <p:spPr bwMode="auto">
          <a:xfrm>
            <a:off x="6400800" y="2095500"/>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0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17" name="Rectangle 16"/>
          <p:cNvSpPr>
            <a:spLocks noChangeArrowheads="1"/>
          </p:cNvSpPr>
          <p:nvPr/>
        </p:nvSpPr>
        <p:spPr bwMode="auto">
          <a:xfrm>
            <a:off x="6400800" y="2400300"/>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18" name="Rectangle 17"/>
          <p:cNvSpPr>
            <a:spLocks noChangeArrowheads="1"/>
          </p:cNvSpPr>
          <p:nvPr/>
        </p:nvSpPr>
        <p:spPr bwMode="auto">
          <a:xfrm>
            <a:off x="5283200" y="1104900"/>
            <a:ext cx="15414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Helvetica" panose="020B0604020202020204" pitchFamily="34" charset="0"/>
                <a:ea typeface="MS PGothic" panose="020B0600070205080204" pitchFamily="34" charset="-128"/>
              </a:rPr>
              <a:t>Truth table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19" name="Freeform 18"/>
          <p:cNvSpPr>
            <a:spLocks/>
          </p:cNvSpPr>
          <p:nvPr/>
        </p:nvSpPr>
        <p:spPr bwMode="auto">
          <a:xfrm>
            <a:off x="2047875" y="4357688"/>
            <a:ext cx="5686425" cy="268287"/>
          </a:xfrm>
          <a:custGeom>
            <a:avLst/>
            <a:gdLst>
              <a:gd name="T0" fmla="*/ 2147483646 w 7165"/>
              <a:gd name="T1" fmla="*/ 2147483646 h 336"/>
              <a:gd name="T2" fmla="*/ 2147483646 w 7165"/>
              <a:gd name="T3" fmla="*/ 2147483646 h 336"/>
              <a:gd name="T4" fmla="*/ 2147483646 w 7165"/>
              <a:gd name="T5" fmla="*/ 0 h 336"/>
              <a:gd name="T6" fmla="*/ 2147483646 w 7165"/>
              <a:gd name="T7" fmla="*/ 0 h 336"/>
              <a:gd name="T8" fmla="*/ 2147483646 w 7165"/>
              <a:gd name="T9" fmla="*/ 2147483646 h 336"/>
              <a:gd name="T10" fmla="*/ 2147483646 w 7165"/>
              <a:gd name="T11" fmla="*/ 2147483646 h 336"/>
              <a:gd name="T12" fmla="*/ 2147483646 w 7165"/>
              <a:gd name="T13" fmla="*/ 0 h 336"/>
              <a:gd name="T14" fmla="*/ 2147483646 w 7165"/>
              <a:gd name="T15" fmla="*/ 0 h 336"/>
              <a:gd name="T16" fmla="*/ 2147483646 w 7165"/>
              <a:gd name="T17" fmla="*/ 2147483646 h 336"/>
              <a:gd name="T18" fmla="*/ 2147483646 w 7165"/>
              <a:gd name="T19" fmla="*/ 2147483646 h 336"/>
              <a:gd name="T20" fmla="*/ 2147483646 w 7165"/>
              <a:gd name="T21" fmla="*/ 0 h 336"/>
              <a:gd name="T22" fmla="*/ 2147483646 w 7165"/>
              <a:gd name="T23" fmla="*/ 0 h 336"/>
              <a:gd name="T24" fmla="*/ 2147483646 w 7165"/>
              <a:gd name="T25" fmla="*/ 2147483646 h 336"/>
              <a:gd name="T26" fmla="*/ 2147483646 w 7165"/>
              <a:gd name="T27" fmla="*/ 2147483646 h 336"/>
              <a:gd name="T28" fmla="*/ 2147483646 w 7165"/>
              <a:gd name="T29" fmla="*/ 0 h 336"/>
              <a:gd name="T30" fmla="*/ 2147483646 w 7165"/>
              <a:gd name="T31" fmla="*/ 0 h 336"/>
              <a:gd name="T32" fmla="*/ 2147483646 w 7165"/>
              <a:gd name="T33" fmla="*/ 2147483646 h 336"/>
              <a:gd name="T34" fmla="*/ 0 w 7165"/>
              <a:gd name="T35" fmla="*/ 2147483646 h 3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65"/>
              <a:gd name="T55" fmla="*/ 0 h 336"/>
              <a:gd name="T56" fmla="*/ 7165 w 7165"/>
              <a:gd name="T57" fmla="*/ 336 h 3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65" h="336">
                <a:moveTo>
                  <a:pt x="7165" y="336"/>
                </a:moveTo>
                <a:lnTo>
                  <a:pt x="6468" y="336"/>
                </a:lnTo>
                <a:lnTo>
                  <a:pt x="6468" y="0"/>
                </a:lnTo>
                <a:lnTo>
                  <a:pt x="5795" y="0"/>
                </a:lnTo>
                <a:lnTo>
                  <a:pt x="5795" y="336"/>
                </a:lnTo>
                <a:lnTo>
                  <a:pt x="4785" y="336"/>
                </a:lnTo>
                <a:lnTo>
                  <a:pt x="4785" y="0"/>
                </a:lnTo>
                <a:lnTo>
                  <a:pt x="4088" y="0"/>
                </a:lnTo>
                <a:lnTo>
                  <a:pt x="4088" y="336"/>
                </a:lnTo>
                <a:lnTo>
                  <a:pt x="3078" y="336"/>
                </a:lnTo>
                <a:lnTo>
                  <a:pt x="3078" y="0"/>
                </a:lnTo>
                <a:lnTo>
                  <a:pt x="2381" y="0"/>
                </a:lnTo>
                <a:lnTo>
                  <a:pt x="2381" y="336"/>
                </a:lnTo>
                <a:lnTo>
                  <a:pt x="1371" y="336"/>
                </a:lnTo>
                <a:lnTo>
                  <a:pt x="1371" y="0"/>
                </a:lnTo>
                <a:lnTo>
                  <a:pt x="698" y="0"/>
                </a:lnTo>
                <a:lnTo>
                  <a:pt x="698" y="336"/>
                </a:lnTo>
                <a:lnTo>
                  <a:pt x="0" y="336"/>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20" name="Freeform 19"/>
          <p:cNvSpPr>
            <a:spLocks/>
          </p:cNvSpPr>
          <p:nvPr/>
        </p:nvSpPr>
        <p:spPr bwMode="auto">
          <a:xfrm>
            <a:off x="2047875" y="4892675"/>
            <a:ext cx="5686425" cy="266700"/>
          </a:xfrm>
          <a:custGeom>
            <a:avLst/>
            <a:gdLst>
              <a:gd name="T0" fmla="*/ 2147483646 w 7165"/>
              <a:gd name="T1" fmla="*/ 2147483646 h 337"/>
              <a:gd name="T2" fmla="*/ 2147483646 w 7165"/>
              <a:gd name="T3" fmla="*/ 2147483646 h 337"/>
              <a:gd name="T4" fmla="*/ 2147483646 w 7165"/>
              <a:gd name="T5" fmla="*/ 0 h 337"/>
              <a:gd name="T6" fmla="*/ 2147483646 w 7165"/>
              <a:gd name="T7" fmla="*/ 0 h 337"/>
              <a:gd name="T8" fmla="*/ 2147483646 w 7165"/>
              <a:gd name="T9" fmla="*/ 2147483646 h 337"/>
              <a:gd name="T10" fmla="*/ 2147483646 w 7165"/>
              <a:gd name="T11" fmla="*/ 2147483646 h 337"/>
              <a:gd name="T12" fmla="*/ 2147483646 w 7165"/>
              <a:gd name="T13" fmla="*/ 0 h 337"/>
              <a:gd name="T14" fmla="*/ 2147483646 w 7165"/>
              <a:gd name="T15" fmla="*/ 0 h 337"/>
              <a:gd name="T16" fmla="*/ 2147483646 w 7165"/>
              <a:gd name="T17" fmla="*/ 2147483646 h 337"/>
              <a:gd name="T18" fmla="*/ 2147483646 w 7165"/>
              <a:gd name="T19" fmla="*/ 2147483646 h 337"/>
              <a:gd name="T20" fmla="*/ 2147483646 w 7165"/>
              <a:gd name="T21" fmla="*/ 0 h 337"/>
              <a:gd name="T22" fmla="*/ 2147483646 w 7165"/>
              <a:gd name="T23" fmla="*/ 0 h 337"/>
              <a:gd name="T24" fmla="*/ 2147483646 w 7165"/>
              <a:gd name="T25" fmla="*/ 2147483646 h 337"/>
              <a:gd name="T26" fmla="*/ 2147483646 w 7165"/>
              <a:gd name="T27" fmla="*/ 2147483646 h 337"/>
              <a:gd name="T28" fmla="*/ 2147483646 w 7165"/>
              <a:gd name="T29" fmla="*/ 0 h 337"/>
              <a:gd name="T30" fmla="*/ 2147483646 w 7165"/>
              <a:gd name="T31" fmla="*/ 0 h 337"/>
              <a:gd name="T32" fmla="*/ 2147483646 w 7165"/>
              <a:gd name="T33" fmla="*/ 2147483646 h 337"/>
              <a:gd name="T34" fmla="*/ 0 w 7165"/>
              <a:gd name="T35" fmla="*/ 2147483646 h 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65"/>
              <a:gd name="T55" fmla="*/ 0 h 337"/>
              <a:gd name="T56" fmla="*/ 7165 w 7165"/>
              <a:gd name="T57" fmla="*/ 337 h 3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65" h="337">
                <a:moveTo>
                  <a:pt x="7165" y="337"/>
                </a:moveTo>
                <a:lnTo>
                  <a:pt x="6828" y="337"/>
                </a:lnTo>
                <a:lnTo>
                  <a:pt x="6828" y="0"/>
                </a:lnTo>
                <a:lnTo>
                  <a:pt x="6131" y="0"/>
                </a:lnTo>
                <a:lnTo>
                  <a:pt x="6131" y="337"/>
                </a:lnTo>
                <a:lnTo>
                  <a:pt x="5458" y="337"/>
                </a:lnTo>
                <a:lnTo>
                  <a:pt x="5458" y="0"/>
                </a:lnTo>
                <a:lnTo>
                  <a:pt x="5121" y="0"/>
                </a:lnTo>
                <a:lnTo>
                  <a:pt x="5121" y="337"/>
                </a:lnTo>
                <a:lnTo>
                  <a:pt x="4424" y="337"/>
                </a:lnTo>
                <a:lnTo>
                  <a:pt x="4424" y="0"/>
                </a:lnTo>
                <a:lnTo>
                  <a:pt x="3414" y="0"/>
                </a:lnTo>
                <a:lnTo>
                  <a:pt x="3414" y="337"/>
                </a:lnTo>
                <a:lnTo>
                  <a:pt x="1707" y="337"/>
                </a:lnTo>
                <a:lnTo>
                  <a:pt x="1707" y="0"/>
                </a:lnTo>
                <a:lnTo>
                  <a:pt x="337" y="0"/>
                </a:lnTo>
                <a:lnTo>
                  <a:pt x="337" y="337"/>
                </a:lnTo>
                <a:lnTo>
                  <a:pt x="0" y="337"/>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21" name="Rectangle 20"/>
          <p:cNvSpPr>
            <a:spLocks noChangeArrowheads="1"/>
          </p:cNvSpPr>
          <p:nvPr/>
        </p:nvSpPr>
        <p:spPr bwMode="auto">
          <a:xfrm>
            <a:off x="2533650" y="3952875"/>
            <a:ext cx="936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22" name="Rectangle 21"/>
          <p:cNvSpPr>
            <a:spLocks noChangeArrowheads="1"/>
          </p:cNvSpPr>
          <p:nvPr/>
        </p:nvSpPr>
        <p:spPr bwMode="auto">
          <a:xfrm>
            <a:off x="2590800" y="4038600"/>
            <a:ext cx="104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1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23" name="Rectangle 22"/>
          <p:cNvSpPr>
            <a:spLocks noChangeArrowheads="1"/>
          </p:cNvSpPr>
          <p:nvPr/>
        </p:nvSpPr>
        <p:spPr bwMode="auto">
          <a:xfrm>
            <a:off x="3892550" y="3952875"/>
            <a:ext cx="936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24" name="Rectangle 23"/>
          <p:cNvSpPr>
            <a:spLocks noChangeArrowheads="1"/>
          </p:cNvSpPr>
          <p:nvPr/>
        </p:nvSpPr>
        <p:spPr bwMode="auto">
          <a:xfrm>
            <a:off x="3949700" y="4038600"/>
            <a:ext cx="104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1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25" name="Rectangle 24"/>
          <p:cNvSpPr>
            <a:spLocks noChangeArrowheads="1"/>
          </p:cNvSpPr>
          <p:nvPr/>
        </p:nvSpPr>
        <p:spPr bwMode="auto">
          <a:xfrm>
            <a:off x="5245100" y="3952875"/>
            <a:ext cx="936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26" name="Rectangle 25"/>
          <p:cNvSpPr>
            <a:spLocks noChangeArrowheads="1"/>
          </p:cNvSpPr>
          <p:nvPr/>
        </p:nvSpPr>
        <p:spPr bwMode="auto">
          <a:xfrm>
            <a:off x="5302250" y="4038600"/>
            <a:ext cx="104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100">
                <a:solidFill>
                  <a:srgbClr val="000000"/>
                </a:solidFill>
                <a:latin typeface="Times-Roman"/>
                <a:ea typeface="MS PGothic" panose="020B0600070205080204" pitchFamily="34" charset="-128"/>
              </a:rPr>
              <a:t>3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27" name="Rectangle 26"/>
          <p:cNvSpPr>
            <a:spLocks noChangeArrowheads="1"/>
          </p:cNvSpPr>
          <p:nvPr/>
        </p:nvSpPr>
        <p:spPr bwMode="auto">
          <a:xfrm>
            <a:off x="6602413" y="3952875"/>
            <a:ext cx="93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28" name="Freeform 27"/>
          <p:cNvSpPr>
            <a:spLocks/>
          </p:cNvSpPr>
          <p:nvPr/>
        </p:nvSpPr>
        <p:spPr bwMode="auto">
          <a:xfrm>
            <a:off x="7046913" y="5942013"/>
            <a:ext cx="114300" cy="57150"/>
          </a:xfrm>
          <a:custGeom>
            <a:avLst/>
            <a:gdLst>
              <a:gd name="T0" fmla="*/ 0 w 145"/>
              <a:gd name="T1" fmla="*/ 2147483646 h 72"/>
              <a:gd name="T2" fmla="*/ 2147483646 w 145"/>
              <a:gd name="T3" fmla="*/ 2147483646 h 72"/>
              <a:gd name="T4" fmla="*/ 0 w 145"/>
              <a:gd name="T5" fmla="*/ 0 h 72"/>
              <a:gd name="T6" fmla="*/ 0 w 145"/>
              <a:gd name="T7" fmla="*/ 2147483646 h 72"/>
              <a:gd name="T8" fmla="*/ 0 w 145"/>
              <a:gd name="T9" fmla="*/ 2147483646 h 72"/>
              <a:gd name="T10" fmla="*/ 0 60000 65536"/>
              <a:gd name="T11" fmla="*/ 0 60000 65536"/>
              <a:gd name="T12" fmla="*/ 0 60000 65536"/>
              <a:gd name="T13" fmla="*/ 0 60000 65536"/>
              <a:gd name="T14" fmla="*/ 0 60000 65536"/>
              <a:gd name="T15" fmla="*/ 0 w 145"/>
              <a:gd name="T16" fmla="*/ 0 h 72"/>
              <a:gd name="T17" fmla="*/ 145 w 145"/>
              <a:gd name="T18" fmla="*/ 72 h 72"/>
            </a:gdLst>
            <a:ahLst/>
            <a:cxnLst>
              <a:cxn ang="T10">
                <a:pos x="T0" y="T1"/>
              </a:cxn>
              <a:cxn ang="T11">
                <a:pos x="T2" y="T3"/>
              </a:cxn>
              <a:cxn ang="T12">
                <a:pos x="T4" y="T5"/>
              </a:cxn>
              <a:cxn ang="T13">
                <a:pos x="T6" y="T7"/>
              </a:cxn>
              <a:cxn ang="T14">
                <a:pos x="T8" y="T9"/>
              </a:cxn>
            </a:cxnLst>
            <a:rect l="T15" t="T16" r="T17" b="T18"/>
            <a:pathLst>
              <a:path w="145" h="72">
                <a:moveTo>
                  <a:pt x="0" y="72"/>
                </a:moveTo>
                <a:lnTo>
                  <a:pt x="145" y="48"/>
                </a:lnTo>
                <a:lnTo>
                  <a:pt x="0" y="0"/>
                </a:lnTo>
                <a:lnTo>
                  <a:pt x="0" y="48"/>
                </a:lnTo>
                <a:lnTo>
                  <a:pt x="0" y="72"/>
                </a:lnTo>
                <a:close/>
              </a:path>
            </a:pathLst>
          </a:custGeom>
          <a:solidFill>
            <a:srgbClr val="000000"/>
          </a:solidFill>
          <a:ln w="17463">
            <a:solidFill>
              <a:srgbClr val="000000"/>
            </a:solidFill>
            <a:round/>
            <a:headEnd/>
            <a:tailEnd/>
          </a:ln>
        </p:spPr>
        <p:txBody>
          <a:bodyPr/>
          <a:lstStyle/>
          <a:p>
            <a:endParaRPr lang="en-GB"/>
          </a:p>
        </p:txBody>
      </p:sp>
      <p:sp>
        <p:nvSpPr>
          <p:cNvPr id="51229" name="Line 28"/>
          <p:cNvSpPr>
            <a:spLocks noChangeShapeType="1"/>
          </p:cNvSpPr>
          <p:nvPr/>
        </p:nvSpPr>
        <p:spPr bwMode="auto">
          <a:xfrm flipH="1">
            <a:off x="6646863" y="5980113"/>
            <a:ext cx="400050"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0" name="Rectangle 29"/>
          <p:cNvSpPr>
            <a:spLocks noChangeArrowheads="1"/>
          </p:cNvSpPr>
          <p:nvPr/>
        </p:nvSpPr>
        <p:spPr bwMode="auto">
          <a:xfrm>
            <a:off x="6659563" y="4038600"/>
            <a:ext cx="104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100">
                <a:solidFill>
                  <a:srgbClr val="000000"/>
                </a:solidFill>
                <a:latin typeface="Times-Roman"/>
                <a:ea typeface="MS PGothic" panose="020B0600070205080204" pitchFamily="34" charset="-128"/>
              </a:rPr>
              <a:t>4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31" name="Rectangle 30"/>
          <p:cNvSpPr>
            <a:spLocks noChangeArrowheads="1"/>
          </p:cNvSpPr>
          <p:nvPr/>
        </p:nvSpPr>
        <p:spPr bwMode="auto">
          <a:xfrm>
            <a:off x="7270750" y="5873750"/>
            <a:ext cx="374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Time</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32" name="Rectangle 31"/>
          <p:cNvSpPr>
            <a:spLocks noChangeArrowheads="1"/>
          </p:cNvSpPr>
          <p:nvPr/>
        </p:nvSpPr>
        <p:spPr bwMode="auto">
          <a:xfrm>
            <a:off x="1206500" y="4305300"/>
            <a:ext cx="803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Clock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33" name="Rectangle 32"/>
          <p:cNvSpPr>
            <a:spLocks noChangeArrowheads="1"/>
          </p:cNvSpPr>
          <p:nvPr/>
        </p:nvSpPr>
        <p:spPr bwMode="auto">
          <a:xfrm>
            <a:off x="1330325" y="4846638"/>
            <a:ext cx="296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D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34" name="Rectangle 33"/>
          <p:cNvSpPr>
            <a:spLocks noChangeArrowheads="1"/>
          </p:cNvSpPr>
          <p:nvPr/>
        </p:nvSpPr>
        <p:spPr bwMode="auto">
          <a:xfrm>
            <a:off x="1330325" y="5378450"/>
            <a:ext cx="296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Q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35" name="Rectangle 34"/>
          <p:cNvSpPr>
            <a:spLocks noChangeArrowheads="1"/>
          </p:cNvSpPr>
          <p:nvPr/>
        </p:nvSpPr>
        <p:spPr bwMode="auto">
          <a:xfrm>
            <a:off x="3581400" y="3505200"/>
            <a:ext cx="21034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Helvetica" panose="020B0604020202020204" pitchFamily="34" charset="0"/>
                <a:ea typeface="MS PGothic" panose="020B0600070205080204" pitchFamily="34" charset="-128"/>
              </a:rPr>
              <a:t>Timing diagram</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36" name="Text Box 35"/>
          <p:cNvSpPr txBox="1">
            <a:spLocks noChangeArrowheads="1"/>
          </p:cNvSpPr>
          <p:nvPr/>
        </p:nvSpPr>
        <p:spPr bwMode="auto">
          <a:xfrm>
            <a:off x="6143625" y="1565275"/>
            <a:ext cx="101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ea typeface="MS PGothic" panose="020B0600070205080204" pitchFamily="34" charset="-128"/>
              </a:rPr>
              <a:t>Q(t+1)</a:t>
            </a:r>
          </a:p>
        </p:txBody>
      </p:sp>
      <p:sp>
        <p:nvSpPr>
          <p:cNvPr id="51237" name="Text Box 36"/>
          <p:cNvSpPr txBox="1">
            <a:spLocks noChangeArrowheads="1"/>
          </p:cNvSpPr>
          <p:nvPr/>
        </p:nvSpPr>
        <p:spPr bwMode="auto">
          <a:xfrm>
            <a:off x="6172200" y="2693988"/>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ea typeface="MS PGothic" panose="020B0600070205080204" pitchFamily="34" charset="-128"/>
              </a:rPr>
              <a:t>Q(t)</a:t>
            </a:r>
          </a:p>
        </p:txBody>
      </p:sp>
      <p:grpSp>
        <p:nvGrpSpPr>
          <p:cNvPr id="51238" name="Group 38"/>
          <p:cNvGrpSpPr>
            <a:grpSpLocks/>
          </p:cNvGrpSpPr>
          <p:nvPr/>
        </p:nvGrpSpPr>
        <p:grpSpPr bwMode="auto">
          <a:xfrm>
            <a:off x="1511300" y="1752600"/>
            <a:ext cx="1801813" cy="1295400"/>
            <a:chOff x="952" y="1104"/>
            <a:chExt cx="1135" cy="816"/>
          </a:xfrm>
        </p:grpSpPr>
        <p:sp>
          <p:nvSpPr>
            <p:cNvPr id="51255" name="Rectangle 39"/>
            <p:cNvSpPr>
              <a:spLocks noChangeArrowheads="1"/>
            </p:cNvSpPr>
            <p:nvPr/>
          </p:nvSpPr>
          <p:spPr bwMode="auto">
            <a:xfrm>
              <a:off x="1222" y="1104"/>
              <a:ext cx="594" cy="816"/>
            </a:xfrm>
            <a:prstGeom prst="rect">
              <a:avLst/>
            </a:prstGeom>
            <a:solidFill>
              <a:srgbClr val="FFFFFF"/>
            </a:solidFill>
            <a:ln w="28575">
              <a:solidFill>
                <a:srgbClr val="000000"/>
              </a:solidFill>
              <a:miter lim="800000"/>
              <a:headEnd/>
              <a:tailEnd/>
            </a:ln>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
                  <a:srgbClr val="000000"/>
                </a:buClr>
                <a:buSzTx/>
                <a:buFontTx/>
                <a:buNone/>
              </a:pPr>
              <a:endParaRPr kumimoji="1" lang="en-US" altLang="en-US" sz="1600">
                <a:solidFill>
                  <a:schemeClr val="tx1"/>
                </a:solidFill>
                <a:ea typeface="MS PGothic" panose="020B0600070205080204" pitchFamily="34" charset="-128"/>
              </a:endParaRPr>
            </a:p>
          </p:txBody>
        </p:sp>
        <p:sp>
          <p:nvSpPr>
            <p:cNvPr id="51256" name="Rectangle 40"/>
            <p:cNvSpPr>
              <a:spLocks noChangeArrowheads="1"/>
            </p:cNvSpPr>
            <p:nvPr/>
          </p:nvSpPr>
          <p:spPr bwMode="auto">
            <a:xfrm>
              <a:off x="1279" y="1233"/>
              <a:ext cx="1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D </a:t>
              </a:r>
              <a:endParaRPr lang="en-US" altLang="en-US" sz="1600" b="1">
                <a:solidFill>
                  <a:schemeClr val="tx1"/>
                </a:solidFill>
                <a:latin typeface="Times New Roman" panose="02020603050405020304" pitchFamily="18" charset="0"/>
                <a:ea typeface="MS PGothic" panose="020B0600070205080204" pitchFamily="34" charset="-128"/>
              </a:endParaRPr>
            </a:p>
          </p:txBody>
        </p:sp>
        <p:sp>
          <p:nvSpPr>
            <p:cNvPr id="51257" name="Rectangle 41"/>
            <p:cNvSpPr>
              <a:spLocks noChangeArrowheads="1"/>
            </p:cNvSpPr>
            <p:nvPr/>
          </p:nvSpPr>
          <p:spPr bwMode="auto">
            <a:xfrm>
              <a:off x="1653" y="1228"/>
              <a:ext cx="1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Q </a:t>
              </a:r>
              <a:endParaRPr lang="en-US" altLang="en-US" sz="1600" b="1">
                <a:solidFill>
                  <a:schemeClr val="tx1"/>
                </a:solidFill>
                <a:latin typeface="Times New Roman" panose="02020603050405020304" pitchFamily="18" charset="0"/>
                <a:ea typeface="MS PGothic" panose="020B0600070205080204" pitchFamily="34" charset="-128"/>
              </a:endParaRPr>
            </a:p>
          </p:txBody>
        </p:sp>
        <p:sp>
          <p:nvSpPr>
            <p:cNvPr id="51258" name="Freeform 42"/>
            <p:cNvSpPr>
              <a:spLocks/>
            </p:cNvSpPr>
            <p:nvPr/>
          </p:nvSpPr>
          <p:spPr bwMode="auto">
            <a:xfrm>
              <a:off x="1222" y="1606"/>
              <a:ext cx="91" cy="91"/>
            </a:xfrm>
            <a:custGeom>
              <a:avLst/>
              <a:gdLst>
                <a:gd name="T0" fmla="*/ 0 w 157"/>
                <a:gd name="T1" fmla="*/ 1 h 157"/>
                <a:gd name="T2" fmla="*/ 1 w 157"/>
                <a:gd name="T3" fmla="*/ 1 h 157"/>
                <a:gd name="T4" fmla="*/ 0 w 157"/>
                <a:gd name="T5" fmla="*/ 0 h 157"/>
                <a:gd name="T6" fmla="*/ 0 60000 65536"/>
                <a:gd name="T7" fmla="*/ 0 60000 65536"/>
                <a:gd name="T8" fmla="*/ 0 60000 65536"/>
                <a:gd name="T9" fmla="*/ 0 w 157"/>
                <a:gd name="T10" fmla="*/ 0 h 157"/>
                <a:gd name="T11" fmla="*/ 157 w 157"/>
                <a:gd name="T12" fmla="*/ 157 h 157"/>
              </a:gdLst>
              <a:ahLst/>
              <a:cxnLst>
                <a:cxn ang="T6">
                  <a:pos x="T0" y="T1"/>
                </a:cxn>
                <a:cxn ang="T7">
                  <a:pos x="T2" y="T3"/>
                </a:cxn>
                <a:cxn ang="T8">
                  <a:pos x="T4" y="T5"/>
                </a:cxn>
              </a:cxnLst>
              <a:rect l="T9" t="T10" r="T11" b="T12"/>
              <a:pathLst>
                <a:path w="157" h="157">
                  <a:moveTo>
                    <a:pt x="0" y="157"/>
                  </a:moveTo>
                  <a:lnTo>
                    <a:pt x="157" y="90"/>
                  </a:lnTo>
                  <a:lnTo>
                    <a:pt x="0"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59" name="Line 43"/>
            <p:cNvSpPr>
              <a:spLocks noChangeShapeType="1"/>
            </p:cNvSpPr>
            <p:nvPr/>
          </p:nvSpPr>
          <p:spPr bwMode="auto">
            <a:xfrm>
              <a:off x="952" y="1659"/>
              <a:ext cx="27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60" name="Line 44"/>
            <p:cNvSpPr>
              <a:spLocks noChangeShapeType="1"/>
            </p:cNvSpPr>
            <p:nvPr/>
          </p:nvSpPr>
          <p:spPr bwMode="auto">
            <a:xfrm>
              <a:off x="952" y="1284"/>
              <a:ext cx="270" cy="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61" name="Line 45"/>
            <p:cNvSpPr>
              <a:spLocks noChangeShapeType="1"/>
            </p:cNvSpPr>
            <p:nvPr/>
          </p:nvSpPr>
          <p:spPr bwMode="auto">
            <a:xfrm flipH="1">
              <a:off x="1816" y="1296"/>
              <a:ext cx="271" cy="2"/>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51262" name="Rectangle 46"/>
            <p:cNvSpPr>
              <a:spLocks noChangeArrowheads="1"/>
            </p:cNvSpPr>
            <p:nvPr/>
          </p:nvSpPr>
          <p:spPr bwMode="auto">
            <a:xfrm>
              <a:off x="1344" y="1584"/>
              <a:ext cx="35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Clock </a:t>
              </a:r>
              <a:endParaRPr lang="en-US" altLang="en-US" sz="1600" b="1">
                <a:solidFill>
                  <a:schemeClr val="tx1"/>
                </a:solidFill>
                <a:latin typeface="Times New Roman" panose="02020603050405020304" pitchFamily="18" charset="0"/>
                <a:ea typeface="MS PGothic" panose="020B0600070205080204" pitchFamily="34" charset="-128"/>
              </a:endParaRPr>
            </a:p>
          </p:txBody>
        </p:sp>
      </p:grpSp>
      <p:sp>
        <p:nvSpPr>
          <p:cNvPr id="51239" name="Rectangle 47"/>
          <p:cNvSpPr>
            <a:spLocks noChangeArrowheads="1"/>
          </p:cNvSpPr>
          <p:nvPr/>
        </p:nvSpPr>
        <p:spPr bwMode="auto">
          <a:xfrm>
            <a:off x="1485900" y="1117600"/>
            <a:ext cx="23574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Helvetica" panose="020B0604020202020204" pitchFamily="34" charset="0"/>
                <a:ea typeface="MS PGothic" panose="020B0600070205080204" pitchFamily="34" charset="-128"/>
              </a:rPr>
              <a:t>Graphical symbol</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40" name="Rectangle 48"/>
          <p:cNvSpPr>
            <a:spLocks noChangeArrowheads="1"/>
          </p:cNvSpPr>
          <p:nvPr/>
        </p:nvSpPr>
        <p:spPr bwMode="auto">
          <a:xfrm>
            <a:off x="5270500" y="2705100"/>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0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41" name="Rectangle 49"/>
          <p:cNvSpPr>
            <a:spLocks noChangeArrowheads="1"/>
          </p:cNvSpPr>
          <p:nvPr/>
        </p:nvSpPr>
        <p:spPr bwMode="auto">
          <a:xfrm>
            <a:off x="5715000" y="2667000"/>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42" name="Line 50"/>
          <p:cNvSpPr>
            <a:spLocks noChangeShapeType="1"/>
          </p:cNvSpPr>
          <p:nvPr/>
        </p:nvSpPr>
        <p:spPr bwMode="auto">
          <a:xfrm>
            <a:off x="2057400" y="5715000"/>
            <a:ext cx="533400" cy="0"/>
          </a:xfrm>
          <a:prstGeom prst="line">
            <a:avLst/>
          </a:prstGeom>
          <a:noFill/>
          <a:ln w="28575">
            <a:solidFill>
              <a:srgbClr val="00CC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3" name="Line 51"/>
          <p:cNvSpPr>
            <a:spLocks noChangeShapeType="1"/>
          </p:cNvSpPr>
          <p:nvPr/>
        </p:nvSpPr>
        <p:spPr bwMode="auto">
          <a:xfrm flipV="1">
            <a:off x="2603500" y="5435600"/>
            <a:ext cx="0" cy="279400"/>
          </a:xfrm>
          <a:prstGeom prst="line">
            <a:avLst/>
          </a:prstGeom>
          <a:noFill/>
          <a:ln w="28575">
            <a:solidFill>
              <a:srgbClr val="00CC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4" name="Line 52"/>
          <p:cNvSpPr>
            <a:spLocks noChangeShapeType="1"/>
          </p:cNvSpPr>
          <p:nvPr/>
        </p:nvSpPr>
        <p:spPr bwMode="auto">
          <a:xfrm>
            <a:off x="2590800" y="5422900"/>
            <a:ext cx="1333500" cy="0"/>
          </a:xfrm>
          <a:prstGeom prst="line">
            <a:avLst/>
          </a:prstGeom>
          <a:noFill/>
          <a:ln w="28575">
            <a:solidFill>
              <a:srgbClr val="00CC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5" name="Line 53"/>
          <p:cNvSpPr>
            <a:spLocks noChangeShapeType="1"/>
          </p:cNvSpPr>
          <p:nvPr/>
        </p:nvSpPr>
        <p:spPr bwMode="auto">
          <a:xfrm flipV="1">
            <a:off x="3937000" y="5410200"/>
            <a:ext cx="0" cy="317500"/>
          </a:xfrm>
          <a:prstGeom prst="line">
            <a:avLst/>
          </a:prstGeom>
          <a:noFill/>
          <a:ln w="28575">
            <a:solidFill>
              <a:srgbClr val="00CC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6" name="Line 54"/>
          <p:cNvSpPr>
            <a:spLocks noChangeShapeType="1"/>
          </p:cNvSpPr>
          <p:nvPr/>
        </p:nvSpPr>
        <p:spPr bwMode="auto">
          <a:xfrm>
            <a:off x="3949700" y="5715000"/>
            <a:ext cx="1333500" cy="0"/>
          </a:xfrm>
          <a:prstGeom prst="line">
            <a:avLst/>
          </a:prstGeom>
          <a:noFill/>
          <a:ln w="28575">
            <a:solidFill>
              <a:srgbClr val="00CC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7" name="Line 55"/>
          <p:cNvSpPr>
            <a:spLocks noChangeShapeType="1"/>
          </p:cNvSpPr>
          <p:nvPr/>
        </p:nvSpPr>
        <p:spPr bwMode="auto">
          <a:xfrm flipV="1">
            <a:off x="5295900" y="5422900"/>
            <a:ext cx="0" cy="304800"/>
          </a:xfrm>
          <a:prstGeom prst="line">
            <a:avLst/>
          </a:prstGeom>
          <a:noFill/>
          <a:ln w="28575">
            <a:solidFill>
              <a:srgbClr val="00CC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8" name="Line 56"/>
          <p:cNvSpPr>
            <a:spLocks noChangeShapeType="1"/>
          </p:cNvSpPr>
          <p:nvPr/>
        </p:nvSpPr>
        <p:spPr bwMode="auto">
          <a:xfrm>
            <a:off x="5308600" y="5435600"/>
            <a:ext cx="1333500" cy="0"/>
          </a:xfrm>
          <a:prstGeom prst="line">
            <a:avLst/>
          </a:prstGeom>
          <a:noFill/>
          <a:ln w="28575">
            <a:solidFill>
              <a:srgbClr val="00CC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9" name="Line 57"/>
          <p:cNvSpPr>
            <a:spLocks noChangeShapeType="1"/>
          </p:cNvSpPr>
          <p:nvPr/>
        </p:nvSpPr>
        <p:spPr bwMode="auto">
          <a:xfrm>
            <a:off x="6654800" y="5715000"/>
            <a:ext cx="1333500" cy="0"/>
          </a:xfrm>
          <a:prstGeom prst="line">
            <a:avLst/>
          </a:prstGeom>
          <a:noFill/>
          <a:ln w="28575">
            <a:solidFill>
              <a:srgbClr val="00CC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0" name="Text Box 58"/>
          <p:cNvSpPr txBox="1">
            <a:spLocks noChangeArrowheads="1"/>
          </p:cNvSpPr>
          <p:nvPr/>
        </p:nvSpPr>
        <p:spPr bwMode="auto">
          <a:xfrm>
            <a:off x="6184900" y="30353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ea typeface="MS PGothic" panose="020B0600070205080204" pitchFamily="34" charset="-128"/>
              </a:rPr>
              <a:t>Q(t)</a:t>
            </a:r>
          </a:p>
        </p:txBody>
      </p:sp>
      <p:sp>
        <p:nvSpPr>
          <p:cNvPr id="51251" name="Rectangle 59"/>
          <p:cNvSpPr>
            <a:spLocks noChangeArrowheads="1"/>
          </p:cNvSpPr>
          <p:nvPr/>
        </p:nvSpPr>
        <p:spPr bwMode="auto">
          <a:xfrm>
            <a:off x="5257800" y="3046413"/>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52" name="Rectangle 60"/>
          <p:cNvSpPr>
            <a:spLocks noChangeArrowheads="1"/>
          </p:cNvSpPr>
          <p:nvPr/>
        </p:nvSpPr>
        <p:spPr bwMode="auto">
          <a:xfrm>
            <a:off x="5715000" y="3048000"/>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1253" name="Line 61"/>
          <p:cNvSpPr>
            <a:spLocks noChangeShapeType="1"/>
          </p:cNvSpPr>
          <p:nvPr/>
        </p:nvSpPr>
        <p:spPr bwMode="auto">
          <a:xfrm flipV="1">
            <a:off x="6654800" y="5422900"/>
            <a:ext cx="0" cy="304800"/>
          </a:xfrm>
          <a:prstGeom prst="line">
            <a:avLst/>
          </a:prstGeom>
          <a:noFill/>
          <a:ln w="28575">
            <a:solidFill>
              <a:srgbClr val="00CC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4" name="Rectangle 1"/>
          <p:cNvSpPr>
            <a:spLocks noChangeArrowheads="1"/>
          </p:cNvSpPr>
          <p:nvPr/>
        </p:nvSpPr>
        <p:spPr bwMode="auto">
          <a:xfrm>
            <a:off x="639763" y="223838"/>
            <a:ext cx="467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r>
              <a:rPr lang="en-US" altLang="en-US" sz="3600" b="1">
                <a:solidFill>
                  <a:srgbClr val="000066"/>
                </a:solidFill>
                <a:latin typeface="Times New Roman" panose="02020603050405020304" pitchFamily="18" charset="0"/>
              </a:rPr>
              <a:t>Edge-Trigger Register </a:t>
            </a:r>
            <a:endParaRPr lang="en-GB" altLang="en-US" sz="3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VHDL Program Structure</a:t>
            </a:r>
            <a:endParaRPr lang="en-GB" dirty="0"/>
          </a:p>
        </p:txBody>
      </p:sp>
      <p:sp>
        <p:nvSpPr>
          <p:cNvPr id="13315" name="Content Placeholder 2"/>
          <p:cNvSpPr>
            <a:spLocks noGrp="1"/>
          </p:cNvSpPr>
          <p:nvPr>
            <p:ph idx="1"/>
          </p:nvPr>
        </p:nvSpPr>
        <p:spPr/>
        <p:txBody>
          <a:bodyPr/>
          <a:lstStyle/>
          <a:p>
            <a:r>
              <a:rPr lang="en-US" altLang="en-US" smtClean="0">
                <a:cs typeface="Arial" panose="020B0604020202020204" pitchFamily="34" charset="0"/>
              </a:rPr>
              <a:t>Every VHDL program consists of two main parts: </a:t>
            </a:r>
          </a:p>
          <a:p>
            <a:pPr lvl="1"/>
            <a:r>
              <a:rPr lang="en-US" altLang="en-US" smtClean="0">
                <a:solidFill>
                  <a:srgbClr val="FF0000"/>
                </a:solidFill>
                <a:cs typeface="Arial" panose="020B0604020202020204" pitchFamily="34" charset="0"/>
              </a:rPr>
              <a:t>Entity</a:t>
            </a:r>
          </a:p>
          <a:p>
            <a:pPr lvl="1"/>
            <a:r>
              <a:rPr lang="en-US" altLang="en-US" smtClean="0">
                <a:solidFill>
                  <a:srgbClr val="FF0000"/>
                </a:solidFill>
                <a:cs typeface="Arial" panose="020B0604020202020204" pitchFamily="34" charset="0"/>
              </a:rPr>
              <a:t>Architecture</a:t>
            </a:r>
          </a:p>
          <a:p>
            <a:r>
              <a:rPr lang="en-US" altLang="en-US" smtClean="0">
                <a:cs typeface="Arial" panose="020B0604020202020204" pitchFamily="34" charset="0"/>
              </a:rPr>
              <a:t>Entity describes Inputs and outputs of a design</a:t>
            </a:r>
          </a:p>
          <a:p>
            <a:r>
              <a:rPr lang="en-US" altLang="en-US" smtClean="0">
                <a:cs typeface="Arial" panose="020B0604020202020204" pitchFamily="34" charset="0"/>
              </a:rPr>
              <a:t>Architecture describes functionality of a design</a:t>
            </a:r>
          </a:p>
          <a:p>
            <a:endParaRPr lang="en-GB" altLang="en-US" smtClean="0"/>
          </a:p>
        </p:txBody>
      </p:sp>
      <p:sp>
        <p:nvSpPr>
          <p:cNvPr id="133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1D77D7A6-1523-4A3E-AE4B-8EDDA3075DE8}" type="slidenum">
              <a:rPr lang="ar-SA" altLang="en-US" sz="1400" smtClean="0">
                <a:solidFill>
                  <a:srgbClr val="0000B6"/>
                </a:solidFill>
                <a:latin typeface="Book Antiqua" panose="02040602050305030304" pitchFamily="18" charset="0"/>
              </a:rPr>
              <a:pPr>
                <a:spcBef>
                  <a:spcPct val="0"/>
                </a:spcBef>
                <a:buClrTx/>
                <a:buSzTx/>
                <a:buFontTx/>
                <a:buNone/>
              </a:pPr>
              <a:t>4</a:t>
            </a:fld>
            <a:endParaRPr lang="en-US" altLang="en-US" sz="1400" smtClean="0">
              <a:solidFill>
                <a:srgbClr val="0000B6"/>
              </a:solidFill>
              <a:latin typeface="Book Antiqua" panose="0204060205030503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53251" name="Text Box 2"/>
          <p:cNvSpPr txBox="1">
            <a:spLocks noChangeArrowheads="1"/>
          </p:cNvSpPr>
          <p:nvPr/>
        </p:nvSpPr>
        <p:spPr bwMode="auto">
          <a:xfrm>
            <a:off x="609600" y="1219200"/>
            <a:ext cx="5138738"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23925">
              <a:spcBef>
                <a:spcPct val="20000"/>
              </a:spcBef>
              <a:buClr>
                <a:srgbClr val="315263"/>
              </a:buClr>
              <a:buSzPct val="75000"/>
              <a:buFont typeface="Wingdings" panose="05000000000000000000" pitchFamily="2" charset="2"/>
              <a:buChar char="q"/>
              <a:tabLst>
                <a:tab pos="460375" algn="l"/>
                <a:tab pos="854075" algn="l"/>
                <a:tab pos="1366838" algn="l"/>
                <a:tab pos="1825625" algn="l"/>
                <a:tab pos="2286000" algn="l"/>
                <a:tab pos="3035300" algn="l"/>
              </a:tabLst>
              <a:defRPr sz="2800">
                <a:solidFill>
                  <a:srgbClr val="315263"/>
                </a:solidFill>
                <a:latin typeface="Arial" panose="020B0604020202020204" pitchFamily="34" charset="0"/>
              </a:defRPr>
            </a:lvl1pPr>
            <a:lvl2pPr marL="742950" indent="-285750" defTabSz="923925">
              <a:spcBef>
                <a:spcPct val="20000"/>
              </a:spcBef>
              <a:buClr>
                <a:schemeClr val="tx1"/>
              </a:buClr>
              <a:buSzPct val="100000"/>
              <a:buFont typeface="Wingdings" panose="05000000000000000000" pitchFamily="2" charset="2"/>
              <a:buChar char="§"/>
              <a:tabLst>
                <a:tab pos="460375" algn="l"/>
                <a:tab pos="854075" algn="l"/>
                <a:tab pos="1366838" algn="l"/>
                <a:tab pos="1825625" algn="l"/>
                <a:tab pos="2286000" algn="l"/>
                <a:tab pos="3035300" algn="l"/>
              </a:tabLst>
              <a:defRPr sz="2400">
                <a:solidFill>
                  <a:schemeClr val="tx1"/>
                </a:solidFill>
                <a:latin typeface="Arial" panose="020B0604020202020204" pitchFamily="34" charset="0"/>
              </a:defRPr>
            </a:lvl2pPr>
            <a:lvl3pPr marL="1143000" indent="-228600" defTabSz="923925">
              <a:spcBef>
                <a:spcPct val="20000"/>
              </a:spcBef>
              <a:buClr>
                <a:schemeClr val="tx1"/>
              </a:buClr>
              <a:buSzPct val="100000"/>
              <a:buChar char="–"/>
              <a:tabLst>
                <a:tab pos="460375" algn="l"/>
                <a:tab pos="854075" algn="l"/>
                <a:tab pos="1366838" algn="l"/>
                <a:tab pos="1825625" algn="l"/>
                <a:tab pos="2286000" algn="l"/>
                <a:tab pos="3035300" algn="l"/>
              </a:tabLst>
              <a:defRPr sz="2000">
                <a:solidFill>
                  <a:schemeClr val="tx1"/>
                </a:solidFill>
                <a:latin typeface="Arial" panose="020B0604020202020204" pitchFamily="34" charset="0"/>
              </a:defRPr>
            </a:lvl3pPr>
            <a:lvl4pPr marL="1600200" indent="-228600" defTabSz="923925">
              <a:spcBef>
                <a:spcPct val="20000"/>
              </a:spcBef>
              <a:buClr>
                <a:srgbClr val="FC9D1E"/>
              </a:buClr>
              <a:buSzPct val="65000"/>
              <a:buFont typeface="Monotype Sorts"/>
              <a:buChar char="l"/>
              <a:tabLst>
                <a:tab pos="460375" algn="l"/>
                <a:tab pos="854075" algn="l"/>
                <a:tab pos="1366838" algn="l"/>
                <a:tab pos="1825625" algn="l"/>
                <a:tab pos="2286000" algn="l"/>
                <a:tab pos="3035300" algn="l"/>
              </a:tabLst>
              <a:defRPr>
                <a:solidFill>
                  <a:schemeClr val="tx1"/>
                </a:solidFill>
                <a:latin typeface="Arial" panose="020B0604020202020204" pitchFamily="34" charset="0"/>
              </a:defRPr>
            </a:lvl4pPr>
            <a:lvl5pPr marL="2057400" indent="-228600" defTabSz="923925">
              <a:spcBef>
                <a:spcPct val="20000"/>
              </a:spcBef>
              <a:buClr>
                <a:schemeClr val="tx1"/>
              </a:buClr>
              <a:buSzPct val="100000"/>
              <a:buFont typeface="Times New Roman" panose="02020603050405020304" pitchFamily="18" charset="0"/>
              <a:buChar char="»"/>
              <a:tabLst>
                <a:tab pos="460375" algn="l"/>
                <a:tab pos="854075" algn="l"/>
                <a:tab pos="1366838" algn="l"/>
                <a:tab pos="1825625" algn="l"/>
                <a:tab pos="2286000" algn="l"/>
                <a:tab pos="3035300" algn="l"/>
              </a:tabLst>
              <a:defRPr sz="1600">
                <a:solidFill>
                  <a:schemeClr val="tx1"/>
                </a:solidFill>
                <a:latin typeface="Arial" panose="020B0604020202020204" pitchFamily="34" charset="0"/>
              </a:defRPr>
            </a:lvl5pPr>
            <a:lvl6pPr marL="2514600" indent="-228600" defTabSz="923925"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854075" algn="l"/>
                <a:tab pos="1366838" algn="l"/>
                <a:tab pos="1825625" algn="l"/>
                <a:tab pos="2286000" algn="l"/>
                <a:tab pos="3035300" algn="l"/>
              </a:tabLst>
              <a:defRPr sz="1600">
                <a:solidFill>
                  <a:schemeClr val="tx1"/>
                </a:solidFill>
                <a:latin typeface="Arial" panose="020B0604020202020204" pitchFamily="34" charset="0"/>
              </a:defRPr>
            </a:lvl6pPr>
            <a:lvl7pPr marL="2971800" indent="-228600" defTabSz="923925"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854075" algn="l"/>
                <a:tab pos="1366838" algn="l"/>
                <a:tab pos="1825625" algn="l"/>
                <a:tab pos="2286000" algn="l"/>
                <a:tab pos="3035300" algn="l"/>
              </a:tabLst>
              <a:defRPr sz="1600">
                <a:solidFill>
                  <a:schemeClr val="tx1"/>
                </a:solidFill>
                <a:latin typeface="Arial" panose="020B0604020202020204" pitchFamily="34" charset="0"/>
              </a:defRPr>
            </a:lvl7pPr>
            <a:lvl8pPr marL="3429000" indent="-228600" defTabSz="923925"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854075" algn="l"/>
                <a:tab pos="1366838" algn="l"/>
                <a:tab pos="1825625" algn="l"/>
                <a:tab pos="2286000" algn="l"/>
                <a:tab pos="3035300" algn="l"/>
              </a:tabLst>
              <a:defRPr sz="1600">
                <a:solidFill>
                  <a:schemeClr val="tx1"/>
                </a:solidFill>
                <a:latin typeface="Arial" panose="020B0604020202020204" pitchFamily="34" charset="0"/>
              </a:defRPr>
            </a:lvl8pPr>
            <a:lvl9pPr marL="3886200" indent="-228600" defTabSz="923925"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854075" algn="l"/>
                <a:tab pos="1366838" algn="l"/>
                <a:tab pos="1825625" algn="l"/>
                <a:tab pos="2286000" algn="l"/>
                <a:tab pos="3035300" algn="l"/>
              </a:tabLst>
              <a:defRPr sz="1600">
                <a:solidFill>
                  <a:schemeClr val="tx1"/>
                </a:solidFill>
                <a:latin typeface="Arial" panose="020B0604020202020204" pitchFamily="34" charset="0"/>
              </a:defRPr>
            </a:lvl9pPr>
          </a:lstStyle>
          <a:p>
            <a:pPr>
              <a:spcBef>
                <a:spcPct val="0"/>
              </a:spcBef>
              <a:buClrTx/>
              <a:buSzTx/>
              <a:buFontTx/>
              <a:buNone/>
            </a:pPr>
            <a:endParaRPr lang="en-US" altLang="en-US" sz="1800">
              <a:solidFill>
                <a:srgbClr val="000000"/>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ENTITY EdgeReg IS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PORT ( 	D, Clock	: IN	BIT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Q		: OUT	BIT)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END EdgeReg ;</a:t>
            </a:r>
          </a:p>
          <a:p>
            <a:pPr>
              <a:spcBef>
                <a:spcPct val="0"/>
              </a:spcBef>
              <a:buClrTx/>
              <a:buSzTx/>
              <a:buFontTx/>
              <a:buNone/>
            </a:pPr>
            <a:endParaRPr lang="en-US" altLang="en-US" sz="1800">
              <a:solidFill>
                <a:srgbClr val="000000"/>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ARCHITECTURE behavioral OF EdgeReg IS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BEGIN</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PROCESS ( </a:t>
            </a:r>
            <a:r>
              <a:rPr lang="en-US" altLang="en-US" sz="1800" b="1">
                <a:solidFill>
                  <a:srgbClr val="800000"/>
                </a:solidFill>
                <a:latin typeface="Times New Roman" panose="02020603050405020304" pitchFamily="18" charset="0"/>
                <a:ea typeface="MS PGothic" panose="020B0600070205080204" pitchFamily="34" charset="-128"/>
              </a:rPr>
              <a:t>Clock</a:t>
            </a:r>
            <a:r>
              <a:rPr lang="en-US" altLang="en-US" sz="1800">
                <a:solidFill>
                  <a:srgbClr val="000000"/>
                </a:solidFill>
                <a:latin typeface="Times New Roman" panose="02020603050405020304" pitchFamily="18" charset="0"/>
                <a:ea typeface="MS PGothic" panose="020B0600070205080204" pitchFamily="34" charset="-128"/>
              </a:rPr>
              <a:t>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BEGIN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IF </a:t>
            </a:r>
            <a:r>
              <a:rPr lang="en-US" altLang="en-US" sz="1800" b="1">
                <a:solidFill>
                  <a:srgbClr val="800000"/>
                </a:solidFill>
                <a:latin typeface="Times New Roman" panose="02020603050405020304" pitchFamily="18" charset="0"/>
                <a:ea typeface="MS PGothic" panose="020B0600070205080204" pitchFamily="34" charset="-128"/>
              </a:rPr>
              <a:t>Clock'EVENT AND Clock = '1'</a:t>
            </a:r>
            <a:r>
              <a:rPr lang="en-US" altLang="en-US" sz="1800">
                <a:solidFill>
                  <a:srgbClr val="000000"/>
                </a:solidFill>
                <a:latin typeface="Times New Roman" panose="02020603050405020304" pitchFamily="18" charset="0"/>
                <a:ea typeface="MS PGothic" panose="020B0600070205080204" pitchFamily="34" charset="-128"/>
              </a:rPr>
              <a:t> THEN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Q &lt;= D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END IF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END PROCESS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END behavioral ;</a:t>
            </a:r>
            <a:r>
              <a:rPr lang="en-US" altLang="en-US" sz="2400">
                <a:solidFill>
                  <a:srgbClr val="000000"/>
                </a:solidFill>
                <a:latin typeface="Times New Roman" panose="02020603050405020304" pitchFamily="18" charset="0"/>
                <a:ea typeface="MS PGothic" panose="020B0600070205080204" pitchFamily="34" charset="-128"/>
              </a:rPr>
              <a:t> </a:t>
            </a:r>
          </a:p>
        </p:txBody>
      </p:sp>
      <p:sp>
        <p:nvSpPr>
          <p:cNvPr id="53252" name="Text Box 3"/>
          <p:cNvSpPr txBox="1">
            <a:spLocks noChangeArrowheads="1"/>
          </p:cNvSpPr>
          <p:nvPr/>
        </p:nvSpPr>
        <p:spPr bwMode="auto">
          <a:xfrm>
            <a:off x="428625" y="209550"/>
            <a:ext cx="8542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3600" b="1">
                <a:solidFill>
                  <a:srgbClr val="000066"/>
                </a:solidFill>
                <a:latin typeface="Times New Roman" panose="02020603050405020304" pitchFamily="18" charset="0"/>
                <a:ea typeface="MS PGothic" panose="020B0600070205080204" pitchFamily="34" charset="-128"/>
              </a:rPr>
              <a:t>Edge-Trigger Register: </a:t>
            </a:r>
            <a:r>
              <a:rPr lang="en-US" altLang="en-US" b="1">
                <a:solidFill>
                  <a:srgbClr val="000066"/>
                </a:solidFill>
                <a:latin typeface="Times New Roman" panose="02020603050405020304" pitchFamily="18" charset="0"/>
                <a:ea typeface="MS PGothic" panose="020B0600070205080204" pitchFamily="34" charset="-128"/>
              </a:rPr>
              <a:t>Another Edge definition</a:t>
            </a:r>
          </a:p>
        </p:txBody>
      </p:sp>
      <p:sp>
        <p:nvSpPr>
          <p:cNvPr id="53253" name="Rectangle 4"/>
          <p:cNvSpPr>
            <a:spLocks noChangeArrowheads="1"/>
          </p:cNvSpPr>
          <p:nvPr/>
        </p:nvSpPr>
        <p:spPr bwMode="auto">
          <a:xfrm>
            <a:off x="7058025" y="1752600"/>
            <a:ext cx="942975" cy="1295400"/>
          </a:xfrm>
          <a:prstGeom prst="rect">
            <a:avLst/>
          </a:prstGeom>
          <a:solidFill>
            <a:srgbClr val="FFFFFF"/>
          </a:solidFill>
          <a:ln w="28575">
            <a:solidFill>
              <a:srgbClr val="000000"/>
            </a:solidFill>
            <a:miter lim="800000"/>
            <a:headEnd/>
            <a:tailEnd/>
          </a:ln>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
                <a:srgbClr val="000000"/>
              </a:buClr>
              <a:buSzTx/>
              <a:buFontTx/>
              <a:buNone/>
            </a:pPr>
            <a:endParaRPr kumimoji="1" lang="en-US" altLang="en-US" sz="1600">
              <a:solidFill>
                <a:schemeClr val="tx1"/>
              </a:solidFill>
              <a:ea typeface="MS PGothic" panose="020B0600070205080204" pitchFamily="34" charset="-128"/>
            </a:endParaRPr>
          </a:p>
        </p:txBody>
      </p:sp>
      <p:sp>
        <p:nvSpPr>
          <p:cNvPr id="53254" name="Rectangle 5"/>
          <p:cNvSpPr>
            <a:spLocks noChangeArrowheads="1"/>
          </p:cNvSpPr>
          <p:nvPr/>
        </p:nvSpPr>
        <p:spPr bwMode="auto">
          <a:xfrm>
            <a:off x="7148513" y="1957388"/>
            <a:ext cx="196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D </a:t>
            </a:r>
            <a:endParaRPr lang="en-US" altLang="en-US" sz="1600" b="1">
              <a:solidFill>
                <a:schemeClr val="tx1"/>
              </a:solidFill>
              <a:latin typeface="Times New Roman" panose="02020603050405020304" pitchFamily="18" charset="0"/>
              <a:ea typeface="MS PGothic" panose="020B0600070205080204" pitchFamily="34" charset="-128"/>
            </a:endParaRPr>
          </a:p>
        </p:txBody>
      </p:sp>
      <p:sp>
        <p:nvSpPr>
          <p:cNvPr id="53255" name="Rectangle 6"/>
          <p:cNvSpPr>
            <a:spLocks noChangeArrowheads="1"/>
          </p:cNvSpPr>
          <p:nvPr/>
        </p:nvSpPr>
        <p:spPr bwMode="auto">
          <a:xfrm>
            <a:off x="7742238" y="1949450"/>
            <a:ext cx="209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Q </a:t>
            </a:r>
            <a:endParaRPr lang="en-US" altLang="en-US" sz="1600" b="1">
              <a:solidFill>
                <a:schemeClr val="tx1"/>
              </a:solidFill>
              <a:latin typeface="Times New Roman" panose="02020603050405020304" pitchFamily="18" charset="0"/>
              <a:ea typeface="MS PGothic" panose="020B0600070205080204" pitchFamily="34" charset="-128"/>
            </a:endParaRPr>
          </a:p>
        </p:txBody>
      </p:sp>
      <p:sp>
        <p:nvSpPr>
          <p:cNvPr id="53256" name="Freeform 7"/>
          <p:cNvSpPr>
            <a:spLocks/>
          </p:cNvSpPr>
          <p:nvPr/>
        </p:nvSpPr>
        <p:spPr bwMode="auto">
          <a:xfrm>
            <a:off x="7058025" y="2549525"/>
            <a:ext cx="144463" cy="144463"/>
          </a:xfrm>
          <a:custGeom>
            <a:avLst/>
            <a:gdLst>
              <a:gd name="T0" fmla="*/ 0 w 157"/>
              <a:gd name="T1" fmla="*/ 2147483646 h 157"/>
              <a:gd name="T2" fmla="*/ 2147483646 w 157"/>
              <a:gd name="T3" fmla="*/ 2147483646 h 157"/>
              <a:gd name="T4" fmla="*/ 0 w 157"/>
              <a:gd name="T5" fmla="*/ 0 h 157"/>
              <a:gd name="T6" fmla="*/ 0 60000 65536"/>
              <a:gd name="T7" fmla="*/ 0 60000 65536"/>
              <a:gd name="T8" fmla="*/ 0 60000 65536"/>
              <a:gd name="T9" fmla="*/ 0 w 157"/>
              <a:gd name="T10" fmla="*/ 0 h 157"/>
              <a:gd name="T11" fmla="*/ 157 w 157"/>
              <a:gd name="T12" fmla="*/ 157 h 157"/>
            </a:gdLst>
            <a:ahLst/>
            <a:cxnLst>
              <a:cxn ang="T6">
                <a:pos x="T0" y="T1"/>
              </a:cxn>
              <a:cxn ang="T7">
                <a:pos x="T2" y="T3"/>
              </a:cxn>
              <a:cxn ang="T8">
                <a:pos x="T4" y="T5"/>
              </a:cxn>
            </a:cxnLst>
            <a:rect l="T9" t="T10" r="T11" b="T12"/>
            <a:pathLst>
              <a:path w="157" h="157">
                <a:moveTo>
                  <a:pt x="0" y="157"/>
                </a:moveTo>
                <a:lnTo>
                  <a:pt x="157" y="90"/>
                </a:lnTo>
                <a:lnTo>
                  <a:pt x="0"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257" name="Line 8"/>
          <p:cNvSpPr>
            <a:spLocks noChangeShapeType="1"/>
          </p:cNvSpPr>
          <p:nvPr/>
        </p:nvSpPr>
        <p:spPr bwMode="auto">
          <a:xfrm>
            <a:off x="6629400" y="2633663"/>
            <a:ext cx="42862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58" name="Line 9"/>
          <p:cNvSpPr>
            <a:spLocks noChangeShapeType="1"/>
          </p:cNvSpPr>
          <p:nvPr/>
        </p:nvSpPr>
        <p:spPr bwMode="auto">
          <a:xfrm>
            <a:off x="6629400" y="2038350"/>
            <a:ext cx="428625" cy="31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59" name="Line 10"/>
          <p:cNvSpPr>
            <a:spLocks noChangeShapeType="1"/>
          </p:cNvSpPr>
          <p:nvPr/>
        </p:nvSpPr>
        <p:spPr bwMode="auto">
          <a:xfrm flipH="1">
            <a:off x="8001000" y="2057400"/>
            <a:ext cx="430213" cy="3175"/>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53260" name="Rectangle 11"/>
          <p:cNvSpPr>
            <a:spLocks noChangeArrowheads="1"/>
          </p:cNvSpPr>
          <p:nvPr/>
        </p:nvSpPr>
        <p:spPr bwMode="auto">
          <a:xfrm>
            <a:off x="7251700" y="2514600"/>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Clock </a:t>
            </a:r>
            <a:endParaRPr lang="en-US" altLang="en-US" sz="1600" b="1">
              <a:solidFill>
                <a:schemeClr val="tx1"/>
              </a:solidFill>
              <a:latin typeface="Times New Roman" panose="02020603050405020304" pitchFamily="18"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52227" name="Text Box 2"/>
          <p:cNvSpPr txBox="1">
            <a:spLocks noChangeArrowheads="1"/>
          </p:cNvSpPr>
          <p:nvPr/>
        </p:nvSpPr>
        <p:spPr bwMode="auto">
          <a:xfrm>
            <a:off x="609600" y="1219200"/>
            <a:ext cx="4840288"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23925">
              <a:spcBef>
                <a:spcPct val="20000"/>
              </a:spcBef>
              <a:buClr>
                <a:srgbClr val="315263"/>
              </a:buClr>
              <a:buSzPct val="75000"/>
              <a:buFont typeface="Wingdings" panose="05000000000000000000" pitchFamily="2" charset="2"/>
              <a:buChar char="q"/>
              <a:tabLst>
                <a:tab pos="460375" algn="l"/>
                <a:tab pos="854075" algn="l"/>
                <a:tab pos="1366838" algn="l"/>
                <a:tab pos="1825625" algn="l"/>
                <a:tab pos="2286000" algn="l"/>
                <a:tab pos="3035300" algn="l"/>
              </a:tabLst>
              <a:defRPr sz="2800">
                <a:solidFill>
                  <a:srgbClr val="315263"/>
                </a:solidFill>
                <a:latin typeface="Arial" panose="020B0604020202020204" pitchFamily="34" charset="0"/>
              </a:defRPr>
            </a:lvl1pPr>
            <a:lvl2pPr marL="742950" indent="-285750" defTabSz="923925">
              <a:spcBef>
                <a:spcPct val="20000"/>
              </a:spcBef>
              <a:buClr>
                <a:schemeClr val="tx1"/>
              </a:buClr>
              <a:buSzPct val="100000"/>
              <a:buFont typeface="Wingdings" panose="05000000000000000000" pitchFamily="2" charset="2"/>
              <a:buChar char="§"/>
              <a:tabLst>
                <a:tab pos="460375" algn="l"/>
                <a:tab pos="854075" algn="l"/>
                <a:tab pos="1366838" algn="l"/>
                <a:tab pos="1825625" algn="l"/>
                <a:tab pos="2286000" algn="l"/>
                <a:tab pos="3035300" algn="l"/>
              </a:tabLst>
              <a:defRPr sz="2400">
                <a:solidFill>
                  <a:schemeClr val="tx1"/>
                </a:solidFill>
                <a:latin typeface="Arial" panose="020B0604020202020204" pitchFamily="34" charset="0"/>
              </a:defRPr>
            </a:lvl2pPr>
            <a:lvl3pPr marL="1143000" indent="-228600" defTabSz="923925">
              <a:spcBef>
                <a:spcPct val="20000"/>
              </a:spcBef>
              <a:buClr>
                <a:schemeClr val="tx1"/>
              </a:buClr>
              <a:buSzPct val="100000"/>
              <a:buChar char="–"/>
              <a:tabLst>
                <a:tab pos="460375" algn="l"/>
                <a:tab pos="854075" algn="l"/>
                <a:tab pos="1366838" algn="l"/>
                <a:tab pos="1825625" algn="l"/>
                <a:tab pos="2286000" algn="l"/>
                <a:tab pos="3035300" algn="l"/>
              </a:tabLst>
              <a:defRPr sz="2000">
                <a:solidFill>
                  <a:schemeClr val="tx1"/>
                </a:solidFill>
                <a:latin typeface="Arial" panose="020B0604020202020204" pitchFamily="34" charset="0"/>
              </a:defRPr>
            </a:lvl3pPr>
            <a:lvl4pPr marL="1600200" indent="-228600" defTabSz="923925">
              <a:spcBef>
                <a:spcPct val="20000"/>
              </a:spcBef>
              <a:buClr>
                <a:srgbClr val="FC9D1E"/>
              </a:buClr>
              <a:buSzPct val="65000"/>
              <a:buFont typeface="Monotype Sorts"/>
              <a:buChar char="l"/>
              <a:tabLst>
                <a:tab pos="460375" algn="l"/>
                <a:tab pos="854075" algn="l"/>
                <a:tab pos="1366838" algn="l"/>
                <a:tab pos="1825625" algn="l"/>
                <a:tab pos="2286000" algn="l"/>
                <a:tab pos="3035300" algn="l"/>
              </a:tabLst>
              <a:defRPr>
                <a:solidFill>
                  <a:schemeClr val="tx1"/>
                </a:solidFill>
                <a:latin typeface="Arial" panose="020B0604020202020204" pitchFamily="34" charset="0"/>
              </a:defRPr>
            </a:lvl4pPr>
            <a:lvl5pPr marL="2057400" indent="-228600" defTabSz="923925">
              <a:spcBef>
                <a:spcPct val="20000"/>
              </a:spcBef>
              <a:buClr>
                <a:schemeClr val="tx1"/>
              </a:buClr>
              <a:buSzPct val="100000"/>
              <a:buFont typeface="Times New Roman" panose="02020603050405020304" pitchFamily="18" charset="0"/>
              <a:buChar char="»"/>
              <a:tabLst>
                <a:tab pos="460375" algn="l"/>
                <a:tab pos="854075" algn="l"/>
                <a:tab pos="1366838" algn="l"/>
                <a:tab pos="1825625" algn="l"/>
                <a:tab pos="2286000" algn="l"/>
                <a:tab pos="3035300" algn="l"/>
              </a:tabLst>
              <a:defRPr sz="1600">
                <a:solidFill>
                  <a:schemeClr val="tx1"/>
                </a:solidFill>
                <a:latin typeface="Arial" panose="020B0604020202020204" pitchFamily="34" charset="0"/>
              </a:defRPr>
            </a:lvl5pPr>
            <a:lvl6pPr marL="2514600" indent="-228600" defTabSz="923925"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854075" algn="l"/>
                <a:tab pos="1366838" algn="l"/>
                <a:tab pos="1825625" algn="l"/>
                <a:tab pos="2286000" algn="l"/>
                <a:tab pos="3035300" algn="l"/>
              </a:tabLst>
              <a:defRPr sz="1600">
                <a:solidFill>
                  <a:schemeClr val="tx1"/>
                </a:solidFill>
                <a:latin typeface="Arial" panose="020B0604020202020204" pitchFamily="34" charset="0"/>
              </a:defRPr>
            </a:lvl6pPr>
            <a:lvl7pPr marL="2971800" indent="-228600" defTabSz="923925"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854075" algn="l"/>
                <a:tab pos="1366838" algn="l"/>
                <a:tab pos="1825625" algn="l"/>
                <a:tab pos="2286000" algn="l"/>
                <a:tab pos="3035300" algn="l"/>
              </a:tabLst>
              <a:defRPr sz="1600">
                <a:solidFill>
                  <a:schemeClr val="tx1"/>
                </a:solidFill>
                <a:latin typeface="Arial" panose="020B0604020202020204" pitchFamily="34" charset="0"/>
              </a:defRPr>
            </a:lvl7pPr>
            <a:lvl8pPr marL="3429000" indent="-228600" defTabSz="923925"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854075" algn="l"/>
                <a:tab pos="1366838" algn="l"/>
                <a:tab pos="1825625" algn="l"/>
                <a:tab pos="2286000" algn="l"/>
                <a:tab pos="3035300" algn="l"/>
              </a:tabLst>
              <a:defRPr sz="1600">
                <a:solidFill>
                  <a:schemeClr val="tx1"/>
                </a:solidFill>
                <a:latin typeface="Arial" panose="020B0604020202020204" pitchFamily="34" charset="0"/>
              </a:defRPr>
            </a:lvl8pPr>
            <a:lvl9pPr marL="3886200" indent="-228600" defTabSz="923925"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854075" algn="l"/>
                <a:tab pos="1366838" algn="l"/>
                <a:tab pos="1825625" algn="l"/>
                <a:tab pos="2286000" algn="l"/>
                <a:tab pos="3035300" algn="l"/>
              </a:tabLst>
              <a:defRPr sz="1600">
                <a:solidFill>
                  <a:schemeClr val="tx1"/>
                </a:solidFill>
                <a:latin typeface="Arial" panose="020B0604020202020204" pitchFamily="34" charset="0"/>
              </a:defRPr>
            </a:lvl9pPr>
          </a:lstStyle>
          <a:p>
            <a:pPr>
              <a:spcBef>
                <a:spcPct val="0"/>
              </a:spcBef>
              <a:buClrTx/>
              <a:buSzTx/>
              <a:buFontTx/>
              <a:buNone/>
            </a:pPr>
            <a:endParaRPr lang="en-US" altLang="en-US" sz="1800">
              <a:solidFill>
                <a:srgbClr val="000000"/>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ENTITY EdgeReg IS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PORT ( 	D, Clock	: IN	BIT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Q		: OUT	BIT)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END EdgeReg ;</a:t>
            </a:r>
          </a:p>
          <a:p>
            <a:pPr>
              <a:spcBef>
                <a:spcPct val="0"/>
              </a:spcBef>
              <a:buClrTx/>
              <a:buSzTx/>
              <a:buFontTx/>
              <a:buNone/>
            </a:pPr>
            <a:endParaRPr lang="en-US" altLang="en-US" sz="1800">
              <a:solidFill>
                <a:srgbClr val="000000"/>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ARCHITECTURE behavioral2 OF EdgeReg IS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BEGIN</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PROCESS ( </a:t>
            </a:r>
            <a:r>
              <a:rPr lang="en-US" altLang="en-US" sz="1800" b="1">
                <a:solidFill>
                  <a:srgbClr val="800000"/>
                </a:solidFill>
                <a:latin typeface="Times New Roman" panose="02020603050405020304" pitchFamily="18" charset="0"/>
                <a:ea typeface="MS PGothic" panose="020B0600070205080204" pitchFamily="34" charset="-128"/>
              </a:rPr>
              <a:t>Clock</a:t>
            </a:r>
            <a:r>
              <a:rPr lang="en-US" altLang="en-US" sz="1800">
                <a:solidFill>
                  <a:srgbClr val="000000"/>
                </a:solidFill>
                <a:latin typeface="Times New Roman" panose="02020603050405020304" pitchFamily="18" charset="0"/>
                <a:ea typeface="MS PGothic" panose="020B0600070205080204" pitchFamily="34" charset="-128"/>
              </a:rPr>
              <a:t>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BEGIN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IF </a:t>
            </a:r>
            <a:r>
              <a:rPr lang="en-US" altLang="en-US" sz="1800" b="1">
                <a:solidFill>
                  <a:srgbClr val="800000"/>
                </a:solidFill>
                <a:latin typeface="Times New Roman" panose="02020603050405020304" pitchFamily="18" charset="0"/>
                <a:ea typeface="MS PGothic" panose="020B0600070205080204" pitchFamily="34" charset="-128"/>
              </a:rPr>
              <a:t>rising_edge(Clock)</a:t>
            </a:r>
            <a:r>
              <a:rPr lang="en-US" altLang="en-US" sz="1800">
                <a:solidFill>
                  <a:srgbClr val="000000"/>
                </a:solidFill>
                <a:latin typeface="Times New Roman" panose="02020603050405020304" pitchFamily="18" charset="0"/>
                <a:ea typeface="MS PGothic" panose="020B0600070205080204" pitchFamily="34" charset="-128"/>
              </a:rPr>
              <a:t> THEN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Q &lt;= D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END IF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END PROCESS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END behavioral2;</a:t>
            </a:r>
            <a:r>
              <a:rPr lang="en-US" altLang="en-US" sz="2400">
                <a:solidFill>
                  <a:srgbClr val="000000"/>
                </a:solidFill>
                <a:latin typeface="Times New Roman" panose="02020603050405020304" pitchFamily="18" charset="0"/>
                <a:ea typeface="MS PGothic" panose="020B0600070205080204" pitchFamily="34" charset="-128"/>
              </a:rPr>
              <a:t> </a:t>
            </a:r>
          </a:p>
        </p:txBody>
      </p:sp>
      <p:sp>
        <p:nvSpPr>
          <p:cNvPr id="52228" name="Rectangle 4"/>
          <p:cNvSpPr>
            <a:spLocks noChangeArrowheads="1"/>
          </p:cNvSpPr>
          <p:nvPr/>
        </p:nvSpPr>
        <p:spPr bwMode="auto">
          <a:xfrm>
            <a:off x="7058025" y="1752600"/>
            <a:ext cx="942975" cy="1295400"/>
          </a:xfrm>
          <a:prstGeom prst="rect">
            <a:avLst/>
          </a:prstGeom>
          <a:solidFill>
            <a:srgbClr val="FFFFFF"/>
          </a:solidFill>
          <a:ln w="28575">
            <a:solidFill>
              <a:srgbClr val="000000"/>
            </a:solidFill>
            <a:miter lim="800000"/>
            <a:headEnd/>
            <a:tailEnd/>
          </a:ln>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
                <a:srgbClr val="000000"/>
              </a:buClr>
              <a:buSzTx/>
              <a:buFontTx/>
              <a:buNone/>
            </a:pPr>
            <a:endParaRPr kumimoji="1" lang="en-US" altLang="en-US" sz="1600">
              <a:solidFill>
                <a:schemeClr val="tx1"/>
              </a:solidFill>
              <a:ea typeface="MS PGothic" panose="020B0600070205080204" pitchFamily="34" charset="-128"/>
            </a:endParaRPr>
          </a:p>
        </p:txBody>
      </p:sp>
      <p:sp>
        <p:nvSpPr>
          <p:cNvPr id="52229" name="Rectangle 5"/>
          <p:cNvSpPr>
            <a:spLocks noChangeArrowheads="1"/>
          </p:cNvSpPr>
          <p:nvPr/>
        </p:nvSpPr>
        <p:spPr bwMode="auto">
          <a:xfrm>
            <a:off x="7148513" y="1957388"/>
            <a:ext cx="196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D </a:t>
            </a:r>
            <a:endParaRPr lang="en-US" altLang="en-US" sz="1600" b="1">
              <a:solidFill>
                <a:schemeClr val="tx1"/>
              </a:solidFill>
              <a:latin typeface="Times New Roman" panose="02020603050405020304" pitchFamily="18" charset="0"/>
              <a:ea typeface="MS PGothic" panose="020B0600070205080204" pitchFamily="34" charset="-128"/>
            </a:endParaRPr>
          </a:p>
        </p:txBody>
      </p:sp>
      <p:sp>
        <p:nvSpPr>
          <p:cNvPr id="52230" name="Rectangle 6"/>
          <p:cNvSpPr>
            <a:spLocks noChangeArrowheads="1"/>
          </p:cNvSpPr>
          <p:nvPr/>
        </p:nvSpPr>
        <p:spPr bwMode="auto">
          <a:xfrm>
            <a:off x="7742238" y="1949450"/>
            <a:ext cx="209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Q </a:t>
            </a:r>
            <a:endParaRPr lang="en-US" altLang="en-US" sz="1600" b="1">
              <a:solidFill>
                <a:schemeClr val="tx1"/>
              </a:solidFill>
              <a:latin typeface="Times New Roman" panose="02020603050405020304" pitchFamily="18" charset="0"/>
              <a:ea typeface="MS PGothic" panose="020B0600070205080204" pitchFamily="34" charset="-128"/>
            </a:endParaRPr>
          </a:p>
        </p:txBody>
      </p:sp>
      <p:sp>
        <p:nvSpPr>
          <p:cNvPr id="52231" name="Freeform 7"/>
          <p:cNvSpPr>
            <a:spLocks/>
          </p:cNvSpPr>
          <p:nvPr/>
        </p:nvSpPr>
        <p:spPr bwMode="auto">
          <a:xfrm>
            <a:off x="7058025" y="2549525"/>
            <a:ext cx="144463" cy="144463"/>
          </a:xfrm>
          <a:custGeom>
            <a:avLst/>
            <a:gdLst>
              <a:gd name="T0" fmla="*/ 0 w 157"/>
              <a:gd name="T1" fmla="*/ 2147483646 h 157"/>
              <a:gd name="T2" fmla="*/ 2147483646 w 157"/>
              <a:gd name="T3" fmla="*/ 2147483646 h 157"/>
              <a:gd name="T4" fmla="*/ 0 w 157"/>
              <a:gd name="T5" fmla="*/ 0 h 157"/>
              <a:gd name="T6" fmla="*/ 0 60000 65536"/>
              <a:gd name="T7" fmla="*/ 0 60000 65536"/>
              <a:gd name="T8" fmla="*/ 0 60000 65536"/>
              <a:gd name="T9" fmla="*/ 0 w 157"/>
              <a:gd name="T10" fmla="*/ 0 h 157"/>
              <a:gd name="T11" fmla="*/ 157 w 157"/>
              <a:gd name="T12" fmla="*/ 157 h 157"/>
            </a:gdLst>
            <a:ahLst/>
            <a:cxnLst>
              <a:cxn ang="T6">
                <a:pos x="T0" y="T1"/>
              </a:cxn>
              <a:cxn ang="T7">
                <a:pos x="T2" y="T3"/>
              </a:cxn>
              <a:cxn ang="T8">
                <a:pos x="T4" y="T5"/>
              </a:cxn>
            </a:cxnLst>
            <a:rect l="T9" t="T10" r="T11" b="T12"/>
            <a:pathLst>
              <a:path w="157" h="157">
                <a:moveTo>
                  <a:pt x="0" y="157"/>
                </a:moveTo>
                <a:lnTo>
                  <a:pt x="157" y="90"/>
                </a:lnTo>
                <a:lnTo>
                  <a:pt x="0"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32" name="Line 8"/>
          <p:cNvSpPr>
            <a:spLocks noChangeShapeType="1"/>
          </p:cNvSpPr>
          <p:nvPr/>
        </p:nvSpPr>
        <p:spPr bwMode="auto">
          <a:xfrm>
            <a:off x="6629400" y="2633663"/>
            <a:ext cx="42862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2233" name="Line 9"/>
          <p:cNvSpPr>
            <a:spLocks noChangeShapeType="1"/>
          </p:cNvSpPr>
          <p:nvPr/>
        </p:nvSpPr>
        <p:spPr bwMode="auto">
          <a:xfrm>
            <a:off x="6629400" y="2038350"/>
            <a:ext cx="428625" cy="31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2234" name="Line 10"/>
          <p:cNvSpPr>
            <a:spLocks noChangeShapeType="1"/>
          </p:cNvSpPr>
          <p:nvPr/>
        </p:nvSpPr>
        <p:spPr bwMode="auto">
          <a:xfrm flipH="1">
            <a:off x="8001000" y="2057400"/>
            <a:ext cx="430213" cy="3175"/>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52235" name="Rectangle 11"/>
          <p:cNvSpPr>
            <a:spLocks noChangeArrowheads="1"/>
          </p:cNvSpPr>
          <p:nvPr/>
        </p:nvSpPr>
        <p:spPr bwMode="auto">
          <a:xfrm>
            <a:off x="7251700" y="2514600"/>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Clock </a:t>
            </a:r>
            <a:endParaRPr lang="en-US" altLang="en-US" sz="1600" b="1">
              <a:solidFill>
                <a:schemeClr val="tx1"/>
              </a:solidFill>
              <a:latin typeface="Times New Roman" panose="02020603050405020304" pitchFamily="18" charset="0"/>
              <a:ea typeface="MS PGothic" panose="020B0600070205080204" pitchFamily="34" charset="-128"/>
            </a:endParaRPr>
          </a:p>
        </p:txBody>
      </p:sp>
      <p:sp>
        <p:nvSpPr>
          <p:cNvPr id="52236" name="Rectangle 1"/>
          <p:cNvSpPr>
            <a:spLocks noChangeArrowheads="1"/>
          </p:cNvSpPr>
          <p:nvPr/>
        </p:nvSpPr>
        <p:spPr bwMode="auto">
          <a:xfrm>
            <a:off x="609600" y="592138"/>
            <a:ext cx="7392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r>
              <a:rPr lang="en-US" altLang="en-US" sz="3600" b="1">
                <a:solidFill>
                  <a:srgbClr val="000066"/>
                </a:solidFill>
                <a:latin typeface="Times New Roman" panose="02020603050405020304" pitchFamily="18" charset="0"/>
              </a:rPr>
              <a:t>Edge-Trigger Register: VHDL Code </a:t>
            </a:r>
            <a:endParaRPr lang="en-GB" altLang="en-US" sz="3600"/>
          </a:p>
        </p:txBody>
      </p:sp>
      <p:sp>
        <p:nvSpPr>
          <p:cNvPr id="52237" name="Text Box 10"/>
          <p:cNvSpPr txBox="1">
            <a:spLocks noChangeArrowheads="1"/>
          </p:cNvSpPr>
          <p:nvPr/>
        </p:nvSpPr>
        <p:spPr bwMode="auto">
          <a:xfrm>
            <a:off x="2497138" y="4435475"/>
            <a:ext cx="653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en-GB" altLang="en-US" sz="2000">
                <a:solidFill>
                  <a:schemeClr val="tx1"/>
                </a:solidFill>
                <a:ea typeface="MS PGothic" panose="020B0600070205080204" pitchFamily="34" charset="-128"/>
              </a:rPr>
              <a:t>-</a:t>
            </a:r>
            <a:r>
              <a:rPr lang="en-US" altLang="en-US" sz="2000" b="1">
                <a:solidFill>
                  <a:srgbClr val="800000"/>
                </a:solidFill>
                <a:latin typeface="Times New Roman" panose="02020603050405020304" pitchFamily="18" charset="0"/>
                <a:ea typeface="MS PGothic" panose="020B0600070205080204" pitchFamily="34" charset="-128"/>
              </a:rPr>
              <a:t> rising_edge()</a:t>
            </a:r>
            <a:r>
              <a:rPr kumimoji="1" lang="en-GB" altLang="en-US" sz="2000">
                <a:solidFill>
                  <a:schemeClr val="tx1"/>
                </a:solidFill>
                <a:ea typeface="MS PGothic" panose="020B0600070205080204" pitchFamily="34" charset="-128"/>
              </a:rPr>
              <a:t> is </a:t>
            </a:r>
            <a:r>
              <a:rPr kumimoji="1" lang="pl-PL" altLang="en-US" sz="2000">
                <a:solidFill>
                  <a:schemeClr val="tx1"/>
                </a:solidFill>
                <a:ea typeface="MS PGothic" panose="020B0600070205080204" pitchFamily="34" charset="-128"/>
              </a:rPr>
              <a:t>only in VHDL-93</a:t>
            </a:r>
            <a:r>
              <a:rPr kumimoji="1" lang="en-GB" altLang="en-US" sz="2000">
                <a:solidFill>
                  <a:schemeClr val="tx1"/>
                </a:solidFill>
                <a:ea typeface="MS PGothic" panose="020B0600070205080204" pitchFamily="34" charset="-128"/>
              </a:rPr>
              <a:t> </a:t>
            </a:r>
            <a:r>
              <a:rPr kumimoji="1" lang="pl-PL" altLang="en-US" sz="2000">
                <a:solidFill>
                  <a:schemeClr val="tx1"/>
                </a:solidFill>
                <a:ea typeface="MS PGothic" panose="020B0600070205080204" pitchFamily="34" charset="-128"/>
              </a:rPr>
              <a:t>and</a:t>
            </a:r>
            <a:r>
              <a:rPr kumimoji="1" lang="en-GB" altLang="en-US" sz="2000">
                <a:solidFill>
                  <a:schemeClr val="tx1"/>
                </a:solidFill>
                <a:ea typeface="MS PGothic" panose="020B0600070205080204" pitchFamily="34" charset="-128"/>
              </a:rPr>
              <a:t> </a:t>
            </a:r>
            <a:r>
              <a:rPr kumimoji="1" lang="pl-PL" altLang="en-US" sz="2000">
                <a:solidFill>
                  <a:schemeClr val="tx1"/>
                </a:solidFill>
                <a:ea typeface="MS PGothic" panose="020B0600070205080204" pitchFamily="34" charset="-128"/>
              </a:rPr>
              <a:t>above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54275" name="Rectangle 2"/>
          <p:cNvSpPr>
            <a:spLocks noChangeArrowheads="1"/>
          </p:cNvSpPr>
          <p:nvPr/>
        </p:nvSpPr>
        <p:spPr bwMode="auto">
          <a:xfrm>
            <a:off x="5848350" y="4267200"/>
            <a:ext cx="812800" cy="1625600"/>
          </a:xfrm>
          <a:prstGeom prst="rect">
            <a:avLst/>
          </a:prstGeom>
          <a:solidFill>
            <a:srgbClr val="DFFFFF"/>
          </a:solidFill>
          <a:ln w="9525">
            <a:solidFill>
              <a:schemeClr val="tx1"/>
            </a:solidFill>
            <a:prstDash val="dash"/>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
                <a:srgbClr val="000000"/>
              </a:buClr>
              <a:buSzTx/>
              <a:buFontTx/>
              <a:buNone/>
            </a:pPr>
            <a:endParaRPr kumimoji="1" lang="en-US" altLang="en-US" sz="1600">
              <a:solidFill>
                <a:schemeClr val="tx1"/>
              </a:solidFill>
              <a:ea typeface="MS PGothic" panose="020B0600070205080204" pitchFamily="34" charset="-128"/>
            </a:endParaRPr>
          </a:p>
        </p:txBody>
      </p:sp>
      <p:sp>
        <p:nvSpPr>
          <p:cNvPr id="54276" name="Rectangle 3"/>
          <p:cNvSpPr>
            <a:spLocks noChangeArrowheads="1"/>
          </p:cNvSpPr>
          <p:nvPr/>
        </p:nvSpPr>
        <p:spPr bwMode="auto">
          <a:xfrm>
            <a:off x="4495800" y="4267200"/>
            <a:ext cx="812800" cy="1625600"/>
          </a:xfrm>
          <a:prstGeom prst="rect">
            <a:avLst/>
          </a:prstGeom>
          <a:solidFill>
            <a:srgbClr val="DFFFFF"/>
          </a:solidFill>
          <a:ln w="9525">
            <a:solidFill>
              <a:schemeClr val="tx1"/>
            </a:solidFill>
            <a:prstDash val="dash"/>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
                <a:srgbClr val="000000"/>
              </a:buClr>
              <a:buSzTx/>
              <a:buFontTx/>
              <a:buNone/>
            </a:pPr>
            <a:endParaRPr kumimoji="1" lang="en-US" altLang="en-US" sz="1600">
              <a:solidFill>
                <a:schemeClr val="tx1"/>
              </a:solidFill>
              <a:ea typeface="MS PGothic" panose="020B0600070205080204" pitchFamily="34" charset="-128"/>
            </a:endParaRPr>
          </a:p>
        </p:txBody>
      </p:sp>
      <p:sp>
        <p:nvSpPr>
          <p:cNvPr id="54277" name="Rectangle 4"/>
          <p:cNvSpPr>
            <a:spLocks noChangeArrowheads="1"/>
          </p:cNvSpPr>
          <p:nvPr/>
        </p:nvSpPr>
        <p:spPr bwMode="auto">
          <a:xfrm>
            <a:off x="3124200" y="4267200"/>
            <a:ext cx="812800" cy="1625600"/>
          </a:xfrm>
          <a:prstGeom prst="rect">
            <a:avLst/>
          </a:prstGeom>
          <a:solidFill>
            <a:srgbClr val="DFFFFF"/>
          </a:solidFill>
          <a:ln w="9525">
            <a:solidFill>
              <a:schemeClr val="tx1"/>
            </a:solidFill>
            <a:prstDash val="dash"/>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
                <a:srgbClr val="000000"/>
              </a:buClr>
              <a:buSzTx/>
              <a:buFontTx/>
              <a:buNone/>
            </a:pPr>
            <a:endParaRPr kumimoji="1" lang="en-US" altLang="en-US" sz="1600">
              <a:solidFill>
                <a:schemeClr val="tx1"/>
              </a:solidFill>
              <a:ea typeface="MS PGothic" panose="020B0600070205080204" pitchFamily="34" charset="-128"/>
            </a:endParaRPr>
          </a:p>
        </p:txBody>
      </p:sp>
      <p:sp>
        <p:nvSpPr>
          <p:cNvPr id="54278" name="Rectangle 5"/>
          <p:cNvSpPr>
            <a:spLocks noChangeArrowheads="1"/>
          </p:cNvSpPr>
          <p:nvPr/>
        </p:nvSpPr>
        <p:spPr bwMode="auto">
          <a:xfrm>
            <a:off x="6657975" y="4267200"/>
            <a:ext cx="530225" cy="1635125"/>
          </a:xfrm>
          <a:prstGeom prst="rect">
            <a:avLst/>
          </a:prstGeom>
          <a:solidFill>
            <a:srgbClr val="FFFFCC"/>
          </a:solidFill>
          <a:ln w="9525">
            <a:solidFill>
              <a:schemeClr val="tx1"/>
            </a:solidFill>
            <a:prstDash val="dash"/>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
                <a:srgbClr val="000000"/>
              </a:buClr>
              <a:buSzTx/>
              <a:buFontTx/>
              <a:buNone/>
            </a:pPr>
            <a:endParaRPr kumimoji="1" lang="en-US" altLang="en-US" sz="1600">
              <a:solidFill>
                <a:schemeClr val="tx1"/>
              </a:solidFill>
              <a:ea typeface="MS PGothic" panose="020B0600070205080204" pitchFamily="34" charset="-128"/>
            </a:endParaRPr>
          </a:p>
        </p:txBody>
      </p:sp>
      <p:sp>
        <p:nvSpPr>
          <p:cNvPr id="54279" name="Rectangle 6"/>
          <p:cNvSpPr>
            <a:spLocks noChangeArrowheads="1"/>
          </p:cNvSpPr>
          <p:nvPr/>
        </p:nvSpPr>
        <p:spPr bwMode="auto">
          <a:xfrm>
            <a:off x="5295900" y="4267200"/>
            <a:ext cx="558800" cy="1631950"/>
          </a:xfrm>
          <a:prstGeom prst="rect">
            <a:avLst/>
          </a:prstGeom>
          <a:solidFill>
            <a:srgbClr val="FFFFCC"/>
          </a:solidFill>
          <a:ln w="9525">
            <a:solidFill>
              <a:schemeClr val="tx1"/>
            </a:solidFill>
            <a:prstDash val="dash"/>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
                <a:srgbClr val="000000"/>
              </a:buClr>
              <a:buSzTx/>
              <a:buFontTx/>
              <a:buNone/>
            </a:pPr>
            <a:endParaRPr kumimoji="1" lang="en-US" altLang="en-US" sz="1600">
              <a:solidFill>
                <a:schemeClr val="tx1"/>
              </a:solidFill>
              <a:ea typeface="MS PGothic" panose="020B0600070205080204" pitchFamily="34" charset="-128"/>
            </a:endParaRPr>
          </a:p>
        </p:txBody>
      </p:sp>
      <p:sp>
        <p:nvSpPr>
          <p:cNvPr id="54280" name="Rectangle 7"/>
          <p:cNvSpPr>
            <a:spLocks noChangeArrowheads="1"/>
          </p:cNvSpPr>
          <p:nvPr/>
        </p:nvSpPr>
        <p:spPr bwMode="auto">
          <a:xfrm>
            <a:off x="3937000" y="4264025"/>
            <a:ext cx="552450" cy="1628775"/>
          </a:xfrm>
          <a:prstGeom prst="rect">
            <a:avLst/>
          </a:prstGeom>
          <a:solidFill>
            <a:srgbClr val="FFFFCC"/>
          </a:solidFill>
          <a:ln w="9525">
            <a:solidFill>
              <a:schemeClr val="tx1"/>
            </a:solidFill>
            <a:prstDash val="dash"/>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
                <a:srgbClr val="000000"/>
              </a:buClr>
              <a:buSzTx/>
              <a:buFontTx/>
              <a:buNone/>
            </a:pPr>
            <a:endParaRPr kumimoji="1" lang="en-US" altLang="en-US" sz="1600">
              <a:solidFill>
                <a:schemeClr val="tx1"/>
              </a:solidFill>
              <a:ea typeface="MS PGothic" panose="020B0600070205080204" pitchFamily="34" charset="-128"/>
            </a:endParaRPr>
          </a:p>
        </p:txBody>
      </p:sp>
      <p:sp>
        <p:nvSpPr>
          <p:cNvPr id="54281" name="Rectangle 8"/>
          <p:cNvSpPr>
            <a:spLocks noChangeArrowheads="1"/>
          </p:cNvSpPr>
          <p:nvPr/>
        </p:nvSpPr>
        <p:spPr bwMode="auto">
          <a:xfrm>
            <a:off x="2590800" y="4267200"/>
            <a:ext cx="533400" cy="1625600"/>
          </a:xfrm>
          <a:prstGeom prst="rect">
            <a:avLst/>
          </a:prstGeom>
          <a:solidFill>
            <a:srgbClr val="FFFFCC"/>
          </a:solidFill>
          <a:ln w="9525">
            <a:solidFill>
              <a:schemeClr val="tx1"/>
            </a:solidFill>
            <a:prstDash val="dash"/>
            <a:miter lim="800000"/>
            <a:headEnd/>
            <a:tailEnd/>
          </a:ln>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
                <a:srgbClr val="000000"/>
              </a:buClr>
              <a:buSzTx/>
              <a:buFontTx/>
              <a:buNone/>
            </a:pPr>
            <a:endParaRPr kumimoji="1" lang="en-US" altLang="en-US" sz="1600">
              <a:solidFill>
                <a:schemeClr val="tx1"/>
              </a:solidFill>
              <a:ea typeface="MS PGothic" panose="020B0600070205080204" pitchFamily="34" charset="-128"/>
            </a:endParaRPr>
          </a:p>
        </p:txBody>
      </p:sp>
      <p:sp>
        <p:nvSpPr>
          <p:cNvPr id="54282" name="Line 9"/>
          <p:cNvSpPr>
            <a:spLocks noChangeShapeType="1"/>
          </p:cNvSpPr>
          <p:nvPr/>
        </p:nvSpPr>
        <p:spPr bwMode="auto">
          <a:xfrm flipV="1">
            <a:off x="2600325" y="4224338"/>
            <a:ext cx="1588" cy="1622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283" name="Line 10"/>
          <p:cNvSpPr>
            <a:spLocks noChangeShapeType="1"/>
          </p:cNvSpPr>
          <p:nvPr/>
        </p:nvSpPr>
        <p:spPr bwMode="auto">
          <a:xfrm flipV="1">
            <a:off x="3937000" y="4224338"/>
            <a:ext cx="1588" cy="1622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284" name="Line 11"/>
          <p:cNvSpPr>
            <a:spLocks noChangeShapeType="1"/>
          </p:cNvSpPr>
          <p:nvPr/>
        </p:nvSpPr>
        <p:spPr bwMode="auto">
          <a:xfrm flipV="1">
            <a:off x="5291138" y="4224338"/>
            <a:ext cx="1587" cy="1622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285" name="Line 12"/>
          <p:cNvSpPr>
            <a:spLocks noChangeShapeType="1"/>
          </p:cNvSpPr>
          <p:nvPr/>
        </p:nvSpPr>
        <p:spPr bwMode="auto">
          <a:xfrm flipV="1">
            <a:off x="6646863" y="4224338"/>
            <a:ext cx="1587" cy="1622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286" name="Line 13"/>
          <p:cNvSpPr>
            <a:spLocks noChangeShapeType="1"/>
          </p:cNvSpPr>
          <p:nvPr/>
        </p:nvSpPr>
        <p:spPr bwMode="auto">
          <a:xfrm flipH="1">
            <a:off x="4832350" y="2030413"/>
            <a:ext cx="22447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287" name="Line 14"/>
          <p:cNvSpPr>
            <a:spLocks noChangeShapeType="1"/>
          </p:cNvSpPr>
          <p:nvPr/>
        </p:nvSpPr>
        <p:spPr bwMode="auto">
          <a:xfrm flipV="1">
            <a:off x="6105525" y="1839913"/>
            <a:ext cx="1588" cy="13096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288" name="Rectangle 15"/>
          <p:cNvSpPr>
            <a:spLocks noChangeArrowheads="1"/>
          </p:cNvSpPr>
          <p:nvPr/>
        </p:nvSpPr>
        <p:spPr bwMode="auto">
          <a:xfrm>
            <a:off x="4824413" y="1643063"/>
            <a:ext cx="803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Clock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289" name="Rectangle 16"/>
          <p:cNvSpPr>
            <a:spLocks noChangeArrowheads="1"/>
          </p:cNvSpPr>
          <p:nvPr/>
        </p:nvSpPr>
        <p:spPr bwMode="auto">
          <a:xfrm>
            <a:off x="5691188" y="1643063"/>
            <a:ext cx="296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D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290" name="Rectangle 17"/>
          <p:cNvSpPr>
            <a:spLocks noChangeArrowheads="1"/>
          </p:cNvSpPr>
          <p:nvPr/>
        </p:nvSpPr>
        <p:spPr bwMode="auto">
          <a:xfrm>
            <a:off x="5097463" y="2079625"/>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0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291" name="Rectangle 18"/>
          <p:cNvSpPr>
            <a:spLocks noChangeArrowheads="1"/>
          </p:cNvSpPr>
          <p:nvPr/>
        </p:nvSpPr>
        <p:spPr bwMode="auto">
          <a:xfrm>
            <a:off x="5064125" y="2374900"/>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292" name="Rectangle 19"/>
          <p:cNvSpPr>
            <a:spLocks noChangeArrowheads="1"/>
          </p:cNvSpPr>
          <p:nvPr/>
        </p:nvSpPr>
        <p:spPr bwMode="auto">
          <a:xfrm>
            <a:off x="5064125" y="2679700"/>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293" name="Rectangle 20"/>
          <p:cNvSpPr>
            <a:spLocks noChangeArrowheads="1"/>
          </p:cNvSpPr>
          <p:nvPr/>
        </p:nvSpPr>
        <p:spPr bwMode="auto">
          <a:xfrm>
            <a:off x="5699125" y="2054225"/>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294" name="Rectangle 21"/>
          <p:cNvSpPr>
            <a:spLocks noChangeArrowheads="1"/>
          </p:cNvSpPr>
          <p:nvPr/>
        </p:nvSpPr>
        <p:spPr bwMode="auto">
          <a:xfrm>
            <a:off x="5703888" y="2362200"/>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0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295" name="Rectangle 22"/>
          <p:cNvSpPr>
            <a:spLocks noChangeArrowheads="1"/>
          </p:cNvSpPr>
          <p:nvPr/>
        </p:nvSpPr>
        <p:spPr bwMode="auto">
          <a:xfrm>
            <a:off x="5729288" y="2667000"/>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296" name="Rectangle 23"/>
          <p:cNvSpPr>
            <a:spLocks noChangeArrowheads="1"/>
          </p:cNvSpPr>
          <p:nvPr/>
        </p:nvSpPr>
        <p:spPr bwMode="auto">
          <a:xfrm>
            <a:off x="6413500" y="2374900"/>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0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297" name="Rectangle 24"/>
          <p:cNvSpPr>
            <a:spLocks noChangeArrowheads="1"/>
          </p:cNvSpPr>
          <p:nvPr/>
        </p:nvSpPr>
        <p:spPr bwMode="auto">
          <a:xfrm>
            <a:off x="6413500" y="2679700"/>
            <a:ext cx="22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298" name="Rectangle 25"/>
          <p:cNvSpPr>
            <a:spLocks noChangeArrowheads="1"/>
          </p:cNvSpPr>
          <p:nvPr/>
        </p:nvSpPr>
        <p:spPr bwMode="auto">
          <a:xfrm>
            <a:off x="5207000" y="1104900"/>
            <a:ext cx="15414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Helvetica" panose="020B0604020202020204" pitchFamily="34" charset="0"/>
                <a:ea typeface="MS PGothic" panose="020B0600070205080204" pitchFamily="34" charset="-128"/>
              </a:rPr>
              <a:t>Truth table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299" name="Freeform 26"/>
          <p:cNvSpPr>
            <a:spLocks/>
          </p:cNvSpPr>
          <p:nvPr/>
        </p:nvSpPr>
        <p:spPr bwMode="auto">
          <a:xfrm>
            <a:off x="2047875" y="4357688"/>
            <a:ext cx="5686425" cy="268287"/>
          </a:xfrm>
          <a:custGeom>
            <a:avLst/>
            <a:gdLst>
              <a:gd name="T0" fmla="*/ 2147483646 w 7165"/>
              <a:gd name="T1" fmla="*/ 2147483646 h 336"/>
              <a:gd name="T2" fmla="*/ 2147483646 w 7165"/>
              <a:gd name="T3" fmla="*/ 2147483646 h 336"/>
              <a:gd name="T4" fmla="*/ 2147483646 w 7165"/>
              <a:gd name="T5" fmla="*/ 0 h 336"/>
              <a:gd name="T6" fmla="*/ 2147483646 w 7165"/>
              <a:gd name="T7" fmla="*/ 0 h 336"/>
              <a:gd name="T8" fmla="*/ 2147483646 w 7165"/>
              <a:gd name="T9" fmla="*/ 2147483646 h 336"/>
              <a:gd name="T10" fmla="*/ 2147483646 w 7165"/>
              <a:gd name="T11" fmla="*/ 2147483646 h 336"/>
              <a:gd name="T12" fmla="*/ 2147483646 w 7165"/>
              <a:gd name="T13" fmla="*/ 0 h 336"/>
              <a:gd name="T14" fmla="*/ 2147483646 w 7165"/>
              <a:gd name="T15" fmla="*/ 0 h 336"/>
              <a:gd name="T16" fmla="*/ 2147483646 w 7165"/>
              <a:gd name="T17" fmla="*/ 2147483646 h 336"/>
              <a:gd name="T18" fmla="*/ 2147483646 w 7165"/>
              <a:gd name="T19" fmla="*/ 2147483646 h 336"/>
              <a:gd name="T20" fmla="*/ 2147483646 w 7165"/>
              <a:gd name="T21" fmla="*/ 0 h 336"/>
              <a:gd name="T22" fmla="*/ 2147483646 w 7165"/>
              <a:gd name="T23" fmla="*/ 0 h 336"/>
              <a:gd name="T24" fmla="*/ 2147483646 w 7165"/>
              <a:gd name="T25" fmla="*/ 2147483646 h 336"/>
              <a:gd name="T26" fmla="*/ 2147483646 w 7165"/>
              <a:gd name="T27" fmla="*/ 2147483646 h 336"/>
              <a:gd name="T28" fmla="*/ 2147483646 w 7165"/>
              <a:gd name="T29" fmla="*/ 0 h 336"/>
              <a:gd name="T30" fmla="*/ 2147483646 w 7165"/>
              <a:gd name="T31" fmla="*/ 0 h 336"/>
              <a:gd name="T32" fmla="*/ 2147483646 w 7165"/>
              <a:gd name="T33" fmla="*/ 2147483646 h 336"/>
              <a:gd name="T34" fmla="*/ 0 w 7165"/>
              <a:gd name="T35" fmla="*/ 2147483646 h 3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65"/>
              <a:gd name="T55" fmla="*/ 0 h 336"/>
              <a:gd name="T56" fmla="*/ 7165 w 7165"/>
              <a:gd name="T57" fmla="*/ 336 h 3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65" h="336">
                <a:moveTo>
                  <a:pt x="7165" y="336"/>
                </a:moveTo>
                <a:lnTo>
                  <a:pt x="6468" y="336"/>
                </a:lnTo>
                <a:lnTo>
                  <a:pt x="6468" y="0"/>
                </a:lnTo>
                <a:lnTo>
                  <a:pt x="5795" y="0"/>
                </a:lnTo>
                <a:lnTo>
                  <a:pt x="5795" y="336"/>
                </a:lnTo>
                <a:lnTo>
                  <a:pt x="4785" y="336"/>
                </a:lnTo>
                <a:lnTo>
                  <a:pt x="4785" y="0"/>
                </a:lnTo>
                <a:lnTo>
                  <a:pt x="4088" y="0"/>
                </a:lnTo>
                <a:lnTo>
                  <a:pt x="4088" y="336"/>
                </a:lnTo>
                <a:lnTo>
                  <a:pt x="3078" y="336"/>
                </a:lnTo>
                <a:lnTo>
                  <a:pt x="3078" y="0"/>
                </a:lnTo>
                <a:lnTo>
                  <a:pt x="2381" y="0"/>
                </a:lnTo>
                <a:lnTo>
                  <a:pt x="2381" y="336"/>
                </a:lnTo>
                <a:lnTo>
                  <a:pt x="1371" y="336"/>
                </a:lnTo>
                <a:lnTo>
                  <a:pt x="1371" y="0"/>
                </a:lnTo>
                <a:lnTo>
                  <a:pt x="698" y="0"/>
                </a:lnTo>
                <a:lnTo>
                  <a:pt x="698" y="336"/>
                </a:lnTo>
                <a:lnTo>
                  <a:pt x="0" y="336"/>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00" name="Freeform 27"/>
          <p:cNvSpPr>
            <a:spLocks/>
          </p:cNvSpPr>
          <p:nvPr/>
        </p:nvSpPr>
        <p:spPr bwMode="auto">
          <a:xfrm>
            <a:off x="2047875" y="4892675"/>
            <a:ext cx="5686425" cy="266700"/>
          </a:xfrm>
          <a:custGeom>
            <a:avLst/>
            <a:gdLst>
              <a:gd name="T0" fmla="*/ 2147483646 w 7165"/>
              <a:gd name="T1" fmla="*/ 2147483646 h 337"/>
              <a:gd name="T2" fmla="*/ 2147483646 w 7165"/>
              <a:gd name="T3" fmla="*/ 2147483646 h 337"/>
              <a:gd name="T4" fmla="*/ 2147483646 w 7165"/>
              <a:gd name="T5" fmla="*/ 0 h 337"/>
              <a:gd name="T6" fmla="*/ 2147483646 w 7165"/>
              <a:gd name="T7" fmla="*/ 0 h 337"/>
              <a:gd name="T8" fmla="*/ 2147483646 w 7165"/>
              <a:gd name="T9" fmla="*/ 2147483646 h 337"/>
              <a:gd name="T10" fmla="*/ 2147483646 w 7165"/>
              <a:gd name="T11" fmla="*/ 2147483646 h 337"/>
              <a:gd name="T12" fmla="*/ 2147483646 w 7165"/>
              <a:gd name="T13" fmla="*/ 0 h 337"/>
              <a:gd name="T14" fmla="*/ 2147483646 w 7165"/>
              <a:gd name="T15" fmla="*/ 0 h 337"/>
              <a:gd name="T16" fmla="*/ 2147483646 w 7165"/>
              <a:gd name="T17" fmla="*/ 2147483646 h 337"/>
              <a:gd name="T18" fmla="*/ 2147483646 w 7165"/>
              <a:gd name="T19" fmla="*/ 2147483646 h 337"/>
              <a:gd name="T20" fmla="*/ 2147483646 w 7165"/>
              <a:gd name="T21" fmla="*/ 0 h 337"/>
              <a:gd name="T22" fmla="*/ 2147483646 w 7165"/>
              <a:gd name="T23" fmla="*/ 0 h 337"/>
              <a:gd name="T24" fmla="*/ 2147483646 w 7165"/>
              <a:gd name="T25" fmla="*/ 2147483646 h 337"/>
              <a:gd name="T26" fmla="*/ 2147483646 w 7165"/>
              <a:gd name="T27" fmla="*/ 2147483646 h 337"/>
              <a:gd name="T28" fmla="*/ 2147483646 w 7165"/>
              <a:gd name="T29" fmla="*/ 0 h 337"/>
              <a:gd name="T30" fmla="*/ 2147483646 w 7165"/>
              <a:gd name="T31" fmla="*/ 0 h 337"/>
              <a:gd name="T32" fmla="*/ 2147483646 w 7165"/>
              <a:gd name="T33" fmla="*/ 2147483646 h 337"/>
              <a:gd name="T34" fmla="*/ 0 w 7165"/>
              <a:gd name="T35" fmla="*/ 2147483646 h 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65"/>
              <a:gd name="T55" fmla="*/ 0 h 337"/>
              <a:gd name="T56" fmla="*/ 7165 w 7165"/>
              <a:gd name="T57" fmla="*/ 337 h 3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65" h="337">
                <a:moveTo>
                  <a:pt x="7165" y="337"/>
                </a:moveTo>
                <a:lnTo>
                  <a:pt x="6828" y="337"/>
                </a:lnTo>
                <a:lnTo>
                  <a:pt x="6828" y="0"/>
                </a:lnTo>
                <a:lnTo>
                  <a:pt x="6131" y="0"/>
                </a:lnTo>
                <a:lnTo>
                  <a:pt x="6131" y="337"/>
                </a:lnTo>
                <a:lnTo>
                  <a:pt x="5458" y="337"/>
                </a:lnTo>
                <a:lnTo>
                  <a:pt x="5458" y="0"/>
                </a:lnTo>
                <a:lnTo>
                  <a:pt x="5121" y="0"/>
                </a:lnTo>
                <a:lnTo>
                  <a:pt x="5121" y="337"/>
                </a:lnTo>
                <a:lnTo>
                  <a:pt x="4424" y="337"/>
                </a:lnTo>
                <a:lnTo>
                  <a:pt x="4424" y="0"/>
                </a:lnTo>
                <a:lnTo>
                  <a:pt x="3414" y="0"/>
                </a:lnTo>
                <a:lnTo>
                  <a:pt x="3414" y="337"/>
                </a:lnTo>
                <a:lnTo>
                  <a:pt x="1707" y="337"/>
                </a:lnTo>
                <a:lnTo>
                  <a:pt x="1707" y="0"/>
                </a:lnTo>
                <a:lnTo>
                  <a:pt x="337" y="0"/>
                </a:lnTo>
                <a:lnTo>
                  <a:pt x="337" y="337"/>
                </a:lnTo>
                <a:lnTo>
                  <a:pt x="0" y="337"/>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01" name="Freeform 28"/>
          <p:cNvSpPr>
            <a:spLocks/>
          </p:cNvSpPr>
          <p:nvPr/>
        </p:nvSpPr>
        <p:spPr bwMode="auto">
          <a:xfrm>
            <a:off x="2047875" y="5427663"/>
            <a:ext cx="5686425" cy="285750"/>
          </a:xfrm>
          <a:custGeom>
            <a:avLst/>
            <a:gdLst>
              <a:gd name="T0" fmla="*/ 2147483646 w 7165"/>
              <a:gd name="T1" fmla="*/ 0 h 361"/>
              <a:gd name="T2" fmla="*/ 2147483646 w 7165"/>
              <a:gd name="T3" fmla="*/ 0 h 361"/>
              <a:gd name="T4" fmla="*/ 2147483646 w 7165"/>
              <a:gd name="T5" fmla="*/ 2147483646 h 361"/>
              <a:gd name="T6" fmla="*/ 2147483646 w 7165"/>
              <a:gd name="T7" fmla="*/ 2147483646 h 361"/>
              <a:gd name="T8" fmla="*/ 2147483646 w 7165"/>
              <a:gd name="T9" fmla="*/ 0 h 361"/>
              <a:gd name="T10" fmla="*/ 2147483646 w 7165"/>
              <a:gd name="T11" fmla="*/ 0 h 361"/>
              <a:gd name="T12" fmla="*/ 2147483646 w 7165"/>
              <a:gd name="T13" fmla="*/ 2147483646 h 361"/>
              <a:gd name="T14" fmla="*/ 2147483646 w 7165"/>
              <a:gd name="T15" fmla="*/ 2147483646 h 361"/>
              <a:gd name="T16" fmla="*/ 2147483646 w 7165"/>
              <a:gd name="T17" fmla="*/ 0 h 361"/>
              <a:gd name="T18" fmla="*/ 2147483646 w 7165"/>
              <a:gd name="T19" fmla="*/ 0 h 361"/>
              <a:gd name="T20" fmla="*/ 2147483646 w 7165"/>
              <a:gd name="T21" fmla="*/ 2147483646 h 361"/>
              <a:gd name="T22" fmla="*/ 0 w 7165"/>
              <a:gd name="T23" fmla="*/ 2147483646 h 3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65"/>
              <a:gd name="T37" fmla="*/ 0 h 361"/>
              <a:gd name="T38" fmla="*/ 7165 w 7165"/>
              <a:gd name="T39" fmla="*/ 361 h 3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65" h="361">
                <a:moveTo>
                  <a:pt x="7165" y="0"/>
                </a:moveTo>
                <a:lnTo>
                  <a:pt x="6131" y="0"/>
                </a:lnTo>
                <a:lnTo>
                  <a:pt x="6131" y="361"/>
                </a:lnTo>
                <a:lnTo>
                  <a:pt x="4424" y="361"/>
                </a:lnTo>
                <a:lnTo>
                  <a:pt x="4424" y="0"/>
                </a:lnTo>
                <a:lnTo>
                  <a:pt x="4088" y="0"/>
                </a:lnTo>
                <a:lnTo>
                  <a:pt x="4088" y="361"/>
                </a:lnTo>
                <a:lnTo>
                  <a:pt x="2381" y="361"/>
                </a:lnTo>
                <a:lnTo>
                  <a:pt x="2381" y="0"/>
                </a:lnTo>
                <a:lnTo>
                  <a:pt x="698" y="0"/>
                </a:lnTo>
                <a:lnTo>
                  <a:pt x="698" y="361"/>
                </a:lnTo>
                <a:lnTo>
                  <a:pt x="0" y="361"/>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02" name="Rectangle 29"/>
          <p:cNvSpPr>
            <a:spLocks noChangeArrowheads="1"/>
          </p:cNvSpPr>
          <p:nvPr/>
        </p:nvSpPr>
        <p:spPr bwMode="auto">
          <a:xfrm>
            <a:off x="1485900" y="1117600"/>
            <a:ext cx="23574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Helvetica" panose="020B0604020202020204" pitchFamily="34" charset="0"/>
                <a:ea typeface="MS PGothic" panose="020B0600070205080204" pitchFamily="34" charset="-128"/>
              </a:rPr>
              <a:t>Graphical symbol</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303" name="Rectangle 30"/>
          <p:cNvSpPr>
            <a:spLocks noChangeArrowheads="1"/>
          </p:cNvSpPr>
          <p:nvPr/>
        </p:nvSpPr>
        <p:spPr bwMode="auto">
          <a:xfrm>
            <a:off x="2533650" y="3952875"/>
            <a:ext cx="936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304" name="Rectangle 31"/>
          <p:cNvSpPr>
            <a:spLocks noChangeArrowheads="1"/>
          </p:cNvSpPr>
          <p:nvPr/>
        </p:nvSpPr>
        <p:spPr bwMode="auto">
          <a:xfrm>
            <a:off x="2590800" y="4038600"/>
            <a:ext cx="104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100">
                <a:solidFill>
                  <a:srgbClr val="000000"/>
                </a:solidFill>
                <a:latin typeface="Times-Roman"/>
                <a:ea typeface="MS PGothic" panose="020B0600070205080204" pitchFamily="34" charset="-128"/>
              </a:rPr>
              <a:t>1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305" name="Rectangle 32"/>
          <p:cNvSpPr>
            <a:spLocks noChangeArrowheads="1"/>
          </p:cNvSpPr>
          <p:nvPr/>
        </p:nvSpPr>
        <p:spPr bwMode="auto">
          <a:xfrm>
            <a:off x="3892550" y="3952875"/>
            <a:ext cx="936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306" name="Rectangle 33"/>
          <p:cNvSpPr>
            <a:spLocks noChangeArrowheads="1"/>
          </p:cNvSpPr>
          <p:nvPr/>
        </p:nvSpPr>
        <p:spPr bwMode="auto">
          <a:xfrm>
            <a:off x="3949700" y="4038600"/>
            <a:ext cx="104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100">
                <a:solidFill>
                  <a:srgbClr val="000000"/>
                </a:solidFill>
                <a:latin typeface="Times-Roman"/>
                <a:ea typeface="MS PGothic" panose="020B0600070205080204" pitchFamily="34" charset="-128"/>
              </a:rPr>
              <a:t>2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307" name="Rectangle 34"/>
          <p:cNvSpPr>
            <a:spLocks noChangeArrowheads="1"/>
          </p:cNvSpPr>
          <p:nvPr/>
        </p:nvSpPr>
        <p:spPr bwMode="auto">
          <a:xfrm>
            <a:off x="5245100" y="3952875"/>
            <a:ext cx="936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308" name="Rectangle 35"/>
          <p:cNvSpPr>
            <a:spLocks noChangeArrowheads="1"/>
          </p:cNvSpPr>
          <p:nvPr/>
        </p:nvSpPr>
        <p:spPr bwMode="auto">
          <a:xfrm>
            <a:off x="5302250" y="4038600"/>
            <a:ext cx="104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100">
                <a:solidFill>
                  <a:srgbClr val="000000"/>
                </a:solidFill>
                <a:latin typeface="Times-Roman"/>
                <a:ea typeface="MS PGothic" panose="020B0600070205080204" pitchFamily="34" charset="-128"/>
              </a:rPr>
              <a:t>3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309" name="Rectangle 36"/>
          <p:cNvSpPr>
            <a:spLocks noChangeArrowheads="1"/>
          </p:cNvSpPr>
          <p:nvPr/>
        </p:nvSpPr>
        <p:spPr bwMode="auto">
          <a:xfrm>
            <a:off x="6602413" y="3952875"/>
            <a:ext cx="93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t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310" name="Line 37"/>
          <p:cNvSpPr>
            <a:spLocks noChangeShapeType="1"/>
          </p:cNvSpPr>
          <p:nvPr/>
        </p:nvSpPr>
        <p:spPr bwMode="auto">
          <a:xfrm flipH="1">
            <a:off x="6659563" y="6069013"/>
            <a:ext cx="488950" cy="1587"/>
          </a:xfrm>
          <a:prstGeom prst="line">
            <a:avLst/>
          </a:prstGeom>
          <a:noFill/>
          <a:ln w="17463">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54311" name="Rectangle 38"/>
          <p:cNvSpPr>
            <a:spLocks noChangeArrowheads="1"/>
          </p:cNvSpPr>
          <p:nvPr/>
        </p:nvSpPr>
        <p:spPr bwMode="auto">
          <a:xfrm>
            <a:off x="6659563" y="4038600"/>
            <a:ext cx="104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100">
                <a:solidFill>
                  <a:srgbClr val="000000"/>
                </a:solidFill>
                <a:latin typeface="Times-Roman"/>
                <a:ea typeface="MS PGothic" panose="020B0600070205080204" pitchFamily="34" charset="-128"/>
              </a:rPr>
              <a:t>4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312" name="Rectangle 39"/>
          <p:cNvSpPr>
            <a:spLocks noChangeArrowheads="1"/>
          </p:cNvSpPr>
          <p:nvPr/>
        </p:nvSpPr>
        <p:spPr bwMode="auto">
          <a:xfrm>
            <a:off x="7270750" y="5873750"/>
            <a:ext cx="374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400">
                <a:solidFill>
                  <a:srgbClr val="000000"/>
                </a:solidFill>
                <a:latin typeface="Times-Roman"/>
                <a:ea typeface="MS PGothic" panose="020B0600070205080204" pitchFamily="34" charset="-128"/>
              </a:rPr>
              <a:t>Time</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313" name="Rectangle 40"/>
          <p:cNvSpPr>
            <a:spLocks noChangeArrowheads="1"/>
          </p:cNvSpPr>
          <p:nvPr/>
        </p:nvSpPr>
        <p:spPr bwMode="auto">
          <a:xfrm>
            <a:off x="1143000" y="4267200"/>
            <a:ext cx="803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Clock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314" name="Rectangle 41"/>
          <p:cNvSpPr>
            <a:spLocks noChangeArrowheads="1"/>
          </p:cNvSpPr>
          <p:nvPr/>
        </p:nvSpPr>
        <p:spPr bwMode="auto">
          <a:xfrm>
            <a:off x="1266825" y="4808538"/>
            <a:ext cx="296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D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315" name="Rectangle 42"/>
          <p:cNvSpPr>
            <a:spLocks noChangeArrowheads="1"/>
          </p:cNvSpPr>
          <p:nvPr/>
        </p:nvSpPr>
        <p:spPr bwMode="auto">
          <a:xfrm>
            <a:off x="1266825" y="5340350"/>
            <a:ext cx="296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Roman"/>
                <a:ea typeface="MS PGothic" panose="020B0600070205080204" pitchFamily="34" charset="-128"/>
              </a:rPr>
              <a:t>Q </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316" name="Rectangle 43"/>
          <p:cNvSpPr>
            <a:spLocks noChangeArrowheads="1"/>
          </p:cNvSpPr>
          <p:nvPr/>
        </p:nvSpPr>
        <p:spPr bwMode="auto">
          <a:xfrm>
            <a:off x="3429000" y="3352800"/>
            <a:ext cx="21034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Helvetica" panose="020B0604020202020204" pitchFamily="34" charset="0"/>
                <a:ea typeface="MS PGothic" panose="020B0600070205080204" pitchFamily="34" charset="-128"/>
              </a:rPr>
              <a:t>Timing diagram</a:t>
            </a:r>
            <a:endParaRPr lang="en-US" altLang="en-US" sz="2400">
              <a:solidFill>
                <a:schemeClr val="tx1"/>
              </a:solidFill>
              <a:latin typeface="Times New Roman" panose="02020603050405020304" pitchFamily="18" charset="0"/>
              <a:ea typeface="MS PGothic" panose="020B0600070205080204" pitchFamily="34" charset="-128"/>
            </a:endParaRPr>
          </a:p>
        </p:txBody>
      </p:sp>
      <p:sp>
        <p:nvSpPr>
          <p:cNvPr id="54317" name="Text Box 44"/>
          <p:cNvSpPr txBox="1">
            <a:spLocks noChangeArrowheads="1"/>
          </p:cNvSpPr>
          <p:nvPr/>
        </p:nvSpPr>
        <p:spPr bwMode="auto">
          <a:xfrm>
            <a:off x="6143625" y="1565275"/>
            <a:ext cx="101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ea typeface="MS PGothic" panose="020B0600070205080204" pitchFamily="34" charset="-128"/>
              </a:rPr>
              <a:t>Q(t+1)</a:t>
            </a:r>
          </a:p>
        </p:txBody>
      </p:sp>
      <p:sp>
        <p:nvSpPr>
          <p:cNvPr id="54318" name="Text Box 45"/>
          <p:cNvSpPr txBox="1">
            <a:spLocks noChangeArrowheads="1"/>
          </p:cNvSpPr>
          <p:nvPr/>
        </p:nvSpPr>
        <p:spPr bwMode="auto">
          <a:xfrm>
            <a:off x="6210300" y="1995488"/>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ea typeface="MS PGothic" panose="020B0600070205080204" pitchFamily="34" charset="-128"/>
              </a:rPr>
              <a:t>Q(t)</a:t>
            </a:r>
          </a:p>
        </p:txBody>
      </p:sp>
      <p:sp>
        <p:nvSpPr>
          <p:cNvPr id="54319" name="Text Box 46"/>
          <p:cNvSpPr txBox="1">
            <a:spLocks noChangeArrowheads="1"/>
          </p:cNvSpPr>
          <p:nvPr/>
        </p:nvSpPr>
        <p:spPr bwMode="auto">
          <a:xfrm>
            <a:off x="457200" y="190500"/>
            <a:ext cx="159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3600" b="1">
                <a:solidFill>
                  <a:srgbClr val="000066"/>
                </a:solidFill>
                <a:latin typeface="Times New Roman" panose="02020603050405020304" pitchFamily="18" charset="0"/>
                <a:ea typeface="MS PGothic" panose="020B0600070205080204" pitchFamily="34" charset="-128"/>
              </a:rPr>
              <a:t>D latch</a:t>
            </a:r>
          </a:p>
        </p:txBody>
      </p:sp>
      <p:grpSp>
        <p:nvGrpSpPr>
          <p:cNvPr id="54320" name="Group 47"/>
          <p:cNvGrpSpPr>
            <a:grpSpLocks/>
          </p:cNvGrpSpPr>
          <p:nvPr/>
        </p:nvGrpSpPr>
        <p:grpSpPr bwMode="auto">
          <a:xfrm>
            <a:off x="1663700" y="1676400"/>
            <a:ext cx="1801813" cy="1295400"/>
            <a:chOff x="1048" y="1056"/>
            <a:chExt cx="1135" cy="816"/>
          </a:xfrm>
        </p:grpSpPr>
        <p:sp>
          <p:nvSpPr>
            <p:cNvPr id="54321" name="Rectangle 48"/>
            <p:cNvSpPr>
              <a:spLocks noChangeArrowheads="1"/>
            </p:cNvSpPr>
            <p:nvPr/>
          </p:nvSpPr>
          <p:spPr bwMode="auto">
            <a:xfrm>
              <a:off x="1318" y="1056"/>
              <a:ext cx="594" cy="816"/>
            </a:xfrm>
            <a:prstGeom prst="rect">
              <a:avLst/>
            </a:prstGeom>
            <a:solidFill>
              <a:srgbClr val="FFFFFF"/>
            </a:solidFill>
            <a:ln w="28575">
              <a:solidFill>
                <a:srgbClr val="000000"/>
              </a:solidFill>
              <a:miter lim="800000"/>
              <a:headEnd/>
              <a:tailEnd/>
            </a:ln>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
                  <a:srgbClr val="000000"/>
                </a:buClr>
                <a:buSzTx/>
                <a:buFontTx/>
                <a:buNone/>
              </a:pPr>
              <a:endParaRPr kumimoji="1" lang="en-US" altLang="en-US" sz="1600">
                <a:solidFill>
                  <a:schemeClr val="tx1"/>
                </a:solidFill>
                <a:ea typeface="MS PGothic" panose="020B0600070205080204" pitchFamily="34" charset="-128"/>
              </a:endParaRPr>
            </a:p>
          </p:txBody>
        </p:sp>
        <p:sp>
          <p:nvSpPr>
            <p:cNvPr id="54322" name="Rectangle 49"/>
            <p:cNvSpPr>
              <a:spLocks noChangeArrowheads="1"/>
            </p:cNvSpPr>
            <p:nvPr/>
          </p:nvSpPr>
          <p:spPr bwMode="auto">
            <a:xfrm>
              <a:off x="1375" y="1185"/>
              <a:ext cx="1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D </a:t>
              </a:r>
              <a:endParaRPr lang="en-US" altLang="en-US" sz="1600" b="1">
                <a:solidFill>
                  <a:schemeClr val="tx1"/>
                </a:solidFill>
                <a:latin typeface="Times New Roman" panose="02020603050405020304" pitchFamily="18" charset="0"/>
                <a:ea typeface="MS PGothic" panose="020B0600070205080204" pitchFamily="34" charset="-128"/>
              </a:endParaRPr>
            </a:p>
          </p:txBody>
        </p:sp>
        <p:sp>
          <p:nvSpPr>
            <p:cNvPr id="54323" name="Rectangle 50"/>
            <p:cNvSpPr>
              <a:spLocks noChangeArrowheads="1"/>
            </p:cNvSpPr>
            <p:nvPr/>
          </p:nvSpPr>
          <p:spPr bwMode="auto">
            <a:xfrm>
              <a:off x="1749" y="1180"/>
              <a:ext cx="1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Q </a:t>
              </a:r>
              <a:endParaRPr lang="en-US" altLang="en-US" sz="1600" b="1">
                <a:solidFill>
                  <a:schemeClr val="tx1"/>
                </a:solidFill>
                <a:latin typeface="Times New Roman" panose="02020603050405020304" pitchFamily="18" charset="0"/>
                <a:ea typeface="MS PGothic" panose="020B0600070205080204" pitchFamily="34" charset="-128"/>
              </a:endParaRPr>
            </a:p>
          </p:txBody>
        </p:sp>
        <p:sp>
          <p:nvSpPr>
            <p:cNvPr id="54324" name="Line 51"/>
            <p:cNvSpPr>
              <a:spLocks noChangeShapeType="1"/>
            </p:cNvSpPr>
            <p:nvPr/>
          </p:nvSpPr>
          <p:spPr bwMode="auto">
            <a:xfrm>
              <a:off x="1048" y="1611"/>
              <a:ext cx="27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4325" name="Line 52"/>
            <p:cNvSpPr>
              <a:spLocks noChangeShapeType="1"/>
            </p:cNvSpPr>
            <p:nvPr/>
          </p:nvSpPr>
          <p:spPr bwMode="auto">
            <a:xfrm>
              <a:off x="1048" y="1236"/>
              <a:ext cx="270" cy="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4326" name="Line 53"/>
            <p:cNvSpPr>
              <a:spLocks noChangeShapeType="1"/>
            </p:cNvSpPr>
            <p:nvPr/>
          </p:nvSpPr>
          <p:spPr bwMode="auto">
            <a:xfrm flipH="1">
              <a:off x="1912" y="1248"/>
              <a:ext cx="271" cy="2"/>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54327" name="Rectangle 54"/>
            <p:cNvSpPr>
              <a:spLocks noChangeArrowheads="1"/>
            </p:cNvSpPr>
            <p:nvPr/>
          </p:nvSpPr>
          <p:spPr bwMode="auto">
            <a:xfrm>
              <a:off x="1344" y="1544"/>
              <a:ext cx="35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Clock </a:t>
              </a:r>
              <a:endParaRPr lang="en-US" altLang="en-US" sz="1600" b="1">
                <a:solidFill>
                  <a:schemeClr val="tx1"/>
                </a:solidFill>
                <a:latin typeface="Times New Roman" panose="02020603050405020304" pitchFamily="18" charset="0"/>
                <a:ea typeface="MS PGothic" panose="020B0600070205080204" pitchFamily="34" charset="-128"/>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55299" name="Rectangle 2"/>
          <p:cNvSpPr>
            <a:spLocks noChangeArrowheads="1"/>
          </p:cNvSpPr>
          <p:nvPr/>
        </p:nvSpPr>
        <p:spPr bwMode="auto">
          <a:xfrm>
            <a:off x="1641475" y="6248400"/>
            <a:ext cx="583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a:spcBef>
                <a:spcPct val="0"/>
              </a:spcBef>
              <a:buClrTx/>
              <a:buSzTx/>
              <a:buFontTx/>
              <a:buNone/>
            </a:pPr>
            <a:endParaRPr lang="pl-PL" altLang="en-US" sz="1800">
              <a:solidFill>
                <a:schemeClr val="tx1"/>
              </a:solidFill>
              <a:latin typeface="Times New Roman" panose="02020603050405020304" pitchFamily="18" charset="0"/>
              <a:ea typeface="MS PGothic" panose="020B0600070205080204" pitchFamily="34" charset="-128"/>
            </a:endParaRPr>
          </a:p>
        </p:txBody>
      </p:sp>
      <p:sp>
        <p:nvSpPr>
          <p:cNvPr id="55300" name="Text Box 3"/>
          <p:cNvSpPr txBox="1">
            <a:spLocks noChangeArrowheads="1"/>
          </p:cNvSpPr>
          <p:nvPr/>
        </p:nvSpPr>
        <p:spPr bwMode="auto">
          <a:xfrm>
            <a:off x="1003300" y="1231900"/>
            <a:ext cx="432752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06463">
              <a:spcBef>
                <a:spcPct val="20000"/>
              </a:spcBef>
              <a:buClr>
                <a:srgbClr val="315263"/>
              </a:buClr>
              <a:buSzPct val="75000"/>
              <a:buFont typeface="Wingdings" panose="05000000000000000000" pitchFamily="2" charset="2"/>
              <a:buChar char="q"/>
              <a:tabLst>
                <a:tab pos="460375" algn="l"/>
                <a:tab pos="919163" algn="l"/>
                <a:tab pos="1366838" algn="l"/>
                <a:tab pos="2286000" algn="l"/>
                <a:tab pos="3205163" algn="l"/>
              </a:tabLst>
              <a:defRPr sz="2800">
                <a:solidFill>
                  <a:srgbClr val="315263"/>
                </a:solidFill>
                <a:latin typeface="Arial" panose="020B0604020202020204" pitchFamily="34" charset="0"/>
              </a:defRPr>
            </a:lvl1pPr>
            <a:lvl2pPr marL="742950" indent="-285750" defTabSz="906463">
              <a:spcBef>
                <a:spcPct val="20000"/>
              </a:spcBef>
              <a:buClr>
                <a:schemeClr val="tx1"/>
              </a:buClr>
              <a:buSzPct val="100000"/>
              <a:buFont typeface="Wingdings" panose="05000000000000000000" pitchFamily="2" charset="2"/>
              <a:buChar char="§"/>
              <a:tabLst>
                <a:tab pos="460375" algn="l"/>
                <a:tab pos="919163" algn="l"/>
                <a:tab pos="1366838" algn="l"/>
                <a:tab pos="2286000" algn="l"/>
                <a:tab pos="3205163" algn="l"/>
              </a:tabLst>
              <a:defRPr sz="2400">
                <a:solidFill>
                  <a:schemeClr val="tx1"/>
                </a:solidFill>
                <a:latin typeface="Arial" panose="020B0604020202020204" pitchFamily="34" charset="0"/>
              </a:defRPr>
            </a:lvl2pPr>
            <a:lvl3pPr marL="1143000" indent="-228600" defTabSz="906463">
              <a:spcBef>
                <a:spcPct val="20000"/>
              </a:spcBef>
              <a:buClr>
                <a:schemeClr val="tx1"/>
              </a:buClr>
              <a:buSzPct val="100000"/>
              <a:buChar char="–"/>
              <a:tabLst>
                <a:tab pos="460375" algn="l"/>
                <a:tab pos="919163" algn="l"/>
                <a:tab pos="1366838" algn="l"/>
                <a:tab pos="2286000" algn="l"/>
                <a:tab pos="3205163" algn="l"/>
              </a:tabLst>
              <a:defRPr sz="2000">
                <a:solidFill>
                  <a:schemeClr val="tx1"/>
                </a:solidFill>
                <a:latin typeface="Arial" panose="020B0604020202020204" pitchFamily="34" charset="0"/>
              </a:defRPr>
            </a:lvl3pPr>
            <a:lvl4pPr marL="1600200" indent="-228600" defTabSz="906463">
              <a:spcBef>
                <a:spcPct val="20000"/>
              </a:spcBef>
              <a:buClr>
                <a:srgbClr val="FC9D1E"/>
              </a:buClr>
              <a:buSzPct val="65000"/>
              <a:buFont typeface="Monotype Sorts"/>
              <a:buChar char="l"/>
              <a:tabLst>
                <a:tab pos="460375" algn="l"/>
                <a:tab pos="919163" algn="l"/>
                <a:tab pos="1366838" algn="l"/>
                <a:tab pos="2286000" algn="l"/>
                <a:tab pos="3205163" algn="l"/>
              </a:tabLst>
              <a:defRPr>
                <a:solidFill>
                  <a:schemeClr val="tx1"/>
                </a:solidFill>
                <a:latin typeface="Arial" panose="020B0604020202020204" pitchFamily="34" charset="0"/>
              </a:defRPr>
            </a:lvl4pPr>
            <a:lvl5pPr marL="2057400" indent="-228600" defTabSz="906463">
              <a:spcBef>
                <a:spcPct val="20000"/>
              </a:spcBef>
              <a:buClr>
                <a:schemeClr val="tx1"/>
              </a:buClr>
              <a:buSzPct val="100000"/>
              <a:buFont typeface="Times New Roman" panose="02020603050405020304" pitchFamily="18" charset="0"/>
              <a:buChar char="»"/>
              <a:tabLst>
                <a:tab pos="460375" algn="l"/>
                <a:tab pos="919163" algn="l"/>
                <a:tab pos="1366838" algn="l"/>
                <a:tab pos="2286000" algn="l"/>
                <a:tab pos="3205163" algn="l"/>
              </a:tabLst>
              <a:defRPr sz="1600">
                <a:solidFill>
                  <a:schemeClr val="tx1"/>
                </a:solidFill>
                <a:latin typeface="Arial" panose="020B0604020202020204" pitchFamily="34" charset="0"/>
              </a:defRPr>
            </a:lvl5pPr>
            <a:lvl6pPr marL="2514600" indent="-228600" defTabSz="906463"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919163" algn="l"/>
                <a:tab pos="1366838" algn="l"/>
                <a:tab pos="2286000" algn="l"/>
                <a:tab pos="3205163" algn="l"/>
              </a:tabLst>
              <a:defRPr sz="1600">
                <a:solidFill>
                  <a:schemeClr val="tx1"/>
                </a:solidFill>
                <a:latin typeface="Arial" panose="020B0604020202020204" pitchFamily="34" charset="0"/>
              </a:defRPr>
            </a:lvl6pPr>
            <a:lvl7pPr marL="2971800" indent="-228600" defTabSz="906463"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919163" algn="l"/>
                <a:tab pos="1366838" algn="l"/>
                <a:tab pos="2286000" algn="l"/>
                <a:tab pos="3205163" algn="l"/>
              </a:tabLst>
              <a:defRPr sz="1600">
                <a:solidFill>
                  <a:schemeClr val="tx1"/>
                </a:solidFill>
                <a:latin typeface="Arial" panose="020B0604020202020204" pitchFamily="34" charset="0"/>
              </a:defRPr>
            </a:lvl7pPr>
            <a:lvl8pPr marL="3429000" indent="-228600" defTabSz="906463"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919163" algn="l"/>
                <a:tab pos="1366838" algn="l"/>
                <a:tab pos="2286000" algn="l"/>
                <a:tab pos="3205163" algn="l"/>
              </a:tabLst>
              <a:defRPr sz="1600">
                <a:solidFill>
                  <a:schemeClr val="tx1"/>
                </a:solidFill>
                <a:latin typeface="Arial" panose="020B0604020202020204" pitchFamily="34" charset="0"/>
              </a:defRPr>
            </a:lvl8pPr>
            <a:lvl9pPr marL="3886200" indent="-228600" defTabSz="906463"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919163" algn="l"/>
                <a:tab pos="1366838" algn="l"/>
                <a:tab pos="2286000" algn="l"/>
                <a:tab pos="3205163" algn="l"/>
              </a:tabLst>
              <a:defRPr sz="1600">
                <a:solidFill>
                  <a:schemeClr val="tx1"/>
                </a:solidFill>
                <a:latin typeface="Arial" panose="020B0604020202020204" pitchFamily="34" charset="0"/>
              </a:defRPr>
            </a:lvl9pPr>
          </a:lstStyle>
          <a:p>
            <a:pPr>
              <a:spcBef>
                <a:spcPct val="0"/>
              </a:spcBef>
              <a:buClrTx/>
              <a:buSzTx/>
              <a:buFontTx/>
              <a:buNone/>
            </a:pPr>
            <a:endParaRPr lang="en-US" altLang="en-US" sz="1800">
              <a:solidFill>
                <a:srgbClr val="000000"/>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ENTITY latch IS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PORT ( 	D, Clock 	: IN 	BIT;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Q 	: OUT 	 BIT)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END latch ;</a:t>
            </a:r>
          </a:p>
          <a:p>
            <a:pPr>
              <a:spcBef>
                <a:spcPct val="0"/>
              </a:spcBef>
              <a:buClrTx/>
              <a:buSzTx/>
              <a:buFontTx/>
              <a:buNone/>
            </a:pPr>
            <a:endParaRPr lang="en-US" altLang="en-US" sz="1800">
              <a:solidFill>
                <a:srgbClr val="000000"/>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ARCHITECTURE behavioral OF latch IS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BEGIN</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PROCESS ( </a:t>
            </a:r>
            <a:r>
              <a:rPr lang="en-US" altLang="en-US" sz="1800" b="1">
                <a:solidFill>
                  <a:srgbClr val="800000"/>
                </a:solidFill>
                <a:latin typeface="Times New Roman" panose="02020603050405020304" pitchFamily="18" charset="0"/>
                <a:ea typeface="MS PGothic" panose="020B0600070205080204" pitchFamily="34" charset="-128"/>
              </a:rPr>
              <a:t>D, Clock</a:t>
            </a:r>
            <a:r>
              <a:rPr lang="en-US" altLang="en-US" sz="1800">
                <a:solidFill>
                  <a:srgbClr val="000000"/>
                </a:solidFill>
                <a:latin typeface="Times New Roman" panose="02020603050405020304" pitchFamily="18" charset="0"/>
                <a:ea typeface="MS PGothic" panose="020B0600070205080204" pitchFamily="34" charset="-128"/>
              </a:rPr>
              <a:t>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BEGIN</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IF </a:t>
            </a:r>
            <a:r>
              <a:rPr lang="en-US" altLang="en-US" sz="1800" b="1">
                <a:solidFill>
                  <a:srgbClr val="800000"/>
                </a:solidFill>
                <a:latin typeface="Times New Roman" panose="02020603050405020304" pitchFamily="18" charset="0"/>
                <a:ea typeface="MS PGothic" panose="020B0600070205080204" pitchFamily="34" charset="-128"/>
              </a:rPr>
              <a:t>Clock = '1'</a:t>
            </a:r>
            <a:r>
              <a:rPr lang="en-US" altLang="en-US" sz="1800">
                <a:solidFill>
                  <a:srgbClr val="000000"/>
                </a:solidFill>
                <a:latin typeface="Times New Roman" panose="02020603050405020304" pitchFamily="18" charset="0"/>
                <a:ea typeface="MS PGothic" panose="020B0600070205080204" pitchFamily="34" charset="-128"/>
              </a:rPr>
              <a:t> THEN</a:t>
            </a:r>
            <a:r>
              <a:rPr lang="en-US" altLang="en-US" sz="1800" b="1">
                <a:solidFill>
                  <a:srgbClr val="800000"/>
                </a:solidFill>
                <a:latin typeface="Times New Roman" panose="02020603050405020304" pitchFamily="18" charset="0"/>
                <a:ea typeface="MS PGothic" panose="020B0600070205080204" pitchFamily="34" charset="-128"/>
              </a:rPr>
              <a:t>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Q &lt;= D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END IF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END PROCESS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END behavioral;</a:t>
            </a:r>
            <a:r>
              <a:rPr lang="en-US" altLang="en-US" sz="2400">
                <a:solidFill>
                  <a:srgbClr val="000000"/>
                </a:solidFill>
                <a:latin typeface="Times New Roman" panose="02020603050405020304" pitchFamily="18" charset="0"/>
                <a:ea typeface="MS PGothic" panose="020B0600070205080204" pitchFamily="34" charset="-128"/>
              </a:rPr>
              <a:t> </a:t>
            </a:r>
          </a:p>
        </p:txBody>
      </p:sp>
      <p:sp>
        <p:nvSpPr>
          <p:cNvPr id="55301" name="Text Box 4"/>
          <p:cNvSpPr txBox="1">
            <a:spLocks noChangeArrowheads="1"/>
          </p:cNvSpPr>
          <p:nvPr/>
        </p:nvSpPr>
        <p:spPr bwMode="auto">
          <a:xfrm>
            <a:off x="457200" y="228600"/>
            <a:ext cx="159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3600" b="1">
                <a:solidFill>
                  <a:srgbClr val="000066"/>
                </a:solidFill>
                <a:latin typeface="Times New Roman" panose="02020603050405020304" pitchFamily="18" charset="0"/>
                <a:ea typeface="MS PGothic" panose="020B0600070205080204" pitchFamily="34" charset="-128"/>
              </a:rPr>
              <a:t>D latch</a:t>
            </a:r>
          </a:p>
        </p:txBody>
      </p:sp>
      <p:grpSp>
        <p:nvGrpSpPr>
          <p:cNvPr id="55302" name="Group 5"/>
          <p:cNvGrpSpPr>
            <a:grpSpLocks/>
          </p:cNvGrpSpPr>
          <p:nvPr/>
        </p:nvGrpSpPr>
        <p:grpSpPr bwMode="auto">
          <a:xfrm>
            <a:off x="6540500" y="1562100"/>
            <a:ext cx="1801813" cy="1295400"/>
            <a:chOff x="1048" y="1056"/>
            <a:chExt cx="1135" cy="816"/>
          </a:xfrm>
        </p:grpSpPr>
        <p:sp>
          <p:nvSpPr>
            <p:cNvPr id="55303" name="Rectangle 6"/>
            <p:cNvSpPr>
              <a:spLocks noChangeArrowheads="1"/>
            </p:cNvSpPr>
            <p:nvPr/>
          </p:nvSpPr>
          <p:spPr bwMode="auto">
            <a:xfrm>
              <a:off x="1318" y="1056"/>
              <a:ext cx="594" cy="816"/>
            </a:xfrm>
            <a:prstGeom prst="rect">
              <a:avLst/>
            </a:prstGeom>
            <a:solidFill>
              <a:srgbClr val="FFFFFF"/>
            </a:solidFill>
            <a:ln w="28575">
              <a:solidFill>
                <a:srgbClr val="000000"/>
              </a:solidFill>
              <a:miter lim="800000"/>
              <a:headEnd/>
              <a:tailEnd/>
            </a:ln>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
                  <a:srgbClr val="000000"/>
                </a:buClr>
                <a:buSzTx/>
                <a:buFontTx/>
                <a:buNone/>
              </a:pPr>
              <a:endParaRPr kumimoji="1" lang="en-US" altLang="en-US" sz="1600">
                <a:solidFill>
                  <a:schemeClr val="tx1"/>
                </a:solidFill>
                <a:ea typeface="MS PGothic" panose="020B0600070205080204" pitchFamily="34" charset="-128"/>
              </a:endParaRPr>
            </a:p>
          </p:txBody>
        </p:sp>
        <p:sp>
          <p:nvSpPr>
            <p:cNvPr id="55304" name="Rectangle 7"/>
            <p:cNvSpPr>
              <a:spLocks noChangeArrowheads="1"/>
            </p:cNvSpPr>
            <p:nvPr/>
          </p:nvSpPr>
          <p:spPr bwMode="auto">
            <a:xfrm>
              <a:off x="1375" y="1185"/>
              <a:ext cx="1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D </a:t>
              </a:r>
              <a:endParaRPr lang="en-US" altLang="en-US" sz="1600" b="1">
                <a:solidFill>
                  <a:schemeClr val="tx1"/>
                </a:solidFill>
                <a:latin typeface="Times New Roman" panose="02020603050405020304" pitchFamily="18" charset="0"/>
                <a:ea typeface="MS PGothic" panose="020B0600070205080204" pitchFamily="34" charset="-128"/>
              </a:endParaRPr>
            </a:p>
          </p:txBody>
        </p:sp>
        <p:sp>
          <p:nvSpPr>
            <p:cNvPr id="55305" name="Rectangle 8"/>
            <p:cNvSpPr>
              <a:spLocks noChangeArrowheads="1"/>
            </p:cNvSpPr>
            <p:nvPr/>
          </p:nvSpPr>
          <p:spPr bwMode="auto">
            <a:xfrm>
              <a:off x="1749" y="1180"/>
              <a:ext cx="1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Q </a:t>
              </a:r>
              <a:endParaRPr lang="en-US" altLang="en-US" sz="1600" b="1">
                <a:solidFill>
                  <a:schemeClr val="tx1"/>
                </a:solidFill>
                <a:latin typeface="Times New Roman" panose="02020603050405020304" pitchFamily="18" charset="0"/>
                <a:ea typeface="MS PGothic" panose="020B0600070205080204" pitchFamily="34" charset="-128"/>
              </a:endParaRPr>
            </a:p>
          </p:txBody>
        </p:sp>
        <p:sp>
          <p:nvSpPr>
            <p:cNvPr id="55306" name="Line 9"/>
            <p:cNvSpPr>
              <a:spLocks noChangeShapeType="1"/>
            </p:cNvSpPr>
            <p:nvPr/>
          </p:nvSpPr>
          <p:spPr bwMode="auto">
            <a:xfrm>
              <a:off x="1048" y="1611"/>
              <a:ext cx="27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07" name="Line 10"/>
            <p:cNvSpPr>
              <a:spLocks noChangeShapeType="1"/>
            </p:cNvSpPr>
            <p:nvPr/>
          </p:nvSpPr>
          <p:spPr bwMode="auto">
            <a:xfrm>
              <a:off x="1048" y="1236"/>
              <a:ext cx="270" cy="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08" name="Line 11"/>
            <p:cNvSpPr>
              <a:spLocks noChangeShapeType="1"/>
            </p:cNvSpPr>
            <p:nvPr/>
          </p:nvSpPr>
          <p:spPr bwMode="auto">
            <a:xfrm flipH="1">
              <a:off x="1912" y="1248"/>
              <a:ext cx="271" cy="2"/>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55309" name="Rectangle 12"/>
            <p:cNvSpPr>
              <a:spLocks noChangeArrowheads="1"/>
            </p:cNvSpPr>
            <p:nvPr/>
          </p:nvSpPr>
          <p:spPr bwMode="auto">
            <a:xfrm>
              <a:off x="1344" y="1544"/>
              <a:ext cx="35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Clock </a:t>
              </a:r>
              <a:endParaRPr lang="en-US" altLang="en-US" sz="1600" b="1">
                <a:solidFill>
                  <a:schemeClr val="tx1"/>
                </a:solidFill>
                <a:latin typeface="Times New Roman" panose="02020603050405020304" pitchFamily="18" charset="0"/>
                <a:ea typeface="MS PGothic" panose="020B0600070205080204" pitchFamily="34" charset="-128"/>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56323" name="Text Box 2"/>
          <p:cNvSpPr txBox="1">
            <a:spLocks noChangeArrowheads="1"/>
          </p:cNvSpPr>
          <p:nvPr/>
        </p:nvSpPr>
        <p:spPr bwMode="auto">
          <a:xfrm>
            <a:off x="254000" y="1041400"/>
            <a:ext cx="50228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tabLst>
                <a:tab pos="460375" algn="l"/>
                <a:tab pos="919163" algn="l"/>
                <a:tab pos="1366838" algn="l"/>
                <a:tab pos="1773238" algn="l"/>
                <a:tab pos="2286000" algn="l"/>
                <a:tab pos="2746375" algn="l"/>
                <a:tab pos="3205163" algn="l"/>
                <a:tab pos="4111625" algn="l"/>
              </a:tabLst>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tabLst>
                <a:tab pos="460375" algn="l"/>
                <a:tab pos="919163" algn="l"/>
                <a:tab pos="1366838" algn="l"/>
                <a:tab pos="1773238" algn="l"/>
                <a:tab pos="2286000" algn="l"/>
                <a:tab pos="2746375" algn="l"/>
                <a:tab pos="3205163" algn="l"/>
                <a:tab pos="4111625" algn="l"/>
              </a:tabLst>
              <a:defRPr sz="2400">
                <a:solidFill>
                  <a:schemeClr val="tx1"/>
                </a:solidFill>
                <a:latin typeface="Arial" panose="020B0604020202020204" pitchFamily="34" charset="0"/>
              </a:defRPr>
            </a:lvl2pPr>
            <a:lvl3pPr marL="1143000" indent="-228600">
              <a:spcBef>
                <a:spcPct val="20000"/>
              </a:spcBef>
              <a:buClr>
                <a:schemeClr val="tx1"/>
              </a:buClr>
              <a:buSzPct val="100000"/>
              <a:buChar char="–"/>
              <a:tabLst>
                <a:tab pos="460375" algn="l"/>
                <a:tab pos="919163" algn="l"/>
                <a:tab pos="1366838" algn="l"/>
                <a:tab pos="1773238" algn="l"/>
                <a:tab pos="2286000" algn="l"/>
                <a:tab pos="2746375" algn="l"/>
                <a:tab pos="3205163" algn="l"/>
                <a:tab pos="4111625" algn="l"/>
              </a:tabLst>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tabLst>
                <a:tab pos="460375" algn="l"/>
                <a:tab pos="919163" algn="l"/>
                <a:tab pos="1366838" algn="l"/>
                <a:tab pos="1773238" algn="l"/>
                <a:tab pos="2286000" algn="l"/>
                <a:tab pos="2746375" algn="l"/>
                <a:tab pos="3205163" algn="l"/>
                <a:tab pos="4111625" algn="l"/>
              </a:tabLst>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tabLst>
                <a:tab pos="460375" algn="l"/>
                <a:tab pos="919163" algn="l"/>
                <a:tab pos="1366838" algn="l"/>
                <a:tab pos="1773238" algn="l"/>
                <a:tab pos="2286000" algn="l"/>
                <a:tab pos="2746375" algn="l"/>
                <a:tab pos="3205163" algn="l"/>
                <a:tab pos="4111625"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919163" algn="l"/>
                <a:tab pos="1366838" algn="l"/>
                <a:tab pos="1773238" algn="l"/>
                <a:tab pos="2286000" algn="l"/>
                <a:tab pos="2746375" algn="l"/>
                <a:tab pos="3205163" algn="l"/>
                <a:tab pos="4111625"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919163" algn="l"/>
                <a:tab pos="1366838" algn="l"/>
                <a:tab pos="1773238" algn="l"/>
                <a:tab pos="2286000" algn="l"/>
                <a:tab pos="2746375" algn="l"/>
                <a:tab pos="3205163" algn="l"/>
                <a:tab pos="4111625"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919163" algn="l"/>
                <a:tab pos="1366838" algn="l"/>
                <a:tab pos="1773238" algn="l"/>
                <a:tab pos="2286000" algn="l"/>
                <a:tab pos="2746375" algn="l"/>
                <a:tab pos="3205163" algn="l"/>
                <a:tab pos="4111625"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tabLst>
                <a:tab pos="460375" algn="l"/>
                <a:tab pos="919163" algn="l"/>
                <a:tab pos="1366838" algn="l"/>
                <a:tab pos="1773238" algn="l"/>
                <a:tab pos="2286000" algn="l"/>
                <a:tab pos="2746375" algn="l"/>
                <a:tab pos="3205163" algn="l"/>
                <a:tab pos="4111625" algn="l"/>
              </a:tabLst>
              <a:defRPr sz="1600">
                <a:solidFill>
                  <a:schemeClr val="tx1"/>
                </a:solidFill>
                <a:latin typeface="Arial" panose="020B0604020202020204" pitchFamily="34" charset="0"/>
              </a:defRPr>
            </a:lvl9pPr>
          </a:lstStyle>
          <a:p>
            <a:pPr>
              <a:spcBef>
                <a:spcPct val="0"/>
              </a:spcBef>
              <a:buClrTx/>
              <a:buSzTx/>
              <a:buFontTx/>
              <a:buNone/>
            </a:pPr>
            <a:endParaRPr lang="en-US" altLang="en-US" sz="1800">
              <a:solidFill>
                <a:srgbClr val="000000"/>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ENTITY Reg_ar IS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PORT ( 	D, </a:t>
            </a:r>
            <a:r>
              <a:rPr lang="en-US" altLang="en-US" sz="1800" b="1">
                <a:solidFill>
                  <a:srgbClr val="800000"/>
                </a:solidFill>
                <a:latin typeface="Times New Roman" panose="02020603050405020304" pitchFamily="18" charset="0"/>
                <a:ea typeface="MS PGothic" panose="020B0600070205080204" pitchFamily="34" charset="-128"/>
              </a:rPr>
              <a:t>Reset</a:t>
            </a:r>
            <a:r>
              <a:rPr lang="en-US" altLang="en-US" sz="1800">
                <a:solidFill>
                  <a:srgbClr val="000000"/>
                </a:solidFill>
                <a:latin typeface="Times New Roman" panose="02020603050405020304" pitchFamily="18" charset="0"/>
                <a:ea typeface="MS PGothic" panose="020B0600070205080204" pitchFamily="34" charset="-128"/>
              </a:rPr>
              <a:t>, Clock 	: IN 	; BIT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Q 				: OUT 	 BIT)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END Reg_ar ;</a:t>
            </a:r>
          </a:p>
          <a:p>
            <a:pPr>
              <a:spcBef>
                <a:spcPct val="0"/>
              </a:spcBef>
              <a:buClrTx/>
              <a:buSzTx/>
              <a:buFontTx/>
              <a:buNone/>
            </a:pPr>
            <a:endParaRPr lang="en-US" altLang="en-US" sz="1800">
              <a:solidFill>
                <a:srgbClr val="000000"/>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ARCHITECTURE behavioral OF Reg_ar IS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BEGIN</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PROCESS ( </a:t>
            </a:r>
            <a:r>
              <a:rPr lang="en-US" altLang="en-US" sz="1800" b="1">
                <a:solidFill>
                  <a:srgbClr val="800000"/>
                </a:solidFill>
                <a:latin typeface="Times New Roman" panose="02020603050405020304" pitchFamily="18" charset="0"/>
                <a:ea typeface="MS PGothic" panose="020B0600070205080204" pitchFamily="34" charset="-128"/>
              </a:rPr>
              <a:t>Reset</a:t>
            </a:r>
            <a:r>
              <a:rPr lang="en-US" altLang="en-US" sz="1800">
                <a:solidFill>
                  <a:srgbClr val="000000"/>
                </a:solidFill>
                <a:latin typeface="Times New Roman" panose="02020603050405020304" pitchFamily="18" charset="0"/>
                <a:ea typeface="MS PGothic" panose="020B0600070205080204" pitchFamily="34" charset="-128"/>
              </a:rPr>
              <a:t>, Clock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BEGIN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a:t>
            </a:r>
            <a:r>
              <a:rPr lang="en-US" altLang="en-US" sz="1800" b="1">
                <a:solidFill>
                  <a:srgbClr val="800000"/>
                </a:solidFill>
                <a:latin typeface="Times New Roman" panose="02020603050405020304" pitchFamily="18" charset="0"/>
                <a:ea typeface="MS PGothic" panose="020B0600070205080204" pitchFamily="34" charset="-128"/>
              </a:rPr>
              <a:t>IF Reset = '1' THEN </a:t>
            </a:r>
          </a:p>
          <a:p>
            <a:pPr>
              <a:spcBef>
                <a:spcPct val="0"/>
              </a:spcBef>
              <a:buClrTx/>
              <a:buSzTx/>
              <a:buFontTx/>
              <a:buNone/>
            </a:pPr>
            <a:r>
              <a:rPr lang="en-US" altLang="en-US" sz="1800" b="1">
                <a:solidFill>
                  <a:srgbClr val="800000"/>
                </a:solidFill>
                <a:latin typeface="Times New Roman" panose="02020603050405020304" pitchFamily="18" charset="0"/>
                <a:ea typeface="MS PGothic" panose="020B0600070205080204" pitchFamily="34" charset="-128"/>
              </a:rPr>
              <a:t>			Q &lt;= '0'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ELSIF rising_edge(Clock) THEN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Q &lt;= D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END IF ;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	END PROCESS ;</a:t>
            </a:r>
          </a:p>
          <a:p>
            <a:pPr>
              <a:spcBef>
                <a:spcPct val="0"/>
              </a:spcBef>
              <a:buClrTx/>
              <a:buSzTx/>
              <a:buFontTx/>
              <a:buNone/>
            </a:pPr>
            <a:r>
              <a:rPr lang="en-US" altLang="en-US" sz="1800">
                <a:solidFill>
                  <a:srgbClr val="000000"/>
                </a:solidFill>
                <a:latin typeface="Times New Roman" panose="02020603050405020304" pitchFamily="18" charset="0"/>
                <a:ea typeface="MS PGothic" panose="020B0600070205080204" pitchFamily="34" charset="-128"/>
              </a:rPr>
              <a:t>END behavioral ;</a:t>
            </a:r>
            <a:r>
              <a:rPr lang="en-US" altLang="en-US" sz="2400">
                <a:solidFill>
                  <a:srgbClr val="000000"/>
                </a:solidFill>
                <a:latin typeface="Times New Roman" panose="02020603050405020304" pitchFamily="18" charset="0"/>
                <a:ea typeface="MS PGothic" panose="020B0600070205080204" pitchFamily="34" charset="-128"/>
              </a:rPr>
              <a:t> </a:t>
            </a:r>
          </a:p>
        </p:txBody>
      </p:sp>
      <p:sp>
        <p:nvSpPr>
          <p:cNvPr id="56324" name="Text Box 3"/>
          <p:cNvSpPr txBox="1">
            <a:spLocks noChangeArrowheads="1"/>
          </p:cNvSpPr>
          <p:nvPr/>
        </p:nvSpPr>
        <p:spPr bwMode="auto">
          <a:xfrm>
            <a:off x="393700" y="177800"/>
            <a:ext cx="8678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3600" b="1">
                <a:solidFill>
                  <a:srgbClr val="000066"/>
                </a:solidFill>
                <a:latin typeface="Times New Roman" panose="02020603050405020304" pitchFamily="18" charset="0"/>
                <a:ea typeface="MS PGothic" panose="020B0600070205080204" pitchFamily="34" charset="-128"/>
              </a:rPr>
              <a:t>Edge-Trigger Reg. with </a:t>
            </a:r>
            <a:r>
              <a:rPr lang="en-US" altLang="en-US" sz="3600" b="1">
                <a:solidFill>
                  <a:srgbClr val="800000"/>
                </a:solidFill>
                <a:latin typeface="Times New Roman" panose="02020603050405020304" pitchFamily="18" charset="0"/>
                <a:ea typeface="MS PGothic" panose="020B0600070205080204" pitchFamily="34" charset="-128"/>
              </a:rPr>
              <a:t>asynchronous</a:t>
            </a:r>
            <a:r>
              <a:rPr lang="en-US" altLang="en-US" sz="3600" b="1">
                <a:solidFill>
                  <a:srgbClr val="000066"/>
                </a:solidFill>
                <a:latin typeface="Times New Roman" panose="02020603050405020304" pitchFamily="18" charset="0"/>
                <a:ea typeface="MS PGothic" panose="020B0600070205080204" pitchFamily="34" charset="-128"/>
              </a:rPr>
              <a:t> reset</a:t>
            </a:r>
          </a:p>
        </p:txBody>
      </p:sp>
      <p:sp>
        <p:nvSpPr>
          <p:cNvPr id="56325" name="Freeform 4"/>
          <p:cNvSpPr>
            <a:spLocks/>
          </p:cNvSpPr>
          <p:nvPr/>
        </p:nvSpPr>
        <p:spPr bwMode="auto">
          <a:xfrm>
            <a:off x="6762750" y="3022600"/>
            <a:ext cx="744538" cy="295275"/>
          </a:xfrm>
          <a:custGeom>
            <a:avLst/>
            <a:gdLst>
              <a:gd name="T0" fmla="*/ 0 w 937"/>
              <a:gd name="T1" fmla="*/ 2147483646 h 240"/>
              <a:gd name="T2" fmla="*/ 2147483646 w 937"/>
              <a:gd name="T3" fmla="*/ 2147483646 h 240"/>
              <a:gd name="T4" fmla="*/ 2147483646 w 937"/>
              <a:gd name="T5" fmla="*/ 0 h 240"/>
              <a:gd name="T6" fmla="*/ 0 60000 65536"/>
              <a:gd name="T7" fmla="*/ 0 60000 65536"/>
              <a:gd name="T8" fmla="*/ 0 60000 65536"/>
              <a:gd name="T9" fmla="*/ 0 w 937"/>
              <a:gd name="T10" fmla="*/ 0 h 240"/>
              <a:gd name="T11" fmla="*/ 937 w 937"/>
              <a:gd name="T12" fmla="*/ 240 h 240"/>
            </a:gdLst>
            <a:ahLst/>
            <a:cxnLst>
              <a:cxn ang="T6">
                <a:pos x="T0" y="T1"/>
              </a:cxn>
              <a:cxn ang="T7">
                <a:pos x="T2" y="T3"/>
              </a:cxn>
              <a:cxn ang="T8">
                <a:pos x="T4" y="T5"/>
              </a:cxn>
            </a:cxnLst>
            <a:rect l="T9" t="T10" r="T11" b="T12"/>
            <a:pathLst>
              <a:path w="937" h="240">
                <a:moveTo>
                  <a:pt x="0" y="240"/>
                </a:moveTo>
                <a:lnTo>
                  <a:pt x="937" y="240"/>
                </a:lnTo>
                <a:lnTo>
                  <a:pt x="937"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6326" name="Rectangle 6"/>
          <p:cNvSpPr>
            <a:spLocks noChangeArrowheads="1"/>
          </p:cNvSpPr>
          <p:nvPr/>
        </p:nvSpPr>
        <p:spPr bwMode="auto">
          <a:xfrm>
            <a:off x="7058025" y="1752600"/>
            <a:ext cx="942975" cy="1295400"/>
          </a:xfrm>
          <a:prstGeom prst="rect">
            <a:avLst/>
          </a:prstGeom>
          <a:solidFill>
            <a:srgbClr val="FFFFFF"/>
          </a:solidFill>
          <a:ln w="28575">
            <a:solidFill>
              <a:srgbClr val="000000"/>
            </a:solidFill>
            <a:miter lim="800000"/>
            <a:headEnd/>
            <a:tailEnd/>
          </a:ln>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
                <a:srgbClr val="000000"/>
              </a:buClr>
              <a:buSzTx/>
              <a:buFontTx/>
              <a:buNone/>
            </a:pPr>
            <a:endParaRPr kumimoji="1" lang="en-US" altLang="en-US" sz="1600">
              <a:solidFill>
                <a:schemeClr val="tx1"/>
              </a:solidFill>
              <a:ea typeface="MS PGothic" panose="020B0600070205080204" pitchFamily="34" charset="-128"/>
            </a:endParaRPr>
          </a:p>
        </p:txBody>
      </p:sp>
      <p:sp>
        <p:nvSpPr>
          <p:cNvPr id="56327" name="Rectangle 7"/>
          <p:cNvSpPr>
            <a:spLocks noChangeArrowheads="1"/>
          </p:cNvSpPr>
          <p:nvPr/>
        </p:nvSpPr>
        <p:spPr bwMode="auto">
          <a:xfrm>
            <a:off x="7148513" y="1957388"/>
            <a:ext cx="196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D </a:t>
            </a:r>
            <a:endParaRPr lang="en-US" altLang="en-US" sz="1600" b="1">
              <a:solidFill>
                <a:schemeClr val="tx1"/>
              </a:solidFill>
              <a:latin typeface="Times New Roman" panose="02020603050405020304" pitchFamily="18" charset="0"/>
              <a:ea typeface="MS PGothic" panose="020B0600070205080204" pitchFamily="34" charset="-128"/>
            </a:endParaRPr>
          </a:p>
        </p:txBody>
      </p:sp>
      <p:sp>
        <p:nvSpPr>
          <p:cNvPr id="56328" name="Rectangle 8"/>
          <p:cNvSpPr>
            <a:spLocks noChangeArrowheads="1"/>
          </p:cNvSpPr>
          <p:nvPr/>
        </p:nvSpPr>
        <p:spPr bwMode="auto">
          <a:xfrm>
            <a:off x="7742238" y="1949450"/>
            <a:ext cx="209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Q </a:t>
            </a:r>
            <a:endParaRPr lang="en-US" altLang="en-US" sz="1600" b="1">
              <a:solidFill>
                <a:schemeClr val="tx1"/>
              </a:solidFill>
              <a:latin typeface="Times New Roman" panose="02020603050405020304" pitchFamily="18" charset="0"/>
              <a:ea typeface="MS PGothic" panose="020B0600070205080204" pitchFamily="34" charset="-128"/>
            </a:endParaRPr>
          </a:p>
        </p:txBody>
      </p:sp>
      <p:sp>
        <p:nvSpPr>
          <p:cNvPr id="56329" name="Freeform 9"/>
          <p:cNvSpPr>
            <a:spLocks/>
          </p:cNvSpPr>
          <p:nvPr/>
        </p:nvSpPr>
        <p:spPr bwMode="auto">
          <a:xfrm>
            <a:off x="7058025" y="2473325"/>
            <a:ext cx="144463" cy="144463"/>
          </a:xfrm>
          <a:custGeom>
            <a:avLst/>
            <a:gdLst>
              <a:gd name="T0" fmla="*/ 0 w 157"/>
              <a:gd name="T1" fmla="*/ 2147483646 h 157"/>
              <a:gd name="T2" fmla="*/ 2147483646 w 157"/>
              <a:gd name="T3" fmla="*/ 2147483646 h 157"/>
              <a:gd name="T4" fmla="*/ 0 w 157"/>
              <a:gd name="T5" fmla="*/ 0 h 157"/>
              <a:gd name="T6" fmla="*/ 0 60000 65536"/>
              <a:gd name="T7" fmla="*/ 0 60000 65536"/>
              <a:gd name="T8" fmla="*/ 0 60000 65536"/>
              <a:gd name="T9" fmla="*/ 0 w 157"/>
              <a:gd name="T10" fmla="*/ 0 h 157"/>
              <a:gd name="T11" fmla="*/ 157 w 157"/>
              <a:gd name="T12" fmla="*/ 157 h 157"/>
            </a:gdLst>
            <a:ahLst/>
            <a:cxnLst>
              <a:cxn ang="T6">
                <a:pos x="T0" y="T1"/>
              </a:cxn>
              <a:cxn ang="T7">
                <a:pos x="T2" y="T3"/>
              </a:cxn>
              <a:cxn ang="T8">
                <a:pos x="T4" y="T5"/>
              </a:cxn>
            </a:cxnLst>
            <a:rect l="T9" t="T10" r="T11" b="T12"/>
            <a:pathLst>
              <a:path w="157" h="157">
                <a:moveTo>
                  <a:pt x="0" y="157"/>
                </a:moveTo>
                <a:lnTo>
                  <a:pt x="157" y="90"/>
                </a:lnTo>
                <a:lnTo>
                  <a:pt x="0" y="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6330" name="Line 10"/>
          <p:cNvSpPr>
            <a:spLocks noChangeShapeType="1"/>
          </p:cNvSpPr>
          <p:nvPr/>
        </p:nvSpPr>
        <p:spPr bwMode="auto">
          <a:xfrm>
            <a:off x="6629400" y="2557463"/>
            <a:ext cx="42862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31" name="Line 11"/>
          <p:cNvSpPr>
            <a:spLocks noChangeShapeType="1"/>
          </p:cNvSpPr>
          <p:nvPr/>
        </p:nvSpPr>
        <p:spPr bwMode="auto">
          <a:xfrm>
            <a:off x="6629400" y="2038350"/>
            <a:ext cx="428625" cy="31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32" name="Line 12"/>
          <p:cNvSpPr>
            <a:spLocks noChangeShapeType="1"/>
          </p:cNvSpPr>
          <p:nvPr/>
        </p:nvSpPr>
        <p:spPr bwMode="auto">
          <a:xfrm flipH="1">
            <a:off x="8001000" y="2057400"/>
            <a:ext cx="430213" cy="3175"/>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56333" name="Rectangle 13"/>
          <p:cNvSpPr>
            <a:spLocks noChangeArrowheads="1"/>
          </p:cNvSpPr>
          <p:nvPr/>
        </p:nvSpPr>
        <p:spPr bwMode="auto">
          <a:xfrm>
            <a:off x="7251700" y="2438400"/>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Clock </a:t>
            </a:r>
            <a:endParaRPr lang="en-US" altLang="en-US" sz="1600" b="1">
              <a:solidFill>
                <a:schemeClr val="tx1"/>
              </a:solidFill>
              <a:latin typeface="Times New Roman" panose="02020603050405020304" pitchFamily="18" charset="0"/>
              <a:ea typeface="MS PGothic" panose="020B0600070205080204" pitchFamily="34" charset="-128"/>
            </a:endParaRPr>
          </a:p>
        </p:txBody>
      </p:sp>
      <p:sp>
        <p:nvSpPr>
          <p:cNvPr id="56334" name="Rectangle 14"/>
          <p:cNvSpPr>
            <a:spLocks noChangeArrowheads="1"/>
          </p:cNvSpPr>
          <p:nvPr/>
        </p:nvSpPr>
        <p:spPr bwMode="auto">
          <a:xfrm>
            <a:off x="7294563" y="2794000"/>
            <a:ext cx="4778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600" b="1">
                <a:solidFill>
                  <a:srgbClr val="000000"/>
                </a:solidFill>
                <a:latin typeface="Times-Roman"/>
                <a:ea typeface="MS PGothic" panose="020B0600070205080204" pitchFamily="34" charset="-128"/>
              </a:rPr>
              <a:t>Reset</a:t>
            </a:r>
            <a:r>
              <a:rPr lang="en-US" altLang="en-US" sz="1400">
                <a:solidFill>
                  <a:srgbClr val="000000"/>
                </a:solidFill>
                <a:latin typeface="Times-Roman"/>
                <a:ea typeface="MS PGothic" panose="020B0600070205080204" pitchFamily="34" charset="-128"/>
              </a:rPr>
              <a:t> </a:t>
            </a:r>
            <a:endParaRPr lang="en-US" altLang="en-US" sz="2400">
              <a:solidFill>
                <a:srgbClr val="000000"/>
              </a:solidFill>
              <a:latin typeface="Times New Roman" panose="02020603050405020304" pitchFamily="18"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pic>
        <p:nvPicPr>
          <p:cNvPr id="57347" name="Picture 2" descr="crii_application_large_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0"/>
            <a:ext cx="8078787"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3"/>
          <p:cNvSpPr txBox="1">
            <a:spLocks noChangeArrowheads="1"/>
          </p:cNvSpPr>
          <p:nvPr/>
        </p:nvSpPr>
        <p:spPr bwMode="auto">
          <a:xfrm>
            <a:off x="532606" y="262689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a:buClr>
                <a:srgbClr val="000000"/>
              </a:buClr>
              <a:buSzTx/>
              <a:buFontTx/>
              <a:buNone/>
            </a:pPr>
            <a:r>
              <a:rPr kumimoji="1" lang="en-US" altLang="en-US" sz="3600" b="1">
                <a:solidFill>
                  <a:schemeClr val="tx1"/>
                </a:solidFill>
                <a:ea typeface="MS PGothic" panose="020B0600070205080204" pitchFamily="34" charset="-128"/>
              </a:rPr>
              <a:t>Synthesis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altLang="zh-CN" sz="2800" dirty="0" smtClean="0">
                <a:solidFill>
                  <a:schemeClr val="tx2">
                    <a:satMod val="130000"/>
                  </a:schemeClr>
                </a:solidFill>
              </a:rPr>
              <a:t>Synthesis</a:t>
            </a:r>
            <a:endParaRPr lang="en-US" sz="2800" dirty="0">
              <a:solidFill>
                <a:schemeClr val="tx2">
                  <a:satMod val="130000"/>
                </a:schemeClr>
              </a:solidFill>
            </a:endParaRPr>
          </a:p>
        </p:txBody>
      </p:sp>
      <p:sp>
        <p:nvSpPr>
          <p:cNvPr id="58371" name="Content Placeholder 2"/>
          <p:cNvSpPr>
            <a:spLocks noGrp="1"/>
          </p:cNvSpPr>
          <p:nvPr>
            <p:ph idx="1"/>
          </p:nvPr>
        </p:nvSpPr>
        <p:spPr>
          <a:xfrm>
            <a:off x="685800" y="915988"/>
            <a:ext cx="8048625" cy="5421312"/>
          </a:xfrm>
        </p:spPr>
        <p:txBody>
          <a:bodyPr/>
          <a:lstStyle/>
          <a:p>
            <a:pPr eaLnBrk="1" hangingPunct="1"/>
            <a:r>
              <a:rPr lang="en-US" altLang="zh-CN" sz="2400" smtClean="0">
                <a:latin typeface="Arial Unicode MS" panose="020B0604020202020204" pitchFamily="34" charset="-128"/>
                <a:ea typeface="Arial Unicode MS" panose="020B0604020202020204" pitchFamily="34" charset="-128"/>
                <a:cs typeface="Arial Unicode MS" panose="020B0604020202020204" pitchFamily="34" charset="-128"/>
              </a:rPr>
              <a:t>Synthesis converts a high level VHDL description code into the gate level netlist (contains gates and their interconnections), it is usually with the help of synthesis tools. </a:t>
            </a:r>
          </a:p>
          <a:p>
            <a:pPr eaLnBrk="1" hangingPunct="1"/>
            <a:r>
              <a:rPr lang="en-US" altLang="zh-CN" sz="2400" smtClean="0">
                <a:latin typeface="Arial Unicode MS" panose="020B0604020202020204" pitchFamily="34" charset="-128"/>
                <a:ea typeface="Arial Unicode MS" panose="020B0604020202020204" pitchFamily="34" charset="-128"/>
                <a:cs typeface="Arial Unicode MS" panose="020B0604020202020204" pitchFamily="34" charset="-128"/>
              </a:rPr>
              <a:t>For VHDL, </a:t>
            </a:r>
          </a:p>
          <a:p>
            <a:pPr lvl="1" eaLnBrk="1" hangingPunct="1"/>
            <a:r>
              <a:rPr lang="en-US" altLang="zh-CN" smtClean="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only a subset of the language is synthesizable,</a:t>
            </a:r>
            <a:r>
              <a:rPr lang="en-US" altLang="zh-CN"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lvl="1" eaLnBrk="1" hangingPunct="1"/>
            <a:r>
              <a:rPr lang="en-US" altLang="zh-CN" smtClean="0">
                <a:latin typeface="Arial Unicode MS" panose="020B0604020202020204" pitchFamily="34" charset="-128"/>
                <a:ea typeface="Arial Unicode MS" panose="020B0604020202020204" pitchFamily="34" charset="-128"/>
                <a:cs typeface="Arial Unicode MS" panose="020B0604020202020204" pitchFamily="34" charset="-128"/>
              </a:rPr>
              <a:t>and different tools support different subsets.</a:t>
            </a:r>
          </a:p>
          <a:p>
            <a:pPr lvl="1" eaLnBrk="1" hangingPunct="1">
              <a:buClr>
                <a:schemeClr val="accent2"/>
              </a:buClr>
            </a:pPr>
            <a:r>
              <a:rPr kumimoji="1" lang="en-US" altLang="en-US" smtClean="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1" lang="en-US" altLang="en-US" smtClean="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RTL style code</a:t>
            </a:r>
            <a:r>
              <a:rPr kumimoji="1" lang="en-US" altLang="en-US" smtClean="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 is encouraged because it is synthesizable.</a:t>
            </a:r>
          </a:p>
          <a:p>
            <a:pPr eaLnBrk="1" hangingPunct="1">
              <a:buClr>
                <a:schemeClr val="accent2"/>
              </a:buClr>
              <a:buFont typeface="Wingdings" panose="05000000000000000000" pitchFamily="2" charset="2"/>
              <a:buChar char="§"/>
            </a:pPr>
            <a:r>
              <a:rPr kumimoji="1" lang="en-US" altLang="en-US" sz="2400" smtClean="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 In RTL, it is possible to split the code into two blocks that contain:</a:t>
            </a:r>
          </a:p>
          <a:p>
            <a:pPr lvl="1" eaLnBrk="1" hangingPunct="1">
              <a:buClr>
                <a:schemeClr val="accent2"/>
              </a:buClr>
            </a:pPr>
            <a:r>
              <a:rPr kumimoji="1" lang="en-US" altLang="en-US" smtClean="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either purely combinational logic </a:t>
            </a:r>
          </a:p>
          <a:p>
            <a:pPr lvl="1" eaLnBrk="1" hangingPunct="1">
              <a:buClr>
                <a:schemeClr val="accent2"/>
              </a:buClr>
            </a:pPr>
            <a:r>
              <a:rPr kumimoji="1" lang="en-US" altLang="en-US" smtClean="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or sequential block (e.g. process) for register, FSM,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5939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F887390A-5B13-447A-8C31-961C33047C07}" type="slidenum">
              <a:rPr lang="ar-SA" altLang="en-US" sz="1400" smtClean="0">
                <a:solidFill>
                  <a:srgbClr val="0000B6"/>
                </a:solidFill>
                <a:latin typeface="Book Antiqua" panose="02040602050305030304" pitchFamily="18" charset="0"/>
              </a:rPr>
              <a:pPr>
                <a:spcBef>
                  <a:spcPct val="0"/>
                </a:spcBef>
                <a:buClrTx/>
                <a:buSzTx/>
                <a:buFontTx/>
                <a:buNone/>
              </a:pPr>
              <a:t>47</a:t>
            </a:fld>
            <a:endParaRPr lang="en-US" altLang="en-US" sz="1400" smtClean="0">
              <a:solidFill>
                <a:srgbClr val="0000B6"/>
              </a:solidFill>
              <a:latin typeface="Book Antiqua" panose="02040602050305030304" pitchFamily="18" charset="0"/>
            </a:endParaRPr>
          </a:p>
        </p:txBody>
      </p:sp>
      <p:pic>
        <p:nvPicPr>
          <p:cNvPr id="59396" name="Picture 5" descr="t_18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60463" y="915988"/>
            <a:ext cx="7404100" cy="5473700"/>
          </a:xfrm>
          <a:noFill/>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Synthesis </a:t>
            </a:r>
            <a:r>
              <a:rPr lang="en-GB" dirty="0" err="1" smtClean="0"/>
              <a:t>Inpus</a:t>
            </a:r>
            <a:r>
              <a:rPr lang="en-GB" dirty="0" smtClean="0"/>
              <a:t> and Outputs</a:t>
            </a:r>
            <a:endParaRPr lang="en-GB" dirty="0"/>
          </a:p>
        </p:txBody>
      </p:sp>
      <p:sp>
        <p:nvSpPr>
          <p:cNvPr id="28675" name="Content Placeholder 2"/>
          <p:cNvSpPr>
            <a:spLocks noGrp="1"/>
          </p:cNvSpPr>
          <p:nvPr>
            <p:ph idx="1"/>
          </p:nvPr>
        </p:nvSpPr>
        <p:spPr/>
        <p:txBody>
          <a:bodyPr/>
          <a:lstStyle/>
          <a:p>
            <a:pPr>
              <a:defRPr/>
            </a:pPr>
            <a:r>
              <a:rPr lang="en-GB" altLang="en-US" dirty="0" smtClean="0"/>
              <a:t>Synthesis Inputs:</a:t>
            </a:r>
          </a:p>
          <a:p>
            <a:pPr lvl="1">
              <a:defRPr/>
            </a:pPr>
            <a:r>
              <a:rPr lang="en-GB" altLang="en-US" dirty="0" smtClean="0">
                <a:solidFill>
                  <a:srgbClr val="C00000"/>
                </a:solidFill>
              </a:rPr>
              <a:t>VHDL Code Design</a:t>
            </a:r>
          </a:p>
          <a:p>
            <a:pPr lvl="1">
              <a:defRPr/>
            </a:pPr>
            <a:r>
              <a:rPr lang="en-GB" altLang="en-US" dirty="0" smtClean="0">
                <a:solidFill>
                  <a:schemeClr val="accent1"/>
                </a:solidFill>
              </a:rPr>
              <a:t>Constraints</a:t>
            </a:r>
          </a:p>
          <a:p>
            <a:pPr lvl="1">
              <a:defRPr/>
            </a:pPr>
            <a:r>
              <a:rPr lang="en-GB" altLang="en-US" dirty="0" smtClean="0"/>
              <a:t>Technology Library</a:t>
            </a:r>
          </a:p>
          <a:p>
            <a:pPr>
              <a:defRPr/>
            </a:pPr>
            <a:r>
              <a:rPr lang="en-GB" altLang="en-US" dirty="0" smtClean="0"/>
              <a:t>Synthesis Output:</a:t>
            </a:r>
          </a:p>
          <a:p>
            <a:pPr lvl="1">
              <a:defRPr/>
            </a:pPr>
            <a:r>
              <a:rPr lang="en-GB" altLang="en-US" dirty="0" smtClean="0">
                <a:solidFill>
                  <a:srgbClr val="C00000"/>
                </a:solidFill>
              </a:rPr>
              <a:t>Gates and their interconnections</a:t>
            </a:r>
          </a:p>
          <a:p>
            <a:pPr marL="457200" lvl="1" indent="0">
              <a:buFont typeface="Wingdings" panose="05000000000000000000" pitchFamily="2" charset="2"/>
              <a:buNone/>
              <a:defRPr/>
            </a:pPr>
            <a:r>
              <a:rPr lang="en-GB" altLang="en-US" dirty="0">
                <a:solidFill>
                  <a:srgbClr val="C00000"/>
                </a:solidFill>
              </a:rPr>
              <a:t>	</a:t>
            </a:r>
            <a:endParaRPr lang="en-GB" altLang="en-US" dirty="0" smtClean="0">
              <a:solidFill>
                <a:srgbClr val="C00000"/>
              </a:solidFill>
            </a:endParaRPr>
          </a:p>
          <a:p>
            <a:pPr eaLnBrk="1" hangingPunct="1">
              <a:buClr>
                <a:schemeClr val="accent2"/>
              </a:buClr>
              <a:buFont typeface="Monotype Sorts"/>
              <a:buChar char="z"/>
              <a:defRPr/>
            </a:pPr>
            <a:r>
              <a:rPr lang="en-US" altLang="en-US" sz="2400" dirty="0" smtClean="0">
                <a:solidFill>
                  <a:schemeClr val="tx1"/>
                </a:solidFill>
                <a:latin typeface="Gill Sans MT" panose="020B0502020104020203" pitchFamily="34" charset="0"/>
                <a:cs typeface="Arial" panose="020B0604020202020204" pitchFamily="34" charset="0"/>
              </a:rPr>
              <a:t>For simulation, we can use the </a:t>
            </a:r>
            <a:r>
              <a:rPr lang="en-US" altLang="en-US" sz="2400" dirty="0" err="1" smtClean="0">
                <a:solidFill>
                  <a:schemeClr val="tx1"/>
                </a:solidFill>
                <a:latin typeface="Gill Sans MT" panose="020B0502020104020203" pitchFamily="34" charset="0"/>
                <a:cs typeface="Arial" panose="020B0604020202020204" pitchFamily="34" charset="0"/>
              </a:rPr>
              <a:t>unsynthesizable</a:t>
            </a:r>
            <a:r>
              <a:rPr lang="en-US" altLang="en-US" sz="2400" dirty="0" smtClean="0">
                <a:solidFill>
                  <a:schemeClr val="tx1"/>
                </a:solidFill>
                <a:latin typeface="Gill Sans MT" panose="020B0502020104020203" pitchFamily="34" charset="0"/>
                <a:cs typeface="Arial" panose="020B0604020202020204" pitchFamily="34" charset="0"/>
              </a:rPr>
              <a:t> VHDL or Verilog code in the test bench to generate the stimulus.</a:t>
            </a:r>
            <a:r>
              <a:rPr lang="en-US" altLang="en-US" dirty="0" smtClean="0">
                <a:solidFill>
                  <a:schemeClr val="tx1"/>
                </a:solidFill>
                <a:latin typeface="Gill Sans MT" panose="020B0502020104020203" pitchFamily="34" charset="0"/>
                <a:cs typeface="Arial" panose="020B0604020202020204" pitchFamily="34" charset="0"/>
              </a:rPr>
              <a:t>  </a:t>
            </a:r>
          </a:p>
          <a:p>
            <a:pPr eaLnBrk="1" hangingPunct="1">
              <a:buClr>
                <a:schemeClr val="accent2"/>
              </a:buClr>
              <a:buFont typeface="Monotype Sorts"/>
              <a:buChar char="z"/>
              <a:defRPr/>
            </a:pPr>
            <a:endParaRPr kumimoji="1"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defRPr/>
            </a:pPr>
            <a:endParaRPr lang="en-US" altLang="en-US" dirty="0" smtClean="0"/>
          </a:p>
          <a:p>
            <a:pPr>
              <a:defRPr/>
            </a:pPr>
            <a:endParaRPr lang="en-GB" altLang="en-US" dirty="0" smtClean="0">
              <a:solidFill>
                <a:srgbClr val="C00000"/>
              </a:solidFill>
            </a:endParaRPr>
          </a:p>
          <a:p>
            <a:pPr>
              <a:defRPr/>
            </a:pPr>
            <a:endParaRPr lang="en-GB" altLang="en-US" dirty="0" smtClean="0">
              <a:solidFill>
                <a:srgbClr val="C00000"/>
              </a:solidFill>
            </a:endParaRPr>
          </a:p>
        </p:txBody>
      </p:sp>
      <p:sp>
        <p:nvSpPr>
          <p:cNvPr id="604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FAA6844A-2AE3-4322-838F-2803B3ABE655}" type="slidenum">
              <a:rPr lang="ar-SA" altLang="en-US" sz="1400" smtClean="0">
                <a:solidFill>
                  <a:srgbClr val="0000B6"/>
                </a:solidFill>
                <a:latin typeface="Book Antiqua" panose="02040602050305030304" pitchFamily="18" charset="0"/>
              </a:rPr>
              <a:pPr>
                <a:spcBef>
                  <a:spcPct val="0"/>
                </a:spcBef>
                <a:buClrTx/>
                <a:buSzTx/>
                <a:buFontTx/>
                <a:buNone/>
              </a:pPr>
              <a:t>48</a:t>
            </a:fld>
            <a:endParaRPr lang="en-US" altLang="en-US" sz="1400" smtClean="0">
              <a:solidFill>
                <a:srgbClr val="0000B6"/>
              </a:solidFill>
              <a:latin typeface="Book Antiqua" panose="0204060205030503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2" descr="crii_application_large_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0"/>
            <a:ext cx="8078787"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3"/>
          <p:cNvSpPr txBox="1">
            <a:spLocks noChangeArrowheads="1"/>
          </p:cNvSpPr>
          <p:nvPr/>
        </p:nvSpPr>
        <p:spPr bwMode="auto">
          <a:xfrm>
            <a:off x="0" y="3048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a:buClr>
                <a:srgbClr val="000000"/>
              </a:buClr>
              <a:buSzTx/>
              <a:buFontTx/>
              <a:buNone/>
            </a:pPr>
            <a:r>
              <a:rPr kumimoji="1" lang="en-US" altLang="en-US" sz="3600" b="1" dirty="0" err="1" smtClean="0">
                <a:solidFill>
                  <a:schemeClr val="tx1"/>
                </a:solidFill>
                <a:ea typeface="MS PGothic" panose="020B0600070205080204" pitchFamily="34" charset="-128"/>
              </a:rPr>
              <a:t>std_logic</a:t>
            </a:r>
            <a:r>
              <a:rPr kumimoji="1" lang="en-US" altLang="en-US" sz="3600" b="1" dirty="0" smtClean="0">
                <a:solidFill>
                  <a:schemeClr val="tx1"/>
                </a:solidFill>
                <a:ea typeface="MS PGothic" panose="020B0600070205080204" pitchFamily="34" charset="-128"/>
              </a:rPr>
              <a:t> Type</a:t>
            </a:r>
            <a:endParaRPr kumimoji="1" lang="en-US" altLang="en-US" sz="3600" b="1" dirty="0">
              <a:solidFill>
                <a:schemeClr val="tx1"/>
              </a:solidFill>
              <a:ea typeface="MS PGothic" panose="020B0600070205080204" pitchFamily="34" charset="-128"/>
            </a:endParaRPr>
          </a:p>
        </p:txBody>
      </p:sp>
    </p:spTree>
    <p:extLst>
      <p:ext uri="{BB962C8B-B14F-4D97-AF65-F5344CB8AC3E}">
        <p14:creationId xmlns:p14="http://schemas.microsoft.com/office/powerpoint/2010/main" val="3339418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165BFEDD-61B9-4218-92FF-973644AC56FE}" type="slidenum">
              <a:rPr lang="ar-SA" altLang="en-US" sz="1400" smtClean="0">
                <a:solidFill>
                  <a:srgbClr val="0000B6"/>
                </a:solidFill>
                <a:latin typeface="Book Antiqua" panose="02040602050305030304" pitchFamily="18" charset="0"/>
              </a:rPr>
              <a:pPr>
                <a:spcBef>
                  <a:spcPct val="0"/>
                </a:spcBef>
                <a:buClrTx/>
                <a:buSzTx/>
                <a:buFontTx/>
                <a:buNone/>
              </a:pPr>
              <a:t>5</a:t>
            </a:fld>
            <a:endParaRPr lang="en-US" altLang="en-US" sz="1400" smtClean="0">
              <a:solidFill>
                <a:srgbClr val="0000B6"/>
              </a:solidFill>
              <a:latin typeface="Book Antiqua" panose="02040602050305030304" pitchFamily="18" charset="0"/>
            </a:endParaRPr>
          </a:p>
        </p:txBody>
      </p:sp>
      <p:sp>
        <p:nvSpPr>
          <p:cNvPr id="610306" name="Rectangle 2"/>
          <p:cNvSpPr>
            <a:spLocks noGrp="1" noChangeArrowheads="1"/>
          </p:cNvSpPr>
          <p:nvPr>
            <p:ph type="title"/>
          </p:nvPr>
        </p:nvSpPr>
        <p:spPr/>
        <p:txBody>
          <a:bodyPr/>
          <a:lstStyle/>
          <a:p>
            <a:pPr>
              <a:defRPr/>
            </a:pPr>
            <a:r>
              <a:rPr lang="en-US" dirty="0" smtClean="0"/>
              <a:t>VHDL Program Structure</a:t>
            </a:r>
          </a:p>
        </p:txBody>
      </p:sp>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1217613"/>
            <a:ext cx="5203825"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4125913"/>
            <a:ext cx="5013325"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37891" name="Rectangle 2"/>
          <p:cNvSpPr>
            <a:spLocks noGrp="1" noChangeArrowheads="1"/>
          </p:cNvSpPr>
          <p:nvPr>
            <p:ph type="title" idx="4294967295"/>
          </p:nvPr>
        </p:nvSpPr>
        <p:spPr>
          <a:xfrm>
            <a:off x="381000" y="0"/>
            <a:ext cx="8382000" cy="914400"/>
          </a:xfrm>
        </p:spPr>
        <p:txBody>
          <a:bodyPr/>
          <a:lstStyle/>
          <a:p>
            <a:pPr>
              <a:defRPr/>
            </a:pPr>
            <a:r>
              <a:rPr lang="en-US" altLang="en-US" smtClean="0"/>
              <a:t>Example VHDL Code</a:t>
            </a:r>
          </a:p>
        </p:txBody>
      </p:sp>
      <p:sp>
        <p:nvSpPr>
          <p:cNvPr id="77828" name="AutoShape 5"/>
          <p:cNvSpPr>
            <a:spLocks/>
          </p:cNvSpPr>
          <p:nvPr/>
        </p:nvSpPr>
        <p:spPr bwMode="auto">
          <a:xfrm>
            <a:off x="4419600" y="2906713"/>
            <a:ext cx="304800" cy="609600"/>
          </a:xfrm>
          <a:prstGeom prst="rightBrace">
            <a:avLst>
              <a:gd name="adj1" fmla="val 1666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eaLnBrk="1" hangingPunct="1">
              <a:spcBef>
                <a:spcPct val="50000"/>
              </a:spcBef>
              <a:buClrTx/>
              <a:buSzTx/>
              <a:buFontTx/>
              <a:buNone/>
            </a:pPr>
            <a:endParaRPr lang="en-US" altLang="en-US" sz="1800">
              <a:solidFill>
                <a:schemeClr val="tx1"/>
              </a:solidFill>
              <a:latin typeface="Arial Narrow" panose="020B0606020202030204" pitchFamily="34" charset="0"/>
              <a:ea typeface="MS PGothic" panose="020B0600070205080204" pitchFamily="34" charset="-128"/>
            </a:endParaRPr>
          </a:p>
        </p:txBody>
      </p:sp>
      <p:sp>
        <p:nvSpPr>
          <p:cNvPr id="77829" name="AutoShape 6"/>
          <p:cNvSpPr>
            <a:spLocks/>
          </p:cNvSpPr>
          <p:nvPr/>
        </p:nvSpPr>
        <p:spPr bwMode="auto">
          <a:xfrm>
            <a:off x="4419600" y="3592513"/>
            <a:ext cx="304800" cy="1600200"/>
          </a:xfrm>
          <a:prstGeom prst="rightBrace">
            <a:avLst>
              <a:gd name="adj1" fmla="val 4375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eaLnBrk="1" hangingPunct="1">
              <a:spcBef>
                <a:spcPct val="50000"/>
              </a:spcBef>
              <a:buClrTx/>
              <a:buSzTx/>
              <a:buFontTx/>
              <a:buNone/>
            </a:pPr>
            <a:endParaRPr lang="en-US" altLang="en-US" sz="1800">
              <a:solidFill>
                <a:schemeClr val="tx1"/>
              </a:solidFill>
              <a:latin typeface="Arial Narrow" panose="020B0606020202030204" pitchFamily="34" charset="0"/>
              <a:ea typeface="MS PGothic" panose="020B0600070205080204" pitchFamily="34" charset="-128"/>
            </a:endParaRPr>
          </a:p>
        </p:txBody>
      </p:sp>
      <p:sp>
        <p:nvSpPr>
          <p:cNvPr id="77830" name="AutoShape 7"/>
          <p:cNvSpPr>
            <a:spLocks/>
          </p:cNvSpPr>
          <p:nvPr/>
        </p:nvSpPr>
        <p:spPr bwMode="auto">
          <a:xfrm>
            <a:off x="4419600" y="5421313"/>
            <a:ext cx="304800" cy="914400"/>
          </a:xfrm>
          <a:prstGeom prst="rightBrace">
            <a:avLst>
              <a:gd name="adj1" fmla="val 2500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eaLnBrk="1" hangingPunct="1">
              <a:spcBef>
                <a:spcPct val="50000"/>
              </a:spcBef>
              <a:buClrTx/>
              <a:buSzTx/>
              <a:buFontTx/>
              <a:buNone/>
            </a:pPr>
            <a:endParaRPr lang="en-US" altLang="en-US" sz="1800">
              <a:solidFill>
                <a:schemeClr val="tx1"/>
              </a:solidFill>
              <a:latin typeface="Arial Narrow" panose="020B0606020202030204" pitchFamily="34" charset="0"/>
              <a:ea typeface="MS PGothic" panose="020B0600070205080204" pitchFamily="34" charset="-128"/>
            </a:endParaRPr>
          </a:p>
        </p:txBody>
      </p:sp>
      <p:sp>
        <p:nvSpPr>
          <p:cNvPr id="77831" name="Rectangle 8"/>
          <p:cNvSpPr>
            <a:spLocks noGrp="1" noChangeArrowheads="1"/>
          </p:cNvSpPr>
          <p:nvPr>
            <p:ph type="body" idx="4294967295"/>
          </p:nvPr>
        </p:nvSpPr>
        <p:spPr>
          <a:xfrm>
            <a:off x="381000" y="1066800"/>
            <a:ext cx="8534400" cy="1600200"/>
          </a:xfrm>
        </p:spPr>
        <p:txBody>
          <a:bodyPr/>
          <a:lstStyle/>
          <a:p>
            <a:pPr>
              <a:lnSpc>
                <a:spcPct val="90000"/>
              </a:lnSpc>
            </a:pPr>
            <a:r>
              <a:rPr lang="en-US" altLang="en-US" sz="2400" smtClean="0"/>
              <a:t>3 sections to a piece of VHDL code</a:t>
            </a:r>
          </a:p>
          <a:p>
            <a:pPr>
              <a:lnSpc>
                <a:spcPct val="90000"/>
              </a:lnSpc>
            </a:pPr>
            <a:r>
              <a:rPr lang="en-US" altLang="en-US" sz="2400" smtClean="0"/>
              <a:t>File extension for a VHDL file is .vhd</a:t>
            </a:r>
          </a:p>
          <a:p>
            <a:pPr>
              <a:lnSpc>
                <a:spcPct val="90000"/>
              </a:lnSpc>
            </a:pPr>
            <a:r>
              <a:rPr lang="en-US" altLang="en-US" sz="2400" smtClean="0"/>
              <a:t>Name of the file </a:t>
            </a:r>
            <a:r>
              <a:rPr lang="en-US" altLang="en-US" sz="2400" smtClean="0">
                <a:solidFill>
                  <a:srgbClr val="BA2D2D"/>
                </a:solidFill>
              </a:rPr>
              <a:t>should be </a:t>
            </a:r>
            <a:r>
              <a:rPr lang="en-US" altLang="en-US" sz="2400" smtClean="0"/>
              <a:t>the same as the entity name (nand_gate.vhd) [</a:t>
            </a:r>
            <a:r>
              <a:rPr lang="en-US" altLang="en-US" sz="2400" smtClean="0">
                <a:solidFill>
                  <a:srgbClr val="BA2D2D"/>
                </a:solidFill>
              </a:rPr>
              <a:t>OpenCores Coding Guidelines</a:t>
            </a:r>
            <a:r>
              <a:rPr lang="en-US" altLang="en-US" sz="2400" smtClean="0"/>
              <a:t>]</a:t>
            </a:r>
          </a:p>
          <a:p>
            <a:pPr>
              <a:lnSpc>
                <a:spcPct val="90000"/>
              </a:lnSpc>
            </a:pPr>
            <a:endParaRPr lang="en-US" altLang="en-US" sz="2400" smtClean="0"/>
          </a:p>
        </p:txBody>
      </p:sp>
      <p:sp>
        <p:nvSpPr>
          <p:cNvPr id="77832" name="Text Box 13"/>
          <p:cNvSpPr txBox="1">
            <a:spLocks noChangeArrowheads="1"/>
          </p:cNvSpPr>
          <p:nvPr/>
        </p:nvSpPr>
        <p:spPr bwMode="auto">
          <a:xfrm>
            <a:off x="4800600" y="30480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chemeClr val="tx1"/>
                </a:solidFill>
                <a:ea typeface="MS PGothic" panose="020B0600070205080204" pitchFamily="34" charset="-128"/>
              </a:rPr>
              <a:t>LIBRARY DECLARATION</a:t>
            </a:r>
          </a:p>
        </p:txBody>
      </p:sp>
      <p:sp>
        <p:nvSpPr>
          <p:cNvPr id="77833" name="Text Box 15"/>
          <p:cNvSpPr txBox="1">
            <a:spLocks noChangeArrowheads="1"/>
          </p:cNvSpPr>
          <p:nvPr/>
        </p:nvSpPr>
        <p:spPr bwMode="auto">
          <a:xfrm>
            <a:off x="4800600" y="4205288"/>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chemeClr val="tx1"/>
                </a:solidFill>
                <a:ea typeface="MS PGothic" panose="020B0600070205080204" pitchFamily="34" charset="-128"/>
              </a:rPr>
              <a:t>ENTITY DECLARATION</a:t>
            </a:r>
          </a:p>
        </p:txBody>
      </p:sp>
      <p:sp>
        <p:nvSpPr>
          <p:cNvPr id="77834" name="Text Box 16"/>
          <p:cNvSpPr txBox="1">
            <a:spLocks noChangeArrowheads="1"/>
          </p:cNvSpPr>
          <p:nvPr/>
        </p:nvSpPr>
        <p:spPr bwMode="auto">
          <a:xfrm>
            <a:off x="4800600" y="56388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chemeClr val="tx1"/>
                </a:solidFill>
                <a:ea typeface="MS PGothic" panose="020B0600070205080204" pitchFamily="34" charset="-128"/>
              </a:rPr>
              <a:t>ARCHITECTURE BODY</a:t>
            </a:r>
          </a:p>
        </p:txBody>
      </p:sp>
      <p:sp>
        <p:nvSpPr>
          <p:cNvPr id="77835" name="Rectangle 17"/>
          <p:cNvSpPr>
            <a:spLocks noChangeArrowheads="1"/>
          </p:cNvSpPr>
          <p:nvPr/>
        </p:nvSpPr>
        <p:spPr bwMode="auto">
          <a:xfrm>
            <a:off x="381000" y="2895600"/>
            <a:ext cx="3886200" cy="34940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tabLst>
                <a:tab pos="457200" algn="l"/>
                <a:tab pos="685800" algn="l"/>
              </a:tabLst>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tabLst>
                <a:tab pos="457200" algn="l"/>
                <a:tab pos="685800" algn="l"/>
              </a:tabLst>
              <a:defRPr sz="2400">
                <a:solidFill>
                  <a:schemeClr val="tx1"/>
                </a:solidFill>
                <a:latin typeface="Arial" panose="020B0604020202020204" pitchFamily="34" charset="0"/>
              </a:defRPr>
            </a:lvl2pPr>
            <a:lvl3pPr marL="1143000" indent="-228600">
              <a:spcBef>
                <a:spcPct val="20000"/>
              </a:spcBef>
              <a:buClr>
                <a:schemeClr val="tx1"/>
              </a:buClr>
              <a:buSzPct val="100000"/>
              <a:buChar char="–"/>
              <a:tabLst>
                <a:tab pos="457200" algn="l"/>
                <a:tab pos="685800" algn="l"/>
              </a:tabLst>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tabLst>
                <a:tab pos="457200" algn="l"/>
                <a:tab pos="685800" algn="l"/>
              </a:tabLst>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9pPr>
          </a:lstStyle>
          <a:p>
            <a:pPr>
              <a:lnSpc>
                <a:spcPct val="95000"/>
              </a:lnSpc>
              <a:buClrTx/>
              <a:buSzTx/>
              <a:buFontTx/>
              <a:buNone/>
            </a:pPr>
            <a:r>
              <a:rPr lang="en-US" altLang="en-US" sz="1400" b="1">
                <a:solidFill>
                  <a:schemeClr val="tx1"/>
                </a:solidFill>
                <a:latin typeface="Courier New" panose="02070309020205020404" pitchFamily="49" charset="0"/>
                <a:ea typeface="MS PGothic" panose="020B0600070205080204" pitchFamily="34" charset="-128"/>
              </a:rPr>
              <a:t>LIBRARY </a:t>
            </a:r>
            <a:r>
              <a:rPr lang="pl-PL" altLang="en-US" sz="1400" b="1">
                <a:solidFill>
                  <a:schemeClr val="tx1"/>
                </a:solidFill>
                <a:latin typeface="Courier New" panose="02070309020205020404" pitchFamily="49" charset="0"/>
                <a:ea typeface="MS PGothic" panose="020B0600070205080204" pitchFamily="34" charset="-128"/>
              </a:rPr>
              <a:t>ieee</a:t>
            </a:r>
            <a:r>
              <a:rPr lang="en-US" altLang="en-US" sz="1400" b="1">
                <a:solidFill>
                  <a:schemeClr val="tx1"/>
                </a:solidFill>
                <a:latin typeface="Courier New" panose="02070309020205020404" pitchFamily="49" charset="0"/>
                <a:ea typeface="MS PGothic" panose="020B0600070205080204" pitchFamily="34" charset="-128"/>
              </a:rPr>
              <a:t>;</a:t>
            </a:r>
          </a:p>
          <a:p>
            <a:pPr>
              <a:lnSpc>
                <a:spcPct val="95000"/>
              </a:lnSpc>
              <a:buClrTx/>
              <a:buSzTx/>
              <a:buFontTx/>
              <a:buNone/>
            </a:pPr>
            <a:r>
              <a:rPr lang="pl-PL" altLang="en-US" sz="1400" b="1">
                <a:solidFill>
                  <a:schemeClr val="tx1"/>
                </a:solidFill>
                <a:latin typeface="Courier New" panose="02070309020205020404" pitchFamily="49" charset="0"/>
                <a:ea typeface="MS PGothic" panose="020B0600070205080204" pitchFamily="34" charset="-128"/>
              </a:rPr>
              <a:t>USE</a:t>
            </a:r>
            <a:r>
              <a:rPr lang="en-US" altLang="en-US" sz="1400" b="1">
                <a:solidFill>
                  <a:schemeClr val="tx1"/>
                </a:solidFill>
                <a:latin typeface="Courier New" panose="02070309020205020404" pitchFamily="49" charset="0"/>
                <a:ea typeface="MS PGothic" panose="020B0600070205080204" pitchFamily="34" charset="-128"/>
              </a:rPr>
              <a:t> </a:t>
            </a:r>
            <a:r>
              <a:rPr lang="pl-PL" altLang="en-US" sz="1400" b="1">
                <a:solidFill>
                  <a:schemeClr val="tx1"/>
                </a:solidFill>
                <a:latin typeface="Courier New" panose="02070309020205020404" pitchFamily="49" charset="0"/>
                <a:ea typeface="MS PGothic" panose="020B0600070205080204" pitchFamily="34" charset="-128"/>
              </a:rPr>
              <a:t>ieee</a:t>
            </a:r>
            <a:r>
              <a:rPr lang="en-US" altLang="en-US" sz="1400" b="1">
                <a:solidFill>
                  <a:schemeClr val="tx1"/>
                </a:solidFill>
                <a:latin typeface="Courier New" panose="02070309020205020404" pitchFamily="49" charset="0"/>
                <a:ea typeface="MS PGothic" panose="020B0600070205080204" pitchFamily="34" charset="-128"/>
              </a:rPr>
              <a:t>.std_logic_1164.all;</a:t>
            </a:r>
          </a:p>
          <a:p>
            <a:pPr>
              <a:lnSpc>
                <a:spcPct val="95000"/>
              </a:lnSpc>
              <a:buClrTx/>
              <a:buSzTx/>
              <a:buFontTx/>
              <a:buNone/>
            </a:pPr>
            <a:endParaRPr lang="en-US" altLang="en-US" sz="1400" b="1">
              <a:solidFill>
                <a:schemeClr val="tx1"/>
              </a:solidFill>
              <a:latin typeface="Courier New" panose="02070309020205020404" pitchFamily="49" charset="0"/>
              <a:ea typeface="MS PGothic" panose="020B0600070205080204" pitchFamily="34" charset="-128"/>
            </a:endParaRPr>
          </a:p>
          <a:p>
            <a:pPr>
              <a:lnSpc>
                <a:spcPct val="95000"/>
              </a:lnSpc>
              <a:buClrTx/>
              <a:buSzTx/>
              <a:buFontTx/>
              <a:buNone/>
            </a:pPr>
            <a:r>
              <a:rPr lang="pl-PL" altLang="en-US" sz="1400" b="1">
                <a:solidFill>
                  <a:schemeClr val="tx1"/>
                </a:solidFill>
                <a:latin typeface="Courier New" panose="02070309020205020404" pitchFamily="49" charset="0"/>
                <a:ea typeface="MS PGothic" panose="020B0600070205080204" pitchFamily="34" charset="-128"/>
              </a:rPr>
              <a:t>ENTITY</a:t>
            </a: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a:solidFill>
                  <a:schemeClr val="tx1"/>
                </a:solidFill>
                <a:latin typeface="Courier New" panose="02070309020205020404" pitchFamily="49" charset="0"/>
                <a:ea typeface="MS PGothic" panose="020B0600070205080204" pitchFamily="34" charset="-128"/>
              </a:rPr>
              <a:t>nand_gate</a:t>
            </a: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b="1">
                <a:solidFill>
                  <a:schemeClr val="tx1"/>
                </a:solidFill>
                <a:latin typeface="Courier New" panose="02070309020205020404" pitchFamily="49" charset="0"/>
                <a:ea typeface="MS PGothic" panose="020B0600070205080204" pitchFamily="34" charset="-128"/>
              </a:rPr>
              <a:t>IS</a:t>
            </a:r>
            <a:endParaRPr lang="en-US" altLang="en-US" sz="1400" b="1">
              <a:solidFill>
                <a:schemeClr val="tx1"/>
              </a:solidFill>
              <a:latin typeface="Courier New" panose="02070309020205020404" pitchFamily="49" charset="0"/>
              <a:ea typeface="MS PGothic" panose="020B0600070205080204" pitchFamily="34" charset="-128"/>
            </a:endParaRPr>
          </a:p>
          <a:p>
            <a:pPr>
              <a:lnSpc>
                <a:spcPct val="95000"/>
              </a:lnSpc>
              <a:buClrTx/>
              <a:buSzTx/>
              <a:buFontTx/>
              <a:buNone/>
            </a:pP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b="1">
                <a:solidFill>
                  <a:schemeClr val="tx1"/>
                </a:solidFill>
                <a:latin typeface="Courier New" panose="02070309020205020404" pitchFamily="49" charset="0"/>
                <a:ea typeface="MS PGothic" panose="020B0600070205080204" pitchFamily="34" charset="-128"/>
              </a:rPr>
              <a:t>PORT</a:t>
            </a:r>
            <a:r>
              <a:rPr lang="en-US" altLang="en-US" sz="1400">
                <a:solidFill>
                  <a:schemeClr val="tx1"/>
                </a:solidFill>
                <a:latin typeface="Courier New" panose="02070309020205020404" pitchFamily="49" charset="0"/>
                <a:ea typeface="MS PGothic" panose="020B0600070205080204" pitchFamily="34" charset="-128"/>
              </a:rPr>
              <a:t>(</a:t>
            </a:r>
          </a:p>
          <a:p>
            <a:pPr>
              <a:lnSpc>
                <a:spcPct val="95000"/>
              </a:lnSpc>
              <a:buClrTx/>
              <a:buSzTx/>
              <a:buFontTx/>
              <a:buNone/>
            </a:pP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a:solidFill>
                  <a:schemeClr val="tx1"/>
                </a:solidFill>
                <a:latin typeface="Courier New" panose="02070309020205020404" pitchFamily="49" charset="0"/>
                <a:ea typeface="MS PGothic" panose="020B0600070205080204" pitchFamily="34" charset="-128"/>
              </a:rPr>
              <a:t>	a   </a:t>
            </a:r>
            <a:r>
              <a:rPr lang="pl-PL" altLang="en-US" sz="1400" b="1">
                <a:solidFill>
                  <a:schemeClr val="tx1"/>
                </a:solidFill>
                <a:latin typeface="Courier New" panose="02070309020205020404" pitchFamily="49" charset="0"/>
                <a:ea typeface="MS PGothic" panose="020B0600070205080204" pitchFamily="34" charset="-128"/>
              </a:rPr>
              <a:t>: IN STD_LOGIC</a:t>
            </a:r>
            <a:r>
              <a:rPr lang="pl-PL" altLang="en-US" sz="1400">
                <a:solidFill>
                  <a:schemeClr val="tx1"/>
                </a:solidFill>
                <a:latin typeface="Courier New" panose="02070309020205020404" pitchFamily="49" charset="0"/>
                <a:ea typeface="MS PGothic" panose="020B0600070205080204" pitchFamily="34" charset="-128"/>
              </a:rPr>
              <a:t>;</a:t>
            </a:r>
          </a:p>
          <a:p>
            <a:pPr>
              <a:lnSpc>
                <a:spcPct val="95000"/>
              </a:lnSpc>
              <a:buClrTx/>
              <a:buSzTx/>
              <a:buFontTx/>
              <a:buNone/>
            </a:pPr>
            <a:r>
              <a:rPr lang="pl-PL" altLang="en-US" sz="1400">
                <a:solidFill>
                  <a:schemeClr val="tx1"/>
                </a:solidFill>
                <a:latin typeface="Courier New" panose="02070309020205020404" pitchFamily="49" charset="0"/>
                <a:ea typeface="MS PGothic" panose="020B0600070205080204" pitchFamily="34" charset="-128"/>
              </a:rPr>
              <a:t>			b   </a:t>
            </a: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b="1">
                <a:solidFill>
                  <a:schemeClr val="tx1"/>
                </a:solidFill>
                <a:latin typeface="Courier New" panose="02070309020205020404" pitchFamily="49" charset="0"/>
                <a:ea typeface="MS PGothic" panose="020B0600070205080204" pitchFamily="34" charset="-128"/>
              </a:rPr>
              <a:t>IN STD_LOGIC</a:t>
            </a:r>
            <a:r>
              <a:rPr lang="en-US" altLang="en-US" sz="1400">
                <a:solidFill>
                  <a:schemeClr val="tx1"/>
                </a:solidFill>
                <a:latin typeface="Courier New" panose="02070309020205020404" pitchFamily="49" charset="0"/>
                <a:ea typeface="MS PGothic" panose="020B0600070205080204" pitchFamily="34" charset="-128"/>
              </a:rPr>
              <a:t>;</a:t>
            </a:r>
          </a:p>
          <a:p>
            <a:pPr>
              <a:lnSpc>
                <a:spcPct val="95000"/>
              </a:lnSpc>
              <a:buClrTx/>
              <a:buSzTx/>
              <a:buFontTx/>
              <a:buNone/>
            </a:pP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a:solidFill>
                  <a:schemeClr val="tx1"/>
                </a:solidFill>
                <a:latin typeface="Courier New" panose="02070309020205020404" pitchFamily="49" charset="0"/>
                <a:ea typeface="MS PGothic" panose="020B0600070205080204" pitchFamily="34" charset="-128"/>
              </a:rPr>
              <a:t>	z</a:t>
            </a:r>
            <a:r>
              <a:rPr lang="en-US" altLang="en-US" sz="1400">
                <a:solidFill>
                  <a:schemeClr val="tx1"/>
                </a:solidFill>
                <a:latin typeface="Courier New" panose="02070309020205020404" pitchFamily="49" charset="0"/>
                <a:ea typeface="MS PGothic" panose="020B0600070205080204" pitchFamily="34" charset="-128"/>
              </a:rPr>
              <a:t>   : </a:t>
            </a:r>
            <a:r>
              <a:rPr lang="pl-PL" altLang="en-US" sz="1400" b="1">
                <a:solidFill>
                  <a:schemeClr val="tx1"/>
                </a:solidFill>
                <a:latin typeface="Courier New" panose="02070309020205020404" pitchFamily="49" charset="0"/>
                <a:ea typeface="MS PGothic" panose="020B0600070205080204" pitchFamily="34" charset="-128"/>
              </a:rPr>
              <a:t>OUT STD_LOGIC</a:t>
            </a:r>
            <a:r>
              <a:rPr lang="en-US" altLang="en-US" sz="1400">
                <a:solidFill>
                  <a:schemeClr val="tx1"/>
                </a:solidFill>
                <a:latin typeface="Courier New" panose="02070309020205020404" pitchFamily="49" charset="0"/>
                <a:ea typeface="MS PGothic" panose="020B0600070205080204" pitchFamily="34" charset="-128"/>
              </a:rPr>
              <a:t>);</a:t>
            </a:r>
          </a:p>
          <a:p>
            <a:pPr>
              <a:lnSpc>
                <a:spcPct val="95000"/>
              </a:lnSpc>
              <a:buClrTx/>
              <a:buSzTx/>
              <a:buFontTx/>
              <a:buNone/>
            </a:pPr>
            <a:r>
              <a:rPr lang="pl-PL" altLang="en-US" sz="1400" b="1">
                <a:solidFill>
                  <a:schemeClr val="tx1"/>
                </a:solidFill>
                <a:latin typeface="Courier New" panose="02070309020205020404" pitchFamily="49" charset="0"/>
                <a:ea typeface="MS PGothic" panose="020B0600070205080204" pitchFamily="34" charset="-128"/>
              </a:rPr>
              <a:t>END</a:t>
            </a: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a:solidFill>
                  <a:schemeClr val="tx1"/>
                </a:solidFill>
                <a:latin typeface="Courier New" panose="02070309020205020404" pitchFamily="49" charset="0"/>
                <a:ea typeface="MS PGothic" panose="020B0600070205080204" pitchFamily="34" charset="-128"/>
              </a:rPr>
              <a:t>nand_gate</a:t>
            </a:r>
            <a:r>
              <a:rPr lang="en-US" altLang="en-US" sz="1400">
                <a:solidFill>
                  <a:schemeClr val="tx1"/>
                </a:solidFill>
                <a:latin typeface="Courier New" panose="02070309020205020404" pitchFamily="49" charset="0"/>
                <a:ea typeface="MS PGothic" panose="020B0600070205080204" pitchFamily="34" charset="-128"/>
              </a:rPr>
              <a:t>;</a:t>
            </a:r>
          </a:p>
          <a:p>
            <a:pPr>
              <a:lnSpc>
                <a:spcPct val="95000"/>
              </a:lnSpc>
              <a:buClrTx/>
              <a:buSzTx/>
              <a:buFontTx/>
              <a:buNone/>
            </a:pPr>
            <a:endParaRPr lang="en-US" altLang="en-US" sz="1400">
              <a:solidFill>
                <a:schemeClr val="tx1"/>
              </a:solidFill>
              <a:latin typeface="Courier New" panose="02070309020205020404" pitchFamily="49" charset="0"/>
              <a:ea typeface="MS PGothic" panose="020B0600070205080204" pitchFamily="34" charset="-128"/>
            </a:endParaRPr>
          </a:p>
          <a:p>
            <a:pPr>
              <a:lnSpc>
                <a:spcPct val="95000"/>
              </a:lnSpc>
              <a:buClrTx/>
              <a:buSzTx/>
              <a:buFontTx/>
              <a:buNone/>
            </a:pPr>
            <a:r>
              <a:rPr lang="pl-PL" altLang="en-US" sz="1400" b="1">
                <a:solidFill>
                  <a:schemeClr val="tx1"/>
                </a:solidFill>
                <a:latin typeface="Courier New" panose="02070309020205020404" pitchFamily="49" charset="0"/>
                <a:ea typeface="MS PGothic" panose="020B0600070205080204" pitchFamily="34" charset="-128"/>
              </a:rPr>
              <a:t>ARCHITECTURE</a:t>
            </a: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a:solidFill>
                  <a:schemeClr val="tx1"/>
                </a:solidFill>
                <a:latin typeface="Courier New" panose="02070309020205020404" pitchFamily="49" charset="0"/>
                <a:ea typeface="MS PGothic" panose="020B0600070205080204" pitchFamily="34" charset="-128"/>
              </a:rPr>
              <a:t>model</a:t>
            </a: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b="1">
                <a:solidFill>
                  <a:schemeClr val="tx1"/>
                </a:solidFill>
                <a:latin typeface="Courier New" panose="02070309020205020404" pitchFamily="49" charset="0"/>
                <a:ea typeface="MS PGothic" panose="020B0600070205080204" pitchFamily="34" charset="-128"/>
              </a:rPr>
              <a:t>OF</a:t>
            </a: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a:solidFill>
                  <a:schemeClr val="tx1"/>
                </a:solidFill>
                <a:latin typeface="Courier New" panose="02070309020205020404" pitchFamily="49" charset="0"/>
                <a:ea typeface="MS PGothic" panose="020B0600070205080204" pitchFamily="34" charset="-128"/>
              </a:rPr>
              <a:t>nand_gate</a:t>
            </a: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b="1">
                <a:solidFill>
                  <a:schemeClr val="tx1"/>
                </a:solidFill>
                <a:latin typeface="Courier New" panose="02070309020205020404" pitchFamily="49" charset="0"/>
                <a:ea typeface="MS PGothic" panose="020B0600070205080204" pitchFamily="34" charset="-128"/>
              </a:rPr>
              <a:t>IS</a:t>
            </a:r>
            <a:endParaRPr lang="en-US" altLang="en-US" sz="1400" b="1">
              <a:solidFill>
                <a:schemeClr val="tx1"/>
              </a:solidFill>
              <a:latin typeface="Courier New" panose="02070309020205020404" pitchFamily="49" charset="0"/>
              <a:ea typeface="MS PGothic" panose="020B0600070205080204" pitchFamily="34" charset="-128"/>
            </a:endParaRPr>
          </a:p>
          <a:p>
            <a:pPr>
              <a:lnSpc>
                <a:spcPct val="95000"/>
              </a:lnSpc>
              <a:buClrTx/>
              <a:buSzTx/>
              <a:buFontTx/>
              <a:buNone/>
            </a:pPr>
            <a:r>
              <a:rPr lang="pl-PL" altLang="en-US" sz="1400" b="1">
                <a:solidFill>
                  <a:schemeClr val="tx1"/>
                </a:solidFill>
                <a:latin typeface="Courier New" panose="02070309020205020404" pitchFamily="49" charset="0"/>
                <a:ea typeface="MS PGothic" panose="020B0600070205080204" pitchFamily="34" charset="-128"/>
              </a:rPr>
              <a:t>BEGIN</a:t>
            </a:r>
            <a:endParaRPr lang="en-US" altLang="en-US" sz="1400" b="1">
              <a:solidFill>
                <a:schemeClr val="tx1"/>
              </a:solidFill>
              <a:latin typeface="Courier New" panose="02070309020205020404" pitchFamily="49" charset="0"/>
              <a:ea typeface="MS PGothic" panose="020B0600070205080204" pitchFamily="34" charset="-128"/>
            </a:endParaRPr>
          </a:p>
          <a:p>
            <a:pPr>
              <a:lnSpc>
                <a:spcPct val="95000"/>
              </a:lnSpc>
              <a:buClrTx/>
              <a:buSzTx/>
              <a:buFontTx/>
              <a:buNone/>
            </a:pP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a:solidFill>
                  <a:schemeClr val="tx1"/>
                </a:solidFill>
                <a:latin typeface="Courier New" panose="02070309020205020404" pitchFamily="49" charset="0"/>
                <a:ea typeface="MS PGothic" panose="020B0600070205080204" pitchFamily="34" charset="-128"/>
              </a:rPr>
              <a:t>z</a:t>
            </a:r>
            <a:r>
              <a:rPr lang="en-US" altLang="en-US" sz="1400">
                <a:solidFill>
                  <a:schemeClr val="tx1"/>
                </a:solidFill>
                <a:latin typeface="Courier New" panose="02070309020205020404" pitchFamily="49" charset="0"/>
                <a:ea typeface="MS PGothic" panose="020B0600070205080204" pitchFamily="34" charset="-128"/>
              </a:rPr>
              <a:t> &lt;= </a:t>
            </a:r>
            <a:r>
              <a:rPr lang="pl-PL" altLang="en-US" sz="1400">
                <a:solidFill>
                  <a:schemeClr val="tx1"/>
                </a:solidFill>
                <a:latin typeface="Courier New" panose="02070309020205020404" pitchFamily="49" charset="0"/>
                <a:ea typeface="MS PGothic" panose="020B0600070205080204" pitchFamily="34" charset="-128"/>
              </a:rPr>
              <a:t>a</a:t>
            </a: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b="1">
                <a:solidFill>
                  <a:schemeClr val="tx1"/>
                </a:solidFill>
                <a:latin typeface="Courier New" panose="02070309020205020404" pitchFamily="49" charset="0"/>
                <a:ea typeface="MS PGothic" panose="020B0600070205080204" pitchFamily="34" charset="-128"/>
              </a:rPr>
              <a:t>NAND</a:t>
            </a: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a:solidFill>
                  <a:schemeClr val="tx1"/>
                </a:solidFill>
                <a:latin typeface="Courier New" panose="02070309020205020404" pitchFamily="49" charset="0"/>
                <a:ea typeface="MS PGothic" panose="020B0600070205080204" pitchFamily="34" charset="-128"/>
              </a:rPr>
              <a:t>b</a:t>
            </a:r>
            <a:r>
              <a:rPr lang="en-US" altLang="en-US" sz="1400">
                <a:solidFill>
                  <a:schemeClr val="tx1"/>
                </a:solidFill>
                <a:latin typeface="Courier New" panose="02070309020205020404" pitchFamily="49" charset="0"/>
                <a:ea typeface="MS PGothic" panose="020B0600070205080204" pitchFamily="34" charset="-128"/>
              </a:rPr>
              <a:t>;</a:t>
            </a:r>
          </a:p>
          <a:p>
            <a:pPr>
              <a:lnSpc>
                <a:spcPct val="95000"/>
              </a:lnSpc>
              <a:buClrTx/>
              <a:buSzTx/>
              <a:buFontTx/>
              <a:buNone/>
            </a:pPr>
            <a:r>
              <a:rPr lang="pl-PL" altLang="en-US" sz="1400" b="1">
                <a:solidFill>
                  <a:schemeClr val="tx1"/>
                </a:solidFill>
                <a:latin typeface="Courier New" panose="02070309020205020404" pitchFamily="49" charset="0"/>
                <a:ea typeface="MS PGothic" panose="020B0600070205080204" pitchFamily="34" charset="-128"/>
              </a:rPr>
              <a:t>END</a:t>
            </a:r>
            <a:r>
              <a:rPr lang="en-US" altLang="en-US" sz="1400">
                <a:solidFill>
                  <a:schemeClr val="tx1"/>
                </a:solidFill>
                <a:latin typeface="Courier New" panose="02070309020205020404" pitchFamily="49" charset="0"/>
                <a:ea typeface="MS PGothic" panose="020B0600070205080204" pitchFamily="34" charset="-128"/>
              </a:rPr>
              <a:t> </a:t>
            </a:r>
            <a:r>
              <a:rPr lang="pl-PL" altLang="en-US" sz="1400">
                <a:solidFill>
                  <a:schemeClr val="tx1"/>
                </a:solidFill>
                <a:latin typeface="Courier New" panose="02070309020205020404" pitchFamily="49" charset="0"/>
                <a:ea typeface="MS PGothic" panose="020B0600070205080204" pitchFamily="34" charset="-128"/>
              </a:rPr>
              <a:t>model</a:t>
            </a:r>
            <a:r>
              <a:rPr lang="en-US" altLang="en-US" sz="1400">
                <a:solidFill>
                  <a:schemeClr val="tx1"/>
                </a:solidFill>
                <a:latin typeface="Courier New" panose="02070309020205020404" pitchFamily="49" charset="0"/>
                <a:ea typeface="MS PGothic" panose="020B0600070205080204" pitchFamily="34" charset="-128"/>
              </a:rPr>
              <a:t>;</a:t>
            </a:r>
          </a:p>
        </p:txBody>
      </p:sp>
    </p:spTree>
    <p:extLst>
      <p:ext uri="{BB962C8B-B14F-4D97-AF65-F5344CB8AC3E}">
        <p14:creationId xmlns:p14="http://schemas.microsoft.com/office/powerpoint/2010/main" val="11342827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5812590C-D65E-459F-810F-D1AB7CBFF3FF}" type="slidenum">
              <a:rPr lang="ar-SA" altLang="en-US" sz="1400" smtClean="0">
                <a:solidFill>
                  <a:srgbClr val="0000B6"/>
                </a:solidFill>
                <a:latin typeface="Book Antiqua" panose="02040602050305030304" pitchFamily="18" charset="0"/>
              </a:rPr>
              <a:pPr>
                <a:spcBef>
                  <a:spcPct val="0"/>
                </a:spcBef>
                <a:buClrTx/>
                <a:buSzTx/>
                <a:buFontTx/>
                <a:buNone/>
              </a:pPr>
              <a:t>51</a:t>
            </a:fld>
            <a:endParaRPr lang="en-US" altLang="en-US" sz="1400" smtClean="0">
              <a:solidFill>
                <a:srgbClr val="0000B6"/>
              </a:solidFill>
              <a:latin typeface="Book Antiqua" panose="02040602050305030304" pitchFamily="18" charset="0"/>
            </a:endParaRPr>
          </a:p>
        </p:txBody>
      </p:sp>
      <p:sp>
        <p:nvSpPr>
          <p:cNvPr id="728066" name="Rectangle 2"/>
          <p:cNvSpPr>
            <a:spLocks noGrp="1" noChangeArrowheads="1"/>
          </p:cNvSpPr>
          <p:nvPr>
            <p:ph type="title"/>
          </p:nvPr>
        </p:nvSpPr>
        <p:spPr/>
        <p:txBody>
          <a:bodyPr/>
          <a:lstStyle/>
          <a:p>
            <a:pPr>
              <a:defRPr/>
            </a:pPr>
            <a:r>
              <a:rPr lang="en-US" smtClean="0"/>
              <a:t>IEEE 1164 Standard Logic</a:t>
            </a:r>
          </a:p>
        </p:txBody>
      </p:sp>
      <p:sp>
        <p:nvSpPr>
          <p:cNvPr id="79876" name="Rectangle 3"/>
          <p:cNvSpPr>
            <a:spLocks noGrp="1" noChangeArrowheads="1"/>
          </p:cNvSpPr>
          <p:nvPr>
            <p:ph type="body" idx="1"/>
          </p:nvPr>
        </p:nvSpPr>
        <p:spPr>
          <a:xfrm>
            <a:off x="685800" y="1257300"/>
            <a:ext cx="8458200" cy="4333875"/>
          </a:xfrm>
        </p:spPr>
        <p:txBody>
          <a:bodyPr/>
          <a:lstStyle/>
          <a:p>
            <a:r>
              <a:rPr lang="en-US" altLang="en-US" b="1" dirty="0" err="1" smtClean="0">
                <a:solidFill>
                  <a:srgbClr val="C66B5A"/>
                </a:solidFill>
              </a:rPr>
              <a:t>std_logic</a:t>
            </a:r>
            <a:r>
              <a:rPr lang="en-US" altLang="en-US" dirty="0" smtClean="0"/>
              <a:t> type: a 9-valued logic system</a:t>
            </a:r>
          </a:p>
          <a:p>
            <a:pPr lvl="1"/>
            <a:r>
              <a:rPr lang="en-US" altLang="en-US" dirty="0" smtClean="0"/>
              <a:t>‘U’ – Uninitialized</a:t>
            </a:r>
          </a:p>
          <a:p>
            <a:pPr lvl="1"/>
            <a:r>
              <a:rPr lang="en-US" altLang="en-US" dirty="0" smtClean="0"/>
              <a:t>‘X’ – Forcing Unknown</a:t>
            </a:r>
          </a:p>
          <a:p>
            <a:pPr lvl="1"/>
            <a:r>
              <a:rPr lang="en-US" altLang="en-US" b="1" dirty="0" smtClean="0">
                <a:solidFill>
                  <a:srgbClr val="C00000"/>
                </a:solidFill>
              </a:rPr>
              <a:t>‘0’ – Forcing 0</a:t>
            </a:r>
          </a:p>
          <a:p>
            <a:pPr lvl="1"/>
            <a:r>
              <a:rPr lang="en-US" altLang="en-US" b="1" dirty="0" smtClean="0">
                <a:solidFill>
                  <a:srgbClr val="C00000"/>
                </a:solidFill>
              </a:rPr>
              <a:t>‘1’ – Forcing 1</a:t>
            </a:r>
          </a:p>
          <a:p>
            <a:pPr lvl="1"/>
            <a:r>
              <a:rPr lang="en-US" altLang="en-US" b="1" dirty="0" smtClean="0">
                <a:solidFill>
                  <a:srgbClr val="C00000"/>
                </a:solidFill>
              </a:rPr>
              <a:t>‘Z’ – High impedance</a:t>
            </a:r>
          </a:p>
          <a:p>
            <a:pPr lvl="1"/>
            <a:r>
              <a:rPr lang="en-US" altLang="en-US" dirty="0" smtClean="0"/>
              <a:t>‘W’ – Weak unknown</a:t>
            </a:r>
          </a:p>
          <a:p>
            <a:pPr lvl="1"/>
            <a:r>
              <a:rPr lang="en-US" altLang="en-US" dirty="0" smtClean="0"/>
              <a:t>‘L’ – Weak 0</a:t>
            </a:r>
          </a:p>
          <a:p>
            <a:pPr lvl="1"/>
            <a:r>
              <a:rPr lang="en-US" altLang="en-US" dirty="0" smtClean="0"/>
              <a:t>‘H’ – Weak 1</a:t>
            </a:r>
          </a:p>
          <a:p>
            <a:pPr lvl="1"/>
            <a:r>
              <a:rPr lang="en-US" altLang="en-US" dirty="0" smtClean="0"/>
              <a:t>‘-’ – Don’t care</a:t>
            </a:r>
          </a:p>
        </p:txBody>
      </p:sp>
      <p:sp>
        <p:nvSpPr>
          <p:cNvPr id="79877" name="Text Box 4"/>
          <p:cNvSpPr txBox="1">
            <a:spLocks noChangeArrowheads="1"/>
          </p:cNvSpPr>
          <p:nvPr/>
        </p:nvSpPr>
        <p:spPr bwMode="auto">
          <a:xfrm>
            <a:off x="4532313" y="2524125"/>
            <a:ext cx="439896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50000"/>
              </a:spcBef>
              <a:buClrTx/>
              <a:buSzTx/>
              <a:buFontTx/>
              <a:buNone/>
            </a:pPr>
            <a:r>
              <a:rPr lang="en-US" altLang="en-US" sz="2400" i="0">
                <a:solidFill>
                  <a:srgbClr val="0000FF"/>
                </a:solidFill>
              </a:rPr>
              <a:t>If forcing and weak signal are tied together, the forcing signal dominates. </a:t>
            </a:r>
          </a:p>
          <a:p>
            <a:pPr>
              <a:spcBef>
                <a:spcPct val="50000"/>
              </a:spcBef>
              <a:buClrTx/>
              <a:buSzTx/>
              <a:buFontTx/>
              <a:buNone/>
            </a:pPr>
            <a:r>
              <a:rPr lang="en-US" altLang="en-US" sz="2400" i="0">
                <a:solidFill>
                  <a:srgbClr val="0000FF"/>
                </a:solidFill>
              </a:rPr>
              <a:t>Useful in modeling the internal operation of certain types of ICs. </a:t>
            </a:r>
          </a:p>
          <a:p>
            <a:pPr>
              <a:spcBef>
                <a:spcPct val="50000"/>
              </a:spcBef>
              <a:buClrTx/>
              <a:buSzTx/>
              <a:buFontTx/>
              <a:buNone/>
            </a:pPr>
            <a:r>
              <a:rPr lang="en-US" altLang="en-US" sz="2400" i="0">
                <a:solidFill>
                  <a:srgbClr val="0000FF"/>
                </a:solidFill>
              </a:rPr>
              <a:t>In this course we use a subset of the IEEE values: X10Z</a:t>
            </a:r>
          </a:p>
        </p:txBody>
      </p:sp>
    </p:spTree>
    <p:extLst>
      <p:ext uri="{BB962C8B-B14F-4D97-AF65-F5344CB8AC3E}">
        <p14:creationId xmlns:p14="http://schemas.microsoft.com/office/powerpoint/2010/main" val="1592812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pPr>
              <a:defRPr/>
            </a:pPr>
            <a:r>
              <a:rPr lang="en-US" altLang="en-US" smtClean="0"/>
              <a:t>BIT versus STD_LOGIC</a:t>
            </a:r>
          </a:p>
        </p:txBody>
      </p:sp>
      <p:sp>
        <p:nvSpPr>
          <p:cNvPr id="75779" name="Rectangle 3"/>
          <p:cNvSpPr>
            <a:spLocks noGrp="1" noChangeArrowheads="1"/>
          </p:cNvSpPr>
          <p:nvPr>
            <p:ph type="body" idx="4294967295"/>
          </p:nvPr>
        </p:nvSpPr>
        <p:spPr/>
        <p:txBody>
          <a:bodyPr/>
          <a:lstStyle/>
          <a:p>
            <a:pPr>
              <a:defRPr/>
            </a:pPr>
            <a:r>
              <a:rPr lang="en-US" dirty="0">
                <a:ea typeface="ＭＳ Ｐゴシック" charset="0"/>
                <a:cs typeface="ＭＳ Ｐゴシック" charset="0"/>
              </a:rPr>
              <a:t>BIT type can only have a value of </a:t>
            </a:r>
            <a:r>
              <a:rPr lang="fr-FR" dirty="0">
                <a:ea typeface="ＭＳ Ｐゴシック" charset="0"/>
                <a:cs typeface="ＭＳ Ｐゴシック" charset="0"/>
              </a:rPr>
              <a:t>'</a:t>
            </a:r>
            <a:r>
              <a:rPr lang="en-US" dirty="0" smtClean="0">
                <a:ea typeface="ＭＳ Ｐゴシック" charset="0"/>
                <a:cs typeface="ＭＳ Ｐゴシック" charset="0"/>
              </a:rPr>
              <a:t>0</a:t>
            </a:r>
            <a:r>
              <a:rPr lang="fr-FR" dirty="0">
                <a:ea typeface="ＭＳ Ｐゴシック" charset="0"/>
                <a:cs typeface="ＭＳ Ｐゴシック" charset="0"/>
              </a:rPr>
              <a:t>'</a:t>
            </a:r>
            <a:r>
              <a:rPr lang="en-US" dirty="0" smtClean="0">
                <a:ea typeface="ＭＳ Ｐゴシック" charset="0"/>
                <a:cs typeface="ＭＳ Ｐゴシック" charset="0"/>
              </a:rPr>
              <a:t> </a:t>
            </a:r>
            <a:r>
              <a:rPr lang="en-US" dirty="0">
                <a:ea typeface="ＭＳ Ｐゴシック" charset="0"/>
                <a:cs typeface="ＭＳ Ｐゴシック" charset="0"/>
              </a:rPr>
              <a:t>or </a:t>
            </a:r>
            <a:r>
              <a:rPr lang="fr-FR" dirty="0">
                <a:ea typeface="ＭＳ Ｐゴシック" charset="0"/>
                <a:cs typeface="ＭＳ Ｐゴシック" charset="0"/>
              </a:rPr>
              <a:t>'</a:t>
            </a:r>
            <a:r>
              <a:rPr lang="en-US" dirty="0" smtClean="0">
                <a:ea typeface="ＭＳ Ｐゴシック" charset="0"/>
                <a:cs typeface="ＭＳ Ｐゴシック" charset="0"/>
              </a:rPr>
              <a:t>1</a:t>
            </a:r>
            <a:r>
              <a:rPr lang="fr-FR" dirty="0">
                <a:ea typeface="ＭＳ Ｐゴシック" charset="0"/>
                <a:cs typeface="ＭＳ Ｐゴシック" charset="0"/>
              </a:rPr>
              <a:t>'</a:t>
            </a:r>
            <a:endParaRPr lang="en-US" dirty="0">
              <a:ea typeface="ＭＳ Ｐゴシック" charset="0"/>
              <a:cs typeface="ＭＳ Ｐゴシック" charset="0"/>
            </a:endParaRPr>
          </a:p>
          <a:p>
            <a:pPr>
              <a:defRPr/>
            </a:pPr>
            <a:r>
              <a:rPr lang="en-US" dirty="0">
                <a:ea typeface="ＭＳ Ｐゴシック" charset="0"/>
                <a:cs typeface="ＭＳ Ｐゴシック" charset="0"/>
              </a:rPr>
              <a:t>STD_LOGIC can have nine values</a:t>
            </a:r>
          </a:p>
          <a:p>
            <a:pPr lvl="1">
              <a:defRPr/>
            </a:pPr>
            <a:r>
              <a:rPr lang="fr-FR" dirty="0">
                <a:ea typeface="ＭＳ Ｐゴシック" charset="0"/>
                <a:cs typeface="ＭＳ Ｐゴシック" charset="0"/>
              </a:rPr>
              <a:t>'</a:t>
            </a:r>
            <a:r>
              <a:rPr lang="en-US" dirty="0" smtClean="0">
                <a:ea typeface="ＭＳ Ｐゴシック" charset="0"/>
                <a:cs typeface="Arial"/>
              </a:rPr>
              <a:t>0</a:t>
            </a:r>
            <a:r>
              <a:rPr lang="fr-FR" dirty="0">
                <a:ea typeface="ＭＳ Ｐゴシック" charset="0"/>
                <a:cs typeface="ＭＳ Ｐゴシック" charset="0"/>
              </a:rPr>
              <a:t>'</a:t>
            </a:r>
            <a:r>
              <a:rPr lang="en-US" dirty="0" smtClean="0">
                <a:ea typeface="ＭＳ Ｐゴシック" charset="0"/>
                <a:cs typeface="Arial"/>
              </a:rPr>
              <a:t>, </a:t>
            </a:r>
            <a:r>
              <a:rPr lang="fr-FR" dirty="0">
                <a:ea typeface="ＭＳ Ｐゴシック" charset="0"/>
                <a:cs typeface="ＭＳ Ｐゴシック" charset="0"/>
              </a:rPr>
              <a:t>'</a:t>
            </a:r>
            <a:r>
              <a:rPr lang="en-US" dirty="0" smtClean="0">
                <a:ea typeface="ＭＳ Ｐゴシック" charset="0"/>
                <a:cs typeface="Arial"/>
              </a:rPr>
              <a:t>1</a:t>
            </a:r>
            <a:r>
              <a:rPr lang="fr-FR" dirty="0">
                <a:ea typeface="ＭＳ Ｐゴシック" charset="0"/>
                <a:cs typeface="ＭＳ Ｐゴシック" charset="0"/>
              </a:rPr>
              <a:t>'</a:t>
            </a:r>
            <a:r>
              <a:rPr lang="en-US" dirty="0" smtClean="0">
                <a:ea typeface="ＭＳ Ｐゴシック" charset="0"/>
                <a:cs typeface="Arial"/>
              </a:rPr>
              <a:t>, </a:t>
            </a:r>
            <a:r>
              <a:rPr lang="fr-FR" dirty="0">
                <a:ea typeface="ＭＳ Ｐゴシック" charset="0"/>
                <a:cs typeface="ＭＳ Ｐゴシック" charset="0"/>
              </a:rPr>
              <a:t>'</a:t>
            </a:r>
            <a:r>
              <a:rPr lang="en-US" dirty="0" smtClean="0">
                <a:ea typeface="ＭＳ Ｐゴシック" charset="0"/>
                <a:cs typeface="Arial"/>
              </a:rPr>
              <a:t>Z</a:t>
            </a:r>
            <a:r>
              <a:rPr lang="fr-FR" dirty="0">
                <a:ea typeface="ＭＳ Ｐゴシック" charset="0"/>
                <a:cs typeface="ＭＳ Ｐゴシック" charset="0"/>
              </a:rPr>
              <a:t>'</a:t>
            </a:r>
            <a:r>
              <a:rPr lang="en-US" dirty="0" smtClean="0">
                <a:ea typeface="ＭＳ Ｐゴシック" charset="0"/>
                <a:cs typeface="Arial"/>
              </a:rPr>
              <a:t>, </a:t>
            </a:r>
            <a:r>
              <a:rPr lang="fr-FR" dirty="0">
                <a:ea typeface="ＭＳ Ｐゴシック" charset="0"/>
                <a:cs typeface="ＭＳ Ｐゴシック" charset="0"/>
              </a:rPr>
              <a:t>'</a:t>
            </a:r>
            <a:r>
              <a:rPr lang="en-US" dirty="0" smtClean="0">
                <a:ea typeface="ＭＳ Ｐゴシック" charset="0"/>
                <a:cs typeface="Arial"/>
              </a:rPr>
              <a:t>U</a:t>
            </a:r>
            <a:r>
              <a:rPr lang="fr-FR" dirty="0">
                <a:ea typeface="ＭＳ Ｐゴシック" charset="0"/>
                <a:cs typeface="ＭＳ Ｐゴシック" charset="0"/>
              </a:rPr>
              <a:t>'</a:t>
            </a:r>
            <a:r>
              <a:rPr lang="en-US" dirty="0" smtClean="0">
                <a:ea typeface="ＭＳ Ｐゴシック" charset="0"/>
                <a:cs typeface="Arial"/>
              </a:rPr>
              <a:t>, </a:t>
            </a:r>
            <a:r>
              <a:rPr lang="fr-FR" dirty="0">
                <a:ea typeface="ＭＳ Ｐゴシック" charset="0"/>
                <a:cs typeface="ＭＳ Ｐゴシック" charset="0"/>
              </a:rPr>
              <a:t>'</a:t>
            </a:r>
            <a:r>
              <a:rPr lang="en-US" dirty="0" smtClean="0">
                <a:ea typeface="ＭＳ Ｐゴシック" charset="0"/>
                <a:cs typeface="Arial"/>
              </a:rPr>
              <a:t>X</a:t>
            </a:r>
            <a:r>
              <a:rPr lang="fr-FR" dirty="0">
                <a:ea typeface="ＭＳ Ｐゴシック" charset="0"/>
                <a:cs typeface="ＭＳ Ｐゴシック" charset="0"/>
              </a:rPr>
              <a:t>'</a:t>
            </a:r>
            <a:r>
              <a:rPr lang="en-US" dirty="0" smtClean="0">
                <a:ea typeface="ＭＳ Ｐゴシック" charset="0"/>
                <a:cs typeface="Arial"/>
              </a:rPr>
              <a:t>, </a:t>
            </a:r>
            <a:r>
              <a:rPr lang="fr-FR" dirty="0">
                <a:ea typeface="ＭＳ Ｐゴシック" charset="0"/>
                <a:cs typeface="ＭＳ Ｐゴシック" charset="0"/>
              </a:rPr>
              <a:t>'</a:t>
            </a:r>
            <a:r>
              <a:rPr lang="en-US" dirty="0" smtClean="0">
                <a:ea typeface="ＭＳ Ｐゴシック" charset="0"/>
                <a:cs typeface="Arial"/>
              </a:rPr>
              <a:t>L</a:t>
            </a:r>
            <a:r>
              <a:rPr lang="fr-FR" dirty="0">
                <a:ea typeface="ＭＳ Ｐゴシック" charset="0"/>
                <a:cs typeface="ＭＳ Ｐゴシック" charset="0"/>
              </a:rPr>
              <a:t>'</a:t>
            </a:r>
            <a:r>
              <a:rPr lang="en-US" dirty="0" smtClean="0">
                <a:ea typeface="ＭＳ Ｐゴシック" charset="0"/>
                <a:cs typeface="Arial"/>
              </a:rPr>
              <a:t>, </a:t>
            </a:r>
            <a:r>
              <a:rPr lang="fr-FR" dirty="0">
                <a:ea typeface="ＭＳ Ｐゴシック" charset="0"/>
                <a:cs typeface="ＭＳ Ｐゴシック" charset="0"/>
              </a:rPr>
              <a:t>'</a:t>
            </a:r>
            <a:r>
              <a:rPr lang="en-US" dirty="0" smtClean="0">
                <a:ea typeface="ＭＳ Ｐゴシック" charset="0"/>
                <a:cs typeface="Arial"/>
              </a:rPr>
              <a:t>H</a:t>
            </a:r>
            <a:r>
              <a:rPr lang="fr-FR" dirty="0">
                <a:ea typeface="ＭＳ Ｐゴシック" charset="0"/>
                <a:cs typeface="ＭＳ Ｐゴシック" charset="0"/>
              </a:rPr>
              <a:t>'</a:t>
            </a:r>
            <a:r>
              <a:rPr lang="en-US" dirty="0" smtClean="0">
                <a:ea typeface="ＭＳ Ｐゴシック" charset="0"/>
                <a:cs typeface="Arial"/>
              </a:rPr>
              <a:t>,</a:t>
            </a:r>
            <a:r>
              <a:rPr lang="ja-JP" altLang="en-US" dirty="0" smtClean="0">
                <a:ea typeface="ＭＳ Ｐゴシック" charset="0"/>
                <a:cs typeface="Arial"/>
              </a:rPr>
              <a:t> </a:t>
            </a:r>
            <a:r>
              <a:rPr lang="fr-FR" dirty="0">
                <a:ea typeface="ＭＳ Ｐゴシック" charset="0"/>
                <a:cs typeface="Arial"/>
              </a:rPr>
              <a:t>'</a:t>
            </a:r>
            <a:r>
              <a:rPr lang="en-US" dirty="0" smtClean="0">
                <a:ea typeface="ＭＳ Ｐゴシック" charset="0"/>
                <a:cs typeface="Arial"/>
              </a:rPr>
              <a:t>W</a:t>
            </a:r>
            <a:r>
              <a:rPr lang="fr-FR" dirty="0" smtClean="0">
                <a:ea typeface="ＭＳ Ｐゴシック" charset="0"/>
                <a:cs typeface="Arial"/>
              </a:rPr>
              <a:t>'</a:t>
            </a:r>
            <a:r>
              <a:rPr lang="en-US" dirty="0" smtClean="0">
                <a:ea typeface="ＭＳ Ｐゴシック" charset="0"/>
                <a:cs typeface="Arial"/>
              </a:rPr>
              <a:t>, </a:t>
            </a:r>
            <a:r>
              <a:rPr lang="fr-FR" dirty="0">
                <a:ea typeface="ＭＳ Ｐゴシック" charset="0"/>
                <a:cs typeface="Arial"/>
              </a:rPr>
              <a:t>'</a:t>
            </a:r>
            <a:r>
              <a:rPr lang="en-US" dirty="0" smtClean="0">
                <a:ea typeface="ＭＳ Ｐゴシック" charset="0"/>
                <a:cs typeface="Arial"/>
              </a:rPr>
              <a:t>-</a:t>
            </a:r>
            <a:r>
              <a:rPr lang="fr-FR" dirty="0">
                <a:ea typeface="ＭＳ Ｐゴシック" charset="0"/>
                <a:cs typeface="Arial"/>
              </a:rPr>
              <a:t>'</a:t>
            </a:r>
            <a:endParaRPr lang="en-US" dirty="0">
              <a:ea typeface="ＭＳ Ｐゴシック" charset="0"/>
              <a:cs typeface="Arial"/>
            </a:endParaRPr>
          </a:p>
          <a:p>
            <a:pPr marL="457200" lvl="1" indent="0">
              <a:buFontTx/>
              <a:buNone/>
              <a:defRPr/>
            </a:pPr>
            <a:r>
              <a:rPr lang="en-US" dirty="0" smtClean="0">
                <a:ea typeface="ＭＳ Ｐゴシック" charset="0"/>
              </a:rPr>
              <a:t>    Useful </a:t>
            </a:r>
            <a:r>
              <a:rPr lang="en-US" dirty="0">
                <a:ea typeface="ＭＳ Ｐゴシック" charset="0"/>
              </a:rPr>
              <a:t>mainly for simulation</a:t>
            </a:r>
          </a:p>
          <a:p>
            <a:pPr lvl="1">
              <a:defRPr/>
            </a:pPr>
            <a:r>
              <a:rPr lang="fr-FR" dirty="0">
                <a:ea typeface="ＭＳ Ｐゴシック" charset="0"/>
                <a:cs typeface="ＭＳ Ｐゴシック" charset="0"/>
              </a:rPr>
              <a:t>'</a:t>
            </a:r>
            <a:r>
              <a:rPr lang="en-US" dirty="0" smtClean="0">
                <a:ea typeface="ＭＳ Ｐゴシック" charset="0"/>
              </a:rPr>
              <a:t>0</a:t>
            </a:r>
            <a:r>
              <a:rPr lang="fr-FR" dirty="0">
                <a:ea typeface="ＭＳ Ｐゴシック" charset="0"/>
                <a:cs typeface="ＭＳ Ｐゴシック" charset="0"/>
              </a:rPr>
              <a:t>'</a:t>
            </a:r>
            <a:r>
              <a:rPr lang="en-US" dirty="0" smtClean="0">
                <a:ea typeface="ＭＳ Ｐゴシック" charset="0"/>
              </a:rPr>
              <a:t>, </a:t>
            </a:r>
            <a:r>
              <a:rPr lang="fr-FR" dirty="0">
                <a:ea typeface="ＭＳ Ｐゴシック" charset="0"/>
                <a:cs typeface="ＭＳ Ｐゴシック" charset="0"/>
              </a:rPr>
              <a:t>'</a:t>
            </a:r>
            <a:r>
              <a:rPr lang="en-US" dirty="0" smtClean="0">
                <a:ea typeface="ＭＳ Ｐゴシック" charset="0"/>
              </a:rPr>
              <a:t>1</a:t>
            </a:r>
            <a:r>
              <a:rPr lang="fr-FR" dirty="0">
                <a:ea typeface="ＭＳ Ｐゴシック" charset="0"/>
                <a:cs typeface="ＭＳ Ｐゴシック" charset="0"/>
              </a:rPr>
              <a:t>'</a:t>
            </a:r>
            <a:r>
              <a:rPr lang="en-US" dirty="0" smtClean="0">
                <a:ea typeface="ＭＳ Ｐゴシック" charset="0"/>
              </a:rPr>
              <a:t>, </a:t>
            </a:r>
            <a:r>
              <a:rPr lang="en-US" dirty="0">
                <a:ea typeface="ＭＳ Ｐゴシック" charset="0"/>
              </a:rPr>
              <a:t>and </a:t>
            </a:r>
            <a:r>
              <a:rPr lang="fr-FR" dirty="0">
                <a:ea typeface="ＭＳ Ｐゴシック" charset="0"/>
                <a:cs typeface="ＭＳ Ｐゴシック" charset="0"/>
              </a:rPr>
              <a:t>'</a:t>
            </a:r>
            <a:r>
              <a:rPr lang="en-US" dirty="0" smtClean="0">
                <a:ea typeface="ＭＳ Ｐゴシック" charset="0"/>
              </a:rPr>
              <a:t>Z</a:t>
            </a:r>
            <a:r>
              <a:rPr lang="fr-FR" dirty="0">
                <a:ea typeface="ＭＳ Ｐゴシック" charset="0"/>
                <a:cs typeface="ＭＳ Ｐゴシック" charset="0"/>
              </a:rPr>
              <a:t>'</a:t>
            </a:r>
            <a:r>
              <a:rPr lang="en-US" dirty="0" smtClean="0">
                <a:ea typeface="ＭＳ Ｐゴシック" charset="0"/>
              </a:rPr>
              <a:t> </a:t>
            </a:r>
            <a:r>
              <a:rPr lang="en-US" dirty="0">
                <a:ea typeface="ＭＳ Ｐゴシック" charset="0"/>
              </a:rPr>
              <a:t>are synthesizable </a:t>
            </a:r>
          </a:p>
          <a:p>
            <a:pPr marL="457200" lvl="1" indent="0">
              <a:buFontTx/>
              <a:buNone/>
              <a:defRPr/>
            </a:pPr>
            <a:r>
              <a:rPr lang="en-US" dirty="0" smtClean="0">
                <a:ea typeface="ＭＳ Ｐゴシック" charset="0"/>
              </a:rPr>
              <a:t>    (</a:t>
            </a:r>
            <a:r>
              <a:rPr lang="en-US" b="1" dirty="0">
                <a:solidFill>
                  <a:srgbClr val="BA2D2D"/>
                </a:solidFill>
                <a:ea typeface="ＭＳ Ｐゴシック" charset="0"/>
              </a:rPr>
              <a:t>your </a:t>
            </a:r>
            <a:r>
              <a:rPr lang="en-US" b="1" dirty="0" smtClean="0">
                <a:solidFill>
                  <a:srgbClr val="BA2D2D"/>
                </a:solidFill>
                <a:ea typeface="ＭＳ Ｐゴシック" charset="0"/>
              </a:rPr>
              <a:t>codes should </a:t>
            </a:r>
            <a:r>
              <a:rPr lang="en-US" b="1" dirty="0">
                <a:solidFill>
                  <a:srgbClr val="BA2D2D"/>
                </a:solidFill>
                <a:ea typeface="ＭＳ Ｐゴシック" charset="0"/>
              </a:rPr>
              <a:t>contain only these </a:t>
            </a:r>
            <a:endParaRPr lang="en-US" b="1" dirty="0" smtClean="0">
              <a:solidFill>
                <a:srgbClr val="BA2D2D"/>
              </a:solidFill>
              <a:ea typeface="ＭＳ Ｐゴシック" charset="0"/>
            </a:endParaRPr>
          </a:p>
          <a:p>
            <a:pPr marL="457200" lvl="1" indent="0">
              <a:buFontTx/>
              <a:buNone/>
              <a:defRPr/>
            </a:pPr>
            <a:r>
              <a:rPr lang="en-US" b="1" dirty="0">
                <a:solidFill>
                  <a:srgbClr val="BA2D2D"/>
                </a:solidFill>
                <a:ea typeface="ＭＳ Ｐゴシック" charset="0"/>
              </a:rPr>
              <a:t> </a:t>
            </a:r>
            <a:r>
              <a:rPr lang="en-US" b="1" dirty="0" smtClean="0">
                <a:solidFill>
                  <a:srgbClr val="BA2D2D"/>
                </a:solidFill>
                <a:ea typeface="ＭＳ Ｐゴシック" charset="0"/>
              </a:rPr>
              <a:t>    three </a:t>
            </a:r>
            <a:r>
              <a:rPr lang="en-US" b="1" dirty="0">
                <a:solidFill>
                  <a:srgbClr val="BA2D2D"/>
                </a:solidFill>
                <a:ea typeface="ＭＳ Ｐゴシック" charset="0"/>
              </a:rPr>
              <a:t>values</a:t>
            </a:r>
            <a:r>
              <a:rPr lang="en-US" dirty="0">
                <a:ea typeface="ＭＳ Ｐゴシック" charset="0"/>
              </a:rPr>
              <a:t>)</a:t>
            </a:r>
          </a:p>
        </p:txBody>
      </p:sp>
    </p:spTree>
    <p:extLst>
      <p:ext uri="{BB962C8B-B14F-4D97-AF65-F5344CB8AC3E}">
        <p14:creationId xmlns:p14="http://schemas.microsoft.com/office/powerpoint/2010/main" val="40875397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2" descr="crii_application_large_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0"/>
            <a:ext cx="8078787"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3"/>
          <p:cNvSpPr txBox="1">
            <a:spLocks noChangeArrowheads="1"/>
          </p:cNvSpPr>
          <p:nvPr/>
        </p:nvSpPr>
        <p:spPr bwMode="auto">
          <a:xfrm>
            <a:off x="0" y="3048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a:buClr>
                <a:srgbClr val="000000"/>
              </a:buClr>
              <a:buSzTx/>
              <a:buFontTx/>
              <a:buNone/>
            </a:pPr>
            <a:r>
              <a:rPr kumimoji="1" lang="en-US" altLang="en-US" sz="3600" b="1" dirty="0" smtClean="0">
                <a:solidFill>
                  <a:schemeClr val="tx1"/>
                </a:solidFill>
                <a:ea typeface="MS PGothic" panose="020B0600070205080204" pitchFamily="34" charset="-128"/>
              </a:rPr>
              <a:t>Generic and Generate</a:t>
            </a:r>
            <a:endParaRPr kumimoji="1" lang="en-US" altLang="en-US" sz="3600" b="1" dirty="0">
              <a:solidFill>
                <a:schemeClr val="tx1"/>
              </a:solidFill>
              <a:ea typeface="MS PGothic" panose="020B0600070205080204" pitchFamily="34" charset="-128"/>
            </a:endParaRPr>
          </a:p>
        </p:txBody>
      </p:sp>
    </p:spTree>
    <p:extLst>
      <p:ext uri="{BB962C8B-B14F-4D97-AF65-F5344CB8AC3E}">
        <p14:creationId xmlns:p14="http://schemas.microsoft.com/office/powerpoint/2010/main" val="23723682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Placeholder 2"/>
          <p:cNvSpPr>
            <a:spLocks noGrp="1"/>
          </p:cNvSpPr>
          <p:nvPr>
            <p:ph type="body" sz="half" idx="1"/>
          </p:nvPr>
        </p:nvSpPr>
        <p:spPr>
          <a:xfrm>
            <a:off x="685800" y="1676400"/>
            <a:ext cx="7772400" cy="4419600"/>
          </a:xfrm>
        </p:spPr>
        <p:txBody>
          <a:bodyPr/>
          <a:lstStyle/>
          <a:p>
            <a:pPr>
              <a:buFont typeface="Arial" panose="020B0604020202020204" pitchFamily="34" charset="0"/>
              <a:buChar char="•"/>
            </a:pPr>
            <a:r>
              <a:rPr lang="en-US" altLang="en-US" sz="2400" dirty="0" smtClean="0"/>
              <a:t>Generics allow the component to be customized upon instantiation.</a:t>
            </a:r>
          </a:p>
          <a:p>
            <a:pPr>
              <a:buFont typeface="Arial" panose="020B0604020202020204" pitchFamily="34" charset="0"/>
              <a:buChar char="•"/>
            </a:pPr>
            <a:r>
              <a:rPr lang="en-US" altLang="en-US" sz="2400" dirty="0" smtClean="0"/>
              <a:t>Generics pass information from the entity to the architecture.</a:t>
            </a:r>
          </a:p>
          <a:p>
            <a:pPr>
              <a:buFont typeface="Arial" panose="020B0604020202020204" pitchFamily="34" charset="0"/>
              <a:buChar char="•"/>
            </a:pPr>
            <a:r>
              <a:rPr lang="en-US" altLang="en-US" sz="2400" dirty="0" smtClean="0"/>
              <a:t>Common uses of generics</a:t>
            </a:r>
          </a:p>
          <a:p>
            <a:pPr lvl="1">
              <a:buFont typeface="Arial" panose="020B0604020202020204" pitchFamily="34" charset="0"/>
              <a:buChar char="•"/>
            </a:pPr>
            <a:r>
              <a:rPr lang="en-US" altLang="en-US" sz="2000" dirty="0" smtClean="0"/>
              <a:t>Customize timing</a:t>
            </a:r>
          </a:p>
          <a:p>
            <a:pPr lvl="1">
              <a:buFont typeface="Arial" panose="020B0604020202020204" pitchFamily="34" charset="0"/>
              <a:buChar char="•"/>
            </a:pPr>
            <a:r>
              <a:rPr lang="en-US" altLang="en-US" sz="2000" dirty="0" smtClean="0"/>
              <a:t>Alter range of subtypes</a:t>
            </a:r>
          </a:p>
          <a:p>
            <a:pPr lvl="1">
              <a:buFont typeface="Arial" panose="020B0604020202020204" pitchFamily="34" charset="0"/>
              <a:buChar char="•"/>
            </a:pPr>
            <a:r>
              <a:rPr lang="en-US" altLang="en-US" sz="2000" dirty="0" smtClean="0"/>
              <a:t>Change size of arrays</a:t>
            </a:r>
          </a:p>
        </p:txBody>
      </p:sp>
      <p:sp>
        <p:nvSpPr>
          <p:cNvPr id="105478" name="TextBox 8"/>
          <p:cNvSpPr txBox="1">
            <a:spLocks noChangeArrowheads="1"/>
          </p:cNvSpPr>
          <p:nvPr/>
        </p:nvSpPr>
        <p:spPr bwMode="auto">
          <a:xfrm>
            <a:off x="1828800" y="4876800"/>
            <a:ext cx="4495800" cy="1754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a:solidFill>
                  <a:schemeClr val="tx1"/>
                </a:solidFill>
                <a:latin typeface="Courier New" panose="02070309020205020404" pitchFamily="49" charset="0"/>
                <a:ea typeface="MS PGothic" panose="020B0600070205080204" pitchFamily="34" charset="-128"/>
                <a:cs typeface="Courier New" panose="02070309020205020404" pitchFamily="49" charset="0"/>
              </a:rPr>
              <a:t>ENTITY adder IS </a:t>
            </a:r>
          </a:p>
          <a:p>
            <a:pPr>
              <a:spcBef>
                <a:spcPct val="0"/>
              </a:spcBef>
              <a:buClrTx/>
              <a:buSzTx/>
              <a:buFontTx/>
              <a:buNone/>
            </a:pPr>
            <a:r>
              <a:rPr lang="en-US" altLang="en-US" sz="1200">
                <a:solidFill>
                  <a:schemeClr val="tx1"/>
                </a:solidFill>
                <a:latin typeface="Courier New" panose="02070309020205020404" pitchFamily="49" charset="0"/>
                <a:ea typeface="MS PGothic" panose="020B0600070205080204" pitchFamily="34" charset="-128"/>
                <a:cs typeface="Courier New" panose="02070309020205020404" pitchFamily="49" charset="0"/>
              </a:rPr>
              <a:t>GENERIC(n: natural :=2); </a:t>
            </a:r>
          </a:p>
          <a:p>
            <a:pPr>
              <a:spcBef>
                <a:spcPct val="0"/>
              </a:spcBef>
              <a:buClrTx/>
              <a:buSzTx/>
              <a:buFontTx/>
              <a:buNone/>
            </a:pPr>
            <a:r>
              <a:rPr lang="en-US" altLang="en-US" sz="1200">
                <a:solidFill>
                  <a:schemeClr val="tx1"/>
                </a:solidFill>
                <a:latin typeface="Courier New" panose="02070309020205020404" pitchFamily="49" charset="0"/>
                <a:ea typeface="MS PGothic" panose="020B0600070205080204" pitchFamily="34" charset="-128"/>
                <a:cs typeface="Courier New" panose="02070309020205020404" pitchFamily="49" charset="0"/>
              </a:rPr>
              <a:t>PORT( </a:t>
            </a:r>
          </a:p>
          <a:p>
            <a:pPr>
              <a:spcBef>
                <a:spcPct val="0"/>
              </a:spcBef>
              <a:buClrTx/>
              <a:buSzTx/>
              <a:buFontTx/>
              <a:buNone/>
            </a:pPr>
            <a:r>
              <a:rPr lang="en-US" altLang="en-US" sz="1200">
                <a:solidFill>
                  <a:schemeClr val="tx1"/>
                </a:solidFill>
                <a:latin typeface="Courier New" panose="02070309020205020404" pitchFamily="49" charset="0"/>
                <a:ea typeface="MS PGothic" panose="020B0600070205080204" pitchFamily="34" charset="-128"/>
                <a:cs typeface="Courier New" panose="02070309020205020404" pitchFamily="49" charset="0"/>
              </a:rPr>
              <a:t>      A: IN STD_LOGIC_VECTOR(n-1 DOWNTO 0);    </a:t>
            </a:r>
          </a:p>
          <a:p>
            <a:pPr>
              <a:spcBef>
                <a:spcPct val="0"/>
              </a:spcBef>
              <a:buClrTx/>
              <a:buSzTx/>
              <a:buFontTx/>
              <a:buNone/>
            </a:pPr>
            <a:r>
              <a:rPr lang="en-US" altLang="en-US" sz="1200">
                <a:solidFill>
                  <a:schemeClr val="tx1"/>
                </a:solidFill>
                <a:latin typeface="Courier New" panose="02070309020205020404" pitchFamily="49" charset="0"/>
                <a:ea typeface="MS PGothic" panose="020B0600070205080204" pitchFamily="34" charset="-128"/>
                <a:cs typeface="Courier New" panose="02070309020205020404" pitchFamily="49" charset="0"/>
              </a:rPr>
              <a:t>      B: IN STD_LOGIC_VECTOR(n-1 DOWNTO 0); </a:t>
            </a:r>
          </a:p>
          <a:p>
            <a:pPr>
              <a:spcBef>
                <a:spcPct val="0"/>
              </a:spcBef>
              <a:buClrTx/>
              <a:buSzTx/>
              <a:buFontTx/>
              <a:buNone/>
            </a:pPr>
            <a:r>
              <a:rPr lang="en-US" altLang="en-US" sz="1200">
                <a:solidFill>
                  <a:schemeClr val="tx1"/>
                </a:solidFill>
                <a:latin typeface="Courier New" panose="02070309020205020404" pitchFamily="49" charset="0"/>
                <a:ea typeface="MS PGothic" panose="020B0600070205080204" pitchFamily="34" charset="-128"/>
                <a:cs typeface="Courier New" panose="02070309020205020404" pitchFamily="49" charset="0"/>
              </a:rPr>
              <a:t>      C: OUT STD_LOGIC; </a:t>
            </a:r>
          </a:p>
          <a:p>
            <a:pPr>
              <a:spcBef>
                <a:spcPct val="0"/>
              </a:spcBef>
              <a:buClrTx/>
              <a:buSzTx/>
              <a:buFontTx/>
              <a:buNone/>
            </a:pPr>
            <a:r>
              <a:rPr lang="en-US" altLang="en-US" sz="1200">
                <a:solidFill>
                  <a:schemeClr val="tx1"/>
                </a:solidFill>
                <a:latin typeface="Courier New" panose="02070309020205020404" pitchFamily="49" charset="0"/>
                <a:ea typeface="MS PGothic" panose="020B0600070205080204" pitchFamily="34" charset="-128"/>
                <a:cs typeface="Courier New" panose="02070309020205020404" pitchFamily="49" charset="0"/>
              </a:rPr>
              <a:t>      SUM: OUT STD_LOGIC_VECTOR(n-1 DOWNTO 0) ); </a:t>
            </a:r>
          </a:p>
          <a:p>
            <a:pPr>
              <a:spcBef>
                <a:spcPct val="0"/>
              </a:spcBef>
              <a:buClrTx/>
              <a:buSzTx/>
              <a:buFontTx/>
              <a:buNone/>
            </a:pPr>
            <a:r>
              <a:rPr lang="en-US" altLang="en-US" sz="1200">
                <a:solidFill>
                  <a:schemeClr val="tx1"/>
                </a:solidFill>
                <a:latin typeface="Courier New" panose="02070309020205020404" pitchFamily="49" charset="0"/>
                <a:ea typeface="MS PGothic" panose="020B0600070205080204" pitchFamily="34" charset="-128"/>
                <a:cs typeface="Courier New" panose="02070309020205020404" pitchFamily="49" charset="0"/>
              </a:rPr>
              <a:t>END adder;</a:t>
            </a:r>
          </a:p>
        </p:txBody>
      </p:sp>
      <p:sp>
        <p:nvSpPr>
          <p:cNvPr id="10" name="Title 1"/>
          <p:cNvSpPr>
            <a:spLocks noGrp="1"/>
          </p:cNvSpPr>
          <p:nvPr>
            <p:ph type="title"/>
          </p:nvPr>
        </p:nvSpPr>
        <p:spPr>
          <a:xfrm>
            <a:off x="685800" y="177800"/>
            <a:ext cx="7772400" cy="1041400"/>
          </a:xfrm>
        </p:spPr>
        <p:txBody>
          <a:bodyPr/>
          <a:lstStyle/>
          <a:p>
            <a:pPr>
              <a:defRPr/>
            </a:pPr>
            <a:r>
              <a:rPr lang="en-US" altLang="en-US" dirty="0" smtClean="0"/>
              <a:t>Generic Statement</a:t>
            </a:r>
          </a:p>
        </p:txBody>
      </p:sp>
    </p:spTree>
    <p:extLst>
      <p:ext uri="{BB962C8B-B14F-4D97-AF65-F5344CB8AC3E}">
        <p14:creationId xmlns:p14="http://schemas.microsoft.com/office/powerpoint/2010/main" val="3949985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defRPr/>
            </a:pPr>
            <a:r>
              <a:rPr lang="en-US" altLang="en-US" smtClean="0"/>
              <a:t>Generics</a:t>
            </a:r>
          </a:p>
        </p:txBody>
      </p:sp>
      <p:sp>
        <p:nvSpPr>
          <p:cNvPr id="65539" name="Text Placeholder 2"/>
          <p:cNvSpPr>
            <a:spLocks noGrp="1"/>
          </p:cNvSpPr>
          <p:nvPr>
            <p:ph type="body" sz="half" idx="1"/>
          </p:nvPr>
        </p:nvSpPr>
        <p:spPr>
          <a:xfrm>
            <a:off x="685800" y="1676400"/>
            <a:ext cx="7772400" cy="4419600"/>
          </a:xfrm>
        </p:spPr>
        <p:txBody>
          <a:bodyPr/>
          <a:lstStyle/>
          <a:p>
            <a:pPr>
              <a:buFont typeface="Arial" panose="020B0604020202020204" pitchFamily="34" charset="0"/>
              <a:buChar char="•"/>
            </a:pPr>
            <a:r>
              <a:rPr lang="en-US" altLang="en-US" sz="2400" dirty="0" smtClean="0"/>
              <a:t>Generics allow the component to be customized upon instantiation.</a:t>
            </a:r>
          </a:p>
          <a:p>
            <a:pPr>
              <a:buFont typeface="Arial" panose="020B0604020202020204" pitchFamily="34" charset="0"/>
              <a:buChar char="•"/>
            </a:pPr>
            <a:r>
              <a:rPr lang="en-US" altLang="en-US" sz="2400" dirty="0" smtClean="0"/>
              <a:t>Generics pass information from the entity to the architecture.</a:t>
            </a:r>
          </a:p>
          <a:p>
            <a:pPr>
              <a:buFont typeface="Arial" panose="020B0604020202020204" pitchFamily="34" charset="0"/>
              <a:buChar char="•"/>
            </a:pPr>
            <a:r>
              <a:rPr lang="en-US" altLang="en-US" sz="2400" dirty="0" smtClean="0"/>
              <a:t>Common uses of generics</a:t>
            </a:r>
          </a:p>
          <a:p>
            <a:pPr lvl="1">
              <a:buFont typeface="Arial" panose="020B0604020202020204" pitchFamily="34" charset="0"/>
              <a:buChar char="•"/>
            </a:pPr>
            <a:r>
              <a:rPr lang="en-US" altLang="en-US" sz="2000" dirty="0" smtClean="0"/>
              <a:t>Customize timing</a:t>
            </a:r>
          </a:p>
          <a:p>
            <a:pPr lvl="1">
              <a:buFont typeface="Arial" panose="020B0604020202020204" pitchFamily="34" charset="0"/>
              <a:buChar char="•"/>
            </a:pPr>
            <a:r>
              <a:rPr lang="en-US" altLang="en-US" sz="2000" dirty="0" smtClean="0"/>
              <a:t>Alter range of subtypes</a:t>
            </a:r>
          </a:p>
          <a:p>
            <a:pPr lvl="1">
              <a:buFont typeface="Arial" panose="020B0604020202020204" pitchFamily="34" charset="0"/>
              <a:buChar char="•"/>
            </a:pPr>
            <a:r>
              <a:rPr lang="en-US" altLang="en-US" sz="2000" dirty="0" smtClean="0"/>
              <a:t>Change size of arrays</a:t>
            </a:r>
          </a:p>
        </p:txBody>
      </p:sp>
      <p:sp>
        <p:nvSpPr>
          <p:cNvPr id="6554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pitchFamily="2" charset="2"/>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000">
                <a:solidFill>
                  <a:srgbClr val="000000"/>
                </a:solidFill>
                <a:latin typeface="Arial Unicode MS" panose="020B0604020202020204" pitchFamily="34" charset="-128"/>
                <a:ea typeface="MS PGothic" panose="020B0600070205080204" pitchFamily="34" charset="-128"/>
                <a:cs typeface="Times New Roman" panose="02020603050405020304" pitchFamily="18" charset="0"/>
              </a:rPr>
              <a:t>entity ADDER is generic(n: natural :=2); port( A: in std_logic_vector(n-1 downto 0); B: in std_logic_vector(n-1 downto 0); carry: out std_logic; sum: out std_logic_vector(n-1 downto 0) ); end ADDER;</a:t>
            </a:r>
            <a:r>
              <a:rPr lang="en-US" altLang="en-US" sz="900">
                <a:solidFill>
                  <a:schemeClr val="tx1"/>
                </a:solidFill>
                <a:ea typeface="MS PGothic" panose="020B0600070205080204" pitchFamily="34" charset="-128"/>
                <a:cs typeface="Times New Roman" panose="02020603050405020304" pitchFamily="18" charset="0"/>
              </a:rPr>
              <a:t> </a:t>
            </a:r>
            <a:endParaRPr lang="en-US" altLang="en-US" sz="2400">
              <a:solidFill>
                <a:schemeClr val="tx1"/>
              </a:solidFill>
              <a:ea typeface="MS PGothic" panose="020B0600070205080204" pitchFamily="34" charset="-128"/>
              <a:cs typeface="Times New Roman" panose="02020603050405020304" pitchFamily="18" charset="0"/>
            </a:endParaRPr>
          </a:p>
        </p:txBody>
      </p:sp>
      <p:sp>
        <p:nvSpPr>
          <p:cNvPr id="6554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pitchFamily="2" charset="2"/>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000">
                <a:solidFill>
                  <a:srgbClr val="000000"/>
                </a:solidFill>
                <a:latin typeface="Arial Unicode MS" panose="020B0604020202020204" pitchFamily="34" charset="-128"/>
                <a:ea typeface="MS PGothic" panose="020B0600070205080204" pitchFamily="34" charset="-128"/>
                <a:cs typeface="Times New Roman" panose="02020603050405020304" pitchFamily="18" charset="0"/>
              </a:rPr>
              <a:t>entity ADDER is generic(n: natural :=2); port( A: in std_logic_vector(n-1 downto 0); B: in std_logic_vector(n-1 downto 0); carry: out std_logic; sum: out std_logic_vector(n-1 downto 0) ); end ADDER;</a:t>
            </a:r>
            <a:r>
              <a:rPr lang="en-US" altLang="en-US" sz="900">
                <a:solidFill>
                  <a:schemeClr val="tx1"/>
                </a:solidFill>
                <a:ea typeface="MS PGothic" panose="020B0600070205080204" pitchFamily="34" charset="-128"/>
                <a:cs typeface="Times New Roman" panose="02020603050405020304" pitchFamily="18" charset="0"/>
              </a:rPr>
              <a:t> </a:t>
            </a:r>
            <a:endParaRPr lang="en-US" altLang="en-US" sz="2400">
              <a:solidFill>
                <a:schemeClr val="tx1"/>
              </a:solidFill>
              <a:ea typeface="MS PGothic" panose="020B0600070205080204" pitchFamily="34" charset="-128"/>
              <a:cs typeface="Times New Roman" panose="02020603050405020304" pitchFamily="18" charset="0"/>
            </a:endParaRPr>
          </a:p>
        </p:txBody>
      </p:sp>
      <p:sp>
        <p:nvSpPr>
          <p:cNvPr id="65542" name="TextBox 8"/>
          <p:cNvSpPr txBox="1">
            <a:spLocks noChangeArrowheads="1"/>
          </p:cNvSpPr>
          <p:nvPr/>
        </p:nvSpPr>
        <p:spPr bwMode="auto">
          <a:xfrm>
            <a:off x="1828800" y="4876800"/>
            <a:ext cx="4495800" cy="1754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pitchFamily="2" charset="2"/>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200" dirty="0">
                <a:solidFill>
                  <a:schemeClr val="tx1"/>
                </a:solidFill>
                <a:latin typeface="Courier New" panose="02070309020205020404" pitchFamily="49" charset="0"/>
                <a:ea typeface="MS PGothic" panose="020B0600070205080204" pitchFamily="34" charset="-128"/>
                <a:cs typeface="Courier New" panose="02070309020205020404" pitchFamily="49" charset="0"/>
              </a:rPr>
              <a:t>ENTITY adder IS </a:t>
            </a:r>
          </a:p>
          <a:p>
            <a:pPr>
              <a:spcBef>
                <a:spcPct val="0"/>
              </a:spcBef>
              <a:buClrTx/>
              <a:buSzTx/>
              <a:buFontTx/>
              <a:buNone/>
            </a:pPr>
            <a:r>
              <a:rPr lang="en-US" altLang="en-US" sz="1200" dirty="0">
                <a:solidFill>
                  <a:schemeClr val="tx1"/>
                </a:solidFill>
                <a:latin typeface="Courier New" panose="02070309020205020404" pitchFamily="49" charset="0"/>
                <a:ea typeface="MS PGothic" panose="020B0600070205080204" pitchFamily="34" charset="-128"/>
                <a:cs typeface="Courier New" panose="02070309020205020404" pitchFamily="49" charset="0"/>
              </a:rPr>
              <a:t>GENERIC(n: natural :=2); </a:t>
            </a:r>
          </a:p>
          <a:p>
            <a:pPr>
              <a:spcBef>
                <a:spcPct val="0"/>
              </a:spcBef>
              <a:buClrTx/>
              <a:buSzTx/>
              <a:buFontTx/>
              <a:buNone/>
            </a:pPr>
            <a:r>
              <a:rPr lang="en-US" altLang="en-US" sz="1200" dirty="0">
                <a:solidFill>
                  <a:schemeClr val="tx1"/>
                </a:solidFill>
                <a:latin typeface="Courier New" panose="02070309020205020404" pitchFamily="49" charset="0"/>
                <a:ea typeface="MS PGothic" panose="020B0600070205080204" pitchFamily="34" charset="-128"/>
                <a:cs typeface="Courier New" panose="02070309020205020404" pitchFamily="49" charset="0"/>
              </a:rPr>
              <a:t>PORT( </a:t>
            </a:r>
          </a:p>
          <a:p>
            <a:pPr>
              <a:spcBef>
                <a:spcPct val="0"/>
              </a:spcBef>
              <a:buClrTx/>
              <a:buSzTx/>
              <a:buFontTx/>
              <a:buNone/>
            </a:pPr>
            <a:r>
              <a:rPr lang="en-US" altLang="en-US" sz="1200" dirty="0">
                <a:solidFill>
                  <a:schemeClr val="tx1"/>
                </a:solidFill>
                <a:latin typeface="Courier New" panose="02070309020205020404" pitchFamily="49" charset="0"/>
                <a:ea typeface="MS PGothic" panose="020B0600070205080204" pitchFamily="34" charset="-128"/>
                <a:cs typeface="Courier New" panose="02070309020205020404" pitchFamily="49" charset="0"/>
              </a:rPr>
              <a:t>      A: IN STD_LOGIC_VECTOR(n-1 DOWNTO 0);    </a:t>
            </a:r>
          </a:p>
          <a:p>
            <a:pPr>
              <a:spcBef>
                <a:spcPct val="0"/>
              </a:spcBef>
              <a:buClrTx/>
              <a:buSzTx/>
              <a:buFontTx/>
              <a:buNone/>
            </a:pPr>
            <a:r>
              <a:rPr lang="en-US" altLang="en-US" sz="1200" dirty="0">
                <a:solidFill>
                  <a:schemeClr val="tx1"/>
                </a:solidFill>
                <a:latin typeface="Courier New" panose="02070309020205020404" pitchFamily="49" charset="0"/>
                <a:ea typeface="MS PGothic" panose="020B0600070205080204" pitchFamily="34" charset="-128"/>
                <a:cs typeface="Courier New" panose="02070309020205020404" pitchFamily="49" charset="0"/>
              </a:rPr>
              <a:t>      B: IN STD_LOGIC_VECTOR(n-1 DOWNTO 0); </a:t>
            </a:r>
          </a:p>
          <a:p>
            <a:pPr>
              <a:spcBef>
                <a:spcPct val="0"/>
              </a:spcBef>
              <a:buClrTx/>
              <a:buSzTx/>
              <a:buFontTx/>
              <a:buNone/>
            </a:pPr>
            <a:r>
              <a:rPr lang="en-US" altLang="en-US" sz="1200" dirty="0">
                <a:solidFill>
                  <a:schemeClr val="tx1"/>
                </a:solidFill>
                <a:latin typeface="Courier New" panose="02070309020205020404" pitchFamily="49" charset="0"/>
                <a:ea typeface="MS PGothic" panose="020B0600070205080204" pitchFamily="34" charset="-128"/>
                <a:cs typeface="Courier New" panose="02070309020205020404" pitchFamily="49" charset="0"/>
              </a:rPr>
              <a:t>      C: OUT STD_LOGIC; </a:t>
            </a:r>
          </a:p>
          <a:p>
            <a:pPr>
              <a:spcBef>
                <a:spcPct val="0"/>
              </a:spcBef>
              <a:buClrTx/>
              <a:buSzTx/>
              <a:buFontTx/>
              <a:buNone/>
            </a:pPr>
            <a:r>
              <a:rPr lang="en-US" altLang="en-US" sz="1200" dirty="0">
                <a:solidFill>
                  <a:schemeClr val="tx1"/>
                </a:solidFill>
                <a:latin typeface="Courier New" panose="02070309020205020404" pitchFamily="49" charset="0"/>
                <a:ea typeface="MS PGothic" panose="020B0600070205080204" pitchFamily="34" charset="-128"/>
                <a:cs typeface="Courier New" panose="02070309020205020404" pitchFamily="49" charset="0"/>
              </a:rPr>
              <a:t>      SUM: OUT STD_LOGIC_VECTOR(n-1 DOWNTO 0) ); </a:t>
            </a:r>
          </a:p>
          <a:p>
            <a:pPr>
              <a:spcBef>
                <a:spcPct val="0"/>
              </a:spcBef>
              <a:buClrTx/>
              <a:buSzTx/>
              <a:buFontTx/>
              <a:buNone/>
            </a:pPr>
            <a:r>
              <a:rPr lang="en-US" altLang="en-US" sz="1200" dirty="0">
                <a:solidFill>
                  <a:schemeClr val="tx1"/>
                </a:solidFill>
                <a:latin typeface="Courier New" panose="02070309020205020404" pitchFamily="49" charset="0"/>
                <a:ea typeface="MS PGothic" panose="020B0600070205080204" pitchFamily="34" charset="-128"/>
                <a:cs typeface="Courier New" panose="02070309020205020404" pitchFamily="49" charset="0"/>
              </a:rPr>
              <a:t>END adder;</a:t>
            </a:r>
          </a:p>
        </p:txBody>
      </p:sp>
      <p:sp>
        <p:nvSpPr>
          <p:cNvPr id="6554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pitchFamily="2" charset="2"/>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000">
                <a:solidFill>
                  <a:srgbClr val="000000"/>
                </a:solidFill>
                <a:latin typeface="Arial Unicode MS" panose="020B0604020202020204" pitchFamily="34" charset="-128"/>
                <a:ea typeface="MS PGothic" panose="020B0600070205080204" pitchFamily="34" charset="-128"/>
                <a:cs typeface="Times New Roman" panose="02020603050405020304" pitchFamily="18" charset="0"/>
              </a:rPr>
              <a:t>entity ADDER is generic(n: natural :=2); port( A: in std_logic_vector(n-1 downto 0); B: in std_logic_vector(n-1 downto 0); carry: out std_logic; sum: out std_logic_vector(n-1 downto 0) ); end ADDER;</a:t>
            </a:r>
            <a:r>
              <a:rPr lang="en-US" altLang="en-US" sz="900">
                <a:solidFill>
                  <a:schemeClr val="tx1"/>
                </a:solidFill>
                <a:ea typeface="MS PGothic" panose="020B0600070205080204" pitchFamily="34" charset="-128"/>
                <a:cs typeface="Times New Roman" panose="02020603050405020304" pitchFamily="18" charset="0"/>
              </a:rPr>
              <a:t> </a:t>
            </a:r>
            <a:endParaRPr lang="en-US" altLang="en-US" sz="2400">
              <a:solidFill>
                <a:schemeClr val="tx1"/>
              </a:solidFill>
              <a:ea typeface="MS PGothic" panose="020B0600070205080204" pitchFamily="34" charset="-128"/>
              <a:cs typeface="Times New Roman" panose="02020603050405020304" pitchFamily="18" charset="0"/>
            </a:endParaRPr>
          </a:p>
        </p:txBody>
      </p:sp>
      <p:sp>
        <p:nvSpPr>
          <p:cNvPr id="6554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pitchFamily="2" charset="2"/>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000">
                <a:solidFill>
                  <a:srgbClr val="000000"/>
                </a:solidFill>
                <a:latin typeface="Arial Unicode MS" panose="020B0604020202020204" pitchFamily="34" charset="-128"/>
                <a:ea typeface="MS PGothic" panose="020B0600070205080204" pitchFamily="34" charset="-128"/>
                <a:cs typeface="Times New Roman" panose="02020603050405020304" pitchFamily="18" charset="0"/>
              </a:rPr>
              <a:t>entity ADDER is generic(n: natural :=2); port( A: in std_logic_vector(n-1 downto 0); B: in std_logic_vector(n-1 downto 0); carry: out std_logic; sum: out std_logic_vector(n-1 downto 0) ); end ADDER;</a:t>
            </a:r>
            <a:r>
              <a:rPr lang="en-US" altLang="en-US" sz="900">
                <a:solidFill>
                  <a:schemeClr val="tx1"/>
                </a:solidFill>
                <a:ea typeface="MS PGothic" panose="020B0600070205080204" pitchFamily="34" charset="-128"/>
                <a:cs typeface="Times New Roman" panose="02020603050405020304" pitchFamily="18" charset="0"/>
              </a:rPr>
              <a:t> </a:t>
            </a:r>
            <a:endParaRPr lang="en-US" altLang="en-US" sz="2400">
              <a:solidFill>
                <a:schemeClr val="tx1"/>
              </a:solidFill>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448168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sp>
        <p:nvSpPr>
          <p:cNvPr id="26627" name="Rectangle 2"/>
          <p:cNvSpPr>
            <a:spLocks noGrp="1" noChangeArrowheads="1"/>
          </p:cNvSpPr>
          <p:nvPr>
            <p:ph type="title"/>
          </p:nvPr>
        </p:nvSpPr>
        <p:spPr>
          <a:xfrm>
            <a:off x="457200" y="0"/>
            <a:ext cx="8382000" cy="838200"/>
          </a:xfrm>
        </p:spPr>
        <p:txBody>
          <a:bodyPr/>
          <a:lstStyle/>
          <a:p>
            <a:r>
              <a:rPr lang="en-US" altLang="en-US" sz="3600" b="1" smtClean="0">
                <a:solidFill>
                  <a:srgbClr val="191966"/>
                </a:solidFill>
                <a:latin typeface="Times New Roman" panose="02020603050405020304" pitchFamily="18" charset="0"/>
                <a:cs typeface="Times New Roman" panose="02020603050405020304" pitchFamily="18" charset="0"/>
              </a:rPr>
              <a:t>A word on generics</a:t>
            </a:r>
          </a:p>
        </p:txBody>
      </p:sp>
      <p:sp>
        <p:nvSpPr>
          <p:cNvPr id="26628" name="Rectangle 3"/>
          <p:cNvSpPr>
            <a:spLocks noGrp="1" noChangeArrowheads="1"/>
          </p:cNvSpPr>
          <p:nvPr>
            <p:ph type="body" idx="1"/>
          </p:nvPr>
        </p:nvSpPr>
        <p:spPr>
          <a:xfrm>
            <a:off x="304800" y="1066800"/>
            <a:ext cx="8458200" cy="5257800"/>
          </a:xfrm>
        </p:spPr>
        <p:txBody>
          <a:bodyPr/>
          <a:lstStyle/>
          <a:p>
            <a:pPr>
              <a:lnSpc>
                <a:spcPct val="90000"/>
              </a:lnSpc>
            </a:pPr>
            <a:r>
              <a:rPr lang="en-US" altLang="en-US" sz="2400" dirty="0" smtClean="0">
                <a:cs typeface="Arial" panose="020B0604020202020204" pitchFamily="34" charset="0"/>
              </a:rPr>
              <a:t>Generics are typically </a:t>
            </a:r>
            <a:r>
              <a:rPr lang="en-US" altLang="en-US" sz="2400" b="1" dirty="0" smtClean="0">
                <a:cs typeface="Arial" panose="020B0604020202020204" pitchFamily="34" charset="0"/>
              </a:rPr>
              <a:t>integer</a:t>
            </a:r>
            <a:r>
              <a:rPr lang="en-US" altLang="en-US" sz="2400" dirty="0" smtClean="0">
                <a:cs typeface="Arial" panose="020B0604020202020204" pitchFamily="34" charset="0"/>
              </a:rPr>
              <a:t> values</a:t>
            </a:r>
          </a:p>
          <a:p>
            <a:pPr lvl="1">
              <a:lnSpc>
                <a:spcPct val="90000"/>
              </a:lnSpc>
            </a:pPr>
            <a:r>
              <a:rPr lang="en-US" altLang="en-US" sz="2400" dirty="0" smtClean="0">
                <a:cs typeface="Arial" panose="020B0604020202020204" pitchFamily="34" charset="0"/>
              </a:rPr>
              <a:t>In this class, the entity inputs and outputs should be </a:t>
            </a:r>
            <a:r>
              <a:rPr lang="en-US" altLang="en-US" sz="2400" dirty="0" err="1" smtClean="0">
                <a:cs typeface="Arial" panose="020B0604020202020204" pitchFamily="34" charset="0"/>
              </a:rPr>
              <a:t>std_logic</a:t>
            </a:r>
            <a:r>
              <a:rPr lang="en-US" altLang="en-US" sz="2400" dirty="0" smtClean="0">
                <a:cs typeface="Arial" panose="020B0604020202020204" pitchFamily="34" charset="0"/>
              </a:rPr>
              <a:t> or </a:t>
            </a:r>
            <a:r>
              <a:rPr lang="en-US" altLang="en-US" sz="2400" dirty="0" err="1" smtClean="0">
                <a:cs typeface="Arial" panose="020B0604020202020204" pitchFamily="34" charset="0"/>
              </a:rPr>
              <a:t>std_logic_vector</a:t>
            </a:r>
            <a:endParaRPr lang="en-US" altLang="en-US" sz="2400" dirty="0" smtClean="0">
              <a:cs typeface="Arial" panose="020B0604020202020204" pitchFamily="34" charset="0"/>
            </a:endParaRPr>
          </a:p>
          <a:p>
            <a:pPr lvl="1">
              <a:lnSpc>
                <a:spcPct val="90000"/>
              </a:lnSpc>
            </a:pPr>
            <a:r>
              <a:rPr lang="en-US" altLang="en-US" sz="2400" dirty="0" smtClean="0">
                <a:cs typeface="Arial" panose="020B0604020202020204" pitchFamily="34" charset="0"/>
              </a:rPr>
              <a:t>But the generics can be</a:t>
            </a:r>
            <a:r>
              <a:rPr lang="en-US" altLang="en-US" sz="2400" b="1" dirty="0" smtClean="0">
                <a:cs typeface="Arial" panose="020B0604020202020204" pitchFamily="34" charset="0"/>
              </a:rPr>
              <a:t> integer</a:t>
            </a:r>
          </a:p>
          <a:p>
            <a:pPr>
              <a:lnSpc>
                <a:spcPct val="90000"/>
              </a:lnSpc>
            </a:pPr>
            <a:r>
              <a:rPr lang="en-US" altLang="en-US" sz="2400" dirty="0" smtClean="0">
                <a:cs typeface="Arial" panose="020B0604020202020204" pitchFamily="34" charset="0"/>
              </a:rPr>
              <a:t>Generics are given a default value</a:t>
            </a:r>
          </a:p>
          <a:p>
            <a:pPr lvl="1">
              <a:lnSpc>
                <a:spcPct val="90000"/>
              </a:lnSpc>
            </a:pPr>
            <a:r>
              <a:rPr kumimoji="0" lang="en-US" altLang="en-US" sz="2400" b="1" dirty="0" smtClean="0">
                <a:solidFill>
                  <a:srgbClr val="800000"/>
                </a:solidFill>
                <a:cs typeface="Arial" panose="020B0604020202020204" pitchFamily="34" charset="0"/>
              </a:rPr>
              <a:t>GENERIC ( N : INTEGER := 16 )</a:t>
            </a:r>
            <a:r>
              <a:rPr kumimoji="0" lang="en-US" altLang="en-US" sz="2400" dirty="0" smtClean="0">
                <a:solidFill>
                  <a:srgbClr val="000000"/>
                </a:solidFill>
                <a:cs typeface="Arial" panose="020B0604020202020204" pitchFamily="34" charset="0"/>
              </a:rPr>
              <a:t> ;</a:t>
            </a:r>
          </a:p>
          <a:p>
            <a:pPr lvl="1">
              <a:lnSpc>
                <a:spcPct val="90000"/>
              </a:lnSpc>
            </a:pPr>
            <a:r>
              <a:rPr lang="en-US" altLang="en-US" sz="2400" dirty="0" smtClean="0">
                <a:cs typeface="Arial" panose="020B0604020202020204" pitchFamily="34" charset="0"/>
              </a:rPr>
              <a:t>This value can be overwritten when entity is instantiated as a component</a:t>
            </a:r>
          </a:p>
          <a:p>
            <a:pPr>
              <a:lnSpc>
                <a:spcPct val="90000"/>
              </a:lnSpc>
            </a:pPr>
            <a:r>
              <a:rPr lang="en-US" altLang="en-US" sz="2400" dirty="0" smtClean="0">
                <a:cs typeface="Arial" panose="020B0604020202020204" pitchFamily="34" charset="0"/>
              </a:rPr>
              <a:t>Generics are very useful when instantiating an often-used component</a:t>
            </a:r>
          </a:p>
          <a:p>
            <a:pPr lvl="1">
              <a:lnSpc>
                <a:spcPct val="90000"/>
              </a:lnSpc>
            </a:pPr>
            <a:r>
              <a:rPr lang="en-US" altLang="en-US" sz="2400" dirty="0" smtClean="0">
                <a:cs typeface="Arial" panose="020B0604020202020204" pitchFamily="34" charset="0"/>
              </a:rPr>
              <a:t>Need a 32-bit register in one place, and 16-bit register in another</a:t>
            </a:r>
          </a:p>
          <a:p>
            <a:pPr lvl="1">
              <a:lnSpc>
                <a:spcPct val="90000"/>
              </a:lnSpc>
            </a:pPr>
            <a:r>
              <a:rPr lang="en-US" altLang="en-US" sz="2400" dirty="0" smtClean="0">
                <a:cs typeface="Arial" panose="020B0604020202020204" pitchFamily="34" charset="0"/>
              </a:rPr>
              <a:t>Can use the same generic code, just configure them differently</a:t>
            </a:r>
          </a:p>
        </p:txBody>
      </p:sp>
    </p:spTree>
    <p:extLst>
      <p:ext uri="{BB962C8B-B14F-4D97-AF65-F5344CB8AC3E}">
        <p14:creationId xmlns:p14="http://schemas.microsoft.com/office/powerpoint/2010/main" val="6910741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sp>
        <p:nvSpPr>
          <p:cNvPr id="27651" name="Text Box 2"/>
          <p:cNvSpPr txBox="1">
            <a:spLocks noChangeArrowheads="1"/>
          </p:cNvSpPr>
          <p:nvPr/>
        </p:nvSpPr>
        <p:spPr bwMode="auto">
          <a:xfrm>
            <a:off x="339725" y="133350"/>
            <a:ext cx="3441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r>
              <a:rPr kumimoji="0" lang="en-US" altLang="en-US" sz="3600" b="1">
                <a:solidFill>
                  <a:srgbClr val="000066"/>
                </a:solidFill>
                <a:latin typeface="Times New Roman" panose="02020603050405020304" pitchFamily="18" charset="0"/>
              </a:rPr>
              <a:t>Use of OTHERS</a:t>
            </a:r>
          </a:p>
        </p:txBody>
      </p:sp>
      <p:sp>
        <p:nvSpPr>
          <p:cNvPr id="27652" name="TextBox 4"/>
          <p:cNvSpPr txBox="1">
            <a:spLocks noChangeArrowheads="1"/>
          </p:cNvSpPr>
          <p:nvPr/>
        </p:nvSpPr>
        <p:spPr bwMode="auto">
          <a:xfrm>
            <a:off x="1371600" y="1219200"/>
            <a:ext cx="61547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lgn="ctr">
              <a:buFontTx/>
              <a:buNone/>
            </a:pPr>
            <a:r>
              <a:rPr lang="en-US" altLang="en-US" sz="2400" dirty="0"/>
              <a:t>OTHERS stand for any index value that has </a:t>
            </a:r>
          </a:p>
          <a:p>
            <a:pPr algn="ctr">
              <a:buFontTx/>
              <a:buNone/>
            </a:pPr>
            <a:r>
              <a:rPr lang="en-US" altLang="en-US" sz="2400" dirty="0"/>
              <a:t>not been previously mentioned.</a:t>
            </a:r>
          </a:p>
        </p:txBody>
      </p:sp>
      <p:sp>
        <p:nvSpPr>
          <p:cNvPr id="27653" name="TextBox 5"/>
          <p:cNvSpPr txBox="1">
            <a:spLocks noChangeArrowheads="1"/>
          </p:cNvSpPr>
          <p:nvPr/>
        </p:nvSpPr>
        <p:spPr bwMode="auto">
          <a:xfrm>
            <a:off x="457200" y="2754313"/>
            <a:ext cx="830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sz="1800" dirty="0"/>
              <a:t>Q &lt;= </a:t>
            </a:r>
            <a:r>
              <a:rPr lang="ja-JP" altLang="en-US" sz="1800" dirty="0"/>
              <a:t>“</a:t>
            </a:r>
            <a:r>
              <a:rPr lang="en-US" altLang="ja-JP" sz="1800" dirty="0"/>
              <a:t>00000001</a:t>
            </a:r>
            <a:r>
              <a:rPr lang="ja-JP" altLang="en-US" sz="1800" dirty="0"/>
              <a:t>”</a:t>
            </a:r>
            <a:r>
              <a:rPr lang="en-US" altLang="ja-JP" sz="1800" dirty="0"/>
              <a:t>  can be written as  Q &lt;= (0 =&gt; </a:t>
            </a:r>
            <a:r>
              <a:rPr lang="ja-JP" altLang="en-US" sz="1800" dirty="0"/>
              <a:t>‘</a:t>
            </a:r>
            <a:r>
              <a:rPr lang="en-US" altLang="ja-JP" sz="1800" dirty="0"/>
              <a:t>1</a:t>
            </a:r>
            <a:r>
              <a:rPr lang="ja-JP" altLang="en-US" sz="1800" dirty="0"/>
              <a:t>’</a:t>
            </a:r>
            <a:r>
              <a:rPr lang="en-US" altLang="ja-JP" sz="1800" dirty="0"/>
              <a:t>, OTHERS =&gt; </a:t>
            </a:r>
            <a:r>
              <a:rPr lang="ja-JP" altLang="en-US" sz="1800" dirty="0"/>
              <a:t>‘</a:t>
            </a:r>
            <a:r>
              <a:rPr lang="en-US" altLang="ja-JP" sz="1800" dirty="0"/>
              <a:t>0</a:t>
            </a:r>
            <a:r>
              <a:rPr lang="ja-JP" altLang="en-US" sz="1800" dirty="0"/>
              <a:t>’</a:t>
            </a:r>
            <a:r>
              <a:rPr lang="en-US" altLang="ja-JP" sz="1800" dirty="0"/>
              <a:t>)      </a:t>
            </a:r>
            <a:endParaRPr lang="en-US" altLang="en-US" sz="1800" dirty="0"/>
          </a:p>
        </p:txBody>
      </p:sp>
      <p:sp>
        <p:nvSpPr>
          <p:cNvPr id="27654" name="TextBox 6"/>
          <p:cNvSpPr txBox="1">
            <a:spLocks noChangeArrowheads="1"/>
          </p:cNvSpPr>
          <p:nvPr/>
        </p:nvSpPr>
        <p:spPr bwMode="auto">
          <a:xfrm>
            <a:off x="457200" y="3614738"/>
            <a:ext cx="86868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sz="1800"/>
              <a:t>Q &lt;= </a:t>
            </a:r>
            <a:r>
              <a:rPr lang="ja-JP" altLang="en-US" sz="1800"/>
              <a:t>“</a:t>
            </a:r>
            <a:r>
              <a:rPr lang="en-US" altLang="ja-JP" sz="1800"/>
              <a:t>10000001</a:t>
            </a:r>
            <a:r>
              <a:rPr lang="ja-JP" altLang="en-US" sz="1800"/>
              <a:t>”</a:t>
            </a:r>
            <a:r>
              <a:rPr lang="en-US" altLang="ja-JP" sz="1800"/>
              <a:t>  can be written as  Q &lt;= (7 =&gt; </a:t>
            </a:r>
            <a:r>
              <a:rPr lang="ja-JP" altLang="en-US" sz="1800"/>
              <a:t>‘</a:t>
            </a:r>
            <a:r>
              <a:rPr lang="en-US" altLang="ja-JP" sz="1800"/>
              <a:t>1</a:t>
            </a:r>
            <a:r>
              <a:rPr lang="ja-JP" altLang="en-US" sz="1800"/>
              <a:t>’</a:t>
            </a:r>
            <a:r>
              <a:rPr lang="en-US" altLang="ja-JP" sz="1800"/>
              <a:t>, 0  =&gt; </a:t>
            </a:r>
            <a:r>
              <a:rPr lang="ja-JP" altLang="en-US" sz="1800"/>
              <a:t>‘</a:t>
            </a:r>
            <a:r>
              <a:rPr lang="en-US" altLang="ja-JP" sz="1800"/>
              <a:t>1</a:t>
            </a:r>
            <a:r>
              <a:rPr lang="ja-JP" altLang="en-US" sz="1800"/>
              <a:t>’</a:t>
            </a:r>
            <a:r>
              <a:rPr lang="en-US" altLang="ja-JP" sz="1800"/>
              <a:t>, OTHERS =&gt; </a:t>
            </a:r>
            <a:r>
              <a:rPr lang="ja-JP" altLang="en-US" sz="1800"/>
              <a:t>‘</a:t>
            </a:r>
            <a:r>
              <a:rPr lang="en-US" altLang="ja-JP" sz="1800"/>
              <a:t>0</a:t>
            </a:r>
            <a:r>
              <a:rPr lang="ja-JP" altLang="en-US" sz="1800"/>
              <a:t>’</a:t>
            </a:r>
            <a:r>
              <a:rPr lang="en-US" altLang="ja-JP" sz="1800"/>
              <a:t>)</a:t>
            </a:r>
          </a:p>
          <a:p>
            <a:pPr>
              <a:buFontTx/>
              <a:buNone/>
            </a:pPr>
            <a:r>
              <a:rPr lang="en-US" altLang="en-US" sz="1800"/>
              <a:t>                                         or              Q &lt;= (7 | 0 =&gt; </a:t>
            </a:r>
            <a:r>
              <a:rPr lang="ja-JP" altLang="en-US" sz="1800"/>
              <a:t>‘</a:t>
            </a:r>
            <a:r>
              <a:rPr lang="en-US" altLang="ja-JP" sz="1800"/>
              <a:t>1</a:t>
            </a:r>
            <a:r>
              <a:rPr lang="ja-JP" altLang="en-US" sz="1800"/>
              <a:t>’</a:t>
            </a:r>
            <a:r>
              <a:rPr lang="en-US" altLang="ja-JP" sz="1800"/>
              <a:t>, OTHERS =&gt; </a:t>
            </a:r>
            <a:r>
              <a:rPr lang="ja-JP" altLang="en-US" sz="1800"/>
              <a:t>‘</a:t>
            </a:r>
            <a:r>
              <a:rPr lang="en-US" altLang="ja-JP" sz="1800"/>
              <a:t>0</a:t>
            </a:r>
            <a:r>
              <a:rPr lang="ja-JP" altLang="en-US" sz="1800"/>
              <a:t>’</a:t>
            </a:r>
            <a:r>
              <a:rPr lang="en-US" altLang="ja-JP" sz="1800"/>
              <a:t>)</a:t>
            </a:r>
          </a:p>
          <a:p>
            <a:pPr>
              <a:buFontTx/>
              <a:buNone/>
            </a:pPr>
            <a:r>
              <a:rPr lang="en-US" altLang="en-US" sz="1800"/>
              <a:t>          </a:t>
            </a:r>
          </a:p>
        </p:txBody>
      </p:sp>
      <p:sp>
        <p:nvSpPr>
          <p:cNvPr id="27655" name="TextBox 7"/>
          <p:cNvSpPr txBox="1">
            <a:spLocks noChangeArrowheads="1"/>
          </p:cNvSpPr>
          <p:nvPr/>
        </p:nvSpPr>
        <p:spPr bwMode="auto">
          <a:xfrm>
            <a:off x="457200" y="4887913"/>
            <a:ext cx="868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sz="1800"/>
              <a:t>Q &lt;= </a:t>
            </a:r>
            <a:r>
              <a:rPr lang="ja-JP" altLang="en-US" sz="1800"/>
              <a:t>“</a:t>
            </a:r>
            <a:r>
              <a:rPr lang="en-US" altLang="ja-JP" sz="1800"/>
              <a:t>00011110</a:t>
            </a:r>
            <a:r>
              <a:rPr lang="ja-JP" altLang="en-US" sz="1800"/>
              <a:t>”</a:t>
            </a:r>
            <a:r>
              <a:rPr lang="en-US" altLang="ja-JP" sz="1800"/>
              <a:t>  can be written as  Q &lt;= (4 downto 1=&gt; </a:t>
            </a:r>
            <a:r>
              <a:rPr lang="ja-JP" altLang="en-US" sz="1800"/>
              <a:t>‘</a:t>
            </a:r>
            <a:r>
              <a:rPr lang="en-US" altLang="ja-JP" sz="1800"/>
              <a:t>1</a:t>
            </a:r>
            <a:r>
              <a:rPr lang="ja-JP" altLang="en-US" sz="1800"/>
              <a:t>’</a:t>
            </a:r>
            <a:r>
              <a:rPr lang="en-US" altLang="ja-JP" sz="1800"/>
              <a:t>, OTHERS =&gt; </a:t>
            </a:r>
            <a:r>
              <a:rPr lang="ja-JP" altLang="en-US" sz="1800"/>
              <a:t>‘</a:t>
            </a:r>
            <a:r>
              <a:rPr lang="en-US" altLang="ja-JP" sz="1800"/>
              <a:t>0</a:t>
            </a:r>
            <a:r>
              <a:rPr lang="ja-JP" altLang="en-US" sz="1800"/>
              <a:t>’</a:t>
            </a:r>
            <a:r>
              <a:rPr lang="en-US" altLang="ja-JP" sz="1800"/>
              <a:t>)          </a:t>
            </a:r>
            <a:endParaRPr lang="en-US" altLang="en-US" sz="1800"/>
          </a:p>
        </p:txBody>
      </p:sp>
    </p:spTree>
    <p:extLst>
      <p:ext uri="{BB962C8B-B14F-4D97-AF65-F5344CB8AC3E}">
        <p14:creationId xmlns:p14="http://schemas.microsoft.com/office/powerpoint/2010/main" val="7459268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sp>
        <p:nvSpPr>
          <p:cNvPr id="29699" name="Rectangle 2"/>
          <p:cNvSpPr>
            <a:spLocks noGrp="1" noChangeArrowheads="1"/>
          </p:cNvSpPr>
          <p:nvPr>
            <p:ph type="title"/>
          </p:nvPr>
        </p:nvSpPr>
        <p:spPr>
          <a:xfrm>
            <a:off x="381000" y="-76200"/>
            <a:ext cx="8382000" cy="1143000"/>
          </a:xfrm>
        </p:spPr>
        <p:txBody>
          <a:bodyPr/>
          <a:lstStyle/>
          <a:p>
            <a:pPr algn="ctr"/>
            <a:r>
              <a:rPr lang="en-US" altLang="en-US" sz="3200" b="1" smtClean="0"/>
              <a:t>Component Instantiation</a:t>
            </a:r>
            <a:br>
              <a:rPr lang="en-US" altLang="en-US" sz="3200" b="1" smtClean="0"/>
            </a:br>
            <a:r>
              <a:rPr lang="en-US" altLang="en-US" sz="3200" b="1" smtClean="0"/>
              <a:t>in VHDL-87</a:t>
            </a:r>
            <a:endParaRPr lang="pl-PL" altLang="en-US" sz="3200" b="1" smtClean="0"/>
          </a:p>
        </p:txBody>
      </p:sp>
      <p:sp>
        <p:nvSpPr>
          <p:cNvPr id="29700" name="Rectangle 3"/>
          <p:cNvSpPr>
            <a:spLocks noGrp="1" noChangeArrowheads="1"/>
          </p:cNvSpPr>
          <p:nvPr>
            <p:ph type="body" idx="1"/>
          </p:nvPr>
        </p:nvSpPr>
        <p:spPr>
          <a:xfrm>
            <a:off x="381000" y="1905000"/>
            <a:ext cx="8382000" cy="1962150"/>
          </a:xfrm>
        </p:spPr>
        <p:txBody>
          <a:bodyPr/>
          <a:lstStyle/>
          <a:p>
            <a:pPr>
              <a:lnSpc>
                <a:spcPct val="80000"/>
              </a:lnSpc>
              <a:spcBef>
                <a:spcPct val="0"/>
              </a:spcBef>
              <a:spcAft>
                <a:spcPts val="1200"/>
              </a:spcAft>
              <a:buFontTx/>
              <a:buNone/>
            </a:pPr>
            <a:r>
              <a:rPr lang="pl-PL" altLang="en-US" sz="2000" b="1" smtClean="0"/>
              <a:t>	</a:t>
            </a:r>
            <a:r>
              <a:rPr lang="en-US" altLang="en-US" sz="2000" b="1" smtClean="0"/>
              <a:t>U1: regn        </a:t>
            </a:r>
            <a:r>
              <a:rPr lang="en-US" altLang="en-US" sz="2000" b="1" smtClean="0">
                <a:solidFill>
                  <a:srgbClr val="800000"/>
                </a:solidFill>
              </a:rPr>
              <a:t>GENERIC MAP (N =&gt; 4)</a:t>
            </a:r>
          </a:p>
          <a:p>
            <a:pPr>
              <a:lnSpc>
                <a:spcPct val="80000"/>
              </a:lnSpc>
              <a:spcBef>
                <a:spcPct val="0"/>
              </a:spcBef>
              <a:spcAft>
                <a:spcPts val="1200"/>
              </a:spcAft>
              <a:buFontTx/>
              <a:buNone/>
            </a:pPr>
            <a:r>
              <a:rPr lang="en-US" altLang="en-US" sz="2000" b="1" smtClean="0"/>
              <a:t>                            </a:t>
            </a:r>
            <a:r>
              <a:rPr lang="pl-PL" altLang="en-US" sz="2000" b="1" smtClean="0"/>
              <a:t>PORT MAP</a:t>
            </a:r>
            <a:r>
              <a:rPr lang="en-US" altLang="en-US" sz="2000" b="1" smtClean="0"/>
              <a:t> (D =&gt; z ,</a:t>
            </a:r>
          </a:p>
          <a:p>
            <a:pPr>
              <a:lnSpc>
                <a:spcPct val="80000"/>
              </a:lnSpc>
              <a:spcBef>
                <a:spcPct val="0"/>
              </a:spcBef>
              <a:spcAft>
                <a:spcPts val="1200"/>
              </a:spcAft>
              <a:buFontTx/>
              <a:buNone/>
            </a:pPr>
            <a:r>
              <a:rPr lang="en-US" altLang="en-US" sz="2000" b="1" smtClean="0"/>
              <a:t>                                                 Reset =&gt; reset ,</a:t>
            </a:r>
          </a:p>
          <a:p>
            <a:pPr>
              <a:lnSpc>
                <a:spcPct val="80000"/>
              </a:lnSpc>
              <a:spcBef>
                <a:spcPct val="0"/>
              </a:spcBef>
              <a:spcAft>
                <a:spcPts val="1200"/>
              </a:spcAft>
              <a:buFontTx/>
              <a:buNone/>
            </a:pPr>
            <a:r>
              <a:rPr lang="en-US" altLang="en-US" sz="2000" b="1" smtClean="0"/>
              <a:t>                     </a:t>
            </a:r>
            <a:r>
              <a:rPr lang="pl-PL" altLang="en-US" sz="2000" b="1" smtClean="0"/>
              <a:t>                            </a:t>
            </a:r>
            <a:r>
              <a:rPr lang="en-US" altLang="en-US" sz="2000" b="1" smtClean="0"/>
              <a:t>Clock =&gt; clk</a:t>
            </a:r>
            <a:r>
              <a:rPr lang="pl-PL" altLang="en-US" sz="2000" b="1" smtClean="0"/>
              <a:t>,</a:t>
            </a:r>
          </a:p>
          <a:p>
            <a:pPr>
              <a:lnSpc>
                <a:spcPct val="80000"/>
              </a:lnSpc>
              <a:spcBef>
                <a:spcPct val="0"/>
              </a:spcBef>
              <a:spcAft>
                <a:spcPts val="1200"/>
              </a:spcAft>
              <a:buFontTx/>
              <a:buNone/>
            </a:pPr>
            <a:r>
              <a:rPr lang="pl-PL" altLang="en-US" sz="2000" b="1" smtClean="0"/>
              <a:t>                                                 </a:t>
            </a:r>
            <a:r>
              <a:rPr lang="en-US" altLang="en-US" sz="2000" b="1" smtClean="0"/>
              <a:t>Q</a:t>
            </a:r>
            <a:r>
              <a:rPr lang="pl-PL" altLang="en-US" sz="2000" b="1" smtClean="0"/>
              <a:t> </a:t>
            </a:r>
            <a:r>
              <a:rPr lang="en-US" altLang="en-US" sz="2000" b="1" smtClean="0"/>
              <a:t>=&gt; t );</a:t>
            </a:r>
            <a:endParaRPr lang="pl-PL" altLang="en-US" sz="2000" b="1" smtClean="0"/>
          </a:p>
          <a:p>
            <a:pPr>
              <a:lnSpc>
                <a:spcPct val="80000"/>
              </a:lnSpc>
              <a:buFontTx/>
              <a:buNone/>
            </a:pPr>
            <a:endParaRPr lang="pl-PL" altLang="en-US" sz="1600" b="1" smtClean="0"/>
          </a:p>
        </p:txBody>
      </p:sp>
    </p:spTree>
    <p:extLst>
      <p:ext uri="{BB962C8B-B14F-4D97-AF65-F5344CB8AC3E}">
        <p14:creationId xmlns:p14="http://schemas.microsoft.com/office/powerpoint/2010/main" val="2278099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sp>
        <p:nvSpPr>
          <p:cNvPr id="28675" name="Rectangle 3"/>
          <p:cNvSpPr>
            <a:spLocks noGrp="1" noChangeArrowheads="1"/>
          </p:cNvSpPr>
          <p:nvPr>
            <p:ph type="body" idx="1"/>
          </p:nvPr>
        </p:nvSpPr>
        <p:spPr>
          <a:xfrm>
            <a:off x="361950" y="1543050"/>
            <a:ext cx="8553450" cy="3257550"/>
          </a:xfrm>
        </p:spPr>
        <p:txBody>
          <a:bodyPr/>
          <a:lstStyle/>
          <a:p>
            <a:pPr>
              <a:lnSpc>
                <a:spcPct val="80000"/>
              </a:lnSpc>
              <a:spcBef>
                <a:spcPct val="0"/>
              </a:spcBef>
              <a:spcAft>
                <a:spcPts val="1200"/>
              </a:spcAft>
              <a:buFontTx/>
              <a:buNone/>
            </a:pPr>
            <a:endParaRPr lang="en-US" altLang="en-US" sz="2000" b="1" smtClean="0"/>
          </a:p>
          <a:p>
            <a:pPr>
              <a:lnSpc>
                <a:spcPct val="80000"/>
              </a:lnSpc>
              <a:spcBef>
                <a:spcPct val="0"/>
              </a:spcBef>
              <a:spcAft>
                <a:spcPts val="1200"/>
              </a:spcAft>
              <a:buFontTx/>
              <a:buNone/>
            </a:pPr>
            <a:r>
              <a:rPr lang="en-US" altLang="en-US" sz="2000" b="1" smtClean="0"/>
              <a:t>       U1:  ENTITY work.regn(behavioral)     </a:t>
            </a:r>
          </a:p>
          <a:p>
            <a:pPr>
              <a:lnSpc>
                <a:spcPct val="80000"/>
              </a:lnSpc>
              <a:spcBef>
                <a:spcPct val="0"/>
              </a:spcBef>
              <a:spcAft>
                <a:spcPts val="1200"/>
              </a:spcAft>
              <a:buFontTx/>
              <a:buNone/>
            </a:pPr>
            <a:r>
              <a:rPr lang="en-US" altLang="en-US" sz="2000" b="1" smtClean="0">
                <a:solidFill>
                  <a:srgbClr val="800000"/>
                </a:solidFill>
              </a:rPr>
              <a:t>                           GENERIC MAP (N =&gt; 4)</a:t>
            </a:r>
          </a:p>
          <a:p>
            <a:pPr>
              <a:lnSpc>
                <a:spcPct val="80000"/>
              </a:lnSpc>
              <a:spcBef>
                <a:spcPct val="0"/>
              </a:spcBef>
              <a:spcAft>
                <a:spcPts val="1200"/>
              </a:spcAft>
              <a:buFontTx/>
              <a:buNone/>
            </a:pPr>
            <a:r>
              <a:rPr lang="en-US" altLang="en-US" sz="2000" b="1" smtClean="0"/>
              <a:t>                            </a:t>
            </a:r>
            <a:r>
              <a:rPr lang="pl-PL" altLang="en-US" sz="2000" b="1" smtClean="0"/>
              <a:t>PORT MAP</a:t>
            </a:r>
            <a:r>
              <a:rPr lang="en-US" altLang="en-US" sz="2000" b="1" smtClean="0"/>
              <a:t> (D =&gt; z ,</a:t>
            </a:r>
          </a:p>
          <a:p>
            <a:pPr>
              <a:lnSpc>
                <a:spcPct val="80000"/>
              </a:lnSpc>
              <a:spcBef>
                <a:spcPct val="0"/>
              </a:spcBef>
              <a:spcAft>
                <a:spcPts val="1200"/>
              </a:spcAft>
              <a:buFontTx/>
              <a:buNone/>
            </a:pPr>
            <a:r>
              <a:rPr lang="en-US" altLang="en-US" sz="2000" b="1" smtClean="0"/>
              <a:t>                     </a:t>
            </a:r>
            <a:r>
              <a:rPr lang="pl-PL" altLang="en-US" sz="2000" b="1" smtClean="0"/>
              <a:t>	                       </a:t>
            </a:r>
            <a:r>
              <a:rPr lang="en-US" altLang="en-US" sz="2000" b="1" smtClean="0"/>
              <a:t>Reset =&gt; reset ,</a:t>
            </a:r>
          </a:p>
          <a:p>
            <a:pPr>
              <a:lnSpc>
                <a:spcPct val="80000"/>
              </a:lnSpc>
              <a:spcBef>
                <a:spcPct val="0"/>
              </a:spcBef>
              <a:spcAft>
                <a:spcPts val="1200"/>
              </a:spcAft>
              <a:buFontTx/>
              <a:buNone/>
            </a:pPr>
            <a:r>
              <a:rPr lang="en-US" altLang="en-US" sz="2000" b="1" smtClean="0"/>
              <a:t>                     </a:t>
            </a:r>
            <a:r>
              <a:rPr lang="pl-PL" altLang="en-US" sz="2000" b="1" smtClean="0"/>
              <a:t>                            </a:t>
            </a:r>
            <a:r>
              <a:rPr lang="en-US" altLang="en-US" sz="2000" b="1" smtClean="0"/>
              <a:t>Clock =&gt; clk</a:t>
            </a:r>
            <a:r>
              <a:rPr lang="pl-PL" altLang="en-US" sz="2000" b="1" smtClean="0"/>
              <a:t>,</a:t>
            </a:r>
          </a:p>
          <a:p>
            <a:pPr>
              <a:lnSpc>
                <a:spcPct val="80000"/>
              </a:lnSpc>
              <a:spcBef>
                <a:spcPct val="0"/>
              </a:spcBef>
              <a:spcAft>
                <a:spcPts val="1200"/>
              </a:spcAft>
              <a:buFontTx/>
              <a:buNone/>
            </a:pPr>
            <a:r>
              <a:rPr lang="pl-PL" altLang="en-US" sz="2000" b="1" smtClean="0"/>
              <a:t>                                                 </a:t>
            </a:r>
            <a:r>
              <a:rPr lang="en-US" altLang="en-US" sz="2000" b="1" smtClean="0"/>
              <a:t>Q</a:t>
            </a:r>
            <a:r>
              <a:rPr lang="pl-PL" altLang="en-US" sz="2000" b="1" smtClean="0"/>
              <a:t> </a:t>
            </a:r>
            <a:r>
              <a:rPr lang="en-US" altLang="en-US" sz="2000" b="1" smtClean="0"/>
              <a:t>=&gt; t );</a:t>
            </a:r>
            <a:endParaRPr lang="pl-PL" altLang="en-US" sz="2000" b="1" smtClean="0"/>
          </a:p>
          <a:p>
            <a:pPr>
              <a:lnSpc>
                <a:spcPct val="80000"/>
              </a:lnSpc>
              <a:buFontTx/>
              <a:buNone/>
            </a:pPr>
            <a:endParaRPr lang="pl-PL" altLang="en-US" sz="1600" b="1" smtClean="0"/>
          </a:p>
        </p:txBody>
      </p:sp>
      <p:sp>
        <p:nvSpPr>
          <p:cNvPr id="28676" name="Rectangle 2"/>
          <p:cNvSpPr>
            <a:spLocks noGrp="1" noChangeArrowheads="1"/>
          </p:cNvSpPr>
          <p:nvPr>
            <p:ph type="title"/>
          </p:nvPr>
        </p:nvSpPr>
        <p:spPr>
          <a:xfrm>
            <a:off x="381000" y="-76200"/>
            <a:ext cx="8382000" cy="1143000"/>
          </a:xfrm>
        </p:spPr>
        <p:txBody>
          <a:bodyPr/>
          <a:lstStyle/>
          <a:p>
            <a:pPr algn="ctr"/>
            <a:r>
              <a:rPr lang="en-US" altLang="en-US" sz="3200" b="1" smtClean="0"/>
              <a:t>Component Instantiation</a:t>
            </a:r>
            <a:br>
              <a:rPr lang="en-US" altLang="en-US" sz="3200" b="1" smtClean="0"/>
            </a:br>
            <a:r>
              <a:rPr lang="en-US" altLang="en-US" sz="3200" b="1" smtClean="0"/>
              <a:t>in VHDL-93</a:t>
            </a:r>
            <a:endParaRPr lang="pl-PL" altLang="en-US" sz="3200" b="1" smtClean="0"/>
          </a:p>
        </p:txBody>
      </p:sp>
    </p:spTree>
    <p:extLst>
      <p:ext uri="{BB962C8B-B14F-4D97-AF65-F5344CB8AC3E}">
        <p14:creationId xmlns:p14="http://schemas.microsoft.com/office/powerpoint/2010/main" val="3551205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sp>
        <p:nvSpPr>
          <p:cNvPr id="31747" name="Text Box 2"/>
          <p:cNvSpPr txBox="1">
            <a:spLocks noChangeArrowheads="1"/>
          </p:cNvSpPr>
          <p:nvPr/>
        </p:nvSpPr>
        <p:spPr bwMode="auto">
          <a:xfrm>
            <a:off x="0" y="296863"/>
            <a:ext cx="7511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sz="3600" b="1" dirty="0" smtClean="0">
                <a:solidFill>
                  <a:srgbClr val="7E0000"/>
                </a:solidFill>
              </a:rPr>
              <a:t>VHDL Program Structure </a:t>
            </a:r>
            <a:r>
              <a:rPr lang="en-US" altLang="en-US" sz="3600" b="1" dirty="0" smtClean="0">
                <a:solidFill>
                  <a:srgbClr val="7E0000"/>
                </a:solidFill>
                <a:latin typeface="Times New Roman" panose="02020603050405020304" pitchFamily="18" charset="0"/>
                <a:ea typeface="MS PGothic" panose="020B0600070205080204" pitchFamily="34" charset="-128"/>
              </a:rPr>
              <a:t>Example</a:t>
            </a:r>
            <a:endParaRPr lang="en-US" altLang="en-US" sz="3600" b="1" dirty="0">
              <a:solidFill>
                <a:srgbClr val="7E0000"/>
              </a:solidFill>
              <a:latin typeface="Times New Roman" panose="02020603050405020304" pitchFamily="18" charset="0"/>
              <a:ea typeface="MS PGothic" panose="020B0600070205080204" pitchFamily="34" charset="-128"/>
            </a:endParaRPr>
          </a:p>
        </p:txBody>
      </p:sp>
      <p:sp>
        <p:nvSpPr>
          <p:cNvPr id="31748" name="Rectangle 3"/>
          <p:cNvSpPr>
            <a:spLocks noChangeArrowheads="1"/>
          </p:cNvSpPr>
          <p:nvPr/>
        </p:nvSpPr>
        <p:spPr bwMode="auto">
          <a:xfrm>
            <a:off x="100013" y="3247117"/>
            <a:ext cx="43035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800" b="1" dirty="0">
                <a:solidFill>
                  <a:srgbClr val="C00000"/>
                </a:solidFill>
                <a:latin typeface="Times New Roman" panose="02020603050405020304" pitchFamily="18" charset="0"/>
                <a:ea typeface="MS PGothic" panose="020B0600070205080204" pitchFamily="34" charset="-128"/>
              </a:rPr>
              <a:t>ENTITY</a:t>
            </a:r>
            <a:r>
              <a:rPr lang="en-US" altLang="en-US" sz="1800" dirty="0">
                <a:solidFill>
                  <a:srgbClr val="C00000"/>
                </a:solidFill>
                <a:latin typeface="Times New Roman" panose="02020603050405020304" pitchFamily="18" charset="0"/>
                <a:ea typeface="MS PGothic" panose="020B0600070205080204" pitchFamily="34" charset="-128"/>
              </a:rPr>
              <a:t> </a:t>
            </a:r>
            <a:r>
              <a:rPr lang="en-US" altLang="en-US" sz="1800" dirty="0" err="1" smtClean="0">
                <a:solidFill>
                  <a:schemeClr val="tx1"/>
                </a:solidFill>
                <a:latin typeface="Times New Roman" panose="02020603050405020304" pitchFamily="18" charset="0"/>
                <a:ea typeface="MS PGothic" panose="020B0600070205080204" pitchFamily="34" charset="-128"/>
              </a:rPr>
              <a:t>AndOrGates</a:t>
            </a:r>
            <a:r>
              <a:rPr lang="en-US" altLang="en-US" sz="1800" dirty="0" smtClean="0">
                <a:solidFill>
                  <a:schemeClr val="tx1"/>
                </a:solidFill>
                <a:latin typeface="Times New Roman" panose="02020603050405020304" pitchFamily="18" charset="0"/>
                <a:ea typeface="MS PGothic" panose="020B0600070205080204" pitchFamily="34" charset="-128"/>
              </a:rPr>
              <a:t> </a:t>
            </a:r>
            <a:r>
              <a:rPr lang="en-US" altLang="en-US" sz="1800" b="1" dirty="0" smtClean="0">
                <a:solidFill>
                  <a:srgbClr val="C00000"/>
                </a:solidFill>
                <a:latin typeface="Times New Roman" panose="02020603050405020304" pitchFamily="18" charset="0"/>
                <a:ea typeface="MS PGothic" panose="020B0600070205080204" pitchFamily="34" charset="-128"/>
              </a:rPr>
              <a:t>IS</a:t>
            </a:r>
            <a:endParaRPr lang="en-US" altLang="en-US" sz="1800" b="1" dirty="0">
              <a:solidFill>
                <a:srgbClr val="C00000"/>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1800" dirty="0">
                <a:solidFill>
                  <a:schemeClr val="tx1"/>
                </a:solidFill>
                <a:latin typeface="Times New Roman" panose="02020603050405020304" pitchFamily="18" charset="0"/>
                <a:ea typeface="MS PGothic" panose="020B0600070205080204" pitchFamily="34" charset="-128"/>
              </a:rPr>
              <a:t>	</a:t>
            </a:r>
            <a:r>
              <a:rPr lang="en-US" altLang="en-US" sz="1800" b="1" dirty="0">
                <a:solidFill>
                  <a:srgbClr val="C00000"/>
                </a:solidFill>
                <a:latin typeface="Times New Roman" panose="02020603050405020304" pitchFamily="18" charset="0"/>
                <a:ea typeface="MS PGothic" panose="020B0600070205080204" pitchFamily="34" charset="-128"/>
              </a:rPr>
              <a:t>PORT</a:t>
            </a:r>
            <a:r>
              <a:rPr lang="en-US" altLang="en-US" sz="1800" dirty="0">
                <a:solidFill>
                  <a:srgbClr val="C00000"/>
                </a:solidFill>
                <a:latin typeface="Times New Roman" panose="02020603050405020304" pitchFamily="18" charset="0"/>
                <a:ea typeface="MS PGothic" panose="020B0600070205080204" pitchFamily="34" charset="-128"/>
              </a:rPr>
              <a:t> </a:t>
            </a:r>
            <a:r>
              <a:rPr lang="en-US" altLang="en-US" sz="1800" dirty="0">
                <a:solidFill>
                  <a:schemeClr val="tx1"/>
                </a:solidFill>
                <a:latin typeface="Times New Roman" panose="02020603050405020304" pitchFamily="18" charset="0"/>
                <a:ea typeface="MS PGothic" panose="020B0600070205080204" pitchFamily="34" charset="-128"/>
              </a:rPr>
              <a:t>(</a:t>
            </a:r>
            <a:r>
              <a:rPr lang="pl-PL" altLang="en-US" sz="1800" dirty="0">
                <a:solidFill>
                  <a:schemeClr val="tx1"/>
                </a:solidFill>
                <a:latin typeface="Times New Roman" panose="02020603050405020304" pitchFamily="18" charset="0"/>
                <a:ea typeface="MS PGothic" panose="020B0600070205080204" pitchFamily="34" charset="-128"/>
              </a:rPr>
              <a:t> </a:t>
            </a:r>
            <a:r>
              <a:rPr lang="en-US" altLang="en-US" sz="1800" dirty="0" smtClean="0">
                <a:solidFill>
                  <a:schemeClr val="tx1"/>
                </a:solidFill>
                <a:latin typeface="Times New Roman" panose="02020603050405020304" pitchFamily="18" charset="0"/>
                <a:ea typeface="MS PGothic" panose="020B0600070205080204" pitchFamily="34" charset="-128"/>
              </a:rPr>
              <a:t>A, B, D</a:t>
            </a:r>
            <a:r>
              <a:rPr lang="pl-PL" altLang="en-US" sz="1800" dirty="0" smtClean="0">
                <a:solidFill>
                  <a:schemeClr val="tx1"/>
                </a:solidFill>
                <a:latin typeface="Times New Roman" panose="02020603050405020304" pitchFamily="18" charset="0"/>
                <a:ea typeface="MS PGothic" panose="020B0600070205080204" pitchFamily="34" charset="-128"/>
              </a:rPr>
              <a:t>       : </a:t>
            </a:r>
            <a:r>
              <a:rPr lang="pl-PL" altLang="en-US" sz="1800" b="1" dirty="0">
                <a:solidFill>
                  <a:srgbClr val="C00000"/>
                </a:solidFill>
                <a:latin typeface="Times New Roman" panose="02020603050405020304" pitchFamily="18" charset="0"/>
                <a:ea typeface="MS PGothic" panose="020B0600070205080204" pitchFamily="34" charset="-128"/>
              </a:rPr>
              <a:t>IN</a:t>
            </a:r>
            <a:r>
              <a:rPr lang="pl-PL" altLang="en-US" sz="1800" dirty="0">
                <a:solidFill>
                  <a:srgbClr val="C00000"/>
                </a:solidFill>
                <a:latin typeface="Times New Roman" panose="02020603050405020304" pitchFamily="18" charset="0"/>
                <a:ea typeface="MS PGothic" panose="020B0600070205080204" pitchFamily="34" charset="-128"/>
              </a:rPr>
              <a:t> </a:t>
            </a:r>
            <a:r>
              <a:rPr lang="en-GB" altLang="en-US" sz="1800" dirty="0" smtClean="0">
                <a:solidFill>
                  <a:srgbClr val="C00000"/>
                </a:solidFill>
                <a:latin typeface="Times New Roman" panose="02020603050405020304" pitchFamily="18" charset="0"/>
                <a:ea typeface="MS PGothic" panose="020B0600070205080204" pitchFamily="34" charset="-128"/>
              </a:rPr>
              <a:t> </a:t>
            </a:r>
            <a:r>
              <a:rPr lang="en-GB" altLang="en-US" sz="1800" dirty="0" smtClean="0">
                <a:solidFill>
                  <a:srgbClr val="0070C0"/>
                </a:solidFill>
                <a:latin typeface="Times New Roman" panose="02020603050405020304" pitchFamily="18" charset="0"/>
                <a:ea typeface="MS PGothic" panose="020B0600070205080204" pitchFamily="34" charset="-128"/>
              </a:rPr>
              <a:t>BIT</a:t>
            </a:r>
            <a:r>
              <a:rPr lang="pl-PL" altLang="en-US" sz="1800" dirty="0">
                <a:solidFill>
                  <a:schemeClr val="tx1"/>
                </a:solidFill>
                <a:latin typeface="Times New Roman" panose="02020603050405020304" pitchFamily="18" charset="0"/>
                <a:ea typeface="MS PGothic" panose="020B0600070205080204" pitchFamily="34" charset="-128"/>
              </a:rPr>
              <a:t>;</a:t>
            </a:r>
          </a:p>
          <a:p>
            <a:pPr>
              <a:spcBef>
                <a:spcPct val="0"/>
              </a:spcBef>
              <a:buClrTx/>
              <a:buSzTx/>
              <a:buFontTx/>
              <a:buNone/>
            </a:pPr>
            <a:r>
              <a:rPr lang="en-GB" altLang="en-US" sz="1800" dirty="0" smtClean="0">
                <a:solidFill>
                  <a:schemeClr val="tx1"/>
                </a:solidFill>
                <a:latin typeface="Times New Roman" panose="02020603050405020304" pitchFamily="18" charset="0"/>
                <a:ea typeface="MS PGothic" panose="020B0600070205080204" pitchFamily="34" charset="-128"/>
              </a:rPr>
              <a:t>		E</a:t>
            </a:r>
            <a:r>
              <a:rPr lang="en-US" altLang="en-US" sz="1800" dirty="0">
                <a:solidFill>
                  <a:schemeClr val="tx1"/>
                </a:solidFill>
                <a:latin typeface="Times New Roman" panose="02020603050405020304" pitchFamily="18" charset="0"/>
                <a:ea typeface="MS PGothic" panose="020B0600070205080204" pitchFamily="34" charset="-128"/>
              </a:rPr>
              <a:t>	</a:t>
            </a:r>
            <a:r>
              <a:rPr lang="en-US" altLang="en-US" sz="1800" dirty="0" smtClean="0">
                <a:solidFill>
                  <a:schemeClr val="tx1"/>
                </a:solidFill>
                <a:latin typeface="Times New Roman" panose="02020603050405020304" pitchFamily="18" charset="0"/>
                <a:ea typeface="MS PGothic" panose="020B0600070205080204" pitchFamily="34" charset="-128"/>
              </a:rPr>
              <a:t>: </a:t>
            </a:r>
            <a:r>
              <a:rPr lang="en-US" altLang="en-US" sz="1800" b="1" dirty="0">
                <a:solidFill>
                  <a:srgbClr val="C00000"/>
                </a:solidFill>
                <a:latin typeface="Times New Roman" panose="02020603050405020304" pitchFamily="18" charset="0"/>
                <a:ea typeface="MS PGothic" panose="020B0600070205080204" pitchFamily="34" charset="-128"/>
              </a:rPr>
              <a:t>OUT</a:t>
            </a:r>
            <a:r>
              <a:rPr lang="en-US" altLang="en-US" sz="1800" dirty="0">
                <a:solidFill>
                  <a:srgbClr val="C00000"/>
                </a:solidFill>
                <a:latin typeface="Times New Roman" panose="02020603050405020304" pitchFamily="18" charset="0"/>
                <a:ea typeface="MS PGothic" panose="020B0600070205080204" pitchFamily="34" charset="-128"/>
              </a:rPr>
              <a:t> </a:t>
            </a:r>
            <a:r>
              <a:rPr lang="en-GB" altLang="en-US" sz="1800" dirty="0" smtClean="0">
                <a:solidFill>
                  <a:srgbClr val="C00000"/>
                </a:solidFill>
                <a:latin typeface="Times New Roman" panose="02020603050405020304" pitchFamily="18" charset="0"/>
                <a:ea typeface="MS PGothic" panose="020B0600070205080204" pitchFamily="34" charset="-128"/>
              </a:rPr>
              <a:t> </a:t>
            </a:r>
            <a:r>
              <a:rPr lang="en-GB" altLang="en-US" sz="1800" dirty="0">
                <a:solidFill>
                  <a:srgbClr val="0070C0"/>
                </a:solidFill>
                <a:latin typeface="Times New Roman" panose="02020603050405020304" pitchFamily="18" charset="0"/>
                <a:ea typeface="MS PGothic" panose="020B0600070205080204" pitchFamily="34" charset="-128"/>
              </a:rPr>
              <a:t>BIT</a:t>
            </a:r>
            <a:r>
              <a:rPr lang="en-US" altLang="en-US" sz="1800" dirty="0">
                <a:solidFill>
                  <a:schemeClr val="tx1"/>
                </a:solidFill>
                <a:latin typeface="Times New Roman" panose="02020603050405020304" pitchFamily="18" charset="0"/>
                <a:ea typeface="MS PGothic" panose="020B0600070205080204" pitchFamily="34" charset="-128"/>
              </a:rPr>
              <a:t>) ;</a:t>
            </a:r>
          </a:p>
          <a:p>
            <a:pPr>
              <a:spcBef>
                <a:spcPct val="0"/>
              </a:spcBef>
              <a:buClrTx/>
              <a:buSzTx/>
              <a:buFontTx/>
              <a:buNone/>
            </a:pPr>
            <a:r>
              <a:rPr lang="en-US" altLang="en-US" sz="1800" b="1" dirty="0" smtClean="0">
                <a:solidFill>
                  <a:srgbClr val="C00000"/>
                </a:solidFill>
                <a:latin typeface="Times New Roman" panose="02020603050405020304" pitchFamily="18" charset="0"/>
                <a:ea typeface="MS PGothic" panose="020B0600070205080204" pitchFamily="34" charset="-128"/>
              </a:rPr>
              <a:t>END</a:t>
            </a:r>
            <a:r>
              <a:rPr lang="en-US" altLang="en-US" sz="1800" dirty="0" smtClean="0">
                <a:solidFill>
                  <a:srgbClr val="C00000"/>
                </a:solidFill>
                <a:latin typeface="Times New Roman" panose="02020603050405020304" pitchFamily="18" charset="0"/>
                <a:ea typeface="MS PGothic" panose="020B0600070205080204" pitchFamily="34" charset="-128"/>
              </a:rPr>
              <a:t> </a:t>
            </a:r>
            <a:r>
              <a:rPr lang="en-US" altLang="en-US" sz="1800" dirty="0" err="1" smtClean="0">
                <a:solidFill>
                  <a:schemeClr val="tx1"/>
                </a:solidFill>
                <a:latin typeface="Times New Roman" panose="02020603050405020304" pitchFamily="18" charset="0"/>
                <a:ea typeface="MS PGothic" panose="020B0600070205080204" pitchFamily="34" charset="-128"/>
              </a:rPr>
              <a:t>AndOrGates</a:t>
            </a:r>
            <a:r>
              <a:rPr lang="en-US" altLang="en-US" sz="1800" dirty="0" smtClean="0">
                <a:solidFill>
                  <a:schemeClr val="tx1"/>
                </a:solidFill>
                <a:latin typeface="Times New Roman" panose="02020603050405020304" pitchFamily="18" charset="0"/>
                <a:ea typeface="MS PGothic" panose="020B0600070205080204" pitchFamily="34" charset="-128"/>
              </a:rPr>
              <a:t>;</a:t>
            </a:r>
            <a:endParaRPr lang="en-US" altLang="en-US" sz="1800" dirty="0">
              <a:solidFill>
                <a:schemeClr val="tx1"/>
              </a:solidFill>
              <a:latin typeface="Times New Roman" panose="02020603050405020304" pitchFamily="18" charset="0"/>
              <a:ea typeface="MS PGothic" panose="020B0600070205080204" pitchFamily="34" charset="-128"/>
            </a:endParaRPr>
          </a:p>
        </p:txBody>
      </p:sp>
      <p:sp>
        <p:nvSpPr>
          <p:cNvPr id="31749" name="Rectangle 3"/>
          <p:cNvSpPr>
            <a:spLocks noChangeArrowheads="1"/>
          </p:cNvSpPr>
          <p:nvPr/>
        </p:nvSpPr>
        <p:spPr bwMode="auto">
          <a:xfrm>
            <a:off x="304800" y="4200529"/>
            <a:ext cx="8458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en-US" altLang="en-US" sz="2400" dirty="0">
              <a:solidFill>
                <a:schemeClr val="tx1"/>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1800" b="1" dirty="0">
                <a:solidFill>
                  <a:srgbClr val="C00000"/>
                </a:solidFill>
                <a:latin typeface="Times New Roman" panose="02020603050405020304" pitchFamily="18" charset="0"/>
                <a:ea typeface="MS PGothic" panose="020B0600070205080204" pitchFamily="34" charset="-128"/>
              </a:rPr>
              <a:t>ARCHITECTURE</a:t>
            </a:r>
            <a:r>
              <a:rPr lang="en-US" altLang="en-US" sz="1800" dirty="0">
                <a:solidFill>
                  <a:srgbClr val="C00000"/>
                </a:solidFill>
                <a:latin typeface="Times New Roman" panose="02020603050405020304" pitchFamily="18" charset="0"/>
                <a:ea typeface="MS PGothic" panose="020B0600070205080204" pitchFamily="34" charset="-128"/>
              </a:rPr>
              <a:t> </a:t>
            </a:r>
            <a:r>
              <a:rPr lang="pl-PL" altLang="en-US" sz="1800" dirty="0">
                <a:solidFill>
                  <a:schemeClr val="tx1"/>
                </a:solidFill>
                <a:latin typeface="Times New Roman" panose="02020603050405020304" pitchFamily="18" charset="0"/>
                <a:ea typeface="MS PGothic" panose="020B0600070205080204" pitchFamily="34" charset="-128"/>
              </a:rPr>
              <a:t>dataflow</a:t>
            </a:r>
            <a:r>
              <a:rPr lang="en-US" altLang="en-US" sz="1800" dirty="0">
                <a:solidFill>
                  <a:schemeClr val="tx1"/>
                </a:solidFill>
                <a:latin typeface="Times New Roman" panose="02020603050405020304" pitchFamily="18" charset="0"/>
                <a:ea typeface="MS PGothic" panose="020B0600070205080204" pitchFamily="34" charset="-128"/>
              </a:rPr>
              <a:t> </a:t>
            </a:r>
            <a:r>
              <a:rPr lang="en-US" altLang="en-US" sz="1800" b="1" dirty="0">
                <a:solidFill>
                  <a:srgbClr val="C00000"/>
                </a:solidFill>
                <a:latin typeface="Times New Roman" panose="02020603050405020304" pitchFamily="18" charset="0"/>
                <a:ea typeface="MS PGothic" panose="020B0600070205080204" pitchFamily="34" charset="-128"/>
              </a:rPr>
              <a:t>OF</a:t>
            </a:r>
            <a:r>
              <a:rPr lang="en-US" altLang="en-US" sz="1800" dirty="0">
                <a:solidFill>
                  <a:srgbClr val="C00000"/>
                </a:solidFill>
                <a:latin typeface="Times New Roman" panose="02020603050405020304" pitchFamily="18" charset="0"/>
                <a:ea typeface="MS PGothic" panose="020B0600070205080204" pitchFamily="34" charset="-128"/>
              </a:rPr>
              <a:t> </a:t>
            </a:r>
            <a:r>
              <a:rPr lang="en-US" altLang="en-US" sz="1800" dirty="0" err="1" smtClean="0">
                <a:solidFill>
                  <a:schemeClr val="tx1"/>
                </a:solidFill>
                <a:latin typeface="Times New Roman" panose="02020603050405020304" pitchFamily="18" charset="0"/>
                <a:ea typeface="MS PGothic" panose="020B0600070205080204" pitchFamily="34" charset="-128"/>
              </a:rPr>
              <a:t>AndOrGates</a:t>
            </a:r>
            <a:r>
              <a:rPr lang="en-US" altLang="en-US" sz="1800" dirty="0" smtClean="0">
                <a:solidFill>
                  <a:schemeClr val="tx1"/>
                </a:solidFill>
                <a:latin typeface="Times New Roman" panose="02020603050405020304" pitchFamily="18" charset="0"/>
                <a:ea typeface="MS PGothic" panose="020B0600070205080204" pitchFamily="34" charset="-128"/>
              </a:rPr>
              <a:t> </a:t>
            </a:r>
            <a:r>
              <a:rPr lang="en-US" altLang="en-US" sz="1800" b="1" dirty="0" smtClean="0">
                <a:solidFill>
                  <a:srgbClr val="C00000"/>
                </a:solidFill>
                <a:latin typeface="Times New Roman" panose="02020603050405020304" pitchFamily="18" charset="0"/>
                <a:ea typeface="MS PGothic" panose="020B0600070205080204" pitchFamily="34" charset="-128"/>
              </a:rPr>
              <a:t>IS</a:t>
            </a:r>
            <a:endParaRPr lang="en-US" altLang="en-US" sz="1800" b="1" dirty="0">
              <a:solidFill>
                <a:srgbClr val="C00000"/>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1800" b="1" dirty="0" smtClean="0">
                <a:solidFill>
                  <a:srgbClr val="C00000"/>
                </a:solidFill>
                <a:latin typeface="Times New Roman" panose="02020603050405020304" pitchFamily="18" charset="0"/>
                <a:ea typeface="MS PGothic" panose="020B0600070205080204" pitchFamily="34" charset="-128"/>
              </a:rPr>
              <a:t>SIGNAL</a:t>
            </a:r>
            <a:r>
              <a:rPr lang="en-US" altLang="en-US" sz="1800" dirty="0" smtClean="0">
                <a:solidFill>
                  <a:schemeClr val="tx1"/>
                </a:solidFill>
                <a:latin typeface="Times New Roman" panose="02020603050405020304" pitchFamily="18" charset="0"/>
                <a:ea typeface="MS PGothic" panose="020B0600070205080204" pitchFamily="34" charset="-128"/>
              </a:rPr>
              <a:t>  C:   </a:t>
            </a:r>
            <a:r>
              <a:rPr lang="en-US" altLang="en-US" sz="1800" dirty="0" smtClean="0">
                <a:solidFill>
                  <a:srgbClr val="0070C0"/>
                </a:solidFill>
                <a:latin typeface="Times New Roman" panose="02020603050405020304" pitchFamily="18" charset="0"/>
                <a:ea typeface="MS PGothic" panose="020B0600070205080204" pitchFamily="34" charset="-128"/>
              </a:rPr>
              <a:t>BIT</a:t>
            </a:r>
            <a:r>
              <a:rPr lang="en-US" altLang="en-US" sz="1800" dirty="0" smtClean="0">
                <a:solidFill>
                  <a:schemeClr val="tx1"/>
                </a:solidFill>
                <a:latin typeface="Times New Roman" panose="02020603050405020304" pitchFamily="18" charset="0"/>
                <a:ea typeface="MS PGothic" panose="020B0600070205080204" pitchFamily="34" charset="-128"/>
              </a:rPr>
              <a:t>;</a:t>
            </a:r>
          </a:p>
          <a:p>
            <a:pPr>
              <a:spcBef>
                <a:spcPct val="0"/>
              </a:spcBef>
              <a:buClrTx/>
              <a:buSzTx/>
              <a:buFontTx/>
              <a:buNone/>
            </a:pPr>
            <a:r>
              <a:rPr lang="en-US" altLang="en-US" sz="1800" b="1" dirty="0" smtClean="0">
                <a:solidFill>
                  <a:srgbClr val="C00000"/>
                </a:solidFill>
                <a:latin typeface="Times New Roman" panose="02020603050405020304" pitchFamily="18" charset="0"/>
                <a:ea typeface="MS PGothic" panose="020B0600070205080204" pitchFamily="34" charset="-128"/>
              </a:rPr>
              <a:t>BEGIN</a:t>
            </a:r>
            <a:endParaRPr lang="en-US" altLang="en-US" sz="1800" b="1" dirty="0">
              <a:solidFill>
                <a:srgbClr val="C00000"/>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1800" dirty="0" smtClean="0">
                <a:solidFill>
                  <a:schemeClr val="tx1"/>
                </a:solidFill>
                <a:latin typeface="Times New Roman" panose="02020603050405020304" pitchFamily="18" charset="0"/>
                <a:ea typeface="MS PGothic" panose="020B0600070205080204" pitchFamily="34" charset="-128"/>
              </a:rPr>
              <a:t>	C  &lt;=  A  </a:t>
            </a:r>
            <a:r>
              <a:rPr lang="en-US" altLang="en-US" sz="1800" b="1" dirty="0" smtClean="0">
                <a:solidFill>
                  <a:srgbClr val="C00000"/>
                </a:solidFill>
                <a:latin typeface="Times New Roman" panose="02020603050405020304" pitchFamily="18" charset="0"/>
                <a:ea typeface="MS PGothic" panose="020B0600070205080204" pitchFamily="34" charset="-128"/>
              </a:rPr>
              <a:t>AND</a:t>
            </a:r>
            <a:r>
              <a:rPr lang="en-US" altLang="en-US" sz="1800" dirty="0" smtClean="0">
                <a:solidFill>
                  <a:schemeClr val="tx1"/>
                </a:solidFill>
                <a:latin typeface="Times New Roman" panose="02020603050405020304" pitchFamily="18" charset="0"/>
                <a:ea typeface="MS PGothic" panose="020B0600070205080204" pitchFamily="34" charset="-128"/>
              </a:rPr>
              <a:t>  B;</a:t>
            </a:r>
            <a:r>
              <a:rPr lang="en-US" altLang="en-US" sz="1800" dirty="0">
                <a:solidFill>
                  <a:schemeClr val="tx1"/>
                </a:solidFill>
                <a:latin typeface="Times New Roman" panose="02020603050405020304" pitchFamily="18" charset="0"/>
                <a:ea typeface="MS PGothic" panose="020B0600070205080204" pitchFamily="34" charset="-128"/>
              </a:rPr>
              <a:t>		</a:t>
            </a:r>
            <a:endParaRPr lang="en-US" altLang="en-US" sz="1800" dirty="0" smtClean="0">
              <a:solidFill>
                <a:schemeClr val="tx1"/>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1800" dirty="0" smtClean="0">
                <a:solidFill>
                  <a:schemeClr val="tx1"/>
                </a:solidFill>
                <a:latin typeface="Times New Roman" panose="02020603050405020304" pitchFamily="18" charset="0"/>
                <a:ea typeface="MS PGothic" panose="020B0600070205080204" pitchFamily="34" charset="-128"/>
              </a:rPr>
              <a:t>	E  &lt;=  C  </a:t>
            </a:r>
            <a:r>
              <a:rPr lang="en-US" altLang="en-US" sz="1800" b="1" dirty="0" smtClean="0">
                <a:solidFill>
                  <a:srgbClr val="C00000"/>
                </a:solidFill>
                <a:latin typeface="Times New Roman" panose="02020603050405020304" pitchFamily="18" charset="0"/>
                <a:ea typeface="MS PGothic" panose="020B0600070205080204" pitchFamily="34" charset="-128"/>
              </a:rPr>
              <a:t>OR</a:t>
            </a:r>
            <a:r>
              <a:rPr lang="en-US" altLang="en-US" sz="1800" dirty="0" smtClean="0">
                <a:solidFill>
                  <a:schemeClr val="tx1"/>
                </a:solidFill>
                <a:latin typeface="Times New Roman" panose="02020603050405020304" pitchFamily="18" charset="0"/>
                <a:ea typeface="MS PGothic" panose="020B0600070205080204" pitchFamily="34" charset="-128"/>
              </a:rPr>
              <a:t>  D;</a:t>
            </a:r>
            <a:endParaRPr lang="en-US" altLang="en-US" sz="1800" dirty="0">
              <a:solidFill>
                <a:schemeClr val="tx1"/>
              </a:solidFill>
              <a:latin typeface="Times New Roman" panose="02020603050405020304" pitchFamily="18" charset="0"/>
              <a:ea typeface="MS PGothic" panose="020B0600070205080204" pitchFamily="34" charset="-128"/>
            </a:endParaRPr>
          </a:p>
          <a:p>
            <a:pPr>
              <a:spcBef>
                <a:spcPct val="0"/>
              </a:spcBef>
              <a:buClrTx/>
              <a:buSzTx/>
              <a:buFontTx/>
              <a:buNone/>
            </a:pPr>
            <a:r>
              <a:rPr lang="en-US" altLang="en-US" sz="1800" b="1" dirty="0">
                <a:solidFill>
                  <a:srgbClr val="C00000"/>
                </a:solidFill>
                <a:latin typeface="Times New Roman" panose="02020603050405020304" pitchFamily="18" charset="0"/>
                <a:ea typeface="MS PGothic" panose="020B0600070205080204" pitchFamily="34" charset="-128"/>
              </a:rPr>
              <a:t>END</a:t>
            </a:r>
            <a:r>
              <a:rPr lang="en-US" altLang="en-US" sz="1800" dirty="0">
                <a:solidFill>
                  <a:srgbClr val="C00000"/>
                </a:solidFill>
                <a:latin typeface="Times New Roman" panose="02020603050405020304" pitchFamily="18" charset="0"/>
                <a:ea typeface="MS PGothic" panose="020B0600070205080204" pitchFamily="34" charset="-128"/>
              </a:rPr>
              <a:t> </a:t>
            </a:r>
            <a:r>
              <a:rPr lang="pl-PL" altLang="en-US" sz="1800" dirty="0">
                <a:solidFill>
                  <a:schemeClr val="tx1"/>
                </a:solidFill>
                <a:latin typeface="Times New Roman" panose="02020603050405020304" pitchFamily="18" charset="0"/>
                <a:ea typeface="MS PGothic" panose="020B0600070205080204" pitchFamily="34" charset="-128"/>
              </a:rPr>
              <a:t>dataflow</a:t>
            </a:r>
            <a:r>
              <a:rPr lang="en-US" altLang="en-US" sz="1800" dirty="0">
                <a:solidFill>
                  <a:schemeClr val="tx1"/>
                </a:solidFill>
                <a:latin typeface="Times New Roman" panose="02020603050405020304" pitchFamily="18" charset="0"/>
                <a:ea typeface="MS PGothic" panose="020B0600070205080204" pitchFamily="34" charset="-128"/>
              </a:rPr>
              <a:t>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671" y="3233999"/>
            <a:ext cx="38560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990600" y="2081467"/>
            <a:ext cx="7620000" cy="3841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tabLst>
                <a:tab pos="457200" algn="l"/>
                <a:tab pos="685800" algn="l"/>
              </a:tabLst>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tabLst>
                <a:tab pos="457200" algn="l"/>
                <a:tab pos="685800" algn="l"/>
              </a:tabLst>
              <a:defRPr sz="2400">
                <a:solidFill>
                  <a:schemeClr val="tx1"/>
                </a:solidFill>
                <a:latin typeface="Arial" panose="020B0604020202020204" pitchFamily="34" charset="0"/>
              </a:defRPr>
            </a:lvl2pPr>
            <a:lvl3pPr marL="1143000" indent="-228600">
              <a:spcBef>
                <a:spcPct val="20000"/>
              </a:spcBef>
              <a:buClr>
                <a:schemeClr val="tx1"/>
              </a:buClr>
              <a:buSzPct val="100000"/>
              <a:buChar char="–"/>
              <a:tabLst>
                <a:tab pos="457200" algn="l"/>
                <a:tab pos="685800" algn="l"/>
              </a:tabLst>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tabLst>
                <a:tab pos="457200" algn="l"/>
                <a:tab pos="685800" algn="l"/>
              </a:tabLst>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9pPr>
          </a:lstStyle>
          <a:p>
            <a:pPr>
              <a:lnSpc>
                <a:spcPct val="95000"/>
              </a:lnSpc>
              <a:spcBef>
                <a:spcPct val="0"/>
              </a:spcBef>
              <a:buClrTx/>
              <a:buSzTx/>
              <a:buFontTx/>
              <a:buNone/>
            </a:pPr>
            <a:r>
              <a:rPr lang="en-US" altLang="en-US" sz="2000" dirty="0" err="1">
                <a:solidFill>
                  <a:schemeClr val="tx1"/>
                </a:solidFill>
                <a:latin typeface="Courier New" panose="02070309020205020404" pitchFamily="49" charset="0"/>
                <a:ea typeface="MS PGothic" panose="020B0600070205080204" pitchFamily="34" charset="-128"/>
              </a:rPr>
              <a:t>target_signal</a:t>
            </a:r>
            <a:r>
              <a:rPr lang="en-US" altLang="en-US" sz="2000" dirty="0">
                <a:solidFill>
                  <a:schemeClr val="tx1"/>
                </a:solidFill>
                <a:latin typeface="Courier New" panose="02070309020205020404" pitchFamily="49" charset="0"/>
                <a:ea typeface="MS PGothic" panose="020B0600070205080204" pitchFamily="34" charset="-128"/>
              </a:rPr>
              <a:t> </a:t>
            </a:r>
            <a:r>
              <a:rPr lang="en-US" altLang="en-US" sz="2000" b="1" dirty="0">
                <a:solidFill>
                  <a:schemeClr val="tx1"/>
                </a:solidFill>
                <a:latin typeface="Courier New" panose="02070309020205020404" pitchFamily="49" charset="0"/>
                <a:ea typeface="MS PGothic" panose="020B0600070205080204" pitchFamily="34" charset="-128"/>
              </a:rPr>
              <a:t>&lt;=</a:t>
            </a:r>
            <a:r>
              <a:rPr lang="en-US" altLang="en-US" sz="2000" dirty="0">
                <a:solidFill>
                  <a:schemeClr val="tx1"/>
                </a:solidFill>
                <a:latin typeface="Courier New" panose="02070309020205020404" pitchFamily="49" charset="0"/>
                <a:ea typeface="MS PGothic" panose="020B0600070205080204" pitchFamily="34" charset="-128"/>
              </a:rPr>
              <a:t> expression;</a:t>
            </a:r>
          </a:p>
        </p:txBody>
      </p:sp>
      <p:sp>
        <p:nvSpPr>
          <p:cNvPr id="8" name="Text Box 4"/>
          <p:cNvSpPr txBox="1">
            <a:spLocks noChangeArrowheads="1"/>
          </p:cNvSpPr>
          <p:nvPr/>
        </p:nvSpPr>
        <p:spPr bwMode="auto">
          <a:xfrm>
            <a:off x="3068051" y="1548067"/>
            <a:ext cx="69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kumimoji="1" lang="en-US" altLang="en-US" dirty="0">
                <a:solidFill>
                  <a:schemeClr val="tx1"/>
                </a:solidFill>
                <a:ea typeface="MS PGothic" panose="020B0600070205080204" pitchFamily="34" charset="-128"/>
              </a:rPr>
              <a:t>&lt;=</a:t>
            </a:r>
          </a:p>
        </p:txBody>
      </p:sp>
      <p:sp>
        <p:nvSpPr>
          <p:cNvPr id="2" name="Rectangle 1"/>
          <p:cNvSpPr/>
          <p:nvPr/>
        </p:nvSpPr>
        <p:spPr>
          <a:xfrm>
            <a:off x="335913" y="1068569"/>
            <a:ext cx="6606308" cy="461665"/>
          </a:xfrm>
          <a:prstGeom prst="rect">
            <a:avLst/>
          </a:prstGeom>
        </p:spPr>
        <p:txBody>
          <a:bodyPr wrap="square">
            <a:spAutoFit/>
          </a:bodyPr>
          <a:lstStyle/>
          <a:p>
            <a:pPr marL="342900" indent="-342900">
              <a:buFont typeface="Arial" panose="020B0604020202020204" pitchFamily="34" charset="0"/>
              <a:buChar char="•"/>
            </a:pPr>
            <a:r>
              <a:rPr lang="pl-PL" altLang="en-US" dirty="0" smtClean="0">
                <a:ea typeface="ＭＳ Ｐゴシック" panose="020B0600070205080204" pitchFamily="34" charset="-128"/>
              </a:rPr>
              <a:t>Concurrent signal assignment</a:t>
            </a:r>
            <a:endParaRPr lang="en-GB" dirty="0"/>
          </a:p>
        </p:txBody>
      </p:sp>
      <p:sp>
        <p:nvSpPr>
          <p:cNvPr id="3" name="Rectangle 2"/>
          <p:cNvSpPr/>
          <p:nvPr/>
        </p:nvSpPr>
        <p:spPr>
          <a:xfrm>
            <a:off x="335913" y="2650725"/>
            <a:ext cx="4193649" cy="461665"/>
          </a:xfrm>
          <a:prstGeom prst="rect">
            <a:avLst/>
          </a:prstGeom>
        </p:spPr>
        <p:txBody>
          <a:bodyPr wrap="none">
            <a:spAutoFit/>
          </a:bodyPr>
          <a:lstStyle/>
          <a:p>
            <a:pPr marL="342900" indent="-342900">
              <a:buFont typeface="Arial" panose="020B0604020202020204" pitchFamily="34" charset="0"/>
              <a:buChar char="•"/>
            </a:pPr>
            <a:r>
              <a:rPr lang="en-US" altLang="en-US" b="1" dirty="0" smtClean="0">
                <a:solidFill>
                  <a:srgbClr val="333399"/>
                </a:solidFill>
                <a:latin typeface="Times New Roman" panose="02020603050405020304" pitchFamily="18" charset="0"/>
                <a:ea typeface="MS PGothic" panose="020B0600070205080204" pitchFamily="34" charset="-128"/>
              </a:rPr>
              <a:t>Data-flow VHDL Example</a:t>
            </a:r>
            <a:r>
              <a:rPr lang="en-GB" altLang="en-US" b="1" dirty="0" smtClean="0">
                <a:solidFill>
                  <a:srgbClr val="333399"/>
                </a:solidFill>
                <a:latin typeface="Times New Roman" panose="02020603050405020304" pitchFamily="18" charset="0"/>
                <a:ea typeface="MS PGothic" panose="020B0600070205080204" pitchFamily="34" charset="-128"/>
              </a:rPr>
              <a:t>: </a:t>
            </a:r>
            <a:endParaRPr lang="en-GB" dirty="0"/>
          </a:p>
        </p:txBody>
      </p:sp>
    </p:spTree>
    <p:extLst>
      <p:ext uri="{BB962C8B-B14F-4D97-AF65-F5344CB8AC3E}">
        <p14:creationId xmlns:p14="http://schemas.microsoft.com/office/powerpoint/2010/main" val="1861842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sp>
        <p:nvSpPr>
          <p:cNvPr id="30723" name="Text Box 2"/>
          <p:cNvSpPr txBox="1">
            <a:spLocks noChangeArrowheads="1"/>
          </p:cNvSpPr>
          <p:nvPr/>
        </p:nvSpPr>
        <p:spPr bwMode="auto">
          <a:xfrm>
            <a:off x="457200" y="1066800"/>
            <a:ext cx="7634288"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tabLst>
                <a:tab pos="460375" algn="l"/>
                <a:tab pos="919163" algn="l"/>
                <a:tab pos="1366838" algn="l"/>
                <a:tab pos="1825625" algn="l"/>
                <a:tab pos="2286000" algn="l"/>
                <a:tab pos="2746375" algn="l"/>
                <a:tab pos="3205163" algn="l"/>
                <a:tab pos="3652838" algn="l"/>
              </a:tabLst>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tabLst>
                <a:tab pos="460375" algn="l"/>
                <a:tab pos="919163" algn="l"/>
                <a:tab pos="1366838" algn="l"/>
                <a:tab pos="1825625" algn="l"/>
                <a:tab pos="2286000" algn="l"/>
                <a:tab pos="2746375" algn="l"/>
                <a:tab pos="3205163" algn="l"/>
                <a:tab pos="3652838" algn="l"/>
              </a:tabLst>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tabLst>
                <a:tab pos="460375" algn="l"/>
                <a:tab pos="919163" algn="l"/>
                <a:tab pos="1366838" algn="l"/>
                <a:tab pos="1825625" algn="l"/>
                <a:tab pos="2286000" algn="l"/>
                <a:tab pos="2746375" algn="l"/>
                <a:tab pos="3205163" algn="l"/>
                <a:tab pos="3652838" algn="l"/>
              </a:tabLst>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tabLst>
                <a:tab pos="460375" algn="l"/>
                <a:tab pos="919163" algn="l"/>
                <a:tab pos="1366838" algn="l"/>
                <a:tab pos="1825625" algn="l"/>
                <a:tab pos="2286000" algn="l"/>
                <a:tab pos="2746375" algn="l"/>
                <a:tab pos="3205163" algn="l"/>
                <a:tab pos="3652838" algn="l"/>
              </a:tabLst>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tabLst>
                <a:tab pos="460375" algn="l"/>
                <a:tab pos="919163" algn="l"/>
                <a:tab pos="1366838" algn="l"/>
                <a:tab pos="1825625" algn="l"/>
                <a:tab pos="2286000" algn="l"/>
                <a:tab pos="2746375" algn="l"/>
                <a:tab pos="3205163" algn="l"/>
                <a:tab pos="3652838" algn="l"/>
              </a:tabLst>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tabLst>
                <a:tab pos="460375" algn="l"/>
                <a:tab pos="919163" algn="l"/>
                <a:tab pos="1366838" algn="l"/>
                <a:tab pos="1825625" algn="l"/>
                <a:tab pos="2286000" algn="l"/>
                <a:tab pos="2746375" algn="l"/>
                <a:tab pos="3205163" algn="l"/>
                <a:tab pos="3652838" algn="l"/>
              </a:tabLst>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tabLst>
                <a:tab pos="460375" algn="l"/>
                <a:tab pos="919163" algn="l"/>
                <a:tab pos="1366838" algn="l"/>
                <a:tab pos="1825625" algn="l"/>
                <a:tab pos="2286000" algn="l"/>
                <a:tab pos="2746375" algn="l"/>
                <a:tab pos="3205163" algn="l"/>
                <a:tab pos="3652838" algn="l"/>
              </a:tabLst>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tabLst>
                <a:tab pos="460375" algn="l"/>
                <a:tab pos="919163" algn="l"/>
                <a:tab pos="1366838" algn="l"/>
                <a:tab pos="1825625" algn="l"/>
                <a:tab pos="2286000" algn="l"/>
                <a:tab pos="2746375" algn="l"/>
                <a:tab pos="3205163" algn="l"/>
                <a:tab pos="3652838" algn="l"/>
              </a:tabLst>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tabLst>
                <a:tab pos="460375" algn="l"/>
                <a:tab pos="919163" algn="l"/>
                <a:tab pos="1366838" algn="l"/>
                <a:tab pos="1825625" algn="l"/>
                <a:tab pos="2286000" algn="l"/>
                <a:tab pos="2746375" algn="l"/>
                <a:tab pos="3205163" algn="l"/>
                <a:tab pos="3652838" algn="l"/>
              </a:tabLst>
              <a:defRPr kumimoji="1" sz="20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r>
              <a:rPr kumimoji="0" lang="en-US" altLang="en-US" sz="1600">
                <a:solidFill>
                  <a:srgbClr val="000000"/>
                </a:solidFill>
                <a:latin typeface="Times New Roman" panose="02020603050405020304" pitchFamily="18" charset="0"/>
              </a:rPr>
              <a:t>LIBRARY ieee ;</a:t>
            </a:r>
          </a:p>
          <a:p>
            <a:pPr>
              <a:spcBef>
                <a:spcPct val="0"/>
              </a:spcBef>
              <a:buClrTx/>
              <a:buFontTx/>
              <a:buNone/>
            </a:pPr>
            <a:r>
              <a:rPr kumimoji="0" lang="en-US" altLang="en-US" sz="1600">
                <a:solidFill>
                  <a:srgbClr val="000000"/>
                </a:solidFill>
                <a:latin typeface="Times New Roman" panose="02020603050405020304" pitchFamily="18" charset="0"/>
              </a:rPr>
              <a:t>USE ieee.std_logic_1164.all ;</a:t>
            </a:r>
          </a:p>
          <a:p>
            <a:pPr>
              <a:spcBef>
                <a:spcPct val="0"/>
              </a:spcBef>
              <a:buClrTx/>
              <a:buFontTx/>
              <a:buNone/>
            </a:pPr>
            <a:endParaRPr kumimoji="0" lang="en-US" altLang="en-US" sz="1600">
              <a:solidFill>
                <a:srgbClr val="000000"/>
              </a:solidFill>
              <a:latin typeface="Times New Roman" panose="02020603050405020304" pitchFamily="18" charset="0"/>
            </a:endParaRPr>
          </a:p>
          <a:p>
            <a:pPr>
              <a:spcBef>
                <a:spcPct val="0"/>
              </a:spcBef>
              <a:buClrTx/>
              <a:buFontTx/>
              <a:buNone/>
            </a:pPr>
            <a:r>
              <a:rPr kumimoji="0" lang="en-US" altLang="en-US" sz="1600">
                <a:solidFill>
                  <a:srgbClr val="000000"/>
                </a:solidFill>
                <a:latin typeface="Times New Roman" panose="02020603050405020304" pitchFamily="18" charset="0"/>
              </a:rPr>
              <a:t>ENTITY regne IS</a:t>
            </a:r>
          </a:p>
          <a:p>
            <a:pPr>
              <a:spcBef>
                <a:spcPct val="0"/>
              </a:spcBef>
              <a:buClrTx/>
              <a:buFontTx/>
              <a:buNone/>
            </a:pPr>
            <a:r>
              <a:rPr kumimoji="0" lang="en-US" altLang="en-US" sz="1600">
                <a:solidFill>
                  <a:srgbClr val="000000"/>
                </a:solidFill>
                <a:latin typeface="Times New Roman" panose="02020603050405020304" pitchFamily="18" charset="0"/>
              </a:rPr>
              <a:t>	GENERIC ( N : INTEGER := 8 ) ;</a:t>
            </a:r>
          </a:p>
          <a:p>
            <a:pPr>
              <a:spcBef>
                <a:spcPct val="0"/>
              </a:spcBef>
              <a:buClrTx/>
              <a:buFontTx/>
              <a:buNone/>
            </a:pPr>
            <a:r>
              <a:rPr kumimoji="0" lang="en-US" altLang="en-US" sz="1600">
                <a:solidFill>
                  <a:srgbClr val="000000"/>
                </a:solidFill>
                <a:latin typeface="Times New Roman" panose="02020603050405020304" pitchFamily="18" charset="0"/>
              </a:rPr>
              <a:t>	PORT (	D 			: IN	 	STD_LOGIC_VECTOR(N-1 DOWNTO 0) ;</a:t>
            </a:r>
          </a:p>
          <a:p>
            <a:pPr>
              <a:spcBef>
                <a:spcPct val="0"/>
              </a:spcBef>
              <a:buClrTx/>
              <a:buFontTx/>
              <a:buNone/>
            </a:pPr>
            <a:r>
              <a:rPr kumimoji="0" lang="en-US" altLang="en-US" sz="1600">
                <a:solidFill>
                  <a:srgbClr val="000000"/>
                </a:solidFill>
                <a:latin typeface="Times New Roman" panose="02020603050405020304" pitchFamily="18" charset="0"/>
              </a:rPr>
              <a:t>			</a:t>
            </a:r>
            <a:r>
              <a:rPr kumimoji="0" lang="en-US" altLang="en-US" sz="1600" b="1">
                <a:solidFill>
                  <a:srgbClr val="800000"/>
                </a:solidFill>
                <a:latin typeface="Times New Roman" panose="02020603050405020304" pitchFamily="18" charset="0"/>
              </a:rPr>
              <a:t>Enable</a:t>
            </a:r>
            <a:r>
              <a:rPr kumimoji="0" lang="en-US" altLang="en-US" sz="1600">
                <a:solidFill>
                  <a:srgbClr val="000000"/>
                </a:solidFill>
                <a:latin typeface="Times New Roman" panose="02020603050405020304" pitchFamily="18" charset="0"/>
              </a:rPr>
              <a:t>, Clock	: IN 		STD_LOGIC ;</a:t>
            </a:r>
          </a:p>
          <a:p>
            <a:pPr>
              <a:spcBef>
                <a:spcPct val="0"/>
              </a:spcBef>
              <a:buClrTx/>
              <a:buFontTx/>
              <a:buNone/>
            </a:pPr>
            <a:r>
              <a:rPr kumimoji="0" lang="en-US" altLang="en-US" sz="1600">
                <a:solidFill>
                  <a:srgbClr val="000000"/>
                </a:solidFill>
                <a:latin typeface="Times New Roman" panose="02020603050405020304" pitchFamily="18" charset="0"/>
              </a:rPr>
              <a:t>			Q 			: OUT 	STD_LOGIC_VECTOR(N-1 DOWNTO 0) ) ;</a:t>
            </a:r>
          </a:p>
          <a:p>
            <a:pPr>
              <a:spcBef>
                <a:spcPct val="0"/>
              </a:spcBef>
              <a:buClrTx/>
              <a:buFontTx/>
              <a:buNone/>
            </a:pPr>
            <a:r>
              <a:rPr kumimoji="0" lang="en-US" altLang="en-US" sz="1600">
                <a:solidFill>
                  <a:srgbClr val="000000"/>
                </a:solidFill>
                <a:latin typeface="Times New Roman" panose="02020603050405020304" pitchFamily="18" charset="0"/>
              </a:rPr>
              <a:t>END regne ;</a:t>
            </a:r>
          </a:p>
          <a:p>
            <a:pPr>
              <a:spcBef>
                <a:spcPct val="0"/>
              </a:spcBef>
              <a:buClrTx/>
              <a:buFontTx/>
              <a:buNone/>
            </a:pPr>
            <a:endParaRPr kumimoji="0" lang="en-US" altLang="en-US" sz="1600">
              <a:solidFill>
                <a:srgbClr val="000000"/>
              </a:solidFill>
              <a:latin typeface="Times New Roman" panose="02020603050405020304" pitchFamily="18" charset="0"/>
            </a:endParaRPr>
          </a:p>
          <a:p>
            <a:pPr>
              <a:spcBef>
                <a:spcPct val="0"/>
              </a:spcBef>
              <a:buClrTx/>
              <a:buFontTx/>
              <a:buNone/>
            </a:pPr>
            <a:r>
              <a:rPr kumimoji="0" lang="en-US" altLang="en-US" sz="1600">
                <a:solidFill>
                  <a:srgbClr val="000000"/>
                </a:solidFill>
                <a:latin typeface="Times New Roman" panose="02020603050405020304" pitchFamily="18" charset="0"/>
              </a:rPr>
              <a:t>ARCHITECTURE behavioral OF regne IS	</a:t>
            </a:r>
          </a:p>
          <a:p>
            <a:pPr>
              <a:spcBef>
                <a:spcPct val="0"/>
              </a:spcBef>
              <a:buClrTx/>
              <a:buFontTx/>
              <a:buNone/>
            </a:pPr>
            <a:r>
              <a:rPr kumimoji="0" lang="en-US" altLang="en-US" sz="1600">
                <a:solidFill>
                  <a:srgbClr val="000000"/>
                </a:solidFill>
                <a:latin typeface="Times New Roman" panose="02020603050405020304" pitchFamily="18" charset="0"/>
              </a:rPr>
              <a:t>BEGIN</a:t>
            </a:r>
          </a:p>
          <a:p>
            <a:pPr>
              <a:spcBef>
                <a:spcPct val="0"/>
              </a:spcBef>
              <a:buClrTx/>
              <a:buFontTx/>
              <a:buNone/>
            </a:pPr>
            <a:r>
              <a:rPr kumimoji="0" lang="en-US" altLang="en-US" sz="1600">
                <a:solidFill>
                  <a:srgbClr val="000000"/>
                </a:solidFill>
                <a:latin typeface="Times New Roman" panose="02020603050405020304" pitchFamily="18" charset="0"/>
              </a:rPr>
              <a:t>	PROCESS (Clock)</a:t>
            </a:r>
          </a:p>
          <a:p>
            <a:pPr>
              <a:spcBef>
                <a:spcPct val="0"/>
              </a:spcBef>
              <a:buClrTx/>
              <a:buFontTx/>
              <a:buNone/>
            </a:pPr>
            <a:r>
              <a:rPr kumimoji="0" lang="en-US" altLang="en-US" sz="1600">
                <a:solidFill>
                  <a:srgbClr val="000000"/>
                </a:solidFill>
                <a:latin typeface="Times New Roman" panose="02020603050405020304" pitchFamily="18" charset="0"/>
              </a:rPr>
              <a:t>	BEGIN</a:t>
            </a:r>
          </a:p>
          <a:p>
            <a:pPr>
              <a:spcBef>
                <a:spcPct val="0"/>
              </a:spcBef>
              <a:buClrTx/>
              <a:buFontTx/>
              <a:buNone/>
            </a:pPr>
            <a:r>
              <a:rPr kumimoji="0" lang="en-US" altLang="en-US" sz="1600">
                <a:solidFill>
                  <a:srgbClr val="000000"/>
                </a:solidFill>
                <a:latin typeface="Times New Roman" panose="02020603050405020304" pitchFamily="18" charset="0"/>
              </a:rPr>
              <a:t>		IF rising_edge(Clock) THEN</a:t>
            </a:r>
          </a:p>
          <a:p>
            <a:pPr>
              <a:spcBef>
                <a:spcPct val="0"/>
              </a:spcBef>
              <a:buClrTx/>
              <a:buFontTx/>
              <a:buNone/>
            </a:pPr>
            <a:r>
              <a:rPr kumimoji="0" lang="en-US" altLang="en-US" sz="1600">
                <a:solidFill>
                  <a:srgbClr val="000000"/>
                </a:solidFill>
                <a:latin typeface="Times New Roman" panose="02020603050405020304" pitchFamily="18" charset="0"/>
              </a:rPr>
              <a:t>			</a:t>
            </a:r>
            <a:r>
              <a:rPr kumimoji="0" lang="en-US" altLang="en-US" sz="1600" b="1">
                <a:solidFill>
                  <a:srgbClr val="800000"/>
                </a:solidFill>
                <a:latin typeface="Times New Roman" panose="02020603050405020304" pitchFamily="18" charset="0"/>
              </a:rPr>
              <a:t>IF Enable = '1' THEN</a:t>
            </a:r>
          </a:p>
          <a:p>
            <a:pPr>
              <a:spcBef>
                <a:spcPct val="0"/>
              </a:spcBef>
              <a:buClrTx/>
              <a:buFontTx/>
              <a:buNone/>
            </a:pPr>
            <a:r>
              <a:rPr kumimoji="0" lang="en-US" altLang="en-US" sz="1600">
                <a:solidFill>
                  <a:srgbClr val="000000"/>
                </a:solidFill>
                <a:latin typeface="Times New Roman" panose="02020603050405020304" pitchFamily="18" charset="0"/>
              </a:rPr>
              <a:t>				Q &lt;= D ;</a:t>
            </a:r>
          </a:p>
          <a:p>
            <a:pPr>
              <a:spcBef>
                <a:spcPct val="0"/>
              </a:spcBef>
              <a:buClrTx/>
              <a:buFontTx/>
              <a:buNone/>
            </a:pPr>
            <a:r>
              <a:rPr kumimoji="0" lang="en-US" altLang="en-US" sz="1600">
                <a:solidFill>
                  <a:srgbClr val="000000"/>
                </a:solidFill>
                <a:latin typeface="Times New Roman" panose="02020603050405020304" pitchFamily="18" charset="0"/>
              </a:rPr>
              <a:t>			END IF ;</a:t>
            </a:r>
          </a:p>
          <a:p>
            <a:pPr>
              <a:spcBef>
                <a:spcPct val="0"/>
              </a:spcBef>
              <a:buClrTx/>
              <a:buFontTx/>
              <a:buNone/>
            </a:pPr>
            <a:r>
              <a:rPr kumimoji="0" lang="en-US" altLang="en-US" sz="1600">
                <a:solidFill>
                  <a:srgbClr val="000000"/>
                </a:solidFill>
                <a:latin typeface="Times New Roman" panose="02020603050405020304" pitchFamily="18" charset="0"/>
              </a:rPr>
              <a:t>		END IF;</a:t>
            </a:r>
          </a:p>
          <a:p>
            <a:pPr>
              <a:spcBef>
                <a:spcPct val="0"/>
              </a:spcBef>
              <a:buClrTx/>
              <a:buFontTx/>
              <a:buNone/>
            </a:pPr>
            <a:r>
              <a:rPr kumimoji="0" lang="en-US" altLang="en-US" sz="1600">
                <a:solidFill>
                  <a:srgbClr val="000000"/>
                </a:solidFill>
                <a:latin typeface="Times New Roman" panose="02020603050405020304" pitchFamily="18" charset="0"/>
              </a:rPr>
              <a:t>	END PROCESS ;</a:t>
            </a:r>
          </a:p>
          <a:p>
            <a:pPr>
              <a:spcBef>
                <a:spcPct val="0"/>
              </a:spcBef>
              <a:buClrTx/>
              <a:buFontTx/>
              <a:buNone/>
            </a:pPr>
            <a:r>
              <a:rPr kumimoji="0" lang="en-US" altLang="en-US" sz="1600">
                <a:solidFill>
                  <a:srgbClr val="000000"/>
                </a:solidFill>
                <a:latin typeface="Times New Roman" panose="02020603050405020304" pitchFamily="18" charset="0"/>
              </a:rPr>
              <a:t>END behavioral ;</a:t>
            </a:r>
          </a:p>
        </p:txBody>
      </p:sp>
      <p:sp>
        <p:nvSpPr>
          <p:cNvPr id="30724" name="Text Box 3"/>
          <p:cNvSpPr txBox="1">
            <a:spLocks noChangeArrowheads="1"/>
          </p:cNvSpPr>
          <p:nvPr/>
        </p:nvSpPr>
        <p:spPr bwMode="auto">
          <a:xfrm>
            <a:off x="339725" y="133350"/>
            <a:ext cx="5175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r>
              <a:rPr kumimoji="0" lang="en-US" altLang="en-US" sz="3600" b="1">
                <a:solidFill>
                  <a:srgbClr val="000066"/>
                </a:solidFill>
                <a:latin typeface="Times New Roman" panose="02020603050405020304" pitchFamily="18" charset="0"/>
              </a:rPr>
              <a:t>N-bit register with enable</a:t>
            </a:r>
          </a:p>
        </p:txBody>
      </p:sp>
      <p:grpSp>
        <p:nvGrpSpPr>
          <p:cNvPr id="30725" name="Group 4"/>
          <p:cNvGrpSpPr>
            <a:grpSpLocks/>
          </p:cNvGrpSpPr>
          <p:nvPr/>
        </p:nvGrpSpPr>
        <p:grpSpPr bwMode="auto">
          <a:xfrm rot="5249114">
            <a:off x="6477000" y="5181600"/>
            <a:ext cx="152400" cy="152400"/>
            <a:chOff x="4320" y="3408"/>
            <a:chExt cx="96" cy="96"/>
          </a:xfrm>
        </p:grpSpPr>
        <p:sp>
          <p:nvSpPr>
            <p:cNvPr id="30742" name="Line 5"/>
            <p:cNvSpPr>
              <a:spLocks noChangeShapeType="1"/>
            </p:cNvSpPr>
            <p:nvPr/>
          </p:nvSpPr>
          <p:spPr bwMode="auto">
            <a:xfrm flipV="1">
              <a:off x="4320" y="3408"/>
              <a:ext cx="48"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43" name="Line 6"/>
            <p:cNvSpPr>
              <a:spLocks noChangeShapeType="1"/>
            </p:cNvSpPr>
            <p:nvPr/>
          </p:nvSpPr>
          <p:spPr bwMode="auto">
            <a:xfrm flipH="1" flipV="1">
              <a:off x="4368" y="3408"/>
              <a:ext cx="48"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0726" name="Text Box 7"/>
          <p:cNvSpPr txBox="1">
            <a:spLocks noChangeArrowheads="1"/>
          </p:cNvSpPr>
          <p:nvPr/>
        </p:nvSpPr>
        <p:spPr bwMode="auto">
          <a:xfrm>
            <a:off x="7162800" y="42672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kumimoji="0" lang="en-US" altLang="en-US" sz="1600" b="1">
                <a:latin typeface="Times New Roman" panose="02020603050405020304" pitchFamily="18" charset="0"/>
              </a:rPr>
              <a:t>Q</a:t>
            </a:r>
          </a:p>
        </p:txBody>
      </p:sp>
      <p:sp>
        <p:nvSpPr>
          <p:cNvPr id="30727" name="Text Box 8"/>
          <p:cNvSpPr txBox="1">
            <a:spLocks noChangeArrowheads="1"/>
          </p:cNvSpPr>
          <p:nvPr/>
        </p:nvSpPr>
        <p:spPr bwMode="auto">
          <a:xfrm>
            <a:off x="6400800" y="428148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kumimoji="0" lang="en-US" altLang="en-US" sz="1600" b="1">
                <a:latin typeface="Times New Roman" panose="02020603050405020304" pitchFamily="18" charset="0"/>
              </a:rPr>
              <a:t>D</a:t>
            </a:r>
          </a:p>
        </p:txBody>
      </p:sp>
      <p:sp>
        <p:nvSpPr>
          <p:cNvPr id="30728" name="Text Box 9"/>
          <p:cNvSpPr txBox="1">
            <a:spLocks noChangeArrowheads="1"/>
          </p:cNvSpPr>
          <p:nvPr/>
        </p:nvSpPr>
        <p:spPr bwMode="auto">
          <a:xfrm>
            <a:off x="6553200" y="39624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kumimoji="0" lang="en-US" altLang="en-US" sz="1600" b="1">
                <a:latin typeface="Times New Roman" panose="02020603050405020304" pitchFamily="18" charset="0"/>
              </a:rPr>
              <a:t>Enable</a:t>
            </a:r>
          </a:p>
        </p:txBody>
      </p:sp>
      <p:sp>
        <p:nvSpPr>
          <p:cNvPr id="30729" name="Line 10"/>
          <p:cNvSpPr>
            <a:spLocks noChangeShapeType="1"/>
          </p:cNvSpPr>
          <p:nvPr/>
        </p:nvSpPr>
        <p:spPr bwMode="auto">
          <a:xfrm>
            <a:off x="6934200" y="358140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30" name="Rectangle 11"/>
          <p:cNvSpPr>
            <a:spLocks noChangeArrowheads="1"/>
          </p:cNvSpPr>
          <p:nvPr/>
        </p:nvSpPr>
        <p:spPr bwMode="auto">
          <a:xfrm>
            <a:off x="6477000" y="4024313"/>
            <a:ext cx="990600" cy="1524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buFontTx/>
              <a:buNone/>
            </a:pPr>
            <a:endParaRPr lang="en-US" altLang="en-US" sz="1600"/>
          </a:p>
        </p:txBody>
      </p:sp>
      <p:sp>
        <p:nvSpPr>
          <p:cNvPr id="30731" name="Line 12"/>
          <p:cNvSpPr>
            <a:spLocks noChangeShapeType="1"/>
          </p:cNvSpPr>
          <p:nvPr/>
        </p:nvSpPr>
        <p:spPr bwMode="auto">
          <a:xfrm rot="-5400000">
            <a:off x="6057900" y="4000500"/>
            <a:ext cx="0" cy="8382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30732" name="Line 13"/>
          <p:cNvSpPr>
            <a:spLocks noChangeShapeType="1"/>
          </p:cNvSpPr>
          <p:nvPr/>
        </p:nvSpPr>
        <p:spPr bwMode="auto">
          <a:xfrm rot="-5400000">
            <a:off x="7848600" y="4038600"/>
            <a:ext cx="0" cy="7620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30733" name="Text Box 14"/>
          <p:cNvSpPr txBox="1">
            <a:spLocks noChangeArrowheads="1"/>
          </p:cNvSpPr>
          <p:nvPr/>
        </p:nvSpPr>
        <p:spPr bwMode="auto">
          <a:xfrm>
            <a:off x="6553200" y="50736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kumimoji="0" lang="en-US" altLang="en-US" sz="1600" b="1">
                <a:latin typeface="Times New Roman" panose="02020603050405020304" pitchFamily="18" charset="0"/>
              </a:rPr>
              <a:t>Clock</a:t>
            </a:r>
          </a:p>
        </p:txBody>
      </p:sp>
      <p:sp>
        <p:nvSpPr>
          <p:cNvPr id="30734" name="Text Box 15"/>
          <p:cNvSpPr txBox="1">
            <a:spLocks noChangeArrowheads="1"/>
          </p:cNvSpPr>
          <p:nvPr/>
        </p:nvSpPr>
        <p:spPr bwMode="auto">
          <a:xfrm>
            <a:off x="6610350" y="54864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r>
              <a:rPr kumimoji="0" lang="en-US" altLang="en-US" sz="1800" b="1">
                <a:latin typeface="Times New Roman" panose="02020603050405020304" pitchFamily="18" charset="0"/>
              </a:rPr>
              <a:t>regn</a:t>
            </a:r>
          </a:p>
        </p:txBody>
      </p:sp>
      <p:grpSp>
        <p:nvGrpSpPr>
          <p:cNvPr id="30735" name="Group 16"/>
          <p:cNvGrpSpPr>
            <a:grpSpLocks/>
          </p:cNvGrpSpPr>
          <p:nvPr/>
        </p:nvGrpSpPr>
        <p:grpSpPr bwMode="auto">
          <a:xfrm>
            <a:off x="5715000" y="3900488"/>
            <a:ext cx="685800" cy="671512"/>
            <a:chOff x="3552" y="2409"/>
            <a:chExt cx="432" cy="423"/>
          </a:xfrm>
        </p:grpSpPr>
        <p:sp>
          <p:nvSpPr>
            <p:cNvPr id="30740" name="Line 17"/>
            <p:cNvSpPr>
              <a:spLocks noChangeShapeType="1"/>
            </p:cNvSpPr>
            <p:nvPr/>
          </p:nvSpPr>
          <p:spPr bwMode="auto">
            <a:xfrm flipH="1">
              <a:off x="3600" y="2640"/>
              <a:ext cx="96"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41" name="Text Box 18"/>
            <p:cNvSpPr txBox="1">
              <a:spLocks noChangeArrowheads="1"/>
            </p:cNvSpPr>
            <p:nvPr/>
          </p:nvSpPr>
          <p:spPr bwMode="auto">
            <a:xfrm>
              <a:off x="3552" y="2409"/>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kumimoji="0" lang="en-US" altLang="en-US" sz="1600" b="1">
                  <a:latin typeface="Times New Roman" panose="02020603050405020304" pitchFamily="18" charset="0"/>
                </a:rPr>
                <a:t>N</a:t>
              </a:r>
            </a:p>
          </p:txBody>
        </p:sp>
      </p:grpSp>
      <p:grpSp>
        <p:nvGrpSpPr>
          <p:cNvPr id="30736" name="Group 19"/>
          <p:cNvGrpSpPr>
            <a:grpSpLocks/>
          </p:cNvGrpSpPr>
          <p:nvPr/>
        </p:nvGrpSpPr>
        <p:grpSpPr bwMode="auto">
          <a:xfrm>
            <a:off x="7543800" y="3900488"/>
            <a:ext cx="685800" cy="671512"/>
            <a:chOff x="3552" y="2409"/>
            <a:chExt cx="432" cy="423"/>
          </a:xfrm>
        </p:grpSpPr>
        <p:sp>
          <p:nvSpPr>
            <p:cNvPr id="30738" name="Line 20"/>
            <p:cNvSpPr>
              <a:spLocks noChangeShapeType="1"/>
            </p:cNvSpPr>
            <p:nvPr/>
          </p:nvSpPr>
          <p:spPr bwMode="auto">
            <a:xfrm flipH="1">
              <a:off x="3600" y="2640"/>
              <a:ext cx="96"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9" name="Text Box 21"/>
            <p:cNvSpPr txBox="1">
              <a:spLocks noChangeArrowheads="1"/>
            </p:cNvSpPr>
            <p:nvPr/>
          </p:nvSpPr>
          <p:spPr bwMode="auto">
            <a:xfrm>
              <a:off x="3552" y="2409"/>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00"/>
                </a:buClr>
                <a:buChar char="•"/>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0000"/>
                </a:buClr>
                <a:buChar char="•"/>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0000"/>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000000"/>
                </a:buClr>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Char char="•"/>
                <a:defRPr kumimoji="1" sz="2000">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kumimoji="0" lang="en-US" altLang="en-US" sz="1600" b="1">
                  <a:latin typeface="Times New Roman" panose="02020603050405020304" pitchFamily="18" charset="0"/>
                </a:rPr>
                <a:t>N</a:t>
              </a:r>
            </a:p>
          </p:txBody>
        </p:sp>
      </p:grpSp>
      <p:sp>
        <p:nvSpPr>
          <p:cNvPr id="30737" name="Line 22"/>
          <p:cNvSpPr>
            <a:spLocks noChangeShapeType="1"/>
          </p:cNvSpPr>
          <p:nvPr/>
        </p:nvSpPr>
        <p:spPr bwMode="auto">
          <a:xfrm rot="-5400000">
            <a:off x="6057900" y="4838700"/>
            <a:ext cx="0" cy="8382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4846336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defRPr/>
            </a:pPr>
            <a:r>
              <a:rPr lang="en-US" altLang="en-US" dirty="0" smtClean="0"/>
              <a:t>Technology Modeling</a:t>
            </a:r>
          </a:p>
        </p:txBody>
      </p:sp>
      <p:sp>
        <p:nvSpPr>
          <p:cNvPr id="106499" name="Text Placeholder 2"/>
          <p:cNvSpPr>
            <a:spLocks noGrp="1"/>
          </p:cNvSpPr>
          <p:nvPr>
            <p:ph type="body" sz="half" idx="1"/>
          </p:nvPr>
        </p:nvSpPr>
        <p:spPr>
          <a:xfrm>
            <a:off x="685800" y="1600200"/>
            <a:ext cx="7848600" cy="1219200"/>
          </a:xfrm>
        </p:spPr>
        <p:txBody>
          <a:bodyPr/>
          <a:lstStyle/>
          <a:p>
            <a:pPr>
              <a:buFont typeface="Arial" panose="020B0604020202020204" pitchFamily="34" charset="0"/>
              <a:buChar char="•"/>
            </a:pPr>
            <a:r>
              <a:rPr lang="en-US" altLang="en-US" sz="2000" smtClean="0"/>
              <a:t>One use of generics is to alter the timing of a certain component.</a:t>
            </a:r>
          </a:p>
          <a:p>
            <a:pPr>
              <a:buFont typeface="Arial" panose="020B0604020202020204" pitchFamily="34" charset="0"/>
              <a:buChar char="•"/>
            </a:pPr>
            <a:r>
              <a:rPr lang="en-US" altLang="en-US" sz="2000" smtClean="0"/>
              <a:t>It is possible to indicate a generic timing delay and then specify the exact delay at instantiation.</a:t>
            </a:r>
          </a:p>
        </p:txBody>
      </p:sp>
      <p:pic>
        <p:nvPicPr>
          <p:cNvPr id="1065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790825"/>
            <a:ext cx="6048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txBox="1">
            <a:spLocks/>
          </p:cNvSpPr>
          <p:nvPr/>
        </p:nvSpPr>
        <p:spPr bwMode="auto">
          <a:xfrm>
            <a:off x="685800" y="4419600"/>
            <a:ext cx="7848600" cy="1219200"/>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2000" kern="0" dirty="0">
                <a:latin typeface="+mn-lt"/>
              </a:rPr>
              <a:t>The example above declares the interface to a component named inv.</a:t>
            </a:r>
          </a:p>
          <a:p>
            <a:pPr marL="342900" indent="-342900">
              <a:spcBef>
                <a:spcPct val="20000"/>
              </a:spcBef>
              <a:buFont typeface="Arial" pitchFamily="34" charset="0"/>
              <a:buChar char="•"/>
              <a:defRPr/>
            </a:pPr>
            <a:r>
              <a:rPr lang="en-US" sz="2000" kern="0" dirty="0">
                <a:latin typeface="+mn-lt"/>
              </a:rPr>
              <a:t>The propagation time for high-to-low and low-to-high transitions can be specified later.</a:t>
            </a:r>
          </a:p>
        </p:txBody>
      </p:sp>
    </p:spTree>
    <p:extLst>
      <p:ext uri="{BB962C8B-B14F-4D97-AF65-F5344CB8AC3E}">
        <p14:creationId xmlns:p14="http://schemas.microsoft.com/office/powerpoint/2010/main" val="17072325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defRPr/>
            </a:pPr>
            <a:r>
              <a:rPr lang="en-US" altLang="en-US" smtClean="0"/>
              <a:t>Structural Statements</a:t>
            </a:r>
          </a:p>
        </p:txBody>
      </p:sp>
      <p:sp>
        <p:nvSpPr>
          <p:cNvPr id="107523" name="Text Placeholder 2"/>
          <p:cNvSpPr>
            <a:spLocks noGrp="1"/>
          </p:cNvSpPr>
          <p:nvPr>
            <p:ph type="body" sz="half" idx="1"/>
          </p:nvPr>
        </p:nvSpPr>
        <p:spPr>
          <a:xfrm>
            <a:off x="685800" y="1600200"/>
            <a:ext cx="7848600" cy="1295400"/>
          </a:xfrm>
        </p:spPr>
        <p:txBody>
          <a:bodyPr/>
          <a:lstStyle/>
          <a:p>
            <a:pPr>
              <a:buFont typeface="Arial" panose="020B0604020202020204" pitchFamily="34" charset="0"/>
              <a:buChar char="•"/>
            </a:pPr>
            <a:r>
              <a:rPr lang="en-US" altLang="en-US" sz="2400" smtClean="0"/>
              <a:t>The GENERIC MAP is similar to the PORT MAP in that it maps specific values to generics declared in the component.</a:t>
            </a:r>
          </a:p>
        </p:txBody>
      </p:sp>
      <p:pic>
        <p:nvPicPr>
          <p:cNvPr id="1075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8" y="2771775"/>
            <a:ext cx="66389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766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defRPr/>
            </a:pPr>
            <a:r>
              <a:rPr lang="en-US" altLang="en-US" smtClean="0"/>
              <a:t>Generate Statement</a:t>
            </a:r>
          </a:p>
        </p:txBody>
      </p:sp>
      <p:sp>
        <p:nvSpPr>
          <p:cNvPr id="108547" name="Text Placeholder 2"/>
          <p:cNvSpPr>
            <a:spLocks noGrp="1"/>
          </p:cNvSpPr>
          <p:nvPr>
            <p:ph type="body" sz="half" idx="1"/>
          </p:nvPr>
        </p:nvSpPr>
        <p:spPr>
          <a:xfrm>
            <a:off x="685800" y="1828800"/>
            <a:ext cx="7696200" cy="4114800"/>
          </a:xfrm>
        </p:spPr>
        <p:txBody>
          <a:bodyPr/>
          <a:lstStyle/>
          <a:p>
            <a:pPr>
              <a:buFont typeface="Arial" panose="020B0604020202020204" pitchFamily="34" charset="0"/>
              <a:buChar char="•"/>
            </a:pPr>
            <a:r>
              <a:rPr lang="en-US" altLang="en-US" sz="2400" smtClean="0"/>
              <a:t>Structural for-loops:  The GENERATE statement</a:t>
            </a:r>
          </a:p>
          <a:p>
            <a:pPr lvl="1">
              <a:buFont typeface="Arial" panose="020B0604020202020204" pitchFamily="34" charset="0"/>
              <a:buChar char="•"/>
            </a:pPr>
            <a:r>
              <a:rPr lang="en-US" altLang="en-US" sz="2000" smtClean="0"/>
              <a:t>Some structures in digital hardware are repetitive in nature. (RAM, ROM, registers, adders, multipliers, …)</a:t>
            </a:r>
          </a:p>
          <a:p>
            <a:pPr lvl="1">
              <a:buFont typeface="Arial" panose="020B0604020202020204" pitchFamily="34" charset="0"/>
              <a:buChar char="•"/>
            </a:pPr>
            <a:endParaRPr lang="en-US" altLang="en-US" sz="2000" smtClean="0"/>
          </a:p>
          <a:p>
            <a:pPr lvl="1">
              <a:buFont typeface="Arial" panose="020B0604020202020204" pitchFamily="34" charset="0"/>
              <a:buChar char="•"/>
            </a:pPr>
            <a:r>
              <a:rPr lang="en-US" altLang="en-US" sz="2000" smtClean="0"/>
              <a:t>VHDL provides the GENERATE statement to automatically create regular hardware.</a:t>
            </a:r>
          </a:p>
          <a:p>
            <a:pPr lvl="1">
              <a:buFont typeface="Arial" panose="020B0604020202020204" pitchFamily="34" charset="0"/>
              <a:buChar char="•"/>
            </a:pPr>
            <a:endParaRPr lang="en-US" altLang="en-US" sz="2000" smtClean="0"/>
          </a:p>
          <a:p>
            <a:pPr lvl="1">
              <a:buFont typeface="Arial" panose="020B0604020202020204" pitchFamily="34" charset="0"/>
              <a:buChar char="•"/>
            </a:pPr>
            <a:r>
              <a:rPr lang="en-US" altLang="en-US" sz="2000" smtClean="0"/>
              <a:t>Any VHDL concurrent statement may be included in a GENERATE statement, including another GENERATE statement.</a:t>
            </a:r>
          </a:p>
        </p:txBody>
      </p:sp>
    </p:spTree>
    <p:extLst>
      <p:ext uri="{BB962C8B-B14F-4D97-AF65-F5344CB8AC3E}">
        <p14:creationId xmlns:p14="http://schemas.microsoft.com/office/powerpoint/2010/main" val="1528061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defRPr/>
            </a:pPr>
            <a:r>
              <a:rPr lang="en-US" altLang="en-US" smtClean="0"/>
              <a:t>Generate Statement Syntax</a:t>
            </a:r>
          </a:p>
        </p:txBody>
      </p:sp>
      <p:sp>
        <p:nvSpPr>
          <p:cNvPr id="109571" name="Text Placeholder 2"/>
          <p:cNvSpPr>
            <a:spLocks noGrp="1"/>
          </p:cNvSpPr>
          <p:nvPr>
            <p:ph type="body" sz="half" idx="1"/>
          </p:nvPr>
        </p:nvSpPr>
        <p:spPr>
          <a:xfrm>
            <a:off x="685800" y="1981200"/>
            <a:ext cx="7772400" cy="1981200"/>
          </a:xfrm>
        </p:spPr>
        <p:txBody>
          <a:bodyPr/>
          <a:lstStyle/>
          <a:p>
            <a:pPr>
              <a:buFont typeface="Arial" panose="020B0604020202020204" pitchFamily="34" charset="0"/>
              <a:buChar char="•"/>
            </a:pPr>
            <a:r>
              <a:rPr lang="en-US" altLang="en-US" sz="2400" smtClean="0"/>
              <a:t>All objects created are similar.</a:t>
            </a:r>
          </a:p>
          <a:p>
            <a:pPr>
              <a:buFont typeface="Arial" panose="020B0604020202020204" pitchFamily="34" charset="0"/>
              <a:buChar char="•"/>
            </a:pPr>
            <a:r>
              <a:rPr lang="en-US" altLang="en-US" sz="2400" smtClean="0"/>
              <a:t>The GENERATE parameter must be discrete and is undefined outside the GENERATE statement.</a:t>
            </a:r>
          </a:p>
        </p:txBody>
      </p:sp>
      <p:pic>
        <p:nvPicPr>
          <p:cNvPr id="1095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4152900"/>
            <a:ext cx="44862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2323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defRPr/>
            </a:pPr>
            <a:r>
              <a:rPr lang="en-US" altLang="en-US" smtClean="0"/>
              <a:t>Example: Array of AND-gates</a:t>
            </a:r>
          </a:p>
        </p:txBody>
      </p:sp>
      <p:pic>
        <p:nvPicPr>
          <p:cNvPr id="1105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07" y="1597916"/>
            <a:ext cx="793432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345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Footer Placeholder 1">
            <a:extLst>
              <a:ext uri="{FF2B5EF4-FFF2-40B4-BE49-F238E27FC236}">
                <a16:creationId xmlns:a16="http://schemas.microsoft.com/office/drawing/2014/main" xmlns="" id="{E118088A-8EFA-FE47-9FF0-15775F85850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pic>
        <p:nvPicPr>
          <p:cNvPr id="147458" name="Picture 2" descr="crii_application_large_change">
            <a:extLst>
              <a:ext uri="{FF2B5EF4-FFF2-40B4-BE49-F238E27FC236}">
                <a16:creationId xmlns:a16="http://schemas.microsoft.com/office/drawing/2014/main" xmlns="" id="{5789E1EA-0C1D-DD49-9CFD-FAA66AB44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ext Box 3">
            <a:extLst>
              <a:ext uri="{FF2B5EF4-FFF2-40B4-BE49-F238E27FC236}">
                <a16:creationId xmlns:a16="http://schemas.microsoft.com/office/drawing/2014/main" xmlns="" id="{7C7B8B82-0809-F445-A740-F1D174CA6C8D}"/>
              </a:ext>
            </a:extLst>
          </p:cNvPr>
          <p:cNvSpPr txBox="1">
            <a:spLocks noChangeArrowheads="1"/>
          </p:cNvSpPr>
          <p:nvPr/>
        </p:nvSpPr>
        <p:spPr bwMode="auto">
          <a:xfrm>
            <a:off x="0" y="3048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600" b="1" dirty="0" smtClean="0"/>
              <a:t>Buffer, Decoder</a:t>
            </a:r>
            <a:r>
              <a:rPr lang="en-US" altLang="en-US" sz="3600" b="1" smtClean="0"/>
              <a:t>, Encoder</a:t>
            </a:r>
            <a:endParaRPr lang="en-US" altLang="en-US" sz="3600" b="1" dirty="0"/>
          </a:p>
        </p:txBody>
      </p:sp>
    </p:spTree>
    <p:extLst>
      <p:ext uri="{BB962C8B-B14F-4D97-AF65-F5344CB8AC3E}">
        <p14:creationId xmlns:p14="http://schemas.microsoft.com/office/powerpoint/2010/main" val="4261832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Footer Placeholder 1">
            <a:extLst>
              <a:ext uri="{FF2B5EF4-FFF2-40B4-BE49-F238E27FC236}">
                <a16:creationId xmlns:a16="http://schemas.microsoft.com/office/drawing/2014/main" xmlns="" id="{6A0895AD-933B-D14A-BD54-6B1C93AAFFA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sp>
        <p:nvSpPr>
          <p:cNvPr id="142338" name="Rectangle 3">
            <a:extLst>
              <a:ext uri="{FF2B5EF4-FFF2-40B4-BE49-F238E27FC236}">
                <a16:creationId xmlns:a16="http://schemas.microsoft.com/office/drawing/2014/main" xmlns="" id="{74282F2B-A3C9-4C4B-BF8D-385D6AC91E39}"/>
              </a:ext>
            </a:extLst>
          </p:cNvPr>
          <p:cNvSpPr>
            <a:spLocks noChangeArrowheads="1"/>
          </p:cNvSpPr>
          <p:nvPr/>
        </p:nvSpPr>
        <p:spPr bwMode="auto">
          <a:xfrm>
            <a:off x="5294313" y="4775200"/>
            <a:ext cx="2070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System" charset="0"/>
              </a:rPr>
              <a:t>(b) Equivalent circuit</a:t>
            </a:r>
            <a:endParaRPr kumimoji="0" lang="en-US" altLang="en-US" sz="1800">
              <a:latin typeface="Times New Roman" panose="02020603050405020304" pitchFamily="18" charset="0"/>
            </a:endParaRPr>
          </a:p>
        </p:txBody>
      </p:sp>
      <p:sp>
        <p:nvSpPr>
          <p:cNvPr id="142339" name="Freeform 4">
            <a:extLst>
              <a:ext uri="{FF2B5EF4-FFF2-40B4-BE49-F238E27FC236}">
                <a16:creationId xmlns:a16="http://schemas.microsoft.com/office/drawing/2014/main" xmlns="" id="{DAA0D84E-33FE-384D-98C5-CC34C28F41BC}"/>
              </a:ext>
            </a:extLst>
          </p:cNvPr>
          <p:cNvSpPr>
            <a:spLocks/>
          </p:cNvSpPr>
          <p:nvPr/>
        </p:nvSpPr>
        <p:spPr bwMode="auto">
          <a:xfrm>
            <a:off x="2986088" y="2043113"/>
            <a:ext cx="803275" cy="1587"/>
          </a:xfrm>
          <a:custGeom>
            <a:avLst/>
            <a:gdLst>
              <a:gd name="T0" fmla="*/ 2147483647 w 1010"/>
              <a:gd name="T1" fmla="*/ 0 h 1587"/>
              <a:gd name="T2" fmla="*/ 0 w 1010"/>
              <a:gd name="T3" fmla="*/ 0 h 1587"/>
              <a:gd name="T4" fmla="*/ 2147483647 w 1010"/>
              <a:gd name="T5" fmla="*/ 0 h 1587"/>
              <a:gd name="T6" fmla="*/ 0 60000 65536"/>
              <a:gd name="T7" fmla="*/ 0 60000 65536"/>
              <a:gd name="T8" fmla="*/ 0 60000 65536"/>
              <a:gd name="T9" fmla="*/ 0 w 1010"/>
              <a:gd name="T10" fmla="*/ 0 h 1587"/>
              <a:gd name="T11" fmla="*/ 1010 w 1010"/>
              <a:gd name="T12" fmla="*/ 1587 h 1587"/>
            </a:gdLst>
            <a:ahLst/>
            <a:cxnLst>
              <a:cxn ang="T6">
                <a:pos x="T0" y="T1"/>
              </a:cxn>
              <a:cxn ang="T7">
                <a:pos x="T2" y="T3"/>
              </a:cxn>
              <a:cxn ang="T8">
                <a:pos x="T4" y="T5"/>
              </a:cxn>
            </a:cxnLst>
            <a:rect l="T9" t="T10" r="T11" b="T12"/>
            <a:pathLst>
              <a:path w="1010" h="1587">
                <a:moveTo>
                  <a:pt x="1010" y="0"/>
                </a:moveTo>
                <a:lnTo>
                  <a:pt x="0" y="0"/>
                </a:lnTo>
                <a:lnTo>
                  <a:pt x="1010" y="0"/>
                </a:lnTo>
                <a:close/>
              </a:path>
            </a:pathLst>
          </a:custGeom>
          <a:solidFill>
            <a:srgbClr val="FFFFFF"/>
          </a:solidFill>
          <a:ln w="0">
            <a:solidFill>
              <a:srgbClr val="000000"/>
            </a:solidFill>
            <a:round/>
            <a:headEnd/>
            <a:tailEnd/>
          </a:ln>
        </p:spPr>
        <p:txBody>
          <a:bodyPr/>
          <a:lstStyle/>
          <a:p>
            <a:endParaRPr lang="en-US"/>
          </a:p>
        </p:txBody>
      </p:sp>
      <p:sp>
        <p:nvSpPr>
          <p:cNvPr id="142340" name="Line 5">
            <a:extLst>
              <a:ext uri="{FF2B5EF4-FFF2-40B4-BE49-F238E27FC236}">
                <a16:creationId xmlns:a16="http://schemas.microsoft.com/office/drawing/2014/main" xmlns="" id="{2B257F77-E562-B146-9A00-962E252768F8}"/>
              </a:ext>
            </a:extLst>
          </p:cNvPr>
          <p:cNvSpPr>
            <a:spLocks noChangeShapeType="1"/>
          </p:cNvSpPr>
          <p:nvPr/>
        </p:nvSpPr>
        <p:spPr bwMode="auto">
          <a:xfrm flipH="1">
            <a:off x="2986088" y="2043113"/>
            <a:ext cx="80327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41" name="Rectangle 6">
            <a:extLst>
              <a:ext uri="{FF2B5EF4-FFF2-40B4-BE49-F238E27FC236}">
                <a16:creationId xmlns:a16="http://schemas.microsoft.com/office/drawing/2014/main" xmlns="" id="{E117E9B0-018B-F348-B8B5-323D755CB44C}"/>
              </a:ext>
            </a:extLst>
          </p:cNvPr>
          <p:cNvSpPr>
            <a:spLocks noChangeArrowheads="1"/>
          </p:cNvSpPr>
          <p:nvPr/>
        </p:nvSpPr>
        <p:spPr bwMode="auto">
          <a:xfrm>
            <a:off x="2019300" y="5756275"/>
            <a:ext cx="1485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System" charset="0"/>
              </a:rPr>
              <a:t>(c) Truth table </a:t>
            </a:r>
            <a:endParaRPr kumimoji="0" lang="en-US" altLang="en-US" sz="1800">
              <a:latin typeface="Times New Roman" panose="02020603050405020304" pitchFamily="18" charset="0"/>
            </a:endParaRPr>
          </a:p>
        </p:txBody>
      </p:sp>
      <p:sp>
        <p:nvSpPr>
          <p:cNvPr id="142342" name="Freeform 7">
            <a:extLst>
              <a:ext uri="{FF2B5EF4-FFF2-40B4-BE49-F238E27FC236}">
                <a16:creationId xmlns:a16="http://schemas.microsoft.com/office/drawing/2014/main" xmlns="" id="{83BC87AF-9868-234C-816A-41DD0052BED3}"/>
              </a:ext>
            </a:extLst>
          </p:cNvPr>
          <p:cNvSpPr>
            <a:spLocks/>
          </p:cNvSpPr>
          <p:nvPr/>
        </p:nvSpPr>
        <p:spPr bwMode="auto">
          <a:xfrm>
            <a:off x="2492375" y="1806575"/>
            <a:ext cx="493713" cy="495300"/>
          </a:xfrm>
          <a:custGeom>
            <a:avLst/>
            <a:gdLst>
              <a:gd name="T0" fmla="*/ 2147483647 w 624"/>
              <a:gd name="T1" fmla="*/ 2147483647 h 624"/>
              <a:gd name="T2" fmla="*/ 0 w 624"/>
              <a:gd name="T3" fmla="*/ 2147483647 h 624"/>
              <a:gd name="T4" fmla="*/ 0 w 624"/>
              <a:gd name="T5" fmla="*/ 0 h 624"/>
              <a:gd name="T6" fmla="*/ 2147483647 w 624"/>
              <a:gd name="T7" fmla="*/ 2147483647 h 624"/>
              <a:gd name="T8" fmla="*/ 0 60000 65536"/>
              <a:gd name="T9" fmla="*/ 0 60000 65536"/>
              <a:gd name="T10" fmla="*/ 0 60000 65536"/>
              <a:gd name="T11" fmla="*/ 0 60000 65536"/>
              <a:gd name="T12" fmla="*/ 0 w 624"/>
              <a:gd name="T13" fmla="*/ 0 h 624"/>
              <a:gd name="T14" fmla="*/ 624 w 624"/>
              <a:gd name="T15" fmla="*/ 624 h 624"/>
            </a:gdLst>
            <a:ahLst/>
            <a:cxnLst>
              <a:cxn ang="T8">
                <a:pos x="T0" y="T1"/>
              </a:cxn>
              <a:cxn ang="T9">
                <a:pos x="T2" y="T3"/>
              </a:cxn>
              <a:cxn ang="T10">
                <a:pos x="T4" y="T5"/>
              </a:cxn>
              <a:cxn ang="T11">
                <a:pos x="T6" y="T7"/>
              </a:cxn>
            </a:cxnLst>
            <a:rect l="T12" t="T13" r="T14" b="T15"/>
            <a:pathLst>
              <a:path w="624" h="624">
                <a:moveTo>
                  <a:pt x="624" y="297"/>
                </a:moveTo>
                <a:lnTo>
                  <a:pt x="0" y="624"/>
                </a:lnTo>
                <a:lnTo>
                  <a:pt x="0" y="0"/>
                </a:lnTo>
                <a:lnTo>
                  <a:pt x="624" y="297"/>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343" name="Line 8">
            <a:extLst>
              <a:ext uri="{FF2B5EF4-FFF2-40B4-BE49-F238E27FC236}">
                <a16:creationId xmlns:a16="http://schemas.microsoft.com/office/drawing/2014/main" xmlns="" id="{E0029EBD-BEC6-1344-91AD-6028ECAA0AB1}"/>
              </a:ext>
            </a:extLst>
          </p:cNvPr>
          <p:cNvSpPr>
            <a:spLocks noChangeShapeType="1"/>
          </p:cNvSpPr>
          <p:nvPr/>
        </p:nvSpPr>
        <p:spPr bwMode="auto">
          <a:xfrm flipH="1">
            <a:off x="1878013" y="2043113"/>
            <a:ext cx="614362"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44" name="Rectangle 9">
            <a:extLst>
              <a:ext uri="{FF2B5EF4-FFF2-40B4-BE49-F238E27FC236}">
                <a16:creationId xmlns:a16="http://schemas.microsoft.com/office/drawing/2014/main" xmlns="" id="{AA846D53-2420-5F42-8BF9-7CA5B73675CB}"/>
              </a:ext>
            </a:extLst>
          </p:cNvPr>
          <p:cNvSpPr>
            <a:spLocks noChangeArrowheads="1"/>
          </p:cNvSpPr>
          <p:nvPr/>
        </p:nvSpPr>
        <p:spPr bwMode="auto">
          <a:xfrm>
            <a:off x="1655763" y="1903413"/>
            <a:ext cx="1682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i="1">
                <a:solidFill>
                  <a:srgbClr val="000000"/>
                </a:solidFill>
                <a:latin typeface="Times-Roman" charset="0"/>
              </a:rPr>
              <a:t>x </a:t>
            </a:r>
            <a:endParaRPr kumimoji="0" lang="en-US" altLang="en-US">
              <a:latin typeface="Times New Roman" panose="02020603050405020304" pitchFamily="18" charset="0"/>
            </a:endParaRPr>
          </a:p>
        </p:txBody>
      </p:sp>
      <p:sp>
        <p:nvSpPr>
          <p:cNvPr id="142345" name="Line 10">
            <a:extLst>
              <a:ext uri="{FF2B5EF4-FFF2-40B4-BE49-F238E27FC236}">
                <a16:creationId xmlns:a16="http://schemas.microsoft.com/office/drawing/2014/main" xmlns="" id="{1EF8F3FC-3B2B-7549-B08A-DE940F218DE2}"/>
              </a:ext>
            </a:extLst>
          </p:cNvPr>
          <p:cNvSpPr>
            <a:spLocks noChangeShapeType="1"/>
          </p:cNvSpPr>
          <p:nvPr/>
        </p:nvSpPr>
        <p:spPr bwMode="auto">
          <a:xfrm>
            <a:off x="2703513" y="1452563"/>
            <a:ext cx="1587" cy="44926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46" name="Rectangle 11">
            <a:extLst>
              <a:ext uri="{FF2B5EF4-FFF2-40B4-BE49-F238E27FC236}">
                <a16:creationId xmlns:a16="http://schemas.microsoft.com/office/drawing/2014/main" xmlns="" id="{87C5AB5A-34B8-EF46-89C9-2419DB6685EF}"/>
              </a:ext>
            </a:extLst>
          </p:cNvPr>
          <p:cNvSpPr>
            <a:spLocks noChangeArrowheads="1"/>
          </p:cNvSpPr>
          <p:nvPr/>
        </p:nvSpPr>
        <p:spPr bwMode="auto">
          <a:xfrm>
            <a:off x="3924300" y="193357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i="1">
                <a:solidFill>
                  <a:srgbClr val="000000"/>
                </a:solidFill>
                <a:latin typeface="Times-Roman" charset="0"/>
              </a:rPr>
              <a:t>f </a:t>
            </a:r>
            <a:endParaRPr kumimoji="0" lang="en-US" altLang="en-US">
              <a:latin typeface="Times New Roman" panose="02020603050405020304" pitchFamily="18" charset="0"/>
            </a:endParaRPr>
          </a:p>
        </p:txBody>
      </p:sp>
      <p:sp>
        <p:nvSpPr>
          <p:cNvPr id="142347" name="Rectangle 12">
            <a:extLst>
              <a:ext uri="{FF2B5EF4-FFF2-40B4-BE49-F238E27FC236}">
                <a16:creationId xmlns:a16="http://schemas.microsoft.com/office/drawing/2014/main" xmlns="" id="{544E9C20-93C1-8B4F-BA10-AD71F8D168C5}"/>
              </a:ext>
            </a:extLst>
          </p:cNvPr>
          <p:cNvSpPr>
            <a:spLocks noChangeArrowheads="1"/>
          </p:cNvSpPr>
          <p:nvPr/>
        </p:nvSpPr>
        <p:spPr bwMode="auto">
          <a:xfrm>
            <a:off x="2662238" y="1184275"/>
            <a:ext cx="180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i="1">
                <a:solidFill>
                  <a:srgbClr val="000000"/>
                </a:solidFill>
                <a:latin typeface="Times-Roman" charset="0"/>
              </a:rPr>
              <a:t>e </a:t>
            </a:r>
            <a:endParaRPr kumimoji="0" lang="en-US" altLang="en-US">
              <a:latin typeface="Times New Roman" panose="02020603050405020304" pitchFamily="18" charset="0"/>
            </a:endParaRPr>
          </a:p>
        </p:txBody>
      </p:sp>
      <p:sp>
        <p:nvSpPr>
          <p:cNvPr id="142348" name="Line 13">
            <a:extLst>
              <a:ext uri="{FF2B5EF4-FFF2-40B4-BE49-F238E27FC236}">
                <a16:creationId xmlns:a16="http://schemas.microsoft.com/office/drawing/2014/main" xmlns="" id="{8E2C0359-557B-6C4B-8F65-81A3DCBB9E80}"/>
              </a:ext>
            </a:extLst>
          </p:cNvPr>
          <p:cNvSpPr>
            <a:spLocks noChangeShapeType="1"/>
          </p:cNvSpPr>
          <p:nvPr/>
        </p:nvSpPr>
        <p:spPr bwMode="auto">
          <a:xfrm flipH="1">
            <a:off x="2033588" y="4089400"/>
            <a:ext cx="1343025" cy="1588"/>
          </a:xfrm>
          <a:prstGeom prst="line">
            <a:avLst/>
          </a:prstGeom>
          <a:noFill/>
          <a:ln w="2222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49" name="Line 14">
            <a:extLst>
              <a:ext uri="{FF2B5EF4-FFF2-40B4-BE49-F238E27FC236}">
                <a16:creationId xmlns:a16="http://schemas.microsoft.com/office/drawing/2014/main" xmlns="" id="{6CFB72A5-A848-3441-8E3A-60731F651F54}"/>
              </a:ext>
            </a:extLst>
          </p:cNvPr>
          <p:cNvSpPr>
            <a:spLocks noChangeShapeType="1"/>
          </p:cNvSpPr>
          <p:nvPr/>
        </p:nvSpPr>
        <p:spPr bwMode="auto">
          <a:xfrm flipV="1">
            <a:off x="2881313" y="3759200"/>
            <a:ext cx="1587" cy="1674813"/>
          </a:xfrm>
          <a:prstGeom prst="line">
            <a:avLst/>
          </a:prstGeom>
          <a:noFill/>
          <a:ln w="2222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0" name="Rectangle 15">
            <a:extLst>
              <a:ext uri="{FF2B5EF4-FFF2-40B4-BE49-F238E27FC236}">
                <a16:creationId xmlns:a16="http://schemas.microsoft.com/office/drawing/2014/main" xmlns="" id="{76F2284C-F720-104E-84B7-C26D4D87936C}"/>
              </a:ext>
            </a:extLst>
          </p:cNvPr>
          <p:cNvSpPr>
            <a:spLocks noChangeArrowheads="1"/>
          </p:cNvSpPr>
          <p:nvPr/>
        </p:nvSpPr>
        <p:spPr bwMode="auto">
          <a:xfrm>
            <a:off x="1833563" y="2620963"/>
            <a:ext cx="1968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Helvetica" pitchFamily="2" charset="0"/>
              </a:rPr>
              <a:t>(a) A tri-state buffer</a:t>
            </a:r>
            <a:endParaRPr kumimoji="0" lang="en-US" altLang="en-US" sz="1800">
              <a:latin typeface="Times New Roman" panose="02020603050405020304" pitchFamily="18" charset="0"/>
            </a:endParaRPr>
          </a:p>
        </p:txBody>
      </p:sp>
      <p:sp>
        <p:nvSpPr>
          <p:cNvPr id="142351" name="Rectangle 16">
            <a:extLst>
              <a:ext uri="{FF2B5EF4-FFF2-40B4-BE49-F238E27FC236}">
                <a16:creationId xmlns:a16="http://schemas.microsoft.com/office/drawing/2014/main" xmlns="" id="{33378F46-9B23-034C-97A8-38AA5E8D69B8}"/>
              </a:ext>
            </a:extLst>
          </p:cNvPr>
          <p:cNvSpPr>
            <a:spLocks noChangeArrowheads="1"/>
          </p:cNvSpPr>
          <p:nvPr/>
        </p:nvSpPr>
        <p:spPr bwMode="auto">
          <a:xfrm>
            <a:off x="2205038" y="4211638"/>
            <a:ext cx="180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solidFill>
                  <a:srgbClr val="000000"/>
                </a:solidFill>
                <a:latin typeface="Times-Roman" charset="0"/>
              </a:rPr>
              <a:t>0 </a:t>
            </a:r>
            <a:endParaRPr kumimoji="0" lang="en-US" altLang="en-US">
              <a:latin typeface="Times New Roman" panose="02020603050405020304" pitchFamily="18" charset="0"/>
            </a:endParaRPr>
          </a:p>
        </p:txBody>
      </p:sp>
      <p:sp>
        <p:nvSpPr>
          <p:cNvPr id="142352" name="Rectangle 17">
            <a:extLst>
              <a:ext uri="{FF2B5EF4-FFF2-40B4-BE49-F238E27FC236}">
                <a16:creationId xmlns:a16="http://schemas.microsoft.com/office/drawing/2014/main" xmlns="" id="{BC84159A-B93C-E941-B311-ED0A1D7E5FD1}"/>
              </a:ext>
            </a:extLst>
          </p:cNvPr>
          <p:cNvSpPr>
            <a:spLocks noChangeArrowheads="1"/>
          </p:cNvSpPr>
          <p:nvPr/>
        </p:nvSpPr>
        <p:spPr bwMode="auto">
          <a:xfrm>
            <a:off x="2205038" y="4494213"/>
            <a:ext cx="180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solidFill>
                  <a:srgbClr val="000000"/>
                </a:solidFill>
                <a:latin typeface="Times-Roman" charset="0"/>
              </a:rPr>
              <a:t>0 </a:t>
            </a:r>
            <a:endParaRPr kumimoji="0" lang="en-US" altLang="en-US">
              <a:latin typeface="Times New Roman" panose="02020603050405020304" pitchFamily="18" charset="0"/>
            </a:endParaRPr>
          </a:p>
        </p:txBody>
      </p:sp>
      <p:sp>
        <p:nvSpPr>
          <p:cNvPr id="142353" name="Rectangle 18">
            <a:extLst>
              <a:ext uri="{FF2B5EF4-FFF2-40B4-BE49-F238E27FC236}">
                <a16:creationId xmlns:a16="http://schemas.microsoft.com/office/drawing/2014/main" xmlns="" id="{FE3A1B26-DC91-124E-9DD9-E349DFDCC32A}"/>
              </a:ext>
            </a:extLst>
          </p:cNvPr>
          <p:cNvSpPr>
            <a:spLocks noChangeArrowheads="1"/>
          </p:cNvSpPr>
          <p:nvPr/>
        </p:nvSpPr>
        <p:spPr bwMode="auto">
          <a:xfrm>
            <a:off x="2205038" y="4776788"/>
            <a:ext cx="180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solidFill>
                  <a:srgbClr val="000000"/>
                </a:solidFill>
                <a:latin typeface="Times-Roman" charset="0"/>
              </a:rPr>
              <a:t>1 </a:t>
            </a:r>
            <a:endParaRPr kumimoji="0" lang="en-US" altLang="en-US">
              <a:latin typeface="Times New Roman" panose="02020603050405020304" pitchFamily="18" charset="0"/>
            </a:endParaRPr>
          </a:p>
        </p:txBody>
      </p:sp>
      <p:sp>
        <p:nvSpPr>
          <p:cNvPr id="142354" name="Rectangle 19">
            <a:extLst>
              <a:ext uri="{FF2B5EF4-FFF2-40B4-BE49-F238E27FC236}">
                <a16:creationId xmlns:a16="http://schemas.microsoft.com/office/drawing/2014/main" xmlns="" id="{106B1735-F8F4-6943-8CE4-63815B2E0AC6}"/>
              </a:ext>
            </a:extLst>
          </p:cNvPr>
          <p:cNvSpPr>
            <a:spLocks noChangeArrowheads="1"/>
          </p:cNvSpPr>
          <p:nvPr/>
        </p:nvSpPr>
        <p:spPr bwMode="auto">
          <a:xfrm>
            <a:off x="2205038" y="5060950"/>
            <a:ext cx="180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solidFill>
                  <a:srgbClr val="000000"/>
                </a:solidFill>
                <a:latin typeface="Times-Roman" charset="0"/>
              </a:rPr>
              <a:t>1 </a:t>
            </a:r>
            <a:endParaRPr kumimoji="0" lang="en-US" altLang="en-US">
              <a:latin typeface="Times New Roman" panose="02020603050405020304" pitchFamily="18" charset="0"/>
            </a:endParaRPr>
          </a:p>
        </p:txBody>
      </p:sp>
      <p:sp>
        <p:nvSpPr>
          <p:cNvPr id="142355" name="Rectangle 20">
            <a:extLst>
              <a:ext uri="{FF2B5EF4-FFF2-40B4-BE49-F238E27FC236}">
                <a16:creationId xmlns:a16="http://schemas.microsoft.com/office/drawing/2014/main" xmlns="" id="{5FDE505E-30E1-4E47-BB42-BB638DC68451}"/>
              </a:ext>
            </a:extLst>
          </p:cNvPr>
          <p:cNvSpPr>
            <a:spLocks noChangeArrowheads="1"/>
          </p:cNvSpPr>
          <p:nvPr/>
        </p:nvSpPr>
        <p:spPr bwMode="auto">
          <a:xfrm>
            <a:off x="2541588" y="4211638"/>
            <a:ext cx="180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solidFill>
                  <a:srgbClr val="000000"/>
                </a:solidFill>
                <a:latin typeface="Times-Roman" charset="0"/>
              </a:rPr>
              <a:t>0 </a:t>
            </a:r>
            <a:endParaRPr kumimoji="0" lang="en-US" altLang="en-US">
              <a:latin typeface="Times New Roman" panose="02020603050405020304" pitchFamily="18" charset="0"/>
            </a:endParaRPr>
          </a:p>
        </p:txBody>
      </p:sp>
      <p:sp>
        <p:nvSpPr>
          <p:cNvPr id="142356" name="Rectangle 21">
            <a:extLst>
              <a:ext uri="{FF2B5EF4-FFF2-40B4-BE49-F238E27FC236}">
                <a16:creationId xmlns:a16="http://schemas.microsoft.com/office/drawing/2014/main" xmlns="" id="{38AB3261-F534-E04F-A67C-575F6B0E236B}"/>
              </a:ext>
            </a:extLst>
          </p:cNvPr>
          <p:cNvSpPr>
            <a:spLocks noChangeArrowheads="1"/>
          </p:cNvSpPr>
          <p:nvPr/>
        </p:nvSpPr>
        <p:spPr bwMode="auto">
          <a:xfrm>
            <a:off x="2541588" y="4494213"/>
            <a:ext cx="180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solidFill>
                  <a:srgbClr val="000000"/>
                </a:solidFill>
                <a:latin typeface="Times-Roman" charset="0"/>
              </a:rPr>
              <a:t>1 </a:t>
            </a:r>
            <a:endParaRPr kumimoji="0" lang="en-US" altLang="en-US">
              <a:latin typeface="Times New Roman" panose="02020603050405020304" pitchFamily="18" charset="0"/>
            </a:endParaRPr>
          </a:p>
        </p:txBody>
      </p:sp>
      <p:sp>
        <p:nvSpPr>
          <p:cNvPr id="142357" name="Rectangle 22">
            <a:extLst>
              <a:ext uri="{FF2B5EF4-FFF2-40B4-BE49-F238E27FC236}">
                <a16:creationId xmlns:a16="http://schemas.microsoft.com/office/drawing/2014/main" xmlns="" id="{B9613134-1007-434E-A308-57030F036114}"/>
              </a:ext>
            </a:extLst>
          </p:cNvPr>
          <p:cNvSpPr>
            <a:spLocks noChangeArrowheads="1"/>
          </p:cNvSpPr>
          <p:nvPr/>
        </p:nvSpPr>
        <p:spPr bwMode="auto">
          <a:xfrm>
            <a:off x="2541588" y="4776788"/>
            <a:ext cx="180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solidFill>
                  <a:srgbClr val="000000"/>
                </a:solidFill>
                <a:latin typeface="Times-Roman" charset="0"/>
              </a:rPr>
              <a:t>0 </a:t>
            </a:r>
            <a:endParaRPr kumimoji="0" lang="en-US" altLang="en-US">
              <a:latin typeface="Times New Roman" panose="02020603050405020304" pitchFamily="18" charset="0"/>
            </a:endParaRPr>
          </a:p>
        </p:txBody>
      </p:sp>
      <p:sp>
        <p:nvSpPr>
          <p:cNvPr id="142358" name="Rectangle 23">
            <a:extLst>
              <a:ext uri="{FF2B5EF4-FFF2-40B4-BE49-F238E27FC236}">
                <a16:creationId xmlns:a16="http://schemas.microsoft.com/office/drawing/2014/main" xmlns="" id="{F44C6466-7606-5C43-BAF6-6F26DAAF9937}"/>
              </a:ext>
            </a:extLst>
          </p:cNvPr>
          <p:cNvSpPr>
            <a:spLocks noChangeArrowheads="1"/>
          </p:cNvSpPr>
          <p:nvPr/>
        </p:nvSpPr>
        <p:spPr bwMode="auto">
          <a:xfrm>
            <a:off x="2541588" y="5060950"/>
            <a:ext cx="180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solidFill>
                  <a:srgbClr val="000000"/>
                </a:solidFill>
                <a:latin typeface="Times-Roman" charset="0"/>
              </a:rPr>
              <a:t>1 </a:t>
            </a:r>
            <a:endParaRPr kumimoji="0" lang="en-US" altLang="en-US">
              <a:latin typeface="Times New Roman" panose="02020603050405020304" pitchFamily="18" charset="0"/>
            </a:endParaRPr>
          </a:p>
        </p:txBody>
      </p:sp>
      <p:sp>
        <p:nvSpPr>
          <p:cNvPr id="142359" name="Rectangle 24">
            <a:extLst>
              <a:ext uri="{FF2B5EF4-FFF2-40B4-BE49-F238E27FC236}">
                <a16:creationId xmlns:a16="http://schemas.microsoft.com/office/drawing/2014/main" xmlns="" id="{405D9767-3E5A-FA43-AE24-AF970543D7F5}"/>
              </a:ext>
            </a:extLst>
          </p:cNvPr>
          <p:cNvSpPr>
            <a:spLocks noChangeArrowheads="1"/>
          </p:cNvSpPr>
          <p:nvPr/>
        </p:nvSpPr>
        <p:spPr bwMode="auto">
          <a:xfrm>
            <a:off x="3103563" y="4211638"/>
            <a:ext cx="1920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solidFill>
                  <a:srgbClr val="000000"/>
                </a:solidFill>
                <a:latin typeface="Times-Roman" charset="0"/>
              </a:rPr>
              <a:t>Z </a:t>
            </a:r>
            <a:endParaRPr kumimoji="0" lang="en-US" altLang="en-US">
              <a:latin typeface="Times New Roman" panose="02020603050405020304" pitchFamily="18" charset="0"/>
            </a:endParaRPr>
          </a:p>
        </p:txBody>
      </p:sp>
      <p:sp>
        <p:nvSpPr>
          <p:cNvPr id="142360" name="Rectangle 25">
            <a:extLst>
              <a:ext uri="{FF2B5EF4-FFF2-40B4-BE49-F238E27FC236}">
                <a16:creationId xmlns:a16="http://schemas.microsoft.com/office/drawing/2014/main" xmlns="" id="{A41793AE-74F4-B049-84FD-5266A5F160D0}"/>
              </a:ext>
            </a:extLst>
          </p:cNvPr>
          <p:cNvSpPr>
            <a:spLocks noChangeArrowheads="1"/>
          </p:cNvSpPr>
          <p:nvPr/>
        </p:nvSpPr>
        <p:spPr bwMode="auto">
          <a:xfrm>
            <a:off x="3103563" y="4494213"/>
            <a:ext cx="1920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solidFill>
                  <a:srgbClr val="000000"/>
                </a:solidFill>
                <a:latin typeface="Times-Roman" charset="0"/>
              </a:rPr>
              <a:t>Z </a:t>
            </a:r>
            <a:endParaRPr kumimoji="0" lang="en-US" altLang="en-US">
              <a:latin typeface="Times New Roman" panose="02020603050405020304" pitchFamily="18" charset="0"/>
            </a:endParaRPr>
          </a:p>
        </p:txBody>
      </p:sp>
      <p:sp>
        <p:nvSpPr>
          <p:cNvPr id="142361" name="Rectangle 26">
            <a:extLst>
              <a:ext uri="{FF2B5EF4-FFF2-40B4-BE49-F238E27FC236}">
                <a16:creationId xmlns:a16="http://schemas.microsoft.com/office/drawing/2014/main" xmlns="" id="{A1F066C5-8080-994E-9ADD-87AEEFE5E61D}"/>
              </a:ext>
            </a:extLst>
          </p:cNvPr>
          <p:cNvSpPr>
            <a:spLocks noChangeArrowheads="1"/>
          </p:cNvSpPr>
          <p:nvPr/>
        </p:nvSpPr>
        <p:spPr bwMode="auto">
          <a:xfrm>
            <a:off x="3103563" y="4776788"/>
            <a:ext cx="180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solidFill>
                  <a:srgbClr val="000000"/>
                </a:solidFill>
                <a:latin typeface="Times-Roman" charset="0"/>
              </a:rPr>
              <a:t>0 </a:t>
            </a:r>
            <a:endParaRPr kumimoji="0" lang="en-US" altLang="en-US">
              <a:latin typeface="Times New Roman" panose="02020603050405020304" pitchFamily="18" charset="0"/>
            </a:endParaRPr>
          </a:p>
        </p:txBody>
      </p:sp>
      <p:sp>
        <p:nvSpPr>
          <p:cNvPr id="142362" name="Rectangle 27">
            <a:extLst>
              <a:ext uri="{FF2B5EF4-FFF2-40B4-BE49-F238E27FC236}">
                <a16:creationId xmlns:a16="http://schemas.microsoft.com/office/drawing/2014/main" xmlns="" id="{C74B0523-C3D6-4D49-B8F6-729D82CA6735}"/>
              </a:ext>
            </a:extLst>
          </p:cNvPr>
          <p:cNvSpPr>
            <a:spLocks noChangeArrowheads="1"/>
          </p:cNvSpPr>
          <p:nvPr/>
        </p:nvSpPr>
        <p:spPr bwMode="auto">
          <a:xfrm>
            <a:off x="3103563" y="5060950"/>
            <a:ext cx="180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solidFill>
                  <a:srgbClr val="000000"/>
                </a:solidFill>
                <a:latin typeface="Times-Roman" charset="0"/>
              </a:rPr>
              <a:t>1 </a:t>
            </a:r>
            <a:endParaRPr kumimoji="0" lang="en-US" altLang="en-US">
              <a:latin typeface="Times New Roman" panose="02020603050405020304" pitchFamily="18" charset="0"/>
            </a:endParaRPr>
          </a:p>
        </p:txBody>
      </p:sp>
      <p:sp>
        <p:nvSpPr>
          <p:cNvPr id="142363" name="Rectangle 28">
            <a:extLst>
              <a:ext uri="{FF2B5EF4-FFF2-40B4-BE49-F238E27FC236}">
                <a16:creationId xmlns:a16="http://schemas.microsoft.com/office/drawing/2014/main" xmlns="" id="{5B8AD6DA-C4DD-A347-B9F3-FD67CA2DF534}"/>
              </a:ext>
            </a:extLst>
          </p:cNvPr>
          <p:cNvSpPr>
            <a:spLocks noChangeArrowheads="1"/>
          </p:cNvSpPr>
          <p:nvPr/>
        </p:nvSpPr>
        <p:spPr bwMode="auto">
          <a:xfrm>
            <a:off x="3127375" y="3771900"/>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i="1">
                <a:solidFill>
                  <a:srgbClr val="000000"/>
                </a:solidFill>
                <a:latin typeface="Times-Roman" charset="0"/>
              </a:rPr>
              <a:t>f </a:t>
            </a:r>
            <a:endParaRPr kumimoji="0" lang="en-US" altLang="en-US">
              <a:latin typeface="Times New Roman" panose="02020603050405020304" pitchFamily="18" charset="0"/>
            </a:endParaRPr>
          </a:p>
        </p:txBody>
      </p:sp>
      <p:sp>
        <p:nvSpPr>
          <p:cNvPr id="142364" name="Rectangle 29">
            <a:extLst>
              <a:ext uri="{FF2B5EF4-FFF2-40B4-BE49-F238E27FC236}">
                <a16:creationId xmlns:a16="http://schemas.microsoft.com/office/drawing/2014/main" xmlns="" id="{00FCF0A1-B511-8941-839C-5A8D15B51345}"/>
              </a:ext>
            </a:extLst>
          </p:cNvPr>
          <p:cNvSpPr>
            <a:spLocks noChangeArrowheads="1"/>
          </p:cNvSpPr>
          <p:nvPr/>
        </p:nvSpPr>
        <p:spPr bwMode="auto">
          <a:xfrm>
            <a:off x="2211388" y="3787775"/>
            <a:ext cx="180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i="1">
                <a:solidFill>
                  <a:srgbClr val="000000"/>
                </a:solidFill>
                <a:latin typeface="Times-Roman" charset="0"/>
              </a:rPr>
              <a:t>e </a:t>
            </a:r>
            <a:endParaRPr kumimoji="0" lang="en-US" altLang="en-US">
              <a:latin typeface="Times New Roman" panose="02020603050405020304" pitchFamily="18" charset="0"/>
            </a:endParaRPr>
          </a:p>
        </p:txBody>
      </p:sp>
      <p:sp>
        <p:nvSpPr>
          <p:cNvPr id="142365" name="Rectangle 30">
            <a:extLst>
              <a:ext uri="{FF2B5EF4-FFF2-40B4-BE49-F238E27FC236}">
                <a16:creationId xmlns:a16="http://schemas.microsoft.com/office/drawing/2014/main" xmlns="" id="{AD232D7E-6F3E-5245-B806-CB60B282EB76}"/>
              </a:ext>
            </a:extLst>
          </p:cNvPr>
          <p:cNvSpPr>
            <a:spLocks noChangeArrowheads="1"/>
          </p:cNvSpPr>
          <p:nvPr/>
        </p:nvSpPr>
        <p:spPr bwMode="auto">
          <a:xfrm>
            <a:off x="2546350" y="3787775"/>
            <a:ext cx="1682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i="1">
                <a:solidFill>
                  <a:srgbClr val="000000"/>
                </a:solidFill>
                <a:latin typeface="Times-Roman" charset="0"/>
              </a:rPr>
              <a:t>x </a:t>
            </a:r>
            <a:endParaRPr kumimoji="0" lang="en-US" altLang="en-US">
              <a:latin typeface="Times New Roman" panose="02020603050405020304" pitchFamily="18" charset="0"/>
            </a:endParaRPr>
          </a:p>
        </p:txBody>
      </p:sp>
      <p:sp>
        <p:nvSpPr>
          <p:cNvPr id="142366" name="Freeform 31">
            <a:extLst>
              <a:ext uri="{FF2B5EF4-FFF2-40B4-BE49-F238E27FC236}">
                <a16:creationId xmlns:a16="http://schemas.microsoft.com/office/drawing/2014/main" xmlns="" id="{80CADFE6-CB00-E245-BA68-E3195991AD71}"/>
              </a:ext>
            </a:extLst>
          </p:cNvPr>
          <p:cNvSpPr>
            <a:spLocks/>
          </p:cNvSpPr>
          <p:nvPr/>
        </p:nvSpPr>
        <p:spPr bwMode="auto">
          <a:xfrm>
            <a:off x="5586413" y="2613025"/>
            <a:ext cx="495300" cy="495300"/>
          </a:xfrm>
          <a:custGeom>
            <a:avLst/>
            <a:gdLst>
              <a:gd name="T0" fmla="*/ 2147483647 w 624"/>
              <a:gd name="T1" fmla="*/ 2147483647 h 624"/>
              <a:gd name="T2" fmla="*/ 0 w 624"/>
              <a:gd name="T3" fmla="*/ 2147483647 h 624"/>
              <a:gd name="T4" fmla="*/ 0 w 624"/>
              <a:gd name="T5" fmla="*/ 0 h 624"/>
              <a:gd name="T6" fmla="*/ 2147483647 w 624"/>
              <a:gd name="T7" fmla="*/ 2147483647 h 624"/>
              <a:gd name="T8" fmla="*/ 0 60000 65536"/>
              <a:gd name="T9" fmla="*/ 0 60000 65536"/>
              <a:gd name="T10" fmla="*/ 0 60000 65536"/>
              <a:gd name="T11" fmla="*/ 0 60000 65536"/>
              <a:gd name="T12" fmla="*/ 0 w 624"/>
              <a:gd name="T13" fmla="*/ 0 h 624"/>
              <a:gd name="T14" fmla="*/ 624 w 624"/>
              <a:gd name="T15" fmla="*/ 624 h 624"/>
            </a:gdLst>
            <a:ahLst/>
            <a:cxnLst>
              <a:cxn ang="T8">
                <a:pos x="T0" y="T1"/>
              </a:cxn>
              <a:cxn ang="T9">
                <a:pos x="T2" y="T3"/>
              </a:cxn>
              <a:cxn ang="T10">
                <a:pos x="T4" y="T5"/>
              </a:cxn>
              <a:cxn ang="T11">
                <a:pos x="T6" y="T7"/>
              </a:cxn>
            </a:cxnLst>
            <a:rect l="T12" t="T13" r="T14" b="T15"/>
            <a:pathLst>
              <a:path w="624" h="624">
                <a:moveTo>
                  <a:pt x="624" y="327"/>
                </a:moveTo>
                <a:lnTo>
                  <a:pt x="0" y="624"/>
                </a:lnTo>
                <a:lnTo>
                  <a:pt x="0" y="0"/>
                </a:lnTo>
                <a:lnTo>
                  <a:pt x="624" y="327"/>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367" name="Line 32">
            <a:extLst>
              <a:ext uri="{FF2B5EF4-FFF2-40B4-BE49-F238E27FC236}">
                <a16:creationId xmlns:a16="http://schemas.microsoft.com/office/drawing/2014/main" xmlns="" id="{791E40E2-0659-FE4F-873B-40352621D61A}"/>
              </a:ext>
            </a:extLst>
          </p:cNvPr>
          <p:cNvSpPr>
            <a:spLocks noChangeShapeType="1"/>
          </p:cNvSpPr>
          <p:nvPr/>
        </p:nvSpPr>
        <p:spPr bwMode="auto">
          <a:xfrm flipH="1">
            <a:off x="4972050" y="2873375"/>
            <a:ext cx="614363"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8" name="Rectangle 33">
            <a:extLst>
              <a:ext uri="{FF2B5EF4-FFF2-40B4-BE49-F238E27FC236}">
                <a16:creationId xmlns:a16="http://schemas.microsoft.com/office/drawing/2014/main" xmlns="" id="{94A1198F-973B-5A4B-BF05-76E175724B9F}"/>
              </a:ext>
            </a:extLst>
          </p:cNvPr>
          <p:cNvSpPr>
            <a:spLocks noChangeArrowheads="1"/>
          </p:cNvSpPr>
          <p:nvPr/>
        </p:nvSpPr>
        <p:spPr bwMode="auto">
          <a:xfrm>
            <a:off x="4752975" y="2732088"/>
            <a:ext cx="1682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i="1">
                <a:solidFill>
                  <a:srgbClr val="000000"/>
                </a:solidFill>
                <a:latin typeface="Times-Roman" charset="0"/>
              </a:rPr>
              <a:t>x </a:t>
            </a:r>
            <a:endParaRPr kumimoji="0" lang="en-US" altLang="en-US">
              <a:latin typeface="Times New Roman" panose="02020603050405020304" pitchFamily="18" charset="0"/>
            </a:endParaRPr>
          </a:p>
        </p:txBody>
      </p:sp>
      <p:sp>
        <p:nvSpPr>
          <p:cNvPr id="142369" name="Line 34">
            <a:extLst>
              <a:ext uri="{FF2B5EF4-FFF2-40B4-BE49-F238E27FC236}">
                <a16:creationId xmlns:a16="http://schemas.microsoft.com/office/drawing/2014/main" xmlns="" id="{1E089727-17E5-9E46-A593-6178EF8F1768}"/>
              </a:ext>
            </a:extLst>
          </p:cNvPr>
          <p:cNvSpPr>
            <a:spLocks noChangeShapeType="1"/>
          </p:cNvSpPr>
          <p:nvPr/>
        </p:nvSpPr>
        <p:spPr bwMode="auto">
          <a:xfrm flipH="1">
            <a:off x="6081713" y="2873375"/>
            <a:ext cx="493712"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0" name="Line 35">
            <a:extLst>
              <a:ext uri="{FF2B5EF4-FFF2-40B4-BE49-F238E27FC236}">
                <a16:creationId xmlns:a16="http://schemas.microsoft.com/office/drawing/2014/main" xmlns="" id="{86E2DCC7-FDAC-2F45-A6BC-56E8E6EF0364}"/>
              </a:ext>
            </a:extLst>
          </p:cNvPr>
          <p:cNvSpPr>
            <a:spLocks noChangeShapeType="1"/>
          </p:cNvSpPr>
          <p:nvPr/>
        </p:nvSpPr>
        <p:spPr bwMode="auto">
          <a:xfrm flipH="1">
            <a:off x="7094538" y="2873375"/>
            <a:ext cx="495300"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1" name="Line 36">
            <a:extLst>
              <a:ext uri="{FF2B5EF4-FFF2-40B4-BE49-F238E27FC236}">
                <a16:creationId xmlns:a16="http://schemas.microsoft.com/office/drawing/2014/main" xmlns="" id="{C035BEDF-1EB0-2245-B34A-2A55FAAF16F2}"/>
              </a:ext>
            </a:extLst>
          </p:cNvPr>
          <p:cNvSpPr>
            <a:spLocks noChangeShapeType="1"/>
          </p:cNvSpPr>
          <p:nvPr/>
        </p:nvSpPr>
        <p:spPr bwMode="auto">
          <a:xfrm flipH="1">
            <a:off x="6575425" y="2519363"/>
            <a:ext cx="354013" cy="35401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2" name="Freeform 37">
            <a:extLst>
              <a:ext uri="{FF2B5EF4-FFF2-40B4-BE49-F238E27FC236}">
                <a16:creationId xmlns:a16="http://schemas.microsoft.com/office/drawing/2014/main" xmlns="" id="{2A1E1821-906E-C442-BB22-D83CE271B531}"/>
              </a:ext>
            </a:extLst>
          </p:cNvPr>
          <p:cNvSpPr>
            <a:spLocks/>
          </p:cNvSpPr>
          <p:nvPr/>
        </p:nvSpPr>
        <p:spPr bwMode="auto">
          <a:xfrm>
            <a:off x="6557963" y="2828925"/>
            <a:ext cx="77787" cy="79375"/>
          </a:xfrm>
          <a:custGeom>
            <a:avLst/>
            <a:gdLst>
              <a:gd name="T0" fmla="*/ 2147483647 w 100"/>
              <a:gd name="T1" fmla="*/ 0 h 100"/>
              <a:gd name="T2" fmla="*/ 2147483647 w 100"/>
              <a:gd name="T3" fmla="*/ 2147483647 h 100"/>
              <a:gd name="T4" fmla="*/ 2147483647 w 100"/>
              <a:gd name="T5" fmla="*/ 2147483647 h 100"/>
              <a:gd name="T6" fmla="*/ 2147483647 w 100"/>
              <a:gd name="T7" fmla="*/ 2147483647 h 100"/>
              <a:gd name="T8" fmla="*/ 2147483647 w 100"/>
              <a:gd name="T9" fmla="*/ 2147483647 h 100"/>
              <a:gd name="T10" fmla="*/ 2147483647 w 100"/>
              <a:gd name="T11" fmla="*/ 2147483647 h 100"/>
              <a:gd name="T12" fmla="*/ 2147483647 w 100"/>
              <a:gd name="T13" fmla="*/ 2147483647 h 100"/>
              <a:gd name="T14" fmla="*/ 2147483647 w 100"/>
              <a:gd name="T15" fmla="*/ 2147483647 h 100"/>
              <a:gd name="T16" fmla="*/ 2147483647 w 100"/>
              <a:gd name="T17" fmla="*/ 2147483647 h 100"/>
              <a:gd name="T18" fmla="*/ 0 w 100"/>
              <a:gd name="T19" fmla="*/ 2147483647 h 100"/>
              <a:gd name="T20" fmla="*/ 0 w 100"/>
              <a:gd name="T21" fmla="*/ 2147483647 h 100"/>
              <a:gd name="T22" fmla="*/ 0 w 100"/>
              <a:gd name="T23" fmla="*/ 2147483647 h 100"/>
              <a:gd name="T24" fmla="*/ 2147483647 w 100"/>
              <a:gd name="T25" fmla="*/ 2147483647 h 100"/>
              <a:gd name="T26" fmla="*/ 2147483647 w 100"/>
              <a:gd name="T27" fmla="*/ 2147483647 h 100"/>
              <a:gd name="T28" fmla="*/ 2147483647 w 100"/>
              <a:gd name="T29" fmla="*/ 2147483647 h 100"/>
              <a:gd name="T30" fmla="*/ 2147483647 w 100"/>
              <a:gd name="T31" fmla="*/ 2147483647 h 100"/>
              <a:gd name="T32" fmla="*/ 2147483647 w 100"/>
              <a:gd name="T33" fmla="*/ 2147483647 h 100"/>
              <a:gd name="T34" fmla="*/ 2147483647 w 100"/>
              <a:gd name="T35" fmla="*/ 2147483647 h 100"/>
              <a:gd name="T36" fmla="*/ 2147483647 w 100"/>
              <a:gd name="T37" fmla="*/ 2147483647 h 100"/>
              <a:gd name="T38" fmla="*/ 2147483647 w 100"/>
              <a:gd name="T39" fmla="*/ 2147483647 h 100"/>
              <a:gd name="T40" fmla="*/ 2147483647 w 100"/>
              <a:gd name="T41" fmla="*/ 2147483647 h 100"/>
              <a:gd name="T42" fmla="*/ 2147483647 w 100"/>
              <a:gd name="T43" fmla="*/ 2147483647 h 100"/>
              <a:gd name="T44" fmla="*/ 2147483647 w 100"/>
              <a:gd name="T45" fmla="*/ 2147483647 h 100"/>
              <a:gd name="T46" fmla="*/ 2147483647 w 100"/>
              <a:gd name="T47" fmla="*/ 2147483647 h 100"/>
              <a:gd name="T48" fmla="*/ 2147483647 w 100"/>
              <a:gd name="T49" fmla="*/ 2147483647 h 100"/>
              <a:gd name="T50" fmla="*/ 2147483647 w 100"/>
              <a:gd name="T51" fmla="*/ 2147483647 h 100"/>
              <a:gd name="T52" fmla="*/ 2147483647 w 100"/>
              <a:gd name="T53" fmla="*/ 2147483647 h 100"/>
              <a:gd name="T54" fmla="*/ 2147483647 w 100"/>
              <a:gd name="T55" fmla="*/ 2147483647 h 100"/>
              <a:gd name="T56" fmla="*/ 2147483647 w 100"/>
              <a:gd name="T57" fmla="*/ 2147483647 h 100"/>
              <a:gd name="T58" fmla="*/ 2147483647 w 100"/>
              <a:gd name="T59" fmla="*/ 2147483647 h 100"/>
              <a:gd name="T60" fmla="*/ 2147483647 w 100"/>
              <a:gd name="T61" fmla="*/ 2147483647 h 100"/>
              <a:gd name="T62" fmla="*/ 2147483647 w 100"/>
              <a:gd name="T63" fmla="*/ 2147483647 h 100"/>
              <a:gd name="T64" fmla="*/ 2147483647 w 100"/>
              <a:gd name="T65" fmla="*/ 2147483647 h 100"/>
              <a:gd name="T66" fmla="*/ 2147483647 w 100"/>
              <a:gd name="T67" fmla="*/ 2147483647 h 100"/>
              <a:gd name="T68" fmla="*/ 2147483647 w 100"/>
              <a:gd name="T69" fmla="*/ 2147483647 h 100"/>
              <a:gd name="T70" fmla="*/ 2147483647 w 100"/>
              <a:gd name="T71" fmla="*/ 2147483647 h 100"/>
              <a:gd name="T72" fmla="*/ 2147483647 w 100"/>
              <a:gd name="T73" fmla="*/ 2147483647 h 100"/>
              <a:gd name="T74" fmla="*/ 2147483647 w 100"/>
              <a:gd name="T75" fmla="*/ 2147483647 h 100"/>
              <a:gd name="T76" fmla="*/ 2147483647 w 100"/>
              <a:gd name="T77" fmla="*/ 2147483647 h 100"/>
              <a:gd name="T78" fmla="*/ 2147483647 w 100"/>
              <a:gd name="T79" fmla="*/ 2147483647 h 100"/>
              <a:gd name="T80" fmla="*/ 2147483647 w 100"/>
              <a:gd name="T81" fmla="*/ 2147483647 h 100"/>
              <a:gd name="T82" fmla="*/ 2147483647 w 100"/>
              <a:gd name="T83" fmla="*/ 2147483647 h 100"/>
              <a:gd name="T84" fmla="*/ 2147483647 w 100"/>
              <a:gd name="T85" fmla="*/ 2147483647 h 100"/>
              <a:gd name="T86" fmla="*/ 2147483647 w 100"/>
              <a:gd name="T87" fmla="*/ 0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
              <a:gd name="T133" fmla="*/ 0 h 100"/>
              <a:gd name="T134" fmla="*/ 100 w 100"/>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 h="100">
                <a:moveTo>
                  <a:pt x="49" y="0"/>
                </a:moveTo>
                <a:lnTo>
                  <a:pt x="46" y="0"/>
                </a:lnTo>
                <a:lnTo>
                  <a:pt x="45" y="0"/>
                </a:lnTo>
                <a:lnTo>
                  <a:pt x="42" y="2"/>
                </a:lnTo>
                <a:lnTo>
                  <a:pt x="39" y="2"/>
                </a:lnTo>
                <a:lnTo>
                  <a:pt x="37" y="2"/>
                </a:lnTo>
                <a:lnTo>
                  <a:pt x="34" y="3"/>
                </a:lnTo>
                <a:lnTo>
                  <a:pt x="33" y="3"/>
                </a:lnTo>
                <a:lnTo>
                  <a:pt x="30" y="5"/>
                </a:lnTo>
                <a:lnTo>
                  <a:pt x="28" y="5"/>
                </a:lnTo>
                <a:lnTo>
                  <a:pt x="25" y="6"/>
                </a:lnTo>
                <a:lnTo>
                  <a:pt x="24" y="8"/>
                </a:lnTo>
                <a:lnTo>
                  <a:pt x="22" y="9"/>
                </a:lnTo>
                <a:lnTo>
                  <a:pt x="20" y="11"/>
                </a:lnTo>
                <a:lnTo>
                  <a:pt x="18" y="12"/>
                </a:lnTo>
                <a:lnTo>
                  <a:pt x="17" y="14"/>
                </a:lnTo>
                <a:lnTo>
                  <a:pt x="15" y="15"/>
                </a:lnTo>
                <a:lnTo>
                  <a:pt x="12" y="17"/>
                </a:lnTo>
                <a:lnTo>
                  <a:pt x="11" y="18"/>
                </a:lnTo>
                <a:lnTo>
                  <a:pt x="9" y="21"/>
                </a:lnTo>
                <a:lnTo>
                  <a:pt x="8" y="23"/>
                </a:lnTo>
                <a:lnTo>
                  <a:pt x="8" y="24"/>
                </a:lnTo>
                <a:lnTo>
                  <a:pt x="6" y="27"/>
                </a:lnTo>
                <a:lnTo>
                  <a:pt x="5" y="29"/>
                </a:lnTo>
                <a:lnTo>
                  <a:pt x="3" y="31"/>
                </a:lnTo>
                <a:lnTo>
                  <a:pt x="3" y="33"/>
                </a:lnTo>
                <a:lnTo>
                  <a:pt x="2" y="36"/>
                </a:lnTo>
                <a:lnTo>
                  <a:pt x="2" y="37"/>
                </a:lnTo>
                <a:lnTo>
                  <a:pt x="0" y="40"/>
                </a:lnTo>
                <a:lnTo>
                  <a:pt x="0" y="42"/>
                </a:lnTo>
                <a:lnTo>
                  <a:pt x="0" y="45"/>
                </a:lnTo>
                <a:lnTo>
                  <a:pt x="0" y="48"/>
                </a:lnTo>
                <a:lnTo>
                  <a:pt x="0" y="51"/>
                </a:lnTo>
                <a:lnTo>
                  <a:pt x="0" y="52"/>
                </a:lnTo>
                <a:lnTo>
                  <a:pt x="0" y="55"/>
                </a:lnTo>
                <a:lnTo>
                  <a:pt x="0" y="58"/>
                </a:lnTo>
                <a:lnTo>
                  <a:pt x="0" y="60"/>
                </a:lnTo>
                <a:lnTo>
                  <a:pt x="2" y="63"/>
                </a:lnTo>
                <a:lnTo>
                  <a:pt x="2" y="64"/>
                </a:lnTo>
                <a:lnTo>
                  <a:pt x="3" y="67"/>
                </a:lnTo>
                <a:lnTo>
                  <a:pt x="3" y="70"/>
                </a:lnTo>
                <a:lnTo>
                  <a:pt x="5" y="72"/>
                </a:lnTo>
                <a:lnTo>
                  <a:pt x="6" y="73"/>
                </a:lnTo>
                <a:lnTo>
                  <a:pt x="8" y="76"/>
                </a:lnTo>
                <a:lnTo>
                  <a:pt x="8" y="78"/>
                </a:lnTo>
                <a:lnTo>
                  <a:pt x="9" y="81"/>
                </a:lnTo>
                <a:lnTo>
                  <a:pt x="11" y="82"/>
                </a:lnTo>
                <a:lnTo>
                  <a:pt x="12" y="83"/>
                </a:lnTo>
                <a:lnTo>
                  <a:pt x="15" y="85"/>
                </a:lnTo>
                <a:lnTo>
                  <a:pt x="17" y="86"/>
                </a:lnTo>
                <a:lnTo>
                  <a:pt x="18" y="88"/>
                </a:lnTo>
                <a:lnTo>
                  <a:pt x="20" y="89"/>
                </a:lnTo>
                <a:lnTo>
                  <a:pt x="22" y="91"/>
                </a:lnTo>
                <a:lnTo>
                  <a:pt x="24" y="92"/>
                </a:lnTo>
                <a:lnTo>
                  <a:pt x="25" y="94"/>
                </a:lnTo>
                <a:lnTo>
                  <a:pt x="28" y="95"/>
                </a:lnTo>
                <a:lnTo>
                  <a:pt x="30" y="95"/>
                </a:lnTo>
                <a:lnTo>
                  <a:pt x="33" y="97"/>
                </a:lnTo>
                <a:lnTo>
                  <a:pt x="34" y="97"/>
                </a:lnTo>
                <a:lnTo>
                  <a:pt x="37" y="98"/>
                </a:lnTo>
                <a:lnTo>
                  <a:pt x="39" y="98"/>
                </a:lnTo>
                <a:lnTo>
                  <a:pt x="42" y="100"/>
                </a:lnTo>
                <a:lnTo>
                  <a:pt x="45" y="100"/>
                </a:lnTo>
                <a:lnTo>
                  <a:pt x="46" y="100"/>
                </a:lnTo>
                <a:lnTo>
                  <a:pt x="49" y="100"/>
                </a:lnTo>
                <a:lnTo>
                  <a:pt x="52" y="100"/>
                </a:lnTo>
                <a:lnTo>
                  <a:pt x="55" y="100"/>
                </a:lnTo>
                <a:lnTo>
                  <a:pt x="57" y="100"/>
                </a:lnTo>
                <a:lnTo>
                  <a:pt x="60" y="98"/>
                </a:lnTo>
                <a:lnTo>
                  <a:pt x="63" y="98"/>
                </a:lnTo>
                <a:lnTo>
                  <a:pt x="64" y="97"/>
                </a:lnTo>
                <a:lnTo>
                  <a:pt x="67" y="97"/>
                </a:lnTo>
                <a:lnTo>
                  <a:pt x="69" y="95"/>
                </a:lnTo>
                <a:lnTo>
                  <a:pt x="71" y="95"/>
                </a:lnTo>
                <a:lnTo>
                  <a:pt x="73" y="94"/>
                </a:lnTo>
                <a:lnTo>
                  <a:pt x="76" y="92"/>
                </a:lnTo>
                <a:lnTo>
                  <a:pt x="77" y="91"/>
                </a:lnTo>
                <a:lnTo>
                  <a:pt x="79" y="89"/>
                </a:lnTo>
                <a:lnTo>
                  <a:pt x="80" y="88"/>
                </a:lnTo>
                <a:lnTo>
                  <a:pt x="83" y="86"/>
                </a:lnTo>
                <a:lnTo>
                  <a:pt x="85" y="85"/>
                </a:lnTo>
                <a:lnTo>
                  <a:pt x="86" y="83"/>
                </a:lnTo>
                <a:lnTo>
                  <a:pt x="88" y="82"/>
                </a:lnTo>
                <a:lnTo>
                  <a:pt x="89" y="81"/>
                </a:lnTo>
                <a:lnTo>
                  <a:pt x="91" y="78"/>
                </a:lnTo>
                <a:lnTo>
                  <a:pt x="92" y="76"/>
                </a:lnTo>
                <a:lnTo>
                  <a:pt x="94" y="73"/>
                </a:lnTo>
                <a:lnTo>
                  <a:pt x="94" y="72"/>
                </a:lnTo>
                <a:lnTo>
                  <a:pt x="95" y="70"/>
                </a:lnTo>
                <a:lnTo>
                  <a:pt x="97" y="67"/>
                </a:lnTo>
                <a:lnTo>
                  <a:pt x="97" y="64"/>
                </a:lnTo>
                <a:lnTo>
                  <a:pt x="98" y="63"/>
                </a:lnTo>
                <a:lnTo>
                  <a:pt x="98" y="60"/>
                </a:lnTo>
                <a:lnTo>
                  <a:pt x="98" y="58"/>
                </a:lnTo>
                <a:lnTo>
                  <a:pt x="98" y="55"/>
                </a:lnTo>
                <a:lnTo>
                  <a:pt x="100" y="52"/>
                </a:lnTo>
                <a:lnTo>
                  <a:pt x="100" y="51"/>
                </a:lnTo>
                <a:lnTo>
                  <a:pt x="100" y="48"/>
                </a:lnTo>
                <a:lnTo>
                  <a:pt x="98" y="45"/>
                </a:lnTo>
                <a:lnTo>
                  <a:pt x="98" y="42"/>
                </a:lnTo>
                <a:lnTo>
                  <a:pt x="98" y="40"/>
                </a:lnTo>
                <a:lnTo>
                  <a:pt x="98" y="37"/>
                </a:lnTo>
                <a:lnTo>
                  <a:pt x="97" y="36"/>
                </a:lnTo>
                <a:lnTo>
                  <a:pt x="97" y="33"/>
                </a:lnTo>
                <a:lnTo>
                  <a:pt x="95" y="31"/>
                </a:lnTo>
                <a:lnTo>
                  <a:pt x="94" y="29"/>
                </a:lnTo>
                <a:lnTo>
                  <a:pt x="94" y="27"/>
                </a:lnTo>
                <a:lnTo>
                  <a:pt x="92" y="24"/>
                </a:lnTo>
                <a:lnTo>
                  <a:pt x="91" y="23"/>
                </a:lnTo>
                <a:lnTo>
                  <a:pt x="89" y="21"/>
                </a:lnTo>
                <a:lnTo>
                  <a:pt x="88" y="18"/>
                </a:lnTo>
                <a:lnTo>
                  <a:pt x="86" y="17"/>
                </a:lnTo>
                <a:lnTo>
                  <a:pt x="85" y="15"/>
                </a:lnTo>
                <a:lnTo>
                  <a:pt x="83" y="14"/>
                </a:lnTo>
                <a:lnTo>
                  <a:pt x="80" y="12"/>
                </a:lnTo>
                <a:lnTo>
                  <a:pt x="79" y="11"/>
                </a:lnTo>
                <a:lnTo>
                  <a:pt x="77" y="9"/>
                </a:lnTo>
                <a:lnTo>
                  <a:pt x="76" y="8"/>
                </a:lnTo>
                <a:lnTo>
                  <a:pt x="73" y="6"/>
                </a:lnTo>
                <a:lnTo>
                  <a:pt x="71" y="5"/>
                </a:lnTo>
                <a:lnTo>
                  <a:pt x="69" y="5"/>
                </a:lnTo>
                <a:lnTo>
                  <a:pt x="67" y="3"/>
                </a:lnTo>
                <a:lnTo>
                  <a:pt x="64" y="3"/>
                </a:lnTo>
                <a:lnTo>
                  <a:pt x="63" y="2"/>
                </a:lnTo>
                <a:lnTo>
                  <a:pt x="60" y="2"/>
                </a:lnTo>
                <a:lnTo>
                  <a:pt x="57" y="2"/>
                </a:lnTo>
                <a:lnTo>
                  <a:pt x="55" y="0"/>
                </a:lnTo>
                <a:lnTo>
                  <a:pt x="52" y="0"/>
                </a:lnTo>
                <a:lnTo>
                  <a:pt x="49" y="0"/>
                </a:lnTo>
              </a:path>
            </a:pathLst>
          </a:custGeom>
          <a:solidFill>
            <a:schemeClr val="bg1"/>
          </a:solidFill>
          <a:ln w="22225">
            <a:solidFill>
              <a:srgbClr val="000000"/>
            </a:solidFill>
            <a:round/>
            <a:headEnd/>
            <a:tailEnd/>
          </a:ln>
        </p:spPr>
        <p:txBody>
          <a:bodyPr/>
          <a:lstStyle/>
          <a:p>
            <a:endParaRPr lang="en-US"/>
          </a:p>
        </p:txBody>
      </p:sp>
      <p:sp>
        <p:nvSpPr>
          <p:cNvPr id="142373" name="Freeform 38">
            <a:extLst>
              <a:ext uri="{FF2B5EF4-FFF2-40B4-BE49-F238E27FC236}">
                <a16:creationId xmlns:a16="http://schemas.microsoft.com/office/drawing/2014/main" xmlns="" id="{95DDBACF-CC30-D740-8605-9C9A6FC618AF}"/>
              </a:ext>
            </a:extLst>
          </p:cNvPr>
          <p:cNvSpPr>
            <a:spLocks/>
          </p:cNvSpPr>
          <p:nvPr/>
        </p:nvSpPr>
        <p:spPr bwMode="auto">
          <a:xfrm>
            <a:off x="7053263" y="2832100"/>
            <a:ext cx="77787" cy="79375"/>
          </a:xfrm>
          <a:custGeom>
            <a:avLst/>
            <a:gdLst>
              <a:gd name="T0" fmla="*/ 2147483647 w 100"/>
              <a:gd name="T1" fmla="*/ 0 h 100"/>
              <a:gd name="T2" fmla="*/ 2147483647 w 100"/>
              <a:gd name="T3" fmla="*/ 2147483647 h 100"/>
              <a:gd name="T4" fmla="*/ 2147483647 w 100"/>
              <a:gd name="T5" fmla="*/ 2147483647 h 100"/>
              <a:gd name="T6" fmla="*/ 2147483647 w 100"/>
              <a:gd name="T7" fmla="*/ 2147483647 h 100"/>
              <a:gd name="T8" fmla="*/ 2147483647 w 100"/>
              <a:gd name="T9" fmla="*/ 2147483647 h 100"/>
              <a:gd name="T10" fmla="*/ 2147483647 w 100"/>
              <a:gd name="T11" fmla="*/ 2147483647 h 100"/>
              <a:gd name="T12" fmla="*/ 2147483647 w 100"/>
              <a:gd name="T13" fmla="*/ 2147483647 h 100"/>
              <a:gd name="T14" fmla="*/ 2147483647 w 100"/>
              <a:gd name="T15" fmla="*/ 2147483647 h 100"/>
              <a:gd name="T16" fmla="*/ 2147483647 w 100"/>
              <a:gd name="T17" fmla="*/ 2147483647 h 100"/>
              <a:gd name="T18" fmla="*/ 0 w 100"/>
              <a:gd name="T19" fmla="*/ 2147483647 h 100"/>
              <a:gd name="T20" fmla="*/ 0 w 100"/>
              <a:gd name="T21" fmla="*/ 2147483647 h 100"/>
              <a:gd name="T22" fmla="*/ 0 w 100"/>
              <a:gd name="T23" fmla="*/ 2147483647 h 100"/>
              <a:gd name="T24" fmla="*/ 2147483647 w 100"/>
              <a:gd name="T25" fmla="*/ 2147483647 h 100"/>
              <a:gd name="T26" fmla="*/ 2147483647 w 100"/>
              <a:gd name="T27" fmla="*/ 2147483647 h 100"/>
              <a:gd name="T28" fmla="*/ 2147483647 w 100"/>
              <a:gd name="T29" fmla="*/ 2147483647 h 100"/>
              <a:gd name="T30" fmla="*/ 2147483647 w 100"/>
              <a:gd name="T31" fmla="*/ 2147483647 h 100"/>
              <a:gd name="T32" fmla="*/ 2147483647 w 100"/>
              <a:gd name="T33" fmla="*/ 2147483647 h 100"/>
              <a:gd name="T34" fmla="*/ 2147483647 w 100"/>
              <a:gd name="T35" fmla="*/ 2147483647 h 100"/>
              <a:gd name="T36" fmla="*/ 2147483647 w 100"/>
              <a:gd name="T37" fmla="*/ 2147483647 h 100"/>
              <a:gd name="T38" fmla="*/ 2147483647 w 100"/>
              <a:gd name="T39" fmla="*/ 2147483647 h 100"/>
              <a:gd name="T40" fmla="*/ 2147483647 w 100"/>
              <a:gd name="T41" fmla="*/ 2147483647 h 100"/>
              <a:gd name="T42" fmla="*/ 2147483647 w 100"/>
              <a:gd name="T43" fmla="*/ 2147483647 h 100"/>
              <a:gd name="T44" fmla="*/ 2147483647 w 100"/>
              <a:gd name="T45" fmla="*/ 2147483647 h 100"/>
              <a:gd name="T46" fmla="*/ 2147483647 w 100"/>
              <a:gd name="T47" fmla="*/ 2147483647 h 100"/>
              <a:gd name="T48" fmla="*/ 2147483647 w 100"/>
              <a:gd name="T49" fmla="*/ 2147483647 h 100"/>
              <a:gd name="T50" fmla="*/ 2147483647 w 100"/>
              <a:gd name="T51" fmla="*/ 2147483647 h 100"/>
              <a:gd name="T52" fmla="*/ 2147483647 w 100"/>
              <a:gd name="T53" fmla="*/ 2147483647 h 100"/>
              <a:gd name="T54" fmla="*/ 2147483647 w 100"/>
              <a:gd name="T55" fmla="*/ 2147483647 h 100"/>
              <a:gd name="T56" fmla="*/ 2147483647 w 100"/>
              <a:gd name="T57" fmla="*/ 2147483647 h 100"/>
              <a:gd name="T58" fmla="*/ 2147483647 w 100"/>
              <a:gd name="T59" fmla="*/ 2147483647 h 100"/>
              <a:gd name="T60" fmla="*/ 2147483647 w 100"/>
              <a:gd name="T61" fmla="*/ 2147483647 h 100"/>
              <a:gd name="T62" fmla="*/ 2147483647 w 100"/>
              <a:gd name="T63" fmla="*/ 2147483647 h 100"/>
              <a:gd name="T64" fmla="*/ 2147483647 w 100"/>
              <a:gd name="T65" fmla="*/ 2147483647 h 100"/>
              <a:gd name="T66" fmla="*/ 2147483647 w 100"/>
              <a:gd name="T67" fmla="*/ 2147483647 h 100"/>
              <a:gd name="T68" fmla="*/ 2147483647 w 100"/>
              <a:gd name="T69" fmla="*/ 2147483647 h 100"/>
              <a:gd name="T70" fmla="*/ 2147483647 w 100"/>
              <a:gd name="T71" fmla="*/ 2147483647 h 100"/>
              <a:gd name="T72" fmla="*/ 2147483647 w 100"/>
              <a:gd name="T73" fmla="*/ 2147483647 h 100"/>
              <a:gd name="T74" fmla="*/ 2147483647 w 100"/>
              <a:gd name="T75" fmla="*/ 2147483647 h 100"/>
              <a:gd name="T76" fmla="*/ 2147483647 w 100"/>
              <a:gd name="T77" fmla="*/ 2147483647 h 100"/>
              <a:gd name="T78" fmla="*/ 2147483647 w 100"/>
              <a:gd name="T79" fmla="*/ 2147483647 h 100"/>
              <a:gd name="T80" fmla="*/ 2147483647 w 100"/>
              <a:gd name="T81" fmla="*/ 2147483647 h 100"/>
              <a:gd name="T82" fmla="*/ 2147483647 w 100"/>
              <a:gd name="T83" fmla="*/ 2147483647 h 100"/>
              <a:gd name="T84" fmla="*/ 2147483647 w 100"/>
              <a:gd name="T85" fmla="*/ 2147483647 h 100"/>
              <a:gd name="T86" fmla="*/ 2147483647 w 100"/>
              <a:gd name="T87" fmla="*/ 0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
              <a:gd name="T133" fmla="*/ 0 h 100"/>
              <a:gd name="T134" fmla="*/ 100 w 100"/>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 h="100">
                <a:moveTo>
                  <a:pt x="49" y="0"/>
                </a:moveTo>
                <a:lnTo>
                  <a:pt x="46" y="0"/>
                </a:lnTo>
                <a:lnTo>
                  <a:pt x="45" y="0"/>
                </a:lnTo>
                <a:lnTo>
                  <a:pt x="42" y="2"/>
                </a:lnTo>
                <a:lnTo>
                  <a:pt x="39" y="2"/>
                </a:lnTo>
                <a:lnTo>
                  <a:pt x="37" y="2"/>
                </a:lnTo>
                <a:lnTo>
                  <a:pt x="34" y="3"/>
                </a:lnTo>
                <a:lnTo>
                  <a:pt x="33" y="3"/>
                </a:lnTo>
                <a:lnTo>
                  <a:pt x="30" y="5"/>
                </a:lnTo>
                <a:lnTo>
                  <a:pt x="28" y="5"/>
                </a:lnTo>
                <a:lnTo>
                  <a:pt x="25" y="6"/>
                </a:lnTo>
                <a:lnTo>
                  <a:pt x="24" y="8"/>
                </a:lnTo>
                <a:lnTo>
                  <a:pt x="22" y="9"/>
                </a:lnTo>
                <a:lnTo>
                  <a:pt x="19" y="11"/>
                </a:lnTo>
                <a:lnTo>
                  <a:pt x="18" y="12"/>
                </a:lnTo>
                <a:lnTo>
                  <a:pt x="16" y="14"/>
                </a:lnTo>
                <a:lnTo>
                  <a:pt x="15" y="15"/>
                </a:lnTo>
                <a:lnTo>
                  <a:pt x="12" y="17"/>
                </a:lnTo>
                <a:lnTo>
                  <a:pt x="10" y="18"/>
                </a:lnTo>
                <a:lnTo>
                  <a:pt x="9" y="21"/>
                </a:lnTo>
                <a:lnTo>
                  <a:pt x="7" y="23"/>
                </a:lnTo>
                <a:lnTo>
                  <a:pt x="7" y="24"/>
                </a:lnTo>
                <a:lnTo>
                  <a:pt x="6" y="27"/>
                </a:lnTo>
                <a:lnTo>
                  <a:pt x="4" y="29"/>
                </a:lnTo>
                <a:lnTo>
                  <a:pt x="3" y="31"/>
                </a:lnTo>
                <a:lnTo>
                  <a:pt x="3" y="33"/>
                </a:lnTo>
                <a:lnTo>
                  <a:pt x="2" y="36"/>
                </a:lnTo>
                <a:lnTo>
                  <a:pt x="2" y="37"/>
                </a:lnTo>
                <a:lnTo>
                  <a:pt x="0" y="40"/>
                </a:lnTo>
                <a:lnTo>
                  <a:pt x="0" y="42"/>
                </a:lnTo>
                <a:lnTo>
                  <a:pt x="0" y="45"/>
                </a:lnTo>
                <a:lnTo>
                  <a:pt x="0" y="48"/>
                </a:lnTo>
                <a:lnTo>
                  <a:pt x="0" y="51"/>
                </a:lnTo>
                <a:lnTo>
                  <a:pt x="0" y="52"/>
                </a:lnTo>
                <a:lnTo>
                  <a:pt x="0" y="55"/>
                </a:lnTo>
                <a:lnTo>
                  <a:pt x="0" y="58"/>
                </a:lnTo>
                <a:lnTo>
                  <a:pt x="0" y="60"/>
                </a:lnTo>
                <a:lnTo>
                  <a:pt x="2" y="63"/>
                </a:lnTo>
                <a:lnTo>
                  <a:pt x="2" y="64"/>
                </a:lnTo>
                <a:lnTo>
                  <a:pt x="3" y="67"/>
                </a:lnTo>
                <a:lnTo>
                  <a:pt x="3" y="70"/>
                </a:lnTo>
                <a:lnTo>
                  <a:pt x="4" y="72"/>
                </a:lnTo>
                <a:lnTo>
                  <a:pt x="6" y="73"/>
                </a:lnTo>
                <a:lnTo>
                  <a:pt x="7" y="76"/>
                </a:lnTo>
                <a:lnTo>
                  <a:pt x="7" y="78"/>
                </a:lnTo>
                <a:lnTo>
                  <a:pt x="9" y="81"/>
                </a:lnTo>
                <a:lnTo>
                  <a:pt x="10" y="82"/>
                </a:lnTo>
                <a:lnTo>
                  <a:pt x="12" y="83"/>
                </a:lnTo>
                <a:lnTo>
                  <a:pt x="15" y="85"/>
                </a:lnTo>
                <a:lnTo>
                  <a:pt x="16" y="86"/>
                </a:lnTo>
                <a:lnTo>
                  <a:pt x="18" y="88"/>
                </a:lnTo>
                <a:lnTo>
                  <a:pt x="19" y="89"/>
                </a:lnTo>
                <a:lnTo>
                  <a:pt x="22" y="91"/>
                </a:lnTo>
                <a:lnTo>
                  <a:pt x="24" y="92"/>
                </a:lnTo>
                <a:lnTo>
                  <a:pt x="25" y="94"/>
                </a:lnTo>
                <a:lnTo>
                  <a:pt x="28" y="95"/>
                </a:lnTo>
                <a:lnTo>
                  <a:pt x="30" y="95"/>
                </a:lnTo>
                <a:lnTo>
                  <a:pt x="33" y="97"/>
                </a:lnTo>
                <a:lnTo>
                  <a:pt x="34" y="97"/>
                </a:lnTo>
                <a:lnTo>
                  <a:pt x="37" y="98"/>
                </a:lnTo>
                <a:lnTo>
                  <a:pt x="39" y="98"/>
                </a:lnTo>
                <a:lnTo>
                  <a:pt x="42" y="100"/>
                </a:lnTo>
                <a:lnTo>
                  <a:pt x="45" y="100"/>
                </a:lnTo>
                <a:lnTo>
                  <a:pt x="46" y="100"/>
                </a:lnTo>
                <a:lnTo>
                  <a:pt x="49" y="100"/>
                </a:lnTo>
                <a:lnTo>
                  <a:pt x="52" y="100"/>
                </a:lnTo>
                <a:lnTo>
                  <a:pt x="55" y="100"/>
                </a:lnTo>
                <a:lnTo>
                  <a:pt x="56" y="100"/>
                </a:lnTo>
                <a:lnTo>
                  <a:pt x="59" y="98"/>
                </a:lnTo>
                <a:lnTo>
                  <a:pt x="62" y="98"/>
                </a:lnTo>
                <a:lnTo>
                  <a:pt x="64" y="97"/>
                </a:lnTo>
                <a:lnTo>
                  <a:pt x="67" y="97"/>
                </a:lnTo>
                <a:lnTo>
                  <a:pt x="68" y="95"/>
                </a:lnTo>
                <a:lnTo>
                  <a:pt x="71" y="95"/>
                </a:lnTo>
                <a:lnTo>
                  <a:pt x="73" y="94"/>
                </a:lnTo>
                <a:lnTo>
                  <a:pt x="76" y="92"/>
                </a:lnTo>
                <a:lnTo>
                  <a:pt x="77" y="91"/>
                </a:lnTo>
                <a:lnTo>
                  <a:pt x="79" y="89"/>
                </a:lnTo>
                <a:lnTo>
                  <a:pt x="80" y="88"/>
                </a:lnTo>
                <a:lnTo>
                  <a:pt x="83" y="86"/>
                </a:lnTo>
                <a:lnTo>
                  <a:pt x="85" y="85"/>
                </a:lnTo>
                <a:lnTo>
                  <a:pt x="86" y="83"/>
                </a:lnTo>
                <a:lnTo>
                  <a:pt x="88" y="82"/>
                </a:lnTo>
                <a:lnTo>
                  <a:pt x="89" y="81"/>
                </a:lnTo>
                <a:lnTo>
                  <a:pt x="91" y="78"/>
                </a:lnTo>
                <a:lnTo>
                  <a:pt x="92" y="76"/>
                </a:lnTo>
                <a:lnTo>
                  <a:pt x="94" y="73"/>
                </a:lnTo>
                <a:lnTo>
                  <a:pt x="94" y="72"/>
                </a:lnTo>
                <a:lnTo>
                  <a:pt x="95" y="70"/>
                </a:lnTo>
                <a:lnTo>
                  <a:pt x="97" y="67"/>
                </a:lnTo>
                <a:lnTo>
                  <a:pt x="97" y="64"/>
                </a:lnTo>
                <a:lnTo>
                  <a:pt x="98" y="63"/>
                </a:lnTo>
                <a:lnTo>
                  <a:pt x="98" y="60"/>
                </a:lnTo>
                <a:lnTo>
                  <a:pt x="98" y="58"/>
                </a:lnTo>
                <a:lnTo>
                  <a:pt x="98" y="55"/>
                </a:lnTo>
                <a:lnTo>
                  <a:pt x="100" y="52"/>
                </a:lnTo>
                <a:lnTo>
                  <a:pt x="100" y="51"/>
                </a:lnTo>
                <a:lnTo>
                  <a:pt x="100" y="48"/>
                </a:lnTo>
                <a:lnTo>
                  <a:pt x="98" y="45"/>
                </a:lnTo>
                <a:lnTo>
                  <a:pt x="98" y="42"/>
                </a:lnTo>
                <a:lnTo>
                  <a:pt x="98" y="40"/>
                </a:lnTo>
                <a:lnTo>
                  <a:pt x="98" y="37"/>
                </a:lnTo>
                <a:lnTo>
                  <a:pt x="97" y="36"/>
                </a:lnTo>
                <a:lnTo>
                  <a:pt x="97" y="33"/>
                </a:lnTo>
                <a:lnTo>
                  <a:pt x="95" y="31"/>
                </a:lnTo>
                <a:lnTo>
                  <a:pt x="94" y="29"/>
                </a:lnTo>
                <a:lnTo>
                  <a:pt x="94" y="27"/>
                </a:lnTo>
                <a:lnTo>
                  <a:pt x="92" y="24"/>
                </a:lnTo>
                <a:lnTo>
                  <a:pt x="91" y="23"/>
                </a:lnTo>
                <a:lnTo>
                  <a:pt x="89" y="21"/>
                </a:lnTo>
                <a:lnTo>
                  <a:pt x="88" y="18"/>
                </a:lnTo>
                <a:lnTo>
                  <a:pt x="86" y="17"/>
                </a:lnTo>
                <a:lnTo>
                  <a:pt x="85" y="15"/>
                </a:lnTo>
                <a:lnTo>
                  <a:pt x="83" y="14"/>
                </a:lnTo>
                <a:lnTo>
                  <a:pt x="80" y="12"/>
                </a:lnTo>
                <a:lnTo>
                  <a:pt x="79" y="11"/>
                </a:lnTo>
                <a:lnTo>
                  <a:pt x="77" y="9"/>
                </a:lnTo>
                <a:lnTo>
                  <a:pt x="76" y="8"/>
                </a:lnTo>
                <a:lnTo>
                  <a:pt x="73" y="6"/>
                </a:lnTo>
                <a:lnTo>
                  <a:pt x="71" y="5"/>
                </a:lnTo>
                <a:lnTo>
                  <a:pt x="68" y="5"/>
                </a:lnTo>
                <a:lnTo>
                  <a:pt x="67" y="3"/>
                </a:lnTo>
                <a:lnTo>
                  <a:pt x="64" y="3"/>
                </a:lnTo>
                <a:lnTo>
                  <a:pt x="62" y="2"/>
                </a:lnTo>
                <a:lnTo>
                  <a:pt x="59" y="2"/>
                </a:lnTo>
                <a:lnTo>
                  <a:pt x="56" y="2"/>
                </a:lnTo>
                <a:lnTo>
                  <a:pt x="55" y="0"/>
                </a:lnTo>
                <a:lnTo>
                  <a:pt x="52" y="0"/>
                </a:lnTo>
                <a:lnTo>
                  <a:pt x="49" y="0"/>
                </a:lnTo>
              </a:path>
            </a:pathLst>
          </a:custGeom>
          <a:solidFill>
            <a:schemeClr val="bg1"/>
          </a:solidFill>
          <a:ln w="22225">
            <a:solidFill>
              <a:srgbClr val="000000"/>
            </a:solidFill>
            <a:round/>
            <a:headEnd/>
            <a:tailEnd/>
          </a:ln>
        </p:spPr>
        <p:txBody>
          <a:bodyPr/>
          <a:lstStyle/>
          <a:p>
            <a:endParaRPr lang="en-US"/>
          </a:p>
        </p:txBody>
      </p:sp>
      <p:sp>
        <p:nvSpPr>
          <p:cNvPr id="142374" name="Rectangle 39">
            <a:extLst>
              <a:ext uri="{FF2B5EF4-FFF2-40B4-BE49-F238E27FC236}">
                <a16:creationId xmlns:a16="http://schemas.microsoft.com/office/drawing/2014/main" xmlns="" id="{646DB38F-9E73-CF4A-B47C-51FEBFB7A0A9}"/>
              </a:ext>
            </a:extLst>
          </p:cNvPr>
          <p:cNvSpPr>
            <a:spLocks noChangeArrowheads="1"/>
          </p:cNvSpPr>
          <p:nvPr/>
        </p:nvSpPr>
        <p:spPr bwMode="auto">
          <a:xfrm>
            <a:off x="7727950" y="2749550"/>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i="1">
                <a:solidFill>
                  <a:srgbClr val="000000"/>
                </a:solidFill>
                <a:latin typeface="Times-Roman" charset="0"/>
              </a:rPr>
              <a:t>f </a:t>
            </a:r>
            <a:endParaRPr kumimoji="0" lang="en-US" altLang="en-US">
              <a:latin typeface="Times New Roman" panose="02020603050405020304" pitchFamily="18" charset="0"/>
            </a:endParaRPr>
          </a:p>
        </p:txBody>
      </p:sp>
      <p:sp>
        <p:nvSpPr>
          <p:cNvPr id="142375" name="Rectangle 40">
            <a:extLst>
              <a:ext uri="{FF2B5EF4-FFF2-40B4-BE49-F238E27FC236}">
                <a16:creationId xmlns:a16="http://schemas.microsoft.com/office/drawing/2014/main" xmlns="" id="{207085B4-66CA-014F-B097-D2FD3FE41025}"/>
              </a:ext>
            </a:extLst>
          </p:cNvPr>
          <p:cNvSpPr>
            <a:spLocks noChangeArrowheads="1"/>
          </p:cNvSpPr>
          <p:nvPr/>
        </p:nvSpPr>
        <p:spPr bwMode="auto">
          <a:xfrm>
            <a:off x="6623050" y="2209800"/>
            <a:ext cx="180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i="1">
                <a:solidFill>
                  <a:srgbClr val="000000"/>
                </a:solidFill>
                <a:latin typeface="Times-Roman" charset="0"/>
              </a:rPr>
              <a:t>e </a:t>
            </a:r>
            <a:endParaRPr kumimoji="0" lang="en-US" altLang="en-US">
              <a:latin typeface="Times New Roman" panose="02020603050405020304" pitchFamily="18" charset="0"/>
            </a:endParaRPr>
          </a:p>
        </p:txBody>
      </p:sp>
      <p:sp>
        <p:nvSpPr>
          <p:cNvPr id="142376" name="Freeform 41">
            <a:extLst>
              <a:ext uri="{FF2B5EF4-FFF2-40B4-BE49-F238E27FC236}">
                <a16:creationId xmlns:a16="http://schemas.microsoft.com/office/drawing/2014/main" xmlns="" id="{8BFB78A8-4F41-044E-B5FD-8659B9174054}"/>
              </a:ext>
            </a:extLst>
          </p:cNvPr>
          <p:cNvSpPr>
            <a:spLocks/>
          </p:cNvSpPr>
          <p:nvPr/>
        </p:nvSpPr>
        <p:spPr bwMode="auto">
          <a:xfrm>
            <a:off x="6081713" y="4122738"/>
            <a:ext cx="493712" cy="1587"/>
          </a:xfrm>
          <a:custGeom>
            <a:avLst/>
            <a:gdLst>
              <a:gd name="T0" fmla="*/ 2147483647 w 624"/>
              <a:gd name="T1" fmla="*/ 0 h 1587"/>
              <a:gd name="T2" fmla="*/ 0 w 624"/>
              <a:gd name="T3" fmla="*/ 0 h 1587"/>
              <a:gd name="T4" fmla="*/ 2147483647 w 624"/>
              <a:gd name="T5" fmla="*/ 0 h 1587"/>
              <a:gd name="T6" fmla="*/ 0 60000 65536"/>
              <a:gd name="T7" fmla="*/ 0 60000 65536"/>
              <a:gd name="T8" fmla="*/ 0 60000 65536"/>
              <a:gd name="T9" fmla="*/ 0 w 624"/>
              <a:gd name="T10" fmla="*/ 0 h 1587"/>
              <a:gd name="T11" fmla="*/ 624 w 624"/>
              <a:gd name="T12" fmla="*/ 1587 h 1587"/>
            </a:gdLst>
            <a:ahLst/>
            <a:cxnLst>
              <a:cxn ang="T6">
                <a:pos x="T0" y="T1"/>
              </a:cxn>
              <a:cxn ang="T7">
                <a:pos x="T2" y="T3"/>
              </a:cxn>
              <a:cxn ang="T8">
                <a:pos x="T4" y="T5"/>
              </a:cxn>
            </a:cxnLst>
            <a:rect l="T9" t="T10" r="T11" b="T12"/>
            <a:pathLst>
              <a:path w="624" h="1587">
                <a:moveTo>
                  <a:pt x="624" y="0"/>
                </a:moveTo>
                <a:lnTo>
                  <a:pt x="0" y="0"/>
                </a:lnTo>
                <a:lnTo>
                  <a:pt x="6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77" name="Line 42">
            <a:extLst>
              <a:ext uri="{FF2B5EF4-FFF2-40B4-BE49-F238E27FC236}">
                <a16:creationId xmlns:a16="http://schemas.microsoft.com/office/drawing/2014/main" xmlns="" id="{C2E18B0F-0D6A-9F4E-A022-8893D9E705FE}"/>
              </a:ext>
            </a:extLst>
          </p:cNvPr>
          <p:cNvSpPr>
            <a:spLocks noChangeShapeType="1"/>
          </p:cNvSpPr>
          <p:nvPr/>
        </p:nvSpPr>
        <p:spPr bwMode="auto">
          <a:xfrm flipH="1">
            <a:off x="6081713" y="4122738"/>
            <a:ext cx="493712"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8" name="Freeform 43">
            <a:extLst>
              <a:ext uri="{FF2B5EF4-FFF2-40B4-BE49-F238E27FC236}">
                <a16:creationId xmlns:a16="http://schemas.microsoft.com/office/drawing/2014/main" xmlns="" id="{7DE58F0A-7B1E-BC4F-9936-F52597037C73}"/>
              </a:ext>
            </a:extLst>
          </p:cNvPr>
          <p:cNvSpPr>
            <a:spLocks/>
          </p:cNvSpPr>
          <p:nvPr/>
        </p:nvSpPr>
        <p:spPr bwMode="auto">
          <a:xfrm>
            <a:off x="7070725" y="4122738"/>
            <a:ext cx="519113" cy="1587"/>
          </a:xfrm>
          <a:custGeom>
            <a:avLst/>
            <a:gdLst>
              <a:gd name="T0" fmla="*/ 2147483647 w 653"/>
              <a:gd name="T1" fmla="*/ 0 h 1587"/>
              <a:gd name="T2" fmla="*/ 0 w 653"/>
              <a:gd name="T3" fmla="*/ 0 h 1587"/>
              <a:gd name="T4" fmla="*/ 2147483647 w 653"/>
              <a:gd name="T5" fmla="*/ 0 h 1587"/>
              <a:gd name="T6" fmla="*/ 0 60000 65536"/>
              <a:gd name="T7" fmla="*/ 0 60000 65536"/>
              <a:gd name="T8" fmla="*/ 0 60000 65536"/>
              <a:gd name="T9" fmla="*/ 0 w 653"/>
              <a:gd name="T10" fmla="*/ 0 h 1587"/>
              <a:gd name="T11" fmla="*/ 653 w 653"/>
              <a:gd name="T12" fmla="*/ 1587 h 1587"/>
            </a:gdLst>
            <a:ahLst/>
            <a:cxnLst>
              <a:cxn ang="T6">
                <a:pos x="T0" y="T1"/>
              </a:cxn>
              <a:cxn ang="T7">
                <a:pos x="T2" y="T3"/>
              </a:cxn>
              <a:cxn ang="T8">
                <a:pos x="T4" y="T5"/>
              </a:cxn>
            </a:cxnLst>
            <a:rect l="T9" t="T10" r="T11" b="T12"/>
            <a:pathLst>
              <a:path w="653" h="1587">
                <a:moveTo>
                  <a:pt x="653" y="0"/>
                </a:moveTo>
                <a:lnTo>
                  <a:pt x="0" y="0"/>
                </a:lnTo>
                <a:lnTo>
                  <a:pt x="6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79" name="Line 44">
            <a:extLst>
              <a:ext uri="{FF2B5EF4-FFF2-40B4-BE49-F238E27FC236}">
                <a16:creationId xmlns:a16="http://schemas.microsoft.com/office/drawing/2014/main" xmlns="" id="{78CE49D2-05B8-324B-B49A-E12E6541200A}"/>
              </a:ext>
            </a:extLst>
          </p:cNvPr>
          <p:cNvSpPr>
            <a:spLocks noChangeShapeType="1"/>
          </p:cNvSpPr>
          <p:nvPr/>
        </p:nvSpPr>
        <p:spPr bwMode="auto">
          <a:xfrm flipH="1">
            <a:off x="7070725" y="4122738"/>
            <a:ext cx="519113"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80" name="Rectangle 45">
            <a:extLst>
              <a:ext uri="{FF2B5EF4-FFF2-40B4-BE49-F238E27FC236}">
                <a16:creationId xmlns:a16="http://schemas.microsoft.com/office/drawing/2014/main" xmlns="" id="{D4ECAC15-1AC1-AB47-90A0-29423F361107}"/>
              </a:ext>
            </a:extLst>
          </p:cNvPr>
          <p:cNvSpPr>
            <a:spLocks noChangeArrowheads="1"/>
          </p:cNvSpPr>
          <p:nvPr/>
        </p:nvSpPr>
        <p:spPr bwMode="auto">
          <a:xfrm>
            <a:off x="6718300" y="2209800"/>
            <a:ext cx="3667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solidFill>
                  <a:srgbClr val="000000"/>
                </a:solidFill>
                <a:latin typeface="Times-Roman" charset="0"/>
              </a:rPr>
              <a:t> = 0</a:t>
            </a:r>
            <a:endParaRPr kumimoji="0" lang="en-US" altLang="en-US">
              <a:latin typeface="Times New Roman" panose="02020603050405020304" pitchFamily="18" charset="0"/>
            </a:endParaRPr>
          </a:p>
        </p:txBody>
      </p:sp>
      <p:sp>
        <p:nvSpPr>
          <p:cNvPr id="142381" name="Rectangle 46">
            <a:extLst>
              <a:ext uri="{FF2B5EF4-FFF2-40B4-BE49-F238E27FC236}">
                <a16:creationId xmlns:a16="http://schemas.microsoft.com/office/drawing/2014/main" xmlns="" id="{8980E2C9-CEC6-144F-B9F4-C99C91E5D244}"/>
              </a:ext>
            </a:extLst>
          </p:cNvPr>
          <p:cNvSpPr>
            <a:spLocks noChangeArrowheads="1"/>
          </p:cNvSpPr>
          <p:nvPr/>
        </p:nvSpPr>
        <p:spPr bwMode="auto">
          <a:xfrm>
            <a:off x="6616700" y="3744913"/>
            <a:ext cx="180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i="1">
                <a:solidFill>
                  <a:srgbClr val="000000"/>
                </a:solidFill>
                <a:latin typeface="Times-Roman" charset="0"/>
              </a:rPr>
              <a:t>e </a:t>
            </a:r>
            <a:endParaRPr kumimoji="0" lang="en-US" altLang="en-US">
              <a:latin typeface="Times New Roman" panose="02020603050405020304" pitchFamily="18" charset="0"/>
            </a:endParaRPr>
          </a:p>
        </p:txBody>
      </p:sp>
      <p:sp>
        <p:nvSpPr>
          <p:cNvPr id="142382" name="Freeform 47">
            <a:extLst>
              <a:ext uri="{FF2B5EF4-FFF2-40B4-BE49-F238E27FC236}">
                <a16:creationId xmlns:a16="http://schemas.microsoft.com/office/drawing/2014/main" xmlns="" id="{BF16C1B5-69C6-7B40-B64F-0237199AA623}"/>
              </a:ext>
            </a:extLst>
          </p:cNvPr>
          <p:cNvSpPr>
            <a:spLocks/>
          </p:cNvSpPr>
          <p:nvPr/>
        </p:nvSpPr>
        <p:spPr bwMode="auto">
          <a:xfrm>
            <a:off x="6575425" y="4122738"/>
            <a:ext cx="495300" cy="1587"/>
          </a:xfrm>
          <a:custGeom>
            <a:avLst/>
            <a:gdLst>
              <a:gd name="T0" fmla="*/ 2147483647 w 624"/>
              <a:gd name="T1" fmla="*/ 0 h 1587"/>
              <a:gd name="T2" fmla="*/ 0 w 624"/>
              <a:gd name="T3" fmla="*/ 0 h 1587"/>
              <a:gd name="T4" fmla="*/ 2147483647 w 624"/>
              <a:gd name="T5" fmla="*/ 0 h 1587"/>
              <a:gd name="T6" fmla="*/ 0 60000 65536"/>
              <a:gd name="T7" fmla="*/ 0 60000 65536"/>
              <a:gd name="T8" fmla="*/ 0 60000 65536"/>
              <a:gd name="T9" fmla="*/ 0 w 624"/>
              <a:gd name="T10" fmla="*/ 0 h 1587"/>
              <a:gd name="T11" fmla="*/ 624 w 624"/>
              <a:gd name="T12" fmla="*/ 1587 h 1587"/>
            </a:gdLst>
            <a:ahLst/>
            <a:cxnLst>
              <a:cxn ang="T6">
                <a:pos x="T0" y="T1"/>
              </a:cxn>
              <a:cxn ang="T7">
                <a:pos x="T2" y="T3"/>
              </a:cxn>
              <a:cxn ang="T8">
                <a:pos x="T4" y="T5"/>
              </a:cxn>
            </a:cxnLst>
            <a:rect l="T9" t="T10" r="T11" b="T12"/>
            <a:pathLst>
              <a:path w="624" h="1587">
                <a:moveTo>
                  <a:pt x="624" y="0"/>
                </a:moveTo>
                <a:lnTo>
                  <a:pt x="0" y="0"/>
                </a:lnTo>
                <a:lnTo>
                  <a:pt x="6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83" name="Line 48">
            <a:extLst>
              <a:ext uri="{FF2B5EF4-FFF2-40B4-BE49-F238E27FC236}">
                <a16:creationId xmlns:a16="http://schemas.microsoft.com/office/drawing/2014/main" xmlns="" id="{37FA51B3-5D46-9444-B778-898CD3B86BC0}"/>
              </a:ext>
            </a:extLst>
          </p:cNvPr>
          <p:cNvSpPr>
            <a:spLocks noChangeShapeType="1"/>
          </p:cNvSpPr>
          <p:nvPr/>
        </p:nvSpPr>
        <p:spPr bwMode="auto">
          <a:xfrm flipH="1">
            <a:off x="6575425" y="4122738"/>
            <a:ext cx="495300"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84" name="Freeform 49">
            <a:extLst>
              <a:ext uri="{FF2B5EF4-FFF2-40B4-BE49-F238E27FC236}">
                <a16:creationId xmlns:a16="http://schemas.microsoft.com/office/drawing/2014/main" xmlns="" id="{0F848F82-4BC0-2E48-BE1C-4C8338096E70}"/>
              </a:ext>
            </a:extLst>
          </p:cNvPr>
          <p:cNvSpPr>
            <a:spLocks/>
          </p:cNvSpPr>
          <p:nvPr/>
        </p:nvSpPr>
        <p:spPr bwMode="auto">
          <a:xfrm>
            <a:off x="6534150" y="4081463"/>
            <a:ext cx="79375" cy="77787"/>
          </a:xfrm>
          <a:custGeom>
            <a:avLst/>
            <a:gdLst>
              <a:gd name="T0" fmla="*/ 2147483647 w 100"/>
              <a:gd name="T1" fmla="*/ 0 h 100"/>
              <a:gd name="T2" fmla="*/ 2147483647 w 100"/>
              <a:gd name="T3" fmla="*/ 2147483647 h 100"/>
              <a:gd name="T4" fmla="*/ 2147483647 w 100"/>
              <a:gd name="T5" fmla="*/ 2147483647 h 100"/>
              <a:gd name="T6" fmla="*/ 2147483647 w 100"/>
              <a:gd name="T7" fmla="*/ 2147483647 h 100"/>
              <a:gd name="T8" fmla="*/ 2147483647 w 100"/>
              <a:gd name="T9" fmla="*/ 2147483647 h 100"/>
              <a:gd name="T10" fmla="*/ 2147483647 w 100"/>
              <a:gd name="T11" fmla="*/ 2147483647 h 100"/>
              <a:gd name="T12" fmla="*/ 2147483647 w 100"/>
              <a:gd name="T13" fmla="*/ 2147483647 h 100"/>
              <a:gd name="T14" fmla="*/ 2147483647 w 100"/>
              <a:gd name="T15" fmla="*/ 2147483647 h 100"/>
              <a:gd name="T16" fmla="*/ 2147483647 w 100"/>
              <a:gd name="T17" fmla="*/ 2147483647 h 100"/>
              <a:gd name="T18" fmla="*/ 0 w 100"/>
              <a:gd name="T19" fmla="*/ 2147483647 h 100"/>
              <a:gd name="T20" fmla="*/ 0 w 100"/>
              <a:gd name="T21" fmla="*/ 2147483647 h 100"/>
              <a:gd name="T22" fmla="*/ 0 w 100"/>
              <a:gd name="T23" fmla="*/ 2147483647 h 100"/>
              <a:gd name="T24" fmla="*/ 2147483647 w 100"/>
              <a:gd name="T25" fmla="*/ 2147483647 h 100"/>
              <a:gd name="T26" fmla="*/ 2147483647 w 100"/>
              <a:gd name="T27" fmla="*/ 2147483647 h 100"/>
              <a:gd name="T28" fmla="*/ 2147483647 w 100"/>
              <a:gd name="T29" fmla="*/ 2147483647 h 100"/>
              <a:gd name="T30" fmla="*/ 2147483647 w 100"/>
              <a:gd name="T31" fmla="*/ 2147483647 h 100"/>
              <a:gd name="T32" fmla="*/ 2147483647 w 100"/>
              <a:gd name="T33" fmla="*/ 2147483647 h 100"/>
              <a:gd name="T34" fmla="*/ 2147483647 w 100"/>
              <a:gd name="T35" fmla="*/ 2147483647 h 100"/>
              <a:gd name="T36" fmla="*/ 2147483647 w 100"/>
              <a:gd name="T37" fmla="*/ 2147483647 h 100"/>
              <a:gd name="T38" fmla="*/ 2147483647 w 100"/>
              <a:gd name="T39" fmla="*/ 2147483647 h 100"/>
              <a:gd name="T40" fmla="*/ 2147483647 w 100"/>
              <a:gd name="T41" fmla="*/ 2147483647 h 100"/>
              <a:gd name="T42" fmla="*/ 2147483647 w 100"/>
              <a:gd name="T43" fmla="*/ 2147483647 h 100"/>
              <a:gd name="T44" fmla="*/ 2147483647 w 100"/>
              <a:gd name="T45" fmla="*/ 2147483647 h 100"/>
              <a:gd name="T46" fmla="*/ 2147483647 w 100"/>
              <a:gd name="T47" fmla="*/ 2147483647 h 100"/>
              <a:gd name="T48" fmla="*/ 2147483647 w 100"/>
              <a:gd name="T49" fmla="*/ 2147483647 h 100"/>
              <a:gd name="T50" fmla="*/ 2147483647 w 100"/>
              <a:gd name="T51" fmla="*/ 2147483647 h 100"/>
              <a:gd name="T52" fmla="*/ 2147483647 w 100"/>
              <a:gd name="T53" fmla="*/ 2147483647 h 100"/>
              <a:gd name="T54" fmla="*/ 2147483647 w 100"/>
              <a:gd name="T55" fmla="*/ 2147483647 h 100"/>
              <a:gd name="T56" fmla="*/ 2147483647 w 100"/>
              <a:gd name="T57" fmla="*/ 2147483647 h 100"/>
              <a:gd name="T58" fmla="*/ 2147483647 w 100"/>
              <a:gd name="T59" fmla="*/ 2147483647 h 100"/>
              <a:gd name="T60" fmla="*/ 2147483647 w 100"/>
              <a:gd name="T61" fmla="*/ 2147483647 h 100"/>
              <a:gd name="T62" fmla="*/ 2147483647 w 100"/>
              <a:gd name="T63" fmla="*/ 2147483647 h 100"/>
              <a:gd name="T64" fmla="*/ 2147483647 w 100"/>
              <a:gd name="T65" fmla="*/ 2147483647 h 100"/>
              <a:gd name="T66" fmla="*/ 2147483647 w 100"/>
              <a:gd name="T67" fmla="*/ 2147483647 h 100"/>
              <a:gd name="T68" fmla="*/ 2147483647 w 100"/>
              <a:gd name="T69" fmla="*/ 2147483647 h 100"/>
              <a:gd name="T70" fmla="*/ 2147483647 w 100"/>
              <a:gd name="T71" fmla="*/ 2147483647 h 100"/>
              <a:gd name="T72" fmla="*/ 2147483647 w 100"/>
              <a:gd name="T73" fmla="*/ 2147483647 h 100"/>
              <a:gd name="T74" fmla="*/ 2147483647 w 100"/>
              <a:gd name="T75" fmla="*/ 2147483647 h 100"/>
              <a:gd name="T76" fmla="*/ 2147483647 w 100"/>
              <a:gd name="T77" fmla="*/ 2147483647 h 100"/>
              <a:gd name="T78" fmla="*/ 2147483647 w 100"/>
              <a:gd name="T79" fmla="*/ 2147483647 h 100"/>
              <a:gd name="T80" fmla="*/ 2147483647 w 100"/>
              <a:gd name="T81" fmla="*/ 2147483647 h 100"/>
              <a:gd name="T82" fmla="*/ 2147483647 w 100"/>
              <a:gd name="T83" fmla="*/ 2147483647 h 100"/>
              <a:gd name="T84" fmla="*/ 2147483647 w 100"/>
              <a:gd name="T85" fmla="*/ 2147483647 h 100"/>
              <a:gd name="T86" fmla="*/ 2147483647 w 100"/>
              <a:gd name="T87" fmla="*/ 0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
              <a:gd name="T133" fmla="*/ 0 h 100"/>
              <a:gd name="T134" fmla="*/ 100 w 100"/>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 h="100">
                <a:moveTo>
                  <a:pt x="50" y="0"/>
                </a:moveTo>
                <a:lnTo>
                  <a:pt x="47" y="0"/>
                </a:lnTo>
                <a:lnTo>
                  <a:pt x="45" y="0"/>
                </a:lnTo>
                <a:lnTo>
                  <a:pt x="42" y="2"/>
                </a:lnTo>
                <a:lnTo>
                  <a:pt x="39" y="2"/>
                </a:lnTo>
                <a:lnTo>
                  <a:pt x="38" y="2"/>
                </a:lnTo>
                <a:lnTo>
                  <a:pt x="35" y="3"/>
                </a:lnTo>
                <a:lnTo>
                  <a:pt x="33" y="3"/>
                </a:lnTo>
                <a:lnTo>
                  <a:pt x="30" y="5"/>
                </a:lnTo>
                <a:lnTo>
                  <a:pt x="29" y="5"/>
                </a:lnTo>
                <a:lnTo>
                  <a:pt x="26" y="6"/>
                </a:lnTo>
                <a:lnTo>
                  <a:pt x="24" y="8"/>
                </a:lnTo>
                <a:lnTo>
                  <a:pt x="23" y="9"/>
                </a:lnTo>
                <a:lnTo>
                  <a:pt x="20" y="11"/>
                </a:lnTo>
                <a:lnTo>
                  <a:pt x="18" y="12"/>
                </a:lnTo>
                <a:lnTo>
                  <a:pt x="17" y="14"/>
                </a:lnTo>
                <a:lnTo>
                  <a:pt x="15" y="15"/>
                </a:lnTo>
                <a:lnTo>
                  <a:pt x="12" y="17"/>
                </a:lnTo>
                <a:lnTo>
                  <a:pt x="11" y="18"/>
                </a:lnTo>
                <a:lnTo>
                  <a:pt x="9" y="21"/>
                </a:lnTo>
                <a:lnTo>
                  <a:pt x="8" y="23"/>
                </a:lnTo>
                <a:lnTo>
                  <a:pt x="8" y="24"/>
                </a:lnTo>
                <a:lnTo>
                  <a:pt x="6" y="27"/>
                </a:lnTo>
                <a:lnTo>
                  <a:pt x="5" y="28"/>
                </a:lnTo>
                <a:lnTo>
                  <a:pt x="3" y="31"/>
                </a:lnTo>
                <a:lnTo>
                  <a:pt x="3" y="33"/>
                </a:lnTo>
                <a:lnTo>
                  <a:pt x="2" y="36"/>
                </a:lnTo>
                <a:lnTo>
                  <a:pt x="2" y="37"/>
                </a:lnTo>
                <a:lnTo>
                  <a:pt x="0" y="40"/>
                </a:lnTo>
                <a:lnTo>
                  <a:pt x="0" y="42"/>
                </a:lnTo>
                <a:lnTo>
                  <a:pt x="0" y="45"/>
                </a:lnTo>
                <a:lnTo>
                  <a:pt x="0" y="48"/>
                </a:lnTo>
                <a:lnTo>
                  <a:pt x="0" y="51"/>
                </a:lnTo>
                <a:lnTo>
                  <a:pt x="0" y="52"/>
                </a:lnTo>
                <a:lnTo>
                  <a:pt x="0" y="55"/>
                </a:lnTo>
                <a:lnTo>
                  <a:pt x="0" y="58"/>
                </a:lnTo>
                <a:lnTo>
                  <a:pt x="0" y="60"/>
                </a:lnTo>
                <a:lnTo>
                  <a:pt x="2" y="63"/>
                </a:lnTo>
                <a:lnTo>
                  <a:pt x="2" y="64"/>
                </a:lnTo>
                <a:lnTo>
                  <a:pt x="3" y="67"/>
                </a:lnTo>
                <a:lnTo>
                  <a:pt x="3" y="70"/>
                </a:lnTo>
                <a:lnTo>
                  <a:pt x="5" y="72"/>
                </a:lnTo>
                <a:lnTo>
                  <a:pt x="6" y="73"/>
                </a:lnTo>
                <a:lnTo>
                  <a:pt x="8" y="76"/>
                </a:lnTo>
                <a:lnTo>
                  <a:pt x="8" y="77"/>
                </a:lnTo>
                <a:lnTo>
                  <a:pt x="9" y="80"/>
                </a:lnTo>
                <a:lnTo>
                  <a:pt x="11" y="82"/>
                </a:lnTo>
                <a:lnTo>
                  <a:pt x="12" y="83"/>
                </a:lnTo>
                <a:lnTo>
                  <a:pt x="15" y="85"/>
                </a:lnTo>
                <a:lnTo>
                  <a:pt x="17" y="86"/>
                </a:lnTo>
                <a:lnTo>
                  <a:pt x="18" y="88"/>
                </a:lnTo>
                <a:lnTo>
                  <a:pt x="20" y="89"/>
                </a:lnTo>
                <a:lnTo>
                  <a:pt x="23" y="91"/>
                </a:lnTo>
                <a:lnTo>
                  <a:pt x="24" y="92"/>
                </a:lnTo>
                <a:lnTo>
                  <a:pt x="26" y="94"/>
                </a:lnTo>
                <a:lnTo>
                  <a:pt x="29" y="95"/>
                </a:lnTo>
                <a:lnTo>
                  <a:pt x="30" y="95"/>
                </a:lnTo>
                <a:lnTo>
                  <a:pt x="33" y="97"/>
                </a:lnTo>
                <a:lnTo>
                  <a:pt x="35" y="97"/>
                </a:lnTo>
                <a:lnTo>
                  <a:pt x="38" y="98"/>
                </a:lnTo>
                <a:lnTo>
                  <a:pt x="39" y="98"/>
                </a:lnTo>
                <a:lnTo>
                  <a:pt x="42" y="100"/>
                </a:lnTo>
                <a:lnTo>
                  <a:pt x="45" y="100"/>
                </a:lnTo>
                <a:lnTo>
                  <a:pt x="47" y="100"/>
                </a:lnTo>
                <a:lnTo>
                  <a:pt x="50" y="100"/>
                </a:lnTo>
                <a:lnTo>
                  <a:pt x="52" y="100"/>
                </a:lnTo>
                <a:lnTo>
                  <a:pt x="55" y="100"/>
                </a:lnTo>
                <a:lnTo>
                  <a:pt x="57" y="100"/>
                </a:lnTo>
                <a:lnTo>
                  <a:pt x="60" y="98"/>
                </a:lnTo>
                <a:lnTo>
                  <a:pt x="63" y="98"/>
                </a:lnTo>
                <a:lnTo>
                  <a:pt x="64" y="97"/>
                </a:lnTo>
                <a:lnTo>
                  <a:pt x="67" y="97"/>
                </a:lnTo>
                <a:lnTo>
                  <a:pt x="69" y="95"/>
                </a:lnTo>
                <a:lnTo>
                  <a:pt x="72" y="95"/>
                </a:lnTo>
                <a:lnTo>
                  <a:pt x="73" y="94"/>
                </a:lnTo>
                <a:lnTo>
                  <a:pt x="76" y="92"/>
                </a:lnTo>
                <a:lnTo>
                  <a:pt x="78" y="91"/>
                </a:lnTo>
                <a:lnTo>
                  <a:pt x="79" y="89"/>
                </a:lnTo>
                <a:lnTo>
                  <a:pt x="81" y="88"/>
                </a:lnTo>
                <a:lnTo>
                  <a:pt x="84" y="86"/>
                </a:lnTo>
                <a:lnTo>
                  <a:pt x="85" y="85"/>
                </a:lnTo>
                <a:lnTo>
                  <a:pt x="87" y="83"/>
                </a:lnTo>
                <a:lnTo>
                  <a:pt x="88" y="82"/>
                </a:lnTo>
                <a:lnTo>
                  <a:pt x="90" y="80"/>
                </a:lnTo>
                <a:lnTo>
                  <a:pt x="91" y="77"/>
                </a:lnTo>
                <a:lnTo>
                  <a:pt x="93" y="76"/>
                </a:lnTo>
                <a:lnTo>
                  <a:pt x="94" y="73"/>
                </a:lnTo>
                <a:lnTo>
                  <a:pt x="94" y="72"/>
                </a:lnTo>
                <a:lnTo>
                  <a:pt x="96" y="70"/>
                </a:lnTo>
                <a:lnTo>
                  <a:pt x="97" y="67"/>
                </a:lnTo>
                <a:lnTo>
                  <a:pt x="97" y="64"/>
                </a:lnTo>
                <a:lnTo>
                  <a:pt x="99" y="63"/>
                </a:lnTo>
                <a:lnTo>
                  <a:pt x="99" y="60"/>
                </a:lnTo>
                <a:lnTo>
                  <a:pt x="99" y="58"/>
                </a:lnTo>
                <a:lnTo>
                  <a:pt x="99" y="55"/>
                </a:lnTo>
                <a:lnTo>
                  <a:pt x="100" y="52"/>
                </a:lnTo>
                <a:lnTo>
                  <a:pt x="100" y="51"/>
                </a:lnTo>
                <a:lnTo>
                  <a:pt x="100" y="48"/>
                </a:lnTo>
                <a:lnTo>
                  <a:pt x="99" y="45"/>
                </a:lnTo>
                <a:lnTo>
                  <a:pt x="99" y="42"/>
                </a:lnTo>
                <a:lnTo>
                  <a:pt x="99" y="40"/>
                </a:lnTo>
                <a:lnTo>
                  <a:pt x="99" y="37"/>
                </a:lnTo>
                <a:lnTo>
                  <a:pt x="97" y="36"/>
                </a:lnTo>
                <a:lnTo>
                  <a:pt x="97" y="33"/>
                </a:lnTo>
                <a:lnTo>
                  <a:pt x="96" y="31"/>
                </a:lnTo>
                <a:lnTo>
                  <a:pt x="94" y="28"/>
                </a:lnTo>
                <a:lnTo>
                  <a:pt x="94" y="27"/>
                </a:lnTo>
                <a:lnTo>
                  <a:pt x="93" y="24"/>
                </a:lnTo>
                <a:lnTo>
                  <a:pt x="91" y="23"/>
                </a:lnTo>
                <a:lnTo>
                  <a:pt x="90" y="21"/>
                </a:lnTo>
                <a:lnTo>
                  <a:pt x="88" y="18"/>
                </a:lnTo>
                <a:lnTo>
                  <a:pt x="87" y="17"/>
                </a:lnTo>
                <a:lnTo>
                  <a:pt x="85" y="15"/>
                </a:lnTo>
                <a:lnTo>
                  <a:pt x="84" y="14"/>
                </a:lnTo>
                <a:lnTo>
                  <a:pt x="81" y="12"/>
                </a:lnTo>
                <a:lnTo>
                  <a:pt x="79" y="11"/>
                </a:lnTo>
                <a:lnTo>
                  <a:pt x="78" y="9"/>
                </a:lnTo>
                <a:lnTo>
                  <a:pt x="76" y="8"/>
                </a:lnTo>
                <a:lnTo>
                  <a:pt x="73" y="6"/>
                </a:lnTo>
                <a:lnTo>
                  <a:pt x="72" y="5"/>
                </a:lnTo>
                <a:lnTo>
                  <a:pt x="69" y="5"/>
                </a:lnTo>
                <a:lnTo>
                  <a:pt x="67" y="3"/>
                </a:lnTo>
                <a:lnTo>
                  <a:pt x="64" y="3"/>
                </a:lnTo>
                <a:lnTo>
                  <a:pt x="63" y="2"/>
                </a:lnTo>
                <a:lnTo>
                  <a:pt x="60" y="2"/>
                </a:lnTo>
                <a:lnTo>
                  <a:pt x="57" y="2"/>
                </a:lnTo>
                <a:lnTo>
                  <a:pt x="55" y="0"/>
                </a:lnTo>
                <a:lnTo>
                  <a:pt x="52" y="0"/>
                </a:lnTo>
                <a:lnTo>
                  <a:pt x="50" y="0"/>
                </a:lnTo>
              </a:path>
            </a:pathLst>
          </a:custGeom>
          <a:solidFill>
            <a:schemeClr val="bg1"/>
          </a:solidFill>
          <a:ln w="22225">
            <a:solidFill>
              <a:srgbClr val="000000"/>
            </a:solidFill>
            <a:round/>
            <a:headEnd/>
            <a:tailEnd/>
          </a:ln>
        </p:spPr>
        <p:txBody>
          <a:bodyPr/>
          <a:lstStyle/>
          <a:p>
            <a:endParaRPr lang="en-US"/>
          </a:p>
        </p:txBody>
      </p:sp>
      <p:sp>
        <p:nvSpPr>
          <p:cNvPr id="142385" name="Freeform 50">
            <a:extLst>
              <a:ext uri="{FF2B5EF4-FFF2-40B4-BE49-F238E27FC236}">
                <a16:creationId xmlns:a16="http://schemas.microsoft.com/office/drawing/2014/main" xmlns="" id="{E73605F6-A9BD-914F-85CD-ABF154C680A9}"/>
              </a:ext>
            </a:extLst>
          </p:cNvPr>
          <p:cNvSpPr>
            <a:spLocks/>
          </p:cNvSpPr>
          <p:nvPr/>
        </p:nvSpPr>
        <p:spPr bwMode="auto">
          <a:xfrm>
            <a:off x="7053263" y="4079875"/>
            <a:ext cx="77787" cy="77788"/>
          </a:xfrm>
          <a:custGeom>
            <a:avLst/>
            <a:gdLst>
              <a:gd name="T0" fmla="*/ 2147483647 w 100"/>
              <a:gd name="T1" fmla="*/ 0 h 100"/>
              <a:gd name="T2" fmla="*/ 2147483647 w 100"/>
              <a:gd name="T3" fmla="*/ 2147483647 h 100"/>
              <a:gd name="T4" fmla="*/ 2147483647 w 100"/>
              <a:gd name="T5" fmla="*/ 2147483647 h 100"/>
              <a:gd name="T6" fmla="*/ 2147483647 w 100"/>
              <a:gd name="T7" fmla="*/ 2147483647 h 100"/>
              <a:gd name="T8" fmla="*/ 2147483647 w 100"/>
              <a:gd name="T9" fmla="*/ 2147483647 h 100"/>
              <a:gd name="T10" fmla="*/ 2147483647 w 100"/>
              <a:gd name="T11" fmla="*/ 2147483647 h 100"/>
              <a:gd name="T12" fmla="*/ 2147483647 w 100"/>
              <a:gd name="T13" fmla="*/ 2147483647 h 100"/>
              <a:gd name="T14" fmla="*/ 2147483647 w 100"/>
              <a:gd name="T15" fmla="*/ 2147483647 h 100"/>
              <a:gd name="T16" fmla="*/ 2147483647 w 100"/>
              <a:gd name="T17" fmla="*/ 2147483647 h 100"/>
              <a:gd name="T18" fmla="*/ 0 w 100"/>
              <a:gd name="T19" fmla="*/ 2147483647 h 100"/>
              <a:gd name="T20" fmla="*/ 0 w 100"/>
              <a:gd name="T21" fmla="*/ 2147483647 h 100"/>
              <a:gd name="T22" fmla="*/ 0 w 100"/>
              <a:gd name="T23" fmla="*/ 2147483647 h 100"/>
              <a:gd name="T24" fmla="*/ 2147483647 w 100"/>
              <a:gd name="T25" fmla="*/ 2147483647 h 100"/>
              <a:gd name="T26" fmla="*/ 2147483647 w 100"/>
              <a:gd name="T27" fmla="*/ 2147483647 h 100"/>
              <a:gd name="T28" fmla="*/ 2147483647 w 100"/>
              <a:gd name="T29" fmla="*/ 2147483647 h 100"/>
              <a:gd name="T30" fmla="*/ 2147483647 w 100"/>
              <a:gd name="T31" fmla="*/ 2147483647 h 100"/>
              <a:gd name="T32" fmla="*/ 2147483647 w 100"/>
              <a:gd name="T33" fmla="*/ 2147483647 h 100"/>
              <a:gd name="T34" fmla="*/ 2147483647 w 100"/>
              <a:gd name="T35" fmla="*/ 2147483647 h 100"/>
              <a:gd name="T36" fmla="*/ 2147483647 w 100"/>
              <a:gd name="T37" fmla="*/ 2147483647 h 100"/>
              <a:gd name="T38" fmla="*/ 2147483647 w 100"/>
              <a:gd name="T39" fmla="*/ 2147483647 h 100"/>
              <a:gd name="T40" fmla="*/ 2147483647 w 100"/>
              <a:gd name="T41" fmla="*/ 2147483647 h 100"/>
              <a:gd name="T42" fmla="*/ 2147483647 w 100"/>
              <a:gd name="T43" fmla="*/ 2147483647 h 100"/>
              <a:gd name="T44" fmla="*/ 2147483647 w 100"/>
              <a:gd name="T45" fmla="*/ 2147483647 h 100"/>
              <a:gd name="T46" fmla="*/ 2147483647 w 100"/>
              <a:gd name="T47" fmla="*/ 2147483647 h 100"/>
              <a:gd name="T48" fmla="*/ 2147483647 w 100"/>
              <a:gd name="T49" fmla="*/ 2147483647 h 100"/>
              <a:gd name="T50" fmla="*/ 2147483647 w 100"/>
              <a:gd name="T51" fmla="*/ 2147483647 h 100"/>
              <a:gd name="T52" fmla="*/ 2147483647 w 100"/>
              <a:gd name="T53" fmla="*/ 2147483647 h 100"/>
              <a:gd name="T54" fmla="*/ 2147483647 w 100"/>
              <a:gd name="T55" fmla="*/ 2147483647 h 100"/>
              <a:gd name="T56" fmla="*/ 2147483647 w 100"/>
              <a:gd name="T57" fmla="*/ 2147483647 h 100"/>
              <a:gd name="T58" fmla="*/ 2147483647 w 100"/>
              <a:gd name="T59" fmla="*/ 2147483647 h 100"/>
              <a:gd name="T60" fmla="*/ 2147483647 w 100"/>
              <a:gd name="T61" fmla="*/ 2147483647 h 100"/>
              <a:gd name="T62" fmla="*/ 2147483647 w 100"/>
              <a:gd name="T63" fmla="*/ 2147483647 h 100"/>
              <a:gd name="T64" fmla="*/ 2147483647 w 100"/>
              <a:gd name="T65" fmla="*/ 2147483647 h 100"/>
              <a:gd name="T66" fmla="*/ 2147483647 w 100"/>
              <a:gd name="T67" fmla="*/ 2147483647 h 100"/>
              <a:gd name="T68" fmla="*/ 2147483647 w 100"/>
              <a:gd name="T69" fmla="*/ 2147483647 h 100"/>
              <a:gd name="T70" fmla="*/ 2147483647 w 100"/>
              <a:gd name="T71" fmla="*/ 2147483647 h 100"/>
              <a:gd name="T72" fmla="*/ 2147483647 w 100"/>
              <a:gd name="T73" fmla="*/ 2147483647 h 100"/>
              <a:gd name="T74" fmla="*/ 2147483647 w 100"/>
              <a:gd name="T75" fmla="*/ 2147483647 h 100"/>
              <a:gd name="T76" fmla="*/ 2147483647 w 100"/>
              <a:gd name="T77" fmla="*/ 2147483647 h 100"/>
              <a:gd name="T78" fmla="*/ 2147483647 w 100"/>
              <a:gd name="T79" fmla="*/ 2147483647 h 100"/>
              <a:gd name="T80" fmla="*/ 2147483647 w 100"/>
              <a:gd name="T81" fmla="*/ 2147483647 h 100"/>
              <a:gd name="T82" fmla="*/ 2147483647 w 100"/>
              <a:gd name="T83" fmla="*/ 2147483647 h 100"/>
              <a:gd name="T84" fmla="*/ 2147483647 w 100"/>
              <a:gd name="T85" fmla="*/ 2147483647 h 100"/>
              <a:gd name="T86" fmla="*/ 2147483647 w 100"/>
              <a:gd name="T87" fmla="*/ 0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
              <a:gd name="T133" fmla="*/ 0 h 100"/>
              <a:gd name="T134" fmla="*/ 100 w 100"/>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 h="100">
                <a:moveTo>
                  <a:pt x="49" y="0"/>
                </a:moveTo>
                <a:lnTo>
                  <a:pt x="46" y="0"/>
                </a:lnTo>
                <a:lnTo>
                  <a:pt x="45" y="0"/>
                </a:lnTo>
                <a:lnTo>
                  <a:pt x="42" y="2"/>
                </a:lnTo>
                <a:lnTo>
                  <a:pt x="39" y="2"/>
                </a:lnTo>
                <a:lnTo>
                  <a:pt x="37" y="2"/>
                </a:lnTo>
                <a:lnTo>
                  <a:pt x="34" y="3"/>
                </a:lnTo>
                <a:lnTo>
                  <a:pt x="33" y="3"/>
                </a:lnTo>
                <a:lnTo>
                  <a:pt x="30" y="5"/>
                </a:lnTo>
                <a:lnTo>
                  <a:pt x="28" y="5"/>
                </a:lnTo>
                <a:lnTo>
                  <a:pt x="25" y="6"/>
                </a:lnTo>
                <a:lnTo>
                  <a:pt x="24" y="8"/>
                </a:lnTo>
                <a:lnTo>
                  <a:pt x="22" y="9"/>
                </a:lnTo>
                <a:lnTo>
                  <a:pt x="19" y="11"/>
                </a:lnTo>
                <a:lnTo>
                  <a:pt x="18" y="12"/>
                </a:lnTo>
                <a:lnTo>
                  <a:pt x="16" y="14"/>
                </a:lnTo>
                <a:lnTo>
                  <a:pt x="15" y="15"/>
                </a:lnTo>
                <a:lnTo>
                  <a:pt x="12" y="17"/>
                </a:lnTo>
                <a:lnTo>
                  <a:pt x="10" y="18"/>
                </a:lnTo>
                <a:lnTo>
                  <a:pt x="9" y="21"/>
                </a:lnTo>
                <a:lnTo>
                  <a:pt x="7" y="23"/>
                </a:lnTo>
                <a:lnTo>
                  <a:pt x="7" y="24"/>
                </a:lnTo>
                <a:lnTo>
                  <a:pt x="6" y="27"/>
                </a:lnTo>
                <a:lnTo>
                  <a:pt x="4" y="28"/>
                </a:lnTo>
                <a:lnTo>
                  <a:pt x="3" y="31"/>
                </a:lnTo>
                <a:lnTo>
                  <a:pt x="3" y="33"/>
                </a:lnTo>
                <a:lnTo>
                  <a:pt x="2" y="36"/>
                </a:lnTo>
                <a:lnTo>
                  <a:pt x="2" y="37"/>
                </a:lnTo>
                <a:lnTo>
                  <a:pt x="0" y="40"/>
                </a:lnTo>
                <a:lnTo>
                  <a:pt x="0" y="42"/>
                </a:lnTo>
                <a:lnTo>
                  <a:pt x="0" y="45"/>
                </a:lnTo>
                <a:lnTo>
                  <a:pt x="0" y="48"/>
                </a:lnTo>
                <a:lnTo>
                  <a:pt x="0" y="51"/>
                </a:lnTo>
                <a:lnTo>
                  <a:pt x="0" y="52"/>
                </a:lnTo>
                <a:lnTo>
                  <a:pt x="0" y="55"/>
                </a:lnTo>
                <a:lnTo>
                  <a:pt x="0" y="58"/>
                </a:lnTo>
                <a:lnTo>
                  <a:pt x="0" y="60"/>
                </a:lnTo>
                <a:lnTo>
                  <a:pt x="2" y="63"/>
                </a:lnTo>
                <a:lnTo>
                  <a:pt x="2" y="64"/>
                </a:lnTo>
                <a:lnTo>
                  <a:pt x="3" y="67"/>
                </a:lnTo>
                <a:lnTo>
                  <a:pt x="3" y="70"/>
                </a:lnTo>
                <a:lnTo>
                  <a:pt x="4" y="72"/>
                </a:lnTo>
                <a:lnTo>
                  <a:pt x="6" y="73"/>
                </a:lnTo>
                <a:lnTo>
                  <a:pt x="7" y="76"/>
                </a:lnTo>
                <a:lnTo>
                  <a:pt x="7" y="77"/>
                </a:lnTo>
                <a:lnTo>
                  <a:pt x="9" y="80"/>
                </a:lnTo>
                <a:lnTo>
                  <a:pt x="10" y="82"/>
                </a:lnTo>
                <a:lnTo>
                  <a:pt x="12" y="83"/>
                </a:lnTo>
                <a:lnTo>
                  <a:pt x="15" y="85"/>
                </a:lnTo>
                <a:lnTo>
                  <a:pt x="16" y="86"/>
                </a:lnTo>
                <a:lnTo>
                  <a:pt x="18" y="88"/>
                </a:lnTo>
                <a:lnTo>
                  <a:pt x="19" y="89"/>
                </a:lnTo>
                <a:lnTo>
                  <a:pt x="22" y="91"/>
                </a:lnTo>
                <a:lnTo>
                  <a:pt x="24" y="92"/>
                </a:lnTo>
                <a:lnTo>
                  <a:pt x="25" y="94"/>
                </a:lnTo>
                <a:lnTo>
                  <a:pt x="28" y="95"/>
                </a:lnTo>
                <a:lnTo>
                  <a:pt x="30" y="95"/>
                </a:lnTo>
                <a:lnTo>
                  <a:pt x="33" y="97"/>
                </a:lnTo>
                <a:lnTo>
                  <a:pt x="34" y="97"/>
                </a:lnTo>
                <a:lnTo>
                  <a:pt x="37" y="98"/>
                </a:lnTo>
                <a:lnTo>
                  <a:pt x="39" y="98"/>
                </a:lnTo>
                <a:lnTo>
                  <a:pt x="42" y="100"/>
                </a:lnTo>
                <a:lnTo>
                  <a:pt x="45" y="100"/>
                </a:lnTo>
                <a:lnTo>
                  <a:pt x="46" y="100"/>
                </a:lnTo>
                <a:lnTo>
                  <a:pt x="49" y="100"/>
                </a:lnTo>
                <a:lnTo>
                  <a:pt x="52" y="100"/>
                </a:lnTo>
                <a:lnTo>
                  <a:pt x="55" y="100"/>
                </a:lnTo>
                <a:lnTo>
                  <a:pt x="56" y="100"/>
                </a:lnTo>
                <a:lnTo>
                  <a:pt x="59" y="98"/>
                </a:lnTo>
                <a:lnTo>
                  <a:pt x="62" y="98"/>
                </a:lnTo>
                <a:lnTo>
                  <a:pt x="64" y="97"/>
                </a:lnTo>
                <a:lnTo>
                  <a:pt x="67" y="97"/>
                </a:lnTo>
                <a:lnTo>
                  <a:pt x="68" y="95"/>
                </a:lnTo>
                <a:lnTo>
                  <a:pt x="71" y="95"/>
                </a:lnTo>
                <a:lnTo>
                  <a:pt x="73" y="94"/>
                </a:lnTo>
                <a:lnTo>
                  <a:pt x="76" y="92"/>
                </a:lnTo>
                <a:lnTo>
                  <a:pt x="77" y="91"/>
                </a:lnTo>
                <a:lnTo>
                  <a:pt x="79" y="89"/>
                </a:lnTo>
                <a:lnTo>
                  <a:pt x="80" y="88"/>
                </a:lnTo>
                <a:lnTo>
                  <a:pt x="83" y="86"/>
                </a:lnTo>
                <a:lnTo>
                  <a:pt x="85" y="85"/>
                </a:lnTo>
                <a:lnTo>
                  <a:pt x="86" y="83"/>
                </a:lnTo>
                <a:lnTo>
                  <a:pt x="88" y="82"/>
                </a:lnTo>
                <a:lnTo>
                  <a:pt x="89" y="80"/>
                </a:lnTo>
                <a:lnTo>
                  <a:pt x="91" y="77"/>
                </a:lnTo>
                <a:lnTo>
                  <a:pt x="92" y="76"/>
                </a:lnTo>
                <a:lnTo>
                  <a:pt x="94" y="73"/>
                </a:lnTo>
                <a:lnTo>
                  <a:pt x="94" y="72"/>
                </a:lnTo>
                <a:lnTo>
                  <a:pt x="95" y="70"/>
                </a:lnTo>
                <a:lnTo>
                  <a:pt x="97" y="67"/>
                </a:lnTo>
                <a:lnTo>
                  <a:pt x="97" y="64"/>
                </a:lnTo>
                <a:lnTo>
                  <a:pt x="98" y="63"/>
                </a:lnTo>
                <a:lnTo>
                  <a:pt x="98" y="60"/>
                </a:lnTo>
                <a:lnTo>
                  <a:pt x="98" y="58"/>
                </a:lnTo>
                <a:lnTo>
                  <a:pt x="98" y="55"/>
                </a:lnTo>
                <a:lnTo>
                  <a:pt x="100" y="52"/>
                </a:lnTo>
                <a:lnTo>
                  <a:pt x="100" y="51"/>
                </a:lnTo>
                <a:lnTo>
                  <a:pt x="100" y="48"/>
                </a:lnTo>
                <a:lnTo>
                  <a:pt x="98" y="45"/>
                </a:lnTo>
                <a:lnTo>
                  <a:pt x="98" y="42"/>
                </a:lnTo>
                <a:lnTo>
                  <a:pt x="98" y="40"/>
                </a:lnTo>
                <a:lnTo>
                  <a:pt x="98" y="37"/>
                </a:lnTo>
                <a:lnTo>
                  <a:pt x="97" y="36"/>
                </a:lnTo>
                <a:lnTo>
                  <a:pt x="97" y="33"/>
                </a:lnTo>
                <a:lnTo>
                  <a:pt x="95" y="31"/>
                </a:lnTo>
                <a:lnTo>
                  <a:pt x="94" y="28"/>
                </a:lnTo>
                <a:lnTo>
                  <a:pt x="94" y="27"/>
                </a:lnTo>
                <a:lnTo>
                  <a:pt x="92" y="24"/>
                </a:lnTo>
                <a:lnTo>
                  <a:pt x="91" y="23"/>
                </a:lnTo>
                <a:lnTo>
                  <a:pt x="89" y="21"/>
                </a:lnTo>
                <a:lnTo>
                  <a:pt x="88" y="18"/>
                </a:lnTo>
                <a:lnTo>
                  <a:pt x="86" y="17"/>
                </a:lnTo>
                <a:lnTo>
                  <a:pt x="85" y="15"/>
                </a:lnTo>
                <a:lnTo>
                  <a:pt x="83" y="14"/>
                </a:lnTo>
                <a:lnTo>
                  <a:pt x="80" y="12"/>
                </a:lnTo>
                <a:lnTo>
                  <a:pt x="79" y="11"/>
                </a:lnTo>
                <a:lnTo>
                  <a:pt x="77" y="9"/>
                </a:lnTo>
                <a:lnTo>
                  <a:pt x="76" y="8"/>
                </a:lnTo>
                <a:lnTo>
                  <a:pt x="73" y="6"/>
                </a:lnTo>
                <a:lnTo>
                  <a:pt x="71" y="5"/>
                </a:lnTo>
                <a:lnTo>
                  <a:pt x="68" y="5"/>
                </a:lnTo>
                <a:lnTo>
                  <a:pt x="67" y="3"/>
                </a:lnTo>
                <a:lnTo>
                  <a:pt x="64" y="3"/>
                </a:lnTo>
                <a:lnTo>
                  <a:pt x="62" y="2"/>
                </a:lnTo>
                <a:lnTo>
                  <a:pt x="59" y="2"/>
                </a:lnTo>
                <a:lnTo>
                  <a:pt x="56" y="2"/>
                </a:lnTo>
                <a:lnTo>
                  <a:pt x="55" y="0"/>
                </a:lnTo>
                <a:lnTo>
                  <a:pt x="52" y="0"/>
                </a:lnTo>
                <a:lnTo>
                  <a:pt x="49" y="0"/>
                </a:lnTo>
              </a:path>
            </a:pathLst>
          </a:custGeom>
          <a:solidFill>
            <a:schemeClr val="bg1"/>
          </a:solidFill>
          <a:ln w="22225">
            <a:solidFill>
              <a:srgbClr val="000000"/>
            </a:solidFill>
            <a:round/>
            <a:headEnd/>
            <a:tailEnd/>
          </a:ln>
        </p:spPr>
        <p:txBody>
          <a:bodyPr/>
          <a:lstStyle/>
          <a:p>
            <a:endParaRPr lang="en-US"/>
          </a:p>
        </p:txBody>
      </p:sp>
      <p:sp>
        <p:nvSpPr>
          <p:cNvPr id="142386" name="Rectangle 51">
            <a:extLst>
              <a:ext uri="{FF2B5EF4-FFF2-40B4-BE49-F238E27FC236}">
                <a16:creationId xmlns:a16="http://schemas.microsoft.com/office/drawing/2014/main" xmlns="" id="{A284882E-F303-D748-8D15-D86B48E17F16}"/>
              </a:ext>
            </a:extLst>
          </p:cNvPr>
          <p:cNvSpPr>
            <a:spLocks noChangeArrowheads="1"/>
          </p:cNvSpPr>
          <p:nvPr/>
        </p:nvSpPr>
        <p:spPr bwMode="auto">
          <a:xfrm>
            <a:off x="6711950" y="3744913"/>
            <a:ext cx="3667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solidFill>
                  <a:srgbClr val="000000"/>
                </a:solidFill>
                <a:latin typeface="Times-Roman" charset="0"/>
              </a:rPr>
              <a:t> = 1</a:t>
            </a:r>
            <a:endParaRPr kumimoji="0" lang="en-US" altLang="en-US">
              <a:latin typeface="Times New Roman" panose="02020603050405020304" pitchFamily="18" charset="0"/>
            </a:endParaRPr>
          </a:p>
        </p:txBody>
      </p:sp>
      <p:sp>
        <p:nvSpPr>
          <p:cNvPr id="142387" name="Freeform 52">
            <a:extLst>
              <a:ext uri="{FF2B5EF4-FFF2-40B4-BE49-F238E27FC236}">
                <a16:creationId xmlns:a16="http://schemas.microsoft.com/office/drawing/2014/main" xmlns="" id="{A67DA734-47C6-9A46-8100-9E89E8ED5928}"/>
              </a:ext>
            </a:extLst>
          </p:cNvPr>
          <p:cNvSpPr>
            <a:spLocks/>
          </p:cNvSpPr>
          <p:nvPr/>
        </p:nvSpPr>
        <p:spPr bwMode="auto">
          <a:xfrm>
            <a:off x="5586413" y="3863975"/>
            <a:ext cx="495300" cy="495300"/>
          </a:xfrm>
          <a:custGeom>
            <a:avLst/>
            <a:gdLst>
              <a:gd name="T0" fmla="*/ 2147483647 w 624"/>
              <a:gd name="T1" fmla="*/ 2147483647 h 624"/>
              <a:gd name="T2" fmla="*/ 0 w 624"/>
              <a:gd name="T3" fmla="*/ 2147483647 h 624"/>
              <a:gd name="T4" fmla="*/ 0 w 624"/>
              <a:gd name="T5" fmla="*/ 0 h 624"/>
              <a:gd name="T6" fmla="*/ 2147483647 w 624"/>
              <a:gd name="T7" fmla="*/ 2147483647 h 624"/>
              <a:gd name="T8" fmla="*/ 0 60000 65536"/>
              <a:gd name="T9" fmla="*/ 0 60000 65536"/>
              <a:gd name="T10" fmla="*/ 0 60000 65536"/>
              <a:gd name="T11" fmla="*/ 0 60000 65536"/>
              <a:gd name="T12" fmla="*/ 0 w 624"/>
              <a:gd name="T13" fmla="*/ 0 h 624"/>
              <a:gd name="T14" fmla="*/ 624 w 624"/>
              <a:gd name="T15" fmla="*/ 624 h 624"/>
            </a:gdLst>
            <a:ahLst/>
            <a:cxnLst>
              <a:cxn ang="T8">
                <a:pos x="T0" y="T1"/>
              </a:cxn>
              <a:cxn ang="T9">
                <a:pos x="T2" y="T3"/>
              </a:cxn>
              <a:cxn ang="T10">
                <a:pos x="T4" y="T5"/>
              </a:cxn>
              <a:cxn ang="T11">
                <a:pos x="T6" y="T7"/>
              </a:cxn>
            </a:cxnLst>
            <a:rect l="T12" t="T13" r="T14" b="T15"/>
            <a:pathLst>
              <a:path w="624" h="624">
                <a:moveTo>
                  <a:pt x="624" y="327"/>
                </a:moveTo>
                <a:lnTo>
                  <a:pt x="0" y="624"/>
                </a:lnTo>
                <a:lnTo>
                  <a:pt x="0" y="0"/>
                </a:lnTo>
                <a:lnTo>
                  <a:pt x="624" y="327"/>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388" name="Line 53">
            <a:extLst>
              <a:ext uri="{FF2B5EF4-FFF2-40B4-BE49-F238E27FC236}">
                <a16:creationId xmlns:a16="http://schemas.microsoft.com/office/drawing/2014/main" xmlns="" id="{5DE064F1-8C20-9141-B705-EC9E15DB1C03}"/>
              </a:ext>
            </a:extLst>
          </p:cNvPr>
          <p:cNvSpPr>
            <a:spLocks noChangeShapeType="1"/>
          </p:cNvSpPr>
          <p:nvPr/>
        </p:nvSpPr>
        <p:spPr bwMode="auto">
          <a:xfrm flipH="1">
            <a:off x="4972050" y="4122738"/>
            <a:ext cx="614363"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89" name="Rectangle 54">
            <a:extLst>
              <a:ext uri="{FF2B5EF4-FFF2-40B4-BE49-F238E27FC236}">
                <a16:creationId xmlns:a16="http://schemas.microsoft.com/office/drawing/2014/main" xmlns="" id="{8FC7ACBA-F577-024D-BC0F-F670900D6C2D}"/>
              </a:ext>
            </a:extLst>
          </p:cNvPr>
          <p:cNvSpPr>
            <a:spLocks noChangeArrowheads="1"/>
          </p:cNvSpPr>
          <p:nvPr/>
        </p:nvSpPr>
        <p:spPr bwMode="auto">
          <a:xfrm>
            <a:off x="4725988" y="3983038"/>
            <a:ext cx="1682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i="1">
                <a:solidFill>
                  <a:srgbClr val="000000"/>
                </a:solidFill>
                <a:latin typeface="Times-Roman" charset="0"/>
              </a:rPr>
              <a:t>x </a:t>
            </a:r>
            <a:endParaRPr kumimoji="0" lang="en-US" altLang="en-US">
              <a:latin typeface="Times New Roman" panose="02020603050405020304" pitchFamily="18" charset="0"/>
            </a:endParaRPr>
          </a:p>
        </p:txBody>
      </p:sp>
      <p:sp>
        <p:nvSpPr>
          <p:cNvPr id="142390" name="Rectangle 69">
            <a:extLst>
              <a:ext uri="{FF2B5EF4-FFF2-40B4-BE49-F238E27FC236}">
                <a16:creationId xmlns:a16="http://schemas.microsoft.com/office/drawing/2014/main" xmlns="" id="{DFEA7157-1228-DC47-BC82-857E3DDC6745}"/>
              </a:ext>
            </a:extLst>
          </p:cNvPr>
          <p:cNvSpPr>
            <a:spLocks noChangeArrowheads="1"/>
          </p:cNvSpPr>
          <p:nvPr/>
        </p:nvSpPr>
        <p:spPr bwMode="auto">
          <a:xfrm>
            <a:off x="7702550" y="4014788"/>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i="1">
                <a:solidFill>
                  <a:srgbClr val="000000"/>
                </a:solidFill>
                <a:latin typeface="Times-Roman" charset="0"/>
              </a:rPr>
              <a:t>f </a:t>
            </a:r>
            <a:endParaRPr kumimoji="0" lang="en-US" altLang="en-US">
              <a:latin typeface="Times New Roman" panose="02020603050405020304" pitchFamily="18" charset="0"/>
            </a:endParaRPr>
          </a:p>
        </p:txBody>
      </p:sp>
      <p:sp>
        <p:nvSpPr>
          <p:cNvPr id="142391" name="Text Box 113">
            <a:extLst>
              <a:ext uri="{FF2B5EF4-FFF2-40B4-BE49-F238E27FC236}">
                <a16:creationId xmlns:a16="http://schemas.microsoft.com/office/drawing/2014/main" xmlns="" id="{3474B074-A86B-C34B-8769-7375B8E32052}"/>
              </a:ext>
            </a:extLst>
          </p:cNvPr>
          <p:cNvSpPr txBox="1">
            <a:spLocks noChangeArrowheads="1"/>
          </p:cNvSpPr>
          <p:nvPr/>
        </p:nvSpPr>
        <p:spPr bwMode="auto">
          <a:xfrm>
            <a:off x="2362200" y="201613"/>
            <a:ext cx="3781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0" indent="-228600">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lang="en-US" altLang="en-US" sz="3200">
                <a:solidFill>
                  <a:srgbClr val="000066"/>
                </a:solidFill>
              </a:rPr>
              <a:t>Tri-state Buffer</a:t>
            </a:r>
          </a:p>
        </p:txBody>
      </p:sp>
    </p:spTree>
    <p:extLst>
      <p:ext uri="{BB962C8B-B14F-4D97-AF65-F5344CB8AC3E}">
        <p14:creationId xmlns:p14="http://schemas.microsoft.com/office/powerpoint/2010/main" val="2235859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Footer Placeholder 3">
            <a:extLst>
              <a:ext uri="{FF2B5EF4-FFF2-40B4-BE49-F238E27FC236}">
                <a16:creationId xmlns:a16="http://schemas.microsoft.com/office/drawing/2014/main" xmlns="" id="{6157B628-C1FB-9E40-9FC8-6025BCD30BC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sp>
        <p:nvSpPr>
          <p:cNvPr id="145410" name="Rectangle 2">
            <a:extLst>
              <a:ext uri="{FF2B5EF4-FFF2-40B4-BE49-F238E27FC236}">
                <a16:creationId xmlns:a16="http://schemas.microsoft.com/office/drawing/2014/main" xmlns="" id="{0D780DC5-9037-5F48-8440-4FF8495EE6F8}"/>
              </a:ext>
            </a:extLst>
          </p:cNvPr>
          <p:cNvSpPr>
            <a:spLocks noGrp="1" noChangeArrowheads="1"/>
          </p:cNvSpPr>
          <p:nvPr>
            <p:ph type="title"/>
          </p:nvPr>
        </p:nvSpPr>
        <p:spPr/>
        <p:txBody>
          <a:bodyPr/>
          <a:lstStyle/>
          <a:p>
            <a:r>
              <a:rPr lang="pl-PL" altLang="en-US" dirty="0">
                <a:ea typeface="ＭＳ Ｐゴシック" panose="020B0600070205080204" pitchFamily="34" charset="-128"/>
              </a:rPr>
              <a:t>Tri-state Buffer </a:t>
            </a:r>
            <a:r>
              <a:rPr lang="pl-PL" altLang="en-US" dirty="0" smtClean="0">
                <a:ea typeface="ＭＳ Ｐゴシック" panose="020B0600070205080204" pitchFamily="34" charset="-128"/>
              </a:rPr>
              <a:t>entity</a:t>
            </a:r>
            <a:endParaRPr lang="pl-PL" altLang="en-US" dirty="0">
              <a:ea typeface="ＭＳ Ｐゴシック" panose="020B0600070205080204" pitchFamily="34" charset="-128"/>
            </a:endParaRPr>
          </a:p>
        </p:txBody>
      </p:sp>
      <p:sp>
        <p:nvSpPr>
          <p:cNvPr id="145411" name="Rectangle 3">
            <a:extLst>
              <a:ext uri="{FF2B5EF4-FFF2-40B4-BE49-F238E27FC236}">
                <a16:creationId xmlns:a16="http://schemas.microsoft.com/office/drawing/2014/main" xmlns="" id="{52F48BE1-48BB-3C4D-BAB0-3ACB1D92C726}"/>
              </a:ext>
            </a:extLst>
          </p:cNvPr>
          <p:cNvSpPr>
            <a:spLocks noGrp="1" noChangeArrowheads="1"/>
          </p:cNvSpPr>
          <p:nvPr>
            <p:ph type="body" idx="1"/>
          </p:nvPr>
        </p:nvSpPr>
        <p:spPr>
          <a:xfrm>
            <a:off x="356937" y="1287379"/>
            <a:ext cx="8382000" cy="3176338"/>
          </a:xfrm>
        </p:spPr>
        <p:txBody>
          <a:bodyPr/>
          <a:lstStyle/>
          <a:p>
            <a:pPr>
              <a:buFontTx/>
              <a:buNone/>
            </a:pPr>
            <a:r>
              <a:rPr lang="pl-PL" altLang="en-US" sz="1600" dirty="0">
                <a:ea typeface="ＭＳ Ｐゴシック" panose="020B0600070205080204" pitchFamily="34" charset="-128"/>
              </a:rPr>
              <a:t>LIBRARY ieee;</a:t>
            </a:r>
          </a:p>
          <a:p>
            <a:pPr>
              <a:buFontTx/>
              <a:buNone/>
            </a:pPr>
            <a:r>
              <a:rPr lang="pl-PL" altLang="en-US" sz="1600" dirty="0">
                <a:ea typeface="ＭＳ Ｐゴシック" panose="020B0600070205080204" pitchFamily="34" charset="-128"/>
              </a:rPr>
              <a:t>USE ieee.std_logic_1164.all;</a:t>
            </a:r>
          </a:p>
          <a:p>
            <a:pPr>
              <a:buFontTx/>
              <a:buNone/>
            </a:pPr>
            <a:endParaRPr lang="pl-PL" altLang="en-US" sz="1600" dirty="0">
              <a:ea typeface="ＭＳ Ｐゴシック" panose="020B0600070205080204" pitchFamily="34" charset="-128"/>
            </a:endParaRPr>
          </a:p>
          <a:p>
            <a:pPr>
              <a:buFontTx/>
              <a:buNone/>
            </a:pPr>
            <a:r>
              <a:rPr lang="pl-PL" altLang="en-US" sz="1600" dirty="0">
                <a:ea typeface="ＭＳ Ｐゴシック" panose="020B0600070205080204" pitchFamily="34" charset="-128"/>
              </a:rPr>
              <a:t>ENTITY tri_state IS</a:t>
            </a:r>
          </a:p>
          <a:p>
            <a:pPr>
              <a:buFontTx/>
              <a:buNone/>
            </a:pPr>
            <a:r>
              <a:rPr lang="pl-PL" altLang="en-US" sz="1600" dirty="0">
                <a:ea typeface="ＭＳ Ｐゴシック" panose="020B0600070205080204" pitchFamily="34" charset="-128"/>
              </a:rPr>
              <a:t>   PORT ( e:    IN STD_LOGIC;</a:t>
            </a:r>
          </a:p>
          <a:p>
            <a:pPr>
              <a:buFontTx/>
              <a:buNone/>
            </a:pPr>
            <a:r>
              <a:rPr lang="pl-PL" altLang="en-US" sz="1600" dirty="0">
                <a:ea typeface="ＭＳ Ｐゴシック" panose="020B0600070205080204" pitchFamily="34" charset="-128"/>
              </a:rPr>
              <a:t>		     x:  IN STD_LOGIC;</a:t>
            </a:r>
          </a:p>
          <a:p>
            <a:pPr>
              <a:buFontTx/>
              <a:buNone/>
            </a:pPr>
            <a:r>
              <a:rPr lang="pl-PL" altLang="en-US" sz="1600" dirty="0">
                <a:ea typeface="ＭＳ Ｐゴシック" panose="020B0600070205080204" pitchFamily="34" charset="-128"/>
              </a:rPr>
              <a:t>                f: OUT STD_LOGIC</a:t>
            </a:r>
          </a:p>
          <a:p>
            <a:pPr>
              <a:buFontTx/>
              <a:buNone/>
            </a:pPr>
            <a:r>
              <a:rPr lang="pl-PL" altLang="en-US" sz="1600" dirty="0">
                <a:ea typeface="ＭＳ Ｐゴシック" panose="020B0600070205080204" pitchFamily="34" charset="-128"/>
              </a:rPr>
              <a:t>               );</a:t>
            </a:r>
          </a:p>
          <a:p>
            <a:pPr>
              <a:buFontTx/>
              <a:buNone/>
            </a:pPr>
            <a:r>
              <a:rPr lang="pl-PL" altLang="en-US" sz="1600" dirty="0">
                <a:ea typeface="ＭＳ Ｐゴシック" panose="020B0600070205080204" pitchFamily="34" charset="-128"/>
              </a:rPr>
              <a:t>END tri_state;</a:t>
            </a:r>
          </a:p>
          <a:p>
            <a:pPr>
              <a:buFontTx/>
              <a:buNone/>
            </a:pPr>
            <a:endParaRPr lang="pl-PL" altLang="en-US" sz="2200" dirty="0">
              <a:ea typeface="ＭＳ Ｐゴシック" panose="020B0600070205080204" pitchFamily="34" charset="-128"/>
            </a:endParaRPr>
          </a:p>
          <a:p>
            <a:pPr>
              <a:buFontTx/>
              <a:buNone/>
            </a:pPr>
            <a:endParaRPr lang="pl-PL" altLang="en-US" sz="2000" dirty="0">
              <a:ea typeface="ＭＳ Ｐゴシック" panose="020B0600070205080204" pitchFamily="34" charset="-128"/>
            </a:endParaRPr>
          </a:p>
        </p:txBody>
      </p:sp>
      <p:sp>
        <p:nvSpPr>
          <p:cNvPr id="5" name="Rectangle 3">
            <a:extLst>
              <a:ext uri="{FF2B5EF4-FFF2-40B4-BE49-F238E27FC236}">
                <a16:creationId xmlns:a16="http://schemas.microsoft.com/office/drawing/2014/main" xmlns="" id="{4FB22AA8-F27C-5F42-B2FD-CABEAF7D67F4}"/>
              </a:ext>
            </a:extLst>
          </p:cNvPr>
          <p:cNvSpPr txBox="1">
            <a:spLocks noChangeArrowheads="1"/>
          </p:cNvSpPr>
          <p:nvPr/>
        </p:nvSpPr>
        <p:spPr bwMode="auto">
          <a:xfrm>
            <a:off x="355600" y="3710155"/>
            <a:ext cx="8382000" cy="224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315263"/>
              </a:buClr>
              <a:buSzPct val="75000"/>
              <a:buFont typeface="Wingdings" panose="05000000000000000000" pitchFamily="2" charset="2"/>
              <a:buChar char="q"/>
              <a:defRPr sz="2800">
                <a:solidFill>
                  <a:srgbClr val="315263"/>
                </a:solidFill>
                <a:latin typeface="+mn-lt"/>
                <a:ea typeface="+mn-ea"/>
                <a:cs typeface="+mn-cs"/>
              </a:defRPr>
            </a:lvl1pPr>
            <a:lvl2pPr marL="742950" indent="-285750" algn="l" rtl="0" eaLnBrk="0" fontAlgn="base" hangingPunct="0">
              <a:spcBef>
                <a:spcPct val="20000"/>
              </a:spcBef>
              <a:spcAft>
                <a:spcPct val="0"/>
              </a:spcAft>
              <a:buClr>
                <a:schemeClr val="tx1"/>
              </a:buClr>
              <a:buSzPct val="10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000">
                <a:solidFill>
                  <a:schemeClr val="tx1"/>
                </a:solidFill>
                <a:latin typeface="+mn-lt"/>
              </a:defRPr>
            </a:lvl3pPr>
            <a:lvl4pPr marL="1600200" indent="-228600" algn="l" rtl="0" eaLnBrk="0" fontAlgn="base" hangingPunct="0">
              <a:spcBef>
                <a:spcPct val="20000"/>
              </a:spcBef>
              <a:spcAft>
                <a:spcPct val="0"/>
              </a:spcAft>
              <a:buClr>
                <a:srgbClr val="FC9D1E"/>
              </a:buClr>
              <a:buSzPct val="65000"/>
              <a:buFont typeface="Monotype Sorts"/>
              <a:buChar char="l"/>
              <a:defRPr>
                <a:solidFill>
                  <a:schemeClr val="tx1"/>
                </a:solidFill>
                <a:latin typeface="+mn-lt"/>
              </a:defRPr>
            </a:lvl4pPr>
            <a:lvl5pPr marL="2057400" indent="-228600" algn="l" rtl="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mn-lt"/>
              </a:defRPr>
            </a:lvl5pPr>
            <a:lvl6pPr marL="2514600" indent="-228600" algn="l" rtl="0" eaLnBrk="0" fontAlgn="base" hangingPunct="0">
              <a:spcBef>
                <a:spcPct val="20000"/>
              </a:spcBef>
              <a:spcAft>
                <a:spcPct val="0"/>
              </a:spcAft>
              <a:buClr>
                <a:schemeClr val="tx1"/>
              </a:buClr>
              <a:buSzPct val="100000"/>
              <a:buFont typeface="Times New Roman" pitchFamily="18" charset="0"/>
              <a:buChar char="»"/>
              <a:defRPr sz="1600">
                <a:solidFill>
                  <a:schemeClr val="tx1"/>
                </a:solidFill>
                <a:latin typeface="+mn-lt"/>
              </a:defRPr>
            </a:lvl6pPr>
            <a:lvl7pPr marL="2971800" indent="-228600" algn="l" rtl="0" eaLnBrk="0" fontAlgn="base" hangingPunct="0">
              <a:spcBef>
                <a:spcPct val="20000"/>
              </a:spcBef>
              <a:spcAft>
                <a:spcPct val="0"/>
              </a:spcAft>
              <a:buClr>
                <a:schemeClr val="tx1"/>
              </a:buClr>
              <a:buSzPct val="100000"/>
              <a:buFont typeface="Times New Roman" pitchFamily="18" charset="0"/>
              <a:buChar char="»"/>
              <a:defRPr sz="1600">
                <a:solidFill>
                  <a:schemeClr val="tx1"/>
                </a:solidFill>
                <a:latin typeface="+mn-lt"/>
              </a:defRPr>
            </a:lvl7pPr>
            <a:lvl8pPr marL="3429000" indent="-228600" algn="l" rtl="0" eaLnBrk="0" fontAlgn="base" hangingPunct="0">
              <a:spcBef>
                <a:spcPct val="20000"/>
              </a:spcBef>
              <a:spcAft>
                <a:spcPct val="0"/>
              </a:spcAft>
              <a:buClr>
                <a:schemeClr val="tx1"/>
              </a:buClr>
              <a:buSzPct val="100000"/>
              <a:buFont typeface="Times New Roman" pitchFamily="18" charset="0"/>
              <a:buChar char="»"/>
              <a:defRPr sz="1600">
                <a:solidFill>
                  <a:schemeClr val="tx1"/>
                </a:solidFill>
                <a:latin typeface="+mn-lt"/>
              </a:defRPr>
            </a:lvl8pPr>
            <a:lvl9pPr marL="3886200" indent="-228600" algn="l" rtl="0" eaLnBrk="0" fontAlgn="base" hangingPunct="0">
              <a:spcBef>
                <a:spcPct val="20000"/>
              </a:spcBef>
              <a:spcAft>
                <a:spcPct val="0"/>
              </a:spcAft>
              <a:buClr>
                <a:schemeClr val="tx1"/>
              </a:buClr>
              <a:buSzPct val="100000"/>
              <a:buFont typeface="Times New Roman" pitchFamily="18" charset="0"/>
              <a:buChar char="»"/>
              <a:defRPr sz="1600">
                <a:solidFill>
                  <a:schemeClr val="tx1"/>
                </a:solidFill>
                <a:latin typeface="+mn-lt"/>
              </a:defRPr>
            </a:lvl9pPr>
          </a:lstStyle>
          <a:p>
            <a:pPr>
              <a:buFontTx/>
              <a:buNone/>
            </a:pPr>
            <a:endParaRPr lang="pl-PL" altLang="en-US" sz="2200" i="0" kern="0" smtClean="0">
              <a:ea typeface="ＭＳ Ｐゴシック" panose="020B0600070205080204" pitchFamily="34" charset="-128"/>
            </a:endParaRPr>
          </a:p>
          <a:p>
            <a:pPr>
              <a:buFontTx/>
              <a:buNone/>
            </a:pPr>
            <a:r>
              <a:rPr lang="pl-PL" altLang="en-US" sz="2200" i="0" kern="0" smtClean="0">
                <a:ea typeface="ＭＳ Ｐゴシック" panose="020B0600070205080204" pitchFamily="34" charset="-128"/>
              </a:rPr>
              <a:t>ARCHITECTURE dataflow OF tri_state IS</a:t>
            </a:r>
          </a:p>
          <a:p>
            <a:pPr>
              <a:buFontTx/>
              <a:buNone/>
            </a:pPr>
            <a:r>
              <a:rPr lang="pl-PL" altLang="en-US" sz="2200" i="0" kern="0" smtClean="0">
                <a:ea typeface="ＭＳ Ｐゴシック" panose="020B0600070205080204" pitchFamily="34" charset="-128"/>
              </a:rPr>
              <a:t>BEGIN</a:t>
            </a:r>
          </a:p>
          <a:p>
            <a:pPr>
              <a:buFontTx/>
              <a:buNone/>
            </a:pPr>
            <a:r>
              <a:rPr lang="pl-PL" altLang="en-US" sz="2200" i="0" kern="0" smtClean="0">
                <a:ea typeface="ＭＳ Ｐゴシック" panose="020B0600070205080204" pitchFamily="34" charset="-128"/>
              </a:rPr>
              <a:t>    </a:t>
            </a:r>
            <a:r>
              <a:rPr lang="pl-PL" altLang="en-US" sz="2200" b="1" i="0" kern="0" smtClean="0">
                <a:solidFill>
                  <a:srgbClr val="800000"/>
                </a:solidFill>
                <a:ea typeface="ＭＳ Ｐゴシック" panose="020B0600070205080204" pitchFamily="34" charset="-128"/>
              </a:rPr>
              <a:t>f &lt;= x WHEN (e = ‘</a:t>
            </a:r>
            <a:r>
              <a:rPr lang="en-US" altLang="ja-JP" sz="2200" b="1" i="0" kern="0" smtClean="0">
                <a:solidFill>
                  <a:srgbClr val="800000"/>
                </a:solidFill>
                <a:ea typeface="ＭＳ Ｐゴシック" panose="020B0600070205080204" pitchFamily="34" charset="-128"/>
              </a:rPr>
              <a:t>1</a:t>
            </a:r>
            <a:r>
              <a:rPr lang="pl-PL" altLang="en-US" sz="2200" b="1" i="0" kern="0" smtClean="0">
                <a:solidFill>
                  <a:srgbClr val="800000"/>
                </a:solidFill>
                <a:ea typeface="ＭＳ Ｐゴシック" panose="020B0600070205080204" pitchFamily="34" charset="-128"/>
              </a:rPr>
              <a:t>’</a:t>
            </a:r>
            <a:r>
              <a:rPr lang="pl-PL" altLang="ja-JP" sz="2200" b="1" i="0" kern="0" smtClean="0">
                <a:solidFill>
                  <a:srgbClr val="800000"/>
                </a:solidFill>
                <a:ea typeface="ＭＳ Ｐゴシック" panose="020B0600070205080204" pitchFamily="34" charset="-128"/>
              </a:rPr>
              <a:t>) ELSE   </a:t>
            </a:r>
            <a:r>
              <a:rPr lang="pl-PL" altLang="en-US" sz="2200" b="1" i="0" kern="0" smtClean="0">
                <a:solidFill>
                  <a:srgbClr val="800000"/>
                </a:solidFill>
                <a:ea typeface="ＭＳ Ｐゴシック" panose="020B0600070205080204" pitchFamily="34" charset="-128"/>
              </a:rPr>
              <a:t>‘</a:t>
            </a:r>
            <a:r>
              <a:rPr lang="pl-PL" altLang="ja-JP" sz="2200" b="1" i="0" kern="0" smtClean="0">
                <a:solidFill>
                  <a:srgbClr val="800000"/>
                </a:solidFill>
                <a:ea typeface="ＭＳ Ｐゴシック" panose="020B0600070205080204" pitchFamily="34" charset="-128"/>
              </a:rPr>
              <a:t>Z</a:t>
            </a:r>
            <a:r>
              <a:rPr lang="pl-PL" altLang="en-US" sz="2200" b="1" i="0" kern="0" smtClean="0">
                <a:solidFill>
                  <a:srgbClr val="800000"/>
                </a:solidFill>
                <a:ea typeface="ＭＳ Ｐゴシック" panose="020B0600070205080204" pitchFamily="34" charset="-128"/>
              </a:rPr>
              <a:t>’</a:t>
            </a:r>
            <a:r>
              <a:rPr lang="pl-PL" altLang="ja-JP" sz="2200" b="1" i="0" kern="0" smtClean="0">
                <a:solidFill>
                  <a:srgbClr val="800000"/>
                </a:solidFill>
                <a:ea typeface="ＭＳ Ｐゴシック" panose="020B0600070205080204" pitchFamily="34" charset="-128"/>
              </a:rPr>
              <a:t>;</a:t>
            </a:r>
          </a:p>
          <a:p>
            <a:pPr>
              <a:buFontTx/>
              <a:buNone/>
            </a:pPr>
            <a:r>
              <a:rPr lang="pl-PL" altLang="en-US" sz="2200" i="0" kern="0" smtClean="0">
                <a:ea typeface="ＭＳ Ｐゴシック" panose="020B0600070205080204" pitchFamily="34" charset="-128"/>
              </a:rPr>
              <a:t>END dataflow;</a:t>
            </a:r>
          </a:p>
          <a:p>
            <a:pPr>
              <a:buFontTx/>
              <a:buNone/>
            </a:pPr>
            <a:endParaRPr lang="pl-PL" altLang="en-US" sz="2200" i="0" kern="0" smtClean="0">
              <a:ea typeface="ＭＳ Ｐゴシック" panose="020B0600070205080204" pitchFamily="34" charset="-128"/>
            </a:endParaRPr>
          </a:p>
          <a:p>
            <a:pPr>
              <a:buFontTx/>
              <a:buNone/>
            </a:pPr>
            <a:endParaRPr lang="pl-PL" altLang="en-US" sz="2000" i="0" kern="0">
              <a:ea typeface="ＭＳ Ｐゴシック" panose="020B0600070205080204" pitchFamily="34" charset="-128"/>
            </a:endParaRPr>
          </a:p>
        </p:txBody>
      </p:sp>
    </p:spTree>
    <p:extLst>
      <p:ext uri="{BB962C8B-B14F-4D97-AF65-F5344CB8AC3E}">
        <p14:creationId xmlns:p14="http://schemas.microsoft.com/office/powerpoint/2010/main" val="42703576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Footer Placeholder 1">
            <a:extLst>
              <a:ext uri="{FF2B5EF4-FFF2-40B4-BE49-F238E27FC236}">
                <a16:creationId xmlns:a16="http://schemas.microsoft.com/office/drawing/2014/main" xmlns="" id="{3E92313E-B11B-CB44-A7B8-EADA3734B9D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pic>
        <p:nvPicPr>
          <p:cNvPr id="144386" name="Picture 3" descr="NewFig3">
            <a:extLst>
              <a:ext uri="{FF2B5EF4-FFF2-40B4-BE49-F238E27FC236}">
                <a16:creationId xmlns:a16="http://schemas.microsoft.com/office/drawing/2014/main" xmlns="" id="{C002DE25-E7F9-F247-8E7B-D32FD9FE6D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925" y="1331913"/>
            <a:ext cx="70231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Text Box 4">
            <a:extLst>
              <a:ext uri="{FF2B5EF4-FFF2-40B4-BE49-F238E27FC236}">
                <a16:creationId xmlns:a16="http://schemas.microsoft.com/office/drawing/2014/main" xmlns="" id="{1364F55B-55A8-D945-AECE-0FC8EA6AC324}"/>
              </a:ext>
            </a:extLst>
          </p:cNvPr>
          <p:cNvSpPr txBox="1">
            <a:spLocks noChangeArrowheads="1"/>
          </p:cNvSpPr>
          <p:nvPr/>
        </p:nvSpPr>
        <p:spPr bwMode="auto">
          <a:xfrm>
            <a:off x="1143000" y="152400"/>
            <a:ext cx="6464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0" indent="-228600">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lang="en-US" altLang="en-US" sz="3200">
                <a:solidFill>
                  <a:srgbClr val="000066"/>
                </a:solidFill>
              </a:rPr>
              <a:t>Four types of Tri-state Buffers</a:t>
            </a:r>
          </a:p>
        </p:txBody>
      </p:sp>
      <p:sp>
        <p:nvSpPr>
          <p:cNvPr id="144388" name="TextBox 1">
            <a:extLst>
              <a:ext uri="{FF2B5EF4-FFF2-40B4-BE49-F238E27FC236}">
                <a16:creationId xmlns:a16="http://schemas.microsoft.com/office/drawing/2014/main" xmlns="" id="{7DAAC882-30FB-1944-93B0-5A7930295A5E}"/>
              </a:ext>
            </a:extLst>
          </p:cNvPr>
          <p:cNvSpPr txBox="1">
            <a:spLocks noChangeArrowheads="1"/>
          </p:cNvSpPr>
          <p:nvPr/>
        </p:nvSpPr>
        <p:spPr bwMode="auto">
          <a:xfrm>
            <a:off x="457200" y="3028950"/>
            <a:ext cx="401161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lang="pl-PL" altLang="en-US" sz="2000" b="1">
                <a:solidFill>
                  <a:srgbClr val="800000"/>
                </a:solidFill>
              </a:rPr>
              <a:t>f &lt;= x WHEN (e = </a:t>
            </a:r>
            <a:r>
              <a:rPr kumimoji="0" lang="en-US" altLang="en-US" sz="2000" b="1">
                <a:solidFill>
                  <a:srgbClr val="800000"/>
                </a:solidFill>
                <a:latin typeface="Times New Roman" panose="02020603050405020304" pitchFamily="18" charset="0"/>
              </a:rPr>
              <a:t>'</a:t>
            </a:r>
            <a:r>
              <a:rPr lang="en-US" altLang="ja-JP" sz="2000" b="1">
                <a:solidFill>
                  <a:srgbClr val="800000"/>
                </a:solidFill>
              </a:rPr>
              <a:t>1</a:t>
            </a:r>
            <a:r>
              <a:rPr kumimoji="0" lang="en-US" altLang="en-US" sz="2000" b="1">
                <a:solidFill>
                  <a:srgbClr val="800000"/>
                </a:solidFill>
                <a:latin typeface="Times New Roman" panose="02020603050405020304" pitchFamily="18" charset="0"/>
              </a:rPr>
              <a:t>'</a:t>
            </a:r>
            <a:r>
              <a:rPr lang="pl-PL" altLang="ja-JP" sz="2000" b="1">
                <a:solidFill>
                  <a:srgbClr val="800000"/>
                </a:solidFill>
              </a:rPr>
              <a:t>) ELSE   </a:t>
            </a:r>
            <a:r>
              <a:rPr kumimoji="0" lang="en-US" altLang="en-US" sz="2000" b="1">
                <a:solidFill>
                  <a:srgbClr val="800000"/>
                </a:solidFill>
                <a:latin typeface="Times New Roman" panose="02020603050405020304" pitchFamily="18" charset="0"/>
              </a:rPr>
              <a:t>'</a:t>
            </a:r>
            <a:r>
              <a:rPr lang="pl-PL" altLang="ja-JP" sz="2000" b="1">
                <a:solidFill>
                  <a:srgbClr val="800000"/>
                </a:solidFill>
              </a:rPr>
              <a:t>Z</a:t>
            </a:r>
            <a:r>
              <a:rPr kumimoji="0" lang="en-US" altLang="en-US" sz="2000" b="1">
                <a:solidFill>
                  <a:srgbClr val="800000"/>
                </a:solidFill>
                <a:latin typeface="Times New Roman" panose="02020603050405020304" pitchFamily="18" charset="0"/>
              </a:rPr>
              <a:t>'</a:t>
            </a:r>
            <a:r>
              <a:rPr lang="pl-PL" altLang="ja-JP" sz="2000" b="1">
                <a:solidFill>
                  <a:srgbClr val="800000"/>
                </a:solidFill>
              </a:rPr>
              <a:t>;</a:t>
            </a:r>
          </a:p>
        </p:txBody>
      </p:sp>
      <p:sp>
        <p:nvSpPr>
          <p:cNvPr id="144389" name="TextBox 5">
            <a:extLst>
              <a:ext uri="{FF2B5EF4-FFF2-40B4-BE49-F238E27FC236}">
                <a16:creationId xmlns:a16="http://schemas.microsoft.com/office/drawing/2014/main" xmlns="" id="{4031F1A6-A946-4C4A-A672-7524DE84764C}"/>
              </a:ext>
            </a:extLst>
          </p:cNvPr>
          <p:cNvSpPr txBox="1">
            <a:spLocks noChangeArrowheads="1"/>
          </p:cNvSpPr>
          <p:nvPr/>
        </p:nvSpPr>
        <p:spPr bwMode="auto">
          <a:xfrm>
            <a:off x="457200" y="5867400"/>
            <a:ext cx="4068763"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lang="pl-PL" altLang="en-US" sz="2000" b="1">
                <a:solidFill>
                  <a:srgbClr val="800000"/>
                </a:solidFill>
              </a:rPr>
              <a:t>f &lt;= x WHEN (e = </a:t>
            </a:r>
            <a:r>
              <a:rPr kumimoji="0" lang="en-US" altLang="en-US" sz="2000" b="1">
                <a:solidFill>
                  <a:srgbClr val="800000"/>
                </a:solidFill>
                <a:latin typeface="Times New Roman" panose="02020603050405020304" pitchFamily="18" charset="0"/>
              </a:rPr>
              <a:t>'</a:t>
            </a:r>
            <a:r>
              <a:rPr lang="en-US" altLang="en-US" sz="2000" b="1">
                <a:solidFill>
                  <a:srgbClr val="800000"/>
                </a:solidFill>
              </a:rPr>
              <a:t>0</a:t>
            </a:r>
            <a:r>
              <a:rPr kumimoji="0" lang="en-US" altLang="en-US" sz="2000" b="1">
                <a:solidFill>
                  <a:srgbClr val="800000"/>
                </a:solidFill>
                <a:latin typeface="Times New Roman" panose="02020603050405020304" pitchFamily="18" charset="0"/>
              </a:rPr>
              <a:t>'</a:t>
            </a:r>
            <a:r>
              <a:rPr lang="pl-PL" altLang="ja-JP" sz="2000" b="1">
                <a:solidFill>
                  <a:srgbClr val="800000"/>
                </a:solidFill>
              </a:rPr>
              <a:t>) ELSE   </a:t>
            </a:r>
            <a:r>
              <a:rPr kumimoji="0" lang="en-US" altLang="en-US" sz="2000" b="1">
                <a:solidFill>
                  <a:srgbClr val="800000"/>
                </a:solidFill>
                <a:latin typeface="Times New Roman" panose="02020603050405020304" pitchFamily="18" charset="0"/>
              </a:rPr>
              <a:t>'</a:t>
            </a:r>
            <a:r>
              <a:rPr lang="pl-PL" altLang="ja-JP" sz="2000" b="1">
                <a:solidFill>
                  <a:srgbClr val="800000"/>
                </a:solidFill>
              </a:rPr>
              <a:t>Z</a:t>
            </a:r>
            <a:r>
              <a:rPr kumimoji="0" lang="en-US" altLang="en-US" sz="2000" b="1">
                <a:solidFill>
                  <a:srgbClr val="800000"/>
                </a:solidFill>
                <a:latin typeface="Times New Roman" panose="02020603050405020304" pitchFamily="18" charset="0"/>
              </a:rPr>
              <a:t>'</a:t>
            </a:r>
            <a:r>
              <a:rPr lang="pl-PL" altLang="ja-JP" sz="2000" b="1">
                <a:solidFill>
                  <a:srgbClr val="800000"/>
                </a:solidFill>
              </a:rPr>
              <a:t>;</a:t>
            </a:r>
          </a:p>
        </p:txBody>
      </p:sp>
      <p:sp>
        <p:nvSpPr>
          <p:cNvPr id="144390" name="TextBox 6">
            <a:extLst>
              <a:ext uri="{FF2B5EF4-FFF2-40B4-BE49-F238E27FC236}">
                <a16:creationId xmlns:a16="http://schemas.microsoft.com/office/drawing/2014/main" xmlns="" id="{AAB8C486-9274-0D4F-A58A-BD3FB8EBD0BD}"/>
              </a:ext>
            </a:extLst>
          </p:cNvPr>
          <p:cNvSpPr txBox="1">
            <a:spLocks noChangeArrowheads="1"/>
          </p:cNvSpPr>
          <p:nvPr/>
        </p:nvSpPr>
        <p:spPr bwMode="auto">
          <a:xfrm>
            <a:off x="4648200" y="3028950"/>
            <a:ext cx="449580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lang="pl-PL" altLang="en-US" sz="2000" b="1">
                <a:solidFill>
                  <a:srgbClr val="800000"/>
                </a:solidFill>
              </a:rPr>
              <a:t>f &lt;= not x WHEN (e = </a:t>
            </a:r>
            <a:r>
              <a:rPr kumimoji="0" lang="en-US" altLang="en-US" sz="2000" b="1">
                <a:solidFill>
                  <a:srgbClr val="800000"/>
                </a:solidFill>
                <a:latin typeface="Times New Roman" panose="02020603050405020304" pitchFamily="18" charset="0"/>
              </a:rPr>
              <a:t>'</a:t>
            </a:r>
            <a:r>
              <a:rPr lang="en-US" altLang="en-US" sz="2000" b="1">
                <a:solidFill>
                  <a:srgbClr val="800000"/>
                </a:solidFill>
              </a:rPr>
              <a:t>1</a:t>
            </a:r>
            <a:r>
              <a:rPr kumimoji="0" lang="en-US" altLang="en-US" sz="2000" b="1">
                <a:solidFill>
                  <a:srgbClr val="800000"/>
                </a:solidFill>
                <a:latin typeface="Times New Roman" panose="02020603050405020304" pitchFamily="18" charset="0"/>
              </a:rPr>
              <a:t>'</a:t>
            </a:r>
            <a:r>
              <a:rPr lang="pl-PL" altLang="ja-JP" sz="2000" b="1">
                <a:solidFill>
                  <a:srgbClr val="800000"/>
                </a:solidFill>
              </a:rPr>
              <a:t>) ELSE   </a:t>
            </a:r>
            <a:r>
              <a:rPr kumimoji="0" lang="en-US" altLang="en-US" sz="2000" b="1">
                <a:solidFill>
                  <a:srgbClr val="800000"/>
                </a:solidFill>
                <a:latin typeface="Times New Roman" panose="02020603050405020304" pitchFamily="18" charset="0"/>
              </a:rPr>
              <a:t>'</a:t>
            </a:r>
            <a:r>
              <a:rPr lang="pl-PL" altLang="ja-JP" sz="2000" b="1">
                <a:solidFill>
                  <a:srgbClr val="800000"/>
                </a:solidFill>
              </a:rPr>
              <a:t>Z</a:t>
            </a:r>
            <a:r>
              <a:rPr kumimoji="0" lang="en-US" altLang="en-US" sz="2000" b="1">
                <a:solidFill>
                  <a:srgbClr val="800000"/>
                </a:solidFill>
                <a:latin typeface="Times New Roman" panose="02020603050405020304" pitchFamily="18" charset="0"/>
              </a:rPr>
              <a:t>'</a:t>
            </a:r>
            <a:r>
              <a:rPr lang="pl-PL" altLang="ja-JP" sz="2000" b="1">
                <a:solidFill>
                  <a:srgbClr val="800000"/>
                </a:solidFill>
              </a:rPr>
              <a:t>;</a:t>
            </a:r>
          </a:p>
        </p:txBody>
      </p:sp>
      <p:sp>
        <p:nvSpPr>
          <p:cNvPr id="144391" name="TextBox 7">
            <a:extLst>
              <a:ext uri="{FF2B5EF4-FFF2-40B4-BE49-F238E27FC236}">
                <a16:creationId xmlns:a16="http://schemas.microsoft.com/office/drawing/2014/main" xmlns="" id="{CFC21DEB-8EE6-7F4B-AF4E-617E50281D76}"/>
              </a:ext>
            </a:extLst>
          </p:cNvPr>
          <p:cNvSpPr txBox="1">
            <a:spLocks noChangeArrowheads="1"/>
          </p:cNvSpPr>
          <p:nvPr/>
        </p:nvSpPr>
        <p:spPr bwMode="auto">
          <a:xfrm>
            <a:off x="4648200" y="5867400"/>
            <a:ext cx="449580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lang="pl-PL" altLang="en-US" sz="2000" b="1">
                <a:solidFill>
                  <a:srgbClr val="800000"/>
                </a:solidFill>
              </a:rPr>
              <a:t>f &lt;= not x WHEN (e = </a:t>
            </a:r>
            <a:r>
              <a:rPr kumimoji="0" lang="en-US" altLang="en-US" sz="2000" b="1">
                <a:solidFill>
                  <a:srgbClr val="800000"/>
                </a:solidFill>
                <a:latin typeface="Times New Roman" panose="02020603050405020304" pitchFamily="18" charset="0"/>
              </a:rPr>
              <a:t>'</a:t>
            </a:r>
            <a:r>
              <a:rPr lang="en-US" altLang="en-US" sz="2000" b="1">
                <a:solidFill>
                  <a:srgbClr val="800000"/>
                </a:solidFill>
              </a:rPr>
              <a:t>0</a:t>
            </a:r>
            <a:r>
              <a:rPr kumimoji="0" lang="en-US" altLang="en-US" sz="2000" b="1">
                <a:solidFill>
                  <a:srgbClr val="800000"/>
                </a:solidFill>
                <a:latin typeface="Times New Roman" panose="02020603050405020304" pitchFamily="18" charset="0"/>
              </a:rPr>
              <a:t>'</a:t>
            </a:r>
            <a:r>
              <a:rPr lang="pl-PL" altLang="ja-JP" sz="2000" b="1">
                <a:solidFill>
                  <a:srgbClr val="800000"/>
                </a:solidFill>
              </a:rPr>
              <a:t>) ELSE   </a:t>
            </a:r>
            <a:r>
              <a:rPr kumimoji="0" lang="en-US" altLang="en-US" sz="2000" b="1">
                <a:solidFill>
                  <a:srgbClr val="800000"/>
                </a:solidFill>
                <a:latin typeface="Times New Roman" panose="02020603050405020304" pitchFamily="18" charset="0"/>
              </a:rPr>
              <a:t>'</a:t>
            </a:r>
            <a:r>
              <a:rPr lang="pl-PL" altLang="ja-JP" sz="2000" b="1">
                <a:solidFill>
                  <a:srgbClr val="800000"/>
                </a:solidFill>
              </a:rPr>
              <a:t>Z</a:t>
            </a:r>
            <a:r>
              <a:rPr kumimoji="0" lang="en-US" altLang="en-US" sz="2000" b="1">
                <a:solidFill>
                  <a:srgbClr val="800000"/>
                </a:solidFill>
                <a:latin typeface="Times New Roman" panose="02020603050405020304" pitchFamily="18" charset="0"/>
              </a:rPr>
              <a:t>'</a:t>
            </a:r>
            <a:r>
              <a:rPr lang="pl-PL" altLang="ja-JP" sz="2000" b="1">
                <a:solidFill>
                  <a:srgbClr val="800000"/>
                </a:solidFill>
              </a:rPr>
              <a:t>;</a:t>
            </a:r>
          </a:p>
        </p:txBody>
      </p:sp>
    </p:spTree>
    <p:extLst>
      <p:ext uri="{BB962C8B-B14F-4D97-AF65-F5344CB8AC3E}">
        <p14:creationId xmlns:p14="http://schemas.microsoft.com/office/powerpoint/2010/main" val="352576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ED18636D-6DD3-41FA-B600-E0CA8E8461B4}" type="slidenum">
              <a:rPr lang="ar-SA" altLang="en-US" sz="1400" smtClean="0">
                <a:solidFill>
                  <a:srgbClr val="0000B6"/>
                </a:solidFill>
                <a:latin typeface="Book Antiqua" panose="02040602050305030304" pitchFamily="18" charset="0"/>
              </a:rPr>
              <a:pPr>
                <a:spcBef>
                  <a:spcPct val="0"/>
                </a:spcBef>
                <a:buClrTx/>
                <a:buSzTx/>
                <a:buFontTx/>
                <a:buNone/>
              </a:pPr>
              <a:t>7</a:t>
            </a:fld>
            <a:endParaRPr lang="en-US" altLang="en-US" sz="1400" smtClean="0">
              <a:solidFill>
                <a:srgbClr val="0000B6"/>
              </a:solidFill>
              <a:latin typeface="Book Antiqua" panose="02040602050305030304" pitchFamily="18" charset="0"/>
            </a:endParaRPr>
          </a:p>
        </p:txBody>
      </p:sp>
      <p:sp>
        <p:nvSpPr>
          <p:cNvPr id="608258" name="Rectangle 2"/>
          <p:cNvSpPr>
            <a:spLocks noGrp="1" noChangeArrowheads="1"/>
          </p:cNvSpPr>
          <p:nvPr>
            <p:ph type="title"/>
          </p:nvPr>
        </p:nvSpPr>
        <p:spPr>
          <a:xfrm>
            <a:off x="587375" y="620713"/>
            <a:ext cx="7772400" cy="715962"/>
          </a:xfrm>
        </p:spPr>
        <p:txBody>
          <a:bodyPr/>
          <a:lstStyle/>
          <a:p>
            <a:pPr>
              <a:defRPr/>
            </a:pPr>
            <a:r>
              <a:rPr lang="en-US" smtClean="0"/>
              <a:t>VHDL Description of </a:t>
            </a:r>
            <a:br>
              <a:rPr lang="en-US" smtClean="0"/>
            </a:br>
            <a:r>
              <a:rPr lang="en-US" smtClean="0"/>
              <a:t>Combinational Networks</a:t>
            </a:r>
          </a:p>
        </p:txBody>
      </p:sp>
      <p:pic>
        <p:nvPicPr>
          <p:cNvPr id="163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3" y="2373313"/>
            <a:ext cx="38560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338" y="1270000"/>
            <a:ext cx="42291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8640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Footer Placeholder 3">
            <a:extLst>
              <a:ext uri="{FF2B5EF4-FFF2-40B4-BE49-F238E27FC236}">
                <a16:creationId xmlns:a16="http://schemas.microsoft.com/office/drawing/2014/main" xmlns="" id="{B5973D79-956A-EE42-806B-6C492FA5518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sp>
        <p:nvSpPr>
          <p:cNvPr id="109570" name="Rectangle 2">
            <a:extLst>
              <a:ext uri="{FF2B5EF4-FFF2-40B4-BE49-F238E27FC236}">
                <a16:creationId xmlns:a16="http://schemas.microsoft.com/office/drawing/2014/main" xmlns="" id="{A3ADF183-A6AD-1340-8A53-EBD2E7550520}"/>
              </a:ext>
            </a:extLst>
          </p:cNvPr>
          <p:cNvSpPr>
            <a:spLocks noGrp="1" noChangeArrowheads="1"/>
          </p:cNvSpPr>
          <p:nvPr>
            <p:ph type="title"/>
          </p:nvPr>
        </p:nvSpPr>
        <p:spPr>
          <a:xfrm>
            <a:off x="457200" y="152400"/>
            <a:ext cx="8382000" cy="762000"/>
          </a:xfrm>
        </p:spPr>
        <p:txBody>
          <a:bodyPr/>
          <a:lstStyle/>
          <a:p>
            <a:pPr algn="ctr"/>
            <a:r>
              <a:rPr lang="pl-PL" altLang="en-US" sz="3600">
                <a:ea typeface="ＭＳ Ｐゴシック" panose="020B0600070205080204" pitchFamily="34" charset="-128"/>
              </a:rPr>
              <a:t>2-to-4 Decoder</a:t>
            </a:r>
          </a:p>
        </p:txBody>
      </p:sp>
      <p:grpSp>
        <p:nvGrpSpPr>
          <p:cNvPr id="109571" name="Group 1">
            <a:extLst>
              <a:ext uri="{FF2B5EF4-FFF2-40B4-BE49-F238E27FC236}">
                <a16:creationId xmlns:a16="http://schemas.microsoft.com/office/drawing/2014/main" xmlns="" id="{D5F1FB2B-4CB8-A64C-BAD6-BA332A17EBD2}"/>
              </a:ext>
            </a:extLst>
          </p:cNvPr>
          <p:cNvGrpSpPr>
            <a:grpSpLocks/>
          </p:cNvGrpSpPr>
          <p:nvPr/>
        </p:nvGrpSpPr>
        <p:grpSpPr bwMode="auto">
          <a:xfrm>
            <a:off x="533400" y="2362200"/>
            <a:ext cx="2932113" cy="3038475"/>
            <a:chOff x="1676400" y="1905000"/>
            <a:chExt cx="2932113" cy="3038475"/>
          </a:xfrm>
        </p:grpSpPr>
        <p:sp>
          <p:nvSpPr>
            <p:cNvPr id="109600" name="Line 3">
              <a:extLst>
                <a:ext uri="{FF2B5EF4-FFF2-40B4-BE49-F238E27FC236}">
                  <a16:creationId xmlns:a16="http://schemas.microsoft.com/office/drawing/2014/main" xmlns="" id="{17D573BC-368B-9648-B1D9-E04105E47D27}"/>
                </a:ext>
              </a:extLst>
            </p:cNvPr>
            <p:cNvSpPr>
              <a:spLocks noChangeShapeType="1"/>
            </p:cNvSpPr>
            <p:nvPr/>
          </p:nvSpPr>
          <p:spPr bwMode="auto">
            <a:xfrm flipH="1">
              <a:off x="1676400" y="2444750"/>
              <a:ext cx="2913063"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01" name="Line 4">
              <a:extLst>
                <a:ext uri="{FF2B5EF4-FFF2-40B4-BE49-F238E27FC236}">
                  <a16:creationId xmlns:a16="http://schemas.microsoft.com/office/drawing/2014/main" xmlns="" id="{F9EE71CD-8014-2C42-BF57-8EB329A869F8}"/>
                </a:ext>
              </a:extLst>
            </p:cNvPr>
            <p:cNvSpPr>
              <a:spLocks noChangeShapeType="1"/>
            </p:cNvSpPr>
            <p:nvPr/>
          </p:nvSpPr>
          <p:spPr bwMode="auto">
            <a:xfrm flipV="1">
              <a:off x="2943225" y="1914525"/>
              <a:ext cx="1588" cy="3028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02" name="Rectangle 5">
              <a:extLst>
                <a:ext uri="{FF2B5EF4-FFF2-40B4-BE49-F238E27FC236}">
                  <a16:creationId xmlns:a16="http://schemas.microsoft.com/office/drawing/2014/main" xmlns="" id="{35E5B2AC-8E8E-5547-819E-DFD410E84D88}"/>
                </a:ext>
              </a:extLst>
            </p:cNvPr>
            <p:cNvSpPr>
              <a:spLocks noChangeArrowheads="1"/>
            </p:cNvSpPr>
            <p:nvPr/>
          </p:nvSpPr>
          <p:spPr bwMode="auto">
            <a:xfrm>
              <a:off x="2236788" y="266223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03" name="Rectangle 6">
              <a:extLst>
                <a:ext uri="{FF2B5EF4-FFF2-40B4-BE49-F238E27FC236}">
                  <a16:creationId xmlns:a16="http://schemas.microsoft.com/office/drawing/2014/main" xmlns="" id="{BB4C3794-D7FB-644D-91DE-B2EB1C9520B6}"/>
                </a:ext>
              </a:extLst>
            </p:cNvPr>
            <p:cNvSpPr>
              <a:spLocks noChangeArrowheads="1"/>
            </p:cNvSpPr>
            <p:nvPr/>
          </p:nvSpPr>
          <p:spPr bwMode="auto">
            <a:xfrm>
              <a:off x="2236788" y="311626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04" name="Rectangle 7">
              <a:extLst>
                <a:ext uri="{FF2B5EF4-FFF2-40B4-BE49-F238E27FC236}">
                  <a16:creationId xmlns:a16="http://schemas.microsoft.com/office/drawing/2014/main" xmlns="" id="{8A7F1776-847A-B14C-B27B-7A6540FAC3C8}"/>
                </a:ext>
              </a:extLst>
            </p:cNvPr>
            <p:cNvSpPr>
              <a:spLocks noChangeArrowheads="1"/>
            </p:cNvSpPr>
            <p:nvPr/>
          </p:nvSpPr>
          <p:spPr bwMode="auto">
            <a:xfrm>
              <a:off x="2236788" y="357028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605" name="Rectangle 8">
              <a:extLst>
                <a:ext uri="{FF2B5EF4-FFF2-40B4-BE49-F238E27FC236}">
                  <a16:creationId xmlns:a16="http://schemas.microsoft.com/office/drawing/2014/main" xmlns="" id="{B69FFEEC-1AB8-0A48-97B6-80FA273CB1D3}"/>
                </a:ext>
              </a:extLst>
            </p:cNvPr>
            <p:cNvSpPr>
              <a:spLocks noChangeArrowheads="1"/>
            </p:cNvSpPr>
            <p:nvPr/>
          </p:nvSpPr>
          <p:spPr bwMode="auto">
            <a:xfrm>
              <a:off x="2236788" y="402748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606" name="Rectangle 9">
              <a:extLst>
                <a:ext uri="{FF2B5EF4-FFF2-40B4-BE49-F238E27FC236}">
                  <a16:creationId xmlns:a16="http://schemas.microsoft.com/office/drawing/2014/main" xmlns="" id="{87DE5149-1DFD-4D47-BB0F-D0AADFDC30DF}"/>
                </a:ext>
              </a:extLst>
            </p:cNvPr>
            <p:cNvSpPr>
              <a:spLocks noChangeArrowheads="1"/>
            </p:cNvSpPr>
            <p:nvPr/>
          </p:nvSpPr>
          <p:spPr bwMode="auto">
            <a:xfrm>
              <a:off x="2611438" y="311626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607" name="Rectangle 10">
              <a:extLst>
                <a:ext uri="{FF2B5EF4-FFF2-40B4-BE49-F238E27FC236}">
                  <a16:creationId xmlns:a16="http://schemas.microsoft.com/office/drawing/2014/main" xmlns="" id="{105B77F9-2C9A-AA47-8EF3-076A3E3402B3}"/>
                </a:ext>
              </a:extLst>
            </p:cNvPr>
            <p:cNvSpPr>
              <a:spLocks noChangeArrowheads="1"/>
            </p:cNvSpPr>
            <p:nvPr/>
          </p:nvSpPr>
          <p:spPr bwMode="auto">
            <a:xfrm>
              <a:off x="2611438" y="357028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08" name="Rectangle 11">
              <a:extLst>
                <a:ext uri="{FF2B5EF4-FFF2-40B4-BE49-F238E27FC236}">
                  <a16:creationId xmlns:a16="http://schemas.microsoft.com/office/drawing/2014/main" xmlns="" id="{759C5B7B-AA4B-134C-8A28-C0AE57907379}"/>
                </a:ext>
              </a:extLst>
            </p:cNvPr>
            <p:cNvSpPr>
              <a:spLocks noChangeArrowheads="1"/>
            </p:cNvSpPr>
            <p:nvPr/>
          </p:nvSpPr>
          <p:spPr bwMode="auto">
            <a:xfrm>
              <a:off x="2611438" y="402748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609" name="Rectangle 12">
              <a:extLst>
                <a:ext uri="{FF2B5EF4-FFF2-40B4-BE49-F238E27FC236}">
                  <a16:creationId xmlns:a16="http://schemas.microsoft.com/office/drawing/2014/main" xmlns="" id="{97B6AD66-0D26-774E-9907-9B747805BF18}"/>
                </a:ext>
              </a:extLst>
            </p:cNvPr>
            <p:cNvSpPr>
              <a:spLocks noChangeArrowheads="1"/>
            </p:cNvSpPr>
            <p:nvPr/>
          </p:nvSpPr>
          <p:spPr bwMode="auto">
            <a:xfrm>
              <a:off x="3179763" y="190500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y </a:t>
              </a:r>
              <a:endParaRPr kumimoji="0" lang="en-US" altLang="en-US" sz="1800">
                <a:latin typeface="Times New Roman" panose="02020603050405020304" pitchFamily="18" charset="0"/>
              </a:endParaRPr>
            </a:p>
          </p:txBody>
        </p:sp>
        <p:sp>
          <p:nvSpPr>
            <p:cNvPr id="109610" name="Rectangle 13">
              <a:extLst>
                <a:ext uri="{FF2B5EF4-FFF2-40B4-BE49-F238E27FC236}">
                  <a16:creationId xmlns:a16="http://schemas.microsoft.com/office/drawing/2014/main" xmlns="" id="{1FA05F2F-781B-1B4D-94B8-FFE7876E4AF2}"/>
                </a:ext>
              </a:extLst>
            </p:cNvPr>
            <p:cNvSpPr>
              <a:spLocks noChangeArrowheads="1"/>
            </p:cNvSpPr>
            <p:nvPr/>
          </p:nvSpPr>
          <p:spPr bwMode="auto">
            <a:xfrm>
              <a:off x="3282950" y="2078038"/>
              <a:ext cx="192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3 </a:t>
              </a:r>
              <a:endParaRPr kumimoji="0" lang="en-US" altLang="en-US" sz="1800">
                <a:latin typeface="Times New Roman" panose="02020603050405020304" pitchFamily="18" charset="0"/>
              </a:endParaRPr>
            </a:p>
          </p:txBody>
        </p:sp>
        <p:sp>
          <p:nvSpPr>
            <p:cNvPr id="109611" name="Rectangle 14">
              <a:extLst>
                <a:ext uri="{FF2B5EF4-FFF2-40B4-BE49-F238E27FC236}">
                  <a16:creationId xmlns:a16="http://schemas.microsoft.com/office/drawing/2014/main" xmlns="" id="{9E354BE6-91BA-2742-9A6B-75E6CF27409F}"/>
                </a:ext>
              </a:extLst>
            </p:cNvPr>
            <p:cNvSpPr>
              <a:spLocks noChangeArrowheads="1"/>
            </p:cNvSpPr>
            <p:nvPr/>
          </p:nvSpPr>
          <p:spPr bwMode="auto">
            <a:xfrm>
              <a:off x="2159000" y="190500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w </a:t>
              </a:r>
              <a:endParaRPr kumimoji="0" lang="en-US" altLang="en-US" sz="1800">
                <a:latin typeface="Times New Roman" panose="02020603050405020304" pitchFamily="18" charset="0"/>
              </a:endParaRPr>
            </a:p>
          </p:txBody>
        </p:sp>
        <p:sp>
          <p:nvSpPr>
            <p:cNvPr id="109612" name="Rectangle 15">
              <a:extLst>
                <a:ext uri="{FF2B5EF4-FFF2-40B4-BE49-F238E27FC236}">
                  <a16:creationId xmlns:a16="http://schemas.microsoft.com/office/drawing/2014/main" xmlns="" id="{B5146DCB-2394-3347-9C1C-0CCFC6F64E0E}"/>
                </a:ext>
              </a:extLst>
            </p:cNvPr>
            <p:cNvSpPr>
              <a:spLocks noChangeArrowheads="1"/>
            </p:cNvSpPr>
            <p:nvPr/>
          </p:nvSpPr>
          <p:spPr bwMode="auto">
            <a:xfrm>
              <a:off x="2311400" y="207803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613" name="Rectangle 16">
              <a:extLst>
                <a:ext uri="{FF2B5EF4-FFF2-40B4-BE49-F238E27FC236}">
                  <a16:creationId xmlns:a16="http://schemas.microsoft.com/office/drawing/2014/main" xmlns="" id="{ECACAE34-81E1-1847-A75C-DE23FBE4DCC4}"/>
                </a:ext>
              </a:extLst>
            </p:cNvPr>
            <p:cNvSpPr>
              <a:spLocks noChangeArrowheads="1"/>
            </p:cNvSpPr>
            <p:nvPr/>
          </p:nvSpPr>
          <p:spPr bwMode="auto">
            <a:xfrm>
              <a:off x="2611438" y="266223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14" name="Rectangle 17">
              <a:extLst>
                <a:ext uri="{FF2B5EF4-FFF2-40B4-BE49-F238E27FC236}">
                  <a16:creationId xmlns:a16="http://schemas.microsoft.com/office/drawing/2014/main" xmlns="" id="{C4B93945-66A0-DD40-AE49-4C9B4F11D07D}"/>
                </a:ext>
              </a:extLst>
            </p:cNvPr>
            <p:cNvSpPr>
              <a:spLocks noChangeArrowheads="1"/>
            </p:cNvSpPr>
            <p:nvPr/>
          </p:nvSpPr>
          <p:spPr bwMode="auto">
            <a:xfrm>
              <a:off x="2536825" y="190500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w </a:t>
              </a:r>
              <a:endParaRPr kumimoji="0" lang="en-US" altLang="en-US" sz="1800">
                <a:latin typeface="Times New Roman" panose="02020603050405020304" pitchFamily="18" charset="0"/>
              </a:endParaRPr>
            </a:p>
          </p:txBody>
        </p:sp>
        <p:sp>
          <p:nvSpPr>
            <p:cNvPr id="109615" name="Rectangle 18">
              <a:extLst>
                <a:ext uri="{FF2B5EF4-FFF2-40B4-BE49-F238E27FC236}">
                  <a16:creationId xmlns:a16="http://schemas.microsoft.com/office/drawing/2014/main" xmlns="" id="{D9D46585-A45A-5641-8176-A7C9059E04C2}"/>
                </a:ext>
              </a:extLst>
            </p:cNvPr>
            <p:cNvSpPr>
              <a:spLocks noChangeArrowheads="1"/>
            </p:cNvSpPr>
            <p:nvPr/>
          </p:nvSpPr>
          <p:spPr bwMode="auto">
            <a:xfrm>
              <a:off x="2689225" y="207803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16" name="Rectangle 19">
              <a:extLst>
                <a:ext uri="{FF2B5EF4-FFF2-40B4-BE49-F238E27FC236}">
                  <a16:creationId xmlns:a16="http://schemas.microsoft.com/office/drawing/2014/main" xmlns="" id="{5C6E614B-CB6C-914D-A0FC-7FD5529B4F78}"/>
                </a:ext>
              </a:extLst>
            </p:cNvPr>
            <p:cNvSpPr>
              <a:spLocks noChangeArrowheads="1"/>
            </p:cNvSpPr>
            <p:nvPr/>
          </p:nvSpPr>
          <p:spPr bwMode="auto">
            <a:xfrm>
              <a:off x="2236788" y="4487863"/>
              <a:ext cx="17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x </a:t>
              </a:r>
              <a:endParaRPr kumimoji="0" lang="en-US" altLang="en-US" sz="1800">
                <a:latin typeface="Times New Roman" panose="02020603050405020304" pitchFamily="18" charset="0"/>
              </a:endParaRPr>
            </a:p>
          </p:txBody>
        </p:sp>
        <p:sp>
          <p:nvSpPr>
            <p:cNvPr id="109617" name="Rectangle 20">
              <a:extLst>
                <a:ext uri="{FF2B5EF4-FFF2-40B4-BE49-F238E27FC236}">
                  <a16:creationId xmlns:a16="http://schemas.microsoft.com/office/drawing/2014/main" xmlns="" id="{8347A9D6-838E-944B-B89F-4F2590550EEA}"/>
                </a:ext>
              </a:extLst>
            </p:cNvPr>
            <p:cNvSpPr>
              <a:spLocks noChangeArrowheads="1"/>
            </p:cNvSpPr>
            <p:nvPr/>
          </p:nvSpPr>
          <p:spPr bwMode="auto">
            <a:xfrm>
              <a:off x="2611438" y="4487863"/>
              <a:ext cx="17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x </a:t>
              </a:r>
              <a:endParaRPr kumimoji="0" lang="en-US" altLang="en-US" sz="1800">
                <a:latin typeface="Times New Roman" panose="02020603050405020304" pitchFamily="18" charset="0"/>
              </a:endParaRPr>
            </a:p>
          </p:txBody>
        </p:sp>
        <p:sp>
          <p:nvSpPr>
            <p:cNvPr id="109618" name="Rectangle 21">
              <a:extLst>
                <a:ext uri="{FF2B5EF4-FFF2-40B4-BE49-F238E27FC236}">
                  <a16:creationId xmlns:a16="http://schemas.microsoft.com/office/drawing/2014/main" xmlns="" id="{4878FD4F-B9CA-424C-AC12-C8D006214A95}"/>
                </a:ext>
              </a:extLst>
            </p:cNvPr>
            <p:cNvSpPr>
              <a:spLocks noChangeArrowheads="1"/>
            </p:cNvSpPr>
            <p:nvPr/>
          </p:nvSpPr>
          <p:spPr bwMode="auto">
            <a:xfrm>
              <a:off x="1858963" y="266541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619" name="Rectangle 22">
              <a:extLst>
                <a:ext uri="{FF2B5EF4-FFF2-40B4-BE49-F238E27FC236}">
                  <a16:creationId xmlns:a16="http://schemas.microsoft.com/office/drawing/2014/main" xmlns="" id="{5E72C9E0-8D2B-924D-9F29-D13A60F3B76B}"/>
                </a:ext>
              </a:extLst>
            </p:cNvPr>
            <p:cNvSpPr>
              <a:spLocks noChangeArrowheads="1"/>
            </p:cNvSpPr>
            <p:nvPr/>
          </p:nvSpPr>
          <p:spPr bwMode="auto">
            <a:xfrm>
              <a:off x="1858963" y="311943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620" name="Rectangle 23">
              <a:extLst>
                <a:ext uri="{FF2B5EF4-FFF2-40B4-BE49-F238E27FC236}">
                  <a16:creationId xmlns:a16="http://schemas.microsoft.com/office/drawing/2014/main" xmlns="" id="{1E9AFC54-B0E2-584F-B2C3-81F56ACC29C9}"/>
                </a:ext>
              </a:extLst>
            </p:cNvPr>
            <p:cNvSpPr>
              <a:spLocks noChangeArrowheads="1"/>
            </p:cNvSpPr>
            <p:nvPr/>
          </p:nvSpPr>
          <p:spPr bwMode="auto">
            <a:xfrm>
              <a:off x="1858963" y="449103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21" name="Rectangle 24">
              <a:extLst>
                <a:ext uri="{FF2B5EF4-FFF2-40B4-BE49-F238E27FC236}">
                  <a16:creationId xmlns:a16="http://schemas.microsoft.com/office/drawing/2014/main" xmlns="" id="{22169D64-D443-9846-972E-4B504F8E77CF}"/>
                </a:ext>
              </a:extLst>
            </p:cNvPr>
            <p:cNvSpPr>
              <a:spLocks noChangeArrowheads="1"/>
            </p:cNvSpPr>
            <p:nvPr/>
          </p:nvSpPr>
          <p:spPr bwMode="auto">
            <a:xfrm>
              <a:off x="1858963" y="357028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622" name="Rectangle 25">
              <a:extLst>
                <a:ext uri="{FF2B5EF4-FFF2-40B4-BE49-F238E27FC236}">
                  <a16:creationId xmlns:a16="http://schemas.microsoft.com/office/drawing/2014/main" xmlns="" id="{E302F40A-CB25-4E4B-90C7-8C97C47378F3}"/>
                </a:ext>
              </a:extLst>
            </p:cNvPr>
            <p:cNvSpPr>
              <a:spLocks noChangeArrowheads="1"/>
            </p:cNvSpPr>
            <p:nvPr/>
          </p:nvSpPr>
          <p:spPr bwMode="auto">
            <a:xfrm>
              <a:off x="1858963" y="402748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623" name="Rectangle 26">
              <a:extLst>
                <a:ext uri="{FF2B5EF4-FFF2-40B4-BE49-F238E27FC236}">
                  <a16:creationId xmlns:a16="http://schemas.microsoft.com/office/drawing/2014/main" xmlns="" id="{AC8BD07C-5CD8-7C46-9B39-1BA689C12FE3}"/>
                </a:ext>
              </a:extLst>
            </p:cNvPr>
            <p:cNvSpPr>
              <a:spLocks noChangeArrowheads="1"/>
            </p:cNvSpPr>
            <p:nvPr/>
          </p:nvSpPr>
          <p:spPr bwMode="auto">
            <a:xfrm>
              <a:off x="1793875" y="1930400"/>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En</a:t>
              </a:r>
              <a:endParaRPr kumimoji="0" lang="en-US" altLang="en-US" sz="1800">
                <a:latin typeface="Times New Roman" panose="02020603050405020304" pitchFamily="18" charset="0"/>
              </a:endParaRPr>
            </a:p>
          </p:txBody>
        </p:sp>
        <p:sp>
          <p:nvSpPr>
            <p:cNvPr id="109624" name="Rectangle 27">
              <a:extLst>
                <a:ext uri="{FF2B5EF4-FFF2-40B4-BE49-F238E27FC236}">
                  <a16:creationId xmlns:a16="http://schemas.microsoft.com/office/drawing/2014/main" xmlns="" id="{775CFDBB-29C3-854C-A60B-C7F35667A7B3}"/>
                </a:ext>
              </a:extLst>
            </p:cNvPr>
            <p:cNvSpPr>
              <a:spLocks noChangeArrowheads="1"/>
            </p:cNvSpPr>
            <p:nvPr/>
          </p:nvSpPr>
          <p:spPr bwMode="auto">
            <a:xfrm>
              <a:off x="3228975" y="311626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25" name="Rectangle 28">
              <a:extLst>
                <a:ext uri="{FF2B5EF4-FFF2-40B4-BE49-F238E27FC236}">
                  <a16:creationId xmlns:a16="http://schemas.microsoft.com/office/drawing/2014/main" xmlns="" id="{96C1F7C8-D065-3A4A-944A-FB8E75BAA09B}"/>
                </a:ext>
              </a:extLst>
            </p:cNvPr>
            <p:cNvSpPr>
              <a:spLocks noChangeArrowheads="1"/>
            </p:cNvSpPr>
            <p:nvPr/>
          </p:nvSpPr>
          <p:spPr bwMode="auto">
            <a:xfrm>
              <a:off x="3228975" y="357028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26" name="Rectangle 29">
              <a:extLst>
                <a:ext uri="{FF2B5EF4-FFF2-40B4-BE49-F238E27FC236}">
                  <a16:creationId xmlns:a16="http://schemas.microsoft.com/office/drawing/2014/main" xmlns="" id="{9AD27DBF-C984-5648-8782-B266FF25974C}"/>
                </a:ext>
              </a:extLst>
            </p:cNvPr>
            <p:cNvSpPr>
              <a:spLocks noChangeArrowheads="1"/>
            </p:cNvSpPr>
            <p:nvPr/>
          </p:nvSpPr>
          <p:spPr bwMode="auto">
            <a:xfrm>
              <a:off x="3228975" y="402748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627" name="Rectangle 30">
              <a:extLst>
                <a:ext uri="{FF2B5EF4-FFF2-40B4-BE49-F238E27FC236}">
                  <a16:creationId xmlns:a16="http://schemas.microsoft.com/office/drawing/2014/main" xmlns="" id="{ACC35ADD-ACBC-714E-9ABA-22ED5DCDAF81}"/>
                </a:ext>
              </a:extLst>
            </p:cNvPr>
            <p:cNvSpPr>
              <a:spLocks noChangeArrowheads="1"/>
            </p:cNvSpPr>
            <p:nvPr/>
          </p:nvSpPr>
          <p:spPr bwMode="auto">
            <a:xfrm>
              <a:off x="3228975" y="266223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28" name="Rectangle 31">
              <a:extLst>
                <a:ext uri="{FF2B5EF4-FFF2-40B4-BE49-F238E27FC236}">
                  <a16:creationId xmlns:a16="http://schemas.microsoft.com/office/drawing/2014/main" xmlns="" id="{3825B2A9-0758-E64C-850F-D84AC55149AF}"/>
                </a:ext>
              </a:extLst>
            </p:cNvPr>
            <p:cNvSpPr>
              <a:spLocks noChangeArrowheads="1"/>
            </p:cNvSpPr>
            <p:nvPr/>
          </p:nvSpPr>
          <p:spPr bwMode="auto">
            <a:xfrm>
              <a:off x="3228975" y="448786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29" name="Rectangle 32">
              <a:extLst>
                <a:ext uri="{FF2B5EF4-FFF2-40B4-BE49-F238E27FC236}">
                  <a16:creationId xmlns:a16="http://schemas.microsoft.com/office/drawing/2014/main" xmlns="" id="{FFC3D71C-D6A3-A943-B067-11CF844F65CA}"/>
                </a:ext>
              </a:extLst>
            </p:cNvPr>
            <p:cNvSpPr>
              <a:spLocks noChangeArrowheads="1"/>
            </p:cNvSpPr>
            <p:nvPr/>
          </p:nvSpPr>
          <p:spPr bwMode="auto">
            <a:xfrm>
              <a:off x="3556000" y="190500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y </a:t>
              </a:r>
              <a:endParaRPr kumimoji="0" lang="en-US" altLang="en-US" sz="1800">
                <a:latin typeface="Times New Roman" panose="02020603050405020304" pitchFamily="18" charset="0"/>
              </a:endParaRPr>
            </a:p>
          </p:txBody>
        </p:sp>
        <p:sp>
          <p:nvSpPr>
            <p:cNvPr id="109630" name="Rectangle 33">
              <a:extLst>
                <a:ext uri="{FF2B5EF4-FFF2-40B4-BE49-F238E27FC236}">
                  <a16:creationId xmlns:a16="http://schemas.microsoft.com/office/drawing/2014/main" xmlns="" id="{C2C6455D-3894-F74F-86B4-7BB14D8096D8}"/>
                </a:ext>
              </a:extLst>
            </p:cNvPr>
            <p:cNvSpPr>
              <a:spLocks noChangeArrowheads="1"/>
            </p:cNvSpPr>
            <p:nvPr/>
          </p:nvSpPr>
          <p:spPr bwMode="auto">
            <a:xfrm>
              <a:off x="3659188" y="2078038"/>
              <a:ext cx="192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2 </a:t>
              </a:r>
              <a:endParaRPr kumimoji="0" lang="en-US" altLang="en-US" sz="1800">
                <a:latin typeface="Times New Roman" panose="02020603050405020304" pitchFamily="18" charset="0"/>
              </a:endParaRPr>
            </a:p>
          </p:txBody>
        </p:sp>
        <p:sp>
          <p:nvSpPr>
            <p:cNvPr id="109631" name="Rectangle 34">
              <a:extLst>
                <a:ext uri="{FF2B5EF4-FFF2-40B4-BE49-F238E27FC236}">
                  <a16:creationId xmlns:a16="http://schemas.microsoft.com/office/drawing/2014/main" xmlns="" id="{E2C5CB62-9A94-004D-A2ED-C201A67AE220}"/>
                </a:ext>
              </a:extLst>
            </p:cNvPr>
            <p:cNvSpPr>
              <a:spLocks noChangeArrowheads="1"/>
            </p:cNvSpPr>
            <p:nvPr/>
          </p:nvSpPr>
          <p:spPr bwMode="auto">
            <a:xfrm>
              <a:off x="3606800" y="311626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32" name="Rectangle 35">
              <a:extLst>
                <a:ext uri="{FF2B5EF4-FFF2-40B4-BE49-F238E27FC236}">
                  <a16:creationId xmlns:a16="http://schemas.microsoft.com/office/drawing/2014/main" xmlns="" id="{33894737-805F-094B-8777-991DBBEB3D07}"/>
                </a:ext>
              </a:extLst>
            </p:cNvPr>
            <p:cNvSpPr>
              <a:spLocks noChangeArrowheads="1"/>
            </p:cNvSpPr>
            <p:nvPr/>
          </p:nvSpPr>
          <p:spPr bwMode="auto">
            <a:xfrm>
              <a:off x="3606800" y="357028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633" name="Rectangle 36">
              <a:extLst>
                <a:ext uri="{FF2B5EF4-FFF2-40B4-BE49-F238E27FC236}">
                  <a16:creationId xmlns:a16="http://schemas.microsoft.com/office/drawing/2014/main" xmlns="" id="{EA216CA9-80AE-A84E-85D9-4DB710335CCA}"/>
                </a:ext>
              </a:extLst>
            </p:cNvPr>
            <p:cNvSpPr>
              <a:spLocks noChangeArrowheads="1"/>
            </p:cNvSpPr>
            <p:nvPr/>
          </p:nvSpPr>
          <p:spPr bwMode="auto">
            <a:xfrm>
              <a:off x="3606800" y="402748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34" name="Rectangle 37">
              <a:extLst>
                <a:ext uri="{FF2B5EF4-FFF2-40B4-BE49-F238E27FC236}">
                  <a16:creationId xmlns:a16="http://schemas.microsoft.com/office/drawing/2014/main" xmlns="" id="{0AF8C873-1862-7449-908D-82F693CBD393}"/>
                </a:ext>
              </a:extLst>
            </p:cNvPr>
            <p:cNvSpPr>
              <a:spLocks noChangeArrowheads="1"/>
            </p:cNvSpPr>
            <p:nvPr/>
          </p:nvSpPr>
          <p:spPr bwMode="auto">
            <a:xfrm>
              <a:off x="3606800" y="266223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35" name="Rectangle 38">
              <a:extLst>
                <a:ext uri="{FF2B5EF4-FFF2-40B4-BE49-F238E27FC236}">
                  <a16:creationId xmlns:a16="http://schemas.microsoft.com/office/drawing/2014/main" xmlns="" id="{9DE978BC-6B28-474E-B329-16744E94736D}"/>
                </a:ext>
              </a:extLst>
            </p:cNvPr>
            <p:cNvSpPr>
              <a:spLocks noChangeArrowheads="1"/>
            </p:cNvSpPr>
            <p:nvPr/>
          </p:nvSpPr>
          <p:spPr bwMode="auto">
            <a:xfrm>
              <a:off x="3606800" y="448786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36" name="Rectangle 39">
              <a:extLst>
                <a:ext uri="{FF2B5EF4-FFF2-40B4-BE49-F238E27FC236}">
                  <a16:creationId xmlns:a16="http://schemas.microsoft.com/office/drawing/2014/main" xmlns="" id="{FF1956BF-36CC-2342-9923-9AB20D6FAEEA}"/>
                </a:ext>
              </a:extLst>
            </p:cNvPr>
            <p:cNvSpPr>
              <a:spLocks noChangeArrowheads="1"/>
            </p:cNvSpPr>
            <p:nvPr/>
          </p:nvSpPr>
          <p:spPr bwMode="auto">
            <a:xfrm>
              <a:off x="3932238" y="190500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y </a:t>
              </a:r>
              <a:endParaRPr kumimoji="0" lang="en-US" altLang="en-US" sz="1800">
                <a:latin typeface="Times New Roman" panose="02020603050405020304" pitchFamily="18" charset="0"/>
              </a:endParaRPr>
            </a:p>
          </p:txBody>
        </p:sp>
        <p:sp>
          <p:nvSpPr>
            <p:cNvPr id="109637" name="Rectangle 40">
              <a:extLst>
                <a:ext uri="{FF2B5EF4-FFF2-40B4-BE49-F238E27FC236}">
                  <a16:creationId xmlns:a16="http://schemas.microsoft.com/office/drawing/2014/main" xmlns="" id="{938E2DA5-4B25-5A46-ADD4-902F67B193CE}"/>
                </a:ext>
              </a:extLst>
            </p:cNvPr>
            <p:cNvSpPr>
              <a:spLocks noChangeArrowheads="1"/>
            </p:cNvSpPr>
            <p:nvPr/>
          </p:nvSpPr>
          <p:spPr bwMode="auto">
            <a:xfrm>
              <a:off x="4035425" y="2078038"/>
              <a:ext cx="192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638" name="Rectangle 41">
              <a:extLst>
                <a:ext uri="{FF2B5EF4-FFF2-40B4-BE49-F238E27FC236}">
                  <a16:creationId xmlns:a16="http://schemas.microsoft.com/office/drawing/2014/main" xmlns="" id="{1473FA91-C5E3-C24D-A8F3-DFB67D4BEC70}"/>
                </a:ext>
              </a:extLst>
            </p:cNvPr>
            <p:cNvSpPr>
              <a:spLocks noChangeArrowheads="1"/>
            </p:cNvSpPr>
            <p:nvPr/>
          </p:nvSpPr>
          <p:spPr bwMode="auto">
            <a:xfrm>
              <a:off x="3981450" y="311626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639" name="Rectangle 42">
              <a:extLst>
                <a:ext uri="{FF2B5EF4-FFF2-40B4-BE49-F238E27FC236}">
                  <a16:creationId xmlns:a16="http://schemas.microsoft.com/office/drawing/2014/main" xmlns="" id="{23B84CD8-3D2B-904B-889A-2A5B4E939921}"/>
                </a:ext>
              </a:extLst>
            </p:cNvPr>
            <p:cNvSpPr>
              <a:spLocks noChangeArrowheads="1"/>
            </p:cNvSpPr>
            <p:nvPr/>
          </p:nvSpPr>
          <p:spPr bwMode="auto">
            <a:xfrm>
              <a:off x="3981450" y="357028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40" name="Rectangle 43">
              <a:extLst>
                <a:ext uri="{FF2B5EF4-FFF2-40B4-BE49-F238E27FC236}">
                  <a16:creationId xmlns:a16="http://schemas.microsoft.com/office/drawing/2014/main" xmlns="" id="{6109BF46-4DB4-7F4A-911D-9B69B1F73270}"/>
                </a:ext>
              </a:extLst>
            </p:cNvPr>
            <p:cNvSpPr>
              <a:spLocks noChangeArrowheads="1"/>
            </p:cNvSpPr>
            <p:nvPr/>
          </p:nvSpPr>
          <p:spPr bwMode="auto">
            <a:xfrm>
              <a:off x="3981450" y="402748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41" name="Rectangle 44">
              <a:extLst>
                <a:ext uri="{FF2B5EF4-FFF2-40B4-BE49-F238E27FC236}">
                  <a16:creationId xmlns:a16="http://schemas.microsoft.com/office/drawing/2014/main" xmlns="" id="{D370880D-ADEB-0B49-8DCD-4D243DFBFB73}"/>
                </a:ext>
              </a:extLst>
            </p:cNvPr>
            <p:cNvSpPr>
              <a:spLocks noChangeArrowheads="1"/>
            </p:cNvSpPr>
            <p:nvPr/>
          </p:nvSpPr>
          <p:spPr bwMode="auto">
            <a:xfrm>
              <a:off x="3981450" y="266223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42" name="Rectangle 45">
              <a:extLst>
                <a:ext uri="{FF2B5EF4-FFF2-40B4-BE49-F238E27FC236}">
                  <a16:creationId xmlns:a16="http://schemas.microsoft.com/office/drawing/2014/main" xmlns="" id="{FB2CA694-AAC7-EF44-A3E8-644E3C0FDD7C}"/>
                </a:ext>
              </a:extLst>
            </p:cNvPr>
            <p:cNvSpPr>
              <a:spLocks noChangeArrowheads="1"/>
            </p:cNvSpPr>
            <p:nvPr/>
          </p:nvSpPr>
          <p:spPr bwMode="auto">
            <a:xfrm>
              <a:off x="3981450" y="448786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43" name="Rectangle 46">
              <a:extLst>
                <a:ext uri="{FF2B5EF4-FFF2-40B4-BE49-F238E27FC236}">
                  <a16:creationId xmlns:a16="http://schemas.microsoft.com/office/drawing/2014/main" xmlns="" id="{8B1DD6F4-0274-3D4A-841D-041EF13C44CD}"/>
                </a:ext>
              </a:extLst>
            </p:cNvPr>
            <p:cNvSpPr>
              <a:spLocks noChangeArrowheads="1"/>
            </p:cNvSpPr>
            <p:nvPr/>
          </p:nvSpPr>
          <p:spPr bwMode="auto">
            <a:xfrm>
              <a:off x="4313238" y="190500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y </a:t>
              </a:r>
              <a:endParaRPr kumimoji="0" lang="en-US" altLang="en-US" sz="1800">
                <a:latin typeface="Times New Roman" panose="02020603050405020304" pitchFamily="18" charset="0"/>
              </a:endParaRPr>
            </a:p>
          </p:txBody>
        </p:sp>
        <p:sp>
          <p:nvSpPr>
            <p:cNvPr id="109644" name="Rectangle 47">
              <a:extLst>
                <a:ext uri="{FF2B5EF4-FFF2-40B4-BE49-F238E27FC236}">
                  <a16:creationId xmlns:a16="http://schemas.microsoft.com/office/drawing/2014/main" xmlns="" id="{58A7E996-2D21-1645-89E0-35F11775C380}"/>
                </a:ext>
              </a:extLst>
            </p:cNvPr>
            <p:cNvSpPr>
              <a:spLocks noChangeArrowheads="1"/>
            </p:cNvSpPr>
            <p:nvPr/>
          </p:nvSpPr>
          <p:spPr bwMode="auto">
            <a:xfrm>
              <a:off x="4416425" y="2078038"/>
              <a:ext cx="192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45" name="Rectangle 48">
              <a:extLst>
                <a:ext uri="{FF2B5EF4-FFF2-40B4-BE49-F238E27FC236}">
                  <a16:creationId xmlns:a16="http://schemas.microsoft.com/office/drawing/2014/main" xmlns="" id="{17769792-4100-FC46-8760-AE5651CB7B52}"/>
                </a:ext>
              </a:extLst>
            </p:cNvPr>
            <p:cNvSpPr>
              <a:spLocks noChangeArrowheads="1"/>
            </p:cNvSpPr>
            <p:nvPr/>
          </p:nvSpPr>
          <p:spPr bwMode="auto">
            <a:xfrm>
              <a:off x="4362450" y="311626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46" name="Rectangle 49">
              <a:extLst>
                <a:ext uri="{FF2B5EF4-FFF2-40B4-BE49-F238E27FC236}">
                  <a16:creationId xmlns:a16="http://schemas.microsoft.com/office/drawing/2014/main" xmlns="" id="{2A7E9369-4D4D-2244-9063-DE8BC6E0CAC9}"/>
                </a:ext>
              </a:extLst>
            </p:cNvPr>
            <p:cNvSpPr>
              <a:spLocks noChangeArrowheads="1"/>
            </p:cNvSpPr>
            <p:nvPr/>
          </p:nvSpPr>
          <p:spPr bwMode="auto">
            <a:xfrm>
              <a:off x="4362450" y="357346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47" name="Rectangle 50">
              <a:extLst>
                <a:ext uri="{FF2B5EF4-FFF2-40B4-BE49-F238E27FC236}">
                  <a16:creationId xmlns:a16="http://schemas.microsoft.com/office/drawing/2014/main" xmlns="" id="{49243C6A-F37E-D34F-8AD7-FDFBE821F494}"/>
                </a:ext>
              </a:extLst>
            </p:cNvPr>
            <p:cNvSpPr>
              <a:spLocks noChangeArrowheads="1"/>
            </p:cNvSpPr>
            <p:nvPr/>
          </p:nvSpPr>
          <p:spPr bwMode="auto">
            <a:xfrm>
              <a:off x="4362450" y="402748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648" name="Rectangle 51">
              <a:extLst>
                <a:ext uri="{FF2B5EF4-FFF2-40B4-BE49-F238E27FC236}">
                  <a16:creationId xmlns:a16="http://schemas.microsoft.com/office/drawing/2014/main" xmlns="" id="{492DFF65-0355-FC4F-BDFA-CE3041AE23C3}"/>
                </a:ext>
              </a:extLst>
            </p:cNvPr>
            <p:cNvSpPr>
              <a:spLocks noChangeArrowheads="1"/>
            </p:cNvSpPr>
            <p:nvPr/>
          </p:nvSpPr>
          <p:spPr bwMode="auto">
            <a:xfrm>
              <a:off x="4362450" y="265906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649" name="Rectangle 52">
              <a:extLst>
                <a:ext uri="{FF2B5EF4-FFF2-40B4-BE49-F238E27FC236}">
                  <a16:creationId xmlns:a16="http://schemas.microsoft.com/office/drawing/2014/main" xmlns="" id="{D8ABF31B-B350-0E41-B98E-8CEC15C57C74}"/>
                </a:ext>
              </a:extLst>
            </p:cNvPr>
            <p:cNvSpPr>
              <a:spLocks noChangeArrowheads="1"/>
            </p:cNvSpPr>
            <p:nvPr/>
          </p:nvSpPr>
          <p:spPr bwMode="auto">
            <a:xfrm>
              <a:off x="4362450" y="4491038"/>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grpSp>
      <p:sp>
        <p:nvSpPr>
          <p:cNvPr id="109572" name="Rectangle 74">
            <a:extLst>
              <a:ext uri="{FF2B5EF4-FFF2-40B4-BE49-F238E27FC236}">
                <a16:creationId xmlns:a16="http://schemas.microsoft.com/office/drawing/2014/main" xmlns="" id="{6DEA76AA-F103-FD41-8058-446B2E3AAE31}"/>
              </a:ext>
            </a:extLst>
          </p:cNvPr>
          <p:cNvSpPr>
            <a:spLocks noChangeArrowheads="1"/>
          </p:cNvSpPr>
          <p:nvPr/>
        </p:nvSpPr>
        <p:spPr bwMode="auto">
          <a:xfrm>
            <a:off x="1219200" y="1676400"/>
            <a:ext cx="149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Helvetica" pitchFamily="2" charset="0"/>
              </a:rPr>
              <a:t>(a) Truth table </a:t>
            </a:r>
            <a:endParaRPr kumimoji="0" lang="en-US" altLang="en-US" sz="1800">
              <a:latin typeface="Times New Roman" panose="02020603050405020304" pitchFamily="18" charset="0"/>
            </a:endParaRPr>
          </a:p>
        </p:txBody>
      </p:sp>
      <p:sp>
        <p:nvSpPr>
          <p:cNvPr id="109573" name="Rectangle 75">
            <a:extLst>
              <a:ext uri="{FF2B5EF4-FFF2-40B4-BE49-F238E27FC236}">
                <a16:creationId xmlns:a16="http://schemas.microsoft.com/office/drawing/2014/main" xmlns="" id="{593482A4-C2FE-A142-ADEF-EB469C24EF7C}"/>
              </a:ext>
            </a:extLst>
          </p:cNvPr>
          <p:cNvSpPr>
            <a:spLocks noChangeArrowheads="1"/>
          </p:cNvSpPr>
          <p:nvPr/>
        </p:nvSpPr>
        <p:spPr bwMode="auto">
          <a:xfrm>
            <a:off x="3962400" y="1219200"/>
            <a:ext cx="2105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Helvetica" pitchFamily="2" charset="0"/>
              </a:rPr>
              <a:t>(b) Graphical symbol </a:t>
            </a:r>
            <a:endParaRPr kumimoji="0" lang="en-US" altLang="en-US" sz="1800">
              <a:latin typeface="Times New Roman" panose="02020603050405020304" pitchFamily="18" charset="0"/>
            </a:endParaRPr>
          </a:p>
        </p:txBody>
      </p:sp>
      <p:sp>
        <p:nvSpPr>
          <p:cNvPr id="109574" name="Rectangle 53">
            <a:extLst>
              <a:ext uri="{FF2B5EF4-FFF2-40B4-BE49-F238E27FC236}">
                <a16:creationId xmlns:a16="http://schemas.microsoft.com/office/drawing/2014/main" xmlns="" id="{64F1DADB-4370-5041-9090-27E625ED3405}"/>
              </a:ext>
            </a:extLst>
          </p:cNvPr>
          <p:cNvSpPr>
            <a:spLocks noChangeArrowheads="1"/>
          </p:cNvSpPr>
          <p:nvPr/>
        </p:nvSpPr>
        <p:spPr bwMode="auto">
          <a:xfrm>
            <a:off x="6226175" y="1684338"/>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w </a:t>
            </a:r>
            <a:endParaRPr kumimoji="0" lang="en-US" altLang="en-US" sz="1800">
              <a:latin typeface="Times New Roman" panose="02020603050405020304" pitchFamily="18" charset="0"/>
            </a:endParaRPr>
          </a:p>
        </p:txBody>
      </p:sp>
      <p:sp>
        <p:nvSpPr>
          <p:cNvPr id="109575" name="Rectangle 54">
            <a:extLst>
              <a:ext uri="{FF2B5EF4-FFF2-40B4-BE49-F238E27FC236}">
                <a16:creationId xmlns:a16="http://schemas.microsoft.com/office/drawing/2014/main" xmlns="" id="{39D20FD1-48ED-8146-91B2-7791B332647D}"/>
              </a:ext>
            </a:extLst>
          </p:cNvPr>
          <p:cNvSpPr>
            <a:spLocks noChangeArrowheads="1"/>
          </p:cNvSpPr>
          <p:nvPr/>
        </p:nvSpPr>
        <p:spPr bwMode="auto">
          <a:xfrm>
            <a:off x="6134100" y="1524000"/>
            <a:ext cx="1098550" cy="23098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9576" name="Line 55">
            <a:extLst>
              <a:ext uri="{FF2B5EF4-FFF2-40B4-BE49-F238E27FC236}">
                <a16:creationId xmlns:a16="http://schemas.microsoft.com/office/drawing/2014/main" xmlns="" id="{C1FBF089-F39B-B548-86C2-FEDE777A5CBC}"/>
              </a:ext>
            </a:extLst>
          </p:cNvPr>
          <p:cNvSpPr>
            <a:spLocks noChangeShapeType="1"/>
          </p:cNvSpPr>
          <p:nvPr/>
        </p:nvSpPr>
        <p:spPr bwMode="auto">
          <a:xfrm>
            <a:off x="5776913" y="1901825"/>
            <a:ext cx="357187" cy="31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7" name="Rectangle 56">
            <a:extLst>
              <a:ext uri="{FF2B5EF4-FFF2-40B4-BE49-F238E27FC236}">
                <a16:creationId xmlns:a16="http://schemas.microsoft.com/office/drawing/2014/main" xmlns="" id="{61DE5272-F64E-9446-90F9-C05594F01C80}"/>
              </a:ext>
            </a:extLst>
          </p:cNvPr>
          <p:cNvSpPr>
            <a:spLocks noChangeArrowheads="1"/>
          </p:cNvSpPr>
          <p:nvPr/>
        </p:nvSpPr>
        <p:spPr bwMode="auto">
          <a:xfrm>
            <a:off x="6376988" y="1857375"/>
            <a:ext cx="192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578" name="Line 57">
            <a:extLst>
              <a:ext uri="{FF2B5EF4-FFF2-40B4-BE49-F238E27FC236}">
                <a16:creationId xmlns:a16="http://schemas.microsoft.com/office/drawing/2014/main" xmlns="" id="{4E372BE5-4DEE-3C4F-B7B2-F99C8DA0A7EC}"/>
              </a:ext>
            </a:extLst>
          </p:cNvPr>
          <p:cNvSpPr>
            <a:spLocks noChangeShapeType="1"/>
          </p:cNvSpPr>
          <p:nvPr/>
        </p:nvSpPr>
        <p:spPr bwMode="auto">
          <a:xfrm>
            <a:off x="5776913" y="3379788"/>
            <a:ext cx="357187" cy="31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9" name="Line 58">
            <a:extLst>
              <a:ext uri="{FF2B5EF4-FFF2-40B4-BE49-F238E27FC236}">
                <a16:creationId xmlns:a16="http://schemas.microsoft.com/office/drawing/2014/main" xmlns="" id="{0C742AA9-23C5-B049-B9DF-65205A38A1B2}"/>
              </a:ext>
            </a:extLst>
          </p:cNvPr>
          <p:cNvSpPr>
            <a:spLocks noChangeShapeType="1"/>
          </p:cNvSpPr>
          <p:nvPr/>
        </p:nvSpPr>
        <p:spPr bwMode="auto">
          <a:xfrm>
            <a:off x="7232650" y="1901825"/>
            <a:ext cx="334963" cy="31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0" name="Line 59">
            <a:extLst>
              <a:ext uri="{FF2B5EF4-FFF2-40B4-BE49-F238E27FC236}">
                <a16:creationId xmlns:a16="http://schemas.microsoft.com/office/drawing/2014/main" xmlns="" id="{ECA09B54-74F1-9F42-BFB6-97B41B9BF785}"/>
              </a:ext>
            </a:extLst>
          </p:cNvPr>
          <p:cNvSpPr>
            <a:spLocks noChangeShapeType="1"/>
          </p:cNvSpPr>
          <p:nvPr/>
        </p:nvSpPr>
        <p:spPr bwMode="auto">
          <a:xfrm>
            <a:off x="7232650" y="3379788"/>
            <a:ext cx="334963" cy="31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1" name="Rectangle 60">
            <a:extLst>
              <a:ext uri="{FF2B5EF4-FFF2-40B4-BE49-F238E27FC236}">
                <a16:creationId xmlns:a16="http://schemas.microsoft.com/office/drawing/2014/main" xmlns="" id="{0E9EE359-059D-0D41-8FF0-4F283BE15071}"/>
              </a:ext>
            </a:extLst>
          </p:cNvPr>
          <p:cNvSpPr>
            <a:spLocks noChangeArrowheads="1"/>
          </p:cNvSpPr>
          <p:nvPr/>
        </p:nvSpPr>
        <p:spPr bwMode="auto">
          <a:xfrm>
            <a:off x="6226175" y="3241675"/>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En</a:t>
            </a:r>
            <a:endParaRPr kumimoji="0" lang="en-US" altLang="en-US" sz="1800">
              <a:latin typeface="Times New Roman" panose="02020603050405020304" pitchFamily="18" charset="0"/>
            </a:endParaRPr>
          </a:p>
        </p:txBody>
      </p:sp>
      <p:sp>
        <p:nvSpPr>
          <p:cNvPr id="109582" name="Rectangle 61">
            <a:extLst>
              <a:ext uri="{FF2B5EF4-FFF2-40B4-BE49-F238E27FC236}">
                <a16:creationId xmlns:a16="http://schemas.microsoft.com/office/drawing/2014/main" xmlns="" id="{022DAC96-F867-5840-B663-51579E726AE4}"/>
              </a:ext>
            </a:extLst>
          </p:cNvPr>
          <p:cNvSpPr>
            <a:spLocks noChangeArrowheads="1"/>
          </p:cNvSpPr>
          <p:nvPr/>
        </p:nvSpPr>
        <p:spPr bwMode="auto">
          <a:xfrm>
            <a:off x="6946900" y="1684338"/>
            <a:ext cx="17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y </a:t>
            </a:r>
            <a:endParaRPr kumimoji="0" lang="en-US" altLang="en-US" sz="1800">
              <a:latin typeface="Times New Roman" panose="02020603050405020304" pitchFamily="18" charset="0"/>
            </a:endParaRPr>
          </a:p>
        </p:txBody>
      </p:sp>
      <p:sp>
        <p:nvSpPr>
          <p:cNvPr id="109583" name="Rectangle 62">
            <a:extLst>
              <a:ext uri="{FF2B5EF4-FFF2-40B4-BE49-F238E27FC236}">
                <a16:creationId xmlns:a16="http://schemas.microsoft.com/office/drawing/2014/main" xmlns="" id="{8277C4A6-282C-064F-A9AC-92432911B12D}"/>
              </a:ext>
            </a:extLst>
          </p:cNvPr>
          <p:cNvSpPr>
            <a:spLocks noChangeArrowheads="1"/>
          </p:cNvSpPr>
          <p:nvPr/>
        </p:nvSpPr>
        <p:spPr bwMode="auto">
          <a:xfrm>
            <a:off x="7048500" y="1857375"/>
            <a:ext cx="192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3 </a:t>
            </a:r>
            <a:endParaRPr kumimoji="0" lang="en-US" altLang="en-US" sz="1800">
              <a:latin typeface="Times New Roman" panose="02020603050405020304" pitchFamily="18" charset="0"/>
            </a:endParaRPr>
          </a:p>
        </p:txBody>
      </p:sp>
      <p:sp>
        <p:nvSpPr>
          <p:cNvPr id="109584" name="Rectangle 63">
            <a:extLst>
              <a:ext uri="{FF2B5EF4-FFF2-40B4-BE49-F238E27FC236}">
                <a16:creationId xmlns:a16="http://schemas.microsoft.com/office/drawing/2014/main" xmlns="" id="{7EF25793-0CBA-164E-B66C-6BDBE5ECCB4E}"/>
              </a:ext>
            </a:extLst>
          </p:cNvPr>
          <p:cNvSpPr>
            <a:spLocks noChangeArrowheads="1"/>
          </p:cNvSpPr>
          <p:nvPr/>
        </p:nvSpPr>
        <p:spPr bwMode="auto">
          <a:xfrm>
            <a:off x="6226175" y="2173288"/>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w </a:t>
            </a:r>
            <a:endParaRPr kumimoji="0" lang="en-US" altLang="en-US" sz="1800">
              <a:latin typeface="Times New Roman" panose="02020603050405020304" pitchFamily="18" charset="0"/>
            </a:endParaRPr>
          </a:p>
        </p:txBody>
      </p:sp>
      <p:sp>
        <p:nvSpPr>
          <p:cNvPr id="109585" name="Line 64">
            <a:extLst>
              <a:ext uri="{FF2B5EF4-FFF2-40B4-BE49-F238E27FC236}">
                <a16:creationId xmlns:a16="http://schemas.microsoft.com/office/drawing/2014/main" xmlns="" id="{61812331-39B4-9A49-AD95-61B8BCA9BE72}"/>
              </a:ext>
            </a:extLst>
          </p:cNvPr>
          <p:cNvSpPr>
            <a:spLocks noChangeShapeType="1"/>
          </p:cNvSpPr>
          <p:nvPr/>
        </p:nvSpPr>
        <p:spPr bwMode="auto">
          <a:xfrm>
            <a:off x="5776913" y="2393950"/>
            <a:ext cx="357187" cy="31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6" name="Rectangle 65">
            <a:extLst>
              <a:ext uri="{FF2B5EF4-FFF2-40B4-BE49-F238E27FC236}">
                <a16:creationId xmlns:a16="http://schemas.microsoft.com/office/drawing/2014/main" xmlns="" id="{95A88F7F-E42C-FD45-B689-7B5EFCBCA6AD}"/>
              </a:ext>
            </a:extLst>
          </p:cNvPr>
          <p:cNvSpPr>
            <a:spLocks noChangeArrowheads="1"/>
          </p:cNvSpPr>
          <p:nvPr/>
        </p:nvSpPr>
        <p:spPr bwMode="auto">
          <a:xfrm>
            <a:off x="6376988" y="2346325"/>
            <a:ext cx="192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587" name="Rectangle 66">
            <a:extLst>
              <a:ext uri="{FF2B5EF4-FFF2-40B4-BE49-F238E27FC236}">
                <a16:creationId xmlns:a16="http://schemas.microsoft.com/office/drawing/2014/main" xmlns="" id="{46C632E6-3B2C-544C-B4B0-F65E076FAA52}"/>
              </a:ext>
            </a:extLst>
          </p:cNvPr>
          <p:cNvSpPr>
            <a:spLocks noChangeArrowheads="1"/>
          </p:cNvSpPr>
          <p:nvPr/>
        </p:nvSpPr>
        <p:spPr bwMode="auto">
          <a:xfrm>
            <a:off x="6946900" y="2173288"/>
            <a:ext cx="17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y </a:t>
            </a:r>
            <a:endParaRPr kumimoji="0" lang="en-US" altLang="en-US" sz="1800">
              <a:latin typeface="Times New Roman" panose="02020603050405020304" pitchFamily="18" charset="0"/>
            </a:endParaRPr>
          </a:p>
        </p:txBody>
      </p:sp>
      <p:sp>
        <p:nvSpPr>
          <p:cNvPr id="109588" name="Rectangle 67">
            <a:extLst>
              <a:ext uri="{FF2B5EF4-FFF2-40B4-BE49-F238E27FC236}">
                <a16:creationId xmlns:a16="http://schemas.microsoft.com/office/drawing/2014/main" xmlns="" id="{B9CFB8EC-FE2A-BE48-8EC4-890F8B5BA988}"/>
              </a:ext>
            </a:extLst>
          </p:cNvPr>
          <p:cNvSpPr>
            <a:spLocks noChangeArrowheads="1"/>
          </p:cNvSpPr>
          <p:nvPr/>
        </p:nvSpPr>
        <p:spPr bwMode="auto">
          <a:xfrm>
            <a:off x="7048500" y="2346325"/>
            <a:ext cx="192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2 </a:t>
            </a:r>
            <a:endParaRPr kumimoji="0" lang="en-US" altLang="en-US" sz="1800">
              <a:latin typeface="Times New Roman" panose="02020603050405020304" pitchFamily="18" charset="0"/>
            </a:endParaRPr>
          </a:p>
        </p:txBody>
      </p:sp>
      <p:sp>
        <p:nvSpPr>
          <p:cNvPr id="109589" name="Rectangle 68">
            <a:extLst>
              <a:ext uri="{FF2B5EF4-FFF2-40B4-BE49-F238E27FC236}">
                <a16:creationId xmlns:a16="http://schemas.microsoft.com/office/drawing/2014/main" xmlns="" id="{1A8BA8BD-1EAF-D448-B09C-40EF358ED6BB}"/>
              </a:ext>
            </a:extLst>
          </p:cNvPr>
          <p:cNvSpPr>
            <a:spLocks noChangeArrowheads="1"/>
          </p:cNvSpPr>
          <p:nvPr/>
        </p:nvSpPr>
        <p:spPr bwMode="auto">
          <a:xfrm>
            <a:off x="6946900" y="2659063"/>
            <a:ext cx="17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y </a:t>
            </a:r>
            <a:endParaRPr kumimoji="0" lang="en-US" altLang="en-US" sz="1800">
              <a:latin typeface="Times New Roman" panose="02020603050405020304" pitchFamily="18" charset="0"/>
            </a:endParaRPr>
          </a:p>
        </p:txBody>
      </p:sp>
      <p:sp>
        <p:nvSpPr>
          <p:cNvPr id="109590" name="Rectangle 69">
            <a:extLst>
              <a:ext uri="{FF2B5EF4-FFF2-40B4-BE49-F238E27FC236}">
                <a16:creationId xmlns:a16="http://schemas.microsoft.com/office/drawing/2014/main" xmlns="" id="{3D52E3E2-9B19-E645-9D19-1E55C203E0EB}"/>
              </a:ext>
            </a:extLst>
          </p:cNvPr>
          <p:cNvSpPr>
            <a:spLocks noChangeArrowheads="1"/>
          </p:cNvSpPr>
          <p:nvPr/>
        </p:nvSpPr>
        <p:spPr bwMode="auto">
          <a:xfrm>
            <a:off x="7048500" y="2832100"/>
            <a:ext cx="192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1 </a:t>
            </a:r>
            <a:endParaRPr kumimoji="0" lang="en-US" altLang="en-US" sz="1800">
              <a:latin typeface="Times New Roman" panose="02020603050405020304" pitchFamily="18" charset="0"/>
            </a:endParaRPr>
          </a:p>
        </p:txBody>
      </p:sp>
      <p:sp>
        <p:nvSpPr>
          <p:cNvPr id="109591" name="Rectangle 70">
            <a:extLst>
              <a:ext uri="{FF2B5EF4-FFF2-40B4-BE49-F238E27FC236}">
                <a16:creationId xmlns:a16="http://schemas.microsoft.com/office/drawing/2014/main" xmlns="" id="{ED02FBF6-C688-0444-ABB8-F51296FA1828}"/>
              </a:ext>
            </a:extLst>
          </p:cNvPr>
          <p:cNvSpPr>
            <a:spLocks noChangeArrowheads="1"/>
          </p:cNvSpPr>
          <p:nvPr/>
        </p:nvSpPr>
        <p:spPr bwMode="auto">
          <a:xfrm>
            <a:off x="6946900" y="3146425"/>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y </a:t>
            </a:r>
            <a:endParaRPr kumimoji="0" lang="en-US" altLang="en-US" sz="1800">
              <a:latin typeface="Times New Roman" panose="02020603050405020304" pitchFamily="18" charset="0"/>
            </a:endParaRPr>
          </a:p>
        </p:txBody>
      </p:sp>
      <p:sp>
        <p:nvSpPr>
          <p:cNvPr id="109592" name="Line 71">
            <a:extLst>
              <a:ext uri="{FF2B5EF4-FFF2-40B4-BE49-F238E27FC236}">
                <a16:creationId xmlns:a16="http://schemas.microsoft.com/office/drawing/2014/main" xmlns="" id="{C14F19DD-C001-0142-9932-9EFB15CC6ADD}"/>
              </a:ext>
            </a:extLst>
          </p:cNvPr>
          <p:cNvSpPr>
            <a:spLocks noChangeShapeType="1"/>
          </p:cNvSpPr>
          <p:nvPr/>
        </p:nvSpPr>
        <p:spPr bwMode="auto">
          <a:xfrm>
            <a:off x="7250113" y="2925763"/>
            <a:ext cx="31750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93" name="Line 72">
            <a:extLst>
              <a:ext uri="{FF2B5EF4-FFF2-40B4-BE49-F238E27FC236}">
                <a16:creationId xmlns:a16="http://schemas.microsoft.com/office/drawing/2014/main" xmlns="" id="{0A2EC014-D918-AE44-B8BF-83FDCE1F4F30}"/>
              </a:ext>
            </a:extLst>
          </p:cNvPr>
          <p:cNvSpPr>
            <a:spLocks noChangeShapeType="1"/>
          </p:cNvSpPr>
          <p:nvPr/>
        </p:nvSpPr>
        <p:spPr bwMode="auto">
          <a:xfrm>
            <a:off x="7232650" y="2432050"/>
            <a:ext cx="334963" cy="31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94" name="Rectangle 73">
            <a:extLst>
              <a:ext uri="{FF2B5EF4-FFF2-40B4-BE49-F238E27FC236}">
                <a16:creationId xmlns:a16="http://schemas.microsoft.com/office/drawing/2014/main" xmlns="" id="{9840BEB9-440A-DE48-ACFD-9C983EEB4FBF}"/>
              </a:ext>
            </a:extLst>
          </p:cNvPr>
          <p:cNvSpPr>
            <a:spLocks noChangeArrowheads="1"/>
          </p:cNvSpPr>
          <p:nvPr/>
        </p:nvSpPr>
        <p:spPr bwMode="auto">
          <a:xfrm>
            <a:off x="7048500" y="3321050"/>
            <a:ext cx="192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a:solidFill>
                  <a:srgbClr val="000000"/>
                </a:solidFill>
                <a:latin typeface="Times-Roman" charset="0"/>
              </a:rPr>
              <a:t>0 </a:t>
            </a:r>
            <a:endParaRPr kumimoji="0" lang="en-US" altLang="en-US" sz="1800">
              <a:latin typeface="Times New Roman" panose="02020603050405020304" pitchFamily="18" charset="0"/>
            </a:endParaRPr>
          </a:p>
        </p:txBody>
      </p:sp>
      <p:sp>
        <p:nvSpPr>
          <p:cNvPr id="109595" name="Left Brace 76">
            <a:extLst>
              <a:ext uri="{FF2B5EF4-FFF2-40B4-BE49-F238E27FC236}">
                <a16:creationId xmlns:a16="http://schemas.microsoft.com/office/drawing/2014/main" xmlns="" id="{8435EC10-71BE-9B4A-9D04-D96BBDF786B3}"/>
              </a:ext>
            </a:extLst>
          </p:cNvPr>
          <p:cNvSpPr>
            <a:spLocks/>
          </p:cNvSpPr>
          <p:nvPr/>
        </p:nvSpPr>
        <p:spPr bwMode="auto">
          <a:xfrm>
            <a:off x="5519738" y="1820863"/>
            <a:ext cx="228600" cy="609600"/>
          </a:xfrm>
          <a:prstGeom prst="leftBrace">
            <a:avLst>
              <a:gd name="adj1" fmla="val 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1143000" indent="-228600">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9596" name="TextBox 77">
            <a:extLst>
              <a:ext uri="{FF2B5EF4-FFF2-40B4-BE49-F238E27FC236}">
                <a16:creationId xmlns:a16="http://schemas.microsoft.com/office/drawing/2014/main" xmlns="" id="{005686CE-54AE-CA40-B7CF-7F0905F43CD9}"/>
              </a:ext>
            </a:extLst>
          </p:cNvPr>
          <p:cNvSpPr txBox="1">
            <a:spLocks noChangeArrowheads="1"/>
          </p:cNvSpPr>
          <p:nvPr/>
        </p:nvSpPr>
        <p:spPr bwMode="auto">
          <a:xfrm>
            <a:off x="5181600" y="1820863"/>
            <a:ext cx="490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lang="en-US" altLang="en-US" i="1">
                <a:latin typeface="Times New Roman" panose="02020603050405020304" pitchFamily="18" charset="0"/>
              </a:rPr>
              <a:t>w</a:t>
            </a:r>
          </a:p>
        </p:txBody>
      </p:sp>
      <p:sp>
        <p:nvSpPr>
          <p:cNvPr id="3" name="Right Brace 2">
            <a:extLst>
              <a:ext uri="{FF2B5EF4-FFF2-40B4-BE49-F238E27FC236}">
                <a16:creationId xmlns:a16="http://schemas.microsoft.com/office/drawing/2014/main" xmlns="" id="{2B36653C-AD04-8F4C-97D3-7A19D09CBE24}"/>
              </a:ext>
            </a:extLst>
          </p:cNvPr>
          <p:cNvSpPr/>
          <p:nvPr/>
        </p:nvSpPr>
        <p:spPr bwMode="auto">
          <a:xfrm flipH="1">
            <a:off x="7653721" y="1744662"/>
            <a:ext cx="304800" cy="1752600"/>
          </a:xfrm>
          <a:prstGeom prst="rightBrace">
            <a:avLst/>
          </a:prstGeom>
          <a:no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a:lstStyle/>
          <a:p>
            <a:pPr marL="1143000" indent="-228600">
              <a:defRPr/>
            </a:pPr>
            <a:endParaRPr lang="en-US">
              <a:ea typeface="ＭＳ Ｐゴシック" charset="0"/>
              <a:cs typeface="ＭＳ Ｐゴシック" charset="0"/>
            </a:endParaRPr>
          </a:p>
        </p:txBody>
      </p:sp>
      <p:sp>
        <p:nvSpPr>
          <p:cNvPr id="109598" name="TextBox 80">
            <a:extLst>
              <a:ext uri="{FF2B5EF4-FFF2-40B4-BE49-F238E27FC236}">
                <a16:creationId xmlns:a16="http://schemas.microsoft.com/office/drawing/2014/main" xmlns="" id="{A9B7571C-9866-B949-9A0F-9684C37B54AD}"/>
              </a:ext>
            </a:extLst>
          </p:cNvPr>
          <p:cNvSpPr txBox="1">
            <a:spLocks noChangeArrowheads="1"/>
          </p:cNvSpPr>
          <p:nvPr/>
        </p:nvSpPr>
        <p:spPr bwMode="auto">
          <a:xfrm>
            <a:off x="8034338" y="2354263"/>
            <a:ext cx="425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lang="en-US" altLang="en-US" i="1">
                <a:latin typeface="Times New Roman" panose="02020603050405020304" pitchFamily="18" charset="0"/>
              </a:rPr>
              <a:t>y</a:t>
            </a:r>
          </a:p>
        </p:txBody>
      </p:sp>
      <p:sp>
        <p:nvSpPr>
          <p:cNvPr id="109599" name="TextBox 4">
            <a:extLst>
              <a:ext uri="{FF2B5EF4-FFF2-40B4-BE49-F238E27FC236}">
                <a16:creationId xmlns:a16="http://schemas.microsoft.com/office/drawing/2014/main" xmlns="" id="{0F072BCF-7B5C-C44F-809E-89FBE54986C3}"/>
              </a:ext>
            </a:extLst>
          </p:cNvPr>
          <p:cNvSpPr txBox="1">
            <a:spLocks noChangeArrowheads="1"/>
          </p:cNvSpPr>
          <p:nvPr/>
        </p:nvSpPr>
        <p:spPr bwMode="auto">
          <a:xfrm>
            <a:off x="4572000" y="4038600"/>
            <a:ext cx="42529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2000" b="1">
                <a:solidFill>
                  <a:srgbClr val="800000"/>
                </a:solidFill>
                <a:latin typeface="Times New Roman" panose="02020603050405020304" pitchFamily="18" charset="0"/>
              </a:rPr>
              <a:t>Enw &lt;= En &amp; w ;</a:t>
            </a:r>
          </a:p>
          <a:p>
            <a:pPr>
              <a:spcBef>
                <a:spcPct val="0"/>
              </a:spcBef>
              <a:buClrTx/>
            </a:pPr>
            <a:r>
              <a:rPr kumimoji="0" lang="en-US" altLang="en-US" sz="2000" b="1">
                <a:solidFill>
                  <a:srgbClr val="800000"/>
                </a:solidFill>
                <a:latin typeface="Times New Roman" panose="02020603050405020304" pitchFamily="18" charset="0"/>
              </a:rPr>
              <a:t>WITH Enw SELECT</a:t>
            </a:r>
          </a:p>
          <a:p>
            <a:pPr>
              <a:spcBef>
                <a:spcPct val="0"/>
              </a:spcBef>
              <a:buClrTx/>
            </a:pPr>
            <a:r>
              <a:rPr kumimoji="0" lang="en-US" altLang="en-US" sz="2000" b="1">
                <a:solidFill>
                  <a:srgbClr val="800000"/>
                </a:solidFill>
                <a:latin typeface="Times New Roman" panose="02020603050405020304" pitchFamily="18" charset="0"/>
              </a:rPr>
              <a:t>      y &lt;= "</a:t>
            </a:r>
            <a:r>
              <a:rPr kumimoji="0" lang="en-US" altLang="ja-JP" sz="2000" b="1">
                <a:solidFill>
                  <a:srgbClr val="800000"/>
                </a:solidFill>
                <a:latin typeface="Times New Roman" panose="02020603050405020304" pitchFamily="18" charset="0"/>
              </a:rPr>
              <a:t>0001" WHEN "100",</a:t>
            </a:r>
          </a:p>
          <a:p>
            <a:pPr>
              <a:spcBef>
                <a:spcPct val="0"/>
              </a:spcBef>
              <a:buClrTx/>
            </a:pPr>
            <a:r>
              <a:rPr kumimoji="0" lang="en-US" altLang="en-US" sz="2000" b="1">
                <a:solidFill>
                  <a:srgbClr val="800000"/>
                </a:solidFill>
                <a:latin typeface="Times New Roman" panose="02020603050405020304" pitchFamily="18" charset="0"/>
              </a:rPr>
              <a:t>               "0010" WHEN "101",</a:t>
            </a:r>
          </a:p>
          <a:p>
            <a:pPr>
              <a:spcBef>
                <a:spcPct val="0"/>
              </a:spcBef>
              <a:buClrTx/>
            </a:pPr>
            <a:r>
              <a:rPr kumimoji="0" lang="en-US" altLang="en-US" sz="2000" b="1">
                <a:solidFill>
                  <a:srgbClr val="800000"/>
                </a:solidFill>
                <a:latin typeface="Times New Roman" panose="02020603050405020304" pitchFamily="18" charset="0"/>
              </a:rPr>
              <a:t>	 "0100" WHEN "110",</a:t>
            </a:r>
          </a:p>
          <a:p>
            <a:pPr>
              <a:spcBef>
                <a:spcPct val="0"/>
              </a:spcBef>
              <a:buClrTx/>
            </a:pPr>
            <a:r>
              <a:rPr kumimoji="0" lang="en-US" altLang="en-US" sz="2000" b="1">
                <a:solidFill>
                  <a:srgbClr val="800000"/>
                </a:solidFill>
                <a:latin typeface="Times New Roman" panose="02020603050405020304" pitchFamily="18" charset="0"/>
              </a:rPr>
              <a:t>	 "</a:t>
            </a:r>
            <a:r>
              <a:rPr kumimoji="0" lang="en-US" altLang="ja-JP" sz="2000" b="1">
                <a:solidFill>
                  <a:srgbClr val="800000"/>
                </a:solidFill>
                <a:latin typeface="Times New Roman" panose="02020603050405020304" pitchFamily="18" charset="0"/>
              </a:rPr>
              <a:t>1000" WHEN "111",</a:t>
            </a:r>
          </a:p>
          <a:p>
            <a:pPr>
              <a:spcBef>
                <a:spcPct val="0"/>
              </a:spcBef>
              <a:buClrTx/>
            </a:pPr>
            <a:r>
              <a:rPr kumimoji="0" lang="en-US" altLang="en-US" sz="2000" b="1">
                <a:solidFill>
                  <a:srgbClr val="800000"/>
                </a:solidFill>
                <a:latin typeface="Times New Roman" panose="02020603050405020304" pitchFamily="18" charset="0"/>
              </a:rPr>
              <a:t>	 "0000" WHEN OTHERS ;</a:t>
            </a:r>
          </a:p>
        </p:txBody>
      </p:sp>
    </p:spTree>
    <p:extLst>
      <p:ext uri="{BB962C8B-B14F-4D97-AF65-F5344CB8AC3E}">
        <p14:creationId xmlns:p14="http://schemas.microsoft.com/office/powerpoint/2010/main" val="41961348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Footer Placeholder 3">
            <a:extLst>
              <a:ext uri="{FF2B5EF4-FFF2-40B4-BE49-F238E27FC236}">
                <a16:creationId xmlns:a16="http://schemas.microsoft.com/office/drawing/2014/main" xmlns="" id="{BC80ACC2-F140-FD41-AA45-727E9795F9D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sp>
        <p:nvSpPr>
          <p:cNvPr id="110594" name="Rectangle 2">
            <a:extLst>
              <a:ext uri="{FF2B5EF4-FFF2-40B4-BE49-F238E27FC236}">
                <a16:creationId xmlns:a16="http://schemas.microsoft.com/office/drawing/2014/main" xmlns="" id="{2BCE181A-287A-BC44-98EE-5F2816A8E3D5}"/>
              </a:ext>
            </a:extLst>
          </p:cNvPr>
          <p:cNvSpPr>
            <a:spLocks noGrp="1" noChangeArrowheads="1"/>
          </p:cNvSpPr>
          <p:nvPr>
            <p:ph type="title"/>
          </p:nvPr>
        </p:nvSpPr>
        <p:spPr>
          <a:xfrm>
            <a:off x="457200" y="152400"/>
            <a:ext cx="8382000" cy="762000"/>
          </a:xfrm>
        </p:spPr>
        <p:txBody>
          <a:bodyPr/>
          <a:lstStyle/>
          <a:p>
            <a:pPr algn="ctr"/>
            <a:r>
              <a:rPr lang="pl-PL" altLang="en-US" sz="3600">
                <a:ea typeface="ＭＳ Ｐゴシック" panose="020B0600070205080204" pitchFamily="34" charset="-128"/>
              </a:rPr>
              <a:t>VHDL code for a 2-to-4 Decoder entity</a:t>
            </a:r>
          </a:p>
        </p:txBody>
      </p:sp>
      <p:sp>
        <p:nvSpPr>
          <p:cNvPr id="110595" name="Text Box 3">
            <a:extLst>
              <a:ext uri="{FF2B5EF4-FFF2-40B4-BE49-F238E27FC236}">
                <a16:creationId xmlns:a16="http://schemas.microsoft.com/office/drawing/2014/main" xmlns="" id="{09C7FB86-4CB1-BE48-BECD-5A10E7B4FFE0}"/>
              </a:ext>
            </a:extLst>
          </p:cNvPr>
          <p:cNvSpPr txBox="1">
            <a:spLocks noChangeArrowheads="1"/>
          </p:cNvSpPr>
          <p:nvPr/>
        </p:nvSpPr>
        <p:spPr bwMode="auto">
          <a:xfrm>
            <a:off x="1476375" y="1095375"/>
            <a:ext cx="67945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60375" algn="l"/>
                <a:tab pos="1366838" algn="l"/>
              </a:tabLst>
              <a:defRPr kumimoji="1" sz="2400">
                <a:solidFill>
                  <a:schemeClr val="tx1"/>
                </a:solidFill>
                <a:latin typeface="Arial" panose="020B0604020202020204" pitchFamily="34" charset="0"/>
                <a:ea typeface="ＭＳ Ｐゴシック" panose="020B0600070205080204" pitchFamily="34" charset="-128"/>
              </a:defRPr>
            </a:lvl1pPr>
            <a:lvl2pPr marL="742950" indent="-285750">
              <a:tabLst>
                <a:tab pos="460375" algn="l"/>
                <a:tab pos="1366838" algn="l"/>
              </a:tabLst>
              <a:defRPr kumimoji="1" sz="2400">
                <a:solidFill>
                  <a:schemeClr val="tx1"/>
                </a:solidFill>
                <a:latin typeface="Arial" panose="020B0604020202020204" pitchFamily="34" charset="0"/>
                <a:ea typeface="ＭＳ Ｐゴシック" panose="020B0600070205080204" pitchFamily="34" charset="-128"/>
              </a:defRPr>
            </a:lvl2pPr>
            <a:lvl3pPr marL="1143000" indent="-228600">
              <a:tabLst>
                <a:tab pos="460375" algn="l"/>
                <a:tab pos="1366838" algn="l"/>
              </a:tabLst>
              <a:defRPr kumimoji="1" sz="2400">
                <a:solidFill>
                  <a:schemeClr val="tx1"/>
                </a:solidFill>
                <a:latin typeface="Arial" panose="020B0604020202020204" pitchFamily="34" charset="0"/>
                <a:ea typeface="ＭＳ Ｐゴシック" panose="020B0600070205080204" pitchFamily="34" charset="-128"/>
              </a:defRPr>
            </a:lvl3pPr>
            <a:lvl4pPr marL="1600200" indent="-228600">
              <a:tabLst>
                <a:tab pos="460375" algn="l"/>
                <a:tab pos="1366838" algn="l"/>
              </a:tabLst>
              <a:defRPr kumimoji="1" sz="2400">
                <a:solidFill>
                  <a:schemeClr val="tx1"/>
                </a:solidFill>
                <a:latin typeface="Arial" panose="020B0604020202020204" pitchFamily="34" charset="0"/>
                <a:ea typeface="ＭＳ Ｐゴシック" panose="020B0600070205080204" pitchFamily="34" charset="-128"/>
              </a:defRPr>
            </a:lvl4pPr>
            <a:lvl5pPr marL="2057400" indent="-228600">
              <a:tabLst>
                <a:tab pos="460375" algn="l"/>
                <a:tab pos="1366838" algn="l"/>
              </a:tabLst>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tabLst>
                <a:tab pos="460375" algn="l"/>
                <a:tab pos="1366838" algn="l"/>
              </a:tabLst>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tabLst>
                <a:tab pos="460375" algn="l"/>
                <a:tab pos="1366838" algn="l"/>
              </a:tabLst>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tabLst>
                <a:tab pos="460375" algn="l"/>
                <a:tab pos="1366838" algn="l"/>
              </a:tabLst>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tabLst>
                <a:tab pos="460375" algn="l"/>
                <a:tab pos="1366838" algn="l"/>
              </a:tabLst>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700">
                <a:latin typeface="Times New Roman" panose="02020603050405020304" pitchFamily="18" charset="0"/>
              </a:rPr>
              <a:t>LIBRARY ieee ;</a:t>
            </a:r>
          </a:p>
          <a:p>
            <a:pPr>
              <a:spcBef>
                <a:spcPct val="0"/>
              </a:spcBef>
              <a:buClrTx/>
            </a:pPr>
            <a:r>
              <a:rPr kumimoji="0" lang="en-US" altLang="en-US" sz="1700">
                <a:latin typeface="Times New Roman" panose="02020603050405020304" pitchFamily="18" charset="0"/>
              </a:rPr>
              <a:t>USE ieee.std_logic_1164.all ;</a:t>
            </a:r>
          </a:p>
          <a:p>
            <a:pPr>
              <a:spcBef>
                <a:spcPct val="0"/>
              </a:spcBef>
              <a:buClrTx/>
            </a:pPr>
            <a:endParaRPr kumimoji="0" lang="en-US" altLang="en-US" sz="1700">
              <a:latin typeface="Times New Roman" panose="02020603050405020304" pitchFamily="18" charset="0"/>
            </a:endParaRPr>
          </a:p>
          <a:p>
            <a:pPr>
              <a:spcBef>
                <a:spcPct val="0"/>
              </a:spcBef>
              <a:buClrTx/>
            </a:pPr>
            <a:r>
              <a:rPr kumimoji="0" lang="en-US" altLang="en-US" sz="1700">
                <a:latin typeface="Times New Roman" panose="02020603050405020304" pitchFamily="18" charset="0"/>
              </a:rPr>
              <a:t>ENTITY dec2to4 IS</a:t>
            </a:r>
          </a:p>
          <a:p>
            <a:pPr>
              <a:spcBef>
                <a:spcPct val="0"/>
              </a:spcBef>
              <a:buClrTx/>
            </a:pPr>
            <a:r>
              <a:rPr kumimoji="0" lang="en-US" altLang="en-US" sz="1700">
                <a:latin typeface="Times New Roman" panose="02020603050405020304" pitchFamily="18" charset="0"/>
              </a:rPr>
              <a:t>	PORT (	w	: IN 	STD_LOGIC_VECTOR(1 DOWNTO 0) ;</a:t>
            </a:r>
          </a:p>
          <a:p>
            <a:pPr>
              <a:spcBef>
                <a:spcPct val="0"/>
              </a:spcBef>
              <a:buClrTx/>
            </a:pPr>
            <a:r>
              <a:rPr kumimoji="0" lang="en-US" altLang="en-US" sz="1700">
                <a:latin typeface="Times New Roman" panose="02020603050405020304" pitchFamily="18" charset="0"/>
              </a:rPr>
              <a:t>		En 	: IN 	STD_LOGIC ;</a:t>
            </a:r>
          </a:p>
          <a:p>
            <a:pPr>
              <a:spcBef>
                <a:spcPct val="0"/>
              </a:spcBef>
              <a:buClrTx/>
            </a:pPr>
            <a:r>
              <a:rPr kumimoji="0" lang="en-US" altLang="en-US" sz="1700">
                <a:latin typeface="Times New Roman" panose="02020603050405020304" pitchFamily="18" charset="0"/>
              </a:rPr>
              <a:t>		y 	: OUT 	STD_LOGIC_VECTOR(3 DOWNTO 0) ) ;</a:t>
            </a:r>
          </a:p>
          <a:p>
            <a:pPr>
              <a:spcBef>
                <a:spcPct val="0"/>
              </a:spcBef>
              <a:buClrTx/>
            </a:pPr>
            <a:r>
              <a:rPr kumimoji="0" lang="en-US" altLang="en-US" sz="1700">
                <a:latin typeface="Times New Roman" panose="02020603050405020304" pitchFamily="18" charset="0"/>
              </a:rPr>
              <a:t>END dec2to4 ;</a:t>
            </a:r>
          </a:p>
          <a:p>
            <a:pPr>
              <a:spcBef>
                <a:spcPct val="0"/>
              </a:spcBef>
              <a:buClrTx/>
            </a:pPr>
            <a:endParaRPr kumimoji="0" lang="en-US" altLang="en-US" sz="1700">
              <a:latin typeface="Times New Roman" panose="02020603050405020304" pitchFamily="18" charset="0"/>
            </a:endParaRPr>
          </a:p>
          <a:p>
            <a:pPr>
              <a:spcBef>
                <a:spcPct val="0"/>
              </a:spcBef>
              <a:buClrTx/>
            </a:pPr>
            <a:r>
              <a:rPr kumimoji="0" lang="en-US" altLang="en-US" sz="1700">
                <a:latin typeface="Times New Roman" panose="02020603050405020304" pitchFamily="18" charset="0"/>
              </a:rPr>
              <a:t>ARCHITECTURE dataflow OF dec2to4 IS</a:t>
            </a:r>
          </a:p>
          <a:p>
            <a:pPr>
              <a:spcBef>
                <a:spcPct val="0"/>
              </a:spcBef>
              <a:buClrTx/>
            </a:pPr>
            <a:r>
              <a:rPr kumimoji="0" lang="en-US" altLang="en-US" sz="1700">
                <a:latin typeface="Times New Roman" panose="02020603050405020304" pitchFamily="18" charset="0"/>
              </a:rPr>
              <a:t>	SIGNAL Enw : STD_LOGIC_VECTOR(2 DOWNTO 0) ;</a:t>
            </a:r>
          </a:p>
          <a:p>
            <a:pPr>
              <a:spcBef>
                <a:spcPct val="0"/>
              </a:spcBef>
              <a:buClrTx/>
            </a:pPr>
            <a:r>
              <a:rPr kumimoji="0" lang="en-US" altLang="en-US" sz="1700">
                <a:latin typeface="Times New Roman" panose="02020603050405020304" pitchFamily="18" charset="0"/>
              </a:rPr>
              <a:t>BEGIN</a:t>
            </a:r>
          </a:p>
          <a:p>
            <a:pPr>
              <a:spcBef>
                <a:spcPct val="0"/>
              </a:spcBef>
              <a:buClrTx/>
            </a:pPr>
            <a:r>
              <a:rPr kumimoji="0" lang="en-US" altLang="en-US" sz="1700" b="1">
                <a:solidFill>
                  <a:srgbClr val="800000"/>
                </a:solidFill>
                <a:latin typeface="Times New Roman" panose="02020603050405020304" pitchFamily="18" charset="0"/>
              </a:rPr>
              <a:t>	Enw &lt;= En &amp; w ;</a:t>
            </a:r>
          </a:p>
          <a:p>
            <a:pPr>
              <a:spcBef>
                <a:spcPct val="0"/>
              </a:spcBef>
              <a:buClrTx/>
            </a:pPr>
            <a:r>
              <a:rPr kumimoji="0" lang="en-US" altLang="en-US" sz="1700" b="1">
                <a:solidFill>
                  <a:srgbClr val="800000"/>
                </a:solidFill>
                <a:latin typeface="Times New Roman" panose="02020603050405020304" pitchFamily="18" charset="0"/>
              </a:rPr>
              <a:t>	WITH Enw SELECT</a:t>
            </a:r>
          </a:p>
          <a:p>
            <a:pPr>
              <a:spcBef>
                <a:spcPct val="0"/>
              </a:spcBef>
              <a:buClrTx/>
            </a:pPr>
            <a:r>
              <a:rPr kumimoji="0" lang="en-US" altLang="en-US" sz="1700" b="1">
                <a:solidFill>
                  <a:srgbClr val="800000"/>
                </a:solidFill>
                <a:latin typeface="Times New Roman" panose="02020603050405020304" pitchFamily="18" charset="0"/>
              </a:rPr>
              <a:t>		y &lt;= "</a:t>
            </a:r>
            <a:r>
              <a:rPr kumimoji="0" lang="en-US" altLang="ja-JP" sz="1700" b="1">
                <a:solidFill>
                  <a:srgbClr val="800000"/>
                </a:solidFill>
                <a:latin typeface="Times New Roman" panose="02020603050405020304" pitchFamily="18" charset="0"/>
              </a:rPr>
              <a:t>0001" WHEN "100",</a:t>
            </a:r>
          </a:p>
          <a:p>
            <a:pPr>
              <a:spcBef>
                <a:spcPct val="0"/>
              </a:spcBef>
              <a:buClrTx/>
            </a:pPr>
            <a:r>
              <a:rPr kumimoji="0" lang="en-US" altLang="en-US" sz="1700" b="1">
                <a:solidFill>
                  <a:srgbClr val="800000"/>
                </a:solidFill>
                <a:latin typeface="Times New Roman" panose="02020603050405020304" pitchFamily="18" charset="0"/>
              </a:rPr>
              <a:t>			"0010" WHEN "101",</a:t>
            </a:r>
          </a:p>
          <a:p>
            <a:pPr>
              <a:spcBef>
                <a:spcPct val="0"/>
              </a:spcBef>
              <a:buClrTx/>
            </a:pPr>
            <a:r>
              <a:rPr kumimoji="0" lang="en-US" altLang="en-US" sz="1700" b="1">
                <a:solidFill>
                  <a:srgbClr val="800000"/>
                </a:solidFill>
                <a:latin typeface="Times New Roman" panose="02020603050405020304" pitchFamily="18" charset="0"/>
              </a:rPr>
              <a:t>			"0100" WHEN "110",</a:t>
            </a:r>
          </a:p>
          <a:p>
            <a:pPr>
              <a:spcBef>
                <a:spcPct val="0"/>
              </a:spcBef>
              <a:buClrTx/>
            </a:pPr>
            <a:r>
              <a:rPr kumimoji="0" lang="en-US" altLang="en-US" sz="1700" b="1">
                <a:solidFill>
                  <a:srgbClr val="800000"/>
                </a:solidFill>
                <a:latin typeface="Times New Roman" panose="02020603050405020304" pitchFamily="18" charset="0"/>
              </a:rPr>
              <a:t>			"</a:t>
            </a:r>
            <a:r>
              <a:rPr kumimoji="0" lang="en-US" altLang="ja-JP" sz="1700" b="1">
                <a:solidFill>
                  <a:srgbClr val="800000"/>
                </a:solidFill>
                <a:latin typeface="Times New Roman" panose="02020603050405020304" pitchFamily="18" charset="0"/>
              </a:rPr>
              <a:t>1000" WHEN "111",</a:t>
            </a:r>
          </a:p>
          <a:p>
            <a:pPr>
              <a:spcBef>
                <a:spcPct val="0"/>
              </a:spcBef>
              <a:buClrTx/>
            </a:pPr>
            <a:r>
              <a:rPr kumimoji="0" lang="en-US" altLang="en-US" sz="1700" b="1">
                <a:solidFill>
                  <a:srgbClr val="800000"/>
                </a:solidFill>
                <a:latin typeface="Times New Roman" panose="02020603050405020304" pitchFamily="18" charset="0"/>
              </a:rPr>
              <a:t>			"0000" WHEN OTHERS ;</a:t>
            </a:r>
          </a:p>
          <a:p>
            <a:pPr>
              <a:spcBef>
                <a:spcPct val="0"/>
              </a:spcBef>
              <a:buClrTx/>
            </a:pPr>
            <a:r>
              <a:rPr kumimoji="0" lang="en-US" altLang="en-US" sz="1700">
                <a:latin typeface="Times New Roman" panose="02020603050405020304" pitchFamily="18" charset="0"/>
              </a:rPr>
              <a:t>END dataflow ;</a:t>
            </a:r>
          </a:p>
        </p:txBody>
      </p:sp>
    </p:spTree>
    <p:extLst>
      <p:ext uri="{BB962C8B-B14F-4D97-AF65-F5344CB8AC3E}">
        <p14:creationId xmlns:p14="http://schemas.microsoft.com/office/powerpoint/2010/main" val="25671147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Footer Placeholder 3">
            <a:extLst>
              <a:ext uri="{FF2B5EF4-FFF2-40B4-BE49-F238E27FC236}">
                <a16:creationId xmlns:a16="http://schemas.microsoft.com/office/drawing/2014/main" xmlns="" id="{3FBDFA72-5B4F-7B4B-9077-27DFC0448F0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sp>
        <p:nvSpPr>
          <p:cNvPr id="114690" name="Rectangle 2">
            <a:extLst>
              <a:ext uri="{FF2B5EF4-FFF2-40B4-BE49-F238E27FC236}">
                <a16:creationId xmlns:a16="http://schemas.microsoft.com/office/drawing/2014/main" xmlns="" id="{FADD52FD-DE5B-B843-B7E5-D1E6033E79FC}"/>
              </a:ext>
            </a:extLst>
          </p:cNvPr>
          <p:cNvSpPr>
            <a:spLocks noGrp="1" noChangeArrowheads="1"/>
          </p:cNvSpPr>
          <p:nvPr>
            <p:ph type="title"/>
          </p:nvPr>
        </p:nvSpPr>
        <p:spPr>
          <a:xfrm>
            <a:off x="371475" y="152400"/>
            <a:ext cx="8382000" cy="762000"/>
          </a:xfrm>
        </p:spPr>
        <p:txBody>
          <a:bodyPr/>
          <a:lstStyle/>
          <a:p>
            <a:pPr algn="ctr"/>
            <a:r>
              <a:rPr lang="pl-PL" altLang="en-US" sz="3600">
                <a:ea typeface="ＭＳ Ｐゴシック" panose="020B0600070205080204" pitchFamily="34" charset="-128"/>
              </a:rPr>
              <a:t>Priority Encoder</a:t>
            </a:r>
          </a:p>
        </p:txBody>
      </p:sp>
      <p:sp>
        <p:nvSpPr>
          <p:cNvPr id="114691" name="Rectangle 3">
            <a:extLst>
              <a:ext uri="{FF2B5EF4-FFF2-40B4-BE49-F238E27FC236}">
                <a16:creationId xmlns:a16="http://schemas.microsoft.com/office/drawing/2014/main" xmlns="" id="{E36FDA27-6970-A048-A3C7-2064E5388CFB}"/>
              </a:ext>
            </a:extLst>
          </p:cNvPr>
          <p:cNvSpPr>
            <a:spLocks noChangeArrowheads="1"/>
          </p:cNvSpPr>
          <p:nvPr/>
        </p:nvSpPr>
        <p:spPr bwMode="auto">
          <a:xfrm>
            <a:off x="1419225" y="1590675"/>
            <a:ext cx="1700213" cy="1874838"/>
          </a:xfrm>
          <a:prstGeom prst="rect">
            <a:avLst/>
          </a:prstGeom>
          <a:solidFill>
            <a:srgbClr val="FFFFFF"/>
          </a:solidFill>
          <a:ln w="28575">
            <a:solidFill>
              <a:srgbClr val="000000"/>
            </a:solidFill>
            <a:miter lim="800000"/>
            <a:headEnd/>
            <a:tailEnd/>
          </a:ln>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692" name="Line 4">
            <a:extLst>
              <a:ext uri="{FF2B5EF4-FFF2-40B4-BE49-F238E27FC236}">
                <a16:creationId xmlns:a16="http://schemas.microsoft.com/office/drawing/2014/main" xmlns="" id="{26720B13-E6A7-7048-AC9A-5E51FF7AA6A8}"/>
              </a:ext>
            </a:extLst>
          </p:cNvPr>
          <p:cNvSpPr>
            <a:spLocks noChangeShapeType="1"/>
          </p:cNvSpPr>
          <p:nvPr/>
        </p:nvSpPr>
        <p:spPr bwMode="auto">
          <a:xfrm flipH="1">
            <a:off x="1065213" y="1819275"/>
            <a:ext cx="354012" cy="15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14693" name="Line 5">
            <a:extLst>
              <a:ext uri="{FF2B5EF4-FFF2-40B4-BE49-F238E27FC236}">
                <a16:creationId xmlns:a16="http://schemas.microsoft.com/office/drawing/2014/main" xmlns="" id="{B35C9BF9-7665-2C45-B70E-3CB53B14D030}"/>
              </a:ext>
            </a:extLst>
          </p:cNvPr>
          <p:cNvSpPr>
            <a:spLocks noChangeShapeType="1"/>
          </p:cNvSpPr>
          <p:nvPr/>
        </p:nvSpPr>
        <p:spPr bwMode="auto">
          <a:xfrm flipH="1">
            <a:off x="1036638" y="3043238"/>
            <a:ext cx="354012" cy="1587"/>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14694" name="Rectangle 6">
            <a:extLst>
              <a:ext uri="{FF2B5EF4-FFF2-40B4-BE49-F238E27FC236}">
                <a16:creationId xmlns:a16="http://schemas.microsoft.com/office/drawing/2014/main" xmlns="" id="{A743E138-B735-814A-859B-B21AC2294D2D}"/>
              </a:ext>
            </a:extLst>
          </p:cNvPr>
          <p:cNvSpPr>
            <a:spLocks noChangeArrowheads="1"/>
          </p:cNvSpPr>
          <p:nvPr/>
        </p:nvSpPr>
        <p:spPr bwMode="auto">
          <a:xfrm>
            <a:off x="1522413" y="1703388"/>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w </a:t>
            </a:r>
            <a:endParaRPr kumimoji="0" lang="en-US" altLang="en-US">
              <a:latin typeface="Times New Roman" panose="02020603050405020304" pitchFamily="18" charset="0"/>
            </a:endParaRPr>
          </a:p>
        </p:txBody>
      </p:sp>
      <p:sp>
        <p:nvSpPr>
          <p:cNvPr id="114695" name="Rectangle 7">
            <a:extLst>
              <a:ext uri="{FF2B5EF4-FFF2-40B4-BE49-F238E27FC236}">
                <a16:creationId xmlns:a16="http://schemas.microsoft.com/office/drawing/2014/main" xmlns="" id="{95FD8E96-C852-3C4B-BC06-98340255273F}"/>
              </a:ext>
            </a:extLst>
          </p:cNvPr>
          <p:cNvSpPr>
            <a:spLocks noChangeArrowheads="1"/>
          </p:cNvSpPr>
          <p:nvPr/>
        </p:nvSpPr>
        <p:spPr bwMode="auto">
          <a:xfrm>
            <a:off x="1682750" y="1819275"/>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400">
                <a:solidFill>
                  <a:srgbClr val="000000"/>
                </a:solidFill>
                <a:latin typeface="Times-Roman" charset="0"/>
              </a:rPr>
              <a:t>0 </a:t>
            </a:r>
            <a:endParaRPr kumimoji="0" lang="en-US" altLang="en-US">
              <a:latin typeface="Times New Roman" panose="02020603050405020304" pitchFamily="18" charset="0"/>
            </a:endParaRPr>
          </a:p>
        </p:txBody>
      </p:sp>
      <p:sp>
        <p:nvSpPr>
          <p:cNvPr id="114696" name="Rectangle 8">
            <a:extLst>
              <a:ext uri="{FF2B5EF4-FFF2-40B4-BE49-F238E27FC236}">
                <a16:creationId xmlns:a16="http://schemas.microsoft.com/office/drawing/2014/main" xmlns="" id="{842FCB2A-4AFE-C846-8FBB-8ED9D7EBED6C}"/>
              </a:ext>
            </a:extLst>
          </p:cNvPr>
          <p:cNvSpPr>
            <a:spLocks noChangeArrowheads="1"/>
          </p:cNvSpPr>
          <p:nvPr/>
        </p:nvSpPr>
        <p:spPr bwMode="auto">
          <a:xfrm>
            <a:off x="1500188" y="2930525"/>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w </a:t>
            </a:r>
            <a:endParaRPr kumimoji="0" lang="en-US" altLang="en-US">
              <a:latin typeface="Times New Roman" panose="02020603050405020304" pitchFamily="18" charset="0"/>
            </a:endParaRPr>
          </a:p>
        </p:txBody>
      </p:sp>
      <p:sp>
        <p:nvSpPr>
          <p:cNvPr id="114697" name="Rectangle 9">
            <a:extLst>
              <a:ext uri="{FF2B5EF4-FFF2-40B4-BE49-F238E27FC236}">
                <a16:creationId xmlns:a16="http://schemas.microsoft.com/office/drawing/2014/main" xmlns="" id="{4B656B92-9ED5-134D-ABDD-68E2E117E909}"/>
              </a:ext>
            </a:extLst>
          </p:cNvPr>
          <p:cNvSpPr>
            <a:spLocks noChangeArrowheads="1"/>
          </p:cNvSpPr>
          <p:nvPr/>
        </p:nvSpPr>
        <p:spPr bwMode="auto">
          <a:xfrm>
            <a:off x="1660525" y="3060700"/>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pl-PL" altLang="en-US" sz="1400">
                <a:solidFill>
                  <a:srgbClr val="000000"/>
                </a:solidFill>
                <a:latin typeface="Times-Roman" charset="0"/>
              </a:rPr>
              <a:t>3</a:t>
            </a:r>
            <a:r>
              <a:rPr kumimoji="0" lang="en-US" altLang="en-US" sz="1400">
                <a:solidFill>
                  <a:srgbClr val="000000"/>
                </a:solidFill>
                <a:latin typeface="Times-Roman" charset="0"/>
              </a:rPr>
              <a:t> </a:t>
            </a:r>
            <a:endParaRPr kumimoji="0" lang="en-US" altLang="en-US">
              <a:latin typeface="Times New Roman" panose="02020603050405020304" pitchFamily="18" charset="0"/>
            </a:endParaRPr>
          </a:p>
        </p:txBody>
      </p:sp>
      <p:sp>
        <p:nvSpPr>
          <p:cNvPr id="114698" name="Rectangle 10">
            <a:extLst>
              <a:ext uri="{FF2B5EF4-FFF2-40B4-BE49-F238E27FC236}">
                <a16:creationId xmlns:a16="http://schemas.microsoft.com/office/drawing/2014/main" xmlns="" id="{E162CCF3-C0DC-DD48-95BF-B142FF80EBC1}"/>
              </a:ext>
            </a:extLst>
          </p:cNvPr>
          <p:cNvSpPr>
            <a:spLocks noChangeArrowheads="1"/>
          </p:cNvSpPr>
          <p:nvPr/>
        </p:nvSpPr>
        <p:spPr bwMode="auto">
          <a:xfrm>
            <a:off x="2809875" y="1884363"/>
            <a:ext cx="17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y </a:t>
            </a:r>
            <a:endParaRPr kumimoji="0" lang="en-US" altLang="en-US">
              <a:latin typeface="Times New Roman" panose="02020603050405020304" pitchFamily="18" charset="0"/>
            </a:endParaRPr>
          </a:p>
        </p:txBody>
      </p:sp>
      <p:sp>
        <p:nvSpPr>
          <p:cNvPr id="114699" name="Rectangle 11">
            <a:extLst>
              <a:ext uri="{FF2B5EF4-FFF2-40B4-BE49-F238E27FC236}">
                <a16:creationId xmlns:a16="http://schemas.microsoft.com/office/drawing/2014/main" xmlns="" id="{681FE6D1-296F-6A41-9F67-62585ECE4A6D}"/>
              </a:ext>
            </a:extLst>
          </p:cNvPr>
          <p:cNvSpPr>
            <a:spLocks noChangeArrowheads="1"/>
          </p:cNvSpPr>
          <p:nvPr/>
        </p:nvSpPr>
        <p:spPr bwMode="auto">
          <a:xfrm>
            <a:off x="2919413" y="2000250"/>
            <a:ext cx="1476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400">
                <a:solidFill>
                  <a:srgbClr val="000000"/>
                </a:solidFill>
                <a:latin typeface="Times-Roman" charset="0"/>
              </a:rPr>
              <a:t>0 </a:t>
            </a:r>
            <a:endParaRPr kumimoji="0" lang="en-US" altLang="en-US">
              <a:latin typeface="Times New Roman" panose="02020603050405020304" pitchFamily="18" charset="0"/>
            </a:endParaRPr>
          </a:p>
        </p:txBody>
      </p:sp>
      <p:sp>
        <p:nvSpPr>
          <p:cNvPr id="114700" name="Rectangle 12">
            <a:extLst>
              <a:ext uri="{FF2B5EF4-FFF2-40B4-BE49-F238E27FC236}">
                <a16:creationId xmlns:a16="http://schemas.microsoft.com/office/drawing/2014/main" xmlns="" id="{22B243CF-AF74-4D4E-968E-B4D447E6C604}"/>
              </a:ext>
            </a:extLst>
          </p:cNvPr>
          <p:cNvSpPr>
            <a:spLocks noChangeArrowheads="1"/>
          </p:cNvSpPr>
          <p:nvPr/>
        </p:nvSpPr>
        <p:spPr bwMode="auto">
          <a:xfrm>
            <a:off x="2800350" y="2338388"/>
            <a:ext cx="17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y </a:t>
            </a:r>
            <a:endParaRPr kumimoji="0" lang="en-US" altLang="en-US">
              <a:latin typeface="Times New Roman" panose="02020603050405020304" pitchFamily="18" charset="0"/>
            </a:endParaRPr>
          </a:p>
        </p:txBody>
      </p:sp>
      <p:sp>
        <p:nvSpPr>
          <p:cNvPr id="114701" name="Rectangle 13">
            <a:extLst>
              <a:ext uri="{FF2B5EF4-FFF2-40B4-BE49-F238E27FC236}">
                <a16:creationId xmlns:a16="http://schemas.microsoft.com/office/drawing/2014/main" xmlns="" id="{BA816B6A-18E9-8D46-8508-EEC6A53ED367}"/>
              </a:ext>
            </a:extLst>
          </p:cNvPr>
          <p:cNvSpPr>
            <a:spLocks noChangeArrowheads="1"/>
          </p:cNvSpPr>
          <p:nvPr/>
        </p:nvSpPr>
        <p:spPr bwMode="auto">
          <a:xfrm>
            <a:off x="2911475" y="2454275"/>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pl-PL" altLang="en-US" sz="1400" i="1">
                <a:solidFill>
                  <a:srgbClr val="000000"/>
                </a:solidFill>
                <a:latin typeface="Times-Roman" charset="0"/>
              </a:rPr>
              <a:t>1</a:t>
            </a:r>
            <a:r>
              <a:rPr kumimoji="0" lang="en-US" altLang="en-US" sz="1400" i="1">
                <a:solidFill>
                  <a:srgbClr val="000000"/>
                </a:solidFill>
                <a:latin typeface="Times-Roman" charset="0"/>
              </a:rPr>
              <a:t> </a:t>
            </a:r>
            <a:endParaRPr kumimoji="0" lang="en-US" altLang="en-US">
              <a:latin typeface="Times New Roman" panose="02020603050405020304" pitchFamily="18" charset="0"/>
            </a:endParaRPr>
          </a:p>
        </p:txBody>
      </p:sp>
      <p:sp>
        <p:nvSpPr>
          <p:cNvPr id="114702" name="Line 14">
            <a:extLst>
              <a:ext uri="{FF2B5EF4-FFF2-40B4-BE49-F238E27FC236}">
                <a16:creationId xmlns:a16="http://schemas.microsoft.com/office/drawing/2014/main" xmlns="" id="{25AD233B-7EAC-9D40-9C45-626A4CBD0916}"/>
              </a:ext>
            </a:extLst>
          </p:cNvPr>
          <p:cNvSpPr>
            <a:spLocks noChangeShapeType="1"/>
          </p:cNvSpPr>
          <p:nvPr/>
        </p:nvSpPr>
        <p:spPr bwMode="auto">
          <a:xfrm flipH="1">
            <a:off x="3119438" y="2033588"/>
            <a:ext cx="354012" cy="1587"/>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14703" name="Line 15">
            <a:extLst>
              <a:ext uri="{FF2B5EF4-FFF2-40B4-BE49-F238E27FC236}">
                <a16:creationId xmlns:a16="http://schemas.microsoft.com/office/drawing/2014/main" xmlns="" id="{830F91EB-E4F8-9F42-B1A9-40FD45CD984E}"/>
              </a:ext>
            </a:extLst>
          </p:cNvPr>
          <p:cNvSpPr>
            <a:spLocks noChangeShapeType="1"/>
          </p:cNvSpPr>
          <p:nvPr/>
        </p:nvSpPr>
        <p:spPr bwMode="auto">
          <a:xfrm flipH="1">
            <a:off x="3119438" y="2413000"/>
            <a:ext cx="354012" cy="15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114704" name="Group 16">
            <a:extLst>
              <a:ext uri="{FF2B5EF4-FFF2-40B4-BE49-F238E27FC236}">
                <a16:creationId xmlns:a16="http://schemas.microsoft.com/office/drawing/2014/main" xmlns="" id="{F58B0F3B-B092-254C-9E6C-58D3304F2A42}"/>
              </a:ext>
            </a:extLst>
          </p:cNvPr>
          <p:cNvGrpSpPr>
            <a:grpSpLocks/>
          </p:cNvGrpSpPr>
          <p:nvPr/>
        </p:nvGrpSpPr>
        <p:grpSpPr bwMode="auto">
          <a:xfrm>
            <a:off x="685800" y="3962400"/>
            <a:ext cx="3173413" cy="2051050"/>
            <a:chOff x="1989" y="2552"/>
            <a:chExt cx="1999" cy="1292"/>
          </a:xfrm>
        </p:grpSpPr>
        <p:sp>
          <p:nvSpPr>
            <p:cNvPr id="114718" name="Line 17">
              <a:extLst>
                <a:ext uri="{FF2B5EF4-FFF2-40B4-BE49-F238E27FC236}">
                  <a16:creationId xmlns:a16="http://schemas.microsoft.com/office/drawing/2014/main" xmlns="" id="{F69EC3D1-9998-304A-A548-B37F0E1101F8}"/>
                </a:ext>
              </a:extLst>
            </p:cNvPr>
            <p:cNvSpPr>
              <a:spLocks noChangeShapeType="1"/>
            </p:cNvSpPr>
            <p:nvPr/>
          </p:nvSpPr>
          <p:spPr bwMode="auto">
            <a:xfrm>
              <a:off x="1989" y="2794"/>
              <a:ext cx="1999" cy="1"/>
            </a:xfrm>
            <a:prstGeom prst="line">
              <a:avLst/>
            </a:prstGeom>
            <a:noFill/>
            <a:ln w="23813">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19" name="Line 18">
              <a:extLst>
                <a:ext uri="{FF2B5EF4-FFF2-40B4-BE49-F238E27FC236}">
                  <a16:creationId xmlns:a16="http://schemas.microsoft.com/office/drawing/2014/main" xmlns="" id="{B4F12923-5E3A-6A41-8291-0BB1FE7CEED3}"/>
                </a:ext>
              </a:extLst>
            </p:cNvPr>
            <p:cNvSpPr>
              <a:spLocks noChangeShapeType="1"/>
            </p:cNvSpPr>
            <p:nvPr/>
          </p:nvSpPr>
          <p:spPr bwMode="auto">
            <a:xfrm flipV="1">
              <a:off x="3143" y="2552"/>
              <a:ext cx="1" cy="1292"/>
            </a:xfrm>
            <a:prstGeom prst="line">
              <a:avLst/>
            </a:prstGeom>
            <a:noFill/>
            <a:ln w="23813">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20" name="Rectangle 19">
              <a:extLst>
                <a:ext uri="{FF2B5EF4-FFF2-40B4-BE49-F238E27FC236}">
                  <a16:creationId xmlns:a16="http://schemas.microsoft.com/office/drawing/2014/main" xmlns="" id="{78371A3D-B0C7-6342-8478-4D88B57E0361}"/>
                </a:ext>
              </a:extLst>
            </p:cNvPr>
            <p:cNvSpPr>
              <a:spLocks noChangeArrowheads="1"/>
            </p:cNvSpPr>
            <p:nvPr/>
          </p:nvSpPr>
          <p:spPr bwMode="auto">
            <a:xfrm>
              <a:off x="3300" y="2876"/>
              <a:ext cx="5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dirty="0">
                  <a:solidFill>
                    <a:srgbClr val="000000"/>
                  </a:solidFill>
                  <a:latin typeface="Times-Roman" charset="0"/>
                </a:rPr>
                <a:t>-</a:t>
              </a:r>
              <a:endParaRPr kumimoji="0" lang="en-US" altLang="en-US" dirty="0">
                <a:latin typeface="Times New Roman" panose="02020603050405020304" pitchFamily="18" charset="0"/>
              </a:endParaRPr>
            </a:p>
          </p:txBody>
        </p:sp>
        <p:sp>
          <p:nvSpPr>
            <p:cNvPr id="114721" name="Rectangle 20">
              <a:extLst>
                <a:ext uri="{FF2B5EF4-FFF2-40B4-BE49-F238E27FC236}">
                  <a16:creationId xmlns:a16="http://schemas.microsoft.com/office/drawing/2014/main" xmlns="" id="{5B1A57FB-C6CB-144A-8B17-571B617FB8BD}"/>
                </a:ext>
              </a:extLst>
            </p:cNvPr>
            <p:cNvSpPr>
              <a:spLocks noChangeArrowheads="1"/>
            </p:cNvSpPr>
            <p:nvPr/>
          </p:nvSpPr>
          <p:spPr bwMode="auto">
            <a:xfrm>
              <a:off x="3300" y="3071"/>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22" name="Rectangle 21">
              <a:extLst>
                <a:ext uri="{FF2B5EF4-FFF2-40B4-BE49-F238E27FC236}">
                  <a16:creationId xmlns:a16="http://schemas.microsoft.com/office/drawing/2014/main" xmlns="" id="{2236F135-4D96-004A-8B4A-9A9783B57A20}"/>
                </a:ext>
              </a:extLst>
            </p:cNvPr>
            <p:cNvSpPr>
              <a:spLocks noChangeArrowheads="1"/>
            </p:cNvSpPr>
            <p:nvPr/>
          </p:nvSpPr>
          <p:spPr bwMode="auto">
            <a:xfrm>
              <a:off x="3300" y="3265"/>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23" name="Rectangle 22">
              <a:extLst>
                <a:ext uri="{FF2B5EF4-FFF2-40B4-BE49-F238E27FC236}">
                  <a16:creationId xmlns:a16="http://schemas.microsoft.com/office/drawing/2014/main" xmlns="" id="{A19F3A4F-1AF5-AB4F-8D27-1F7BAE3C4DEF}"/>
                </a:ext>
              </a:extLst>
            </p:cNvPr>
            <p:cNvSpPr>
              <a:spLocks noChangeArrowheads="1"/>
            </p:cNvSpPr>
            <p:nvPr/>
          </p:nvSpPr>
          <p:spPr bwMode="auto">
            <a:xfrm>
              <a:off x="3300" y="3459"/>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1</a:t>
              </a:r>
              <a:endParaRPr kumimoji="0" lang="en-US" altLang="en-US">
                <a:latin typeface="Times New Roman" panose="02020603050405020304" pitchFamily="18" charset="0"/>
              </a:endParaRPr>
            </a:p>
          </p:txBody>
        </p:sp>
        <p:sp>
          <p:nvSpPr>
            <p:cNvPr id="114724" name="Rectangle 23">
              <a:extLst>
                <a:ext uri="{FF2B5EF4-FFF2-40B4-BE49-F238E27FC236}">
                  <a16:creationId xmlns:a16="http://schemas.microsoft.com/office/drawing/2014/main" xmlns="" id="{D64E5B8A-7F02-D346-B5CB-3812EE1DAFF8}"/>
                </a:ext>
              </a:extLst>
            </p:cNvPr>
            <p:cNvSpPr>
              <a:spLocks noChangeArrowheads="1"/>
            </p:cNvSpPr>
            <p:nvPr/>
          </p:nvSpPr>
          <p:spPr bwMode="auto">
            <a:xfrm>
              <a:off x="3556" y="3071"/>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25" name="Rectangle 24">
              <a:extLst>
                <a:ext uri="{FF2B5EF4-FFF2-40B4-BE49-F238E27FC236}">
                  <a16:creationId xmlns:a16="http://schemas.microsoft.com/office/drawing/2014/main" xmlns="" id="{014F4FC7-20AA-E54D-B7E9-9343AC647B8D}"/>
                </a:ext>
              </a:extLst>
            </p:cNvPr>
            <p:cNvSpPr>
              <a:spLocks noChangeArrowheads="1"/>
            </p:cNvSpPr>
            <p:nvPr/>
          </p:nvSpPr>
          <p:spPr bwMode="auto">
            <a:xfrm>
              <a:off x="3556" y="3265"/>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1</a:t>
              </a:r>
              <a:endParaRPr kumimoji="0" lang="en-US" altLang="en-US">
                <a:latin typeface="Times New Roman" panose="02020603050405020304" pitchFamily="18" charset="0"/>
              </a:endParaRPr>
            </a:p>
          </p:txBody>
        </p:sp>
        <p:sp>
          <p:nvSpPr>
            <p:cNvPr id="114726" name="Rectangle 25">
              <a:extLst>
                <a:ext uri="{FF2B5EF4-FFF2-40B4-BE49-F238E27FC236}">
                  <a16:creationId xmlns:a16="http://schemas.microsoft.com/office/drawing/2014/main" xmlns="" id="{3DA56F4A-260F-BF46-B908-CA90AA2DAAC0}"/>
                </a:ext>
              </a:extLst>
            </p:cNvPr>
            <p:cNvSpPr>
              <a:spLocks noChangeArrowheads="1"/>
            </p:cNvSpPr>
            <p:nvPr/>
          </p:nvSpPr>
          <p:spPr bwMode="auto">
            <a:xfrm>
              <a:off x="3556" y="3459"/>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27" name="Rectangle 26">
              <a:extLst>
                <a:ext uri="{FF2B5EF4-FFF2-40B4-BE49-F238E27FC236}">
                  <a16:creationId xmlns:a16="http://schemas.microsoft.com/office/drawing/2014/main" xmlns="" id="{BCD3856B-A634-4F47-AD49-BEE7E42849B5}"/>
                </a:ext>
              </a:extLst>
            </p:cNvPr>
            <p:cNvSpPr>
              <a:spLocks noChangeArrowheads="1"/>
            </p:cNvSpPr>
            <p:nvPr/>
          </p:nvSpPr>
          <p:spPr bwMode="auto">
            <a:xfrm>
              <a:off x="2829" y="2554"/>
              <a:ext cx="11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i="1">
                  <a:solidFill>
                    <a:srgbClr val="000000"/>
                  </a:solidFill>
                  <a:latin typeface="Times-Roman" charset="0"/>
                </a:rPr>
                <a:t>w</a:t>
              </a:r>
              <a:endParaRPr kumimoji="0" lang="en-US" altLang="en-US">
                <a:latin typeface="Times New Roman" panose="02020603050405020304" pitchFamily="18" charset="0"/>
              </a:endParaRPr>
            </a:p>
          </p:txBody>
        </p:sp>
        <p:sp>
          <p:nvSpPr>
            <p:cNvPr id="114728" name="Rectangle 27">
              <a:extLst>
                <a:ext uri="{FF2B5EF4-FFF2-40B4-BE49-F238E27FC236}">
                  <a16:creationId xmlns:a16="http://schemas.microsoft.com/office/drawing/2014/main" xmlns="" id="{203B061A-371A-2D49-A877-8A1BF8996F7C}"/>
                </a:ext>
              </a:extLst>
            </p:cNvPr>
            <p:cNvSpPr>
              <a:spLocks noChangeArrowheads="1"/>
            </p:cNvSpPr>
            <p:nvPr/>
          </p:nvSpPr>
          <p:spPr bwMode="auto">
            <a:xfrm>
              <a:off x="2931" y="2627"/>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500">
                  <a:solidFill>
                    <a:srgbClr val="000000"/>
                  </a:solidFill>
                  <a:latin typeface="Times-Roman" charset="0"/>
                </a:rPr>
                <a:t>0</a:t>
              </a:r>
              <a:endParaRPr kumimoji="0" lang="en-US" altLang="en-US">
                <a:latin typeface="Times New Roman" panose="02020603050405020304" pitchFamily="18" charset="0"/>
              </a:endParaRPr>
            </a:p>
          </p:txBody>
        </p:sp>
        <p:sp>
          <p:nvSpPr>
            <p:cNvPr id="114729" name="Rectangle 28">
              <a:extLst>
                <a:ext uri="{FF2B5EF4-FFF2-40B4-BE49-F238E27FC236}">
                  <a16:creationId xmlns:a16="http://schemas.microsoft.com/office/drawing/2014/main" xmlns="" id="{508E9D9B-CA90-F44B-B53B-FC8B5B80C8A4}"/>
                </a:ext>
              </a:extLst>
            </p:cNvPr>
            <p:cNvSpPr>
              <a:spLocks noChangeArrowheads="1"/>
            </p:cNvSpPr>
            <p:nvPr/>
          </p:nvSpPr>
          <p:spPr bwMode="auto">
            <a:xfrm>
              <a:off x="3266" y="2554"/>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i="1">
                  <a:solidFill>
                    <a:srgbClr val="000000"/>
                  </a:solidFill>
                  <a:latin typeface="Times-Roman" charset="0"/>
                </a:rPr>
                <a:t>y</a:t>
              </a:r>
              <a:endParaRPr kumimoji="0" lang="en-US" altLang="en-US">
                <a:latin typeface="Times New Roman" panose="02020603050405020304" pitchFamily="18" charset="0"/>
              </a:endParaRPr>
            </a:p>
          </p:txBody>
        </p:sp>
        <p:sp>
          <p:nvSpPr>
            <p:cNvPr id="114730" name="Rectangle 29">
              <a:extLst>
                <a:ext uri="{FF2B5EF4-FFF2-40B4-BE49-F238E27FC236}">
                  <a16:creationId xmlns:a16="http://schemas.microsoft.com/office/drawing/2014/main" xmlns="" id="{B42D49FE-244B-3B4D-934B-5B41429EE7EA}"/>
                </a:ext>
              </a:extLst>
            </p:cNvPr>
            <p:cNvSpPr>
              <a:spLocks noChangeArrowheads="1"/>
            </p:cNvSpPr>
            <p:nvPr/>
          </p:nvSpPr>
          <p:spPr bwMode="auto">
            <a:xfrm>
              <a:off x="3336" y="2627"/>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500">
                  <a:solidFill>
                    <a:srgbClr val="000000"/>
                  </a:solidFill>
                  <a:latin typeface="Times-Roman" charset="0"/>
                </a:rPr>
                <a:t>1</a:t>
              </a:r>
              <a:endParaRPr kumimoji="0" lang="en-US" altLang="en-US">
                <a:latin typeface="Times New Roman" panose="02020603050405020304" pitchFamily="18" charset="0"/>
              </a:endParaRPr>
            </a:p>
          </p:txBody>
        </p:sp>
        <p:sp>
          <p:nvSpPr>
            <p:cNvPr id="114731" name="Rectangle 30">
              <a:extLst>
                <a:ext uri="{FF2B5EF4-FFF2-40B4-BE49-F238E27FC236}">
                  <a16:creationId xmlns:a16="http://schemas.microsoft.com/office/drawing/2014/main" xmlns="" id="{68740532-F806-C640-8DE0-FD972D8CFD01}"/>
                </a:ext>
              </a:extLst>
            </p:cNvPr>
            <p:cNvSpPr>
              <a:spLocks noChangeArrowheads="1"/>
            </p:cNvSpPr>
            <p:nvPr/>
          </p:nvSpPr>
          <p:spPr bwMode="auto">
            <a:xfrm>
              <a:off x="3556" y="2876"/>
              <a:ext cx="5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dirty="0">
                  <a:solidFill>
                    <a:srgbClr val="000000"/>
                  </a:solidFill>
                  <a:latin typeface="Times-Roman" charset="0"/>
                </a:rPr>
                <a:t>-</a:t>
              </a:r>
              <a:endParaRPr kumimoji="0" lang="en-US" altLang="en-US" dirty="0">
                <a:latin typeface="Times New Roman" panose="02020603050405020304" pitchFamily="18" charset="0"/>
              </a:endParaRPr>
            </a:p>
          </p:txBody>
        </p:sp>
        <p:sp>
          <p:nvSpPr>
            <p:cNvPr id="114732" name="Rectangle 31">
              <a:extLst>
                <a:ext uri="{FF2B5EF4-FFF2-40B4-BE49-F238E27FC236}">
                  <a16:creationId xmlns:a16="http://schemas.microsoft.com/office/drawing/2014/main" xmlns="" id="{8DE3B7CF-B69B-BF47-8D59-42DBA41CB559}"/>
                </a:ext>
              </a:extLst>
            </p:cNvPr>
            <p:cNvSpPr>
              <a:spLocks noChangeArrowheads="1"/>
            </p:cNvSpPr>
            <p:nvPr/>
          </p:nvSpPr>
          <p:spPr bwMode="auto">
            <a:xfrm>
              <a:off x="3523" y="2554"/>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i="1">
                  <a:solidFill>
                    <a:srgbClr val="000000"/>
                  </a:solidFill>
                  <a:latin typeface="Times-Roman" charset="0"/>
                </a:rPr>
                <a:t>y</a:t>
              </a:r>
              <a:endParaRPr kumimoji="0" lang="en-US" altLang="en-US">
                <a:latin typeface="Times New Roman" panose="02020603050405020304" pitchFamily="18" charset="0"/>
              </a:endParaRPr>
            </a:p>
          </p:txBody>
        </p:sp>
        <p:sp>
          <p:nvSpPr>
            <p:cNvPr id="114733" name="Rectangle 32">
              <a:extLst>
                <a:ext uri="{FF2B5EF4-FFF2-40B4-BE49-F238E27FC236}">
                  <a16:creationId xmlns:a16="http://schemas.microsoft.com/office/drawing/2014/main" xmlns="" id="{A3194F87-44F9-354D-B85B-F71C22F5771A}"/>
                </a:ext>
              </a:extLst>
            </p:cNvPr>
            <p:cNvSpPr>
              <a:spLocks noChangeArrowheads="1"/>
            </p:cNvSpPr>
            <p:nvPr/>
          </p:nvSpPr>
          <p:spPr bwMode="auto">
            <a:xfrm>
              <a:off x="3592" y="2627"/>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500">
                  <a:solidFill>
                    <a:srgbClr val="000000"/>
                  </a:solidFill>
                  <a:latin typeface="Times-Roman" charset="0"/>
                </a:rPr>
                <a:t>0</a:t>
              </a:r>
              <a:endParaRPr kumimoji="0" lang="en-US" altLang="en-US">
                <a:latin typeface="Times New Roman" panose="02020603050405020304" pitchFamily="18" charset="0"/>
              </a:endParaRPr>
            </a:p>
          </p:txBody>
        </p:sp>
        <p:sp>
          <p:nvSpPr>
            <p:cNvPr id="114734" name="Rectangle 33">
              <a:extLst>
                <a:ext uri="{FF2B5EF4-FFF2-40B4-BE49-F238E27FC236}">
                  <a16:creationId xmlns:a16="http://schemas.microsoft.com/office/drawing/2014/main" xmlns="" id="{7A593FBC-C22F-4A4F-B089-E61DCD955EFD}"/>
                </a:ext>
              </a:extLst>
            </p:cNvPr>
            <p:cNvSpPr>
              <a:spLocks noChangeArrowheads="1"/>
            </p:cNvSpPr>
            <p:nvPr/>
          </p:nvSpPr>
          <p:spPr bwMode="auto">
            <a:xfrm>
              <a:off x="3300" y="3656"/>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1</a:t>
              </a:r>
              <a:endParaRPr kumimoji="0" lang="en-US" altLang="en-US">
                <a:latin typeface="Times New Roman" panose="02020603050405020304" pitchFamily="18" charset="0"/>
              </a:endParaRPr>
            </a:p>
          </p:txBody>
        </p:sp>
        <p:sp>
          <p:nvSpPr>
            <p:cNvPr id="114735" name="Rectangle 34">
              <a:extLst>
                <a:ext uri="{FF2B5EF4-FFF2-40B4-BE49-F238E27FC236}">
                  <a16:creationId xmlns:a16="http://schemas.microsoft.com/office/drawing/2014/main" xmlns="" id="{E922AA1D-E3C4-3F4D-9B9F-1B5319B57F69}"/>
                </a:ext>
              </a:extLst>
            </p:cNvPr>
            <p:cNvSpPr>
              <a:spLocks noChangeArrowheads="1"/>
            </p:cNvSpPr>
            <p:nvPr/>
          </p:nvSpPr>
          <p:spPr bwMode="auto">
            <a:xfrm>
              <a:off x="3556" y="3656"/>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1</a:t>
              </a:r>
              <a:endParaRPr kumimoji="0" lang="en-US" altLang="en-US">
                <a:latin typeface="Times New Roman" panose="02020603050405020304" pitchFamily="18" charset="0"/>
              </a:endParaRPr>
            </a:p>
          </p:txBody>
        </p:sp>
        <p:sp>
          <p:nvSpPr>
            <p:cNvPr id="114736" name="Rectangle 35">
              <a:extLst>
                <a:ext uri="{FF2B5EF4-FFF2-40B4-BE49-F238E27FC236}">
                  <a16:creationId xmlns:a16="http://schemas.microsoft.com/office/drawing/2014/main" xmlns="" id="{A7CC2BB9-D5E0-B440-B995-D3744AE85849}"/>
                </a:ext>
              </a:extLst>
            </p:cNvPr>
            <p:cNvSpPr>
              <a:spLocks noChangeArrowheads="1"/>
            </p:cNvSpPr>
            <p:nvPr/>
          </p:nvSpPr>
          <p:spPr bwMode="auto">
            <a:xfrm>
              <a:off x="3812" y="2876"/>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37" name="Rectangle 36">
              <a:extLst>
                <a:ext uri="{FF2B5EF4-FFF2-40B4-BE49-F238E27FC236}">
                  <a16:creationId xmlns:a16="http://schemas.microsoft.com/office/drawing/2014/main" xmlns="" id="{067CFFAE-7892-E04C-889A-F7062D48E367}"/>
                </a:ext>
              </a:extLst>
            </p:cNvPr>
            <p:cNvSpPr>
              <a:spLocks noChangeArrowheads="1"/>
            </p:cNvSpPr>
            <p:nvPr/>
          </p:nvSpPr>
          <p:spPr bwMode="auto">
            <a:xfrm>
              <a:off x="3812" y="3071"/>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1</a:t>
              </a:r>
              <a:endParaRPr kumimoji="0" lang="en-US" altLang="en-US">
                <a:latin typeface="Times New Roman" panose="02020603050405020304" pitchFamily="18" charset="0"/>
              </a:endParaRPr>
            </a:p>
          </p:txBody>
        </p:sp>
        <p:sp>
          <p:nvSpPr>
            <p:cNvPr id="114738" name="Rectangle 37">
              <a:extLst>
                <a:ext uri="{FF2B5EF4-FFF2-40B4-BE49-F238E27FC236}">
                  <a16:creationId xmlns:a16="http://schemas.microsoft.com/office/drawing/2014/main" xmlns="" id="{686ADF17-3487-0B44-B454-7D09C958CA45}"/>
                </a:ext>
              </a:extLst>
            </p:cNvPr>
            <p:cNvSpPr>
              <a:spLocks noChangeArrowheads="1"/>
            </p:cNvSpPr>
            <p:nvPr/>
          </p:nvSpPr>
          <p:spPr bwMode="auto">
            <a:xfrm>
              <a:off x="3812" y="3656"/>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1</a:t>
              </a:r>
              <a:endParaRPr kumimoji="0" lang="en-US" altLang="en-US">
                <a:latin typeface="Times New Roman" panose="02020603050405020304" pitchFamily="18" charset="0"/>
              </a:endParaRPr>
            </a:p>
          </p:txBody>
        </p:sp>
        <p:sp>
          <p:nvSpPr>
            <p:cNvPr id="114739" name="Rectangle 38">
              <a:extLst>
                <a:ext uri="{FF2B5EF4-FFF2-40B4-BE49-F238E27FC236}">
                  <a16:creationId xmlns:a16="http://schemas.microsoft.com/office/drawing/2014/main" xmlns="" id="{D349B4A9-77CD-5144-865E-9A1A26E0D72F}"/>
                </a:ext>
              </a:extLst>
            </p:cNvPr>
            <p:cNvSpPr>
              <a:spLocks noChangeArrowheads="1"/>
            </p:cNvSpPr>
            <p:nvPr/>
          </p:nvSpPr>
          <p:spPr bwMode="auto">
            <a:xfrm>
              <a:off x="3812" y="3265"/>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1</a:t>
              </a:r>
              <a:endParaRPr kumimoji="0" lang="en-US" altLang="en-US">
                <a:latin typeface="Times New Roman" panose="02020603050405020304" pitchFamily="18" charset="0"/>
              </a:endParaRPr>
            </a:p>
          </p:txBody>
        </p:sp>
        <p:sp>
          <p:nvSpPr>
            <p:cNvPr id="114740" name="Rectangle 39">
              <a:extLst>
                <a:ext uri="{FF2B5EF4-FFF2-40B4-BE49-F238E27FC236}">
                  <a16:creationId xmlns:a16="http://schemas.microsoft.com/office/drawing/2014/main" xmlns="" id="{6B3A478F-913E-8045-B981-670D917490BA}"/>
                </a:ext>
              </a:extLst>
            </p:cNvPr>
            <p:cNvSpPr>
              <a:spLocks noChangeArrowheads="1"/>
            </p:cNvSpPr>
            <p:nvPr/>
          </p:nvSpPr>
          <p:spPr bwMode="auto">
            <a:xfrm>
              <a:off x="3812" y="3459"/>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1</a:t>
              </a:r>
              <a:endParaRPr kumimoji="0" lang="en-US" altLang="en-US">
                <a:latin typeface="Times New Roman" panose="02020603050405020304" pitchFamily="18" charset="0"/>
              </a:endParaRPr>
            </a:p>
          </p:txBody>
        </p:sp>
        <p:sp>
          <p:nvSpPr>
            <p:cNvPr id="114741" name="Rectangle 40">
              <a:extLst>
                <a:ext uri="{FF2B5EF4-FFF2-40B4-BE49-F238E27FC236}">
                  <a16:creationId xmlns:a16="http://schemas.microsoft.com/office/drawing/2014/main" xmlns="" id="{4600FC3D-AF47-F043-AA5C-0E0A23B5DAEE}"/>
                </a:ext>
              </a:extLst>
            </p:cNvPr>
            <p:cNvSpPr>
              <a:spLocks noChangeArrowheads="1"/>
            </p:cNvSpPr>
            <p:nvPr/>
          </p:nvSpPr>
          <p:spPr bwMode="auto">
            <a:xfrm>
              <a:off x="3820" y="2564"/>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i="1">
                  <a:solidFill>
                    <a:srgbClr val="000000"/>
                  </a:solidFill>
                  <a:latin typeface="Times-Roman" charset="0"/>
                </a:rPr>
                <a:t>z</a:t>
              </a:r>
              <a:endParaRPr kumimoji="0" lang="en-US" altLang="en-US">
                <a:latin typeface="Times New Roman" panose="02020603050405020304" pitchFamily="18" charset="0"/>
              </a:endParaRPr>
            </a:p>
          </p:txBody>
        </p:sp>
        <p:sp>
          <p:nvSpPr>
            <p:cNvPr id="114742" name="Rectangle 41">
              <a:extLst>
                <a:ext uri="{FF2B5EF4-FFF2-40B4-BE49-F238E27FC236}">
                  <a16:creationId xmlns:a16="http://schemas.microsoft.com/office/drawing/2014/main" xmlns="" id="{B303F206-9F4B-774B-BD36-CFF978F52ECB}"/>
                </a:ext>
              </a:extLst>
            </p:cNvPr>
            <p:cNvSpPr>
              <a:spLocks noChangeArrowheads="1"/>
            </p:cNvSpPr>
            <p:nvPr/>
          </p:nvSpPr>
          <p:spPr bwMode="auto">
            <a:xfrm>
              <a:off x="2880" y="3071"/>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1</a:t>
              </a:r>
              <a:endParaRPr kumimoji="0" lang="en-US" altLang="en-US">
                <a:latin typeface="Times New Roman" panose="02020603050405020304" pitchFamily="18" charset="0"/>
              </a:endParaRPr>
            </a:p>
          </p:txBody>
        </p:sp>
        <p:sp>
          <p:nvSpPr>
            <p:cNvPr id="114743" name="Rectangle 42">
              <a:extLst>
                <a:ext uri="{FF2B5EF4-FFF2-40B4-BE49-F238E27FC236}">
                  <a16:creationId xmlns:a16="http://schemas.microsoft.com/office/drawing/2014/main" xmlns="" id="{D2066361-FC91-AF44-B390-955D7C66AEED}"/>
                </a:ext>
              </a:extLst>
            </p:cNvPr>
            <p:cNvSpPr>
              <a:spLocks noChangeArrowheads="1"/>
            </p:cNvSpPr>
            <p:nvPr/>
          </p:nvSpPr>
          <p:spPr bwMode="auto">
            <a:xfrm>
              <a:off x="2880" y="3253"/>
              <a:ext cx="5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a:t>
              </a:r>
              <a:endParaRPr kumimoji="0" lang="en-US" altLang="en-US">
                <a:latin typeface="Times New Roman" panose="02020603050405020304" pitchFamily="18" charset="0"/>
              </a:endParaRPr>
            </a:p>
          </p:txBody>
        </p:sp>
        <p:sp>
          <p:nvSpPr>
            <p:cNvPr id="114744" name="Rectangle 43">
              <a:extLst>
                <a:ext uri="{FF2B5EF4-FFF2-40B4-BE49-F238E27FC236}">
                  <a16:creationId xmlns:a16="http://schemas.microsoft.com/office/drawing/2014/main" xmlns="" id="{43188156-59AF-D142-AA27-A118D4BCD88F}"/>
                </a:ext>
              </a:extLst>
            </p:cNvPr>
            <p:cNvSpPr>
              <a:spLocks noChangeArrowheads="1"/>
            </p:cNvSpPr>
            <p:nvPr/>
          </p:nvSpPr>
          <p:spPr bwMode="auto">
            <a:xfrm>
              <a:off x="2880" y="3447"/>
              <a:ext cx="5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a:t>
              </a:r>
              <a:endParaRPr kumimoji="0" lang="en-US" altLang="en-US">
                <a:latin typeface="Times New Roman" panose="02020603050405020304" pitchFamily="18" charset="0"/>
              </a:endParaRPr>
            </a:p>
          </p:txBody>
        </p:sp>
        <p:sp>
          <p:nvSpPr>
            <p:cNvPr id="114745" name="Rectangle 44">
              <a:extLst>
                <a:ext uri="{FF2B5EF4-FFF2-40B4-BE49-F238E27FC236}">
                  <a16:creationId xmlns:a16="http://schemas.microsoft.com/office/drawing/2014/main" xmlns="" id="{5010CBF9-1EDE-BD4B-9F74-636F65A48157}"/>
                </a:ext>
              </a:extLst>
            </p:cNvPr>
            <p:cNvSpPr>
              <a:spLocks noChangeArrowheads="1"/>
            </p:cNvSpPr>
            <p:nvPr/>
          </p:nvSpPr>
          <p:spPr bwMode="auto">
            <a:xfrm>
              <a:off x="2880" y="2876"/>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46" name="Rectangle 45">
              <a:extLst>
                <a:ext uri="{FF2B5EF4-FFF2-40B4-BE49-F238E27FC236}">
                  <a16:creationId xmlns:a16="http://schemas.microsoft.com/office/drawing/2014/main" xmlns="" id="{DEA8370E-C90D-EA46-99CB-4C62F9668BDE}"/>
                </a:ext>
              </a:extLst>
            </p:cNvPr>
            <p:cNvSpPr>
              <a:spLocks noChangeArrowheads="1"/>
            </p:cNvSpPr>
            <p:nvPr/>
          </p:nvSpPr>
          <p:spPr bwMode="auto">
            <a:xfrm>
              <a:off x="2880" y="3648"/>
              <a:ext cx="5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a:t>
              </a:r>
              <a:endParaRPr kumimoji="0" lang="en-US" altLang="en-US">
                <a:latin typeface="Times New Roman" panose="02020603050405020304" pitchFamily="18" charset="0"/>
              </a:endParaRPr>
            </a:p>
          </p:txBody>
        </p:sp>
        <p:sp>
          <p:nvSpPr>
            <p:cNvPr id="114747" name="Rectangle 46">
              <a:extLst>
                <a:ext uri="{FF2B5EF4-FFF2-40B4-BE49-F238E27FC236}">
                  <a16:creationId xmlns:a16="http://schemas.microsoft.com/office/drawing/2014/main" xmlns="" id="{EF3DF05D-8A93-C248-8913-2371B4F0CFDE}"/>
                </a:ext>
              </a:extLst>
            </p:cNvPr>
            <p:cNvSpPr>
              <a:spLocks noChangeArrowheads="1"/>
            </p:cNvSpPr>
            <p:nvPr/>
          </p:nvSpPr>
          <p:spPr bwMode="auto">
            <a:xfrm>
              <a:off x="2571" y="2554"/>
              <a:ext cx="11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i="1">
                  <a:solidFill>
                    <a:srgbClr val="000000"/>
                  </a:solidFill>
                  <a:latin typeface="Times-Roman" charset="0"/>
                </a:rPr>
                <a:t>w</a:t>
              </a:r>
              <a:endParaRPr kumimoji="0" lang="en-US" altLang="en-US">
                <a:latin typeface="Times New Roman" panose="02020603050405020304" pitchFamily="18" charset="0"/>
              </a:endParaRPr>
            </a:p>
          </p:txBody>
        </p:sp>
        <p:sp>
          <p:nvSpPr>
            <p:cNvPr id="114748" name="Rectangle 47">
              <a:extLst>
                <a:ext uri="{FF2B5EF4-FFF2-40B4-BE49-F238E27FC236}">
                  <a16:creationId xmlns:a16="http://schemas.microsoft.com/office/drawing/2014/main" xmlns="" id="{B8CC7E86-37FA-3A4C-83AD-14A11D686825}"/>
                </a:ext>
              </a:extLst>
            </p:cNvPr>
            <p:cNvSpPr>
              <a:spLocks noChangeArrowheads="1"/>
            </p:cNvSpPr>
            <p:nvPr/>
          </p:nvSpPr>
          <p:spPr bwMode="auto">
            <a:xfrm>
              <a:off x="2674" y="2627"/>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500">
                  <a:solidFill>
                    <a:srgbClr val="000000"/>
                  </a:solidFill>
                  <a:latin typeface="Times-Roman" charset="0"/>
                </a:rPr>
                <a:t>1</a:t>
              </a:r>
              <a:endParaRPr kumimoji="0" lang="en-US" altLang="en-US">
                <a:latin typeface="Times New Roman" panose="02020603050405020304" pitchFamily="18" charset="0"/>
              </a:endParaRPr>
            </a:p>
          </p:txBody>
        </p:sp>
        <p:sp>
          <p:nvSpPr>
            <p:cNvPr id="114749" name="Rectangle 48">
              <a:extLst>
                <a:ext uri="{FF2B5EF4-FFF2-40B4-BE49-F238E27FC236}">
                  <a16:creationId xmlns:a16="http://schemas.microsoft.com/office/drawing/2014/main" xmlns="" id="{7801CFAF-88E7-CC40-8D87-4360F83FD1A4}"/>
                </a:ext>
              </a:extLst>
            </p:cNvPr>
            <p:cNvSpPr>
              <a:spLocks noChangeArrowheads="1"/>
            </p:cNvSpPr>
            <p:nvPr/>
          </p:nvSpPr>
          <p:spPr bwMode="auto">
            <a:xfrm>
              <a:off x="2623" y="3071"/>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50" name="Rectangle 49">
              <a:extLst>
                <a:ext uri="{FF2B5EF4-FFF2-40B4-BE49-F238E27FC236}">
                  <a16:creationId xmlns:a16="http://schemas.microsoft.com/office/drawing/2014/main" xmlns="" id="{C351EAB2-0FC0-634A-B6D5-C846252F0C21}"/>
                </a:ext>
              </a:extLst>
            </p:cNvPr>
            <p:cNvSpPr>
              <a:spLocks noChangeArrowheads="1"/>
            </p:cNvSpPr>
            <p:nvPr/>
          </p:nvSpPr>
          <p:spPr bwMode="auto">
            <a:xfrm>
              <a:off x="2623" y="3265"/>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1</a:t>
              </a:r>
              <a:endParaRPr kumimoji="0" lang="en-US" altLang="en-US">
                <a:latin typeface="Times New Roman" panose="02020603050405020304" pitchFamily="18" charset="0"/>
              </a:endParaRPr>
            </a:p>
          </p:txBody>
        </p:sp>
        <p:sp>
          <p:nvSpPr>
            <p:cNvPr id="114751" name="Rectangle 50">
              <a:extLst>
                <a:ext uri="{FF2B5EF4-FFF2-40B4-BE49-F238E27FC236}">
                  <a16:creationId xmlns:a16="http://schemas.microsoft.com/office/drawing/2014/main" xmlns="" id="{D2757B1C-A5BA-4844-9521-B1750D178657}"/>
                </a:ext>
              </a:extLst>
            </p:cNvPr>
            <p:cNvSpPr>
              <a:spLocks noChangeArrowheads="1"/>
            </p:cNvSpPr>
            <p:nvPr/>
          </p:nvSpPr>
          <p:spPr bwMode="auto">
            <a:xfrm>
              <a:off x="2623" y="3447"/>
              <a:ext cx="5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a:t>
              </a:r>
              <a:endParaRPr kumimoji="0" lang="en-US" altLang="en-US">
                <a:latin typeface="Times New Roman" panose="02020603050405020304" pitchFamily="18" charset="0"/>
              </a:endParaRPr>
            </a:p>
          </p:txBody>
        </p:sp>
        <p:sp>
          <p:nvSpPr>
            <p:cNvPr id="114752" name="Rectangle 51">
              <a:extLst>
                <a:ext uri="{FF2B5EF4-FFF2-40B4-BE49-F238E27FC236}">
                  <a16:creationId xmlns:a16="http://schemas.microsoft.com/office/drawing/2014/main" xmlns="" id="{AA9D7EB0-D020-294A-833C-3B07FE5F5472}"/>
                </a:ext>
              </a:extLst>
            </p:cNvPr>
            <p:cNvSpPr>
              <a:spLocks noChangeArrowheads="1"/>
            </p:cNvSpPr>
            <p:nvPr/>
          </p:nvSpPr>
          <p:spPr bwMode="auto">
            <a:xfrm>
              <a:off x="2623" y="2876"/>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53" name="Rectangle 52">
              <a:extLst>
                <a:ext uri="{FF2B5EF4-FFF2-40B4-BE49-F238E27FC236}">
                  <a16:creationId xmlns:a16="http://schemas.microsoft.com/office/drawing/2014/main" xmlns="" id="{B6A7AFDA-CF08-6A49-BBE9-62829AEC2282}"/>
                </a:ext>
              </a:extLst>
            </p:cNvPr>
            <p:cNvSpPr>
              <a:spLocks noChangeArrowheads="1"/>
            </p:cNvSpPr>
            <p:nvPr/>
          </p:nvSpPr>
          <p:spPr bwMode="auto">
            <a:xfrm>
              <a:off x="2623" y="3648"/>
              <a:ext cx="5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a:t>
              </a:r>
              <a:endParaRPr kumimoji="0" lang="en-US" altLang="en-US">
                <a:latin typeface="Times New Roman" panose="02020603050405020304" pitchFamily="18" charset="0"/>
              </a:endParaRPr>
            </a:p>
          </p:txBody>
        </p:sp>
        <p:sp>
          <p:nvSpPr>
            <p:cNvPr id="114754" name="Rectangle 53">
              <a:extLst>
                <a:ext uri="{FF2B5EF4-FFF2-40B4-BE49-F238E27FC236}">
                  <a16:creationId xmlns:a16="http://schemas.microsoft.com/office/drawing/2014/main" xmlns="" id="{C40E5D71-8DD1-154B-85A1-405F719F7247}"/>
                </a:ext>
              </a:extLst>
            </p:cNvPr>
            <p:cNvSpPr>
              <a:spLocks noChangeArrowheads="1"/>
            </p:cNvSpPr>
            <p:nvPr/>
          </p:nvSpPr>
          <p:spPr bwMode="auto">
            <a:xfrm>
              <a:off x="2315" y="2554"/>
              <a:ext cx="11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i="1">
                  <a:solidFill>
                    <a:srgbClr val="000000"/>
                  </a:solidFill>
                  <a:latin typeface="Times-Roman" charset="0"/>
                </a:rPr>
                <a:t>w</a:t>
              </a:r>
              <a:endParaRPr kumimoji="0" lang="en-US" altLang="en-US">
                <a:latin typeface="Times New Roman" panose="02020603050405020304" pitchFamily="18" charset="0"/>
              </a:endParaRPr>
            </a:p>
          </p:txBody>
        </p:sp>
        <p:sp>
          <p:nvSpPr>
            <p:cNvPr id="114755" name="Rectangle 54">
              <a:extLst>
                <a:ext uri="{FF2B5EF4-FFF2-40B4-BE49-F238E27FC236}">
                  <a16:creationId xmlns:a16="http://schemas.microsoft.com/office/drawing/2014/main" xmlns="" id="{85962C78-1AF8-9049-A1EA-D9EB178EE218}"/>
                </a:ext>
              </a:extLst>
            </p:cNvPr>
            <p:cNvSpPr>
              <a:spLocks noChangeArrowheads="1"/>
            </p:cNvSpPr>
            <p:nvPr/>
          </p:nvSpPr>
          <p:spPr bwMode="auto">
            <a:xfrm>
              <a:off x="2418" y="2627"/>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500">
                  <a:solidFill>
                    <a:srgbClr val="000000"/>
                  </a:solidFill>
                  <a:latin typeface="Times-Roman" charset="0"/>
                </a:rPr>
                <a:t>2</a:t>
              </a:r>
              <a:endParaRPr kumimoji="0" lang="en-US" altLang="en-US">
                <a:latin typeface="Times New Roman" panose="02020603050405020304" pitchFamily="18" charset="0"/>
              </a:endParaRPr>
            </a:p>
          </p:txBody>
        </p:sp>
        <p:sp>
          <p:nvSpPr>
            <p:cNvPr id="114756" name="Rectangle 55">
              <a:extLst>
                <a:ext uri="{FF2B5EF4-FFF2-40B4-BE49-F238E27FC236}">
                  <a16:creationId xmlns:a16="http://schemas.microsoft.com/office/drawing/2014/main" xmlns="" id="{DD9B943B-9883-0F43-A720-750FAEBC9D17}"/>
                </a:ext>
              </a:extLst>
            </p:cNvPr>
            <p:cNvSpPr>
              <a:spLocks noChangeArrowheads="1"/>
            </p:cNvSpPr>
            <p:nvPr/>
          </p:nvSpPr>
          <p:spPr bwMode="auto">
            <a:xfrm>
              <a:off x="2367" y="3071"/>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57" name="Rectangle 56">
              <a:extLst>
                <a:ext uri="{FF2B5EF4-FFF2-40B4-BE49-F238E27FC236}">
                  <a16:creationId xmlns:a16="http://schemas.microsoft.com/office/drawing/2014/main" xmlns="" id="{FA5AAA57-0D39-AF42-A751-D9D69E44CB5E}"/>
                </a:ext>
              </a:extLst>
            </p:cNvPr>
            <p:cNvSpPr>
              <a:spLocks noChangeArrowheads="1"/>
            </p:cNvSpPr>
            <p:nvPr/>
          </p:nvSpPr>
          <p:spPr bwMode="auto">
            <a:xfrm>
              <a:off x="2367" y="3265"/>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58" name="Rectangle 57">
              <a:extLst>
                <a:ext uri="{FF2B5EF4-FFF2-40B4-BE49-F238E27FC236}">
                  <a16:creationId xmlns:a16="http://schemas.microsoft.com/office/drawing/2014/main" xmlns="" id="{E39BF716-9EA7-AF44-A5B8-6F1025BCE58E}"/>
                </a:ext>
              </a:extLst>
            </p:cNvPr>
            <p:cNvSpPr>
              <a:spLocks noChangeArrowheads="1"/>
            </p:cNvSpPr>
            <p:nvPr/>
          </p:nvSpPr>
          <p:spPr bwMode="auto">
            <a:xfrm>
              <a:off x="2367" y="3459"/>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1</a:t>
              </a:r>
              <a:endParaRPr kumimoji="0" lang="en-US" altLang="en-US">
                <a:latin typeface="Times New Roman" panose="02020603050405020304" pitchFamily="18" charset="0"/>
              </a:endParaRPr>
            </a:p>
          </p:txBody>
        </p:sp>
        <p:sp>
          <p:nvSpPr>
            <p:cNvPr id="114759" name="Rectangle 58">
              <a:extLst>
                <a:ext uri="{FF2B5EF4-FFF2-40B4-BE49-F238E27FC236}">
                  <a16:creationId xmlns:a16="http://schemas.microsoft.com/office/drawing/2014/main" xmlns="" id="{EB3FC65D-C619-774C-A7B5-1C639D6298F2}"/>
                </a:ext>
              </a:extLst>
            </p:cNvPr>
            <p:cNvSpPr>
              <a:spLocks noChangeArrowheads="1"/>
            </p:cNvSpPr>
            <p:nvPr/>
          </p:nvSpPr>
          <p:spPr bwMode="auto">
            <a:xfrm>
              <a:off x="2367" y="2876"/>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60" name="Rectangle 59">
              <a:extLst>
                <a:ext uri="{FF2B5EF4-FFF2-40B4-BE49-F238E27FC236}">
                  <a16:creationId xmlns:a16="http://schemas.microsoft.com/office/drawing/2014/main" xmlns="" id="{93637383-4E67-674B-98C3-1A187D5D9F7B}"/>
                </a:ext>
              </a:extLst>
            </p:cNvPr>
            <p:cNvSpPr>
              <a:spLocks noChangeArrowheads="1"/>
            </p:cNvSpPr>
            <p:nvPr/>
          </p:nvSpPr>
          <p:spPr bwMode="auto">
            <a:xfrm>
              <a:off x="2367" y="3648"/>
              <a:ext cx="5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a:t>
              </a:r>
              <a:endParaRPr kumimoji="0" lang="en-US" altLang="en-US">
                <a:latin typeface="Times New Roman" panose="02020603050405020304" pitchFamily="18" charset="0"/>
              </a:endParaRPr>
            </a:p>
          </p:txBody>
        </p:sp>
        <p:sp>
          <p:nvSpPr>
            <p:cNvPr id="114761" name="Rectangle 60">
              <a:extLst>
                <a:ext uri="{FF2B5EF4-FFF2-40B4-BE49-F238E27FC236}">
                  <a16:creationId xmlns:a16="http://schemas.microsoft.com/office/drawing/2014/main" xmlns="" id="{EF749639-253D-8746-A7B5-F15B235CB4C2}"/>
                </a:ext>
              </a:extLst>
            </p:cNvPr>
            <p:cNvSpPr>
              <a:spLocks noChangeArrowheads="1"/>
            </p:cNvSpPr>
            <p:nvPr/>
          </p:nvSpPr>
          <p:spPr bwMode="auto">
            <a:xfrm>
              <a:off x="2057" y="2553"/>
              <a:ext cx="11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i="1">
                  <a:solidFill>
                    <a:srgbClr val="000000"/>
                  </a:solidFill>
                  <a:latin typeface="Times-Roman" charset="0"/>
                </a:rPr>
                <a:t>w</a:t>
              </a:r>
              <a:endParaRPr kumimoji="0" lang="en-US" altLang="en-US">
                <a:latin typeface="Times New Roman" panose="02020603050405020304" pitchFamily="18" charset="0"/>
              </a:endParaRPr>
            </a:p>
          </p:txBody>
        </p:sp>
        <p:sp>
          <p:nvSpPr>
            <p:cNvPr id="114762" name="Rectangle 61">
              <a:extLst>
                <a:ext uri="{FF2B5EF4-FFF2-40B4-BE49-F238E27FC236}">
                  <a16:creationId xmlns:a16="http://schemas.microsoft.com/office/drawing/2014/main" xmlns="" id="{B5E862D7-6A1B-EF48-AD99-A14C09C72CF5}"/>
                </a:ext>
              </a:extLst>
            </p:cNvPr>
            <p:cNvSpPr>
              <a:spLocks noChangeArrowheads="1"/>
            </p:cNvSpPr>
            <p:nvPr/>
          </p:nvSpPr>
          <p:spPr bwMode="auto">
            <a:xfrm>
              <a:off x="2159" y="2626"/>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500">
                  <a:solidFill>
                    <a:srgbClr val="000000"/>
                  </a:solidFill>
                  <a:latin typeface="Times-Roman" charset="0"/>
                </a:rPr>
                <a:t>3</a:t>
              </a:r>
              <a:endParaRPr kumimoji="0" lang="en-US" altLang="en-US">
                <a:latin typeface="Times New Roman" panose="02020603050405020304" pitchFamily="18" charset="0"/>
              </a:endParaRPr>
            </a:p>
          </p:txBody>
        </p:sp>
        <p:sp>
          <p:nvSpPr>
            <p:cNvPr id="114763" name="Rectangle 62">
              <a:extLst>
                <a:ext uri="{FF2B5EF4-FFF2-40B4-BE49-F238E27FC236}">
                  <a16:creationId xmlns:a16="http://schemas.microsoft.com/office/drawing/2014/main" xmlns="" id="{DB35A7A0-8291-B144-A4C1-9F7CAA33304B}"/>
                </a:ext>
              </a:extLst>
            </p:cNvPr>
            <p:cNvSpPr>
              <a:spLocks noChangeArrowheads="1"/>
            </p:cNvSpPr>
            <p:nvPr/>
          </p:nvSpPr>
          <p:spPr bwMode="auto">
            <a:xfrm>
              <a:off x="2108" y="3071"/>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64" name="Rectangle 63">
              <a:extLst>
                <a:ext uri="{FF2B5EF4-FFF2-40B4-BE49-F238E27FC236}">
                  <a16:creationId xmlns:a16="http://schemas.microsoft.com/office/drawing/2014/main" xmlns="" id="{3C51603B-2BCC-8C4E-989D-75D745847455}"/>
                </a:ext>
              </a:extLst>
            </p:cNvPr>
            <p:cNvSpPr>
              <a:spLocks noChangeArrowheads="1"/>
            </p:cNvSpPr>
            <p:nvPr/>
          </p:nvSpPr>
          <p:spPr bwMode="auto">
            <a:xfrm>
              <a:off x="2108" y="3265"/>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65" name="Rectangle 64">
              <a:extLst>
                <a:ext uri="{FF2B5EF4-FFF2-40B4-BE49-F238E27FC236}">
                  <a16:creationId xmlns:a16="http://schemas.microsoft.com/office/drawing/2014/main" xmlns="" id="{14EC5240-EBB9-5B41-A82A-C3A6DCF4C8CD}"/>
                </a:ext>
              </a:extLst>
            </p:cNvPr>
            <p:cNvSpPr>
              <a:spLocks noChangeArrowheads="1"/>
            </p:cNvSpPr>
            <p:nvPr/>
          </p:nvSpPr>
          <p:spPr bwMode="auto">
            <a:xfrm>
              <a:off x="2108" y="3459"/>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66" name="Rectangle 65">
              <a:extLst>
                <a:ext uri="{FF2B5EF4-FFF2-40B4-BE49-F238E27FC236}">
                  <a16:creationId xmlns:a16="http://schemas.microsoft.com/office/drawing/2014/main" xmlns="" id="{778FFD99-253A-2049-A67D-136EC182AF4E}"/>
                </a:ext>
              </a:extLst>
            </p:cNvPr>
            <p:cNvSpPr>
              <a:spLocks noChangeArrowheads="1"/>
            </p:cNvSpPr>
            <p:nvPr/>
          </p:nvSpPr>
          <p:spPr bwMode="auto">
            <a:xfrm>
              <a:off x="2108" y="2876"/>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0</a:t>
              </a:r>
              <a:endParaRPr kumimoji="0" lang="en-US" altLang="en-US">
                <a:latin typeface="Times New Roman" panose="02020603050405020304" pitchFamily="18" charset="0"/>
              </a:endParaRPr>
            </a:p>
          </p:txBody>
        </p:sp>
        <p:sp>
          <p:nvSpPr>
            <p:cNvPr id="114767" name="Rectangle 66">
              <a:extLst>
                <a:ext uri="{FF2B5EF4-FFF2-40B4-BE49-F238E27FC236}">
                  <a16:creationId xmlns:a16="http://schemas.microsoft.com/office/drawing/2014/main" xmlns="" id="{3D0F042D-7971-964B-8855-E1BC2663E104}"/>
                </a:ext>
              </a:extLst>
            </p:cNvPr>
            <p:cNvSpPr>
              <a:spLocks noChangeArrowheads="1"/>
            </p:cNvSpPr>
            <p:nvPr/>
          </p:nvSpPr>
          <p:spPr bwMode="auto">
            <a:xfrm>
              <a:off x="2108" y="3656"/>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900">
                  <a:solidFill>
                    <a:srgbClr val="000000"/>
                  </a:solidFill>
                  <a:latin typeface="Times-Roman" charset="0"/>
                </a:rPr>
                <a:t>1</a:t>
              </a:r>
              <a:endParaRPr kumimoji="0" lang="en-US" altLang="en-US">
                <a:latin typeface="Times New Roman" panose="02020603050405020304" pitchFamily="18" charset="0"/>
              </a:endParaRPr>
            </a:p>
          </p:txBody>
        </p:sp>
      </p:grpSp>
      <p:sp>
        <p:nvSpPr>
          <p:cNvPr id="114705" name="Rectangle 67">
            <a:extLst>
              <a:ext uri="{FF2B5EF4-FFF2-40B4-BE49-F238E27FC236}">
                <a16:creationId xmlns:a16="http://schemas.microsoft.com/office/drawing/2014/main" xmlns="" id="{753A8173-8984-424E-9300-2CDAA6662018}"/>
              </a:ext>
            </a:extLst>
          </p:cNvPr>
          <p:cNvSpPr>
            <a:spLocks noChangeArrowheads="1"/>
          </p:cNvSpPr>
          <p:nvPr/>
        </p:nvSpPr>
        <p:spPr bwMode="auto">
          <a:xfrm>
            <a:off x="2838450" y="2847975"/>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z </a:t>
            </a:r>
            <a:endParaRPr kumimoji="0" lang="en-US" altLang="en-US">
              <a:latin typeface="Times New Roman" panose="02020603050405020304" pitchFamily="18" charset="0"/>
            </a:endParaRPr>
          </a:p>
        </p:txBody>
      </p:sp>
      <p:sp>
        <p:nvSpPr>
          <p:cNvPr id="114706" name="Line 68">
            <a:extLst>
              <a:ext uri="{FF2B5EF4-FFF2-40B4-BE49-F238E27FC236}">
                <a16:creationId xmlns:a16="http://schemas.microsoft.com/office/drawing/2014/main" xmlns="" id="{8FFB33E8-AC1F-C946-A6EC-8908F88333C0}"/>
              </a:ext>
            </a:extLst>
          </p:cNvPr>
          <p:cNvSpPr>
            <a:spLocks noChangeShapeType="1"/>
          </p:cNvSpPr>
          <p:nvPr/>
        </p:nvSpPr>
        <p:spPr bwMode="auto">
          <a:xfrm flipH="1">
            <a:off x="3119438" y="3022600"/>
            <a:ext cx="354012" cy="15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14707" name="Line 69">
            <a:extLst>
              <a:ext uri="{FF2B5EF4-FFF2-40B4-BE49-F238E27FC236}">
                <a16:creationId xmlns:a16="http://schemas.microsoft.com/office/drawing/2014/main" xmlns="" id="{62A2D7E7-2D93-AD40-87FE-C6402ECCB6D7}"/>
              </a:ext>
            </a:extLst>
          </p:cNvPr>
          <p:cNvSpPr>
            <a:spLocks noChangeShapeType="1"/>
          </p:cNvSpPr>
          <p:nvPr/>
        </p:nvSpPr>
        <p:spPr bwMode="auto">
          <a:xfrm flipH="1">
            <a:off x="1046163" y="2228850"/>
            <a:ext cx="354012" cy="15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14708" name="Rectangle 70">
            <a:extLst>
              <a:ext uri="{FF2B5EF4-FFF2-40B4-BE49-F238E27FC236}">
                <a16:creationId xmlns:a16="http://schemas.microsoft.com/office/drawing/2014/main" xmlns="" id="{1B5B099E-4C4C-1E4D-B5EA-54B5F90F5183}"/>
              </a:ext>
            </a:extLst>
          </p:cNvPr>
          <p:cNvSpPr>
            <a:spLocks noChangeArrowheads="1"/>
          </p:cNvSpPr>
          <p:nvPr/>
        </p:nvSpPr>
        <p:spPr bwMode="auto">
          <a:xfrm>
            <a:off x="1503363" y="2112963"/>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w </a:t>
            </a:r>
            <a:endParaRPr kumimoji="0" lang="en-US" altLang="en-US">
              <a:latin typeface="Times New Roman" panose="02020603050405020304" pitchFamily="18" charset="0"/>
            </a:endParaRPr>
          </a:p>
        </p:txBody>
      </p:sp>
      <p:sp>
        <p:nvSpPr>
          <p:cNvPr id="114709" name="Rectangle 71">
            <a:extLst>
              <a:ext uri="{FF2B5EF4-FFF2-40B4-BE49-F238E27FC236}">
                <a16:creationId xmlns:a16="http://schemas.microsoft.com/office/drawing/2014/main" xmlns="" id="{C2A3E8C7-1F63-AA44-BC55-D460A13E1E9B}"/>
              </a:ext>
            </a:extLst>
          </p:cNvPr>
          <p:cNvSpPr>
            <a:spLocks noChangeArrowheads="1"/>
          </p:cNvSpPr>
          <p:nvPr/>
        </p:nvSpPr>
        <p:spPr bwMode="auto">
          <a:xfrm>
            <a:off x="1663700" y="2228850"/>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400">
                <a:solidFill>
                  <a:srgbClr val="000000"/>
                </a:solidFill>
                <a:latin typeface="Times-Roman" charset="0"/>
              </a:rPr>
              <a:t>1 </a:t>
            </a:r>
            <a:endParaRPr kumimoji="0" lang="en-US" altLang="en-US">
              <a:latin typeface="Times New Roman" panose="02020603050405020304" pitchFamily="18" charset="0"/>
            </a:endParaRPr>
          </a:p>
        </p:txBody>
      </p:sp>
      <p:sp>
        <p:nvSpPr>
          <p:cNvPr id="114710" name="Line 72">
            <a:extLst>
              <a:ext uri="{FF2B5EF4-FFF2-40B4-BE49-F238E27FC236}">
                <a16:creationId xmlns:a16="http://schemas.microsoft.com/office/drawing/2014/main" xmlns="" id="{4C37003E-DABA-BB4D-ABBD-71E16DDD7850}"/>
              </a:ext>
            </a:extLst>
          </p:cNvPr>
          <p:cNvSpPr>
            <a:spLocks noChangeShapeType="1"/>
          </p:cNvSpPr>
          <p:nvPr/>
        </p:nvSpPr>
        <p:spPr bwMode="auto">
          <a:xfrm flipH="1">
            <a:off x="1046163" y="2647950"/>
            <a:ext cx="354012" cy="15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14711" name="Rectangle 73">
            <a:extLst>
              <a:ext uri="{FF2B5EF4-FFF2-40B4-BE49-F238E27FC236}">
                <a16:creationId xmlns:a16="http://schemas.microsoft.com/office/drawing/2014/main" xmlns="" id="{833DF4C3-7D69-9848-B73B-6C6FA45BB231}"/>
              </a:ext>
            </a:extLst>
          </p:cNvPr>
          <p:cNvSpPr>
            <a:spLocks noChangeArrowheads="1"/>
          </p:cNvSpPr>
          <p:nvPr/>
        </p:nvSpPr>
        <p:spPr bwMode="auto">
          <a:xfrm>
            <a:off x="1484313" y="2522538"/>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800" i="1">
                <a:solidFill>
                  <a:srgbClr val="000000"/>
                </a:solidFill>
                <a:latin typeface="Times-Roman" charset="0"/>
              </a:rPr>
              <a:t>w </a:t>
            </a:r>
            <a:endParaRPr kumimoji="0" lang="en-US" altLang="en-US">
              <a:latin typeface="Times New Roman" panose="02020603050405020304" pitchFamily="18" charset="0"/>
            </a:endParaRPr>
          </a:p>
        </p:txBody>
      </p:sp>
      <p:sp>
        <p:nvSpPr>
          <p:cNvPr id="114712" name="Rectangle 74">
            <a:extLst>
              <a:ext uri="{FF2B5EF4-FFF2-40B4-BE49-F238E27FC236}">
                <a16:creationId xmlns:a16="http://schemas.microsoft.com/office/drawing/2014/main" xmlns="" id="{2E48997E-5F9E-9D4A-84A2-3EE83160A77A}"/>
              </a:ext>
            </a:extLst>
          </p:cNvPr>
          <p:cNvSpPr>
            <a:spLocks noChangeArrowheads="1"/>
          </p:cNvSpPr>
          <p:nvPr/>
        </p:nvSpPr>
        <p:spPr bwMode="auto">
          <a:xfrm>
            <a:off x="1644650" y="2638425"/>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1400">
                <a:solidFill>
                  <a:srgbClr val="000000"/>
                </a:solidFill>
                <a:latin typeface="Times-Roman" charset="0"/>
              </a:rPr>
              <a:t>2 </a:t>
            </a:r>
            <a:endParaRPr kumimoji="0" lang="en-US" altLang="en-US">
              <a:latin typeface="Times New Roman" panose="02020603050405020304" pitchFamily="18" charset="0"/>
            </a:endParaRPr>
          </a:p>
        </p:txBody>
      </p:sp>
      <p:sp>
        <p:nvSpPr>
          <p:cNvPr id="114713" name="Left Brace 75">
            <a:extLst>
              <a:ext uri="{FF2B5EF4-FFF2-40B4-BE49-F238E27FC236}">
                <a16:creationId xmlns:a16="http://schemas.microsoft.com/office/drawing/2014/main" xmlns="" id="{C6E03677-A09A-EB46-883F-64CA55468E51}"/>
              </a:ext>
            </a:extLst>
          </p:cNvPr>
          <p:cNvSpPr>
            <a:spLocks/>
          </p:cNvSpPr>
          <p:nvPr/>
        </p:nvSpPr>
        <p:spPr bwMode="auto">
          <a:xfrm>
            <a:off x="685800" y="1752600"/>
            <a:ext cx="304800" cy="1524000"/>
          </a:xfrm>
          <a:prstGeom prst="leftBrace">
            <a:avLst>
              <a:gd name="adj1" fmla="val 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1143000" indent="-228600">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714" name="TextBox 76">
            <a:extLst>
              <a:ext uri="{FF2B5EF4-FFF2-40B4-BE49-F238E27FC236}">
                <a16:creationId xmlns:a16="http://schemas.microsoft.com/office/drawing/2014/main" xmlns="" id="{1B939BC2-F57E-5444-B473-B7D0BE75F6F9}"/>
              </a:ext>
            </a:extLst>
          </p:cNvPr>
          <p:cNvSpPr txBox="1">
            <a:spLocks noChangeArrowheads="1"/>
          </p:cNvSpPr>
          <p:nvPr/>
        </p:nvSpPr>
        <p:spPr bwMode="auto">
          <a:xfrm>
            <a:off x="304800" y="2286000"/>
            <a:ext cx="490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lang="en-US" altLang="en-US" i="1">
                <a:latin typeface="Times New Roman" panose="02020603050405020304" pitchFamily="18" charset="0"/>
              </a:rPr>
              <a:t>w</a:t>
            </a:r>
          </a:p>
        </p:txBody>
      </p:sp>
      <p:sp>
        <p:nvSpPr>
          <p:cNvPr id="78" name="Right Brace 77">
            <a:extLst>
              <a:ext uri="{FF2B5EF4-FFF2-40B4-BE49-F238E27FC236}">
                <a16:creationId xmlns:a16="http://schemas.microsoft.com/office/drawing/2014/main" xmlns="" id="{BDDCEFA3-B8ED-544D-9773-61729791CB61}"/>
              </a:ext>
            </a:extLst>
          </p:cNvPr>
          <p:cNvSpPr/>
          <p:nvPr/>
        </p:nvSpPr>
        <p:spPr bwMode="auto">
          <a:xfrm flipH="1">
            <a:off x="3581400" y="1905000"/>
            <a:ext cx="228600" cy="609600"/>
          </a:xfrm>
          <a:prstGeom prst="rightBrace">
            <a:avLst/>
          </a:prstGeom>
          <a:no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a:lstStyle/>
          <a:p>
            <a:pPr marL="1143000" indent="-228600">
              <a:defRPr/>
            </a:pPr>
            <a:endParaRPr lang="en-US">
              <a:ea typeface="ＭＳ Ｐゴシック" charset="0"/>
              <a:cs typeface="ＭＳ Ｐゴシック" charset="0"/>
            </a:endParaRPr>
          </a:p>
        </p:txBody>
      </p:sp>
      <p:sp>
        <p:nvSpPr>
          <p:cNvPr id="114716" name="TextBox 78">
            <a:extLst>
              <a:ext uri="{FF2B5EF4-FFF2-40B4-BE49-F238E27FC236}">
                <a16:creationId xmlns:a16="http://schemas.microsoft.com/office/drawing/2014/main" xmlns="" id="{E8FE02E6-562D-9E4E-B698-CBA240B6373C}"/>
              </a:ext>
            </a:extLst>
          </p:cNvPr>
          <p:cNvSpPr txBox="1">
            <a:spLocks noChangeArrowheads="1"/>
          </p:cNvSpPr>
          <p:nvPr/>
        </p:nvSpPr>
        <p:spPr bwMode="auto">
          <a:xfrm>
            <a:off x="3886200" y="1981200"/>
            <a:ext cx="42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lang="en-US" altLang="en-US" i="1">
                <a:latin typeface="Times New Roman" panose="02020603050405020304" pitchFamily="18" charset="0"/>
              </a:rPr>
              <a:t>y</a:t>
            </a:r>
          </a:p>
        </p:txBody>
      </p:sp>
      <p:sp>
        <p:nvSpPr>
          <p:cNvPr id="114717" name="TextBox 1">
            <a:extLst>
              <a:ext uri="{FF2B5EF4-FFF2-40B4-BE49-F238E27FC236}">
                <a16:creationId xmlns:a16="http://schemas.microsoft.com/office/drawing/2014/main" xmlns="" id="{7E0AD70F-ED7F-2040-BA8C-1BD4F8AF4B25}"/>
              </a:ext>
            </a:extLst>
          </p:cNvPr>
          <p:cNvSpPr txBox="1">
            <a:spLocks noChangeArrowheads="1"/>
          </p:cNvSpPr>
          <p:nvPr/>
        </p:nvSpPr>
        <p:spPr bwMode="auto">
          <a:xfrm>
            <a:off x="4572000" y="2514600"/>
            <a:ext cx="438785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2000" b="1">
                <a:solidFill>
                  <a:srgbClr val="800000"/>
                </a:solidFill>
                <a:latin typeface="Times New Roman" panose="02020603050405020304" pitchFamily="18" charset="0"/>
              </a:rPr>
              <a:t>y &lt;= "11" WHEN w(3) = '1' ELSE </a:t>
            </a:r>
          </a:p>
          <a:p>
            <a:pPr>
              <a:spcBef>
                <a:spcPct val="0"/>
              </a:spcBef>
              <a:buClrTx/>
            </a:pPr>
            <a:r>
              <a:rPr kumimoji="0" lang="en-US" altLang="en-US" sz="2000" b="1">
                <a:solidFill>
                  <a:srgbClr val="800000"/>
                </a:solidFill>
                <a:latin typeface="Times New Roman" panose="02020603050405020304" pitchFamily="18" charset="0"/>
              </a:rPr>
              <a:t>         "10" WHEN w(2) = '1' ELSE</a:t>
            </a:r>
          </a:p>
          <a:p>
            <a:pPr>
              <a:spcBef>
                <a:spcPct val="0"/>
              </a:spcBef>
              <a:buClrTx/>
            </a:pPr>
            <a:r>
              <a:rPr kumimoji="0" lang="en-US" altLang="en-US" sz="2000" b="1">
                <a:solidFill>
                  <a:srgbClr val="800000"/>
                </a:solidFill>
                <a:latin typeface="Times New Roman" panose="02020603050405020304" pitchFamily="18" charset="0"/>
              </a:rPr>
              <a:t>         "01" WHEN w(1) = '1' ELSE</a:t>
            </a:r>
          </a:p>
          <a:p>
            <a:pPr>
              <a:spcBef>
                <a:spcPct val="0"/>
              </a:spcBef>
              <a:buClrTx/>
            </a:pPr>
            <a:r>
              <a:rPr kumimoji="0" lang="en-US" altLang="en-US" sz="2000" b="1">
                <a:solidFill>
                  <a:srgbClr val="800000"/>
                </a:solidFill>
                <a:latin typeface="Times New Roman" panose="02020603050405020304" pitchFamily="18" charset="0"/>
              </a:rPr>
              <a:t>         "00" ;</a:t>
            </a:r>
          </a:p>
          <a:p>
            <a:pPr>
              <a:spcBef>
                <a:spcPct val="0"/>
              </a:spcBef>
              <a:buClrTx/>
            </a:pPr>
            <a:endParaRPr kumimoji="0" lang="en-US" altLang="en-US" sz="2000" b="1">
              <a:solidFill>
                <a:srgbClr val="800000"/>
              </a:solidFill>
              <a:latin typeface="Times New Roman" panose="02020603050405020304" pitchFamily="18" charset="0"/>
            </a:endParaRPr>
          </a:p>
          <a:p>
            <a:pPr>
              <a:spcBef>
                <a:spcPct val="0"/>
              </a:spcBef>
              <a:buClrTx/>
            </a:pPr>
            <a:r>
              <a:rPr kumimoji="0" lang="en-US" altLang="en-US" sz="2000" b="1">
                <a:solidFill>
                  <a:srgbClr val="800000"/>
                </a:solidFill>
                <a:latin typeface="Times New Roman" panose="02020603050405020304" pitchFamily="18" charset="0"/>
              </a:rPr>
              <a:t>z &lt;= '0' WHEN w = "0000" ELSE '1' ;</a:t>
            </a:r>
          </a:p>
          <a:p>
            <a:endParaRPr lang="en-US" altLang="en-US"/>
          </a:p>
        </p:txBody>
      </p:sp>
    </p:spTree>
    <p:extLst>
      <p:ext uri="{BB962C8B-B14F-4D97-AF65-F5344CB8AC3E}">
        <p14:creationId xmlns:p14="http://schemas.microsoft.com/office/powerpoint/2010/main" val="42270336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Footer Placeholder 3">
            <a:extLst>
              <a:ext uri="{FF2B5EF4-FFF2-40B4-BE49-F238E27FC236}">
                <a16:creationId xmlns:a16="http://schemas.microsoft.com/office/drawing/2014/main" xmlns="" id="{0846AC8E-E4CF-4A4A-AA7A-272C592818E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sp>
        <p:nvSpPr>
          <p:cNvPr id="115714" name="Rectangle 2">
            <a:extLst>
              <a:ext uri="{FF2B5EF4-FFF2-40B4-BE49-F238E27FC236}">
                <a16:creationId xmlns:a16="http://schemas.microsoft.com/office/drawing/2014/main" xmlns="" id="{D4BF45FB-237F-9749-995E-C7F9ADDD1DB8}"/>
              </a:ext>
            </a:extLst>
          </p:cNvPr>
          <p:cNvSpPr>
            <a:spLocks noGrp="1" noChangeArrowheads="1"/>
          </p:cNvSpPr>
          <p:nvPr>
            <p:ph type="title"/>
          </p:nvPr>
        </p:nvSpPr>
        <p:spPr>
          <a:xfrm>
            <a:off x="371475" y="152400"/>
            <a:ext cx="8382000" cy="762000"/>
          </a:xfrm>
        </p:spPr>
        <p:txBody>
          <a:bodyPr/>
          <a:lstStyle/>
          <a:p>
            <a:pPr algn="ctr"/>
            <a:r>
              <a:rPr lang="en-US" altLang="en-US" sz="3600">
                <a:ea typeface="ＭＳ Ｐゴシック" panose="020B0600070205080204" pitchFamily="34" charset="-128"/>
              </a:rPr>
              <a:t>VHDL code for a </a:t>
            </a:r>
            <a:r>
              <a:rPr lang="pl-PL" altLang="en-US" sz="3600">
                <a:ea typeface="ＭＳ Ｐゴシック" panose="020B0600070205080204" pitchFamily="34" charset="-128"/>
              </a:rPr>
              <a:t>Priority Encoder entity</a:t>
            </a:r>
          </a:p>
        </p:txBody>
      </p:sp>
      <p:sp>
        <p:nvSpPr>
          <p:cNvPr id="115715" name="Text Box 3">
            <a:extLst>
              <a:ext uri="{FF2B5EF4-FFF2-40B4-BE49-F238E27FC236}">
                <a16:creationId xmlns:a16="http://schemas.microsoft.com/office/drawing/2014/main" xmlns="" id="{A38A35C8-F949-4748-AA25-F95279DD7D37}"/>
              </a:ext>
            </a:extLst>
          </p:cNvPr>
          <p:cNvSpPr txBox="1">
            <a:spLocks noChangeArrowheads="1"/>
          </p:cNvSpPr>
          <p:nvPr/>
        </p:nvSpPr>
        <p:spPr bwMode="auto">
          <a:xfrm>
            <a:off x="1143000" y="1066800"/>
            <a:ext cx="7273925"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60375" algn="l"/>
                <a:tab pos="1143000" algn="l"/>
                <a:tab pos="1366838" algn="l"/>
              </a:tabLst>
              <a:defRPr kumimoji="1" sz="2400">
                <a:solidFill>
                  <a:schemeClr val="tx1"/>
                </a:solidFill>
                <a:latin typeface="Arial" panose="020B0604020202020204" pitchFamily="34" charset="0"/>
                <a:ea typeface="ＭＳ Ｐゴシック" panose="020B0600070205080204" pitchFamily="34" charset="-128"/>
              </a:defRPr>
            </a:lvl1pPr>
            <a:lvl2pPr marL="742950" indent="-285750">
              <a:tabLst>
                <a:tab pos="460375" algn="l"/>
                <a:tab pos="1143000" algn="l"/>
                <a:tab pos="1366838" algn="l"/>
              </a:tabLst>
              <a:defRPr kumimoji="1" sz="2400">
                <a:solidFill>
                  <a:schemeClr val="tx1"/>
                </a:solidFill>
                <a:latin typeface="Arial" panose="020B0604020202020204" pitchFamily="34" charset="0"/>
                <a:ea typeface="ＭＳ Ｐゴシック" panose="020B0600070205080204" pitchFamily="34" charset="-128"/>
              </a:defRPr>
            </a:lvl2pPr>
            <a:lvl3pPr marL="1143000" indent="-228600">
              <a:tabLst>
                <a:tab pos="460375" algn="l"/>
                <a:tab pos="1143000" algn="l"/>
                <a:tab pos="1366838" algn="l"/>
              </a:tabLst>
              <a:defRPr kumimoji="1" sz="2400">
                <a:solidFill>
                  <a:schemeClr val="tx1"/>
                </a:solidFill>
                <a:latin typeface="Arial" panose="020B0604020202020204" pitchFamily="34" charset="0"/>
                <a:ea typeface="ＭＳ Ｐゴシック" panose="020B0600070205080204" pitchFamily="34" charset="-128"/>
              </a:defRPr>
            </a:lvl3pPr>
            <a:lvl4pPr marL="1600200" indent="-228600">
              <a:tabLst>
                <a:tab pos="460375" algn="l"/>
                <a:tab pos="1143000" algn="l"/>
                <a:tab pos="1366838" algn="l"/>
              </a:tabLst>
              <a:defRPr kumimoji="1" sz="2400">
                <a:solidFill>
                  <a:schemeClr val="tx1"/>
                </a:solidFill>
                <a:latin typeface="Arial" panose="020B0604020202020204" pitchFamily="34" charset="0"/>
                <a:ea typeface="ＭＳ Ｐゴシック" panose="020B0600070205080204" pitchFamily="34" charset="-128"/>
              </a:defRPr>
            </a:lvl4pPr>
            <a:lvl5pPr marL="2057400" indent="-228600">
              <a:tabLst>
                <a:tab pos="460375" algn="l"/>
                <a:tab pos="1143000" algn="l"/>
                <a:tab pos="1366838" algn="l"/>
              </a:tabLst>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tabLst>
                <a:tab pos="460375" algn="l"/>
                <a:tab pos="1143000" algn="l"/>
                <a:tab pos="1366838" algn="l"/>
              </a:tabLst>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tabLst>
                <a:tab pos="460375" algn="l"/>
                <a:tab pos="1143000" algn="l"/>
                <a:tab pos="1366838" algn="l"/>
              </a:tabLst>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tabLst>
                <a:tab pos="460375" algn="l"/>
                <a:tab pos="1143000" algn="l"/>
                <a:tab pos="1366838" algn="l"/>
              </a:tabLst>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tabLst>
                <a:tab pos="460375" algn="l"/>
                <a:tab pos="1143000" algn="l"/>
                <a:tab pos="1366838" algn="l"/>
              </a:tabLst>
              <a:defRPr kumimoji="1"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pPr>
            <a:r>
              <a:rPr kumimoji="0" lang="en-US" altLang="en-US" sz="2000">
                <a:latin typeface="Times New Roman" panose="02020603050405020304" pitchFamily="18" charset="0"/>
              </a:rPr>
              <a:t>LIBRARY ieee ;</a:t>
            </a:r>
          </a:p>
          <a:p>
            <a:pPr>
              <a:spcBef>
                <a:spcPct val="0"/>
              </a:spcBef>
              <a:buClrTx/>
            </a:pPr>
            <a:r>
              <a:rPr kumimoji="0" lang="en-US" altLang="en-US" sz="2000">
                <a:latin typeface="Times New Roman" panose="02020603050405020304" pitchFamily="18" charset="0"/>
              </a:rPr>
              <a:t>USE ieee.std_logic_1164.all ;</a:t>
            </a:r>
          </a:p>
          <a:p>
            <a:pPr>
              <a:spcBef>
                <a:spcPct val="0"/>
              </a:spcBef>
              <a:buClrTx/>
            </a:pPr>
            <a:endParaRPr kumimoji="0" lang="en-US" altLang="en-US" sz="2000">
              <a:latin typeface="Times New Roman" panose="02020603050405020304" pitchFamily="18" charset="0"/>
            </a:endParaRPr>
          </a:p>
          <a:p>
            <a:pPr>
              <a:spcBef>
                <a:spcPct val="0"/>
              </a:spcBef>
              <a:buClrTx/>
            </a:pPr>
            <a:r>
              <a:rPr kumimoji="0" lang="en-US" altLang="en-US" sz="2000">
                <a:latin typeface="Times New Roman" panose="02020603050405020304" pitchFamily="18" charset="0"/>
              </a:rPr>
              <a:t>ENTITY priority IS</a:t>
            </a:r>
          </a:p>
          <a:p>
            <a:pPr>
              <a:spcBef>
                <a:spcPct val="0"/>
              </a:spcBef>
              <a:buClrTx/>
            </a:pPr>
            <a:r>
              <a:rPr kumimoji="0" lang="en-US" altLang="en-US" sz="2000">
                <a:latin typeface="Times New Roman" panose="02020603050405020304" pitchFamily="18" charset="0"/>
              </a:rPr>
              <a:t>	PORT (	w	: IN 	STD_LOGIC_VECTOR(3 DOWNTO 0) ;</a:t>
            </a:r>
          </a:p>
          <a:p>
            <a:pPr>
              <a:spcBef>
                <a:spcPct val="0"/>
              </a:spcBef>
              <a:buClrTx/>
            </a:pPr>
            <a:r>
              <a:rPr kumimoji="0" lang="en-US" altLang="en-US" sz="2000">
                <a:latin typeface="Times New Roman" panose="02020603050405020304" pitchFamily="18" charset="0"/>
              </a:rPr>
              <a:t>			y	: OUT 	STD_LOGIC_VECTOR(1 DOWNTO 0) ;</a:t>
            </a:r>
          </a:p>
          <a:p>
            <a:pPr>
              <a:spcBef>
                <a:spcPct val="0"/>
              </a:spcBef>
              <a:buClrTx/>
            </a:pPr>
            <a:r>
              <a:rPr kumimoji="0" lang="en-US" altLang="en-US" sz="2000">
                <a:latin typeface="Times New Roman" panose="02020603050405020304" pitchFamily="18" charset="0"/>
              </a:rPr>
              <a:t>			z	: OUT 	STD_LOGIC ) ;</a:t>
            </a:r>
          </a:p>
          <a:p>
            <a:pPr>
              <a:spcBef>
                <a:spcPct val="0"/>
              </a:spcBef>
              <a:buClrTx/>
            </a:pPr>
            <a:r>
              <a:rPr kumimoji="0" lang="en-US" altLang="en-US" sz="2000">
                <a:latin typeface="Times New Roman" panose="02020603050405020304" pitchFamily="18" charset="0"/>
              </a:rPr>
              <a:t>END priority ;</a:t>
            </a:r>
          </a:p>
          <a:p>
            <a:pPr>
              <a:spcBef>
                <a:spcPct val="0"/>
              </a:spcBef>
              <a:buClrTx/>
            </a:pPr>
            <a:endParaRPr kumimoji="0" lang="en-US" altLang="en-US" sz="2000">
              <a:latin typeface="Times New Roman" panose="02020603050405020304" pitchFamily="18" charset="0"/>
            </a:endParaRPr>
          </a:p>
          <a:p>
            <a:pPr>
              <a:spcBef>
                <a:spcPct val="0"/>
              </a:spcBef>
              <a:buClrTx/>
            </a:pPr>
            <a:r>
              <a:rPr kumimoji="0" lang="en-US" altLang="en-US" sz="2000">
                <a:latin typeface="Times New Roman" panose="02020603050405020304" pitchFamily="18" charset="0"/>
              </a:rPr>
              <a:t>ARCHITECTURE dataflow OF priority IS</a:t>
            </a:r>
          </a:p>
          <a:p>
            <a:pPr>
              <a:spcBef>
                <a:spcPct val="0"/>
              </a:spcBef>
              <a:buClrTx/>
            </a:pPr>
            <a:r>
              <a:rPr kumimoji="0" lang="en-US" altLang="en-US" sz="2000">
                <a:latin typeface="Times New Roman" panose="02020603050405020304" pitchFamily="18" charset="0"/>
              </a:rPr>
              <a:t>BEGIN</a:t>
            </a:r>
          </a:p>
          <a:p>
            <a:pPr>
              <a:spcBef>
                <a:spcPct val="0"/>
              </a:spcBef>
              <a:buClrTx/>
            </a:pPr>
            <a:r>
              <a:rPr kumimoji="0" lang="en-US" altLang="en-US" sz="2000" b="1">
                <a:solidFill>
                  <a:srgbClr val="800000"/>
                </a:solidFill>
                <a:latin typeface="Times New Roman" panose="02020603050405020304" pitchFamily="18" charset="0"/>
              </a:rPr>
              <a:t>	y &lt;=	"11" WHEN w(3) = '1' ELSE </a:t>
            </a:r>
          </a:p>
          <a:p>
            <a:pPr>
              <a:spcBef>
                <a:spcPct val="0"/>
              </a:spcBef>
              <a:buClrTx/>
            </a:pPr>
            <a:r>
              <a:rPr kumimoji="0" lang="en-US" altLang="en-US" sz="2000" b="1">
                <a:solidFill>
                  <a:srgbClr val="800000"/>
                </a:solidFill>
                <a:latin typeface="Times New Roman" panose="02020603050405020304" pitchFamily="18" charset="0"/>
              </a:rPr>
              <a:t>		"10" WHEN w(2) = '1' ELSE</a:t>
            </a:r>
          </a:p>
          <a:p>
            <a:pPr>
              <a:spcBef>
                <a:spcPct val="0"/>
              </a:spcBef>
              <a:buClrTx/>
            </a:pPr>
            <a:r>
              <a:rPr kumimoji="0" lang="en-US" altLang="en-US" sz="2000" b="1">
                <a:solidFill>
                  <a:srgbClr val="800000"/>
                </a:solidFill>
                <a:latin typeface="Times New Roman" panose="02020603050405020304" pitchFamily="18" charset="0"/>
              </a:rPr>
              <a:t>		"01" WHEN w(1) = '1' ELSE</a:t>
            </a:r>
          </a:p>
          <a:p>
            <a:pPr>
              <a:spcBef>
                <a:spcPct val="0"/>
              </a:spcBef>
              <a:buClrTx/>
            </a:pPr>
            <a:r>
              <a:rPr kumimoji="0" lang="en-US" altLang="en-US" sz="2000" b="1">
                <a:solidFill>
                  <a:srgbClr val="800000"/>
                </a:solidFill>
                <a:latin typeface="Times New Roman" panose="02020603050405020304" pitchFamily="18" charset="0"/>
              </a:rPr>
              <a:t>		"00" ;</a:t>
            </a:r>
          </a:p>
          <a:p>
            <a:pPr>
              <a:spcBef>
                <a:spcPct val="0"/>
              </a:spcBef>
              <a:buClrTx/>
            </a:pPr>
            <a:r>
              <a:rPr kumimoji="0" lang="en-US" altLang="en-US" sz="2000" b="1">
                <a:solidFill>
                  <a:srgbClr val="800000"/>
                </a:solidFill>
                <a:latin typeface="Times New Roman" panose="02020603050405020304" pitchFamily="18" charset="0"/>
              </a:rPr>
              <a:t>	z &lt;= '0' WHEN w = "0000" ELSE '1' ;</a:t>
            </a:r>
          </a:p>
          <a:p>
            <a:pPr>
              <a:spcBef>
                <a:spcPct val="0"/>
              </a:spcBef>
              <a:buClrTx/>
            </a:pPr>
            <a:r>
              <a:rPr kumimoji="0" lang="en-US" altLang="en-US" sz="2000">
                <a:latin typeface="Times New Roman" panose="02020603050405020304" pitchFamily="18" charset="0"/>
              </a:rPr>
              <a:t>END dataflow ;</a:t>
            </a:r>
          </a:p>
        </p:txBody>
      </p:sp>
    </p:spTree>
    <p:extLst>
      <p:ext uri="{BB962C8B-B14F-4D97-AF65-F5344CB8AC3E}">
        <p14:creationId xmlns:p14="http://schemas.microsoft.com/office/powerpoint/2010/main" val="16183589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Footer Placeholder 1">
            <a:extLst>
              <a:ext uri="{FF2B5EF4-FFF2-40B4-BE49-F238E27FC236}">
                <a16:creationId xmlns:a16="http://schemas.microsoft.com/office/drawing/2014/main" xmlns="" id="{E118088A-8EFA-FE47-9FF0-15775F85850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pic>
        <p:nvPicPr>
          <p:cNvPr id="147458" name="Picture 2" descr="crii_application_large_change">
            <a:extLst>
              <a:ext uri="{FF2B5EF4-FFF2-40B4-BE49-F238E27FC236}">
                <a16:creationId xmlns:a16="http://schemas.microsoft.com/office/drawing/2014/main" xmlns="" id="{5789E1EA-0C1D-DD49-9CFD-FAA66AB44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ext Box 3">
            <a:extLst>
              <a:ext uri="{FF2B5EF4-FFF2-40B4-BE49-F238E27FC236}">
                <a16:creationId xmlns:a16="http://schemas.microsoft.com/office/drawing/2014/main" xmlns="" id="{7C7B8B82-0809-F445-A740-F1D174CA6C8D}"/>
              </a:ext>
            </a:extLst>
          </p:cNvPr>
          <p:cNvSpPr txBox="1">
            <a:spLocks noChangeArrowheads="1"/>
          </p:cNvSpPr>
          <p:nvPr/>
        </p:nvSpPr>
        <p:spPr bwMode="auto">
          <a:xfrm>
            <a:off x="0" y="3048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600" b="1" dirty="0" smtClean="0"/>
              <a:t>State Machines</a:t>
            </a:r>
            <a:endParaRPr lang="en-US" altLang="en-US" sz="3600" b="1" dirty="0"/>
          </a:p>
        </p:txBody>
      </p:sp>
    </p:spTree>
    <p:extLst>
      <p:ext uri="{BB962C8B-B14F-4D97-AF65-F5344CB8AC3E}">
        <p14:creationId xmlns:p14="http://schemas.microsoft.com/office/powerpoint/2010/main" val="26380670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F43233A0-77DF-487B-9FE8-734DA46C94D2}" type="slidenum">
              <a:rPr lang="ar-SA" altLang="en-US" sz="1400" smtClean="0">
                <a:solidFill>
                  <a:srgbClr val="0000B6"/>
                </a:solidFill>
                <a:latin typeface="Book Antiqua" panose="02040602050305030304" pitchFamily="18" charset="0"/>
              </a:rPr>
              <a:pPr>
                <a:spcBef>
                  <a:spcPct val="0"/>
                </a:spcBef>
                <a:buClrTx/>
                <a:buSzTx/>
                <a:buFontTx/>
                <a:buNone/>
              </a:pPr>
              <a:t>75</a:t>
            </a:fld>
            <a:endParaRPr lang="en-US" altLang="en-US" sz="1400" smtClean="0">
              <a:solidFill>
                <a:srgbClr val="0000B6"/>
              </a:solidFill>
              <a:latin typeface="Book Antiqua" panose="02040602050305030304" pitchFamily="18" charset="0"/>
            </a:endParaRPr>
          </a:p>
        </p:txBody>
      </p:sp>
      <p:sp>
        <p:nvSpPr>
          <p:cNvPr id="649218" name="Rectangle 2"/>
          <p:cNvSpPr>
            <a:spLocks noGrp="1" noChangeArrowheads="1"/>
          </p:cNvSpPr>
          <p:nvPr>
            <p:ph type="title"/>
          </p:nvPr>
        </p:nvSpPr>
        <p:spPr/>
        <p:txBody>
          <a:bodyPr/>
          <a:lstStyle/>
          <a:p>
            <a:pPr>
              <a:defRPr/>
            </a:pPr>
            <a:r>
              <a:rPr lang="en-US" smtClean="0"/>
              <a:t>Modeling a Sequential Machine</a:t>
            </a:r>
          </a:p>
        </p:txBody>
      </p:sp>
      <p:pic>
        <p:nvPicPr>
          <p:cNvPr id="64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889125"/>
            <a:ext cx="42894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1979613"/>
            <a:ext cx="330676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9221" name="Rectangle 5"/>
          <p:cNvSpPr>
            <a:spLocks noChangeArrowheads="1"/>
          </p:cNvSpPr>
          <p:nvPr/>
        </p:nvSpPr>
        <p:spPr bwMode="auto">
          <a:xfrm>
            <a:off x="1200150" y="1136650"/>
            <a:ext cx="7339013"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a:buClrTx/>
              <a:buSzTx/>
              <a:buFontTx/>
              <a:buNone/>
            </a:pPr>
            <a:r>
              <a:rPr lang="en-US" altLang="en-US" sz="2400" i="0">
                <a:solidFill>
                  <a:srgbClr val="3333FF"/>
                </a:solidFill>
              </a:rPr>
              <a:t>Mealy Machine for </a:t>
            </a:r>
            <a:br>
              <a:rPr lang="en-US" altLang="en-US" sz="2400" i="0">
                <a:solidFill>
                  <a:srgbClr val="3333FF"/>
                </a:solidFill>
              </a:rPr>
            </a:br>
            <a:r>
              <a:rPr lang="en-US" altLang="en-US" sz="2400" i="0">
                <a:solidFill>
                  <a:srgbClr val="3333FF"/>
                </a:solidFill>
              </a:rPr>
              <a:t>8421 BCD to 8421 BCD + 3 bit serial converter</a:t>
            </a:r>
          </a:p>
        </p:txBody>
      </p:sp>
      <p:sp>
        <p:nvSpPr>
          <p:cNvPr id="649222" name="Rectangle 6"/>
          <p:cNvSpPr>
            <a:spLocks noChangeArrowheads="1"/>
          </p:cNvSpPr>
          <p:nvPr/>
        </p:nvSpPr>
        <p:spPr bwMode="auto">
          <a:xfrm>
            <a:off x="1352550" y="4819650"/>
            <a:ext cx="73390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a:buClrTx/>
              <a:buSzTx/>
              <a:buFontTx/>
              <a:buNone/>
            </a:pPr>
            <a:r>
              <a:rPr lang="en-US" altLang="en-US" sz="2400" i="0">
                <a:solidFill>
                  <a:srgbClr val="FF0000"/>
                </a:solidFill>
              </a:rPr>
              <a:t>How to model this in VHDL?</a:t>
            </a:r>
          </a:p>
        </p:txBody>
      </p:sp>
    </p:spTree>
    <p:extLst>
      <p:ext uri="{BB962C8B-B14F-4D97-AF65-F5344CB8AC3E}">
        <p14:creationId xmlns:p14="http://schemas.microsoft.com/office/powerpoint/2010/main" val="3550081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9221"/>
                                        </p:tgtEl>
                                        <p:attrNameLst>
                                          <p:attrName>style.visibility</p:attrName>
                                        </p:attrNameLst>
                                      </p:cBhvr>
                                      <p:to>
                                        <p:strVal val="visible"/>
                                      </p:to>
                                    </p:set>
                                    <p:anim calcmode="lin" valueType="num">
                                      <p:cBhvr additive="base">
                                        <p:cTn id="7" dur="500" fill="hold"/>
                                        <p:tgtEl>
                                          <p:spTgt spid="649221"/>
                                        </p:tgtEl>
                                        <p:attrNameLst>
                                          <p:attrName>ppt_x</p:attrName>
                                        </p:attrNameLst>
                                      </p:cBhvr>
                                      <p:tavLst>
                                        <p:tav tm="0">
                                          <p:val>
                                            <p:strVal val="0-#ppt_w/2"/>
                                          </p:val>
                                        </p:tav>
                                        <p:tav tm="100000">
                                          <p:val>
                                            <p:strVal val="#ppt_x"/>
                                          </p:val>
                                        </p:tav>
                                      </p:tavLst>
                                    </p:anim>
                                    <p:anim calcmode="lin" valueType="num">
                                      <p:cBhvr additive="base">
                                        <p:cTn id="8" dur="500" fill="hold"/>
                                        <p:tgtEl>
                                          <p:spTgt spid="6492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49219"/>
                                        </p:tgtEl>
                                        <p:attrNameLst>
                                          <p:attrName>style.visibility</p:attrName>
                                        </p:attrNameLst>
                                      </p:cBhvr>
                                      <p:to>
                                        <p:strVal val="visible"/>
                                      </p:to>
                                    </p:set>
                                    <p:anim calcmode="lin" valueType="num">
                                      <p:cBhvr additive="base">
                                        <p:cTn id="13" dur="500" fill="hold"/>
                                        <p:tgtEl>
                                          <p:spTgt spid="649219"/>
                                        </p:tgtEl>
                                        <p:attrNameLst>
                                          <p:attrName>ppt_x</p:attrName>
                                        </p:attrNameLst>
                                      </p:cBhvr>
                                      <p:tavLst>
                                        <p:tav tm="0">
                                          <p:val>
                                            <p:strVal val="0-#ppt_w/2"/>
                                          </p:val>
                                        </p:tav>
                                        <p:tav tm="100000">
                                          <p:val>
                                            <p:strVal val="#ppt_x"/>
                                          </p:val>
                                        </p:tav>
                                      </p:tavLst>
                                    </p:anim>
                                    <p:anim calcmode="lin" valueType="num">
                                      <p:cBhvr additive="base">
                                        <p:cTn id="14" dur="500" fill="hold"/>
                                        <p:tgtEl>
                                          <p:spTgt spid="64921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49220"/>
                                        </p:tgtEl>
                                        <p:attrNameLst>
                                          <p:attrName>style.visibility</p:attrName>
                                        </p:attrNameLst>
                                      </p:cBhvr>
                                      <p:to>
                                        <p:strVal val="visible"/>
                                      </p:to>
                                    </p:set>
                                    <p:anim calcmode="lin" valueType="num">
                                      <p:cBhvr additive="base">
                                        <p:cTn id="19" dur="500" fill="hold"/>
                                        <p:tgtEl>
                                          <p:spTgt spid="649220"/>
                                        </p:tgtEl>
                                        <p:attrNameLst>
                                          <p:attrName>ppt_x</p:attrName>
                                        </p:attrNameLst>
                                      </p:cBhvr>
                                      <p:tavLst>
                                        <p:tav tm="0">
                                          <p:val>
                                            <p:strVal val="0-#ppt_w/2"/>
                                          </p:val>
                                        </p:tav>
                                        <p:tav tm="100000">
                                          <p:val>
                                            <p:strVal val="#ppt_x"/>
                                          </p:val>
                                        </p:tav>
                                      </p:tavLst>
                                    </p:anim>
                                    <p:anim calcmode="lin" valueType="num">
                                      <p:cBhvr additive="base">
                                        <p:cTn id="20" dur="500" fill="hold"/>
                                        <p:tgtEl>
                                          <p:spTgt spid="64922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49222"/>
                                        </p:tgtEl>
                                        <p:attrNameLst>
                                          <p:attrName>style.visibility</p:attrName>
                                        </p:attrNameLst>
                                      </p:cBhvr>
                                      <p:to>
                                        <p:strVal val="visible"/>
                                      </p:to>
                                    </p:set>
                                    <p:anim calcmode="lin" valueType="num">
                                      <p:cBhvr additive="base">
                                        <p:cTn id="25" dur="500" fill="hold"/>
                                        <p:tgtEl>
                                          <p:spTgt spid="649222"/>
                                        </p:tgtEl>
                                        <p:attrNameLst>
                                          <p:attrName>ppt_x</p:attrName>
                                        </p:attrNameLst>
                                      </p:cBhvr>
                                      <p:tavLst>
                                        <p:tav tm="0">
                                          <p:val>
                                            <p:strVal val="0-#ppt_w/2"/>
                                          </p:val>
                                        </p:tav>
                                        <p:tav tm="100000">
                                          <p:val>
                                            <p:strVal val="#ppt_x"/>
                                          </p:val>
                                        </p:tav>
                                      </p:tavLst>
                                    </p:anim>
                                    <p:anim calcmode="lin" valueType="num">
                                      <p:cBhvr additive="base">
                                        <p:cTn id="26" dur="500" fill="hold"/>
                                        <p:tgtEl>
                                          <p:spTgt spid="6492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21" grpId="0" autoUpdateAnimBg="0"/>
      <p:bldP spid="649222"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710434A3-9061-4D86-9C8E-CFC6C1176E43}" type="slidenum">
              <a:rPr lang="ar-SA" altLang="en-US" sz="1400" smtClean="0">
                <a:solidFill>
                  <a:srgbClr val="0000B6"/>
                </a:solidFill>
                <a:latin typeface="Book Antiqua" panose="02040602050305030304" pitchFamily="18" charset="0"/>
              </a:rPr>
              <a:pPr>
                <a:spcBef>
                  <a:spcPct val="0"/>
                </a:spcBef>
                <a:buClrTx/>
                <a:buSzTx/>
                <a:buFontTx/>
                <a:buNone/>
              </a:pPr>
              <a:t>76</a:t>
            </a:fld>
            <a:endParaRPr lang="en-US" altLang="en-US" sz="1400" smtClean="0">
              <a:solidFill>
                <a:srgbClr val="0000B6"/>
              </a:solidFill>
              <a:latin typeface="Book Antiqua" panose="02040602050305030304" pitchFamily="18" charset="0"/>
            </a:endParaRPr>
          </a:p>
        </p:txBody>
      </p:sp>
      <p:sp>
        <p:nvSpPr>
          <p:cNvPr id="650242" name="Rectangle 2"/>
          <p:cNvSpPr>
            <a:spLocks noGrp="1" noChangeArrowheads="1"/>
          </p:cNvSpPr>
          <p:nvPr>
            <p:ph type="title"/>
          </p:nvPr>
        </p:nvSpPr>
        <p:spPr/>
        <p:txBody>
          <a:bodyPr/>
          <a:lstStyle/>
          <a:p>
            <a:pPr>
              <a:defRPr/>
            </a:pPr>
            <a:r>
              <a:rPr lang="en-US" smtClean="0"/>
              <a:t>Behavioral VHDL Model</a:t>
            </a:r>
          </a:p>
        </p:txBody>
      </p:sp>
      <p:grpSp>
        <p:nvGrpSpPr>
          <p:cNvPr id="2" name="Group 3"/>
          <p:cNvGrpSpPr>
            <a:grpSpLocks/>
          </p:cNvGrpSpPr>
          <p:nvPr/>
        </p:nvGrpSpPr>
        <p:grpSpPr bwMode="auto">
          <a:xfrm>
            <a:off x="592138" y="820738"/>
            <a:ext cx="5599112" cy="5719762"/>
            <a:chOff x="373" y="517"/>
            <a:chExt cx="3527" cy="3603"/>
          </a:xfrm>
        </p:grpSpPr>
        <p:pic>
          <p:nvPicPr>
            <p:cNvPr id="1198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 y="517"/>
              <a:ext cx="3477" cy="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 y="2735"/>
              <a:ext cx="2454" cy="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0246" name="Rectangle 6"/>
          <p:cNvSpPr>
            <a:spLocks noChangeArrowheads="1"/>
          </p:cNvSpPr>
          <p:nvPr/>
        </p:nvSpPr>
        <p:spPr bwMode="auto">
          <a:xfrm>
            <a:off x="4413250" y="4095750"/>
            <a:ext cx="45577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1800" i="0">
                <a:solidFill>
                  <a:srgbClr val="3333FF"/>
                </a:solidFill>
              </a:rPr>
              <a:t>Two processes: </a:t>
            </a:r>
          </a:p>
          <a:p>
            <a:pPr lvl="1">
              <a:buClrTx/>
              <a:buSzTx/>
              <a:buFontTx/>
              <a:buChar char="•"/>
            </a:pPr>
            <a:r>
              <a:rPr lang="en-US" altLang="en-US" sz="1800" i="0">
                <a:solidFill>
                  <a:srgbClr val="3333FF"/>
                </a:solidFill>
              </a:rPr>
              <a:t>the first represents the combinational network;</a:t>
            </a:r>
          </a:p>
          <a:p>
            <a:pPr lvl="1">
              <a:buClrTx/>
              <a:buSzTx/>
              <a:buFontTx/>
              <a:buChar char="•"/>
            </a:pPr>
            <a:r>
              <a:rPr lang="en-US" altLang="en-US" sz="1800" i="0">
                <a:solidFill>
                  <a:srgbClr val="3333FF"/>
                </a:solidFill>
              </a:rPr>
              <a:t>the second represents </a:t>
            </a:r>
            <a:br>
              <a:rPr lang="en-US" altLang="en-US" sz="1800" i="0">
                <a:solidFill>
                  <a:srgbClr val="3333FF"/>
                </a:solidFill>
              </a:rPr>
            </a:br>
            <a:r>
              <a:rPr lang="en-US" altLang="en-US" sz="1800" i="0">
                <a:solidFill>
                  <a:srgbClr val="3333FF"/>
                </a:solidFill>
              </a:rPr>
              <a:t>the state register</a:t>
            </a:r>
          </a:p>
          <a:p>
            <a:pPr>
              <a:buClrTx/>
              <a:buSzTx/>
              <a:buFontTx/>
              <a:buNone/>
            </a:pPr>
            <a:endParaRPr lang="en-US" altLang="en-US" sz="1800" i="0">
              <a:solidFill>
                <a:srgbClr val="3333FF"/>
              </a:solidFill>
            </a:endParaRPr>
          </a:p>
        </p:txBody>
      </p:sp>
    </p:spTree>
    <p:extLst>
      <p:ext uri="{BB962C8B-B14F-4D97-AF65-F5344CB8AC3E}">
        <p14:creationId xmlns:p14="http://schemas.microsoft.com/office/powerpoint/2010/main" val="133923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0246"/>
                                        </p:tgtEl>
                                        <p:attrNameLst>
                                          <p:attrName>style.visibility</p:attrName>
                                        </p:attrNameLst>
                                      </p:cBhvr>
                                      <p:to>
                                        <p:strVal val="visible"/>
                                      </p:to>
                                    </p:set>
                                    <p:anim calcmode="lin" valueType="num">
                                      <p:cBhvr additive="base">
                                        <p:cTn id="13" dur="500" fill="hold"/>
                                        <p:tgtEl>
                                          <p:spTgt spid="650246"/>
                                        </p:tgtEl>
                                        <p:attrNameLst>
                                          <p:attrName>ppt_x</p:attrName>
                                        </p:attrNameLst>
                                      </p:cBhvr>
                                      <p:tavLst>
                                        <p:tav tm="0">
                                          <p:val>
                                            <p:strVal val="0-#ppt_w/2"/>
                                          </p:val>
                                        </p:tav>
                                        <p:tav tm="100000">
                                          <p:val>
                                            <p:strVal val="#ppt_x"/>
                                          </p:val>
                                        </p:tav>
                                      </p:tavLst>
                                    </p:anim>
                                    <p:anim calcmode="lin" valueType="num">
                                      <p:cBhvr additive="base">
                                        <p:cTn id="14" dur="500" fill="hold"/>
                                        <p:tgtEl>
                                          <p:spTgt spid="6502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6"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DD3A1082-9E36-4AC6-8CDB-616684F76B77}" type="slidenum">
              <a:rPr lang="ar-SA" altLang="en-US" sz="1400" smtClean="0">
                <a:solidFill>
                  <a:srgbClr val="0000B6"/>
                </a:solidFill>
                <a:latin typeface="Book Antiqua" panose="02040602050305030304" pitchFamily="18" charset="0"/>
              </a:rPr>
              <a:pPr>
                <a:spcBef>
                  <a:spcPct val="0"/>
                </a:spcBef>
                <a:buClrTx/>
                <a:buSzTx/>
                <a:buFontTx/>
                <a:buNone/>
              </a:pPr>
              <a:t>77</a:t>
            </a:fld>
            <a:endParaRPr lang="en-US" altLang="en-US" sz="1400" smtClean="0">
              <a:solidFill>
                <a:srgbClr val="0000B6"/>
              </a:solidFill>
              <a:latin typeface="Book Antiqua" panose="02040602050305030304" pitchFamily="18" charset="0"/>
            </a:endParaRPr>
          </a:p>
        </p:txBody>
      </p:sp>
      <p:sp>
        <p:nvSpPr>
          <p:cNvPr id="651266" name="Rectangle 2"/>
          <p:cNvSpPr>
            <a:spLocks noGrp="1" noChangeArrowheads="1"/>
          </p:cNvSpPr>
          <p:nvPr>
            <p:ph type="title"/>
          </p:nvPr>
        </p:nvSpPr>
        <p:spPr/>
        <p:txBody>
          <a:bodyPr/>
          <a:lstStyle/>
          <a:p>
            <a:pPr>
              <a:defRPr/>
            </a:pPr>
            <a:r>
              <a:rPr lang="en-US" smtClean="0"/>
              <a:t>Simulation of the VHDL Model</a:t>
            </a:r>
          </a:p>
        </p:txBody>
      </p:sp>
      <p:pic>
        <p:nvPicPr>
          <p:cNvPr id="65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675" y="1697038"/>
            <a:ext cx="561181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1268" name="Rectangle 4"/>
          <p:cNvSpPr>
            <a:spLocks noChangeArrowheads="1"/>
          </p:cNvSpPr>
          <p:nvPr/>
        </p:nvSpPr>
        <p:spPr bwMode="auto">
          <a:xfrm>
            <a:off x="2211388" y="1252538"/>
            <a:ext cx="29194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1800" i="0">
                <a:solidFill>
                  <a:srgbClr val="3333FF"/>
                </a:solidFill>
              </a:rPr>
              <a:t>Simulation command file:</a:t>
            </a:r>
          </a:p>
        </p:txBody>
      </p:sp>
      <p:sp>
        <p:nvSpPr>
          <p:cNvPr id="651269" name="Rectangle 5"/>
          <p:cNvSpPr>
            <a:spLocks noChangeArrowheads="1"/>
          </p:cNvSpPr>
          <p:nvPr/>
        </p:nvSpPr>
        <p:spPr bwMode="auto">
          <a:xfrm>
            <a:off x="2490788" y="3055938"/>
            <a:ext cx="29194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1800" i="0">
                <a:solidFill>
                  <a:srgbClr val="3333FF"/>
                </a:solidFill>
              </a:rPr>
              <a:t>Waveforms:</a:t>
            </a:r>
          </a:p>
        </p:txBody>
      </p:sp>
      <p:pic>
        <p:nvPicPr>
          <p:cNvPr id="65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50" y="3614738"/>
            <a:ext cx="81915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302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1268"/>
                                        </p:tgtEl>
                                        <p:attrNameLst>
                                          <p:attrName>style.visibility</p:attrName>
                                        </p:attrNameLst>
                                      </p:cBhvr>
                                      <p:to>
                                        <p:strVal val="visible"/>
                                      </p:to>
                                    </p:set>
                                    <p:anim calcmode="lin" valueType="num">
                                      <p:cBhvr additive="base">
                                        <p:cTn id="7" dur="500" fill="hold"/>
                                        <p:tgtEl>
                                          <p:spTgt spid="651268"/>
                                        </p:tgtEl>
                                        <p:attrNameLst>
                                          <p:attrName>ppt_x</p:attrName>
                                        </p:attrNameLst>
                                      </p:cBhvr>
                                      <p:tavLst>
                                        <p:tav tm="0">
                                          <p:val>
                                            <p:strVal val="0-#ppt_w/2"/>
                                          </p:val>
                                        </p:tav>
                                        <p:tav tm="100000">
                                          <p:val>
                                            <p:strVal val="#ppt_x"/>
                                          </p:val>
                                        </p:tav>
                                      </p:tavLst>
                                    </p:anim>
                                    <p:anim calcmode="lin" valueType="num">
                                      <p:cBhvr additive="base">
                                        <p:cTn id="8" dur="500" fill="hold"/>
                                        <p:tgtEl>
                                          <p:spTgt spid="6512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51267"/>
                                        </p:tgtEl>
                                        <p:attrNameLst>
                                          <p:attrName>style.visibility</p:attrName>
                                        </p:attrNameLst>
                                      </p:cBhvr>
                                      <p:to>
                                        <p:strVal val="visible"/>
                                      </p:to>
                                    </p:set>
                                    <p:anim calcmode="lin" valueType="num">
                                      <p:cBhvr additive="base">
                                        <p:cTn id="13" dur="500" fill="hold"/>
                                        <p:tgtEl>
                                          <p:spTgt spid="651267"/>
                                        </p:tgtEl>
                                        <p:attrNameLst>
                                          <p:attrName>ppt_x</p:attrName>
                                        </p:attrNameLst>
                                      </p:cBhvr>
                                      <p:tavLst>
                                        <p:tav tm="0">
                                          <p:val>
                                            <p:strVal val="0-#ppt_w/2"/>
                                          </p:val>
                                        </p:tav>
                                        <p:tav tm="100000">
                                          <p:val>
                                            <p:strVal val="#ppt_x"/>
                                          </p:val>
                                        </p:tav>
                                      </p:tavLst>
                                    </p:anim>
                                    <p:anim calcmode="lin" valueType="num">
                                      <p:cBhvr additive="base">
                                        <p:cTn id="14" dur="500" fill="hold"/>
                                        <p:tgtEl>
                                          <p:spTgt spid="6512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1269"/>
                                        </p:tgtEl>
                                        <p:attrNameLst>
                                          <p:attrName>style.visibility</p:attrName>
                                        </p:attrNameLst>
                                      </p:cBhvr>
                                      <p:to>
                                        <p:strVal val="visible"/>
                                      </p:to>
                                    </p:set>
                                    <p:anim calcmode="lin" valueType="num">
                                      <p:cBhvr additive="base">
                                        <p:cTn id="19" dur="500" fill="hold"/>
                                        <p:tgtEl>
                                          <p:spTgt spid="651269"/>
                                        </p:tgtEl>
                                        <p:attrNameLst>
                                          <p:attrName>ppt_x</p:attrName>
                                        </p:attrNameLst>
                                      </p:cBhvr>
                                      <p:tavLst>
                                        <p:tav tm="0">
                                          <p:val>
                                            <p:strVal val="0-#ppt_w/2"/>
                                          </p:val>
                                        </p:tav>
                                        <p:tav tm="100000">
                                          <p:val>
                                            <p:strVal val="#ppt_x"/>
                                          </p:val>
                                        </p:tav>
                                      </p:tavLst>
                                    </p:anim>
                                    <p:anim calcmode="lin" valueType="num">
                                      <p:cBhvr additive="base">
                                        <p:cTn id="20" dur="500" fill="hold"/>
                                        <p:tgtEl>
                                          <p:spTgt spid="6512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glas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51270"/>
                                        </p:tgtEl>
                                        <p:attrNameLst>
                                          <p:attrName>style.visibility</p:attrName>
                                        </p:attrNameLst>
                                      </p:cBhvr>
                                      <p:to>
                                        <p:strVal val="visible"/>
                                      </p:to>
                                    </p:set>
                                    <p:anim calcmode="lin" valueType="num">
                                      <p:cBhvr additive="base">
                                        <p:cTn id="25" dur="500" fill="hold"/>
                                        <p:tgtEl>
                                          <p:spTgt spid="651270"/>
                                        </p:tgtEl>
                                        <p:attrNameLst>
                                          <p:attrName>ppt_x</p:attrName>
                                        </p:attrNameLst>
                                      </p:cBhvr>
                                      <p:tavLst>
                                        <p:tav tm="0">
                                          <p:val>
                                            <p:strVal val="0-#ppt_w/2"/>
                                          </p:val>
                                        </p:tav>
                                        <p:tav tm="100000">
                                          <p:val>
                                            <p:strVal val="#ppt_x"/>
                                          </p:val>
                                        </p:tav>
                                      </p:tavLst>
                                    </p:anim>
                                    <p:anim calcmode="lin" valueType="num">
                                      <p:cBhvr additive="base">
                                        <p:cTn id="26" dur="500" fill="hold"/>
                                        <p:tgtEl>
                                          <p:spTgt spid="65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8" grpId="0" autoUpdateAnimBg="0"/>
      <p:bldP spid="651269"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71E7841A-4270-45E8-AC31-1E2638387986}" type="slidenum">
              <a:rPr lang="ar-SA" altLang="en-US" sz="1400" smtClean="0">
                <a:solidFill>
                  <a:srgbClr val="0000B6"/>
                </a:solidFill>
                <a:latin typeface="Book Antiqua" panose="02040602050305030304" pitchFamily="18" charset="0"/>
              </a:rPr>
              <a:pPr>
                <a:spcBef>
                  <a:spcPct val="0"/>
                </a:spcBef>
                <a:buClrTx/>
                <a:buSzTx/>
                <a:buFontTx/>
                <a:buNone/>
              </a:pPr>
              <a:t>78</a:t>
            </a:fld>
            <a:endParaRPr lang="en-US" altLang="en-US" sz="1400" smtClean="0">
              <a:solidFill>
                <a:srgbClr val="0000B6"/>
              </a:solidFill>
              <a:latin typeface="Book Antiqua" panose="02040602050305030304" pitchFamily="18" charset="0"/>
            </a:endParaRPr>
          </a:p>
        </p:txBody>
      </p:sp>
      <p:sp>
        <p:nvSpPr>
          <p:cNvPr id="652290" name="Rectangle 2"/>
          <p:cNvSpPr>
            <a:spLocks noGrp="1" noChangeArrowheads="1"/>
          </p:cNvSpPr>
          <p:nvPr>
            <p:ph type="title"/>
          </p:nvPr>
        </p:nvSpPr>
        <p:spPr/>
        <p:txBody>
          <a:bodyPr/>
          <a:lstStyle/>
          <a:p>
            <a:pPr>
              <a:defRPr/>
            </a:pPr>
            <a:r>
              <a:rPr lang="en-US" smtClean="0"/>
              <a:t>Dataflow VHDL Model</a:t>
            </a:r>
          </a:p>
        </p:txBody>
      </p:sp>
      <p:pic>
        <p:nvPicPr>
          <p:cNvPr id="65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1217613"/>
            <a:ext cx="60198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52292" name="Object 4"/>
          <p:cNvGraphicFramePr>
            <a:graphicFrameLocks noChangeAspect="1"/>
          </p:cNvGraphicFramePr>
          <p:nvPr/>
        </p:nvGraphicFramePr>
        <p:xfrm>
          <a:off x="4208463" y="2197100"/>
          <a:ext cx="4681537" cy="1403350"/>
        </p:xfrm>
        <a:graphic>
          <a:graphicData uri="http://schemas.openxmlformats.org/presentationml/2006/ole">
            <mc:AlternateContent xmlns:mc="http://schemas.openxmlformats.org/markup-compatibility/2006">
              <mc:Choice xmlns:v="urn:schemas-microsoft-com:vml" Requires="v">
                <p:oleObj spid="_x0000_s460803" name="Equation" r:id="rId5" imgW="1930320" imgH="777240" progId="Equation.3">
                  <p:embed/>
                </p:oleObj>
              </mc:Choice>
              <mc:Fallback>
                <p:oleObj name="Equation" r:id="rId5" imgW="1930320" imgH="777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8463" y="2197100"/>
                        <a:ext cx="4681537"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03075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52292"/>
                                        </p:tgtEl>
                                        <p:attrNameLst>
                                          <p:attrName>style.visibility</p:attrName>
                                        </p:attrNameLst>
                                      </p:cBhvr>
                                      <p:to>
                                        <p:strVal val="visible"/>
                                      </p:to>
                                    </p:set>
                                    <p:anim calcmode="lin" valueType="num">
                                      <p:cBhvr additive="base">
                                        <p:cTn id="7" dur="500" fill="hold"/>
                                        <p:tgtEl>
                                          <p:spTgt spid="652292"/>
                                        </p:tgtEl>
                                        <p:attrNameLst>
                                          <p:attrName>ppt_x</p:attrName>
                                        </p:attrNameLst>
                                      </p:cBhvr>
                                      <p:tavLst>
                                        <p:tav tm="0">
                                          <p:val>
                                            <p:strVal val="0-#ppt_w/2"/>
                                          </p:val>
                                        </p:tav>
                                        <p:tav tm="100000">
                                          <p:val>
                                            <p:strVal val="#ppt_x"/>
                                          </p:val>
                                        </p:tav>
                                      </p:tavLst>
                                    </p:anim>
                                    <p:anim calcmode="lin" valueType="num">
                                      <p:cBhvr additive="base">
                                        <p:cTn id="8" dur="500" fill="hold"/>
                                        <p:tgtEl>
                                          <p:spTgt spid="6522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52291"/>
                                        </p:tgtEl>
                                        <p:attrNameLst>
                                          <p:attrName>style.visibility</p:attrName>
                                        </p:attrNameLst>
                                      </p:cBhvr>
                                      <p:to>
                                        <p:strVal val="visible"/>
                                      </p:to>
                                    </p:set>
                                    <p:anim calcmode="lin" valueType="num">
                                      <p:cBhvr additive="base">
                                        <p:cTn id="13" dur="500" fill="hold"/>
                                        <p:tgtEl>
                                          <p:spTgt spid="652291"/>
                                        </p:tgtEl>
                                        <p:attrNameLst>
                                          <p:attrName>ppt_x</p:attrName>
                                        </p:attrNameLst>
                                      </p:cBhvr>
                                      <p:tavLst>
                                        <p:tav tm="0">
                                          <p:val>
                                            <p:strVal val="0-#ppt_w/2"/>
                                          </p:val>
                                        </p:tav>
                                        <p:tav tm="100000">
                                          <p:val>
                                            <p:strVal val="#ppt_x"/>
                                          </p:val>
                                        </p:tav>
                                      </p:tavLst>
                                    </p:anim>
                                    <p:anim calcmode="lin" valueType="num">
                                      <p:cBhvr additive="base">
                                        <p:cTn id="14" dur="500" fill="hold"/>
                                        <p:tgtEl>
                                          <p:spTgt spid="6522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96EB79F7-BF4C-4E97-8B6E-29B0A33C2F99}" type="slidenum">
              <a:rPr lang="ar-SA" altLang="en-US" sz="1400" smtClean="0">
                <a:solidFill>
                  <a:srgbClr val="0000B6"/>
                </a:solidFill>
                <a:latin typeface="Book Antiqua" panose="02040602050305030304" pitchFamily="18" charset="0"/>
              </a:rPr>
              <a:pPr>
                <a:spcBef>
                  <a:spcPct val="0"/>
                </a:spcBef>
                <a:buClrTx/>
                <a:buSzTx/>
                <a:buFontTx/>
                <a:buNone/>
              </a:pPr>
              <a:t>79</a:t>
            </a:fld>
            <a:endParaRPr lang="en-US" altLang="en-US" sz="1400" smtClean="0">
              <a:solidFill>
                <a:srgbClr val="0000B6"/>
              </a:solidFill>
              <a:latin typeface="Book Antiqua" panose="02040602050305030304" pitchFamily="18" charset="0"/>
            </a:endParaRPr>
          </a:p>
        </p:txBody>
      </p:sp>
      <p:sp>
        <p:nvSpPr>
          <p:cNvPr id="653314" name="Rectangle 2"/>
          <p:cNvSpPr>
            <a:spLocks noGrp="1" noChangeArrowheads="1"/>
          </p:cNvSpPr>
          <p:nvPr>
            <p:ph type="title"/>
          </p:nvPr>
        </p:nvSpPr>
        <p:spPr/>
        <p:txBody>
          <a:bodyPr/>
          <a:lstStyle/>
          <a:p>
            <a:pPr>
              <a:defRPr/>
            </a:pPr>
            <a:r>
              <a:rPr lang="en-US" smtClean="0"/>
              <a:t>Structural Model</a:t>
            </a:r>
          </a:p>
        </p:txBody>
      </p:sp>
      <p:pic>
        <p:nvPicPr>
          <p:cNvPr id="65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438" y="1160463"/>
            <a:ext cx="4805362"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 y="1162050"/>
            <a:ext cx="3863975"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3317" name="Rectangle 5"/>
          <p:cNvSpPr>
            <a:spLocks noChangeArrowheads="1"/>
          </p:cNvSpPr>
          <p:nvPr/>
        </p:nvSpPr>
        <p:spPr bwMode="auto">
          <a:xfrm>
            <a:off x="4129088" y="3284538"/>
            <a:ext cx="482441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1800" i="0">
                <a:solidFill>
                  <a:srgbClr val="3333FF"/>
                </a:solidFill>
              </a:rPr>
              <a:t>Package bit_pack is a part of library BITLIB – </a:t>
            </a:r>
          </a:p>
          <a:p>
            <a:pPr>
              <a:buClrTx/>
              <a:buSzTx/>
              <a:buFontTx/>
              <a:buNone/>
            </a:pPr>
            <a:r>
              <a:rPr lang="en-US" altLang="en-US" sz="1800" i="0">
                <a:solidFill>
                  <a:srgbClr val="3333FF"/>
                </a:solidFill>
              </a:rPr>
              <a:t>includes gates, flip-flops, counters</a:t>
            </a:r>
          </a:p>
          <a:p>
            <a:pPr>
              <a:buClrTx/>
              <a:buSzTx/>
              <a:buFontTx/>
              <a:buNone/>
            </a:pPr>
            <a:r>
              <a:rPr lang="en-US" altLang="en-US" sz="1800" i="0">
                <a:solidFill>
                  <a:srgbClr val="3333FF"/>
                </a:solidFill>
              </a:rPr>
              <a:t>(See Appendix B for details)</a:t>
            </a:r>
          </a:p>
        </p:txBody>
      </p:sp>
    </p:spTree>
    <p:extLst>
      <p:ext uri="{BB962C8B-B14F-4D97-AF65-F5344CB8AC3E}">
        <p14:creationId xmlns:p14="http://schemas.microsoft.com/office/powerpoint/2010/main" val="346474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53315"/>
                                        </p:tgtEl>
                                        <p:attrNameLst>
                                          <p:attrName>style.visibility</p:attrName>
                                        </p:attrNameLst>
                                      </p:cBhvr>
                                      <p:to>
                                        <p:strVal val="visible"/>
                                      </p:to>
                                    </p:set>
                                    <p:anim calcmode="lin" valueType="num">
                                      <p:cBhvr additive="base">
                                        <p:cTn id="7" dur="500" fill="hold"/>
                                        <p:tgtEl>
                                          <p:spTgt spid="653315"/>
                                        </p:tgtEl>
                                        <p:attrNameLst>
                                          <p:attrName>ppt_x</p:attrName>
                                        </p:attrNameLst>
                                      </p:cBhvr>
                                      <p:tavLst>
                                        <p:tav tm="0">
                                          <p:val>
                                            <p:strVal val="0-#ppt_w/2"/>
                                          </p:val>
                                        </p:tav>
                                        <p:tav tm="100000">
                                          <p:val>
                                            <p:strVal val="#ppt_x"/>
                                          </p:val>
                                        </p:tav>
                                      </p:tavLst>
                                    </p:anim>
                                    <p:anim calcmode="lin" valueType="num">
                                      <p:cBhvr additive="base">
                                        <p:cTn id="8" dur="500" fill="hold"/>
                                        <p:tgtEl>
                                          <p:spTgt spid="6533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53316"/>
                                        </p:tgtEl>
                                        <p:attrNameLst>
                                          <p:attrName>style.visibility</p:attrName>
                                        </p:attrNameLst>
                                      </p:cBhvr>
                                      <p:to>
                                        <p:strVal val="visible"/>
                                      </p:to>
                                    </p:set>
                                    <p:anim calcmode="lin" valueType="num">
                                      <p:cBhvr additive="base">
                                        <p:cTn id="13" dur="500" fill="hold"/>
                                        <p:tgtEl>
                                          <p:spTgt spid="653316"/>
                                        </p:tgtEl>
                                        <p:attrNameLst>
                                          <p:attrName>ppt_x</p:attrName>
                                        </p:attrNameLst>
                                      </p:cBhvr>
                                      <p:tavLst>
                                        <p:tav tm="0">
                                          <p:val>
                                            <p:strVal val="0-#ppt_w/2"/>
                                          </p:val>
                                        </p:tav>
                                        <p:tav tm="100000">
                                          <p:val>
                                            <p:strVal val="#ppt_x"/>
                                          </p:val>
                                        </p:tav>
                                      </p:tavLst>
                                    </p:anim>
                                    <p:anim calcmode="lin" valueType="num">
                                      <p:cBhvr additive="base">
                                        <p:cTn id="14" dur="500" fill="hold"/>
                                        <p:tgtEl>
                                          <p:spTgt spid="6533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3317"/>
                                        </p:tgtEl>
                                        <p:attrNameLst>
                                          <p:attrName>style.visibility</p:attrName>
                                        </p:attrNameLst>
                                      </p:cBhvr>
                                      <p:to>
                                        <p:strVal val="visible"/>
                                      </p:to>
                                    </p:set>
                                    <p:anim calcmode="lin" valueType="num">
                                      <p:cBhvr additive="base">
                                        <p:cTn id="19" dur="500" fill="hold"/>
                                        <p:tgtEl>
                                          <p:spTgt spid="653317"/>
                                        </p:tgtEl>
                                        <p:attrNameLst>
                                          <p:attrName>ppt_x</p:attrName>
                                        </p:attrNameLst>
                                      </p:cBhvr>
                                      <p:tavLst>
                                        <p:tav tm="0">
                                          <p:val>
                                            <p:strVal val="0-#ppt_w/2"/>
                                          </p:val>
                                        </p:tav>
                                        <p:tav tm="100000">
                                          <p:val>
                                            <p:strVal val="#ppt_x"/>
                                          </p:val>
                                        </p:tav>
                                      </p:tavLst>
                                    </p:anim>
                                    <p:anim calcmode="lin" valueType="num">
                                      <p:cBhvr additive="base">
                                        <p:cTn id="20" dur="500" fill="hold"/>
                                        <p:tgtEl>
                                          <p:spTgt spid="6533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819400" y="152400"/>
            <a:ext cx="3767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3600">
                <a:solidFill>
                  <a:srgbClr val="000090"/>
                </a:solidFill>
                <a:ea typeface="MS PGothic" panose="020B0600070205080204" pitchFamily="34" charset="-128"/>
                <a:cs typeface="Arial" panose="020B0604020202020204" pitchFamily="34" charset="0"/>
              </a:rPr>
              <a:t>Data-Flow VHDL</a:t>
            </a:r>
          </a:p>
        </p:txBody>
      </p:sp>
      <p:sp>
        <p:nvSpPr>
          <p:cNvPr id="19459" name="Text Box 3"/>
          <p:cNvSpPr txBox="1">
            <a:spLocks noChangeArrowheads="1"/>
          </p:cNvSpPr>
          <p:nvPr/>
        </p:nvSpPr>
        <p:spPr bwMode="auto">
          <a:xfrm>
            <a:off x="901700" y="1676400"/>
            <a:ext cx="73945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Char char="•"/>
            </a:pPr>
            <a:r>
              <a:rPr lang="en-US" altLang="en-US" b="1">
                <a:solidFill>
                  <a:srgbClr val="402000"/>
                </a:solidFill>
                <a:latin typeface="Times New Roman" panose="02020603050405020304" pitchFamily="18" charset="0"/>
                <a:ea typeface="MS PGothic" panose="020B0600070205080204" pitchFamily="34" charset="-128"/>
              </a:rPr>
              <a:t> </a:t>
            </a:r>
            <a:r>
              <a:rPr lang="en-US" altLang="en-US" b="1" u="sng">
                <a:solidFill>
                  <a:srgbClr val="BA2D2D"/>
                </a:solidFill>
                <a:latin typeface="Times New Roman" panose="02020603050405020304" pitchFamily="18" charset="0"/>
                <a:ea typeface="MS PGothic" panose="020B0600070205080204" pitchFamily="34" charset="-128"/>
              </a:rPr>
              <a:t>simple</a:t>
            </a:r>
            <a:r>
              <a:rPr lang="en-US" altLang="en-US" b="1">
                <a:solidFill>
                  <a:srgbClr val="402000"/>
                </a:solidFill>
                <a:latin typeface="Times New Roman" panose="02020603050405020304" pitchFamily="18" charset="0"/>
                <a:ea typeface="MS PGothic" panose="020B0600070205080204" pitchFamily="34" charset="-128"/>
              </a:rPr>
              <a:t> concurrent signal assignment      </a:t>
            </a:r>
            <a:r>
              <a:rPr lang="en-US" altLang="en-US" b="1">
                <a:solidFill>
                  <a:srgbClr val="CD3333"/>
                </a:solidFill>
                <a:latin typeface="Times New Roman" panose="02020603050405020304" pitchFamily="18" charset="0"/>
                <a:ea typeface="MS PGothic" panose="020B0600070205080204" pitchFamily="34" charset="-128"/>
              </a:rPr>
              <a:t/>
            </a:r>
            <a:br>
              <a:rPr lang="en-US" altLang="en-US" b="1">
                <a:solidFill>
                  <a:srgbClr val="CD3333"/>
                </a:solidFill>
                <a:latin typeface="Times New Roman" panose="02020603050405020304" pitchFamily="18" charset="0"/>
                <a:ea typeface="MS PGothic" panose="020B0600070205080204" pitchFamily="34" charset="-128"/>
              </a:rPr>
            </a:br>
            <a:r>
              <a:rPr lang="en-US" altLang="en-US" b="1">
                <a:solidFill>
                  <a:srgbClr val="CD3333"/>
                </a:solidFill>
                <a:latin typeface="Times New Roman" panose="02020603050405020304" pitchFamily="18" charset="0"/>
                <a:ea typeface="MS PGothic" panose="020B0600070205080204" pitchFamily="34" charset="-128"/>
              </a:rPr>
              <a:t>                                            (</a:t>
            </a:r>
            <a:r>
              <a:rPr lang="en-US" altLang="en-US" b="1">
                <a:solidFill>
                  <a:srgbClr val="CD3333"/>
                </a:solidFill>
                <a:latin typeface="Times New Roman" panose="02020603050405020304" pitchFamily="18" charset="0"/>
                <a:ea typeface="MS PGothic" panose="020B0600070205080204" pitchFamily="34" charset="-128"/>
                <a:sym typeface="Symbol" panose="05050102010706020507" pitchFamily="18" charset="2"/>
              </a:rPr>
              <a:t></a:t>
            </a:r>
            <a:r>
              <a:rPr lang="en-US" altLang="en-US" b="1">
                <a:solidFill>
                  <a:srgbClr val="CD3333"/>
                </a:solidFill>
                <a:latin typeface="Times New Roman" panose="02020603050405020304" pitchFamily="18" charset="0"/>
                <a:ea typeface="MS PGothic" panose="020B0600070205080204" pitchFamily="34" charset="-128"/>
              </a:rPr>
              <a:t>)</a:t>
            </a:r>
            <a:br>
              <a:rPr lang="en-US" altLang="en-US" b="1">
                <a:solidFill>
                  <a:srgbClr val="CD3333"/>
                </a:solidFill>
                <a:latin typeface="Times New Roman" panose="02020603050405020304" pitchFamily="18" charset="0"/>
                <a:ea typeface="MS PGothic" panose="020B0600070205080204" pitchFamily="34" charset="-128"/>
              </a:rPr>
            </a:br>
            <a:endParaRPr lang="en-US" altLang="en-US" b="1">
              <a:solidFill>
                <a:srgbClr val="CD3333"/>
              </a:solidFill>
              <a:latin typeface="Times New Roman" panose="02020603050405020304" pitchFamily="18" charset="0"/>
              <a:ea typeface="MS PGothic" panose="020B0600070205080204" pitchFamily="34" charset="-128"/>
            </a:endParaRPr>
          </a:p>
          <a:p>
            <a:pPr>
              <a:spcBef>
                <a:spcPct val="0"/>
              </a:spcBef>
              <a:buClrTx/>
              <a:buSzTx/>
              <a:buFontTx/>
              <a:buChar char="•"/>
            </a:pPr>
            <a:r>
              <a:rPr lang="en-US" altLang="en-US" b="1">
                <a:solidFill>
                  <a:srgbClr val="402000"/>
                </a:solidFill>
                <a:latin typeface="Times New Roman" panose="02020603050405020304" pitchFamily="18" charset="0"/>
                <a:ea typeface="MS PGothic" panose="020B0600070205080204" pitchFamily="34" charset="-128"/>
              </a:rPr>
              <a:t> </a:t>
            </a:r>
            <a:r>
              <a:rPr lang="en-US" altLang="en-US" b="1" u="sng">
                <a:solidFill>
                  <a:srgbClr val="BA2D2D"/>
                </a:solidFill>
                <a:latin typeface="Times New Roman" panose="02020603050405020304" pitchFamily="18" charset="0"/>
                <a:ea typeface="MS PGothic" panose="020B0600070205080204" pitchFamily="34" charset="-128"/>
              </a:rPr>
              <a:t>conditional</a:t>
            </a:r>
            <a:r>
              <a:rPr lang="en-US" altLang="en-US" b="1">
                <a:solidFill>
                  <a:srgbClr val="402000"/>
                </a:solidFill>
                <a:latin typeface="Times New Roman" panose="02020603050405020304" pitchFamily="18" charset="0"/>
                <a:ea typeface="MS PGothic" panose="020B0600070205080204" pitchFamily="34" charset="-128"/>
              </a:rPr>
              <a:t> concurrent signal assignment</a:t>
            </a:r>
          </a:p>
          <a:p>
            <a:pPr>
              <a:spcBef>
                <a:spcPct val="0"/>
              </a:spcBef>
              <a:buClrTx/>
              <a:buSzTx/>
              <a:buFontTx/>
              <a:buNone/>
            </a:pPr>
            <a:r>
              <a:rPr lang="en-US" altLang="en-US" b="1">
                <a:solidFill>
                  <a:srgbClr val="CD3333"/>
                </a:solidFill>
                <a:latin typeface="Times New Roman" panose="02020603050405020304" pitchFamily="18" charset="0"/>
                <a:ea typeface="MS PGothic" panose="020B0600070205080204" pitchFamily="34" charset="-128"/>
              </a:rPr>
              <a:t>                                                 (when-else)</a:t>
            </a:r>
            <a:br>
              <a:rPr lang="en-US" altLang="en-US" b="1">
                <a:solidFill>
                  <a:srgbClr val="CD3333"/>
                </a:solidFill>
                <a:latin typeface="Times New Roman" panose="02020603050405020304" pitchFamily="18" charset="0"/>
                <a:ea typeface="MS PGothic" panose="020B0600070205080204" pitchFamily="34" charset="-128"/>
              </a:rPr>
            </a:br>
            <a:endParaRPr lang="en-US" altLang="en-US" b="1">
              <a:solidFill>
                <a:srgbClr val="CD3333"/>
              </a:solidFill>
              <a:latin typeface="Times New Roman" panose="02020603050405020304" pitchFamily="18" charset="0"/>
              <a:ea typeface="MS PGothic" panose="020B0600070205080204" pitchFamily="34" charset="-128"/>
            </a:endParaRPr>
          </a:p>
          <a:p>
            <a:pPr>
              <a:spcBef>
                <a:spcPct val="0"/>
              </a:spcBef>
              <a:buClrTx/>
              <a:buSzTx/>
              <a:buFontTx/>
              <a:buChar char="•"/>
            </a:pPr>
            <a:r>
              <a:rPr lang="en-US" altLang="en-US" b="1">
                <a:solidFill>
                  <a:srgbClr val="402000"/>
                </a:solidFill>
                <a:latin typeface="Times New Roman" panose="02020603050405020304" pitchFamily="18" charset="0"/>
                <a:ea typeface="MS PGothic" panose="020B0600070205080204" pitchFamily="34" charset="-128"/>
              </a:rPr>
              <a:t> </a:t>
            </a:r>
            <a:r>
              <a:rPr lang="en-US" altLang="en-US" b="1" u="sng">
                <a:solidFill>
                  <a:srgbClr val="BA2D2D"/>
                </a:solidFill>
                <a:latin typeface="Times New Roman" panose="02020603050405020304" pitchFamily="18" charset="0"/>
                <a:ea typeface="MS PGothic" panose="020B0600070205080204" pitchFamily="34" charset="-128"/>
              </a:rPr>
              <a:t>selected</a:t>
            </a:r>
            <a:r>
              <a:rPr lang="en-US" altLang="en-US" b="1">
                <a:solidFill>
                  <a:srgbClr val="402000"/>
                </a:solidFill>
                <a:latin typeface="Times New Roman" panose="02020603050405020304" pitchFamily="18" charset="0"/>
                <a:ea typeface="MS PGothic" panose="020B0600070205080204" pitchFamily="34" charset="-128"/>
              </a:rPr>
              <a:t> concurrent signal assignment</a:t>
            </a:r>
          </a:p>
          <a:p>
            <a:pPr>
              <a:spcBef>
                <a:spcPct val="0"/>
              </a:spcBef>
              <a:buClrTx/>
              <a:buSzTx/>
              <a:buFontTx/>
              <a:buNone/>
            </a:pPr>
            <a:r>
              <a:rPr lang="en-US" altLang="en-US" b="1">
                <a:solidFill>
                  <a:srgbClr val="CD3333"/>
                </a:solidFill>
                <a:latin typeface="Times New Roman" panose="02020603050405020304" pitchFamily="18" charset="0"/>
                <a:ea typeface="MS PGothic" panose="020B0600070205080204" pitchFamily="34" charset="-128"/>
              </a:rPr>
              <a:t>                                                 (with-select-when)</a:t>
            </a:r>
            <a:endParaRPr lang="en-US" altLang="en-US" b="1">
              <a:solidFill>
                <a:srgbClr val="402000"/>
              </a:solidFill>
              <a:latin typeface="Times New Roman" panose="02020603050405020304" pitchFamily="18" charset="0"/>
              <a:ea typeface="MS PGothic" panose="020B0600070205080204" pitchFamily="34" charset="-128"/>
            </a:endParaRPr>
          </a:p>
        </p:txBody>
      </p:sp>
      <p:sp>
        <p:nvSpPr>
          <p:cNvPr id="19460" name="Text Box 5"/>
          <p:cNvSpPr txBox="1">
            <a:spLocks noChangeArrowheads="1"/>
          </p:cNvSpPr>
          <p:nvPr/>
        </p:nvSpPr>
        <p:spPr bwMode="auto">
          <a:xfrm>
            <a:off x="2590800" y="1066800"/>
            <a:ext cx="3732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b="1">
                <a:solidFill>
                  <a:srgbClr val="000099"/>
                </a:solidFill>
                <a:latin typeface="Times New Roman" panose="02020603050405020304" pitchFamily="18" charset="0"/>
                <a:ea typeface="MS PGothic" panose="020B0600070205080204" pitchFamily="34" charset="-128"/>
              </a:rPr>
              <a:t>Concurrent Statements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9DD81633-7E49-49FC-A504-49EADAD7B76E}" type="slidenum">
              <a:rPr lang="ar-SA" altLang="en-US" sz="1400" smtClean="0">
                <a:solidFill>
                  <a:srgbClr val="0000B6"/>
                </a:solidFill>
                <a:latin typeface="Book Antiqua" panose="02040602050305030304" pitchFamily="18" charset="0"/>
              </a:rPr>
              <a:pPr>
                <a:spcBef>
                  <a:spcPct val="0"/>
                </a:spcBef>
                <a:buClrTx/>
                <a:buSzTx/>
                <a:buFontTx/>
                <a:buNone/>
              </a:pPr>
              <a:t>80</a:t>
            </a:fld>
            <a:endParaRPr lang="en-US" altLang="en-US" sz="1400" smtClean="0">
              <a:solidFill>
                <a:srgbClr val="0000B6"/>
              </a:solidFill>
              <a:latin typeface="Book Antiqua" panose="02040602050305030304" pitchFamily="18" charset="0"/>
            </a:endParaRPr>
          </a:p>
        </p:txBody>
      </p:sp>
      <p:sp>
        <p:nvSpPr>
          <p:cNvPr id="654338" name="Rectangle 2"/>
          <p:cNvSpPr>
            <a:spLocks noGrp="1" noChangeArrowheads="1"/>
          </p:cNvSpPr>
          <p:nvPr>
            <p:ph type="title"/>
          </p:nvPr>
        </p:nvSpPr>
        <p:spPr/>
        <p:txBody>
          <a:bodyPr/>
          <a:lstStyle/>
          <a:p>
            <a:pPr>
              <a:defRPr/>
            </a:pPr>
            <a:r>
              <a:rPr lang="en-US" smtClean="0"/>
              <a:t>Simulation of the Structural Model</a:t>
            </a:r>
          </a:p>
        </p:txBody>
      </p:sp>
      <p:pic>
        <p:nvPicPr>
          <p:cNvPr id="65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630363"/>
            <a:ext cx="6384925"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3400425"/>
            <a:ext cx="81915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4341" name="Rectangle 5"/>
          <p:cNvSpPr>
            <a:spLocks noChangeArrowheads="1"/>
          </p:cNvSpPr>
          <p:nvPr/>
        </p:nvSpPr>
        <p:spPr bwMode="auto">
          <a:xfrm>
            <a:off x="2211388" y="1087438"/>
            <a:ext cx="29194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1800" i="0">
                <a:solidFill>
                  <a:srgbClr val="3333FF"/>
                </a:solidFill>
              </a:rPr>
              <a:t>Simulation command file:</a:t>
            </a:r>
          </a:p>
        </p:txBody>
      </p:sp>
      <p:sp>
        <p:nvSpPr>
          <p:cNvPr id="654342" name="Rectangle 6"/>
          <p:cNvSpPr>
            <a:spLocks noChangeArrowheads="1"/>
          </p:cNvSpPr>
          <p:nvPr/>
        </p:nvSpPr>
        <p:spPr bwMode="auto">
          <a:xfrm>
            <a:off x="2312988" y="2941638"/>
            <a:ext cx="29194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1800" i="0">
                <a:solidFill>
                  <a:srgbClr val="3333FF"/>
                </a:solidFill>
              </a:rPr>
              <a:t>Waveforms:</a:t>
            </a:r>
          </a:p>
        </p:txBody>
      </p:sp>
    </p:spTree>
    <p:extLst>
      <p:ext uri="{BB962C8B-B14F-4D97-AF65-F5344CB8AC3E}">
        <p14:creationId xmlns:p14="http://schemas.microsoft.com/office/powerpoint/2010/main" val="4277585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4341"/>
                                        </p:tgtEl>
                                        <p:attrNameLst>
                                          <p:attrName>style.visibility</p:attrName>
                                        </p:attrNameLst>
                                      </p:cBhvr>
                                      <p:to>
                                        <p:strVal val="visible"/>
                                      </p:to>
                                    </p:set>
                                    <p:anim calcmode="lin" valueType="num">
                                      <p:cBhvr additive="base">
                                        <p:cTn id="7" dur="500" fill="hold"/>
                                        <p:tgtEl>
                                          <p:spTgt spid="654341"/>
                                        </p:tgtEl>
                                        <p:attrNameLst>
                                          <p:attrName>ppt_x</p:attrName>
                                        </p:attrNameLst>
                                      </p:cBhvr>
                                      <p:tavLst>
                                        <p:tav tm="0">
                                          <p:val>
                                            <p:strVal val="0-#ppt_w/2"/>
                                          </p:val>
                                        </p:tav>
                                        <p:tav tm="100000">
                                          <p:val>
                                            <p:strVal val="#ppt_x"/>
                                          </p:val>
                                        </p:tav>
                                      </p:tavLst>
                                    </p:anim>
                                    <p:anim calcmode="lin" valueType="num">
                                      <p:cBhvr additive="base">
                                        <p:cTn id="8" dur="500" fill="hold"/>
                                        <p:tgtEl>
                                          <p:spTgt spid="6543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54339"/>
                                        </p:tgtEl>
                                        <p:attrNameLst>
                                          <p:attrName>style.visibility</p:attrName>
                                        </p:attrNameLst>
                                      </p:cBhvr>
                                      <p:to>
                                        <p:strVal val="visible"/>
                                      </p:to>
                                    </p:set>
                                    <p:anim calcmode="lin" valueType="num">
                                      <p:cBhvr additive="base">
                                        <p:cTn id="13" dur="500" fill="hold"/>
                                        <p:tgtEl>
                                          <p:spTgt spid="654339"/>
                                        </p:tgtEl>
                                        <p:attrNameLst>
                                          <p:attrName>ppt_x</p:attrName>
                                        </p:attrNameLst>
                                      </p:cBhvr>
                                      <p:tavLst>
                                        <p:tav tm="0">
                                          <p:val>
                                            <p:strVal val="0-#ppt_w/2"/>
                                          </p:val>
                                        </p:tav>
                                        <p:tav tm="100000">
                                          <p:val>
                                            <p:strVal val="#ppt_x"/>
                                          </p:val>
                                        </p:tav>
                                      </p:tavLst>
                                    </p:anim>
                                    <p:anim calcmode="lin" valueType="num">
                                      <p:cBhvr additive="base">
                                        <p:cTn id="14" dur="500" fill="hold"/>
                                        <p:tgtEl>
                                          <p:spTgt spid="6543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4342"/>
                                        </p:tgtEl>
                                        <p:attrNameLst>
                                          <p:attrName>style.visibility</p:attrName>
                                        </p:attrNameLst>
                                      </p:cBhvr>
                                      <p:to>
                                        <p:strVal val="visible"/>
                                      </p:to>
                                    </p:set>
                                    <p:anim calcmode="lin" valueType="num">
                                      <p:cBhvr additive="base">
                                        <p:cTn id="19" dur="500" fill="hold"/>
                                        <p:tgtEl>
                                          <p:spTgt spid="654342"/>
                                        </p:tgtEl>
                                        <p:attrNameLst>
                                          <p:attrName>ppt_x</p:attrName>
                                        </p:attrNameLst>
                                      </p:cBhvr>
                                      <p:tavLst>
                                        <p:tav tm="0">
                                          <p:val>
                                            <p:strVal val="0-#ppt_w/2"/>
                                          </p:val>
                                        </p:tav>
                                        <p:tav tm="100000">
                                          <p:val>
                                            <p:strVal val="#ppt_x"/>
                                          </p:val>
                                        </p:tav>
                                      </p:tavLst>
                                    </p:anim>
                                    <p:anim calcmode="lin" valueType="num">
                                      <p:cBhvr additive="base">
                                        <p:cTn id="20" dur="500" fill="hold"/>
                                        <p:tgtEl>
                                          <p:spTgt spid="65434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54340"/>
                                        </p:tgtEl>
                                        <p:attrNameLst>
                                          <p:attrName>style.visibility</p:attrName>
                                        </p:attrNameLst>
                                      </p:cBhvr>
                                      <p:to>
                                        <p:strVal val="visible"/>
                                      </p:to>
                                    </p:set>
                                    <p:anim calcmode="lin" valueType="num">
                                      <p:cBhvr additive="base">
                                        <p:cTn id="25" dur="500" fill="hold"/>
                                        <p:tgtEl>
                                          <p:spTgt spid="654340"/>
                                        </p:tgtEl>
                                        <p:attrNameLst>
                                          <p:attrName>ppt_x</p:attrName>
                                        </p:attrNameLst>
                                      </p:cBhvr>
                                      <p:tavLst>
                                        <p:tav tm="0">
                                          <p:val>
                                            <p:strVal val="0-#ppt_w/2"/>
                                          </p:val>
                                        </p:tav>
                                        <p:tav tm="100000">
                                          <p:val>
                                            <p:strVal val="#ppt_x"/>
                                          </p:val>
                                        </p:tav>
                                      </p:tavLst>
                                    </p:anim>
                                    <p:anim calcmode="lin" valueType="num">
                                      <p:cBhvr additive="base">
                                        <p:cTn id="26" dur="500" fill="hold"/>
                                        <p:tgtEl>
                                          <p:spTgt spid="6543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41" grpId="0" autoUpdateAnimBg="0"/>
      <p:bldP spid="654342"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Footer Placeholder 1">
            <a:extLst>
              <a:ext uri="{FF2B5EF4-FFF2-40B4-BE49-F238E27FC236}">
                <a16:creationId xmlns:a16="http://schemas.microsoft.com/office/drawing/2014/main" xmlns="" id="{E118088A-8EFA-FE47-9FF0-15775F85850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pic>
        <p:nvPicPr>
          <p:cNvPr id="147458" name="Picture 2" descr="crii_application_large_change">
            <a:extLst>
              <a:ext uri="{FF2B5EF4-FFF2-40B4-BE49-F238E27FC236}">
                <a16:creationId xmlns:a16="http://schemas.microsoft.com/office/drawing/2014/main" xmlns="" id="{5789E1EA-0C1D-DD49-9CFD-FAA66AB44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ext Box 3">
            <a:extLst>
              <a:ext uri="{FF2B5EF4-FFF2-40B4-BE49-F238E27FC236}">
                <a16:creationId xmlns:a16="http://schemas.microsoft.com/office/drawing/2014/main" xmlns="" id="{7C7B8B82-0809-F445-A740-F1D174CA6C8D}"/>
              </a:ext>
            </a:extLst>
          </p:cNvPr>
          <p:cNvSpPr txBox="1">
            <a:spLocks noChangeArrowheads="1"/>
          </p:cNvSpPr>
          <p:nvPr/>
        </p:nvSpPr>
        <p:spPr bwMode="auto">
          <a:xfrm>
            <a:off x="0" y="3048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600" b="1" dirty="0" smtClean="0"/>
              <a:t>Delay Types</a:t>
            </a:r>
            <a:endParaRPr lang="en-US" altLang="en-US" sz="3600" b="1" dirty="0"/>
          </a:p>
        </p:txBody>
      </p:sp>
    </p:spTree>
    <p:extLst>
      <p:ext uri="{BB962C8B-B14F-4D97-AF65-F5344CB8AC3E}">
        <p14:creationId xmlns:p14="http://schemas.microsoft.com/office/powerpoint/2010/main" val="23812827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7AE7F9C3-EF31-4469-8D3D-0B2AFC6A72CC}" type="slidenum">
              <a:rPr lang="ar-SA" altLang="en-US" sz="1400" smtClean="0">
                <a:solidFill>
                  <a:srgbClr val="0000B6"/>
                </a:solidFill>
                <a:latin typeface="Book Antiqua" panose="02040602050305030304" pitchFamily="18" charset="0"/>
              </a:rPr>
              <a:pPr>
                <a:spcBef>
                  <a:spcPct val="0"/>
                </a:spcBef>
                <a:buClrTx/>
                <a:buSzTx/>
                <a:buFontTx/>
                <a:buNone/>
              </a:pPr>
              <a:t>82</a:t>
            </a:fld>
            <a:endParaRPr lang="en-US" altLang="en-US" sz="1400" smtClean="0">
              <a:solidFill>
                <a:srgbClr val="0000B6"/>
              </a:solidFill>
              <a:latin typeface="Book Antiqua" panose="02040602050305030304" pitchFamily="18" charset="0"/>
            </a:endParaRPr>
          </a:p>
        </p:txBody>
      </p:sp>
      <p:sp>
        <p:nvSpPr>
          <p:cNvPr id="10547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105476" name="Rectangle 3"/>
          <p:cNvSpPr>
            <a:spLocks noChangeArrowheads="1"/>
          </p:cNvSpPr>
          <p:nvPr/>
        </p:nvSpPr>
        <p:spPr bwMode="auto">
          <a:xfrm>
            <a:off x="3624263" y="6400800"/>
            <a:ext cx="3427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635908" name="Rectangle 4"/>
          <p:cNvSpPr>
            <a:spLocks noGrp="1" noChangeArrowheads="1"/>
          </p:cNvSpPr>
          <p:nvPr>
            <p:ph type="title"/>
          </p:nvPr>
        </p:nvSpPr>
        <p:spPr/>
        <p:txBody>
          <a:bodyPr/>
          <a:lstStyle/>
          <a:p>
            <a:pPr>
              <a:defRPr/>
            </a:pPr>
            <a:r>
              <a:rPr lang="en-US" smtClean="0"/>
              <a:t>Delay Types</a:t>
            </a:r>
          </a:p>
        </p:txBody>
      </p:sp>
      <p:sp>
        <p:nvSpPr>
          <p:cNvPr id="105478" name="Rectangle 5"/>
          <p:cNvSpPr>
            <a:spLocks noGrp="1" noChangeArrowheads="1"/>
          </p:cNvSpPr>
          <p:nvPr>
            <p:ph type="body" idx="1"/>
          </p:nvPr>
        </p:nvSpPr>
        <p:spPr/>
        <p:txBody>
          <a:bodyPr/>
          <a:lstStyle/>
          <a:p>
            <a:r>
              <a:rPr lang="en-US" altLang="en-US" smtClean="0"/>
              <a:t>All VHDL signal assignment statements prescribe an amount of time that must transpire before the signal assumes its new value</a:t>
            </a:r>
          </a:p>
          <a:p>
            <a:r>
              <a:rPr lang="en-US" altLang="en-US" smtClean="0"/>
              <a:t>This prescribed delay can be in one of three forms:</a:t>
            </a:r>
          </a:p>
          <a:p>
            <a:pPr lvl="1"/>
            <a:r>
              <a:rPr lang="en-US" altLang="en-US" sz="1800" smtClean="0"/>
              <a:t>Transport -- prescribes propagation delay only</a:t>
            </a:r>
          </a:p>
          <a:p>
            <a:pPr lvl="1"/>
            <a:r>
              <a:rPr lang="en-US" altLang="en-US" sz="1800" smtClean="0"/>
              <a:t>Inertial -- prescribes propagation delay and minimum input pulse width</a:t>
            </a:r>
          </a:p>
          <a:p>
            <a:pPr lvl="1"/>
            <a:r>
              <a:rPr lang="en-US" altLang="en-US" sz="1800" smtClean="0"/>
              <a:t>Delta -- the default if no delay time is explicitly specified</a:t>
            </a:r>
          </a:p>
          <a:p>
            <a:endParaRPr lang="en-US" altLang="en-US" sz="2100" smtClean="0"/>
          </a:p>
        </p:txBody>
      </p:sp>
      <p:sp>
        <p:nvSpPr>
          <p:cNvPr id="105479" name="AutoShape 6"/>
          <p:cNvSpPr>
            <a:spLocks noChangeArrowheads="1"/>
          </p:cNvSpPr>
          <p:nvPr/>
        </p:nvSpPr>
        <p:spPr bwMode="auto">
          <a:xfrm rot="5400000">
            <a:off x="3923506" y="5364957"/>
            <a:ext cx="1063625" cy="1093788"/>
          </a:xfrm>
          <a:prstGeom prst="triangle">
            <a:avLst>
              <a:gd name="adj" fmla="val 49995"/>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105480" name="Line 7"/>
          <p:cNvSpPr>
            <a:spLocks noChangeShapeType="1"/>
          </p:cNvSpPr>
          <p:nvPr/>
        </p:nvSpPr>
        <p:spPr bwMode="auto">
          <a:xfrm>
            <a:off x="2471738" y="5899150"/>
            <a:ext cx="1401762"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5481" name="Line 8"/>
          <p:cNvSpPr>
            <a:spLocks noChangeShapeType="1"/>
          </p:cNvSpPr>
          <p:nvPr/>
        </p:nvSpPr>
        <p:spPr bwMode="auto">
          <a:xfrm>
            <a:off x="4932363" y="5913438"/>
            <a:ext cx="1401762"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5482" name="Rectangle 9"/>
          <p:cNvSpPr>
            <a:spLocks noChangeArrowheads="1"/>
          </p:cNvSpPr>
          <p:nvPr/>
        </p:nvSpPr>
        <p:spPr bwMode="auto">
          <a:xfrm>
            <a:off x="2598738" y="5392738"/>
            <a:ext cx="8016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Input</a:t>
            </a:r>
          </a:p>
        </p:txBody>
      </p:sp>
      <p:sp>
        <p:nvSpPr>
          <p:cNvPr id="105483" name="Rectangle 10"/>
          <p:cNvSpPr>
            <a:spLocks noChangeArrowheads="1"/>
          </p:cNvSpPr>
          <p:nvPr/>
        </p:nvSpPr>
        <p:spPr bwMode="auto">
          <a:xfrm>
            <a:off x="3849688" y="5711825"/>
            <a:ext cx="9826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delay</a:t>
            </a:r>
          </a:p>
        </p:txBody>
      </p:sp>
      <p:sp>
        <p:nvSpPr>
          <p:cNvPr id="105484" name="Rectangle 11"/>
          <p:cNvSpPr>
            <a:spLocks noChangeArrowheads="1"/>
          </p:cNvSpPr>
          <p:nvPr/>
        </p:nvSpPr>
        <p:spPr bwMode="auto">
          <a:xfrm>
            <a:off x="5086350" y="5480050"/>
            <a:ext cx="11985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Output</a:t>
            </a:r>
          </a:p>
        </p:txBody>
      </p:sp>
      <p:sp>
        <p:nvSpPr>
          <p:cNvPr id="105485" name="Rectangle 12"/>
          <p:cNvSpPr>
            <a:spLocks noChangeArrowheads="1"/>
          </p:cNvSpPr>
          <p:nvPr/>
        </p:nvSpPr>
        <p:spPr bwMode="auto">
          <a:xfrm>
            <a:off x="760413" y="1546225"/>
            <a:ext cx="76644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85750" indent="-28575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nSpc>
                <a:spcPct val="90000"/>
              </a:lnSpc>
              <a:spcBef>
                <a:spcPct val="30000"/>
              </a:spcBef>
              <a:buClrTx/>
              <a:buFont typeface="ZapfDingbats"/>
              <a:buChar char="l"/>
            </a:pPr>
            <a:endParaRPr lang="fa-IR" altLang="en-US" sz="2000" b="1" i="0">
              <a:solidFill>
                <a:schemeClr val="tx1"/>
              </a:solidFill>
            </a:endParaRPr>
          </a:p>
        </p:txBody>
      </p:sp>
    </p:spTree>
    <p:extLst>
      <p:ext uri="{BB962C8B-B14F-4D97-AF65-F5344CB8AC3E}">
        <p14:creationId xmlns:p14="http://schemas.microsoft.com/office/powerpoint/2010/main" val="3555263033"/>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4D14A310-DDEC-4630-B3EB-F0A0F74ECE23}" type="slidenum">
              <a:rPr lang="ar-SA" altLang="en-US" sz="1400" smtClean="0">
                <a:solidFill>
                  <a:srgbClr val="0000B6"/>
                </a:solidFill>
                <a:latin typeface="Book Antiqua" panose="02040602050305030304" pitchFamily="18" charset="0"/>
              </a:rPr>
              <a:pPr>
                <a:spcBef>
                  <a:spcPct val="0"/>
                </a:spcBef>
                <a:buClrTx/>
                <a:buSzTx/>
                <a:buFontTx/>
                <a:buNone/>
              </a:pPr>
              <a:t>83</a:t>
            </a:fld>
            <a:endParaRPr lang="en-US" altLang="en-US" sz="1400" smtClean="0">
              <a:solidFill>
                <a:srgbClr val="0000B6"/>
              </a:solidFill>
              <a:latin typeface="Book Antiqua" panose="02040602050305030304" pitchFamily="18" charset="0"/>
            </a:endParaRPr>
          </a:p>
        </p:txBody>
      </p:sp>
      <p:sp>
        <p:nvSpPr>
          <p:cNvPr id="10752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10752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637956" name="Rectangle 4"/>
          <p:cNvSpPr>
            <a:spLocks noGrp="1" noChangeArrowheads="1"/>
          </p:cNvSpPr>
          <p:nvPr>
            <p:ph type="title"/>
          </p:nvPr>
        </p:nvSpPr>
        <p:spPr/>
        <p:txBody>
          <a:bodyPr/>
          <a:lstStyle/>
          <a:p>
            <a:pPr>
              <a:defRPr/>
            </a:pPr>
            <a:r>
              <a:rPr lang="en-US" smtClean="0"/>
              <a:t>Transport Delay</a:t>
            </a:r>
          </a:p>
        </p:txBody>
      </p:sp>
      <p:sp>
        <p:nvSpPr>
          <p:cNvPr id="107526" name="Rectangle 5"/>
          <p:cNvSpPr>
            <a:spLocks noGrp="1" noChangeArrowheads="1"/>
          </p:cNvSpPr>
          <p:nvPr>
            <p:ph type="body" idx="1"/>
          </p:nvPr>
        </p:nvSpPr>
        <p:spPr/>
        <p:txBody>
          <a:bodyPr/>
          <a:lstStyle/>
          <a:p>
            <a:r>
              <a:rPr lang="en-US" altLang="en-US" smtClean="0"/>
              <a:t>Transport delay must be explicitly specified</a:t>
            </a:r>
          </a:p>
          <a:p>
            <a:pPr lvl="1"/>
            <a:r>
              <a:rPr lang="en-US" altLang="en-US" smtClean="0"/>
              <a:t>I.e. keyword “TRANSPORT” must be used</a:t>
            </a:r>
          </a:p>
          <a:p>
            <a:r>
              <a:rPr lang="en-US" altLang="en-US" smtClean="0"/>
              <a:t>Signal will assume its new value </a:t>
            </a:r>
            <a:br>
              <a:rPr lang="en-US" altLang="en-US" smtClean="0"/>
            </a:br>
            <a:r>
              <a:rPr lang="en-US" altLang="en-US" smtClean="0"/>
              <a:t>after specified delay</a:t>
            </a:r>
          </a:p>
        </p:txBody>
      </p:sp>
      <p:grpSp>
        <p:nvGrpSpPr>
          <p:cNvPr id="107527" name="Group 6"/>
          <p:cNvGrpSpPr>
            <a:grpSpLocks/>
          </p:cNvGrpSpPr>
          <p:nvPr/>
        </p:nvGrpSpPr>
        <p:grpSpPr bwMode="auto">
          <a:xfrm>
            <a:off x="854075" y="3976688"/>
            <a:ext cx="2646363" cy="755650"/>
            <a:chOff x="538" y="2505"/>
            <a:chExt cx="1667" cy="476"/>
          </a:xfrm>
        </p:grpSpPr>
        <p:grpSp>
          <p:nvGrpSpPr>
            <p:cNvPr id="107575" name="Group 7"/>
            <p:cNvGrpSpPr>
              <a:grpSpLocks/>
            </p:cNvGrpSpPr>
            <p:nvPr/>
          </p:nvGrpSpPr>
          <p:grpSpPr bwMode="auto">
            <a:xfrm>
              <a:off x="650" y="2517"/>
              <a:ext cx="1376" cy="464"/>
              <a:chOff x="650" y="2517"/>
              <a:chExt cx="1376" cy="464"/>
            </a:xfrm>
          </p:grpSpPr>
          <p:sp>
            <p:nvSpPr>
              <p:cNvPr id="107578" name="AutoShape 8"/>
              <p:cNvSpPr>
                <a:spLocks noChangeArrowheads="1"/>
              </p:cNvSpPr>
              <p:nvPr/>
            </p:nvSpPr>
            <p:spPr bwMode="auto">
              <a:xfrm rot="5400000">
                <a:off x="1049" y="2577"/>
                <a:ext cx="464" cy="344"/>
              </a:xfrm>
              <a:prstGeom prst="triangle">
                <a:avLst>
                  <a:gd name="adj" fmla="val 49995"/>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107579" name="Oval 9"/>
              <p:cNvSpPr>
                <a:spLocks noChangeArrowheads="1"/>
              </p:cNvSpPr>
              <p:nvPr/>
            </p:nvSpPr>
            <p:spPr bwMode="auto">
              <a:xfrm>
                <a:off x="1477" y="2685"/>
                <a:ext cx="82" cy="128"/>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107580" name="Line 10"/>
              <p:cNvSpPr>
                <a:spLocks noChangeShapeType="1"/>
              </p:cNvSpPr>
              <p:nvPr/>
            </p:nvSpPr>
            <p:spPr bwMode="auto">
              <a:xfrm>
                <a:off x="650" y="2749"/>
                <a:ext cx="4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81" name="Line 11"/>
              <p:cNvSpPr>
                <a:spLocks noChangeShapeType="1"/>
              </p:cNvSpPr>
              <p:nvPr/>
            </p:nvSpPr>
            <p:spPr bwMode="auto">
              <a:xfrm>
                <a:off x="1583" y="2749"/>
                <a:ext cx="4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07576" name="Rectangle 12"/>
            <p:cNvSpPr>
              <a:spLocks noChangeArrowheads="1"/>
            </p:cNvSpPr>
            <p:nvPr/>
          </p:nvSpPr>
          <p:spPr bwMode="auto">
            <a:xfrm>
              <a:off x="538" y="2505"/>
              <a:ext cx="49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Input</a:t>
              </a:r>
            </a:p>
          </p:txBody>
        </p:sp>
        <p:sp>
          <p:nvSpPr>
            <p:cNvPr id="107577" name="Rectangle 13"/>
            <p:cNvSpPr>
              <a:spLocks noChangeArrowheads="1"/>
            </p:cNvSpPr>
            <p:nvPr/>
          </p:nvSpPr>
          <p:spPr bwMode="auto">
            <a:xfrm>
              <a:off x="1594" y="2505"/>
              <a:ext cx="61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Output</a:t>
              </a:r>
            </a:p>
          </p:txBody>
        </p:sp>
      </p:grpSp>
      <p:grpSp>
        <p:nvGrpSpPr>
          <p:cNvPr id="107528" name="Group 14"/>
          <p:cNvGrpSpPr>
            <a:grpSpLocks/>
          </p:cNvGrpSpPr>
          <p:nvPr/>
        </p:nvGrpSpPr>
        <p:grpSpPr bwMode="auto">
          <a:xfrm>
            <a:off x="2655888" y="4367213"/>
            <a:ext cx="5705475" cy="2058987"/>
            <a:chOff x="1673" y="2847"/>
            <a:chExt cx="3594" cy="1297"/>
          </a:xfrm>
        </p:grpSpPr>
        <p:sp>
          <p:nvSpPr>
            <p:cNvPr id="107532" name="Rectangle 15"/>
            <p:cNvSpPr>
              <a:spLocks noChangeArrowheads="1"/>
            </p:cNvSpPr>
            <p:nvPr/>
          </p:nvSpPr>
          <p:spPr bwMode="auto">
            <a:xfrm>
              <a:off x="2189" y="3896"/>
              <a:ext cx="307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0      5     10   15    20   25   30    35</a:t>
              </a:r>
            </a:p>
          </p:txBody>
        </p:sp>
        <p:grpSp>
          <p:nvGrpSpPr>
            <p:cNvPr id="107533" name="Group 16"/>
            <p:cNvGrpSpPr>
              <a:grpSpLocks/>
            </p:cNvGrpSpPr>
            <p:nvPr/>
          </p:nvGrpSpPr>
          <p:grpSpPr bwMode="auto">
            <a:xfrm>
              <a:off x="1673" y="2847"/>
              <a:ext cx="3309" cy="1040"/>
              <a:chOff x="1673" y="2847"/>
              <a:chExt cx="3309" cy="1040"/>
            </a:xfrm>
          </p:grpSpPr>
          <p:sp>
            <p:nvSpPr>
              <p:cNvPr id="107534" name="Line 17"/>
              <p:cNvSpPr>
                <a:spLocks noChangeShapeType="1"/>
              </p:cNvSpPr>
              <p:nvPr/>
            </p:nvSpPr>
            <p:spPr bwMode="auto">
              <a:xfrm>
                <a:off x="2294" y="2847"/>
                <a:ext cx="0" cy="9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35" name="Line 18"/>
              <p:cNvSpPr>
                <a:spLocks noChangeShapeType="1"/>
              </p:cNvSpPr>
              <p:nvPr/>
            </p:nvSpPr>
            <p:spPr bwMode="auto">
              <a:xfrm>
                <a:off x="2302" y="3847"/>
                <a:ext cx="267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07536" name="Group 19"/>
              <p:cNvGrpSpPr>
                <a:grpSpLocks/>
              </p:cNvGrpSpPr>
              <p:nvPr/>
            </p:nvGrpSpPr>
            <p:grpSpPr bwMode="auto">
              <a:xfrm>
                <a:off x="2294" y="3807"/>
                <a:ext cx="384" cy="80"/>
                <a:chOff x="2294" y="3807"/>
                <a:chExt cx="384" cy="80"/>
              </a:xfrm>
            </p:grpSpPr>
            <p:sp>
              <p:nvSpPr>
                <p:cNvPr id="107573" name="Line 20"/>
                <p:cNvSpPr>
                  <a:spLocks noChangeShapeType="1"/>
                </p:cNvSpPr>
                <p:nvPr/>
              </p:nvSpPr>
              <p:spPr bwMode="auto">
                <a:xfrm>
                  <a:off x="2294" y="3807"/>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74" name="Line 21"/>
                <p:cNvSpPr>
                  <a:spLocks noChangeShapeType="1"/>
                </p:cNvSpPr>
                <p:nvPr/>
              </p:nvSpPr>
              <p:spPr bwMode="auto">
                <a:xfrm>
                  <a:off x="2678" y="3807"/>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7537" name="Group 22"/>
              <p:cNvGrpSpPr>
                <a:grpSpLocks/>
              </p:cNvGrpSpPr>
              <p:nvPr/>
            </p:nvGrpSpPr>
            <p:grpSpPr bwMode="auto">
              <a:xfrm>
                <a:off x="2678" y="3807"/>
                <a:ext cx="384" cy="80"/>
                <a:chOff x="2678" y="3807"/>
                <a:chExt cx="384" cy="80"/>
              </a:xfrm>
            </p:grpSpPr>
            <p:sp>
              <p:nvSpPr>
                <p:cNvPr id="107571" name="Line 23"/>
                <p:cNvSpPr>
                  <a:spLocks noChangeShapeType="1"/>
                </p:cNvSpPr>
                <p:nvPr/>
              </p:nvSpPr>
              <p:spPr bwMode="auto">
                <a:xfrm>
                  <a:off x="2678" y="3807"/>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72" name="Line 24"/>
                <p:cNvSpPr>
                  <a:spLocks noChangeShapeType="1"/>
                </p:cNvSpPr>
                <p:nvPr/>
              </p:nvSpPr>
              <p:spPr bwMode="auto">
                <a:xfrm>
                  <a:off x="3062" y="3807"/>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7538" name="Group 25"/>
              <p:cNvGrpSpPr>
                <a:grpSpLocks/>
              </p:cNvGrpSpPr>
              <p:nvPr/>
            </p:nvGrpSpPr>
            <p:grpSpPr bwMode="auto">
              <a:xfrm>
                <a:off x="3062" y="3807"/>
                <a:ext cx="384" cy="80"/>
                <a:chOff x="3062" y="3807"/>
                <a:chExt cx="384" cy="80"/>
              </a:xfrm>
            </p:grpSpPr>
            <p:sp>
              <p:nvSpPr>
                <p:cNvPr id="107569" name="Line 26"/>
                <p:cNvSpPr>
                  <a:spLocks noChangeShapeType="1"/>
                </p:cNvSpPr>
                <p:nvPr/>
              </p:nvSpPr>
              <p:spPr bwMode="auto">
                <a:xfrm>
                  <a:off x="3062" y="3807"/>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70" name="Line 27"/>
                <p:cNvSpPr>
                  <a:spLocks noChangeShapeType="1"/>
                </p:cNvSpPr>
                <p:nvPr/>
              </p:nvSpPr>
              <p:spPr bwMode="auto">
                <a:xfrm>
                  <a:off x="3446" y="3807"/>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7539" name="Group 28"/>
              <p:cNvGrpSpPr>
                <a:grpSpLocks/>
              </p:cNvGrpSpPr>
              <p:nvPr/>
            </p:nvGrpSpPr>
            <p:grpSpPr bwMode="auto">
              <a:xfrm>
                <a:off x="3446" y="3807"/>
                <a:ext cx="384" cy="80"/>
                <a:chOff x="3446" y="3807"/>
                <a:chExt cx="384" cy="80"/>
              </a:xfrm>
            </p:grpSpPr>
            <p:sp>
              <p:nvSpPr>
                <p:cNvPr id="107567" name="Line 29"/>
                <p:cNvSpPr>
                  <a:spLocks noChangeShapeType="1"/>
                </p:cNvSpPr>
                <p:nvPr/>
              </p:nvSpPr>
              <p:spPr bwMode="auto">
                <a:xfrm>
                  <a:off x="3446" y="3807"/>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68" name="Line 30"/>
                <p:cNvSpPr>
                  <a:spLocks noChangeShapeType="1"/>
                </p:cNvSpPr>
                <p:nvPr/>
              </p:nvSpPr>
              <p:spPr bwMode="auto">
                <a:xfrm>
                  <a:off x="3830" y="3807"/>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7540" name="Group 31"/>
              <p:cNvGrpSpPr>
                <a:grpSpLocks/>
              </p:cNvGrpSpPr>
              <p:nvPr/>
            </p:nvGrpSpPr>
            <p:grpSpPr bwMode="auto">
              <a:xfrm>
                <a:off x="3830" y="3807"/>
                <a:ext cx="384" cy="80"/>
                <a:chOff x="3830" y="3807"/>
                <a:chExt cx="384" cy="80"/>
              </a:xfrm>
            </p:grpSpPr>
            <p:sp>
              <p:nvSpPr>
                <p:cNvPr id="107565" name="Line 32"/>
                <p:cNvSpPr>
                  <a:spLocks noChangeShapeType="1"/>
                </p:cNvSpPr>
                <p:nvPr/>
              </p:nvSpPr>
              <p:spPr bwMode="auto">
                <a:xfrm>
                  <a:off x="3830" y="3807"/>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66" name="Line 33"/>
                <p:cNvSpPr>
                  <a:spLocks noChangeShapeType="1"/>
                </p:cNvSpPr>
                <p:nvPr/>
              </p:nvSpPr>
              <p:spPr bwMode="auto">
                <a:xfrm>
                  <a:off x="4214" y="3807"/>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7541" name="Group 34"/>
              <p:cNvGrpSpPr>
                <a:grpSpLocks/>
              </p:cNvGrpSpPr>
              <p:nvPr/>
            </p:nvGrpSpPr>
            <p:grpSpPr bwMode="auto">
              <a:xfrm>
                <a:off x="4214" y="3807"/>
                <a:ext cx="384" cy="80"/>
                <a:chOff x="4214" y="3807"/>
                <a:chExt cx="384" cy="80"/>
              </a:xfrm>
            </p:grpSpPr>
            <p:sp>
              <p:nvSpPr>
                <p:cNvPr id="107563" name="Line 35"/>
                <p:cNvSpPr>
                  <a:spLocks noChangeShapeType="1"/>
                </p:cNvSpPr>
                <p:nvPr/>
              </p:nvSpPr>
              <p:spPr bwMode="auto">
                <a:xfrm>
                  <a:off x="4214" y="3807"/>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64" name="Line 36"/>
                <p:cNvSpPr>
                  <a:spLocks noChangeShapeType="1"/>
                </p:cNvSpPr>
                <p:nvPr/>
              </p:nvSpPr>
              <p:spPr bwMode="auto">
                <a:xfrm>
                  <a:off x="4598" y="3807"/>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7542" name="Group 37"/>
              <p:cNvGrpSpPr>
                <a:grpSpLocks/>
              </p:cNvGrpSpPr>
              <p:nvPr/>
            </p:nvGrpSpPr>
            <p:grpSpPr bwMode="auto">
              <a:xfrm>
                <a:off x="2302" y="2974"/>
                <a:ext cx="2672" cy="208"/>
                <a:chOff x="2302" y="2974"/>
                <a:chExt cx="2672" cy="208"/>
              </a:xfrm>
            </p:grpSpPr>
            <p:sp>
              <p:nvSpPr>
                <p:cNvPr id="107556" name="Line 38"/>
                <p:cNvSpPr>
                  <a:spLocks noChangeShapeType="1"/>
                </p:cNvSpPr>
                <p:nvPr/>
              </p:nvSpPr>
              <p:spPr bwMode="auto">
                <a:xfrm>
                  <a:off x="2302" y="3174"/>
                  <a:ext cx="3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57" name="Line 39"/>
                <p:cNvSpPr>
                  <a:spLocks noChangeShapeType="1"/>
                </p:cNvSpPr>
                <p:nvPr/>
              </p:nvSpPr>
              <p:spPr bwMode="auto">
                <a:xfrm flipV="1">
                  <a:off x="2678" y="2974"/>
                  <a:ext cx="0"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58" name="Line 40"/>
                <p:cNvSpPr>
                  <a:spLocks noChangeShapeType="1"/>
                </p:cNvSpPr>
                <p:nvPr/>
              </p:nvSpPr>
              <p:spPr bwMode="auto">
                <a:xfrm>
                  <a:off x="2686" y="2982"/>
                  <a:ext cx="3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59" name="Line 41"/>
                <p:cNvSpPr>
                  <a:spLocks noChangeShapeType="1"/>
                </p:cNvSpPr>
                <p:nvPr/>
              </p:nvSpPr>
              <p:spPr bwMode="auto">
                <a:xfrm>
                  <a:off x="3062" y="2990"/>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60" name="Line 42"/>
                <p:cNvSpPr>
                  <a:spLocks noChangeShapeType="1"/>
                </p:cNvSpPr>
                <p:nvPr/>
              </p:nvSpPr>
              <p:spPr bwMode="auto">
                <a:xfrm>
                  <a:off x="3070" y="3174"/>
                  <a:ext cx="75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61" name="Line 43"/>
                <p:cNvSpPr>
                  <a:spLocks noChangeShapeType="1"/>
                </p:cNvSpPr>
                <p:nvPr/>
              </p:nvSpPr>
              <p:spPr bwMode="auto">
                <a:xfrm flipV="1">
                  <a:off x="3830" y="2974"/>
                  <a:ext cx="0"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62" name="Line 44"/>
                <p:cNvSpPr>
                  <a:spLocks noChangeShapeType="1"/>
                </p:cNvSpPr>
                <p:nvPr/>
              </p:nvSpPr>
              <p:spPr bwMode="auto">
                <a:xfrm>
                  <a:off x="3838" y="2982"/>
                  <a:ext cx="11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7543" name="Group 45"/>
              <p:cNvGrpSpPr>
                <a:grpSpLocks/>
              </p:cNvGrpSpPr>
              <p:nvPr/>
            </p:nvGrpSpPr>
            <p:grpSpPr bwMode="auto">
              <a:xfrm>
                <a:off x="4598" y="3807"/>
                <a:ext cx="384" cy="80"/>
                <a:chOff x="4598" y="3807"/>
                <a:chExt cx="384" cy="80"/>
              </a:xfrm>
            </p:grpSpPr>
            <p:sp>
              <p:nvSpPr>
                <p:cNvPr id="107554" name="Line 46"/>
                <p:cNvSpPr>
                  <a:spLocks noChangeShapeType="1"/>
                </p:cNvSpPr>
                <p:nvPr/>
              </p:nvSpPr>
              <p:spPr bwMode="auto">
                <a:xfrm>
                  <a:off x="4598" y="3807"/>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55" name="Line 47"/>
                <p:cNvSpPr>
                  <a:spLocks noChangeShapeType="1"/>
                </p:cNvSpPr>
                <p:nvPr/>
              </p:nvSpPr>
              <p:spPr bwMode="auto">
                <a:xfrm>
                  <a:off x="4982" y="3807"/>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07544" name="Rectangle 48"/>
              <p:cNvSpPr>
                <a:spLocks noChangeArrowheads="1"/>
              </p:cNvSpPr>
              <p:nvPr/>
            </p:nvSpPr>
            <p:spPr bwMode="auto">
              <a:xfrm>
                <a:off x="1789" y="2977"/>
                <a:ext cx="54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Input</a:t>
                </a:r>
              </a:p>
            </p:txBody>
          </p:sp>
          <p:sp>
            <p:nvSpPr>
              <p:cNvPr id="107545" name="Rectangle 49"/>
              <p:cNvSpPr>
                <a:spLocks noChangeArrowheads="1"/>
              </p:cNvSpPr>
              <p:nvPr/>
            </p:nvSpPr>
            <p:spPr bwMode="auto">
              <a:xfrm>
                <a:off x="1673" y="3473"/>
                <a:ext cx="69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Output</a:t>
                </a:r>
              </a:p>
            </p:txBody>
          </p:sp>
          <p:grpSp>
            <p:nvGrpSpPr>
              <p:cNvPr id="107546" name="Group 50"/>
              <p:cNvGrpSpPr>
                <a:grpSpLocks/>
              </p:cNvGrpSpPr>
              <p:nvPr/>
            </p:nvGrpSpPr>
            <p:grpSpPr bwMode="auto">
              <a:xfrm>
                <a:off x="2302" y="3484"/>
                <a:ext cx="2672" cy="208"/>
                <a:chOff x="2302" y="3484"/>
                <a:chExt cx="2672" cy="208"/>
              </a:xfrm>
            </p:grpSpPr>
            <p:sp>
              <p:nvSpPr>
                <p:cNvPr id="107547" name="Line 51"/>
                <p:cNvSpPr>
                  <a:spLocks noChangeShapeType="1"/>
                </p:cNvSpPr>
                <p:nvPr/>
              </p:nvSpPr>
              <p:spPr bwMode="auto">
                <a:xfrm>
                  <a:off x="2302" y="3492"/>
                  <a:ext cx="11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48" name="Line 52"/>
                <p:cNvSpPr>
                  <a:spLocks noChangeShapeType="1"/>
                </p:cNvSpPr>
                <p:nvPr/>
              </p:nvSpPr>
              <p:spPr bwMode="auto">
                <a:xfrm flipV="1">
                  <a:off x="3446" y="3484"/>
                  <a:ext cx="0"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49" name="Line 53"/>
                <p:cNvSpPr>
                  <a:spLocks noChangeShapeType="1"/>
                </p:cNvSpPr>
                <p:nvPr/>
              </p:nvSpPr>
              <p:spPr bwMode="auto">
                <a:xfrm>
                  <a:off x="3454" y="3684"/>
                  <a:ext cx="3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50" name="Line 54"/>
                <p:cNvSpPr>
                  <a:spLocks noChangeShapeType="1"/>
                </p:cNvSpPr>
                <p:nvPr/>
              </p:nvSpPr>
              <p:spPr bwMode="auto">
                <a:xfrm flipV="1">
                  <a:off x="3830" y="3484"/>
                  <a:ext cx="0"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51" name="Line 55"/>
                <p:cNvSpPr>
                  <a:spLocks noChangeShapeType="1"/>
                </p:cNvSpPr>
                <p:nvPr/>
              </p:nvSpPr>
              <p:spPr bwMode="auto">
                <a:xfrm>
                  <a:off x="3838" y="3492"/>
                  <a:ext cx="75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52" name="Line 56"/>
                <p:cNvSpPr>
                  <a:spLocks noChangeShapeType="1"/>
                </p:cNvSpPr>
                <p:nvPr/>
              </p:nvSpPr>
              <p:spPr bwMode="auto">
                <a:xfrm flipV="1">
                  <a:off x="4598" y="3484"/>
                  <a:ext cx="0"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7553" name="Line 57"/>
                <p:cNvSpPr>
                  <a:spLocks noChangeShapeType="1"/>
                </p:cNvSpPr>
                <p:nvPr/>
              </p:nvSpPr>
              <p:spPr bwMode="auto">
                <a:xfrm>
                  <a:off x="4606" y="3684"/>
                  <a:ext cx="3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grpSp>
      <p:sp>
        <p:nvSpPr>
          <p:cNvPr id="107529" name="Arc 58"/>
          <p:cNvSpPr>
            <a:spLocks/>
          </p:cNvSpPr>
          <p:nvPr/>
        </p:nvSpPr>
        <p:spPr bwMode="auto">
          <a:xfrm>
            <a:off x="3914775" y="3843338"/>
            <a:ext cx="657225" cy="417512"/>
          </a:xfrm>
          <a:custGeom>
            <a:avLst/>
            <a:gdLst>
              <a:gd name="T0" fmla="*/ 2147483646 w 21600"/>
              <a:gd name="T1" fmla="*/ 0 h 21600"/>
              <a:gd name="T2" fmla="*/ 0 w 21600"/>
              <a:gd name="T3" fmla="*/ 21474836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7530" name="Arc 59"/>
          <p:cNvSpPr>
            <a:spLocks/>
          </p:cNvSpPr>
          <p:nvPr/>
        </p:nvSpPr>
        <p:spPr bwMode="auto">
          <a:xfrm>
            <a:off x="2087563" y="4632325"/>
            <a:ext cx="839787" cy="642938"/>
          </a:xfrm>
          <a:custGeom>
            <a:avLst/>
            <a:gdLst>
              <a:gd name="T0" fmla="*/ 2147483646 w 21600"/>
              <a:gd name="T1" fmla="*/ 2147483646 h 21600"/>
              <a:gd name="T2" fmla="*/ 0 w 21600"/>
              <a:gd name="T3" fmla="*/ 0 h 21600"/>
              <a:gd name="T4" fmla="*/ 214748364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prstDash val="lg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7531" name="Rectangle 60"/>
          <p:cNvSpPr>
            <a:spLocks noChangeArrowheads="1"/>
          </p:cNvSpPr>
          <p:nvPr/>
        </p:nvSpPr>
        <p:spPr bwMode="auto">
          <a:xfrm>
            <a:off x="2728913" y="3222625"/>
            <a:ext cx="6127750" cy="676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tabLst>
                <a:tab pos="457200" algn="l"/>
                <a:tab pos="685800" algn="l"/>
              </a:tabLst>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tabLst>
                <a:tab pos="457200" algn="l"/>
                <a:tab pos="685800" algn="l"/>
              </a:tabLst>
              <a:defRPr sz="2400">
                <a:solidFill>
                  <a:schemeClr val="tx1"/>
                </a:solidFill>
                <a:latin typeface="Arial" panose="020B0604020202020204" pitchFamily="34" charset="0"/>
              </a:defRPr>
            </a:lvl2pPr>
            <a:lvl3pPr marL="1143000" indent="-228600">
              <a:spcBef>
                <a:spcPct val="20000"/>
              </a:spcBef>
              <a:buClr>
                <a:schemeClr val="tx1"/>
              </a:buClr>
              <a:buSzPct val="100000"/>
              <a:buChar char="–"/>
              <a:tabLst>
                <a:tab pos="457200" algn="l"/>
                <a:tab pos="685800" algn="l"/>
              </a:tabLst>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tabLst>
                <a:tab pos="457200" algn="l"/>
                <a:tab pos="685800" algn="l"/>
              </a:tabLst>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9pPr>
          </a:lstStyle>
          <a:p>
            <a:pPr>
              <a:spcBef>
                <a:spcPct val="0"/>
              </a:spcBef>
              <a:buClrTx/>
              <a:buSzTx/>
              <a:buFontTx/>
              <a:buNone/>
            </a:pPr>
            <a:r>
              <a:rPr lang="en-US" altLang="en-US" sz="1800" b="1" i="0">
                <a:solidFill>
                  <a:schemeClr val="tx1"/>
                </a:solidFill>
                <a:latin typeface="Courier New" panose="02070309020205020404" pitchFamily="49" charset="0"/>
              </a:rPr>
              <a:t>-- TRANSPORT delay example</a:t>
            </a:r>
          </a:p>
          <a:p>
            <a:pPr>
              <a:spcBef>
                <a:spcPct val="0"/>
              </a:spcBef>
              <a:buClrTx/>
              <a:buSzTx/>
              <a:buFontTx/>
              <a:buNone/>
            </a:pPr>
            <a:r>
              <a:rPr lang="en-US" altLang="en-US" sz="1800" b="1" i="0">
                <a:solidFill>
                  <a:schemeClr val="tx1"/>
                </a:solidFill>
                <a:latin typeface="Courier New" panose="02070309020205020404" pitchFamily="49" charset="0"/>
              </a:rPr>
              <a:t>Output &lt;= TRANSPORT NOT Input AFTER 10 ns;</a:t>
            </a:r>
            <a:endParaRPr lang="en-US" altLang="en-US" sz="2400" b="1" i="0">
              <a:solidFill>
                <a:schemeClr val="tx1"/>
              </a:solidFill>
              <a:latin typeface="Lucida Sans" panose="020B0602030504020204" pitchFamily="34" charset="0"/>
            </a:endParaRPr>
          </a:p>
        </p:txBody>
      </p:sp>
    </p:spTree>
    <p:extLst>
      <p:ext uri="{BB962C8B-B14F-4D97-AF65-F5344CB8AC3E}">
        <p14:creationId xmlns:p14="http://schemas.microsoft.com/office/powerpoint/2010/main" val="146262881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A20A5DB6-028C-4311-AAE6-A2ADA6EF717B}" type="slidenum">
              <a:rPr lang="ar-SA" altLang="en-US" sz="1400" smtClean="0">
                <a:solidFill>
                  <a:srgbClr val="0000B6"/>
                </a:solidFill>
                <a:latin typeface="Book Antiqua" panose="02040602050305030304" pitchFamily="18" charset="0"/>
              </a:rPr>
              <a:pPr>
                <a:spcBef>
                  <a:spcPct val="0"/>
                </a:spcBef>
                <a:buClrTx/>
                <a:buSzTx/>
                <a:buFontTx/>
                <a:buNone/>
              </a:pPr>
              <a:t>84</a:t>
            </a:fld>
            <a:endParaRPr lang="en-US" altLang="en-US" sz="1400" smtClean="0">
              <a:solidFill>
                <a:srgbClr val="0000B6"/>
              </a:solidFill>
              <a:latin typeface="Book Antiqua" panose="02040602050305030304" pitchFamily="18" charset="0"/>
            </a:endParaRPr>
          </a:p>
        </p:txBody>
      </p:sp>
      <p:sp>
        <p:nvSpPr>
          <p:cNvPr id="10957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10957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640004" name="Rectangle 4"/>
          <p:cNvSpPr>
            <a:spLocks noGrp="1" noChangeArrowheads="1"/>
          </p:cNvSpPr>
          <p:nvPr>
            <p:ph type="title"/>
          </p:nvPr>
        </p:nvSpPr>
        <p:spPr/>
        <p:txBody>
          <a:bodyPr/>
          <a:lstStyle/>
          <a:p>
            <a:pPr>
              <a:defRPr/>
            </a:pPr>
            <a:r>
              <a:rPr lang="en-US" dirty="0" smtClean="0"/>
              <a:t>Inertial Delay</a:t>
            </a:r>
          </a:p>
        </p:txBody>
      </p:sp>
      <p:sp>
        <p:nvSpPr>
          <p:cNvPr id="109574" name="Rectangle 5"/>
          <p:cNvSpPr>
            <a:spLocks noGrp="1" noChangeArrowheads="1"/>
          </p:cNvSpPr>
          <p:nvPr>
            <p:ph type="body" idx="1"/>
          </p:nvPr>
        </p:nvSpPr>
        <p:spPr/>
        <p:txBody>
          <a:bodyPr/>
          <a:lstStyle/>
          <a:p>
            <a:r>
              <a:rPr lang="en-US" altLang="en-US" sz="2000" smtClean="0"/>
              <a:t>Provides for specification propagation delay and input pulse width, i.e. ‘inertia’ of output:</a:t>
            </a:r>
          </a:p>
          <a:p>
            <a:pPr lvl="3"/>
            <a:endParaRPr lang="en-US" altLang="en-US" sz="2000" smtClean="0"/>
          </a:p>
          <a:p>
            <a:pPr lvl="3"/>
            <a:endParaRPr lang="en-US" altLang="en-US" sz="2000" smtClean="0"/>
          </a:p>
          <a:p>
            <a:r>
              <a:rPr lang="en-US" altLang="en-US" sz="2000" smtClean="0"/>
              <a:t>Inertial delay is default and REJECT is optional:</a:t>
            </a:r>
          </a:p>
        </p:txBody>
      </p:sp>
      <p:grpSp>
        <p:nvGrpSpPr>
          <p:cNvPr id="109575" name="Group 6"/>
          <p:cNvGrpSpPr>
            <a:grpSpLocks/>
          </p:cNvGrpSpPr>
          <p:nvPr/>
        </p:nvGrpSpPr>
        <p:grpSpPr bwMode="auto">
          <a:xfrm>
            <a:off x="3068638" y="4381500"/>
            <a:ext cx="5592762" cy="2058988"/>
            <a:chOff x="1934" y="2869"/>
            <a:chExt cx="3523" cy="1297"/>
          </a:xfrm>
        </p:grpSpPr>
        <p:grpSp>
          <p:nvGrpSpPr>
            <p:cNvPr id="109589" name="Group 7"/>
            <p:cNvGrpSpPr>
              <a:grpSpLocks/>
            </p:cNvGrpSpPr>
            <p:nvPr/>
          </p:nvGrpSpPr>
          <p:grpSpPr bwMode="auto">
            <a:xfrm>
              <a:off x="1934" y="2869"/>
              <a:ext cx="3339" cy="1040"/>
              <a:chOff x="1934" y="2869"/>
              <a:chExt cx="3339" cy="1040"/>
            </a:xfrm>
          </p:grpSpPr>
          <p:sp>
            <p:nvSpPr>
              <p:cNvPr id="109591" name="Line 8"/>
              <p:cNvSpPr>
                <a:spLocks noChangeShapeType="1"/>
              </p:cNvSpPr>
              <p:nvPr/>
            </p:nvSpPr>
            <p:spPr bwMode="auto">
              <a:xfrm>
                <a:off x="2584" y="2869"/>
                <a:ext cx="0" cy="9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592" name="Line 9"/>
              <p:cNvSpPr>
                <a:spLocks noChangeShapeType="1"/>
              </p:cNvSpPr>
              <p:nvPr/>
            </p:nvSpPr>
            <p:spPr bwMode="auto">
              <a:xfrm>
                <a:off x="2592" y="3869"/>
                <a:ext cx="267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09593" name="Group 10"/>
              <p:cNvGrpSpPr>
                <a:grpSpLocks/>
              </p:cNvGrpSpPr>
              <p:nvPr/>
            </p:nvGrpSpPr>
            <p:grpSpPr bwMode="auto">
              <a:xfrm>
                <a:off x="2584" y="3829"/>
                <a:ext cx="384" cy="80"/>
                <a:chOff x="2584" y="3829"/>
                <a:chExt cx="384" cy="80"/>
              </a:xfrm>
            </p:grpSpPr>
            <p:sp>
              <p:nvSpPr>
                <p:cNvPr id="109626" name="Line 11"/>
                <p:cNvSpPr>
                  <a:spLocks noChangeShapeType="1"/>
                </p:cNvSpPr>
                <p:nvPr/>
              </p:nvSpPr>
              <p:spPr bwMode="auto">
                <a:xfrm>
                  <a:off x="2584" y="382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27" name="Line 12"/>
                <p:cNvSpPr>
                  <a:spLocks noChangeShapeType="1"/>
                </p:cNvSpPr>
                <p:nvPr/>
              </p:nvSpPr>
              <p:spPr bwMode="auto">
                <a:xfrm>
                  <a:off x="2968" y="382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9594" name="Group 13"/>
              <p:cNvGrpSpPr>
                <a:grpSpLocks/>
              </p:cNvGrpSpPr>
              <p:nvPr/>
            </p:nvGrpSpPr>
            <p:grpSpPr bwMode="auto">
              <a:xfrm>
                <a:off x="2968" y="3829"/>
                <a:ext cx="384" cy="80"/>
                <a:chOff x="2968" y="3829"/>
                <a:chExt cx="384" cy="80"/>
              </a:xfrm>
            </p:grpSpPr>
            <p:sp>
              <p:nvSpPr>
                <p:cNvPr id="109624" name="Line 14"/>
                <p:cNvSpPr>
                  <a:spLocks noChangeShapeType="1"/>
                </p:cNvSpPr>
                <p:nvPr/>
              </p:nvSpPr>
              <p:spPr bwMode="auto">
                <a:xfrm>
                  <a:off x="2968" y="382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25" name="Line 15"/>
                <p:cNvSpPr>
                  <a:spLocks noChangeShapeType="1"/>
                </p:cNvSpPr>
                <p:nvPr/>
              </p:nvSpPr>
              <p:spPr bwMode="auto">
                <a:xfrm>
                  <a:off x="3352" y="382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9595" name="Group 16"/>
              <p:cNvGrpSpPr>
                <a:grpSpLocks/>
              </p:cNvGrpSpPr>
              <p:nvPr/>
            </p:nvGrpSpPr>
            <p:grpSpPr bwMode="auto">
              <a:xfrm>
                <a:off x="3352" y="3829"/>
                <a:ext cx="384" cy="80"/>
                <a:chOff x="3352" y="3829"/>
                <a:chExt cx="384" cy="80"/>
              </a:xfrm>
            </p:grpSpPr>
            <p:sp>
              <p:nvSpPr>
                <p:cNvPr id="109622" name="Line 17"/>
                <p:cNvSpPr>
                  <a:spLocks noChangeShapeType="1"/>
                </p:cNvSpPr>
                <p:nvPr/>
              </p:nvSpPr>
              <p:spPr bwMode="auto">
                <a:xfrm>
                  <a:off x="3352" y="382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23" name="Line 18"/>
                <p:cNvSpPr>
                  <a:spLocks noChangeShapeType="1"/>
                </p:cNvSpPr>
                <p:nvPr/>
              </p:nvSpPr>
              <p:spPr bwMode="auto">
                <a:xfrm>
                  <a:off x="3736" y="382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9596" name="Group 19"/>
              <p:cNvGrpSpPr>
                <a:grpSpLocks/>
              </p:cNvGrpSpPr>
              <p:nvPr/>
            </p:nvGrpSpPr>
            <p:grpSpPr bwMode="auto">
              <a:xfrm>
                <a:off x="3736" y="3829"/>
                <a:ext cx="384" cy="80"/>
                <a:chOff x="3736" y="3829"/>
                <a:chExt cx="384" cy="80"/>
              </a:xfrm>
            </p:grpSpPr>
            <p:sp>
              <p:nvSpPr>
                <p:cNvPr id="109620" name="Line 20"/>
                <p:cNvSpPr>
                  <a:spLocks noChangeShapeType="1"/>
                </p:cNvSpPr>
                <p:nvPr/>
              </p:nvSpPr>
              <p:spPr bwMode="auto">
                <a:xfrm>
                  <a:off x="3736" y="382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21" name="Line 21"/>
                <p:cNvSpPr>
                  <a:spLocks noChangeShapeType="1"/>
                </p:cNvSpPr>
                <p:nvPr/>
              </p:nvSpPr>
              <p:spPr bwMode="auto">
                <a:xfrm>
                  <a:off x="4120" y="382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9597" name="Group 22"/>
              <p:cNvGrpSpPr>
                <a:grpSpLocks/>
              </p:cNvGrpSpPr>
              <p:nvPr/>
            </p:nvGrpSpPr>
            <p:grpSpPr bwMode="auto">
              <a:xfrm>
                <a:off x="4120" y="3829"/>
                <a:ext cx="384" cy="80"/>
                <a:chOff x="4120" y="3829"/>
                <a:chExt cx="384" cy="80"/>
              </a:xfrm>
            </p:grpSpPr>
            <p:sp>
              <p:nvSpPr>
                <p:cNvPr id="109618" name="Line 23"/>
                <p:cNvSpPr>
                  <a:spLocks noChangeShapeType="1"/>
                </p:cNvSpPr>
                <p:nvPr/>
              </p:nvSpPr>
              <p:spPr bwMode="auto">
                <a:xfrm>
                  <a:off x="4120" y="382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19" name="Line 24"/>
                <p:cNvSpPr>
                  <a:spLocks noChangeShapeType="1"/>
                </p:cNvSpPr>
                <p:nvPr/>
              </p:nvSpPr>
              <p:spPr bwMode="auto">
                <a:xfrm>
                  <a:off x="4504" y="382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9598" name="Group 25"/>
              <p:cNvGrpSpPr>
                <a:grpSpLocks/>
              </p:cNvGrpSpPr>
              <p:nvPr/>
            </p:nvGrpSpPr>
            <p:grpSpPr bwMode="auto">
              <a:xfrm>
                <a:off x="4504" y="3829"/>
                <a:ext cx="384" cy="80"/>
                <a:chOff x="4504" y="3829"/>
                <a:chExt cx="384" cy="80"/>
              </a:xfrm>
            </p:grpSpPr>
            <p:sp>
              <p:nvSpPr>
                <p:cNvPr id="109616" name="Line 26"/>
                <p:cNvSpPr>
                  <a:spLocks noChangeShapeType="1"/>
                </p:cNvSpPr>
                <p:nvPr/>
              </p:nvSpPr>
              <p:spPr bwMode="auto">
                <a:xfrm>
                  <a:off x="4504" y="382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17" name="Line 27"/>
                <p:cNvSpPr>
                  <a:spLocks noChangeShapeType="1"/>
                </p:cNvSpPr>
                <p:nvPr/>
              </p:nvSpPr>
              <p:spPr bwMode="auto">
                <a:xfrm>
                  <a:off x="4888" y="382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9599" name="Group 28"/>
              <p:cNvGrpSpPr>
                <a:grpSpLocks/>
              </p:cNvGrpSpPr>
              <p:nvPr/>
            </p:nvGrpSpPr>
            <p:grpSpPr bwMode="auto">
              <a:xfrm>
                <a:off x="2601" y="2968"/>
                <a:ext cx="2672" cy="208"/>
                <a:chOff x="2601" y="2968"/>
                <a:chExt cx="2672" cy="208"/>
              </a:xfrm>
            </p:grpSpPr>
            <p:sp>
              <p:nvSpPr>
                <p:cNvPr id="109609" name="Line 29"/>
                <p:cNvSpPr>
                  <a:spLocks noChangeShapeType="1"/>
                </p:cNvSpPr>
                <p:nvPr/>
              </p:nvSpPr>
              <p:spPr bwMode="auto">
                <a:xfrm>
                  <a:off x="2601" y="3168"/>
                  <a:ext cx="3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10" name="Line 30"/>
                <p:cNvSpPr>
                  <a:spLocks noChangeShapeType="1"/>
                </p:cNvSpPr>
                <p:nvPr/>
              </p:nvSpPr>
              <p:spPr bwMode="auto">
                <a:xfrm flipV="1">
                  <a:off x="2977" y="2968"/>
                  <a:ext cx="0"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11" name="Line 31"/>
                <p:cNvSpPr>
                  <a:spLocks noChangeShapeType="1"/>
                </p:cNvSpPr>
                <p:nvPr/>
              </p:nvSpPr>
              <p:spPr bwMode="auto">
                <a:xfrm>
                  <a:off x="2985" y="2976"/>
                  <a:ext cx="3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12" name="Line 32"/>
                <p:cNvSpPr>
                  <a:spLocks noChangeShapeType="1"/>
                </p:cNvSpPr>
                <p:nvPr/>
              </p:nvSpPr>
              <p:spPr bwMode="auto">
                <a:xfrm>
                  <a:off x="3361" y="2984"/>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13" name="Line 33"/>
                <p:cNvSpPr>
                  <a:spLocks noChangeShapeType="1"/>
                </p:cNvSpPr>
                <p:nvPr/>
              </p:nvSpPr>
              <p:spPr bwMode="auto">
                <a:xfrm>
                  <a:off x="3369" y="3168"/>
                  <a:ext cx="75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14" name="Line 34"/>
                <p:cNvSpPr>
                  <a:spLocks noChangeShapeType="1"/>
                </p:cNvSpPr>
                <p:nvPr/>
              </p:nvSpPr>
              <p:spPr bwMode="auto">
                <a:xfrm flipV="1">
                  <a:off x="4129" y="2968"/>
                  <a:ext cx="0"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15" name="Line 35"/>
                <p:cNvSpPr>
                  <a:spLocks noChangeShapeType="1"/>
                </p:cNvSpPr>
                <p:nvPr/>
              </p:nvSpPr>
              <p:spPr bwMode="auto">
                <a:xfrm>
                  <a:off x="4137" y="2976"/>
                  <a:ext cx="11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9600" name="Group 36"/>
              <p:cNvGrpSpPr>
                <a:grpSpLocks/>
              </p:cNvGrpSpPr>
              <p:nvPr/>
            </p:nvGrpSpPr>
            <p:grpSpPr bwMode="auto">
              <a:xfrm>
                <a:off x="4888" y="3829"/>
                <a:ext cx="384" cy="80"/>
                <a:chOff x="4888" y="3829"/>
                <a:chExt cx="384" cy="80"/>
              </a:xfrm>
            </p:grpSpPr>
            <p:sp>
              <p:nvSpPr>
                <p:cNvPr id="109607" name="Line 37"/>
                <p:cNvSpPr>
                  <a:spLocks noChangeShapeType="1"/>
                </p:cNvSpPr>
                <p:nvPr/>
              </p:nvSpPr>
              <p:spPr bwMode="auto">
                <a:xfrm>
                  <a:off x="4888" y="382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08" name="Line 38"/>
                <p:cNvSpPr>
                  <a:spLocks noChangeShapeType="1"/>
                </p:cNvSpPr>
                <p:nvPr/>
              </p:nvSpPr>
              <p:spPr bwMode="auto">
                <a:xfrm>
                  <a:off x="5272" y="382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9601" name="Group 39"/>
              <p:cNvGrpSpPr>
                <a:grpSpLocks/>
              </p:cNvGrpSpPr>
              <p:nvPr/>
            </p:nvGrpSpPr>
            <p:grpSpPr bwMode="auto">
              <a:xfrm>
                <a:off x="2592" y="3478"/>
                <a:ext cx="2672" cy="208"/>
                <a:chOff x="2592" y="3478"/>
                <a:chExt cx="2672" cy="208"/>
              </a:xfrm>
            </p:grpSpPr>
            <p:sp>
              <p:nvSpPr>
                <p:cNvPr id="109604" name="Line 40"/>
                <p:cNvSpPr>
                  <a:spLocks noChangeShapeType="1"/>
                </p:cNvSpPr>
                <p:nvPr/>
              </p:nvSpPr>
              <p:spPr bwMode="auto">
                <a:xfrm>
                  <a:off x="2592" y="3486"/>
                  <a:ext cx="22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05" name="Line 41"/>
                <p:cNvSpPr>
                  <a:spLocks noChangeShapeType="1"/>
                </p:cNvSpPr>
                <p:nvPr/>
              </p:nvSpPr>
              <p:spPr bwMode="auto">
                <a:xfrm flipV="1">
                  <a:off x="4888" y="3478"/>
                  <a:ext cx="0"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606" name="Line 42"/>
                <p:cNvSpPr>
                  <a:spLocks noChangeShapeType="1"/>
                </p:cNvSpPr>
                <p:nvPr/>
              </p:nvSpPr>
              <p:spPr bwMode="auto">
                <a:xfrm>
                  <a:off x="4896" y="3678"/>
                  <a:ext cx="3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09602" name="Rectangle 43"/>
              <p:cNvSpPr>
                <a:spLocks noChangeArrowheads="1"/>
              </p:cNvSpPr>
              <p:nvPr/>
            </p:nvSpPr>
            <p:spPr bwMode="auto">
              <a:xfrm>
                <a:off x="2058" y="2977"/>
                <a:ext cx="54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Input</a:t>
                </a:r>
              </a:p>
            </p:txBody>
          </p:sp>
          <p:sp>
            <p:nvSpPr>
              <p:cNvPr id="109603" name="Rectangle 44"/>
              <p:cNvSpPr>
                <a:spLocks noChangeArrowheads="1"/>
              </p:cNvSpPr>
              <p:nvPr/>
            </p:nvSpPr>
            <p:spPr bwMode="auto">
              <a:xfrm>
                <a:off x="1934" y="3457"/>
                <a:ext cx="69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Output</a:t>
                </a:r>
              </a:p>
            </p:txBody>
          </p:sp>
        </p:grpSp>
        <p:sp>
          <p:nvSpPr>
            <p:cNvPr id="109590" name="Rectangle 45"/>
            <p:cNvSpPr>
              <a:spLocks noChangeArrowheads="1"/>
            </p:cNvSpPr>
            <p:nvPr/>
          </p:nvSpPr>
          <p:spPr bwMode="auto">
            <a:xfrm>
              <a:off x="2479" y="3918"/>
              <a:ext cx="297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0      5    10    15   20    25    30   35</a:t>
              </a:r>
            </a:p>
          </p:txBody>
        </p:sp>
      </p:grpSp>
      <p:grpSp>
        <p:nvGrpSpPr>
          <p:cNvPr id="109576" name="Group 46"/>
          <p:cNvGrpSpPr>
            <a:grpSpLocks/>
          </p:cNvGrpSpPr>
          <p:nvPr/>
        </p:nvGrpSpPr>
        <p:grpSpPr bwMode="auto">
          <a:xfrm>
            <a:off x="471488" y="4784725"/>
            <a:ext cx="2646362" cy="755650"/>
            <a:chOff x="297" y="3014"/>
            <a:chExt cx="1667" cy="476"/>
          </a:xfrm>
        </p:grpSpPr>
        <p:grpSp>
          <p:nvGrpSpPr>
            <p:cNvPr id="109582" name="Group 47"/>
            <p:cNvGrpSpPr>
              <a:grpSpLocks/>
            </p:cNvGrpSpPr>
            <p:nvPr/>
          </p:nvGrpSpPr>
          <p:grpSpPr bwMode="auto">
            <a:xfrm>
              <a:off x="409" y="3026"/>
              <a:ext cx="1376" cy="464"/>
              <a:chOff x="409" y="3026"/>
              <a:chExt cx="1376" cy="464"/>
            </a:xfrm>
          </p:grpSpPr>
          <p:sp>
            <p:nvSpPr>
              <p:cNvPr id="109585" name="AutoShape 48"/>
              <p:cNvSpPr>
                <a:spLocks noChangeArrowheads="1"/>
              </p:cNvSpPr>
              <p:nvPr/>
            </p:nvSpPr>
            <p:spPr bwMode="auto">
              <a:xfrm rot="5400000">
                <a:off x="808" y="3086"/>
                <a:ext cx="464" cy="344"/>
              </a:xfrm>
              <a:prstGeom prst="triangle">
                <a:avLst>
                  <a:gd name="adj" fmla="val 49995"/>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109586" name="Oval 49"/>
              <p:cNvSpPr>
                <a:spLocks noChangeArrowheads="1"/>
              </p:cNvSpPr>
              <p:nvPr/>
            </p:nvSpPr>
            <p:spPr bwMode="auto">
              <a:xfrm>
                <a:off x="1236" y="3194"/>
                <a:ext cx="82" cy="128"/>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109587" name="Line 50"/>
              <p:cNvSpPr>
                <a:spLocks noChangeShapeType="1"/>
              </p:cNvSpPr>
              <p:nvPr/>
            </p:nvSpPr>
            <p:spPr bwMode="auto">
              <a:xfrm>
                <a:off x="409" y="3258"/>
                <a:ext cx="4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9588" name="Line 51"/>
              <p:cNvSpPr>
                <a:spLocks noChangeShapeType="1"/>
              </p:cNvSpPr>
              <p:nvPr/>
            </p:nvSpPr>
            <p:spPr bwMode="auto">
              <a:xfrm>
                <a:off x="1342" y="3258"/>
                <a:ext cx="4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09583" name="Rectangle 52"/>
            <p:cNvSpPr>
              <a:spLocks noChangeArrowheads="1"/>
            </p:cNvSpPr>
            <p:nvPr/>
          </p:nvSpPr>
          <p:spPr bwMode="auto">
            <a:xfrm>
              <a:off x="297" y="3014"/>
              <a:ext cx="49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Input</a:t>
              </a:r>
            </a:p>
          </p:txBody>
        </p:sp>
        <p:sp>
          <p:nvSpPr>
            <p:cNvPr id="109584" name="Rectangle 53"/>
            <p:cNvSpPr>
              <a:spLocks noChangeArrowheads="1"/>
            </p:cNvSpPr>
            <p:nvPr/>
          </p:nvSpPr>
          <p:spPr bwMode="auto">
            <a:xfrm>
              <a:off x="1353" y="3014"/>
              <a:ext cx="61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Output</a:t>
              </a:r>
            </a:p>
          </p:txBody>
        </p:sp>
      </p:grpSp>
      <p:sp>
        <p:nvSpPr>
          <p:cNvPr id="109577" name="Arc 54"/>
          <p:cNvSpPr>
            <a:spLocks/>
          </p:cNvSpPr>
          <p:nvPr/>
        </p:nvSpPr>
        <p:spPr bwMode="auto">
          <a:xfrm>
            <a:off x="2193925" y="5365750"/>
            <a:ext cx="733425" cy="352425"/>
          </a:xfrm>
          <a:custGeom>
            <a:avLst/>
            <a:gdLst>
              <a:gd name="T0" fmla="*/ 2147483646 w 21600"/>
              <a:gd name="T1" fmla="*/ 2147483646 h 21600"/>
              <a:gd name="T2" fmla="*/ 0 w 21600"/>
              <a:gd name="T3" fmla="*/ 0 h 21600"/>
              <a:gd name="T4" fmla="*/ 214748364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9578" name="Freeform 55"/>
          <p:cNvSpPr>
            <a:spLocks/>
          </p:cNvSpPr>
          <p:nvPr/>
        </p:nvSpPr>
        <p:spPr bwMode="auto">
          <a:xfrm>
            <a:off x="6675438" y="4892675"/>
            <a:ext cx="976312" cy="869950"/>
          </a:xfrm>
          <a:custGeom>
            <a:avLst/>
            <a:gdLst>
              <a:gd name="T0" fmla="*/ 0 w 615"/>
              <a:gd name="T1" fmla="*/ 0 h 548"/>
              <a:gd name="T2" fmla="*/ 2147483646 w 615"/>
              <a:gd name="T3" fmla="*/ 0 h 548"/>
              <a:gd name="T4" fmla="*/ 2147483646 w 615"/>
              <a:gd name="T5" fmla="*/ 0 h 548"/>
              <a:gd name="T6" fmla="*/ 2147483646 w 615"/>
              <a:gd name="T7" fmla="*/ 0 h 548"/>
              <a:gd name="T8" fmla="*/ 2147483646 w 615"/>
              <a:gd name="T9" fmla="*/ 2147483646 h 548"/>
              <a:gd name="T10" fmla="*/ 2147483646 w 615"/>
              <a:gd name="T11" fmla="*/ 2147483646 h 548"/>
              <a:gd name="T12" fmla="*/ 2147483646 w 615"/>
              <a:gd name="T13" fmla="*/ 2147483646 h 548"/>
              <a:gd name="T14" fmla="*/ 2147483646 w 615"/>
              <a:gd name="T15" fmla="*/ 2147483646 h 548"/>
              <a:gd name="T16" fmla="*/ 2147483646 w 615"/>
              <a:gd name="T17" fmla="*/ 2147483646 h 548"/>
              <a:gd name="T18" fmla="*/ 2147483646 w 615"/>
              <a:gd name="T19" fmla="*/ 2147483646 h 548"/>
              <a:gd name="T20" fmla="*/ 2147483646 w 615"/>
              <a:gd name="T21" fmla="*/ 2147483646 h 548"/>
              <a:gd name="T22" fmla="*/ 2147483646 w 615"/>
              <a:gd name="T23" fmla="*/ 2147483646 h 548"/>
              <a:gd name="T24" fmla="*/ 2147483646 w 615"/>
              <a:gd name="T25" fmla="*/ 2147483646 h 548"/>
              <a:gd name="T26" fmla="*/ 2147483646 w 615"/>
              <a:gd name="T27" fmla="*/ 2147483646 h 548"/>
              <a:gd name="T28" fmla="*/ 2147483646 w 615"/>
              <a:gd name="T29" fmla="*/ 2147483646 h 548"/>
              <a:gd name="T30" fmla="*/ 2147483646 w 615"/>
              <a:gd name="T31" fmla="*/ 2147483646 h 548"/>
              <a:gd name="T32" fmla="*/ 2147483646 w 615"/>
              <a:gd name="T33" fmla="*/ 2147483646 h 548"/>
              <a:gd name="T34" fmla="*/ 2147483646 w 615"/>
              <a:gd name="T35" fmla="*/ 2147483646 h 548"/>
              <a:gd name="T36" fmla="*/ 2147483646 w 615"/>
              <a:gd name="T37" fmla="*/ 2147483646 h 548"/>
              <a:gd name="T38" fmla="*/ 2147483646 w 615"/>
              <a:gd name="T39" fmla="*/ 2147483646 h 548"/>
              <a:gd name="T40" fmla="*/ 2147483646 w 615"/>
              <a:gd name="T41" fmla="*/ 2147483646 h 548"/>
              <a:gd name="T42" fmla="*/ 2147483646 w 615"/>
              <a:gd name="T43" fmla="*/ 2147483646 h 548"/>
              <a:gd name="T44" fmla="*/ 2147483646 w 615"/>
              <a:gd name="T45" fmla="*/ 2147483646 h 548"/>
              <a:gd name="T46" fmla="*/ 2147483646 w 615"/>
              <a:gd name="T47" fmla="*/ 2147483646 h 548"/>
              <a:gd name="T48" fmla="*/ 2147483646 w 615"/>
              <a:gd name="T49" fmla="*/ 2147483646 h 548"/>
              <a:gd name="T50" fmla="*/ 2147483646 w 615"/>
              <a:gd name="T51" fmla="*/ 2147483646 h 548"/>
              <a:gd name="T52" fmla="*/ 2147483646 w 615"/>
              <a:gd name="T53" fmla="*/ 2147483646 h 5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5"/>
              <a:gd name="T82" fmla="*/ 0 h 548"/>
              <a:gd name="T83" fmla="*/ 615 w 615"/>
              <a:gd name="T84" fmla="*/ 548 h 5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5" h="548">
                <a:moveTo>
                  <a:pt x="0" y="0"/>
                </a:moveTo>
                <a:lnTo>
                  <a:pt x="38" y="0"/>
                </a:lnTo>
                <a:lnTo>
                  <a:pt x="67" y="0"/>
                </a:lnTo>
                <a:lnTo>
                  <a:pt x="96" y="0"/>
                </a:lnTo>
                <a:lnTo>
                  <a:pt x="134" y="9"/>
                </a:lnTo>
                <a:lnTo>
                  <a:pt x="182" y="38"/>
                </a:lnTo>
                <a:lnTo>
                  <a:pt x="211" y="67"/>
                </a:lnTo>
                <a:lnTo>
                  <a:pt x="240" y="86"/>
                </a:lnTo>
                <a:lnTo>
                  <a:pt x="269" y="115"/>
                </a:lnTo>
                <a:lnTo>
                  <a:pt x="297" y="153"/>
                </a:lnTo>
                <a:lnTo>
                  <a:pt x="307" y="182"/>
                </a:lnTo>
                <a:lnTo>
                  <a:pt x="317" y="220"/>
                </a:lnTo>
                <a:lnTo>
                  <a:pt x="317" y="249"/>
                </a:lnTo>
                <a:lnTo>
                  <a:pt x="317" y="288"/>
                </a:lnTo>
                <a:lnTo>
                  <a:pt x="317" y="336"/>
                </a:lnTo>
                <a:lnTo>
                  <a:pt x="317" y="374"/>
                </a:lnTo>
                <a:lnTo>
                  <a:pt x="317" y="412"/>
                </a:lnTo>
                <a:lnTo>
                  <a:pt x="317" y="451"/>
                </a:lnTo>
                <a:lnTo>
                  <a:pt x="345" y="480"/>
                </a:lnTo>
                <a:lnTo>
                  <a:pt x="374" y="499"/>
                </a:lnTo>
                <a:lnTo>
                  <a:pt x="403" y="518"/>
                </a:lnTo>
                <a:lnTo>
                  <a:pt x="432" y="528"/>
                </a:lnTo>
                <a:lnTo>
                  <a:pt x="461" y="547"/>
                </a:lnTo>
                <a:lnTo>
                  <a:pt x="509" y="547"/>
                </a:lnTo>
                <a:lnTo>
                  <a:pt x="547" y="547"/>
                </a:lnTo>
                <a:lnTo>
                  <a:pt x="585" y="547"/>
                </a:lnTo>
                <a:lnTo>
                  <a:pt x="614" y="547"/>
                </a:lnTo>
              </a:path>
            </a:pathLst>
          </a:custGeom>
          <a:noFill/>
          <a:ln w="25400" cap="rnd"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9579" name="Arc 56"/>
          <p:cNvSpPr>
            <a:spLocks/>
          </p:cNvSpPr>
          <p:nvPr/>
        </p:nvSpPr>
        <p:spPr bwMode="auto">
          <a:xfrm>
            <a:off x="2060575" y="4445000"/>
            <a:ext cx="139700" cy="520700"/>
          </a:xfrm>
          <a:custGeom>
            <a:avLst/>
            <a:gdLst>
              <a:gd name="T0" fmla="*/ 2147483646 w 21600"/>
              <a:gd name="T1" fmla="*/ 0 h 21600"/>
              <a:gd name="T2" fmla="*/ 0 w 21600"/>
              <a:gd name="T3" fmla="*/ 21474836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9580" name="Rectangle 57"/>
          <p:cNvSpPr>
            <a:spLocks noChangeArrowheads="1"/>
          </p:cNvSpPr>
          <p:nvPr/>
        </p:nvSpPr>
        <p:spPr bwMode="auto">
          <a:xfrm>
            <a:off x="1044575" y="2230438"/>
            <a:ext cx="7642225" cy="4016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tabLst>
                <a:tab pos="457200" algn="l"/>
                <a:tab pos="685800" algn="l"/>
              </a:tabLst>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tabLst>
                <a:tab pos="457200" algn="l"/>
                <a:tab pos="685800" algn="l"/>
              </a:tabLst>
              <a:defRPr sz="2400">
                <a:solidFill>
                  <a:schemeClr val="tx1"/>
                </a:solidFill>
                <a:latin typeface="Arial" panose="020B0604020202020204" pitchFamily="34" charset="0"/>
              </a:defRPr>
            </a:lvl2pPr>
            <a:lvl3pPr marL="1143000" indent="-228600">
              <a:spcBef>
                <a:spcPct val="20000"/>
              </a:spcBef>
              <a:buClr>
                <a:schemeClr val="tx1"/>
              </a:buClr>
              <a:buSzPct val="100000"/>
              <a:buChar char="–"/>
              <a:tabLst>
                <a:tab pos="457200" algn="l"/>
                <a:tab pos="685800" algn="l"/>
              </a:tabLst>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tabLst>
                <a:tab pos="457200" algn="l"/>
                <a:tab pos="685800" algn="l"/>
              </a:tabLst>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9pPr>
          </a:lstStyle>
          <a:p>
            <a:pPr>
              <a:spcBef>
                <a:spcPct val="0"/>
              </a:spcBef>
              <a:buClrTx/>
              <a:buSzTx/>
              <a:buFontTx/>
              <a:buNone/>
            </a:pPr>
            <a:r>
              <a:rPr lang="en-US" altLang="en-US" sz="1800" b="1">
                <a:solidFill>
                  <a:schemeClr val="tx1"/>
                </a:solidFill>
                <a:latin typeface="Courier New" panose="02070309020205020404" pitchFamily="49" charset="0"/>
              </a:rPr>
              <a:t>target</a:t>
            </a:r>
            <a:r>
              <a:rPr lang="en-US" altLang="en-US" sz="1800" b="1" i="0">
                <a:solidFill>
                  <a:schemeClr val="tx1"/>
                </a:solidFill>
                <a:latin typeface="Courier New" panose="02070309020205020404" pitchFamily="49" charset="0"/>
              </a:rPr>
              <a:t> &lt;= [REJECT </a:t>
            </a:r>
            <a:r>
              <a:rPr lang="en-US" altLang="en-US" sz="1800" b="1">
                <a:solidFill>
                  <a:schemeClr val="tx1"/>
                </a:solidFill>
                <a:latin typeface="Courier New" panose="02070309020205020404" pitchFamily="49" charset="0"/>
              </a:rPr>
              <a:t>time_expression</a:t>
            </a:r>
            <a:r>
              <a:rPr lang="en-US" altLang="en-US" sz="1800" b="1" i="0">
                <a:solidFill>
                  <a:schemeClr val="tx1"/>
                </a:solidFill>
                <a:latin typeface="Courier New" panose="02070309020205020404" pitchFamily="49" charset="0"/>
              </a:rPr>
              <a:t>] INERTIAL </a:t>
            </a:r>
            <a:r>
              <a:rPr lang="en-US" altLang="en-US" sz="1800" b="1">
                <a:solidFill>
                  <a:schemeClr val="tx1"/>
                </a:solidFill>
                <a:latin typeface="Courier New" panose="02070309020205020404" pitchFamily="49" charset="0"/>
              </a:rPr>
              <a:t>waveform</a:t>
            </a:r>
            <a:r>
              <a:rPr lang="en-US" altLang="en-US" sz="1800" b="1" i="0">
                <a:solidFill>
                  <a:schemeClr val="tx1"/>
                </a:solidFill>
                <a:latin typeface="Courier New" panose="02070309020205020404" pitchFamily="49" charset="0"/>
              </a:rPr>
              <a:t>;</a:t>
            </a:r>
            <a:endParaRPr lang="en-US" altLang="en-US" sz="2400" b="1" i="0">
              <a:solidFill>
                <a:schemeClr val="tx1"/>
              </a:solidFill>
              <a:latin typeface="Lucida Sans" panose="020B0602030504020204" pitchFamily="34" charset="0"/>
            </a:endParaRPr>
          </a:p>
        </p:txBody>
      </p:sp>
      <p:sp>
        <p:nvSpPr>
          <p:cNvPr id="109581" name="Rectangle 58"/>
          <p:cNvSpPr>
            <a:spLocks noChangeArrowheads="1"/>
          </p:cNvSpPr>
          <p:nvPr/>
        </p:nvSpPr>
        <p:spPr bwMode="auto">
          <a:xfrm>
            <a:off x="1079500" y="3487738"/>
            <a:ext cx="7642225" cy="676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tabLst>
                <a:tab pos="457200" algn="l"/>
                <a:tab pos="685800" algn="l"/>
              </a:tabLst>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tabLst>
                <a:tab pos="457200" algn="l"/>
                <a:tab pos="685800" algn="l"/>
              </a:tabLst>
              <a:defRPr sz="2400">
                <a:solidFill>
                  <a:schemeClr val="tx1"/>
                </a:solidFill>
                <a:latin typeface="Arial" panose="020B0604020202020204" pitchFamily="34" charset="0"/>
              </a:defRPr>
            </a:lvl2pPr>
            <a:lvl3pPr marL="1143000" indent="-228600">
              <a:spcBef>
                <a:spcPct val="20000"/>
              </a:spcBef>
              <a:buClr>
                <a:schemeClr val="tx1"/>
              </a:buClr>
              <a:buSzPct val="100000"/>
              <a:buChar char="–"/>
              <a:tabLst>
                <a:tab pos="457200" algn="l"/>
                <a:tab pos="685800" algn="l"/>
              </a:tabLst>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tabLst>
                <a:tab pos="457200" algn="l"/>
                <a:tab pos="685800" algn="l"/>
              </a:tabLst>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9pPr>
          </a:lstStyle>
          <a:p>
            <a:pPr>
              <a:spcBef>
                <a:spcPct val="0"/>
              </a:spcBef>
              <a:buClrTx/>
              <a:buSzTx/>
              <a:buFontTx/>
              <a:buNone/>
            </a:pPr>
            <a:r>
              <a:rPr lang="en-US" altLang="en-US" sz="1800" b="1" i="0">
                <a:solidFill>
                  <a:schemeClr val="tx1"/>
                </a:solidFill>
                <a:latin typeface="Courier New" panose="02070309020205020404" pitchFamily="49" charset="0"/>
              </a:rPr>
              <a:t>Output &lt;= NOT Input AFTER 10 ns;</a:t>
            </a:r>
          </a:p>
          <a:p>
            <a:pPr>
              <a:spcBef>
                <a:spcPct val="0"/>
              </a:spcBef>
              <a:buClrTx/>
              <a:buSzTx/>
              <a:buFontTx/>
              <a:buNone/>
            </a:pPr>
            <a:r>
              <a:rPr lang="en-US" altLang="en-US" sz="1800" b="1" i="0">
                <a:solidFill>
                  <a:schemeClr val="tx1"/>
                </a:solidFill>
                <a:latin typeface="Courier New" panose="02070309020205020404" pitchFamily="49" charset="0"/>
              </a:rPr>
              <a:t>-- Propagation delay and minimum pulse width are 10ns</a:t>
            </a:r>
          </a:p>
        </p:txBody>
      </p:sp>
    </p:spTree>
    <p:extLst>
      <p:ext uri="{BB962C8B-B14F-4D97-AF65-F5344CB8AC3E}">
        <p14:creationId xmlns:p14="http://schemas.microsoft.com/office/powerpoint/2010/main" val="402424641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81E69CBD-6AAD-4454-82A1-41ADF1AA8ED1}" type="slidenum">
              <a:rPr lang="ar-SA" altLang="en-US" sz="1400" smtClean="0">
                <a:solidFill>
                  <a:srgbClr val="0000B6"/>
                </a:solidFill>
                <a:latin typeface="Book Antiqua" panose="02040602050305030304" pitchFamily="18" charset="0"/>
              </a:rPr>
              <a:pPr>
                <a:spcBef>
                  <a:spcPct val="0"/>
                </a:spcBef>
                <a:buClrTx/>
                <a:buSzTx/>
                <a:buFontTx/>
                <a:buNone/>
              </a:pPr>
              <a:t>85</a:t>
            </a:fld>
            <a:endParaRPr lang="en-US" altLang="en-US" sz="1400" smtClean="0">
              <a:solidFill>
                <a:srgbClr val="0000B6"/>
              </a:solidFill>
              <a:latin typeface="Book Antiqua" panose="02040602050305030304" pitchFamily="18" charset="0"/>
            </a:endParaRPr>
          </a:p>
        </p:txBody>
      </p:sp>
      <p:sp>
        <p:nvSpPr>
          <p:cNvPr id="11161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11162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642052" name="Rectangle 4"/>
          <p:cNvSpPr>
            <a:spLocks noGrp="1" noChangeArrowheads="1"/>
          </p:cNvSpPr>
          <p:nvPr>
            <p:ph type="title"/>
          </p:nvPr>
        </p:nvSpPr>
        <p:spPr/>
        <p:txBody>
          <a:bodyPr/>
          <a:lstStyle/>
          <a:p>
            <a:pPr>
              <a:defRPr/>
            </a:pPr>
            <a:r>
              <a:rPr lang="en-US" smtClean="0"/>
              <a:t>Inertial Delay (cont.)</a:t>
            </a:r>
          </a:p>
        </p:txBody>
      </p:sp>
      <p:sp>
        <p:nvSpPr>
          <p:cNvPr id="111622" name="Rectangle 5"/>
          <p:cNvSpPr>
            <a:spLocks noGrp="1" noChangeArrowheads="1"/>
          </p:cNvSpPr>
          <p:nvPr>
            <p:ph type="body" idx="1"/>
          </p:nvPr>
        </p:nvSpPr>
        <p:spPr/>
        <p:txBody>
          <a:bodyPr/>
          <a:lstStyle/>
          <a:p>
            <a:pPr>
              <a:lnSpc>
                <a:spcPct val="90000"/>
              </a:lnSpc>
            </a:pPr>
            <a:r>
              <a:rPr lang="en-US" altLang="en-US" smtClean="0"/>
              <a:t>Example of gate with ‘inertia’ smaller than propagation delay</a:t>
            </a:r>
          </a:p>
          <a:p>
            <a:pPr lvl="1">
              <a:lnSpc>
                <a:spcPct val="90000"/>
              </a:lnSpc>
            </a:pPr>
            <a:r>
              <a:rPr lang="en-US" altLang="en-US" smtClean="0"/>
              <a:t>e.g. Inverter with propagation delay of 10ns which suppresses pulses shorter than 5ns</a:t>
            </a:r>
          </a:p>
          <a:p>
            <a:pPr lvl="1">
              <a:lnSpc>
                <a:spcPct val="90000"/>
              </a:lnSpc>
            </a:pPr>
            <a:endParaRPr lang="en-US" altLang="en-US" smtClean="0"/>
          </a:p>
          <a:p>
            <a:pPr lvl="1">
              <a:lnSpc>
                <a:spcPct val="90000"/>
              </a:lnSpc>
            </a:pPr>
            <a:endParaRPr lang="en-US" altLang="en-US" smtClean="0"/>
          </a:p>
          <a:p>
            <a:pPr lvl="1">
              <a:lnSpc>
                <a:spcPct val="90000"/>
              </a:lnSpc>
            </a:pPr>
            <a:endParaRPr lang="en-US" altLang="en-US" smtClean="0"/>
          </a:p>
          <a:p>
            <a:pPr lvl="1">
              <a:lnSpc>
                <a:spcPct val="90000"/>
              </a:lnSpc>
            </a:pPr>
            <a:endParaRPr lang="en-US" altLang="en-US" smtClean="0"/>
          </a:p>
          <a:p>
            <a:pPr lvl="1">
              <a:lnSpc>
                <a:spcPct val="90000"/>
              </a:lnSpc>
            </a:pPr>
            <a:endParaRPr lang="en-US" altLang="en-US" smtClean="0"/>
          </a:p>
          <a:p>
            <a:pPr lvl="1">
              <a:lnSpc>
                <a:spcPct val="90000"/>
              </a:lnSpc>
            </a:pPr>
            <a:endParaRPr lang="en-US" altLang="en-US" smtClean="0"/>
          </a:p>
          <a:p>
            <a:pPr lvl="1">
              <a:lnSpc>
                <a:spcPct val="90000"/>
              </a:lnSpc>
            </a:pPr>
            <a:endParaRPr lang="en-US" altLang="en-US" smtClean="0"/>
          </a:p>
          <a:p>
            <a:pPr>
              <a:lnSpc>
                <a:spcPct val="90000"/>
              </a:lnSpc>
            </a:pPr>
            <a:r>
              <a:rPr lang="en-US" altLang="en-US" smtClean="0"/>
              <a:t>Note: the REJECT feature is new </a:t>
            </a:r>
            <a:br>
              <a:rPr lang="en-US" altLang="en-US" smtClean="0"/>
            </a:br>
            <a:r>
              <a:rPr lang="en-US" altLang="en-US" smtClean="0"/>
              <a:t>to VHDL 1076-1993</a:t>
            </a:r>
          </a:p>
        </p:txBody>
      </p:sp>
      <p:grpSp>
        <p:nvGrpSpPr>
          <p:cNvPr id="111623" name="Group 6"/>
          <p:cNvGrpSpPr>
            <a:grpSpLocks/>
          </p:cNvGrpSpPr>
          <p:nvPr/>
        </p:nvGrpSpPr>
        <p:grpSpPr bwMode="auto">
          <a:xfrm>
            <a:off x="1755775" y="3375025"/>
            <a:ext cx="5984875" cy="2066925"/>
            <a:chOff x="1145" y="2459"/>
            <a:chExt cx="3770" cy="1302"/>
          </a:xfrm>
        </p:grpSpPr>
        <p:sp>
          <p:nvSpPr>
            <p:cNvPr id="111625" name="Line 7"/>
            <p:cNvSpPr>
              <a:spLocks noChangeShapeType="1"/>
            </p:cNvSpPr>
            <p:nvPr/>
          </p:nvSpPr>
          <p:spPr bwMode="auto">
            <a:xfrm>
              <a:off x="1794" y="2494"/>
              <a:ext cx="1" cy="89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26" name="Line 8"/>
            <p:cNvSpPr>
              <a:spLocks noChangeShapeType="1"/>
            </p:cNvSpPr>
            <p:nvPr/>
          </p:nvSpPr>
          <p:spPr bwMode="auto">
            <a:xfrm>
              <a:off x="1803" y="3399"/>
              <a:ext cx="27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11627" name="Group 9"/>
            <p:cNvGrpSpPr>
              <a:grpSpLocks/>
            </p:cNvGrpSpPr>
            <p:nvPr/>
          </p:nvGrpSpPr>
          <p:grpSpPr bwMode="auto">
            <a:xfrm>
              <a:off x="1795" y="3359"/>
              <a:ext cx="384" cy="80"/>
              <a:chOff x="1795" y="3359"/>
              <a:chExt cx="384" cy="80"/>
            </a:xfrm>
          </p:grpSpPr>
          <p:sp>
            <p:nvSpPr>
              <p:cNvPr id="111673" name="Line 10"/>
              <p:cNvSpPr>
                <a:spLocks noChangeShapeType="1"/>
              </p:cNvSpPr>
              <p:nvPr/>
            </p:nvSpPr>
            <p:spPr bwMode="auto">
              <a:xfrm>
                <a:off x="1795" y="335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74" name="Line 11"/>
              <p:cNvSpPr>
                <a:spLocks noChangeShapeType="1"/>
              </p:cNvSpPr>
              <p:nvPr/>
            </p:nvSpPr>
            <p:spPr bwMode="auto">
              <a:xfrm>
                <a:off x="2179" y="335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1628" name="Group 12"/>
            <p:cNvGrpSpPr>
              <a:grpSpLocks/>
            </p:cNvGrpSpPr>
            <p:nvPr/>
          </p:nvGrpSpPr>
          <p:grpSpPr bwMode="auto">
            <a:xfrm>
              <a:off x="2179" y="3359"/>
              <a:ext cx="384" cy="80"/>
              <a:chOff x="2179" y="3359"/>
              <a:chExt cx="384" cy="80"/>
            </a:xfrm>
          </p:grpSpPr>
          <p:sp>
            <p:nvSpPr>
              <p:cNvPr id="111671" name="Line 13"/>
              <p:cNvSpPr>
                <a:spLocks noChangeShapeType="1"/>
              </p:cNvSpPr>
              <p:nvPr/>
            </p:nvSpPr>
            <p:spPr bwMode="auto">
              <a:xfrm>
                <a:off x="2179" y="335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72" name="Line 14"/>
              <p:cNvSpPr>
                <a:spLocks noChangeShapeType="1"/>
              </p:cNvSpPr>
              <p:nvPr/>
            </p:nvSpPr>
            <p:spPr bwMode="auto">
              <a:xfrm>
                <a:off x="2563" y="335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1629" name="Group 15"/>
            <p:cNvGrpSpPr>
              <a:grpSpLocks/>
            </p:cNvGrpSpPr>
            <p:nvPr/>
          </p:nvGrpSpPr>
          <p:grpSpPr bwMode="auto">
            <a:xfrm>
              <a:off x="2563" y="3359"/>
              <a:ext cx="384" cy="80"/>
              <a:chOff x="2563" y="3359"/>
              <a:chExt cx="384" cy="80"/>
            </a:xfrm>
          </p:grpSpPr>
          <p:sp>
            <p:nvSpPr>
              <p:cNvPr id="111669" name="Line 16"/>
              <p:cNvSpPr>
                <a:spLocks noChangeShapeType="1"/>
              </p:cNvSpPr>
              <p:nvPr/>
            </p:nvSpPr>
            <p:spPr bwMode="auto">
              <a:xfrm>
                <a:off x="2563" y="335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70" name="Line 17"/>
              <p:cNvSpPr>
                <a:spLocks noChangeShapeType="1"/>
              </p:cNvSpPr>
              <p:nvPr/>
            </p:nvSpPr>
            <p:spPr bwMode="auto">
              <a:xfrm>
                <a:off x="2947" y="335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1630" name="Group 18"/>
            <p:cNvGrpSpPr>
              <a:grpSpLocks/>
            </p:cNvGrpSpPr>
            <p:nvPr/>
          </p:nvGrpSpPr>
          <p:grpSpPr bwMode="auto">
            <a:xfrm>
              <a:off x="2947" y="3359"/>
              <a:ext cx="384" cy="80"/>
              <a:chOff x="2947" y="3359"/>
              <a:chExt cx="384" cy="80"/>
            </a:xfrm>
          </p:grpSpPr>
          <p:sp>
            <p:nvSpPr>
              <p:cNvPr id="111667" name="Line 19"/>
              <p:cNvSpPr>
                <a:spLocks noChangeShapeType="1"/>
              </p:cNvSpPr>
              <p:nvPr/>
            </p:nvSpPr>
            <p:spPr bwMode="auto">
              <a:xfrm>
                <a:off x="2947" y="335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68" name="Line 20"/>
              <p:cNvSpPr>
                <a:spLocks noChangeShapeType="1"/>
              </p:cNvSpPr>
              <p:nvPr/>
            </p:nvSpPr>
            <p:spPr bwMode="auto">
              <a:xfrm>
                <a:off x="3331" y="335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1631" name="Group 21"/>
            <p:cNvGrpSpPr>
              <a:grpSpLocks/>
            </p:cNvGrpSpPr>
            <p:nvPr/>
          </p:nvGrpSpPr>
          <p:grpSpPr bwMode="auto">
            <a:xfrm>
              <a:off x="3331" y="3359"/>
              <a:ext cx="384" cy="80"/>
              <a:chOff x="3331" y="3359"/>
              <a:chExt cx="384" cy="80"/>
            </a:xfrm>
          </p:grpSpPr>
          <p:sp>
            <p:nvSpPr>
              <p:cNvPr id="111665" name="Line 22"/>
              <p:cNvSpPr>
                <a:spLocks noChangeShapeType="1"/>
              </p:cNvSpPr>
              <p:nvPr/>
            </p:nvSpPr>
            <p:spPr bwMode="auto">
              <a:xfrm>
                <a:off x="3331" y="335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66" name="Line 23"/>
              <p:cNvSpPr>
                <a:spLocks noChangeShapeType="1"/>
              </p:cNvSpPr>
              <p:nvPr/>
            </p:nvSpPr>
            <p:spPr bwMode="auto">
              <a:xfrm>
                <a:off x="3715" y="335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11632" name="Group 24"/>
            <p:cNvGrpSpPr>
              <a:grpSpLocks/>
            </p:cNvGrpSpPr>
            <p:nvPr/>
          </p:nvGrpSpPr>
          <p:grpSpPr bwMode="auto">
            <a:xfrm>
              <a:off x="3715" y="3359"/>
              <a:ext cx="384" cy="80"/>
              <a:chOff x="3715" y="3359"/>
              <a:chExt cx="384" cy="80"/>
            </a:xfrm>
          </p:grpSpPr>
          <p:sp>
            <p:nvSpPr>
              <p:cNvPr id="111663" name="Line 25"/>
              <p:cNvSpPr>
                <a:spLocks noChangeShapeType="1"/>
              </p:cNvSpPr>
              <p:nvPr/>
            </p:nvSpPr>
            <p:spPr bwMode="auto">
              <a:xfrm>
                <a:off x="3715" y="335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64" name="Line 26"/>
              <p:cNvSpPr>
                <a:spLocks noChangeShapeType="1"/>
              </p:cNvSpPr>
              <p:nvPr/>
            </p:nvSpPr>
            <p:spPr bwMode="auto">
              <a:xfrm>
                <a:off x="4099" y="335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11633" name="Line 27"/>
            <p:cNvSpPr>
              <a:spLocks noChangeShapeType="1"/>
            </p:cNvSpPr>
            <p:nvPr/>
          </p:nvSpPr>
          <p:spPr bwMode="auto">
            <a:xfrm>
              <a:off x="1792" y="2795"/>
              <a:ext cx="3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34" name="Line 28"/>
            <p:cNvSpPr>
              <a:spLocks noChangeShapeType="1"/>
            </p:cNvSpPr>
            <p:nvPr/>
          </p:nvSpPr>
          <p:spPr bwMode="auto">
            <a:xfrm flipV="1">
              <a:off x="2178" y="2595"/>
              <a:ext cx="1" cy="1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35" name="Line 29"/>
            <p:cNvSpPr>
              <a:spLocks noChangeShapeType="1"/>
            </p:cNvSpPr>
            <p:nvPr/>
          </p:nvSpPr>
          <p:spPr bwMode="auto">
            <a:xfrm>
              <a:off x="2187" y="2603"/>
              <a:ext cx="16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36" name="Line 30"/>
            <p:cNvSpPr>
              <a:spLocks noChangeShapeType="1"/>
            </p:cNvSpPr>
            <p:nvPr/>
          </p:nvSpPr>
          <p:spPr bwMode="auto">
            <a:xfrm>
              <a:off x="2371" y="2602"/>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37" name="Line 31"/>
            <p:cNvSpPr>
              <a:spLocks noChangeShapeType="1"/>
            </p:cNvSpPr>
            <p:nvPr/>
          </p:nvSpPr>
          <p:spPr bwMode="auto">
            <a:xfrm>
              <a:off x="2368" y="2805"/>
              <a:ext cx="5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38" name="Line 32"/>
            <p:cNvSpPr>
              <a:spLocks noChangeShapeType="1"/>
            </p:cNvSpPr>
            <p:nvPr/>
          </p:nvSpPr>
          <p:spPr bwMode="auto">
            <a:xfrm flipV="1">
              <a:off x="2941" y="2575"/>
              <a:ext cx="0"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39" name="Line 33"/>
            <p:cNvSpPr>
              <a:spLocks noChangeShapeType="1"/>
            </p:cNvSpPr>
            <p:nvPr/>
          </p:nvSpPr>
          <p:spPr bwMode="auto">
            <a:xfrm>
              <a:off x="2954" y="2593"/>
              <a:ext cx="4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11640" name="Group 34"/>
            <p:cNvGrpSpPr>
              <a:grpSpLocks/>
            </p:cNvGrpSpPr>
            <p:nvPr/>
          </p:nvGrpSpPr>
          <p:grpSpPr bwMode="auto">
            <a:xfrm>
              <a:off x="4099" y="3359"/>
              <a:ext cx="384" cy="80"/>
              <a:chOff x="4099" y="3359"/>
              <a:chExt cx="384" cy="80"/>
            </a:xfrm>
          </p:grpSpPr>
          <p:sp>
            <p:nvSpPr>
              <p:cNvPr id="111661" name="Line 35"/>
              <p:cNvSpPr>
                <a:spLocks noChangeShapeType="1"/>
              </p:cNvSpPr>
              <p:nvPr/>
            </p:nvSpPr>
            <p:spPr bwMode="auto">
              <a:xfrm>
                <a:off x="4099" y="335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62" name="Line 36"/>
              <p:cNvSpPr>
                <a:spLocks noChangeShapeType="1"/>
              </p:cNvSpPr>
              <p:nvPr/>
            </p:nvSpPr>
            <p:spPr bwMode="auto">
              <a:xfrm>
                <a:off x="4483" y="3359"/>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11641" name="Line 37"/>
            <p:cNvSpPr>
              <a:spLocks noChangeShapeType="1"/>
            </p:cNvSpPr>
            <p:nvPr/>
          </p:nvSpPr>
          <p:spPr bwMode="auto">
            <a:xfrm>
              <a:off x="1802" y="3065"/>
              <a:ext cx="189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42" name="Line 38"/>
            <p:cNvSpPr>
              <a:spLocks noChangeShapeType="1"/>
            </p:cNvSpPr>
            <p:nvPr/>
          </p:nvSpPr>
          <p:spPr bwMode="auto">
            <a:xfrm flipV="1">
              <a:off x="3719" y="3068"/>
              <a:ext cx="0"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43" name="Line 39"/>
            <p:cNvSpPr>
              <a:spLocks noChangeShapeType="1"/>
            </p:cNvSpPr>
            <p:nvPr/>
          </p:nvSpPr>
          <p:spPr bwMode="auto">
            <a:xfrm>
              <a:off x="3744" y="3264"/>
              <a:ext cx="43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44" name="Rectangle 40"/>
            <p:cNvSpPr>
              <a:spLocks noChangeArrowheads="1"/>
            </p:cNvSpPr>
            <p:nvPr/>
          </p:nvSpPr>
          <p:spPr bwMode="auto">
            <a:xfrm>
              <a:off x="1260" y="2604"/>
              <a:ext cx="54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Input</a:t>
              </a:r>
            </a:p>
          </p:txBody>
        </p:sp>
        <p:sp>
          <p:nvSpPr>
            <p:cNvPr id="111645" name="Rectangle 41"/>
            <p:cNvSpPr>
              <a:spLocks noChangeArrowheads="1"/>
            </p:cNvSpPr>
            <p:nvPr/>
          </p:nvSpPr>
          <p:spPr bwMode="auto">
            <a:xfrm>
              <a:off x="1145" y="3047"/>
              <a:ext cx="69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Output</a:t>
              </a:r>
            </a:p>
          </p:txBody>
        </p:sp>
        <p:sp>
          <p:nvSpPr>
            <p:cNvPr id="111646" name="Line 42"/>
            <p:cNvSpPr>
              <a:spLocks noChangeShapeType="1"/>
            </p:cNvSpPr>
            <p:nvPr/>
          </p:nvSpPr>
          <p:spPr bwMode="auto">
            <a:xfrm flipV="1">
              <a:off x="2178" y="2469"/>
              <a:ext cx="0" cy="91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47" name="Line 43"/>
            <p:cNvSpPr>
              <a:spLocks noChangeShapeType="1"/>
            </p:cNvSpPr>
            <p:nvPr/>
          </p:nvSpPr>
          <p:spPr bwMode="auto">
            <a:xfrm flipV="1">
              <a:off x="2562" y="2469"/>
              <a:ext cx="0" cy="919"/>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48" name="Line 44"/>
            <p:cNvSpPr>
              <a:spLocks noChangeShapeType="1"/>
            </p:cNvSpPr>
            <p:nvPr/>
          </p:nvSpPr>
          <p:spPr bwMode="auto">
            <a:xfrm flipV="1">
              <a:off x="2936" y="2459"/>
              <a:ext cx="0" cy="93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49" name="Line 45"/>
            <p:cNvSpPr>
              <a:spLocks noChangeShapeType="1"/>
            </p:cNvSpPr>
            <p:nvPr/>
          </p:nvSpPr>
          <p:spPr bwMode="auto">
            <a:xfrm flipV="1">
              <a:off x="3330" y="2478"/>
              <a:ext cx="0" cy="929"/>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50" name="Line 46"/>
            <p:cNvSpPr>
              <a:spLocks noChangeShapeType="1"/>
            </p:cNvSpPr>
            <p:nvPr/>
          </p:nvSpPr>
          <p:spPr bwMode="auto">
            <a:xfrm flipV="1">
              <a:off x="3714" y="2469"/>
              <a:ext cx="0" cy="92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51" name="Line 47"/>
            <p:cNvSpPr>
              <a:spLocks noChangeShapeType="1"/>
            </p:cNvSpPr>
            <p:nvPr/>
          </p:nvSpPr>
          <p:spPr bwMode="auto">
            <a:xfrm flipV="1">
              <a:off x="2178" y="2478"/>
              <a:ext cx="0" cy="871"/>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52" name="Line 48"/>
            <p:cNvSpPr>
              <a:spLocks noChangeShapeType="1"/>
            </p:cNvSpPr>
            <p:nvPr/>
          </p:nvSpPr>
          <p:spPr bwMode="auto">
            <a:xfrm flipV="1">
              <a:off x="4098" y="2478"/>
              <a:ext cx="0" cy="91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53" name="Line 49"/>
            <p:cNvSpPr>
              <a:spLocks noChangeShapeType="1"/>
            </p:cNvSpPr>
            <p:nvPr/>
          </p:nvSpPr>
          <p:spPr bwMode="auto">
            <a:xfrm flipH="1" flipV="1">
              <a:off x="4474" y="2469"/>
              <a:ext cx="17" cy="93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54" name="Line 50"/>
            <p:cNvSpPr>
              <a:spLocks noChangeShapeType="1"/>
            </p:cNvSpPr>
            <p:nvPr/>
          </p:nvSpPr>
          <p:spPr bwMode="auto">
            <a:xfrm>
              <a:off x="3395" y="2602"/>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55" name="Line 51"/>
            <p:cNvSpPr>
              <a:spLocks noChangeShapeType="1"/>
            </p:cNvSpPr>
            <p:nvPr/>
          </p:nvSpPr>
          <p:spPr bwMode="auto">
            <a:xfrm>
              <a:off x="3405" y="2805"/>
              <a:ext cx="106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56" name="Line 52"/>
            <p:cNvSpPr>
              <a:spLocks noChangeShapeType="1"/>
            </p:cNvSpPr>
            <p:nvPr/>
          </p:nvSpPr>
          <p:spPr bwMode="auto">
            <a:xfrm flipV="1">
              <a:off x="4176" y="3072"/>
              <a:ext cx="0" cy="2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57" name="Line 53"/>
            <p:cNvSpPr>
              <a:spLocks noChangeShapeType="1"/>
            </p:cNvSpPr>
            <p:nvPr/>
          </p:nvSpPr>
          <p:spPr bwMode="auto">
            <a:xfrm>
              <a:off x="4172" y="3063"/>
              <a:ext cx="340" cy="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1658" name="Freeform 54"/>
            <p:cNvSpPr>
              <a:spLocks/>
            </p:cNvSpPr>
            <p:nvPr/>
          </p:nvSpPr>
          <p:spPr bwMode="auto">
            <a:xfrm>
              <a:off x="2995" y="2698"/>
              <a:ext cx="664" cy="481"/>
            </a:xfrm>
            <a:custGeom>
              <a:avLst/>
              <a:gdLst>
                <a:gd name="T0" fmla="*/ 0 w 664"/>
                <a:gd name="T1" fmla="*/ 0 h 481"/>
                <a:gd name="T2" fmla="*/ 41 w 664"/>
                <a:gd name="T3" fmla="*/ 0 h 481"/>
                <a:gd name="T4" fmla="*/ 72 w 664"/>
                <a:gd name="T5" fmla="*/ 0 h 481"/>
                <a:gd name="T6" fmla="*/ 104 w 664"/>
                <a:gd name="T7" fmla="*/ 0 h 481"/>
                <a:gd name="T8" fmla="*/ 145 w 664"/>
                <a:gd name="T9" fmla="*/ 8 h 481"/>
                <a:gd name="T10" fmla="*/ 197 w 664"/>
                <a:gd name="T11" fmla="*/ 33 h 481"/>
                <a:gd name="T12" fmla="*/ 228 w 664"/>
                <a:gd name="T13" fmla="*/ 59 h 481"/>
                <a:gd name="T14" fmla="*/ 259 w 664"/>
                <a:gd name="T15" fmla="*/ 75 h 481"/>
                <a:gd name="T16" fmla="*/ 290 w 664"/>
                <a:gd name="T17" fmla="*/ 101 h 481"/>
                <a:gd name="T18" fmla="*/ 321 w 664"/>
                <a:gd name="T19" fmla="*/ 134 h 481"/>
                <a:gd name="T20" fmla="*/ 332 w 664"/>
                <a:gd name="T21" fmla="*/ 160 h 481"/>
                <a:gd name="T22" fmla="*/ 342 w 664"/>
                <a:gd name="T23" fmla="*/ 193 h 481"/>
                <a:gd name="T24" fmla="*/ 342 w 664"/>
                <a:gd name="T25" fmla="*/ 219 h 481"/>
                <a:gd name="T26" fmla="*/ 342 w 664"/>
                <a:gd name="T27" fmla="*/ 253 h 481"/>
                <a:gd name="T28" fmla="*/ 342 w 664"/>
                <a:gd name="T29" fmla="*/ 295 h 481"/>
                <a:gd name="T30" fmla="*/ 342 w 664"/>
                <a:gd name="T31" fmla="*/ 328 h 481"/>
                <a:gd name="T32" fmla="*/ 342 w 664"/>
                <a:gd name="T33" fmla="*/ 362 h 481"/>
                <a:gd name="T34" fmla="*/ 342 w 664"/>
                <a:gd name="T35" fmla="*/ 396 h 481"/>
                <a:gd name="T36" fmla="*/ 373 w 664"/>
                <a:gd name="T37" fmla="*/ 421 h 481"/>
                <a:gd name="T38" fmla="*/ 404 w 664"/>
                <a:gd name="T39" fmla="*/ 438 h 481"/>
                <a:gd name="T40" fmla="*/ 435 w 664"/>
                <a:gd name="T41" fmla="*/ 455 h 481"/>
                <a:gd name="T42" fmla="*/ 466 w 664"/>
                <a:gd name="T43" fmla="*/ 463 h 481"/>
                <a:gd name="T44" fmla="*/ 498 w 664"/>
                <a:gd name="T45" fmla="*/ 480 h 481"/>
                <a:gd name="T46" fmla="*/ 550 w 664"/>
                <a:gd name="T47" fmla="*/ 480 h 481"/>
                <a:gd name="T48" fmla="*/ 591 w 664"/>
                <a:gd name="T49" fmla="*/ 480 h 481"/>
                <a:gd name="T50" fmla="*/ 632 w 664"/>
                <a:gd name="T51" fmla="*/ 480 h 481"/>
                <a:gd name="T52" fmla="*/ 663 w 664"/>
                <a:gd name="T53" fmla="*/ 480 h 4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4"/>
                <a:gd name="T82" fmla="*/ 0 h 481"/>
                <a:gd name="T83" fmla="*/ 664 w 664"/>
                <a:gd name="T84" fmla="*/ 481 h 4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4" h="481">
                  <a:moveTo>
                    <a:pt x="0" y="0"/>
                  </a:moveTo>
                  <a:lnTo>
                    <a:pt x="41" y="0"/>
                  </a:lnTo>
                  <a:lnTo>
                    <a:pt x="72" y="0"/>
                  </a:lnTo>
                  <a:lnTo>
                    <a:pt x="104" y="0"/>
                  </a:lnTo>
                  <a:lnTo>
                    <a:pt x="145" y="8"/>
                  </a:lnTo>
                  <a:lnTo>
                    <a:pt x="197" y="33"/>
                  </a:lnTo>
                  <a:lnTo>
                    <a:pt x="228" y="59"/>
                  </a:lnTo>
                  <a:lnTo>
                    <a:pt x="259" y="75"/>
                  </a:lnTo>
                  <a:lnTo>
                    <a:pt x="290" y="101"/>
                  </a:lnTo>
                  <a:lnTo>
                    <a:pt x="321" y="134"/>
                  </a:lnTo>
                  <a:lnTo>
                    <a:pt x="332" y="160"/>
                  </a:lnTo>
                  <a:lnTo>
                    <a:pt x="342" y="193"/>
                  </a:lnTo>
                  <a:lnTo>
                    <a:pt x="342" y="219"/>
                  </a:lnTo>
                  <a:lnTo>
                    <a:pt x="342" y="253"/>
                  </a:lnTo>
                  <a:lnTo>
                    <a:pt x="342" y="295"/>
                  </a:lnTo>
                  <a:lnTo>
                    <a:pt x="342" y="328"/>
                  </a:lnTo>
                  <a:lnTo>
                    <a:pt x="342" y="362"/>
                  </a:lnTo>
                  <a:lnTo>
                    <a:pt x="342" y="396"/>
                  </a:lnTo>
                  <a:lnTo>
                    <a:pt x="373" y="421"/>
                  </a:lnTo>
                  <a:lnTo>
                    <a:pt x="404" y="438"/>
                  </a:lnTo>
                  <a:lnTo>
                    <a:pt x="435" y="455"/>
                  </a:lnTo>
                  <a:lnTo>
                    <a:pt x="466" y="463"/>
                  </a:lnTo>
                  <a:lnTo>
                    <a:pt x="498" y="480"/>
                  </a:lnTo>
                  <a:lnTo>
                    <a:pt x="550" y="480"/>
                  </a:lnTo>
                  <a:lnTo>
                    <a:pt x="591" y="480"/>
                  </a:lnTo>
                  <a:lnTo>
                    <a:pt x="632" y="480"/>
                  </a:lnTo>
                  <a:lnTo>
                    <a:pt x="663" y="480"/>
                  </a:lnTo>
                </a:path>
              </a:pathLst>
            </a:custGeom>
            <a:noFill/>
            <a:ln w="25400" cap="rnd"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1659" name="Freeform 55"/>
            <p:cNvSpPr>
              <a:spLocks/>
            </p:cNvSpPr>
            <p:nvPr/>
          </p:nvSpPr>
          <p:spPr bwMode="auto">
            <a:xfrm>
              <a:off x="3465" y="2678"/>
              <a:ext cx="664" cy="481"/>
            </a:xfrm>
            <a:custGeom>
              <a:avLst/>
              <a:gdLst>
                <a:gd name="T0" fmla="*/ 0 w 664"/>
                <a:gd name="T1" fmla="*/ 0 h 481"/>
                <a:gd name="T2" fmla="*/ 41 w 664"/>
                <a:gd name="T3" fmla="*/ 0 h 481"/>
                <a:gd name="T4" fmla="*/ 72 w 664"/>
                <a:gd name="T5" fmla="*/ 0 h 481"/>
                <a:gd name="T6" fmla="*/ 104 w 664"/>
                <a:gd name="T7" fmla="*/ 0 h 481"/>
                <a:gd name="T8" fmla="*/ 145 w 664"/>
                <a:gd name="T9" fmla="*/ 8 h 481"/>
                <a:gd name="T10" fmla="*/ 197 w 664"/>
                <a:gd name="T11" fmla="*/ 33 h 481"/>
                <a:gd name="T12" fmla="*/ 228 w 664"/>
                <a:gd name="T13" fmla="*/ 59 h 481"/>
                <a:gd name="T14" fmla="*/ 259 w 664"/>
                <a:gd name="T15" fmla="*/ 75 h 481"/>
                <a:gd name="T16" fmla="*/ 290 w 664"/>
                <a:gd name="T17" fmla="*/ 101 h 481"/>
                <a:gd name="T18" fmla="*/ 321 w 664"/>
                <a:gd name="T19" fmla="*/ 134 h 481"/>
                <a:gd name="T20" fmla="*/ 332 w 664"/>
                <a:gd name="T21" fmla="*/ 160 h 481"/>
                <a:gd name="T22" fmla="*/ 342 w 664"/>
                <a:gd name="T23" fmla="*/ 193 h 481"/>
                <a:gd name="T24" fmla="*/ 342 w 664"/>
                <a:gd name="T25" fmla="*/ 219 h 481"/>
                <a:gd name="T26" fmla="*/ 342 w 664"/>
                <a:gd name="T27" fmla="*/ 253 h 481"/>
                <a:gd name="T28" fmla="*/ 342 w 664"/>
                <a:gd name="T29" fmla="*/ 295 h 481"/>
                <a:gd name="T30" fmla="*/ 342 w 664"/>
                <a:gd name="T31" fmla="*/ 328 h 481"/>
                <a:gd name="T32" fmla="*/ 342 w 664"/>
                <a:gd name="T33" fmla="*/ 362 h 481"/>
                <a:gd name="T34" fmla="*/ 342 w 664"/>
                <a:gd name="T35" fmla="*/ 396 h 481"/>
                <a:gd name="T36" fmla="*/ 373 w 664"/>
                <a:gd name="T37" fmla="*/ 421 h 481"/>
                <a:gd name="T38" fmla="*/ 404 w 664"/>
                <a:gd name="T39" fmla="*/ 438 h 481"/>
                <a:gd name="T40" fmla="*/ 435 w 664"/>
                <a:gd name="T41" fmla="*/ 455 h 481"/>
                <a:gd name="T42" fmla="*/ 466 w 664"/>
                <a:gd name="T43" fmla="*/ 463 h 481"/>
                <a:gd name="T44" fmla="*/ 498 w 664"/>
                <a:gd name="T45" fmla="*/ 480 h 481"/>
                <a:gd name="T46" fmla="*/ 550 w 664"/>
                <a:gd name="T47" fmla="*/ 480 h 481"/>
                <a:gd name="T48" fmla="*/ 591 w 664"/>
                <a:gd name="T49" fmla="*/ 480 h 481"/>
                <a:gd name="T50" fmla="*/ 632 w 664"/>
                <a:gd name="T51" fmla="*/ 480 h 481"/>
                <a:gd name="T52" fmla="*/ 663 w 664"/>
                <a:gd name="T53" fmla="*/ 480 h 4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4"/>
                <a:gd name="T82" fmla="*/ 0 h 481"/>
                <a:gd name="T83" fmla="*/ 664 w 664"/>
                <a:gd name="T84" fmla="*/ 481 h 4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4" h="481">
                  <a:moveTo>
                    <a:pt x="0" y="0"/>
                  </a:moveTo>
                  <a:lnTo>
                    <a:pt x="41" y="0"/>
                  </a:lnTo>
                  <a:lnTo>
                    <a:pt x="72" y="0"/>
                  </a:lnTo>
                  <a:lnTo>
                    <a:pt x="104" y="0"/>
                  </a:lnTo>
                  <a:lnTo>
                    <a:pt x="145" y="8"/>
                  </a:lnTo>
                  <a:lnTo>
                    <a:pt x="197" y="33"/>
                  </a:lnTo>
                  <a:lnTo>
                    <a:pt x="228" y="59"/>
                  </a:lnTo>
                  <a:lnTo>
                    <a:pt x="259" y="75"/>
                  </a:lnTo>
                  <a:lnTo>
                    <a:pt x="290" y="101"/>
                  </a:lnTo>
                  <a:lnTo>
                    <a:pt x="321" y="134"/>
                  </a:lnTo>
                  <a:lnTo>
                    <a:pt x="332" y="160"/>
                  </a:lnTo>
                  <a:lnTo>
                    <a:pt x="342" y="193"/>
                  </a:lnTo>
                  <a:lnTo>
                    <a:pt x="342" y="219"/>
                  </a:lnTo>
                  <a:lnTo>
                    <a:pt x="342" y="253"/>
                  </a:lnTo>
                  <a:lnTo>
                    <a:pt x="342" y="295"/>
                  </a:lnTo>
                  <a:lnTo>
                    <a:pt x="342" y="328"/>
                  </a:lnTo>
                  <a:lnTo>
                    <a:pt x="342" y="362"/>
                  </a:lnTo>
                  <a:lnTo>
                    <a:pt x="342" y="396"/>
                  </a:lnTo>
                  <a:lnTo>
                    <a:pt x="373" y="421"/>
                  </a:lnTo>
                  <a:lnTo>
                    <a:pt x="404" y="438"/>
                  </a:lnTo>
                  <a:lnTo>
                    <a:pt x="435" y="455"/>
                  </a:lnTo>
                  <a:lnTo>
                    <a:pt x="466" y="463"/>
                  </a:lnTo>
                  <a:lnTo>
                    <a:pt x="498" y="480"/>
                  </a:lnTo>
                  <a:lnTo>
                    <a:pt x="550" y="480"/>
                  </a:lnTo>
                  <a:lnTo>
                    <a:pt x="591" y="480"/>
                  </a:lnTo>
                  <a:lnTo>
                    <a:pt x="632" y="480"/>
                  </a:lnTo>
                  <a:lnTo>
                    <a:pt x="663" y="480"/>
                  </a:lnTo>
                </a:path>
              </a:pathLst>
            </a:custGeom>
            <a:noFill/>
            <a:ln w="25400" cap="rnd"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1660" name="Rectangle 56"/>
            <p:cNvSpPr>
              <a:spLocks noChangeArrowheads="1"/>
            </p:cNvSpPr>
            <p:nvPr/>
          </p:nvSpPr>
          <p:spPr bwMode="auto">
            <a:xfrm>
              <a:off x="1643" y="3513"/>
              <a:ext cx="327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Lucida Sans" panose="020B0602030504020204" pitchFamily="34" charset="0"/>
                </a:rPr>
                <a:t> 0      5    10    15    20    25   30    35</a:t>
              </a:r>
            </a:p>
          </p:txBody>
        </p:sp>
      </p:grpSp>
      <p:sp>
        <p:nvSpPr>
          <p:cNvPr id="111624" name="Rectangle 57"/>
          <p:cNvSpPr>
            <a:spLocks noChangeArrowheads="1"/>
          </p:cNvSpPr>
          <p:nvPr/>
        </p:nvSpPr>
        <p:spPr bwMode="auto">
          <a:xfrm>
            <a:off x="517525" y="2714625"/>
            <a:ext cx="8321675" cy="43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tabLst>
                <a:tab pos="457200" algn="l"/>
                <a:tab pos="685800" algn="l"/>
              </a:tabLst>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tabLst>
                <a:tab pos="457200" algn="l"/>
                <a:tab pos="685800" algn="l"/>
              </a:tabLst>
              <a:defRPr sz="2400">
                <a:solidFill>
                  <a:schemeClr val="tx1"/>
                </a:solidFill>
                <a:latin typeface="Arial" panose="020B0604020202020204" pitchFamily="34" charset="0"/>
              </a:defRPr>
            </a:lvl2pPr>
            <a:lvl3pPr marL="1143000" indent="-228600">
              <a:spcBef>
                <a:spcPct val="20000"/>
              </a:spcBef>
              <a:buClr>
                <a:schemeClr val="tx1"/>
              </a:buClr>
              <a:buSzPct val="100000"/>
              <a:buChar char="–"/>
              <a:tabLst>
                <a:tab pos="457200" algn="l"/>
                <a:tab pos="685800" algn="l"/>
              </a:tabLst>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tabLst>
                <a:tab pos="457200" algn="l"/>
                <a:tab pos="685800" algn="l"/>
              </a:tabLst>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9pPr>
          </a:lstStyle>
          <a:p>
            <a:pPr>
              <a:spcBef>
                <a:spcPct val="0"/>
              </a:spcBef>
              <a:buClrTx/>
              <a:buSzTx/>
              <a:buFontTx/>
              <a:buNone/>
            </a:pPr>
            <a:r>
              <a:rPr lang="en-US" altLang="en-US" sz="2000" b="1" i="0">
                <a:solidFill>
                  <a:schemeClr val="tx1"/>
                </a:solidFill>
                <a:latin typeface="Courier New" panose="02070309020205020404" pitchFamily="49" charset="0"/>
              </a:rPr>
              <a:t>Output &lt;=  REJECT 5ns INERTIAL NOT Input AFTER 10ns;</a:t>
            </a:r>
            <a:endParaRPr lang="en-US" altLang="en-US" b="1" i="0">
              <a:solidFill>
                <a:schemeClr val="tx1"/>
              </a:solidFill>
              <a:latin typeface="Lucida Sans" panose="020B0602030504020204" pitchFamily="34" charset="0"/>
            </a:endParaRPr>
          </a:p>
        </p:txBody>
      </p:sp>
    </p:spTree>
    <p:extLst>
      <p:ext uri="{BB962C8B-B14F-4D97-AF65-F5344CB8AC3E}">
        <p14:creationId xmlns:p14="http://schemas.microsoft.com/office/powerpoint/2010/main" val="1800342372"/>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3E443001-725B-4D11-A9B8-7C6492B65EA8}" type="slidenum">
              <a:rPr lang="ar-SA" altLang="en-US" sz="1400" smtClean="0">
                <a:solidFill>
                  <a:srgbClr val="0000B6"/>
                </a:solidFill>
                <a:latin typeface="Book Antiqua" panose="02040602050305030304" pitchFamily="18" charset="0"/>
              </a:rPr>
              <a:pPr>
                <a:spcBef>
                  <a:spcPct val="0"/>
                </a:spcBef>
                <a:buClrTx/>
                <a:buSzTx/>
                <a:buFontTx/>
                <a:buNone/>
              </a:pPr>
              <a:t>86</a:t>
            </a:fld>
            <a:endParaRPr lang="en-US" altLang="en-US" sz="1400" smtClean="0">
              <a:solidFill>
                <a:srgbClr val="0000B6"/>
              </a:solidFill>
              <a:latin typeface="Book Antiqua" panose="02040602050305030304" pitchFamily="18" charset="0"/>
            </a:endParaRPr>
          </a:p>
        </p:txBody>
      </p:sp>
      <p:sp>
        <p:nvSpPr>
          <p:cNvPr id="11366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11366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fa-IR" altLang="en-US" sz="2400">
              <a:solidFill>
                <a:schemeClr val="tx1"/>
              </a:solidFill>
            </a:endParaRPr>
          </a:p>
        </p:txBody>
      </p:sp>
      <p:sp>
        <p:nvSpPr>
          <p:cNvPr id="644100" name="Rectangle 4"/>
          <p:cNvSpPr>
            <a:spLocks noGrp="1" noChangeArrowheads="1"/>
          </p:cNvSpPr>
          <p:nvPr>
            <p:ph type="title"/>
          </p:nvPr>
        </p:nvSpPr>
        <p:spPr/>
        <p:txBody>
          <a:bodyPr/>
          <a:lstStyle/>
          <a:p>
            <a:pPr>
              <a:defRPr/>
            </a:pPr>
            <a:r>
              <a:rPr lang="en-US" smtClean="0"/>
              <a:t>Delta Delay</a:t>
            </a:r>
          </a:p>
        </p:txBody>
      </p:sp>
      <p:sp>
        <p:nvSpPr>
          <p:cNvPr id="113670" name="Rectangle 5"/>
          <p:cNvSpPr>
            <a:spLocks noGrp="1" noChangeArrowheads="1"/>
          </p:cNvSpPr>
          <p:nvPr>
            <p:ph type="body" idx="1"/>
          </p:nvPr>
        </p:nvSpPr>
        <p:spPr>
          <a:xfrm>
            <a:off x="685800" y="1012825"/>
            <a:ext cx="7772400" cy="5080000"/>
          </a:xfrm>
        </p:spPr>
        <p:txBody>
          <a:bodyPr/>
          <a:lstStyle/>
          <a:p>
            <a:r>
              <a:rPr lang="en-US" altLang="en-US" smtClean="0"/>
              <a:t>Default signal assignment propagation delay if no delay is explicitly prescribed</a:t>
            </a:r>
          </a:p>
          <a:p>
            <a:pPr lvl="1"/>
            <a:r>
              <a:rPr lang="en-US" altLang="en-US" smtClean="0"/>
              <a:t>VHDL signal assignments do not take place immediately</a:t>
            </a:r>
          </a:p>
          <a:p>
            <a:pPr lvl="1"/>
            <a:r>
              <a:rPr lang="en-US" altLang="en-US" smtClean="0"/>
              <a:t>Delta is an infinitesimal VHDL time unit so that all signal assignments can result in signals assuming their values at a future time</a:t>
            </a:r>
          </a:p>
          <a:p>
            <a:pPr lvl="1"/>
            <a:r>
              <a:rPr lang="en-US" altLang="en-US" smtClean="0"/>
              <a:t>E.g.</a:t>
            </a:r>
          </a:p>
          <a:p>
            <a:endParaRPr lang="en-US" altLang="en-US" smtClean="0"/>
          </a:p>
          <a:p>
            <a:r>
              <a:rPr lang="en-US" altLang="en-US" smtClean="0"/>
              <a:t>Supports a model of concurrent VHDL process execution</a:t>
            </a:r>
          </a:p>
          <a:p>
            <a:pPr lvl="1"/>
            <a:r>
              <a:rPr lang="en-US" altLang="en-US" smtClean="0"/>
              <a:t>Order in which processes are executed by simulator does not affect simulation output</a:t>
            </a:r>
          </a:p>
        </p:txBody>
      </p:sp>
      <p:sp>
        <p:nvSpPr>
          <p:cNvPr id="113671" name="Rectangle 6"/>
          <p:cNvSpPr>
            <a:spLocks noChangeArrowheads="1"/>
          </p:cNvSpPr>
          <p:nvPr/>
        </p:nvSpPr>
        <p:spPr bwMode="auto">
          <a:xfrm>
            <a:off x="2076450" y="4283075"/>
            <a:ext cx="6584950" cy="676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spcBef>
                <a:spcPct val="20000"/>
              </a:spcBef>
              <a:buClr>
                <a:srgbClr val="315263"/>
              </a:buClr>
              <a:buSzPct val="75000"/>
              <a:buFont typeface="Wingdings" panose="05000000000000000000" pitchFamily="2" charset="2"/>
              <a:buChar char="q"/>
              <a:tabLst>
                <a:tab pos="457200" algn="l"/>
                <a:tab pos="685800" algn="l"/>
              </a:tabLst>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tabLst>
                <a:tab pos="457200" algn="l"/>
                <a:tab pos="685800" algn="l"/>
              </a:tabLst>
              <a:defRPr sz="2400">
                <a:solidFill>
                  <a:schemeClr val="tx1"/>
                </a:solidFill>
                <a:latin typeface="Arial" panose="020B0604020202020204" pitchFamily="34" charset="0"/>
              </a:defRPr>
            </a:lvl2pPr>
            <a:lvl3pPr marL="1143000" indent="-228600">
              <a:spcBef>
                <a:spcPct val="20000"/>
              </a:spcBef>
              <a:buClr>
                <a:schemeClr val="tx1"/>
              </a:buClr>
              <a:buSzPct val="100000"/>
              <a:buChar char="–"/>
              <a:tabLst>
                <a:tab pos="457200" algn="l"/>
                <a:tab pos="685800" algn="l"/>
              </a:tabLst>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tabLst>
                <a:tab pos="457200" algn="l"/>
                <a:tab pos="685800" algn="l"/>
              </a:tabLst>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tabLst>
                <a:tab pos="457200" algn="l"/>
                <a:tab pos="685800" algn="l"/>
              </a:tabLst>
              <a:defRPr sz="1600">
                <a:solidFill>
                  <a:schemeClr val="tx1"/>
                </a:solidFill>
                <a:latin typeface="Arial" panose="020B0604020202020204" pitchFamily="34" charset="0"/>
              </a:defRPr>
            </a:lvl9pPr>
          </a:lstStyle>
          <a:p>
            <a:pPr>
              <a:spcBef>
                <a:spcPct val="0"/>
              </a:spcBef>
              <a:buClrTx/>
              <a:buSzTx/>
              <a:buFontTx/>
              <a:buNone/>
            </a:pPr>
            <a:r>
              <a:rPr lang="en-US" altLang="en-US" sz="1800" b="1" i="0">
                <a:solidFill>
                  <a:schemeClr val="tx1"/>
                </a:solidFill>
                <a:latin typeface="Courier New" panose="02070309020205020404" pitchFamily="49" charset="0"/>
              </a:rPr>
              <a:t>Output &lt;= NOT Input;</a:t>
            </a:r>
          </a:p>
          <a:p>
            <a:pPr>
              <a:spcBef>
                <a:spcPct val="0"/>
              </a:spcBef>
              <a:buClrTx/>
              <a:buSzTx/>
              <a:buFontTx/>
              <a:buNone/>
            </a:pPr>
            <a:r>
              <a:rPr lang="en-US" altLang="en-US" sz="1800" b="1" i="0">
                <a:solidFill>
                  <a:schemeClr val="tx1"/>
                </a:solidFill>
                <a:latin typeface="Courier New" panose="02070309020205020404" pitchFamily="49" charset="0"/>
              </a:rPr>
              <a:t>-- Output assumes new value in one delta cycle</a:t>
            </a:r>
          </a:p>
        </p:txBody>
      </p:sp>
    </p:spTree>
    <p:extLst>
      <p:ext uri="{BB962C8B-B14F-4D97-AF65-F5344CB8AC3E}">
        <p14:creationId xmlns:p14="http://schemas.microsoft.com/office/powerpoint/2010/main" val="2937126107"/>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smtClean="0"/>
              <a:t>Example – Delta Delay</a:t>
            </a:r>
          </a:p>
        </p:txBody>
      </p:sp>
      <p:pic>
        <p:nvPicPr>
          <p:cNvPr id="1003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1590675"/>
            <a:ext cx="726757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2775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4676CD40-13BD-4E37-A6BF-C02C97A92360}" type="slidenum">
              <a:rPr lang="ar-SA" altLang="en-US" sz="1400" smtClean="0">
                <a:solidFill>
                  <a:srgbClr val="0000B6"/>
                </a:solidFill>
                <a:latin typeface="Book Antiqua" panose="02040602050305030304" pitchFamily="18" charset="0"/>
              </a:rPr>
              <a:pPr>
                <a:spcBef>
                  <a:spcPct val="0"/>
                </a:spcBef>
                <a:buClrTx/>
                <a:buSzTx/>
                <a:buFontTx/>
                <a:buNone/>
              </a:pPr>
              <a:t>88</a:t>
            </a:fld>
            <a:endParaRPr lang="en-US" altLang="en-US" sz="1400" smtClean="0">
              <a:solidFill>
                <a:srgbClr val="0000B6"/>
              </a:solidFill>
              <a:latin typeface="Book Antiqua" panose="02040602050305030304" pitchFamily="18" charset="0"/>
            </a:endParaRPr>
          </a:p>
        </p:txBody>
      </p:sp>
      <p:sp>
        <p:nvSpPr>
          <p:cNvPr id="646146" name="Rectangle 2"/>
          <p:cNvSpPr>
            <a:spLocks noGrp="1" noChangeArrowheads="1"/>
          </p:cNvSpPr>
          <p:nvPr>
            <p:ph type="title"/>
          </p:nvPr>
        </p:nvSpPr>
        <p:spPr/>
        <p:txBody>
          <a:bodyPr/>
          <a:lstStyle/>
          <a:p>
            <a:pPr>
              <a:defRPr/>
            </a:pPr>
            <a:r>
              <a:rPr lang="en-US" smtClean="0"/>
              <a:t>Simulation Example</a:t>
            </a:r>
          </a:p>
        </p:txBody>
      </p:sp>
      <p:pic>
        <p:nvPicPr>
          <p:cNvPr id="1157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1173163"/>
            <a:ext cx="439261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288" y="1031875"/>
            <a:ext cx="3589337"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763" y="3700463"/>
            <a:ext cx="32670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0919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838ED79A-D06E-4A45-BF96-F42FAB7CF360}" type="slidenum">
              <a:rPr lang="ar-SA" altLang="en-US" sz="1400" smtClean="0">
                <a:solidFill>
                  <a:srgbClr val="0000B6"/>
                </a:solidFill>
                <a:latin typeface="Book Antiqua" panose="02040602050305030304" pitchFamily="18" charset="0"/>
              </a:rPr>
              <a:pPr>
                <a:spcBef>
                  <a:spcPct val="0"/>
                </a:spcBef>
                <a:buClrTx/>
                <a:buSzTx/>
                <a:buFontTx/>
                <a:buNone/>
              </a:pPr>
              <a:t>89</a:t>
            </a:fld>
            <a:endParaRPr lang="en-US" altLang="en-US" sz="1400" smtClean="0">
              <a:solidFill>
                <a:srgbClr val="0000B6"/>
              </a:solidFill>
              <a:latin typeface="Book Antiqua" panose="02040602050305030304" pitchFamily="18" charset="0"/>
            </a:endParaRPr>
          </a:p>
        </p:txBody>
      </p:sp>
      <p:sp>
        <p:nvSpPr>
          <p:cNvPr id="647170" name="Rectangle 2"/>
          <p:cNvSpPr>
            <a:spLocks noGrp="1" noChangeArrowheads="1"/>
          </p:cNvSpPr>
          <p:nvPr>
            <p:ph type="title"/>
          </p:nvPr>
        </p:nvSpPr>
        <p:spPr/>
        <p:txBody>
          <a:bodyPr/>
          <a:lstStyle/>
          <a:p>
            <a:pPr>
              <a:defRPr/>
            </a:pPr>
            <a:r>
              <a:rPr lang="en-US" smtClean="0"/>
              <a:t>Problem #1</a:t>
            </a:r>
          </a:p>
        </p:txBody>
      </p:sp>
      <p:sp>
        <p:nvSpPr>
          <p:cNvPr id="647171" name="Rectangle 3"/>
          <p:cNvSpPr>
            <a:spLocks noGrp="1" noChangeArrowheads="1"/>
          </p:cNvSpPr>
          <p:nvPr>
            <p:ph type="body" idx="1"/>
          </p:nvPr>
        </p:nvSpPr>
        <p:spPr>
          <a:xfrm>
            <a:off x="720725" y="1257300"/>
            <a:ext cx="2443163" cy="5080000"/>
          </a:xfrm>
        </p:spPr>
        <p:txBody>
          <a:bodyPr/>
          <a:lstStyle/>
          <a:p>
            <a:r>
              <a:rPr lang="en-US" altLang="en-US" sz="2000" smtClean="0">
                <a:cs typeface="Times New Roman" panose="02020603050405020304" pitchFamily="18" charset="0"/>
              </a:rPr>
              <a:t>Using the labels, list the order in which the following signal assignments are evaluated if in2 changes from a '0' to a '1'.  Assume in1 has been a '1' and in2 has been a '0' for a long time, and then at time </a:t>
            </a:r>
            <a:r>
              <a:rPr lang="en-US" altLang="en-US" sz="2000" i="1" smtClean="0">
                <a:cs typeface="Times New Roman" panose="02020603050405020304" pitchFamily="18" charset="0"/>
              </a:rPr>
              <a:t>t </a:t>
            </a:r>
            <a:r>
              <a:rPr lang="en-US" altLang="en-US" sz="2000" smtClean="0">
                <a:cs typeface="Times New Roman" panose="02020603050405020304" pitchFamily="18" charset="0"/>
              </a:rPr>
              <a:t>in2 changes from a '0' to a '1'.</a:t>
            </a:r>
          </a:p>
          <a:p>
            <a:endParaRPr lang="en-US" altLang="en-US" sz="2000" smtClean="0"/>
          </a:p>
        </p:txBody>
      </p:sp>
      <p:sp>
        <p:nvSpPr>
          <p:cNvPr id="647172" name="Text Box 4"/>
          <p:cNvSpPr txBox="1">
            <a:spLocks noChangeArrowheads="1"/>
          </p:cNvSpPr>
          <p:nvPr/>
        </p:nvSpPr>
        <p:spPr bwMode="auto">
          <a:xfrm>
            <a:off x="3062288" y="1014413"/>
            <a:ext cx="5791200" cy="548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entity not_another_prob is</a:t>
            </a:r>
          </a:p>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	port (in1, in2: in bit;</a:t>
            </a:r>
          </a:p>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	a: out bit);</a:t>
            </a:r>
          </a:p>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end not_another_prob;</a:t>
            </a:r>
          </a:p>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 </a:t>
            </a:r>
          </a:p>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architecture oh_behave of not_another_prob is</a:t>
            </a:r>
          </a:p>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	signal b, c, d, e, f: bit;</a:t>
            </a:r>
          </a:p>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begin</a:t>
            </a:r>
          </a:p>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	L1:  d &lt;= not(in1);</a:t>
            </a:r>
          </a:p>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	L2:  c&lt;= not(in2);</a:t>
            </a:r>
          </a:p>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	L3:  f &lt;= (d and in2) ; </a:t>
            </a:r>
          </a:p>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	L4:  e &lt;= (c and in1) ;</a:t>
            </a:r>
          </a:p>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	L5:  a &lt;= not b;</a:t>
            </a:r>
          </a:p>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	L6:  b &lt;= e or f;</a:t>
            </a:r>
          </a:p>
          <a:p>
            <a:pPr>
              <a:spcBef>
                <a:spcPct val="50000"/>
              </a:spcBef>
              <a:buClrTx/>
              <a:buSzTx/>
              <a:buFontTx/>
              <a:buNone/>
            </a:pPr>
            <a:r>
              <a:rPr lang="en-US" altLang="en-US" sz="1600" i="0">
                <a:solidFill>
                  <a:srgbClr val="0000FF"/>
                </a:solidFill>
                <a:latin typeface="Courier New" panose="02070309020205020404" pitchFamily="49" charset="0"/>
                <a:cs typeface="Times New Roman" panose="02020603050405020304" pitchFamily="18" charset="0"/>
              </a:rPr>
              <a:t>end oh_behave;</a:t>
            </a:r>
            <a:endParaRPr lang="en-US" altLang="en-US" sz="1600" i="0">
              <a:solidFill>
                <a:srgbClr val="0000FF"/>
              </a:solidFill>
              <a:latin typeface="Courier New" panose="02070309020205020404" pitchFamily="49" charset="0"/>
            </a:endParaRPr>
          </a:p>
        </p:txBody>
      </p:sp>
    </p:spTree>
    <p:extLst>
      <p:ext uri="{BB962C8B-B14F-4D97-AF65-F5344CB8AC3E}">
        <p14:creationId xmlns:p14="http://schemas.microsoft.com/office/powerpoint/2010/main" val="3742988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7171">
                                            <p:txEl>
                                              <p:pRg st="0" end="0"/>
                                            </p:txEl>
                                          </p:spTgt>
                                        </p:tgtEl>
                                        <p:attrNameLst>
                                          <p:attrName>style.visibility</p:attrName>
                                        </p:attrNameLst>
                                      </p:cBhvr>
                                      <p:to>
                                        <p:strVal val="visible"/>
                                      </p:to>
                                    </p:set>
                                    <p:anim calcmode="lin" valueType="num">
                                      <p:cBhvr additive="base">
                                        <p:cTn id="7" dur="500" fill="hold"/>
                                        <p:tgtEl>
                                          <p:spTgt spid="64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7172"/>
                                        </p:tgtEl>
                                        <p:attrNameLst>
                                          <p:attrName>style.visibility</p:attrName>
                                        </p:attrNameLst>
                                      </p:cBhvr>
                                      <p:to>
                                        <p:strVal val="visible"/>
                                      </p:to>
                                    </p:set>
                                    <p:anim calcmode="lin" valueType="num">
                                      <p:cBhvr additive="base">
                                        <p:cTn id="13" dur="500" fill="hold"/>
                                        <p:tgtEl>
                                          <p:spTgt spid="647172"/>
                                        </p:tgtEl>
                                        <p:attrNameLst>
                                          <p:attrName>ppt_x</p:attrName>
                                        </p:attrNameLst>
                                      </p:cBhvr>
                                      <p:tavLst>
                                        <p:tav tm="0">
                                          <p:val>
                                            <p:strVal val="0-#ppt_w/2"/>
                                          </p:val>
                                        </p:tav>
                                        <p:tav tm="100000">
                                          <p:val>
                                            <p:strVal val="#ppt_x"/>
                                          </p:val>
                                        </p:tav>
                                      </p:tavLst>
                                    </p:anim>
                                    <p:anim calcmode="lin" valueType="num">
                                      <p:cBhvr additive="base">
                                        <p:cTn id="14" dur="500" fill="hold"/>
                                        <p:tgtEl>
                                          <p:spTgt spid="64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1" grpId="0" build="p" autoUpdateAnimBg="0"/>
      <p:bldP spid="64717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p:cNvSpPr>
            <a:spLocks noGrp="1"/>
          </p:cNvSpPr>
          <p:nvPr>
            <p:ph type="ftr" sz="quarter" idx="4294967295"/>
          </p:nvPr>
        </p:nvSpPr>
        <p:spPr bwMode="auto">
          <a:xfrm>
            <a:off x="7239000" y="6575425"/>
            <a:ext cx="1905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r">
              <a:spcBef>
                <a:spcPct val="0"/>
              </a:spcBef>
              <a:buClrTx/>
              <a:buSzTx/>
              <a:buFontTx/>
              <a:buNone/>
            </a:pPr>
            <a:r>
              <a:rPr lang="en-US" altLang="en-US" sz="1400" i="0">
                <a:solidFill>
                  <a:srgbClr val="009900"/>
                </a:solidFill>
                <a:ea typeface="MS PGothic" panose="020B0600070205080204" pitchFamily="34" charset="-128"/>
                <a:cs typeface="Arial" panose="020B0604020202020204" pitchFamily="34" charset="0"/>
              </a:rPr>
              <a:t>ECE 44</a:t>
            </a:r>
            <a:r>
              <a:rPr lang="pl-PL" altLang="en-US" sz="1400" i="0">
                <a:solidFill>
                  <a:srgbClr val="009900"/>
                </a:solidFill>
                <a:ea typeface="MS PGothic" panose="020B0600070205080204" pitchFamily="34" charset="-128"/>
                <a:cs typeface="Arial" panose="020B0604020202020204" pitchFamily="34" charset="0"/>
              </a:rPr>
              <a:t>8</a:t>
            </a:r>
            <a:r>
              <a:rPr lang="en-US" altLang="en-US" sz="1400" i="0">
                <a:solidFill>
                  <a:srgbClr val="009900"/>
                </a:solidFill>
                <a:ea typeface="MS PGothic" panose="020B0600070205080204" pitchFamily="34" charset="-128"/>
                <a:cs typeface="Arial" panose="020B0604020202020204" pitchFamily="34" charset="0"/>
              </a:rPr>
              <a:t> – </a:t>
            </a:r>
            <a:r>
              <a:rPr lang="pl-PL" altLang="en-US" sz="1400" i="0">
                <a:solidFill>
                  <a:srgbClr val="009900"/>
                </a:solidFill>
                <a:ea typeface="MS PGothic" panose="020B0600070205080204" pitchFamily="34" charset="-128"/>
                <a:cs typeface="Arial" panose="020B0604020202020204" pitchFamily="34" charset="0"/>
              </a:rPr>
              <a:t>FPGA and ASIC Design with VHDL</a:t>
            </a:r>
          </a:p>
        </p:txBody>
      </p:sp>
      <p:pic>
        <p:nvPicPr>
          <p:cNvPr id="21507" name="Picture 2" descr="crii_application_large_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3"/>
          <p:cNvSpPr txBox="1">
            <a:spLocks noChangeArrowheads="1"/>
          </p:cNvSpPr>
          <p:nvPr/>
        </p:nvSpPr>
        <p:spPr bwMode="auto">
          <a:xfrm>
            <a:off x="3733800" y="2971800"/>
            <a:ext cx="1597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gn="ctr">
              <a:spcBef>
                <a:spcPct val="0"/>
              </a:spcBef>
              <a:buClrTx/>
              <a:buSzTx/>
              <a:buFontTx/>
              <a:buNone/>
            </a:pPr>
            <a:r>
              <a:rPr kumimoji="1" lang="en-US" altLang="en-US" sz="4000" b="1">
                <a:solidFill>
                  <a:schemeClr val="tx1"/>
                </a:solidFill>
                <a:ea typeface="MS PGothic" panose="020B0600070205080204" pitchFamily="34" charset="-128"/>
              </a:rPr>
              <a:t>Gates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954CB8FC-DCDE-4433-8EC6-B409474CCB8F}" type="slidenum">
              <a:rPr lang="ar-SA" altLang="en-US" sz="1400" smtClean="0">
                <a:solidFill>
                  <a:srgbClr val="0000B6"/>
                </a:solidFill>
                <a:latin typeface="Book Antiqua" panose="02040602050305030304" pitchFamily="18" charset="0"/>
              </a:rPr>
              <a:pPr>
                <a:spcBef>
                  <a:spcPct val="0"/>
                </a:spcBef>
                <a:buClrTx/>
                <a:buSzTx/>
                <a:buFontTx/>
                <a:buNone/>
              </a:pPr>
              <a:t>90</a:t>
            </a:fld>
            <a:endParaRPr lang="en-US" altLang="en-US" sz="1400" smtClean="0">
              <a:solidFill>
                <a:srgbClr val="0000B6"/>
              </a:solidFill>
              <a:latin typeface="Book Antiqua" panose="02040602050305030304" pitchFamily="18" charset="0"/>
            </a:endParaRPr>
          </a:p>
        </p:txBody>
      </p:sp>
      <p:sp>
        <p:nvSpPr>
          <p:cNvPr id="648194" name="Rectangle 2"/>
          <p:cNvSpPr>
            <a:spLocks noGrp="1" noChangeArrowheads="1"/>
          </p:cNvSpPr>
          <p:nvPr>
            <p:ph type="title"/>
          </p:nvPr>
        </p:nvSpPr>
        <p:spPr/>
        <p:txBody>
          <a:bodyPr/>
          <a:lstStyle/>
          <a:p>
            <a:pPr>
              <a:defRPr/>
            </a:pPr>
            <a:r>
              <a:rPr lang="en-US" smtClean="0"/>
              <a:t>Problem #2</a:t>
            </a:r>
          </a:p>
        </p:txBody>
      </p:sp>
      <p:sp>
        <p:nvSpPr>
          <p:cNvPr id="648195" name="Rectangle 3"/>
          <p:cNvSpPr>
            <a:spLocks noGrp="1" noChangeArrowheads="1"/>
          </p:cNvSpPr>
          <p:nvPr>
            <p:ph type="body" idx="1"/>
          </p:nvPr>
        </p:nvSpPr>
        <p:spPr>
          <a:xfrm>
            <a:off x="247650" y="1065213"/>
            <a:ext cx="8504238" cy="1403350"/>
          </a:xfrm>
        </p:spPr>
        <p:txBody>
          <a:bodyPr/>
          <a:lstStyle/>
          <a:p>
            <a:r>
              <a:rPr lang="en-US" altLang="en-US" sz="2400" smtClean="0">
                <a:cs typeface="Times New Roman" panose="02020603050405020304" pitchFamily="18" charset="0"/>
              </a:rPr>
              <a:t>Under what conditions do the two assignments below result in the same behavior? Different behavior? Draw waveforms to support your answers.</a:t>
            </a:r>
          </a:p>
          <a:p>
            <a:endParaRPr lang="en-US" altLang="en-US" sz="2400" smtClean="0"/>
          </a:p>
        </p:txBody>
      </p:sp>
      <p:sp>
        <p:nvSpPr>
          <p:cNvPr id="648196" name="Text Box 4"/>
          <p:cNvSpPr txBox="1">
            <a:spLocks noChangeArrowheads="1"/>
          </p:cNvSpPr>
          <p:nvPr/>
        </p:nvSpPr>
        <p:spPr bwMode="auto">
          <a:xfrm>
            <a:off x="1449388" y="3336925"/>
            <a:ext cx="6081712" cy="712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50000"/>
              </a:spcBef>
              <a:buClrTx/>
              <a:buSzTx/>
              <a:buFontTx/>
              <a:buNone/>
            </a:pPr>
            <a:r>
              <a:rPr lang="en-US" altLang="en-US" sz="1600" i="0">
                <a:solidFill>
                  <a:srgbClr val="0000FF"/>
                </a:solidFill>
                <a:latin typeface="Courier"/>
                <a:cs typeface="Times New Roman" panose="02020603050405020304" pitchFamily="18" charset="0"/>
              </a:rPr>
              <a:t>out &lt;= reject 5 ns inertial (not a) after 20 ns;</a:t>
            </a:r>
            <a:endParaRPr lang="en-US" altLang="en-US" sz="1600" i="0">
              <a:solidFill>
                <a:srgbClr val="0000FF"/>
              </a:solidFill>
              <a:latin typeface="Courier New" panose="02070309020205020404" pitchFamily="49" charset="0"/>
              <a:cs typeface="Times New Roman" panose="02020603050405020304" pitchFamily="18" charset="0"/>
            </a:endParaRPr>
          </a:p>
          <a:p>
            <a:pPr>
              <a:spcBef>
                <a:spcPct val="50000"/>
              </a:spcBef>
              <a:buClrTx/>
              <a:buSzTx/>
              <a:buFontTx/>
              <a:buNone/>
            </a:pPr>
            <a:r>
              <a:rPr lang="en-US" altLang="en-US" sz="1600" i="0">
                <a:solidFill>
                  <a:srgbClr val="0000FF"/>
                </a:solidFill>
                <a:latin typeface="Courier"/>
                <a:cs typeface="Times New Roman" panose="02020603050405020304" pitchFamily="18" charset="0"/>
              </a:rPr>
              <a:t>out &lt;= transport (not a) after 20 ns;</a:t>
            </a:r>
            <a:r>
              <a:rPr lang="en-US" altLang="en-US" sz="1600" i="0">
                <a:solidFill>
                  <a:srgbClr val="0000FF"/>
                </a:solidFill>
                <a:latin typeface="Courier New" panose="02070309020205020404" pitchFamily="49" charset="0"/>
                <a:cs typeface="Times New Roman" panose="02020603050405020304" pitchFamily="18" charset="0"/>
              </a:rPr>
              <a:t> </a:t>
            </a:r>
          </a:p>
        </p:txBody>
      </p:sp>
    </p:spTree>
    <p:extLst>
      <p:ext uri="{BB962C8B-B14F-4D97-AF65-F5344CB8AC3E}">
        <p14:creationId xmlns:p14="http://schemas.microsoft.com/office/powerpoint/2010/main" val="689561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8195">
                                            <p:txEl>
                                              <p:pRg st="0" end="0"/>
                                            </p:txEl>
                                          </p:spTgt>
                                        </p:tgtEl>
                                        <p:attrNameLst>
                                          <p:attrName>style.visibility</p:attrName>
                                        </p:attrNameLst>
                                      </p:cBhvr>
                                      <p:to>
                                        <p:strVal val="visible"/>
                                      </p:to>
                                    </p:set>
                                    <p:anim calcmode="lin" valueType="num">
                                      <p:cBhvr additive="base">
                                        <p:cTn id="7" dur="500" fill="hold"/>
                                        <p:tgtEl>
                                          <p:spTgt spid="64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8196"/>
                                        </p:tgtEl>
                                        <p:attrNameLst>
                                          <p:attrName>style.visibility</p:attrName>
                                        </p:attrNameLst>
                                      </p:cBhvr>
                                      <p:to>
                                        <p:strVal val="visible"/>
                                      </p:to>
                                    </p:set>
                                    <p:anim calcmode="lin" valueType="num">
                                      <p:cBhvr additive="base">
                                        <p:cTn id="13" dur="500" fill="hold"/>
                                        <p:tgtEl>
                                          <p:spTgt spid="648196"/>
                                        </p:tgtEl>
                                        <p:attrNameLst>
                                          <p:attrName>ppt_x</p:attrName>
                                        </p:attrNameLst>
                                      </p:cBhvr>
                                      <p:tavLst>
                                        <p:tav tm="0">
                                          <p:val>
                                            <p:strVal val="0-#ppt_w/2"/>
                                          </p:val>
                                        </p:tav>
                                        <p:tav tm="100000">
                                          <p:val>
                                            <p:strVal val="#ppt_x"/>
                                          </p:val>
                                        </p:tav>
                                      </p:tavLst>
                                    </p:anim>
                                    <p:anim calcmode="lin" valueType="num">
                                      <p:cBhvr additive="base">
                                        <p:cTn id="14" dur="500" fill="hold"/>
                                        <p:tgtEl>
                                          <p:spTgt spid="64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5" grpId="0" build="p" autoUpdateAnimBg="0"/>
      <p:bldP spid="648196" grpId="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Footer Placeholder 1">
            <a:extLst>
              <a:ext uri="{FF2B5EF4-FFF2-40B4-BE49-F238E27FC236}">
                <a16:creationId xmlns:a16="http://schemas.microsoft.com/office/drawing/2014/main" xmlns="" id="{E118088A-8EFA-FE47-9FF0-15775F85850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r>
              <a:rPr kumimoji="0" lang="en-US" altLang="en-US" sz="1400">
                <a:solidFill>
                  <a:srgbClr val="009900"/>
                </a:solidFill>
              </a:rPr>
              <a:t>ECE 44</a:t>
            </a:r>
            <a:r>
              <a:rPr kumimoji="0" lang="pl-PL" altLang="en-US" sz="1400">
                <a:solidFill>
                  <a:srgbClr val="009900"/>
                </a:solidFill>
              </a:rPr>
              <a:t>8</a:t>
            </a:r>
            <a:r>
              <a:rPr kumimoji="0" lang="en-US" altLang="en-US" sz="1400">
                <a:solidFill>
                  <a:srgbClr val="009900"/>
                </a:solidFill>
              </a:rPr>
              <a:t> – </a:t>
            </a:r>
            <a:r>
              <a:rPr kumimoji="0" lang="pl-PL" altLang="en-US" sz="1400">
                <a:solidFill>
                  <a:srgbClr val="009900"/>
                </a:solidFill>
              </a:rPr>
              <a:t>FPGA and ASIC Design with VHDL</a:t>
            </a:r>
          </a:p>
        </p:txBody>
      </p:sp>
      <p:pic>
        <p:nvPicPr>
          <p:cNvPr id="147458" name="Picture 2" descr="crii_application_large_change">
            <a:extLst>
              <a:ext uri="{FF2B5EF4-FFF2-40B4-BE49-F238E27FC236}">
                <a16:creationId xmlns:a16="http://schemas.microsoft.com/office/drawing/2014/main" xmlns="" id="{5789E1EA-0C1D-DD49-9CFD-FAA66AB44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ext Box 3">
            <a:extLst>
              <a:ext uri="{FF2B5EF4-FFF2-40B4-BE49-F238E27FC236}">
                <a16:creationId xmlns:a16="http://schemas.microsoft.com/office/drawing/2014/main" xmlns="" id="{7C7B8B82-0809-F445-A740-F1D174CA6C8D}"/>
              </a:ext>
            </a:extLst>
          </p:cNvPr>
          <p:cNvSpPr txBox="1">
            <a:spLocks noChangeArrowheads="1"/>
          </p:cNvSpPr>
          <p:nvPr/>
        </p:nvSpPr>
        <p:spPr bwMode="auto">
          <a:xfrm>
            <a:off x="0" y="3048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00"/>
              </a:buClr>
              <a:defRPr kumimoji="1"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600" b="1" dirty="0" smtClean="0"/>
              <a:t>Variable &amp; Signal</a:t>
            </a:r>
            <a:endParaRPr lang="en-US" altLang="en-US" sz="3600" b="1" dirty="0"/>
          </a:p>
        </p:txBody>
      </p:sp>
    </p:spTree>
    <p:extLst>
      <p:ext uri="{BB962C8B-B14F-4D97-AF65-F5344CB8AC3E}">
        <p14:creationId xmlns:p14="http://schemas.microsoft.com/office/powerpoint/2010/main" val="8471943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6DFDC5A1-42BE-4BCB-92B6-02BE0C87D22D}" type="slidenum">
              <a:rPr lang="ar-SA" altLang="en-US" sz="1400" smtClean="0">
                <a:solidFill>
                  <a:srgbClr val="0000B6"/>
                </a:solidFill>
                <a:latin typeface="Book Antiqua" panose="02040602050305030304" pitchFamily="18" charset="0"/>
              </a:rPr>
              <a:pPr>
                <a:spcBef>
                  <a:spcPct val="0"/>
                </a:spcBef>
                <a:buClrTx/>
                <a:buSzTx/>
                <a:buFontTx/>
                <a:buNone/>
              </a:pPr>
              <a:t>92</a:t>
            </a:fld>
            <a:endParaRPr lang="en-US" altLang="en-US" sz="1400" smtClean="0">
              <a:solidFill>
                <a:srgbClr val="0000B6"/>
              </a:solidFill>
              <a:latin typeface="Book Antiqua" panose="02040602050305030304" pitchFamily="18" charset="0"/>
            </a:endParaRPr>
          </a:p>
        </p:txBody>
      </p:sp>
      <p:sp>
        <p:nvSpPr>
          <p:cNvPr id="676866" name="Rectangle 2"/>
          <p:cNvSpPr>
            <a:spLocks noGrp="1" noChangeArrowheads="1"/>
          </p:cNvSpPr>
          <p:nvPr>
            <p:ph type="title"/>
          </p:nvPr>
        </p:nvSpPr>
        <p:spPr/>
        <p:txBody>
          <a:bodyPr/>
          <a:lstStyle/>
          <a:p>
            <a:pPr>
              <a:defRPr/>
            </a:pPr>
            <a:r>
              <a:rPr lang="en-US" smtClean="0"/>
              <a:t>Variables</a:t>
            </a:r>
          </a:p>
        </p:txBody>
      </p:sp>
      <p:sp>
        <p:nvSpPr>
          <p:cNvPr id="676867" name="Rectangle 3"/>
          <p:cNvSpPr>
            <a:spLocks noGrp="1" noChangeArrowheads="1"/>
          </p:cNvSpPr>
          <p:nvPr>
            <p:ph type="body" idx="1"/>
          </p:nvPr>
        </p:nvSpPr>
        <p:spPr>
          <a:xfrm>
            <a:off x="685800" y="1257300"/>
            <a:ext cx="7772400" cy="1768475"/>
          </a:xfrm>
        </p:spPr>
        <p:txBody>
          <a:bodyPr/>
          <a:lstStyle/>
          <a:p>
            <a:pPr>
              <a:lnSpc>
                <a:spcPct val="90000"/>
              </a:lnSpc>
            </a:pPr>
            <a:r>
              <a:rPr lang="en-US" altLang="en-US" smtClean="0"/>
              <a:t>What are they for: </a:t>
            </a:r>
            <a:br>
              <a:rPr lang="en-US" altLang="en-US" smtClean="0"/>
            </a:br>
            <a:r>
              <a:rPr lang="en-US" altLang="en-US" smtClean="0"/>
              <a:t>Local storage in processes, </a:t>
            </a:r>
            <a:br>
              <a:rPr lang="en-US" altLang="en-US" smtClean="0"/>
            </a:br>
            <a:r>
              <a:rPr lang="en-US" altLang="en-US" smtClean="0"/>
              <a:t>procedures, and functions</a:t>
            </a:r>
          </a:p>
          <a:p>
            <a:pPr>
              <a:lnSpc>
                <a:spcPct val="90000"/>
              </a:lnSpc>
            </a:pPr>
            <a:r>
              <a:rPr lang="en-US" altLang="en-US" smtClean="0"/>
              <a:t>Declaring variables</a:t>
            </a:r>
          </a:p>
          <a:p>
            <a:pPr>
              <a:lnSpc>
                <a:spcPct val="90000"/>
              </a:lnSpc>
            </a:pPr>
            <a:endParaRPr lang="en-US" altLang="en-US" smtClean="0"/>
          </a:p>
          <a:p>
            <a:pPr>
              <a:lnSpc>
                <a:spcPct val="90000"/>
              </a:lnSpc>
            </a:pPr>
            <a:endParaRPr lang="en-US" altLang="en-US" smtClean="0"/>
          </a:p>
        </p:txBody>
      </p:sp>
      <p:sp>
        <p:nvSpPr>
          <p:cNvPr id="676868" name="Rectangle 4"/>
          <p:cNvSpPr>
            <a:spLocks noChangeArrowheads="1"/>
          </p:cNvSpPr>
          <p:nvPr/>
        </p:nvSpPr>
        <p:spPr bwMode="auto">
          <a:xfrm>
            <a:off x="1263650" y="2843213"/>
            <a:ext cx="67437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variable </a:t>
            </a:r>
            <a:r>
              <a:rPr lang="en-US" altLang="en-US" sz="2000" i="0">
                <a:solidFill>
                  <a:srgbClr val="3333FF"/>
                </a:solidFill>
                <a:latin typeface="Courier New" panose="02070309020205020404" pitchFamily="49" charset="0"/>
              </a:rPr>
              <a:t>list_of_variable_names : type_name </a:t>
            </a:r>
            <a:br>
              <a:rPr lang="en-US" altLang="en-US" sz="2000" i="0">
                <a:solidFill>
                  <a:srgbClr val="3333FF"/>
                </a:solidFill>
                <a:latin typeface="Courier New" panose="02070309020205020404" pitchFamily="49" charset="0"/>
              </a:rPr>
            </a:br>
            <a:r>
              <a:rPr lang="en-US" altLang="en-US" sz="2000" i="0">
                <a:solidFill>
                  <a:srgbClr val="3333FF"/>
                </a:solidFill>
                <a:latin typeface="Courier New" panose="02070309020205020404" pitchFamily="49" charset="0"/>
              </a:rPr>
              <a:t>[ := initial value ];</a:t>
            </a:r>
          </a:p>
        </p:txBody>
      </p:sp>
      <p:sp>
        <p:nvSpPr>
          <p:cNvPr id="676869" name="Rectangle 5"/>
          <p:cNvSpPr>
            <a:spLocks noChangeArrowheads="1"/>
          </p:cNvSpPr>
          <p:nvPr/>
        </p:nvSpPr>
        <p:spPr bwMode="auto">
          <a:xfrm>
            <a:off x="292100" y="3844925"/>
            <a:ext cx="86360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nSpc>
                <a:spcPct val="90000"/>
              </a:lnSpc>
              <a:buClrTx/>
              <a:buSzTx/>
              <a:buFontTx/>
              <a:buChar char="•"/>
            </a:pPr>
            <a:r>
              <a:rPr lang="en-US" altLang="en-US" i="0">
                <a:solidFill>
                  <a:schemeClr val="tx1"/>
                </a:solidFill>
              </a:rPr>
              <a:t>Variables must be declared within the process in which they are used and are local to the process</a:t>
            </a:r>
          </a:p>
          <a:p>
            <a:pPr lvl="1">
              <a:lnSpc>
                <a:spcPct val="90000"/>
              </a:lnSpc>
              <a:buClrTx/>
              <a:buSzTx/>
              <a:buFontTx/>
              <a:buChar char="–"/>
            </a:pPr>
            <a:r>
              <a:rPr lang="en-US" altLang="en-US" i="0"/>
              <a:t>Note: exception to this is SHARED variables</a:t>
            </a:r>
          </a:p>
          <a:p>
            <a:pPr lvl="1">
              <a:lnSpc>
                <a:spcPct val="90000"/>
              </a:lnSpc>
              <a:buClrTx/>
              <a:buSzTx/>
              <a:buFontTx/>
              <a:buNone/>
            </a:pPr>
            <a:endParaRPr lang="en-US" altLang="en-US" i="0"/>
          </a:p>
        </p:txBody>
      </p:sp>
    </p:spTree>
    <p:extLst>
      <p:ext uri="{BB962C8B-B14F-4D97-AF65-F5344CB8AC3E}">
        <p14:creationId xmlns:p14="http://schemas.microsoft.com/office/powerpoint/2010/main" val="400257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6867">
                                            <p:txEl>
                                              <p:pRg st="0" end="0"/>
                                            </p:txEl>
                                          </p:spTgt>
                                        </p:tgtEl>
                                        <p:attrNameLst>
                                          <p:attrName>style.visibility</p:attrName>
                                        </p:attrNameLst>
                                      </p:cBhvr>
                                      <p:to>
                                        <p:strVal val="visible"/>
                                      </p:to>
                                    </p:set>
                                    <p:anim calcmode="lin" valueType="num">
                                      <p:cBhvr additive="base">
                                        <p:cTn id="7" dur="500" fill="hold"/>
                                        <p:tgtEl>
                                          <p:spTgt spid="67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6867">
                                            <p:txEl>
                                              <p:pRg st="1" end="1"/>
                                            </p:txEl>
                                          </p:spTgt>
                                        </p:tgtEl>
                                        <p:attrNameLst>
                                          <p:attrName>style.visibility</p:attrName>
                                        </p:attrNameLst>
                                      </p:cBhvr>
                                      <p:to>
                                        <p:strVal val="visible"/>
                                      </p:to>
                                    </p:set>
                                    <p:anim calcmode="lin" valueType="num">
                                      <p:cBhvr additive="base">
                                        <p:cTn id="13" dur="500" fill="hold"/>
                                        <p:tgtEl>
                                          <p:spTgt spid="67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6868"/>
                                        </p:tgtEl>
                                        <p:attrNameLst>
                                          <p:attrName>style.visibility</p:attrName>
                                        </p:attrNameLst>
                                      </p:cBhvr>
                                      <p:to>
                                        <p:strVal val="visible"/>
                                      </p:to>
                                    </p:set>
                                    <p:anim calcmode="lin" valueType="num">
                                      <p:cBhvr additive="base">
                                        <p:cTn id="19" dur="500" fill="hold"/>
                                        <p:tgtEl>
                                          <p:spTgt spid="676868"/>
                                        </p:tgtEl>
                                        <p:attrNameLst>
                                          <p:attrName>ppt_x</p:attrName>
                                        </p:attrNameLst>
                                      </p:cBhvr>
                                      <p:tavLst>
                                        <p:tav tm="0">
                                          <p:val>
                                            <p:strVal val="0-#ppt_w/2"/>
                                          </p:val>
                                        </p:tav>
                                        <p:tav tm="100000">
                                          <p:val>
                                            <p:strVal val="#ppt_x"/>
                                          </p:val>
                                        </p:tav>
                                      </p:tavLst>
                                    </p:anim>
                                    <p:anim calcmode="lin" valueType="num">
                                      <p:cBhvr additive="base">
                                        <p:cTn id="20" dur="500" fill="hold"/>
                                        <p:tgtEl>
                                          <p:spTgt spid="67686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6869"/>
                                        </p:tgtEl>
                                        <p:attrNameLst>
                                          <p:attrName>style.visibility</p:attrName>
                                        </p:attrNameLst>
                                      </p:cBhvr>
                                      <p:to>
                                        <p:strVal val="visible"/>
                                      </p:to>
                                    </p:set>
                                    <p:anim calcmode="lin" valueType="num">
                                      <p:cBhvr additive="base">
                                        <p:cTn id="25" dur="500" fill="hold"/>
                                        <p:tgtEl>
                                          <p:spTgt spid="676869"/>
                                        </p:tgtEl>
                                        <p:attrNameLst>
                                          <p:attrName>ppt_x</p:attrName>
                                        </p:attrNameLst>
                                      </p:cBhvr>
                                      <p:tavLst>
                                        <p:tav tm="0">
                                          <p:val>
                                            <p:strVal val="0-#ppt_w/2"/>
                                          </p:val>
                                        </p:tav>
                                        <p:tav tm="100000">
                                          <p:val>
                                            <p:strVal val="#ppt_x"/>
                                          </p:val>
                                        </p:tav>
                                      </p:tavLst>
                                    </p:anim>
                                    <p:anim calcmode="lin" valueType="num">
                                      <p:cBhvr additive="base">
                                        <p:cTn id="26" dur="500" fill="hold"/>
                                        <p:tgtEl>
                                          <p:spTgt spid="6768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7" grpId="0" build="p" autoUpdateAnimBg="0"/>
      <p:bldP spid="676868" grpId="0" autoUpdateAnimBg="0"/>
      <p:bldP spid="676869"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624F17C6-F24F-4872-BE91-419F0482F6AD}" type="slidenum">
              <a:rPr lang="ar-SA" altLang="en-US" sz="1400" smtClean="0">
                <a:solidFill>
                  <a:srgbClr val="0000B6"/>
                </a:solidFill>
                <a:latin typeface="Book Antiqua" panose="02040602050305030304" pitchFamily="18" charset="0"/>
              </a:rPr>
              <a:pPr>
                <a:spcBef>
                  <a:spcPct val="0"/>
                </a:spcBef>
                <a:buClrTx/>
                <a:buSzTx/>
                <a:buFontTx/>
                <a:buNone/>
              </a:pPr>
              <a:t>93</a:t>
            </a:fld>
            <a:endParaRPr lang="en-US" altLang="en-US" sz="1400" smtClean="0">
              <a:solidFill>
                <a:srgbClr val="0000B6"/>
              </a:solidFill>
              <a:latin typeface="Book Antiqua" panose="02040602050305030304" pitchFamily="18" charset="0"/>
            </a:endParaRPr>
          </a:p>
        </p:txBody>
      </p:sp>
      <p:sp>
        <p:nvSpPr>
          <p:cNvPr id="677890" name="Rectangle 2"/>
          <p:cNvSpPr>
            <a:spLocks noGrp="1" noChangeArrowheads="1"/>
          </p:cNvSpPr>
          <p:nvPr>
            <p:ph type="title"/>
          </p:nvPr>
        </p:nvSpPr>
        <p:spPr/>
        <p:txBody>
          <a:bodyPr/>
          <a:lstStyle/>
          <a:p>
            <a:pPr>
              <a:defRPr/>
            </a:pPr>
            <a:r>
              <a:rPr lang="en-US" smtClean="0"/>
              <a:t>Signals</a:t>
            </a:r>
          </a:p>
        </p:txBody>
      </p:sp>
      <p:sp>
        <p:nvSpPr>
          <p:cNvPr id="677891" name="Rectangle 3"/>
          <p:cNvSpPr>
            <a:spLocks noGrp="1" noChangeArrowheads="1"/>
          </p:cNvSpPr>
          <p:nvPr>
            <p:ph type="body" idx="1"/>
          </p:nvPr>
        </p:nvSpPr>
        <p:spPr>
          <a:xfrm>
            <a:off x="685800" y="1257300"/>
            <a:ext cx="7772400" cy="1054100"/>
          </a:xfrm>
        </p:spPr>
        <p:txBody>
          <a:bodyPr/>
          <a:lstStyle/>
          <a:p>
            <a:r>
              <a:rPr lang="en-US" altLang="en-US" smtClean="0"/>
              <a:t>Signals must be declared outside a process</a:t>
            </a:r>
          </a:p>
          <a:p>
            <a:r>
              <a:rPr lang="en-US" altLang="en-US" smtClean="0"/>
              <a:t>Declaration form</a:t>
            </a:r>
          </a:p>
          <a:p>
            <a:endParaRPr lang="en-US" altLang="en-US" smtClean="0"/>
          </a:p>
          <a:p>
            <a:endParaRPr lang="en-US" altLang="en-US" smtClean="0"/>
          </a:p>
        </p:txBody>
      </p:sp>
      <p:sp>
        <p:nvSpPr>
          <p:cNvPr id="677892" name="Rectangle 4"/>
          <p:cNvSpPr>
            <a:spLocks noChangeArrowheads="1"/>
          </p:cNvSpPr>
          <p:nvPr/>
        </p:nvSpPr>
        <p:spPr bwMode="auto">
          <a:xfrm>
            <a:off x="885825" y="2378075"/>
            <a:ext cx="67437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signal </a:t>
            </a:r>
            <a:r>
              <a:rPr lang="en-US" altLang="en-US" sz="2000" i="0">
                <a:solidFill>
                  <a:srgbClr val="3333FF"/>
                </a:solidFill>
                <a:latin typeface="Courier New" panose="02070309020205020404" pitchFamily="49" charset="0"/>
              </a:rPr>
              <a:t>list_of_signal_names : type_name </a:t>
            </a:r>
            <a:br>
              <a:rPr lang="en-US" altLang="en-US" sz="2000" i="0">
                <a:solidFill>
                  <a:srgbClr val="3333FF"/>
                </a:solidFill>
                <a:latin typeface="Courier New" panose="02070309020205020404" pitchFamily="49" charset="0"/>
              </a:rPr>
            </a:br>
            <a:r>
              <a:rPr lang="en-US" altLang="en-US" sz="2000" i="0">
                <a:solidFill>
                  <a:srgbClr val="3333FF"/>
                </a:solidFill>
                <a:latin typeface="Courier New" panose="02070309020205020404" pitchFamily="49" charset="0"/>
              </a:rPr>
              <a:t>[ := initial value ];</a:t>
            </a:r>
          </a:p>
        </p:txBody>
      </p:sp>
      <p:sp>
        <p:nvSpPr>
          <p:cNvPr id="677893" name="Rectangle 5"/>
          <p:cNvSpPr>
            <a:spLocks noChangeArrowheads="1"/>
          </p:cNvSpPr>
          <p:nvPr/>
        </p:nvSpPr>
        <p:spPr bwMode="auto">
          <a:xfrm>
            <a:off x="292100" y="3524250"/>
            <a:ext cx="8636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Char char="•"/>
            </a:pPr>
            <a:r>
              <a:rPr lang="en-US" altLang="en-US" i="0">
                <a:solidFill>
                  <a:schemeClr val="tx1"/>
                </a:solidFill>
              </a:rPr>
              <a:t>Declared in an architecture can be used </a:t>
            </a:r>
            <a:br>
              <a:rPr lang="en-US" altLang="en-US" i="0">
                <a:solidFill>
                  <a:schemeClr val="tx1"/>
                </a:solidFill>
              </a:rPr>
            </a:br>
            <a:r>
              <a:rPr lang="en-US" altLang="en-US" i="0">
                <a:solidFill>
                  <a:schemeClr val="tx1"/>
                </a:solidFill>
              </a:rPr>
              <a:t>anywhere within that architecture</a:t>
            </a:r>
          </a:p>
        </p:txBody>
      </p:sp>
    </p:spTree>
    <p:extLst>
      <p:ext uri="{BB962C8B-B14F-4D97-AF65-F5344CB8AC3E}">
        <p14:creationId xmlns:p14="http://schemas.microsoft.com/office/powerpoint/2010/main" val="162650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7891">
                                            <p:txEl>
                                              <p:pRg st="0" end="0"/>
                                            </p:txEl>
                                          </p:spTgt>
                                        </p:tgtEl>
                                        <p:attrNameLst>
                                          <p:attrName>style.visibility</p:attrName>
                                        </p:attrNameLst>
                                      </p:cBhvr>
                                      <p:to>
                                        <p:strVal val="visible"/>
                                      </p:to>
                                    </p:set>
                                    <p:anim calcmode="lin" valueType="num">
                                      <p:cBhvr additive="base">
                                        <p:cTn id="7" dur="500" fill="hold"/>
                                        <p:tgtEl>
                                          <p:spTgt spid="67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7891">
                                            <p:txEl>
                                              <p:pRg st="1" end="1"/>
                                            </p:txEl>
                                          </p:spTgt>
                                        </p:tgtEl>
                                        <p:attrNameLst>
                                          <p:attrName>style.visibility</p:attrName>
                                        </p:attrNameLst>
                                      </p:cBhvr>
                                      <p:to>
                                        <p:strVal val="visible"/>
                                      </p:to>
                                    </p:set>
                                    <p:anim calcmode="lin" valueType="num">
                                      <p:cBhvr additive="base">
                                        <p:cTn id="13" dur="500" fill="hold"/>
                                        <p:tgtEl>
                                          <p:spTgt spid="677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7892"/>
                                        </p:tgtEl>
                                        <p:attrNameLst>
                                          <p:attrName>style.visibility</p:attrName>
                                        </p:attrNameLst>
                                      </p:cBhvr>
                                      <p:to>
                                        <p:strVal val="visible"/>
                                      </p:to>
                                    </p:set>
                                    <p:anim calcmode="lin" valueType="num">
                                      <p:cBhvr additive="base">
                                        <p:cTn id="19" dur="500" fill="hold"/>
                                        <p:tgtEl>
                                          <p:spTgt spid="677892"/>
                                        </p:tgtEl>
                                        <p:attrNameLst>
                                          <p:attrName>ppt_x</p:attrName>
                                        </p:attrNameLst>
                                      </p:cBhvr>
                                      <p:tavLst>
                                        <p:tav tm="0">
                                          <p:val>
                                            <p:strVal val="0-#ppt_w/2"/>
                                          </p:val>
                                        </p:tav>
                                        <p:tav tm="100000">
                                          <p:val>
                                            <p:strVal val="#ppt_x"/>
                                          </p:val>
                                        </p:tav>
                                      </p:tavLst>
                                    </p:anim>
                                    <p:anim calcmode="lin" valueType="num">
                                      <p:cBhvr additive="base">
                                        <p:cTn id="20" dur="500" fill="hold"/>
                                        <p:tgtEl>
                                          <p:spTgt spid="67789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7893"/>
                                        </p:tgtEl>
                                        <p:attrNameLst>
                                          <p:attrName>style.visibility</p:attrName>
                                        </p:attrNameLst>
                                      </p:cBhvr>
                                      <p:to>
                                        <p:strVal val="visible"/>
                                      </p:to>
                                    </p:set>
                                    <p:anim calcmode="lin" valueType="num">
                                      <p:cBhvr additive="base">
                                        <p:cTn id="25" dur="500" fill="hold"/>
                                        <p:tgtEl>
                                          <p:spTgt spid="677893"/>
                                        </p:tgtEl>
                                        <p:attrNameLst>
                                          <p:attrName>ppt_x</p:attrName>
                                        </p:attrNameLst>
                                      </p:cBhvr>
                                      <p:tavLst>
                                        <p:tav tm="0">
                                          <p:val>
                                            <p:strVal val="0-#ppt_w/2"/>
                                          </p:val>
                                        </p:tav>
                                        <p:tav tm="100000">
                                          <p:val>
                                            <p:strVal val="#ppt_x"/>
                                          </p:val>
                                        </p:tav>
                                      </p:tavLst>
                                    </p:anim>
                                    <p:anim calcmode="lin" valueType="num">
                                      <p:cBhvr additive="base">
                                        <p:cTn id="26" dur="500" fill="hold"/>
                                        <p:tgtEl>
                                          <p:spTgt spid="6778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1" grpId="0" build="p" autoUpdateAnimBg="0"/>
      <p:bldP spid="677892" grpId="0" autoUpdateAnimBg="0"/>
      <p:bldP spid="677893"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0077AD4D-1C76-49E3-88D6-C1CDED20A5C0}" type="slidenum">
              <a:rPr lang="ar-SA" altLang="en-US" sz="1400" smtClean="0">
                <a:solidFill>
                  <a:srgbClr val="0000B6"/>
                </a:solidFill>
                <a:latin typeface="Book Antiqua" panose="02040602050305030304" pitchFamily="18" charset="0"/>
              </a:rPr>
              <a:pPr>
                <a:spcBef>
                  <a:spcPct val="0"/>
                </a:spcBef>
                <a:buClrTx/>
                <a:buSzTx/>
                <a:buFontTx/>
                <a:buNone/>
              </a:pPr>
              <a:t>94</a:t>
            </a:fld>
            <a:endParaRPr lang="en-US" altLang="en-US" sz="1400" smtClean="0">
              <a:solidFill>
                <a:srgbClr val="0000B6"/>
              </a:solidFill>
              <a:latin typeface="Book Antiqua" panose="02040602050305030304" pitchFamily="18" charset="0"/>
            </a:endParaRPr>
          </a:p>
        </p:txBody>
      </p:sp>
      <p:sp>
        <p:nvSpPr>
          <p:cNvPr id="678914" name="Rectangle 2"/>
          <p:cNvSpPr>
            <a:spLocks noGrp="1" noChangeArrowheads="1"/>
          </p:cNvSpPr>
          <p:nvPr>
            <p:ph type="title"/>
          </p:nvPr>
        </p:nvSpPr>
        <p:spPr/>
        <p:txBody>
          <a:bodyPr/>
          <a:lstStyle/>
          <a:p>
            <a:pPr>
              <a:defRPr/>
            </a:pPr>
            <a:r>
              <a:rPr lang="en-US" smtClean="0"/>
              <a:t>Constants</a:t>
            </a:r>
          </a:p>
        </p:txBody>
      </p:sp>
      <p:sp>
        <p:nvSpPr>
          <p:cNvPr id="678915" name="Rectangle 3"/>
          <p:cNvSpPr>
            <a:spLocks noGrp="1" noChangeArrowheads="1"/>
          </p:cNvSpPr>
          <p:nvPr>
            <p:ph type="body" idx="1"/>
          </p:nvPr>
        </p:nvSpPr>
        <p:spPr>
          <a:xfrm>
            <a:off x="685800" y="1257300"/>
            <a:ext cx="7772400" cy="531813"/>
          </a:xfrm>
        </p:spPr>
        <p:txBody>
          <a:bodyPr/>
          <a:lstStyle/>
          <a:p>
            <a:r>
              <a:rPr lang="en-US" altLang="en-US" smtClean="0"/>
              <a:t>Declaration form</a:t>
            </a:r>
          </a:p>
        </p:txBody>
      </p:sp>
      <p:sp>
        <p:nvSpPr>
          <p:cNvPr id="678916" name="Rectangle 4"/>
          <p:cNvSpPr>
            <a:spLocks noChangeArrowheads="1"/>
          </p:cNvSpPr>
          <p:nvPr/>
        </p:nvSpPr>
        <p:spPr bwMode="auto">
          <a:xfrm>
            <a:off x="292100" y="1565275"/>
            <a:ext cx="86296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constant </a:t>
            </a:r>
            <a:r>
              <a:rPr lang="en-US" altLang="en-US" sz="2000" i="0">
                <a:solidFill>
                  <a:srgbClr val="3333FF"/>
                </a:solidFill>
                <a:latin typeface="Courier New" panose="02070309020205020404" pitchFamily="49" charset="0"/>
              </a:rPr>
              <a:t>constant_name : type_name := constant_value;</a:t>
            </a:r>
          </a:p>
        </p:txBody>
      </p:sp>
      <p:sp>
        <p:nvSpPr>
          <p:cNvPr id="678917" name="Rectangle 5"/>
          <p:cNvSpPr>
            <a:spLocks noChangeArrowheads="1"/>
          </p:cNvSpPr>
          <p:nvPr/>
        </p:nvSpPr>
        <p:spPr bwMode="auto">
          <a:xfrm>
            <a:off x="292100" y="2786063"/>
            <a:ext cx="8636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Char char="•"/>
            </a:pPr>
            <a:r>
              <a:rPr lang="en-US" altLang="en-US" i="0">
                <a:solidFill>
                  <a:schemeClr val="tx1"/>
                </a:solidFill>
              </a:rPr>
              <a:t>Constants declared at the start of an architecture</a:t>
            </a:r>
            <a:br>
              <a:rPr lang="en-US" altLang="en-US" i="0">
                <a:solidFill>
                  <a:schemeClr val="tx1"/>
                </a:solidFill>
              </a:rPr>
            </a:br>
            <a:r>
              <a:rPr lang="en-US" altLang="en-US" i="0">
                <a:solidFill>
                  <a:schemeClr val="tx1"/>
                </a:solidFill>
              </a:rPr>
              <a:t>can be used anywhere within that architecture</a:t>
            </a:r>
          </a:p>
          <a:p>
            <a:pPr>
              <a:buClrTx/>
              <a:buSzTx/>
              <a:buFontTx/>
              <a:buChar char="•"/>
            </a:pPr>
            <a:r>
              <a:rPr lang="en-US" altLang="en-US" i="0">
                <a:solidFill>
                  <a:schemeClr val="tx1"/>
                </a:solidFill>
              </a:rPr>
              <a:t>Constants declared within a process are local</a:t>
            </a:r>
            <a:br>
              <a:rPr lang="en-US" altLang="en-US" i="0">
                <a:solidFill>
                  <a:schemeClr val="tx1"/>
                </a:solidFill>
              </a:rPr>
            </a:br>
            <a:r>
              <a:rPr lang="en-US" altLang="en-US" i="0">
                <a:solidFill>
                  <a:schemeClr val="tx1"/>
                </a:solidFill>
              </a:rPr>
              <a:t>to that process</a:t>
            </a:r>
          </a:p>
        </p:txBody>
      </p:sp>
      <p:sp>
        <p:nvSpPr>
          <p:cNvPr id="678918" name="Rectangle 6"/>
          <p:cNvSpPr>
            <a:spLocks noChangeArrowheads="1"/>
          </p:cNvSpPr>
          <p:nvPr/>
        </p:nvSpPr>
        <p:spPr bwMode="auto">
          <a:xfrm>
            <a:off x="292100" y="2298700"/>
            <a:ext cx="86296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constant </a:t>
            </a:r>
            <a:r>
              <a:rPr lang="en-US" altLang="en-US" sz="2000" i="0">
                <a:solidFill>
                  <a:srgbClr val="3333FF"/>
                </a:solidFill>
                <a:latin typeface="Courier New" panose="02070309020205020404" pitchFamily="49" charset="0"/>
              </a:rPr>
              <a:t>delay1 : time := 5 ns;</a:t>
            </a:r>
          </a:p>
        </p:txBody>
      </p:sp>
    </p:spTree>
    <p:extLst>
      <p:ext uri="{BB962C8B-B14F-4D97-AF65-F5344CB8AC3E}">
        <p14:creationId xmlns:p14="http://schemas.microsoft.com/office/powerpoint/2010/main" val="538732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8915">
                                            <p:txEl>
                                              <p:pRg st="0" end="0"/>
                                            </p:txEl>
                                          </p:spTgt>
                                        </p:tgtEl>
                                        <p:attrNameLst>
                                          <p:attrName>style.visibility</p:attrName>
                                        </p:attrNameLst>
                                      </p:cBhvr>
                                      <p:to>
                                        <p:strVal val="visible"/>
                                      </p:to>
                                    </p:set>
                                    <p:anim calcmode="lin" valueType="num">
                                      <p:cBhvr additive="base">
                                        <p:cTn id="7" dur="500" fill="hold"/>
                                        <p:tgtEl>
                                          <p:spTgt spid="67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8916"/>
                                        </p:tgtEl>
                                        <p:attrNameLst>
                                          <p:attrName>style.visibility</p:attrName>
                                        </p:attrNameLst>
                                      </p:cBhvr>
                                      <p:to>
                                        <p:strVal val="visible"/>
                                      </p:to>
                                    </p:set>
                                    <p:anim calcmode="lin" valueType="num">
                                      <p:cBhvr additive="base">
                                        <p:cTn id="13" dur="500" fill="hold"/>
                                        <p:tgtEl>
                                          <p:spTgt spid="678916"/>
                                        </p:tgtEl>
                                        <p:attrNameLst>
                                          <p:attrName>ppt_x</p:attrName>
                                        </p:attrNameLst>
                                      </p:cBhvr>
                                      <p:tavLst>
                                        <p:tav tm="0">
                                          <p:val>
                                            <p:strVal val="0-#ppt_w/2"/>
                                          </p:val>
                                        </p:tav>
                                        <p:tav tm="100000">
                                          <p:val>
                                            <p:strVal val="#ppt_x"/>
                                          </p:val>
                                        </p:tav>
                                      </p:tavLst>
                                    </p:anim>
                                    <p:anim calcmode="lin" valueType="num">
                                      <p:cBhvr additive="base">
                                        <p:cTn id="14" dur="500" fill="hold"/>
                                        <p:tgtEl>
                                          <p:spTgt spid="6789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8918"/>
                                        </p:tgtEl>
                                        <p:attrNameLst>
                                          <p:attrName>style.visibility</p:attrName>
                                        </p:attrNameLst>
                                      </p:cBhvr>
                                      <p:to>
                                        <p:strVal val="visible"/>
                                      </p:to>
                                    </p:set>
                                    <p:anim calcmode="lin" valueType="num">
                                      <p:cBhvr additive="base">
                                        <p:cTn id="19" dur="500" fill="hold"/>
                                        <p:tgtEl>
                                          <p:spTgt spid="678918"/>
                                        </p:tgtEl>
                                        <p:attrNameLst>
                                          <p:attrName>ppt_x</p:attrName>
                                        </p:attrNameLst>
                                      </p:cBhvr>
                                      <p:tavLst>
                                        <p:tav tm="0">
                                          <p:val>
                                            <p:strVal val="0-#ppt_w/2"/>
                                          </p:val>
                                        </p:tav>
                                        <p:tav tm="100000">
                                          <p:val>
                                            <p:strVal val="#ppt_x"/>
                                          </p:val>
                                        </p:tav>
                                      </p:tavLst>
                                    </p:anim>
                                    <p:anim calcmode="lin" valueType="num">
                                      <p:cBhvr additive="base">
                                        <p:cTn id="20" dur="500" fill="hold"/>
                                        <p:tgtEl>
                                          <p:spTgt spid="67891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8917"/>
                                        </p:tgtEl>
                                        <p:attrNameLst>
                                          <p:attrName>style.visibility</p:attrName>
                                        </p:attrNameLst>
                                      </p:cBhvr>
                                      <p:to>
                                        <p:strVal val="visible"/>
                                      </p:to>
                                    </p:set>
                                    <p:anim calcmode="lin" valueType="num">
                                      <p:cBhvr additive="base">
                                        <p:cTn id="25" dur="500" fill="hold"/>
                                        <p:tgtEl>
                                          <p:spTgt spid="678917"/>
                                        </p:tgtEl>
                                        <p:attrNameLst>
                                          <p:attrName>ppt_x</p:attrName>
                                        </p:attrNameLst>
                                      </p:cBhvr>
                                      <p:tavLst>
                                        <p:tav tm="0">
                                          <p:val>
                                            <p:strVal val="0-#ppt_w/2"/>
                                          </p:val>
                                        </p:tav>
                                        <p:tav tm="100000">
                                          <p:val>
                                            <p:strVal val="#ppt_x"/>
                                          </p:val>
                                        </p:tav>
                                      </p:tavLst>
                                    </p:anim>
                                    <p:anim calcmode="lin" valueType="num">
                                      <p:cBhvr additive="base">
                                        <p:cTn id="26" dur="500" fill="hold"/>
                                        <p:tgtEl>
                                          <p:spTgt spid="6789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5" grpId="0" build="p" autoUpdateAnimBg="0"/>
      <p:bldP spid="678916" grpId="0" autoUpdateAnimBg="0"/>
      <p:bldP spid="678917" grpId="0" autoUpdateAnimBg="0"/>
      <p:bldP spid="678918"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A805C3C4-060A-4A8A-83AC-858FEFFB8191}" type="slidenum">
              <a:rPr lang="ar-SA" altLang="en-US" sz="1400" smtClean="0">
                <a:solidFill>
                  <a:srgbClr val="0000B6"/>
                </a:solidFill>
                <a:latin typeface="Book Antiqua" panose="02040602050305030304" pitchFamily="18" charset="0"/>
              </a:rPr>
              <a:pPr>
                <a:spcBef>
                  <a:spcPct val="0"/>
                </a:spcBef>
                <a:buClrTx/>
                <a:buSzTx/>
                <a:buFontTx/>
                <a:buNone/>
              </a:pPr>
              <a:t>95</a:t>
            </a:fld>
            <a:endParaRPr lang="en-US" altLang="en-US" sz="1400" smtClean="0">
              <a:solidFill>
                <a:srgbClr val="0000B6"/>
              </a:solidFill>
              <a:latin typeface="Book Antiqua" panose="02040602050305030304" pitchFamily="18" charset="0"/>
            </a:endParaRPr>
          </a:p>
        </p:txBody>
      </p:sp>
      <p:sp>
        <p:nvSpPr>
          <p:cNvPr id="679938" name="Rectangle 2"/>
          <p:cNvSpPr>
            <a:spLocks noGrp="1" noChangeArrowheads="1"/>
          </p:cNvSpPr>
          <p:nvPr>
            <p:ph type="title"/>
          </p:nvPr>
        </p:nvSpPr>
        <p:spPr/>
        <p:txBody>
          <a:bodyPr/>
          <a:lstStyle/>
          <a:p>
            <a:pPr>
              <a:defRPr/>
            </a:pPr>
            <a:r>
              <a:rPr lang="en-US" smtClean="0"/>
              <a:t>Variables vs. Signals</a:t>
            </a:r>
          </a:p>
        </p:txBody>
      </p:sp>
      <p:sp>
        <p:nvSpPr>
          <p:cNvPr id="679939" name="Rectangle 3"/>
          <p:cNvSpPr>
            <a:spLocks noGrp="1" noChangeArrowheads="1"/>
          </p:cNvSpPr>
          <p:nvPr>
            <p:ph type="body" idx="1"/>
          </p:nvPr>
        </p:nvSpPr>
        <p:spPr>
          <a:xfrm>
            <a:off x="685800" y="1257300"/>
            <a:ext cx="7759700" cy="557213"/>
          </a:xfrm>
        </p:spPr>
        <p:txBody>
          <a:bodyPr/>
          <a:lstStyle/>
          <a:p>
            <a:r>
              <a:rPr lang="en-US" altLang="en-US" smtClean="0"/>
              <a:t>Variable assignment statement</a:t>
            </a:r>
          </a:p>
        </p:txBody>
      </p:sp>
      <p:sp>
        <p:nvSpPr>
          <p:cNvPr id="679940" name="Rectangle 4"/>
          <p:cNvSpPr>
            <a:spLocks noChangeArrowheads="1"/>
          </p:cNvSpPr>
          <p:nvPr/>
        </p:nvSpPr>
        <p:spPr bwMode="auto">
          <a:xfrm>
            <a:off x="727075" y="1508125"/>
            <a:ext cx="64817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i="0">
                <a:solidFill>
                  <a:srgbClr val="3333FF"/>
                </a:solidFill>
                <a:latin typeface="Courier New" panose="02070309020205020404" pitchFamily="49" charset="0"/>
              </a:rPr>
              <a:t>variable_name := expression;</a:t>
            </a:r>
          </a:p>
        </p:txBody>
      </p:sp>
      <p:sp>
        <p:nvSpPr>
          <p:cNvPr id="679941" name="Rectangle 5"/>
          <p:cNvSpPr>
            <a:spLocks noChangeArrowheads="1"/>
          </p:cNvSpPr>
          <p:nvPr/>
        </p:nvSpPr>
        <p:spPr bwMode="auto">
          <a:xfrm>
            <a:off x="292100" y="3544888"/>
            <a:ext cx="8636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Char char="•"/>
            </a:pPr>
            <a:r>
              <a:rPr lang="en-US" altLang="en-US" i="0">
                <a:solidFill>
                  <a:schemeClr val="tx1"/>
                </a:solidFill>
              </a:rPr>
              <a:t>Signal assignment statement</a:t>
            </a:r>
            <a:endParaRPr lang="en-US" altLang="en-US" sz="2400" i="0">
              <a:solidFill>
                <a:schemeClr val="tx1"/>
              </a:solidFill>
            </a:endParaRPr>
          </a:p>
        </p:txBody>
      </p:sp>
      <p:sp>
        <p:nvSpPr>
          <p:cNvPr id="679942" name="Rectangle 6"/>
          <p:cNvSpPr>
            <a:spLocks noChangeArrowheads="1"/>
          </p:cNvSpPr>
          <p:nvPr/>
        </p:nvSpPr>
        <p:spPr bwMode="auto">
          <a:xfrm>
            <a:off x="755650" y="4111625"/>
            <a:ext cx="68580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i="0">
                <a:solidFill>
                  <a:srgbClr val="3333FF"/>
                </a:solidFill>
                <a:latin typeface="Courier New" panose="02070309020205020404" pitchFamily="49" charset="0"/>
              </a:rPr>
              <a:t>signal_name &lt;= expression [</a:t>
            </a:r>
            <a:r>
              <a:rPr lang="en-US" altLang="en-US" sz="2000" b="1" i="0">
                <a:solidFill>
                  <a:srgbClr val="3333FF"/>
                </a:solidFill>
                <a:latin typeface="Courier New" panose="02070309020205020404" pitchFamily="49" charset="0"/>
              </a:rPr>
              <a:t>after</a:t>
            </a:r>
            <a:r>
              <a:rPr lang="en-US" altLang="en-US" sz="2000" i="0">
                <a:solidFill>
                  <a:srgbClr val="3333FF"/>
                </a:solidFill>
                <a:latin typeface="Courier New" panose="02070309020205020404" pitchFamily="49" charset="0"/>
              </a:rPr>
              <a:t> delay];</a:t>
            </a:r>
          </a:p>
        </p:txBody>
      </p:sp>
      <p:sp>
        <p:nvSpPr>
          <p:cNvPr id="679943" name="Rectangle 7"/>
          <p:cNvSpPr>
            <a:spLocks noChangeArrowheads="1"/>
          </p:cNvSpPr>
          <p:nvPr/>
        </p:nvSpPr>
        <p:spPr bwMode="auto">
          <a:xfrm>
            <a:off x="292100" y="1987550"/>
            <a:ext cx="86217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lvl="1">
              <a:lnSpc>
                <a:spcPct val="90000"/>
              </a:lnSpc>
              <a:buClrTx/>
              <a:buSzTx/>
              <a:buFontTx/>
              <a:buChar char="–"/>
            </a:pPr>
            <a:r>
              <a:rPr lang="en-US" altLang="en-US" i="0"/>
              <a:t>expression is evaluated and the variable is instantaneously updated</a:t>
            </a:r>
            <a:br>
              <a:rPr lang="en-US" altLang="en-US" i="0"/>
            </a:br>
            <a:r>
              <a:rPr lang="en-US" altLang="en-US" i="0"/>
              <a:t>(no delay, not even delta delay)</a:t>
            </a:r>
          </a:p>
        </p:txBody>
      </p:sp>
      <p:sp>
        <p:nvSpPr>
          <p:cNvPr id="679944" name="Rectangle 8"/>
          <p:cNvSpPr>
            <a:spLocks noChangeArrowheads="1"/>
          </p:cNvSpPr>
          <p:nvPr/>
        </p:nvSpPr>
        <p:spPr bwMode="auto">
          <a:xfrm>
            <a:off x="292100" y="4594225"/>
            <a:ext cx="86217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lvl="1">
              <a:lnSpc>
                <a:spcPct val="90000"/>
              </a:lnSpc>
              <a:buClrTx/>
              <a:buSzTx/>
              <a:buFontTx/>
              <a:buChar char="–"/>
            </a:pPr>
            <a:r>
              <a:rPr lang="en-US" altLang="en-US" i="0"/>
              <a:t>expression is evaluated and the signal is scheduled to change after delay; if no delay is specified the signal is scheduled to be updated after a delta delay</a:t>
            </a:r>
          </a:p>
        </p:txBody>
      </p:sp>
    </p:spTree>
    <p:extLst>
      <p:ext uri="{BB962C8B-B14F-4D97-AF65-F5344CB8AC3E}">
        <p14:creationId xmlns:p14="http://schemas.microsoft.com/office/powerpoint/2010/main" val="2403691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9939">
                                            <p:txEl>
                                              <p:pRg st="0" end="0"/>
                                            </p:txEl>
                                          </p:spTgt>
                                        </p:tgtEl>
                                        <p:attrNameLst>
                                          <p:attrName>style.visibility</p:attrName>
                                        </p:attrNameLst>
                                      </p:cBhvr>
                                      <p:to>
                                        <p:strVal val="visible"/>
                                      </p:to>
                                    </p:set>
                                    <p:anim calcmode="lin" valueType="num">
                                      <p:cBhvr additive="base">
                                        <p:cTn id="7" dur="500" fill="hold"/>
                                        <p:tgtEl>
                                          <p:spTgt spid="67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9940"/>
                                        </p:tgtEl>
                                        <p:attrNameLst>
                                          <p:attrName>style.visibility</p:attrName>
                                        </p:attrNameLst>
                                      </p:cBhvr>
                                      <p:to>
                                        <p:strVal val="visible"/>
                                      </p:to>
                                    </p:set>
                                    <p:anim calcmode="lin" valueType="num">
                                      <p:cBhvr additive="base">
                                        <p:cTn id="13" dur="500" fill="hold"/>
                                        <p:tgtEl>
                                          <p:spTgt spid="679940"/>
                                        </p:tgtEl>
                                        <p:attrNameLst>
                                          <p:attrName>ppt_x</p:attrName>
                                        </p:attrNameLst>
                                      </p:cBhvr>
                                      <p:tavLst>
                                        <p:tav tm="0">
                                          <p:val>
                                            <p:strVal val="0-#ppt_w/2"/>
                                          </p:val>
                                        </p:tav>
                                        <p:tav tm="100000">
                                          <p:val>
                                            <p:strVal val="#ppt_x"/>
                                          </p:val>
                                        </p:tav>
                                      </p:tavLst>
                                    </p:anim>
                                    <p:anim calcmode="lin" valueType="num">
                                      <p:cBhvr additive="base">
                                        <p:cTn id="14" dur="500" fill="hold"/>
                                        <p:tgtEl>
                                          <p:spTgt spid="67994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9943"/>
                                        </p:tgtEl>
                                        <p:attrNameLst>
                                          <p:attrName>style.visibility</p:attrName>
                                        </p:attrNameLst>
                                      </p:cBhvr>
                                      <p:to>
                                        <p:strVal val="visible"/>
                                      </p:to>
                                    </p:set>
                                    <p:anim calcmode="lin" valueType="num">
                                      <p:cBhvr additive="base">
                                        <p:cTn id="19" dur="500" fill="hold"/>
                                        <p:tgtEl>
                                          <p:spTgt spid="679943"/>
                                        </p:tgtEl>
                                        <p:attrNameLst>
                                          <p:attrName>ppt_x</p:attrName>
                                        </p:attrNameLst>
                                      </p:cBhvr>
                                      <p:tavLst>
                                        <p:tav tm="0">
                                          <p:val>
                                            <p:strVal val="0-#ppt_w/2"/>
                                          </p:val>
                                        </p:tav>
                                        <p:tav tm="100000">
                                          <p:val>
                                            <p:strVal val="#ppt_x"/>
                                          </p:val>
                                        </p:tav>
                                      </p:tavLst>
                                    </p:anim>
                                    <p:anim calcmode="lin" valueType="num">
                                      <p:cBhvr additive="base">
                                        <p:cTn id="20" dur="500" fill="hold"/>
                                        <p:tgtEl>
                                          <p:spTgt spid="67994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9941"/>
                                        </p:tgtEl>
                                        <p:attrNameLst>
                                          <p:attrName>style.visibility</p:attrName>
                                        </p:attrNameLst>
                                      </p:cBhvr>
                                      <p:to>
                                        <p:strVal val="visible"/>
                                      </p:to>
                                    </p:set>
                                    <p:anim calcmode="lin" valueType="num">
                                      <p:cBhvr additive="base">
                                        <p:cTn id="25" dur="500" fill="hold"/>
                                        <p:tgtEl>
                                          <p:spTgt spid="679941"/>
                                        </p:tgtEl>
                                        <p:attrNameLst>
                                          <p:attrName>ppt_x</p:attrName>
                                        </p:attrNameLst>
                                      </p:cBhvr>
                                      <p:tavLst>
                                        <p:tav tm="0">
                                          <p:val>
                                            <p:strVal val="0-#ppt_w/2"/>
                                          </p:val>
                                        </p:tav>
                                        <p:tav tm="100000">
                                          <p:val>
                                            <p:strVal val="#ppt_x"/>
                                          </p:val>
                                        </p:tav>
                                      </p:tavLst>
                                    </p:anim>
                                    <p:anim calcmode="lin" valueType="num">
                                      <p:cBhvr additive="base">
                                        <p:cTn id="26" dur="500" fill="hold"/>
                                        <p:tgtEl>
                                          <p:spTgt spid="67994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9942"/>
                                        </p:tgtEl>
                                        <p:attrNameLst>
                                          <p:attrName>style.visibility</p:attrName>
                                        </p:attrNameLst>
                                      </p:cBhvr>
                                      <p:to>
                                        <p:strVal val="visible"/>
                                      </p:to>
                                    </p:set>
                                    <p:anim calcmode="lin" valueType="num">
                                      <p:cBhvr additive="base">
                                        <p:cTn id="31" dur="500" fill="hold"/>
                                        <p:tgtEl>
                                          <p:spTgt spid="679942"/>
                                        </p:tgtEl>
                                        <p:attrNameLst>
                                          <p:attrName>ppt_x</p:attrName>
                                        </p:attrNameLst>
                                      </p:cBhvr>
                                      <p:tavLst>
                                        <p:tav tm="0">
                                          <p:val>
                                            <p:strVal val="0-#ppt_w/2"/>
                                          </p:val>
                                        </p:tav>
                                        <p:tav tm="100000">
                                          <p:val>
                                            <p:strVal val="#ppt_x"/>
                                          </p:val>
                                        </p:tav>
                                      </p:tavLst>
                                    </p:anim>
                                    <p:anim calcmode="lin" valueType="num">
                                      <p:cBhvr additive="base">
                                        <p:cTn id="32" dur="500" fill="hold"/>
                                        <p:tgtEl>
                                          <p:spTgt spid="67994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79944"/>
                                        </p:tgtEl>
                                        <p:attrNameLst>
                                          <p:attrName>style.visibility</p:attrName>
                                        </p:attrNameLst>
                                      </p:cBhvr>
                                      <p:to>
                                        <p:strVal val="visible"/>
                                      </p:to>
                                    </p:set>
                                    <p:anim calcmode="lin" valueType="num">
                                      <p:cBhvr additive="base">
                                        <p:cTn id="37" dur="500" fill="hold"/>
                                        <p:tgtEl>
                                          <p:spTgt spid="679944"/>
                                        </p:tgtEl>
                                        <p:attrNameLst>
                                          <p:attrName>ppt_x</p:attrName>
                                        </p:attrNameLst>
                                      </p:cBhvr>
                                      <p:tavLst>
                                        <p:tav tm="0">
                                          <p:val>
                                            <p:strVal val="0-#ppt_w/2"/>
                                          </p:val>
                                        </p:tav>
                                        <p:tav tm="100000">
                                          <p:val>
                                            <p:strVal val="#ppt_x"/>
                                          </p:val>
                                        </p:tav>
                                      </p:tavLst>
                                    </p:anim>
                                    <p:anim calcmode="lin" valueType="num">
                                      <p:cBhvr additive="base">
                                        <p:cTn id="38" dur="500" fill="hold"/>
                                        <p:tgtEl>
                                          <p:spTgt spid="6799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9" grpId="0" build="p" autoUpdateAnimBg="0"/>
      <p:bldP spid="679940" grpId="0" autoUpdateAnimBg="0"/>
      <p:bldP spid="679941" grpId="0" autoUpdateAnimBg="0"/>
      <p:bldP spid="679942" grpId="0" autoUpdateAnimBg="0"/>
      <p:bldP spid="679943" grpId="0" autoUpdateAnimBg="0"/>
      <p:bldP spid="679944"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330C0F0F-4443-4C17-9881-AD0B63E6BE90}" type="slidenum">
              <a:rPr lang="ar-SA" altLang="en-US" sz="1400" smtClean="0">
                <a:solidFill>
                  <a:srgbClr val="0000B6"/>
                </a:solidFill>
                <a:latin typeface="Book Antiqua" panose="02040602050305030304" pitchFamily="18" charset="0"/>
              </a:rPr>
              <a:pPr>
                <a:spcBef>
                  <a:spcPct val="0"/>
                </a:spcBef>
                <a:buClrTx/>
                <a:buSzTx/>
                <a:buFontTx/>
                <a:buNone/>
              </a:pPr>
              <a:t>96</a:t>
            </a:fld>
            <a:endParaRPr lang="en-US" altLang="en-US" sz="1400" smtClean="0">
              <a:solidFill>
                <a:srgbClr val="0000B6"/>
              </a:solidFill>
              <a:latin typeface="Book Antiqua" panose="02040602050305030304" pitchFamily="18" charset="0"/>
            </a:endParaRPr>
          </a:p>
        </p:txBody>
      </p:sp>
      <p:sp>
        <p:nvSpPr>
          <p:cNvPr id="680962" name="Rectangle 2"/>
          <p:cNvSpPr>
            <a:spLocks noGrp="1" noChangeArrowheads="1"/>
          </p:cNvSpPr>
          <p:nvPr>
            <p:ph type="title"/>
          </p:nvPr>
        </p:nvSpPr>
        <p:spPr/>
        <p:txBody>
          <a:bodyPr/>
          <a:lstStyle/>
          <a:p>
            <a:pPr>
              <a:defRPr/>
            </a:pPr>
            <a:r>
              <a:rPr lang="en-US" smtClean="0"/>
              <a:t>Variables vs. Signals (cont’d)</a:t>
            </a:r>
          </a:p>
        </p:txBody>
      </p:sp>
      <p:sp>
        <p:nvSpPr>
          <p:cNvPr id="680963" name="Rectangle 3"/>
          <p:cNvSpPr>
            <a:spLocks noGrp="1" noChangeArrowheads="1"/>
          </p:cNvSpPr>
          <p:nvPr>
            <p:ph type="body" idx="1"/>
          </p:nvPr>
        </p:nvSpPr>
        <p:spPr>
          <a:xfrm>
            <a:off x="720725" y="1465263"/>
            <a:ext cx="3382963" cy="349250"/>
          </a:xfrm>
        </p:spPr>
        <p:txBody>
          <a:bodyPr/>
          <a:lstStyle/>
          <a:p>
            <a:pPr>
              <a:lnSpc>
                <a:spcPct val="90000"/>
              </a:lnSpc>
              <a:buFont typeface="Wingdings" panose="05000000000000000000" pitchFamily="2" charset="2"/>
              <a:buNone/>
            </a:pPr>
            <a:r>
              <a:rPr lang="en-US" altLang="en-US" sz="2400" smtClean="0"/>
              <a:t>Process Using Variables</a:t>
            </a:r>
          </a:p>
        </p:txBody>
      </p:sp>
      <p:pic>
        <p:nvPicPr>
          <p:cNvPr id="68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2201529"/>
            <a:ext cx="34480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0965" name="Rectangle 5"/>
          <p:cNvSpPr>
            <a:spLocks noChangeArrowheads="1"/>
          </p:cNvSpPr>
          <p:nvPr/>
        </p:nvSpPr>
        <p:spPr bwMode="auto">
          <a:xfrm>
            <a:off x="4246563" y="1233488"/>
            <a:ext cx="375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lnSpc>
                <a:spcPct val="90000"/>
              </a:lnSpc>
              <a:buClrTx/>
              <a:buSzTx/>
              <a:buFontTx/>
              <a:buNone/>
            </a:pPr>
            <a:r>
              <a:rPr lang="en-US" altLang="en-US" sz="2400" i="0">
                <a:solidFill>
                  <a:schemeClr val="tx1"/>
                </a:solidFill>
              </a:rPr>
              <a:t>Process Using Signals</a:t>
            </a:r>
          </a:p>
        </p:txBody>
      </p:sp>
      <p:pic>
        <p:nvPicPr>
          <p:cNvPr id="6809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028" y="1755229"/>
            <a:ext cx="32670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0967" name="Rectangle 7"/>
          <p:cNvSpPr>
            <a:spLocks noChangeArrowheads="1"/>
          </p:cNvSpPr>
          <p:nvPr/>
        </p:nvSpPr>
        <p:spPr bwMode="auto">
          <a:xfrm>
            <a:off x="292100" y="5890781"/>
            <a:ext cx="14589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dirty="0">
                <a:solidFill>
                  <a:srgbClr val="3333FF"/>
                </a:solidFill>
                <a:latin typeface="Courier New" panose="02070309020205020404" pitchFamily="49" charset="0"/>
              </a:rPr>
              <a:t>Sum = ?</a:t>
            </a:r>
          </a:p>
        </p:txBody>
      </p:sp>
      <p:sp>
        <p:nvSpPr>
          <p:cNvPr id="680968" name="Rectangle 8"/>
          <p:cNvSpPr>
            <a:spLocks noChangeArrowheads="1"/>
          </p:cNvSpPr>
          <p:nvPr/>
        </p:nvSpPr>
        <p:spPr bwMode="auto">
          <a:xfrm>
            <a:off x="4538663" y="5408613"/>
            <a:ext cx="14589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Sum = ?</a:t>
            </a:r>
          </a:p>
        </p:txBody>
      </p:sp>
    </p:spTree>
    <p:extLst>
      <p:ext uri="{BB962C8B-B14F-4D97-AF65-F5344CB8AC3E}">
        <p14:creationId xmlns:p14="http://schemas.microsoft.com/office/powerpoint/2010/main" val="958277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0963">
                                            <p:txEl>
                                              <p:pRg st="0" end="0"/>
                                            </p:txEl>
                                          </p:spTgt>
                                        </p:tgtEl>
                                        <p:attrNameLst>
                                          <p:attrName>style.visibility</p:attrName>
                                        </p:attrNameLst>
                                      </p:cBhvr>
                                      <p:to>
                                        <p:strVal val="visible"/>
                                      </p:to>
                                    </p:set>
                                    <p:anim calcmode="lin" valueType="num">
                                      <p:cBhvr additive="base">
                                        <p:cTn id="7" dur="500" fill="hold"/>
                                        <p:tgtEl>
                                          <p:spTgt spid="68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80964"/>
                                        </p:tgtEl>
                                        <p:attrNameLst>
                                          <p:attrName>style.visibility</p:attrName>
                                        </p:attrNameLst>
                                      </p:cBhvr>
                                      <p:to>
                                        <p:strVal val="visible"/>
                                      </p:to>
                                    </p:set>
                                    <p:anim calcmode="lin" valueType="num">
                                      <p:cBhvr additive="base">
                                        <p:cTn id="13" dur="500" fill="hold"/>
                                        <p:tgtEl>
                                          <p:spTgt spid="680964"/>
                                        </p:tgtEl>
                                        <p:attrNameLst>
                                          <p:attrName>ppt_x</p:attrName>
                                        </p:attrNameLst>
                                      </p:cBhvr>
                                      <p:tavLst>
                                        <p:tav tm="0">
                                          <p:val>
                                            <p:strVal val="0-#ppt_w/2"/>
                                          </p:val>
                                        </p:tav>
                                        <p:tav tm="100000">
                                          <p:val>
                                            <p:strVal val="#ppt_x"/>
                                          </p:val>
                                        </p:tav>
                                      </p:tavLst>
                                    </p:anim>
                                    <p:anim calcmode="lin" valueType="num">
                                      <p:cBhvr additive="base">
                                        <p:cTn id="14" dur="500" fill="hold"/>
                                        <p:tgtEl>
                                          <p:spTgt spid="6809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0967"/>
                                        </p:tgtEl>
                                        <p:attrNameLst>
                                          <p:attrName>style.visibility</p:attrName>
                                        </p:attrNameLst>
                                      </p:cBhvr>
                                      <p:to>
                                        <p:strVal val="visible"/>
                                      </p:to>
                                    </p:set>
                                    <p:anim calcmode="lin" valueType="num">
                                      <p:cBhvr additive="base">
                                        <p:cTn id="19" dur="500" fill="hold"/>
                                        <p:tgtEl>
                                          <p:spTgt spid="680967"/>
                                        </p:tgtEl>
                                        <p:attrNameLst>
                                          <p:attrName>ppt_x</p:attrName>
                                        </p:attrNameLst>
                                      </p:cBhvr>
                                      <p:tavLst>
                                        <p:tav tm="0">
                                          <p:val>
                                            <p:strVal val="0-#ppt_w/2"/>
                                          </p:val>
                                        </p:tav>
                                        <p:tav tm="100000">
                                          <p:val>
                                            <p:strVal val="#ppt_x"/>
                                          </p:val>
                                        </p:tav>
                                      </p:tavLst>
                                    </p:anim>
                                    <p:anim calcmode="lin" valueType="num">
                                      <p:cBhvr additive="base">
                                        <p:cTn id="20" dur="500" fill="hold"/>
                                        <p:tgtEl>
                                          <p:spTgt spid="68096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0965"/>
                                        </p:tgtEl>
                                        <p:attrNameLst>
                                          <p:attrName>style.visibility</p:attrName>
                                        </p:attrNameLst>
                                      </p:cBhvr>
                                      <p:to>
                                        <p:strVal val="visible"/>
                                      </p:to>
                                    </p:set>
                                    <p:anim calcmode="lin" valueType="num">
                                      <p:cBhvr additive="base">
                                        <p:cTn id="25" dur="500" fill="hold"/>
                                        <p:tgtEl>
                                          <p:spTgt spid="680965"/>
                                        </p:tgtEl>
                                        <p:attrNameLst>
                                          <p:attrName>ppt_x</p:attrName>
                                        </p:attrNameLst>
                                      </p:cBhvr>
                                      <p:tavLst>
                                        <p:tav tm="0">
                                          <p:val>
                                            <p:strVal val="0-#ppt_w/2"/>
                                          </p:val>
                                        </p:tav>
                                        <p:tav tm="100000">
                                          <p:val>
                                            <p:strVal val="#ppt_x"/>
                                          </p:val>
                                        </p:tav>
                                      </p:tavLst>
                                    </p:anim>
                                    <p:anim calcmode="lin" valueType="num">
                                      <p:cBhvr additive="base">
                                        <p:cTn id="26" dur="500" fill="hold"/>
                                        <p:tgtEl>
                                          <p:spTgt spid="68096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80966"/>
                                        </p:tgtEl>
                                        <p:attrNameLst>
                                          <p:attrName>style.visibility</p:attrName>
                                        </p:attrNameLst>
                                      </p:cBhvr>
                                      <p:to>
                                        <p:strVal val="visible"/>
                                      </p:to>
                                    </p:set>
                                    <p:anim calcmode="lin" valueType="num">
                                      <p:cBhvr additive="base">
                                        <p:cTn id="31" dur="500" fill="hold"/>
                                        <p:tgtEl>
                                          <p:spTgt spid="680966"/>
                                        </p:tgtEl>
                                        <p:attrNameLst>
                                          <p:attrName>ppt_x</p:attrName>
                                        </p:attrNameLst>
                                      </p:cBhvr>
                                      <p:tavLst>
                                        <p:tav tm="0">
                                          <p:val>
                                            <p:strVal val="0-#ppt_w/2"/>
                                          </p:val>
                                        </p:tav>
                                        <p:tav tm="100000">
                                          <p:val>
                                            <p:strVal val="#ppt_x"/>
                                          </p:val>
                                        </p:tav>
                                      </p:tavLst>
                                    </p:anim>
                                    <p:anim calcmode="lin" valueType="num">
                                      <p:cBhvr additive="base">
                                        <p:cTn id="32" dur="500" fill="hold"/>
                                        <p:tgtEl>
                                          <p:spTgt spid="68096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80968"/>
                                        </p:tgtEl>
                                        <p:attrNameLst>
                                          <p:attrName>style.visibility</p:attrName>
                                        </p:attrNameLst>
                                      </p:cBhvr>
                                      <p:to>
                                        <p:strVal val="visible"/>
                                      </p:to>
                                    </p:set>
                                    <p:anim calcmode="lin" valueType="num">
                                      <p:cBhvr additive="base">
                                        <p:cTn id="37" dur="500" fill="hold"/>
                                        <p:tgtEl>
                                          <p:spTgt spid="680968"/>
                                        </p:tgtEl>
                                        <p:attrNameLst>
                                          <p:attrName>ppt_x</p:attrName>
                                        </p:attrNameLst>
                                      </p:cBhvr>
                                      <p:tavLst>
                                        <p:tav tm="0">
                                          <p:val>
                                            <p:strVal val="0-#ppt_w/2"/>
                                          </p:val>
                                        </p:tav>
                                        <p:tav tm="100000">
                                          <p:val>
                                            <p:strVal val="#ppt_x"/>
                                          </p:val>
                                        </p:tav>
                                      </p:tavLst>
                                    </p:anim>
                                    <p:anim calcmode="lin" valueType="num">
                                      <p:cBhvr additive="base">
                                        <p:cTn id="38" dur="500" fill="hold"/>
                                        <p:tgtEl>
                                          <p:spTgt spid="6809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3" grpId="0" build="p" autoUpdateAnimBg="0"/>
      <p:bldP spid="680965" grpId="0" autoUpdateAnimBg="0"/>
      <p:bldP spid="680967" grpId="0" autoUpdateAnimBg="0"/>
      <p:bldP spid="680968"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E13CC49F-1064-4024-B7D9-23DF57CE1A6A}" type="slidenum">
              <a:rPr lang="ar-SA" altLang="en-US" sz="1400" smtClean="0">
                <a:solidFill>
                  <a:srgbClr val="0000B6"/>
                </a:solidFill>
                <a:latin typeface="Book Antiqua" panose="02040602050305030304" pitchFamily="18" charset="0"/>
              </a:rPr>
              <a:pPr>
                <a:spcBef>
                  <a:spcPct val="0"/>
                </a:spcBef>
                <a:buClrTx/>
                <a:buSzTx/>
                <a:buFontTx/>
                <a:buNone/>
              </a:pPr>
              <a:t>97</a:t>
            </a:fld>
            <a:endParaRPr lang="en-US" altLang="en-US" sz="1400" smtClean="0">
              <a:solidFill>
                <a:srgbClr val="0000B6"/>
              </a:solidFill>
              <a:latin typeface="Book Antiqua" panose="02040602050305030304" pitchFamily="18" charset="0"/>
            </a:endParaRPr>
          </a:p>
        </p:txBody>
      </p:sp>
      <p:sp>
        <p:nvSpPr>
          <p:cNvPr id="681986" name="Rectangle 2"/>
          <p:cNvSpPr>
            <a:spLocks noGrp="1" noChangeArrowheads="1"/>
          </p:cNvSpPr>
          <p:nvPr>
            <p:ph type="title"/>
          </p:nvPr>
        </p:nvSpPr>
        <p:spPr/>
        <p:txBody>
          <a:bodyPr/>
          <a:lstStyle/>
          <a:p>
            <a:pPr>
              <a:defRPr/>
            </a:pPr>
            <a:r>
              <a:rPr lang="en-US" dirty="0" smtClean="0"/>
              <a:t>Predefined VHDL Types</a:t>
            </a:r>
          </a:p>
        </p:txBody>
      </p:sp>
      <p:sp>
        <p:nvSpPr>
          <p:cNvPr id="681987" name="Rectangle 3"/>
          <p:cNvSpPr>
            <a:spLocks noGrp="1" noChangeArrowheads="1"/>
          </p:cNvSpPr>
          <p:nvPr>
            <p:ph type="body" idx="1"/>
          </p:nvPr>
        </p:nvSpPr>
        <p:spPr/>
        <p:txBody>
          <a:bodyPr/>
          <a:lstStyle/>
          <a:p>
            <a:r>
              <a:rPr lang="en-US" altLang="en-US" sz="2200" smtClean="0"/>
              <a:t>Variables, signals, and constants can have any one of the predefined VHDL types or they can have a user-defined type</a:t>
            </a:r>
          </a:p>
          <a:p>
            <a:r>
              <a:rPr lang="en-US" altLang="en-US" sz="2200" smtClean="0"/>
              <a:t>Predefined Types</a:t>
            </a:r>
          </a:p>
          <a:p>
            <a:pPr lvl="1"/>
            <a:r>
              <a:rPr lang="en-US" altLang="en-US" sz="2200" smtClean="0"/>
              <a:t>bit – {‘0’, ‘1’}</a:t>
            </a:r>
          </a:p>
          <a:p>
            <a:pPr lvl="1"/>
            <a:r>
              <a:rPr lang="en-US" altLang="en-US" sz="2200" smtClean="0"/>
              <a:t>boolean – {TRUE, FALSE}</a:t>
            </a:r>
          </a:p>
          <a:p>
            <a:pPr lvl="1"/>
            <a:r>
              <a:rPr lang="en-US" altLang="en-US" sz="2200" smtClean="0"/>
              <a:t>integer – [-2</a:t>
            </a:r>
            <a:r>
              <a:rPr lang="en-US" altLang="en-US" sz="2200" baseline="30000" smtClean="0"/>
              <a:t>31</a:t>
            </a:r>
            <a:r>
              <a:rPr lang="en-US" altLang="en-US" sz="2200" smtClean="0"/>
              <a:t> - 1.. 2</a:t>
            </a:r>
            <a:r>
              <a:rPr lang="en-US" altLang="en-US" sz="2200" baseline="30000" smtClean="0"/>
              <a:t>31</a:t>
            </a:r>
            <a:r>
              <a:rPr lang="en-US" altLang="en-US" sz="2200" smtClean="0"/>
              <a:t> – 1}</a:t>
            </a:r>
          </a:p>
          <a:p>
            <a:pPr lvl="1"/>
            <a:r>
              <a:rPr lang="en-US" altLang="en-US" sz="2200" smtClean="0"/>
              <a:t>real – floating point number in range –1.0E38 to +1.0E38</a:t>
            </a:r>
          </a:p>
          <a:p>
            <a:pPr lvl="1"/>
            <a:r>
              <a:rPr lang="en-US" altLang="en-US" sz="2200" smtClean="0"/>
              <a:t>character – legal VHDL characters including lower- uppercase letters, digits, special characters, ...</a:t>
            </a:r>
          </a:p>
          <a:p>
            <a:pPr lvl="1"/>
            <a:r>
              <a:rPr lang="en-US" altLang="en-US" sz="2200" smtClean="0"/>
              <a:t>time – an integer with units fs, ps, ns, us, ms, sec, min, or hr</a:t>
            </a:r>
          </a:p>
        </p:txBody>
      </p:sp>
    </p:spTree>
    <p:extLst>
      <p:ext uri="{BB962C8B-B14F-4D97-AF65-F5344CB8AC3E}">
        <p14:creationId xmlns:p14="http://schemas.microsoft.com/office/powerpoint/2010/main" val="4198082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1987">
                                            <p:txEl>
                                              <p:pRg st="0" end="0"/>
                                            </p:txEl>
                                          </p:spTgt>
                                        </p:tgtEl>
                                        <p:attrNameLst>
                                          <p:attrName>style.visibility</p:attrName>
                                        </p:attrNameLst>
                                      </p:cBhvr>
                                      <p:to>
                                        <p:strVal val="visible"/>
                                      </p:to>
                                    </p:set>
                                    <p:anim calcmode="lin" valueType="num">
                                      <p:cBhvr additive="base">
                                        <p:cTn id="7" dur="500" fill="hold"/>
                                        <p:tgtEl>
                                          <p:spTgt spid="68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1987">
                                            <p:txEl>
                                              <p:pRg st="1" end="1"/>
                                            </p:txEl>
                                          </p:spTgt>
                                        </p:tgtEl>
                                        <p:attrNameLst>
                                          <p:attrName>style.visibility</p:attrName>
                                        </p:attrNameLst>
                                      </p:cBhvr>
                                      <p:to>
                                        <p:strVal val="visible"/>
                                      </p:to>
                                    </p:set>
                                    <p:anim calcmode="lin" valueType="num">
                                      <p:cBhvr additive="base">
                                        <p:cTn id="13" dur="500" fill="hold"/>
                                        <p:tgtEl>
                                          <p:spTgt spid="68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198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81987">
                                            <p:txEl>
                                              <p:pRg st="2" end="2"/>
                                            </p:txEl>
                                          </p:spTgt>
                                        </p:tgtEl>
                                        <p:attrNameLst>
                                          <p:attrName>style.visibility</p:attrName>
                                        </p:attrNameLst>
                                      </p:cBhvr>
                                      <p:to>
                                        <p:strVal val="visible"/>
                                      </p:to>
                                    </p:set>
                                    <p:anim calcmode="lin" valueType="num">
                                      <p:cBhvr additive="base">
                                        <p:cTn id="17" dur="500" fill="hold"/>
                                        <p:tgtEl>
                                          <p:spTgt spid="68198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8198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81987">
                                            <p:txEl>
                                              <p:pRg st="3" end="3"/>
                                            </p:txEl>
                                          </p:spTgt>
                                        </p:tgtEl>
                                        <p:attrNameLst>
                                          <p:attrName>style.visibility</p:attrName>
                                        </p:attrNameLst>
                                      </p:cBhvr>
                                      <p:to>
                                        <p:strVal val="visible"/>
                                      </p:to>
                                    </p:set>
                                    <p:anim calcmode="lin" valueType="num">
                                      <p:cBhvr additive="base">
                                        <p:cTn id="21" dur="500" fill="hold"/>
                                        <p:tgtEl>
                                          <p:spTgt spid="68198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8198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81987">
                                            <p:txEl>
                                              <p:pRg st="4" end="4"/>
                                            </p:txEl>
                                          </p:spTgt>
                                        </p:tgtEl>
                                        <p:attrNameLst>
                                          <p:attrName>style.visibility</p:attrName>
                                        </p:attrNameLst>
                                      </p:cBhvr>
                                      <p:to>
                                        <p:strVal val="visible"/>
                                      </p:to>
                                    </p:set>
                                    <p:anim calcmode="lin" valueType="num">
                                      <p:cBhvr additive="base">
                                        <p:cTn id="25" dur="500" fill="hold"/>
                                        <p:tgtEl>
                                          <p:spTgt spid="68198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8198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81987">
                                            <p:txEl>
                                              <p:pRg st="5" end="5"/>
                                            </p:txEl>
                                          </p:spTgt>
                                        </p:tgtEl>
                                        <p:attrNameLst>
                                          <p:attrName>style.visibility</p:attrName>
                                        </p:attrNameLst>
                                      </p:cBhvr>
                                      <p:to>
                                        <p:strVal val="visible"/>
                                      </p:to>
                                    </p:set>
                                    <p:anim calcmode="lin" valueType="num">
                                      <p:cBhvr additive="base">
                                        <p:cTn id="29" dur="500" fill="hold"/>
                                        <p:tgtEl>
                                          <p:spTgt spid="68198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81987">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81987">
                                            <p:txEl>
                                              <p:pRg st="6" end="6"/>
                                            </p:txEl>
                                          </p:spTgt>
                                        </p:tgtEl>
                                        <p:attrNameLst>
                                          <p:attrName>style.visibility</p:attrName>
                                        </p:attrNameLst>
                                      </p:cBhvr>
                                      <p:to>
                                        <p:strVal val="visible"/>
                                      </p:to>
                                    </p:set>
                                    <p:anim calcmode="lin" valueType="num">
                                      <p:cBhvr additive="base">
                                        <p:cTn id="33" dur="500" fill="hold"/>
                                        <p:tgtEl>
                                          <p:spTgt spid="681987">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81987">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81987">
                                            <p:txEl>
                                              <p:pRg st="7" end="7"/>
                                            </p:txEl>
                                          </p:spTgt>
                                        </p:tgtEl>
                                        <p:attrNameLst>
                                          <p:attrName>style.visibility</p:attrName>
                                        </p:attrNameLst>
                                      </p:cBhvr>
                                      <p:to>
                                        <p:strVal val="visible"/>
                                      </p:to>
                                    </p:set>
                                    <p:anim calcmode="lin" valueType="num">
                                      <p:cBhvr additive="base">
                                        <p:cTn id="37" dur="500" fill="hold"/>
                                        <p:tgtEl>
                                          <p:spTgt spid="68198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819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7"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BA211AAF-9716-4775-B3C6-C3FAD8A5A2C1}" type="slidenum">
              <a:rPr lang="ar-SA" altLang="en-US" sz="1400" smtClean="0">
                <a:solidFill>
                  <a:srgbClr val="0000B6"/>
                </a:solidFill>
                <a:latin typeface="Book Antiqua" panose="02040602050305030304" pitchFamily="18" charset="0"/>
              </a:rPr>
              <a:pPr>
                <a:spcBef>
                  <a:spcPct val="0"/>
                </a:spcBef>
                <a:buClrTx/>
                <a:buSzTx/>
                <a:buFontTx/>
                <a:buNone/>
              </a:pPr>
              <a:t>98</a:t>
            </a:fld>
            <a:endParaRPr lang="en-US" altLang="en-US" sz="1400" smtClean="0">
              <a:solidFill>
                <a:srgbClr val="0000B6"/>
              </a:solidFill>
              <a:latin typeface="Book Antiqua" panose="02040602050305030304" pitchFamily="18" charset="0"/>
            </a:endParaRPr>
          </a:p>
        </p:txBody>
      </p:sp>
      <p:sp>
        <p:nvSpPr>
          <p:cNvPr id="683010" name="Rectangle 2"/>
          <p:cNvSpPr>
            <a:spLocks noGrp="1" noChangeArrowheads="1"/>
          </p:cNvSpPr>
          <p:nvPr>
            <p:ph type="title"/>
          </p:nvPr>
        </p:nvSpPr>
        <p:spPr/>
        <p:txBody>
          <a:bodyPr/>
          <a:lstStyle/>
          <a:p>
            <a:pPr>
              <a:defRPr/>
            </a:pPr>
            <a:r>
              <a:rPr lang="en-US" smtClean="0"/>
              <a:t>User Defined Type</a:t>
            </a:r>
          </a:p>
        </p:txBody>
      </p:sp>
      <p:sp>
        <p:nvSpPr>
          <p:cNvPr id="683011" name="Rectangle 3"/>
          <p:cNvSpPr>
            <a:spLocks noGrp="1" noChangeArrowheads="1"/>
          </p:cNvSpPr>
          <p:nvPr>
            <p:ph type="body" idx="1"/>
          </p:nvPr>
        </p:nvSpPr>
        <p:spPr>
          <a:xfrm>
            <a:off x="685800" y="1257300"/>
            <a:ext cx="7772400" cy="546100"/>
          </a:xfrm>
        </p:spPr>
        <p:txBody>
          <a:bodyPr/>
          <a:lstStyle/>
          <a:p>
            <a:r>
              <a:rPr lang="en-US" altLang="en-US" smtClean="0"/>
              <a:t>Common user-defined type is </a:t>
            </a:r>
            <a:r>
              <a:rPr lang="en-US" altLang="en-US" i="1" u="sng" smtClean="0"/>
              <a:t>enumerated</a:t>
            </a:r>
          </a:p>
        </p:txBody>
      </p:sp>
      <p:sp>
        <p:nvSpPr>
          <p:cNvPr id="683012" name="Rectangle 4"/>
          <p:cNvSpPr>
            <a:spLocks noChangeArrowheads="1"/>
          </p:cNvSpPr>
          <p:nvPr/>
        </p:nvSpPr>
        <p:spPr bwMode="auto">
          <a:xfrm>
            <a:off x="727075" y="1666875"/>
            <a:ext cx="7440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type</a:t>
            </a:r>
            <a:r>
              <a:rPr lang="en-US" altLang="en-US" sz="2000" i="0">
                <a:solidFill>
                  <a:srgbClr val="3333FF"/>
                </a:solidFill>
                <a:latin typeface="Courier New" panose="02070309020205020404" pitchFamily="49" charset="0"/>
              </a:rPr>
              <a:t> state_type </a:t>
            </a:r>
            <a:r>
              <a:rPr lang="en-US" altLang="en-US" sz="2000" b="1" i="0">
                <a:solidFill>
                  <a:srgbClr val="3333FF"/>
                </a:solidFill>
                <a:latin typeface="Courier New" panose="02070309020205020404" pitchFamily="49" charset="0"/>
              </a:rPr>
              <a:t>is</a:t>
            </a:r>
            <a:r>
              <a:rPr lang="en-US" altLang="en-US" sz="2000" i="0">
                <a:solidFill>
                  <a:srgbClr val="3333FF"/>
                </a:solidFill>
                <a:latin typeface="Courier New" panose="02070309020205020404" pitchFamily="49" charset="0"/>
              </a:rPr>
              <a:t> (S0, S1, S2, S3, S4, S5); </a:t>
            </a:r>
          </a:p>
          <a:p>
            <a:pPr>
              <a:buClrTx/>
              <a:buSzTx/>
              <a:buFontTx/>
              <a:buNone/>
            </a:pPr>
            <a:r>
              <a:rPr lang="en-US" altLang="en-US" sz="2000" b="1" i="0">
                <a:solidFill>
                  <a:srgbClr val="3333FF"/>
                </a:solidFill>
                <a:latin typeface="Courier New" panose="02070309020205020404" pitchFamily="49" charset="0"/>
              </a:rPr>
              <a:t>signal</a:t>
            </a:r>
            <a:r>
              <a:rPr lang="en-US" altLang="en-US" sz="2000" i="0">
                <a:solidFill>
                  <a:srgbClr val="3333FF"/>
                </a:solidFill>
                <a:latin typeface="Courier New" panose="02070309020205020404" pitchFamily="49" charset="0"/>
              </a:rPr>
              <a:t> state : state_type := S1;</a:t>
            </a:r>
          </a:p>
        </p:txBody>
      </p:sp>
      <p:sp>
        <p:nvSpPr>
          <p:cNvPr id="683013" name="Rectangle 5"/>
          <p:cNvSpPr>
            <a:spLocks noChangeArrowheads="1"/>
          </p:cNvSpPr>
          <p:nvPr/>
        </p:nvSpPr>
        <p:spPr bwMode="auto">
          <a:xfrm>
            <a:off x="668338" y="2566988"/>
            <a:ext cx="814228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Char char="•"/>
            </a:pPr>
            <a:r>
              <a:rPr lang="en-US" altLang="en-US" sz="2400" i="0">
                <a:solidFill>
                  <a:schemeClr val="tx1"/>
                </a:solidFill>
              </a:rPr>
              <a:t>If no initialization, the default initialization is the leftmost element in the enumeration list (S0 in this example)</a:t>
            </a:r>
            <a:endParaRPr lang="en-US" altLang="en-US" sz="2400" u="sng">
              <a:solidFill>
                <a:schemeClr val="tx1"/>
              </a:solidFill>
            </a:endParaRPr>
          </a:p>
        </p:txBody>
      </p:sp>
      <p:sp>
        <p:nvSpPr>
          <p:cNvPr id="683014" name="Rectangle 6"/>
          <p:cNvSpPr>
            <a:spLocks noChangeArrowheads="1"/>
          </p:cNvSpPr>
          <p:nvPr/>
        </p:nvSpPr>
        <p:spPr bwMode="auto">
          <a:xfrm>
            <a:off x="247650" y="3686175"/>
            <a:ext cx="8577263"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Char char="•"/>
            </a:pPr>
            <a:r>
              <a:rPr lang="en-US" altLang="en-US" i="0">
                <a:solidFill>
                  <a:schemeClr val="tx1"/>
                </a:solidFill>
              </a:rPr>
              <a:t>VHDL is strongly typed language =&gt;</a:t>
            </a:r>
            <a:br>
              <a:rPr lang="en-US" altLang="en-US" i="0">
                <a:solidFill>
                  <a:schemeClr val="tx1"/>
                </a:solidFill>
              </a:rPr>
            </a:br>
            <a:r>
              <a:rPr lang="en-US" altLang="en-US" i="0">
                <a:solidFill>
                  <a:schemeClr val="tx1"/>
                </a:solidFill>
              </a:rPr>
              <a:t>signals and variables of different types cannot be mixed in the same assignment statement,</a:t>
            </a:r>
            <a:br>
              <a:rPr lang="en-US" altLang="en-US" i="0">
                <a:solidFill>
                  <a:schemeClr val="tx1"/>
                </a:solidFill>
              </a:rPr>
            </a:br>
            <a:r>
              <a:rPr lang="en-US" altLang="en-US" i="0">
                <a:solidFill>
                  <a:schemeClr val="tx1"/>
                </a:solidFill>
              </a:rPr>
              <a:t>and no automatic type conversion is performed</a:t>
            </a:r>
            <a:endParaRPr lang="en-US" altLang="en-US" u="sng">
              <a:solidFill>
                <a:schemeClr val="tx1"/>
              </a:solidFill>
            </a:endParaRPr>
          </a:p>
        </p:txBody>
      </p:sp>
    </p:spTree>
    <p:extLst>
      <p:ext uri="{BB962C8B-B14F-4D97-AF65-F5344CB8AC3E}">
        <p14:creationId xmlns:p14="http://schemas.microsoft.com/office/powerpoint/2010/main" val="3483392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3011">
                                            <p:txEl>
                                              <p:pRg st="0" end="0"/>
                                            </p:txEl>
                                          </p:spTgt>
                                        </p:tgtEl>
                                        <p:attrNameLst>
                                          <p:attrName>style.visibility</p:attrName>
                                        </p:attrNameLst>
                                      </p:cBhvr>
                                      <p:to>
                                        <p:strVal val="visible"/>
                                      </p:to>
                                    </p:set>
                                    <p:anim calcmode="lin" valueType="num">
                                      <p:cBhvr additive="base">
                                        <p:cTn id="7" dur="500" fill="hold"/>
                                        <p:tgtEl>
                                          <p:spTgt spid="68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3012"/>
                                        </p:tgtEl>
                                        <p:attrNameLst>
                                          <p:attrName>style.visibility</p:attrName>
                                        </p:attrNameLst>
                                      </p:cBhvr>
                                      <p:to>
                                        <p:strVal val="visible"/>
                                      </p:to>
                                    </p:set>
                                    <p:anim calcmode="lin" valueType="num">
                                      <p:cBhvr additive="base">
                                        <p:cTn id="13" dur="500" fill="hold"/>
                                        <p:tgtEl>
                                          <p:spTgt spid="683012"/>
                                        </p:tgtEl>
                                        <p:attrNameLst>
                                          <p:attrName>ppt_x</p:attrName>
                                        </p:attrNameLst>
                                      </p:cBhvr>
                                      <p:tavLst>
                                        <p:tav tm="0">
                                          <p:val>
                                            <p:strVal val="0-#ppt_w/2"/>
                                          </p:val>
                                        </p:tav>
                                        <p:tav tm="100000">
                                          <p:val>
                                            <p:strVal val="#ppt_x"/>
                                          </p:val>
                                        </p:tav>
                                      </p:tavLst>
                                    </p:anim>
                                    <p:anim calcmode="lin" valueType="num">
                                      <p:cBhvr additive="base">
                                        <p:cTn id="14" dur="500" fill="hold"/>
                                        <p:tgtEl>
                                          <p:spTgt spid="6830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3013"/>
                                        </p:tgtEl>
                                        <p:attrNameLst>
                                          <p:attrName>style.visibility</p:attrName>
                                        </p:attrNameLst>
                                      </p:cBhvr>
                                      <p:to>
                                        <p:strVal val="visible"/>
                                      </p:to>
                                    </p:set>
                                    <p:anim calcmode="lin" valueType="num">
                                      <p:cBhvr additive="base">
                                        <p:cTn id="19" dur="500" fill="hold"/>
                                        <p:tgtEl>
                                          <p:spTgt spid="683013"/>
                                        </p:tgtEl>
                                        <p:attrNameLst>
                                          <p:attrName>ppt_x</p:attrName>
                                        </p:attrNameLst>
                                      </p:cBhvr>
                                      <p:tavLst>
                                        <p:tav tm="0">
                                          <p:val>
                                            <p:strVal val="0-#ppt_w/2"/>
                                          </p:val>
                                        </p:tav>
                                        <p:tav tm="100000">
                                          <p:val>
                                            <p:strVal val="#ppt_x"/>
                                          </p:val>
                                        </p:tav>
                                      </p:tavLst>
                                    </p:anim>
                                    <p:anim calcmode="lin" valueType="num">
                                      <p:cBhvr additive="base">
                                        <p:cTn id="20" dur="500" fill="hold"/>
                                        <p:tgtEl>
                                          <p:spTgt spid="68301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3014"/>
                                        </p:tgtEl>
                                        <p:attrNameLst>
                                          <p:attrName>style.visibility</p:attrName>
                                        </p:attrNameLst>
                                      </p:cBhvr>
                                      <p:to>
                                        <p:strVal val="visible"/>
                                      </p:to>
                                    </p:set>
                                    <p:anim calcmode="lin" valueType="num">
                                      <p:cBhvr additive="base">
                                        <p:cTn id="25" dur="500" fill="hold"/>
                                        <p:tgtEl>
                                          <p:spTgt spid="683014"/>
                                        </p:tgtEl>
                                        <p:attrNameLst>
                                          <p:attrName>ppt_x</p:attrName>
                                        </p:attrNameLst>
                                      </p:cBhvr>
                                      <p:tavLst>
                                        <p:tav tm="0">
                                          <p:val>
                                            <p:strVal val="0-#ppt_w/2"/>
                                          </p:val>
                                        </p:tav>
                                        <p:tav tm="100000">
                                          <p:val>
                                            <p:strVal val="#ppt_x"/>
                                          </p:val>
                                        </p:tav>
                                      </p:tavLst>
                                    </p:anim>
                                    <p:anim calcmode="lin" valueType="num">
                                      <p:cBhvr additive="base">
                                        <p:cTn id="26" dur="500" fill="hold"/>
                                        <p:tgtEl>
                                          <p:spTgt spid="6830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autoUpdateAnimBg="0"/>
      <p:bldP spid="683012" grpId="0" autoUpdateAnimBg="0"/>
      <p:bldP spid="683013" grpId="0" autoUpdateAnimBg="0"/>
      <p:bldP spid="683014"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F2C7E244-6211-4FEC-A654-E6937BDC8A65}" type="slidenum">
              <a:rPr lang="ar-SA" altLang="en-US" sz="1400" smtClean="0">
                <a:solidFill>
                  <a:srgbClr val="0000B6"/>
                </a:solidFill>
                <a:latin typeface="Book Antiqua" panose="02040602050305030304" pitchFamily="18" charset="0"/>
              </a:rPr>
              <a:pPr>
                <a:spcBef>
                  <a:spcPct val="0"/>
                </a:spcBef>
                <a:buClrTx/>
                <a:buSzTx/>
                <a:buFontTx/>
                <a:buNone/>
              </a:pPr>
              <a:t>99</a:t>
            </a:fld>
            <a:endParaRPr lang="en-US" altLang="en-US" sz="1400" smtClean="0">
              <a:solidFill>
                <a:srgbClr val="0000B6"/>
              </a:solidFill>
              <a:latin typeface="Book Antiqua" panose="02040602050305030304" pitchFamily="18" charset="0"/>
            </a:endParaRPr>
          </a:p>
        </p:txBody>
      </p:sp>
      <p:sp>
        <p:nvSpPr>
          <p:cNvPr id="684034" name="Rectangle 2"/>
          <p:cNvSpPr>
            <a:spLocks noGrp="1" noChangeArrowheads="1"/>
          </p:cNvSpPr>
          <p:nvPr>
            <p:ph type="title"/>
          </p:nvPr>
        </p:nvSpPr>
        <p:spPr/>
        <p:txBody>
          <a:bodyPr/>
          <a:lstStyle/>
          <a:p>
            <a:pPr>
              <a:defRPr/>
            </a:pPr>
            <a:r>
              <a:rPr lang="en-US" smtClean="0"/>
              <a:t>Arrays</a:t>
            </a:r>
          </a:p>
        </p:txBody>
      </p:sp>
      <p:sp>
        <p:nvSpPr>
          <p:cNvPr id="684035" name="Rectangle 3"/>
          <p:cNvSpPr>
            <a:spLocks noGrp="1" noChangeArrowheads="1"/>
          </p:cNvSpPr>
          <p:nvPr>
            <p:ph type="body" idx="1"/>
          </p:nvPr>
        </p:nvSpPr>
        <p:spPr>
          <a:xfrm>
            <a:off x="685800" y="1257300"/>
            <a:ext cx="7772400" cy="531813"/>
          </a:xfrm>
        </p:spPr>
        <p:txBody>
          <a:bodyPr/>
          <a:lstStyle/>
          <a:p>
            <a:r>
              <a:rPr lang="en-US" altLang="en-US" smtClean="0"/>
              <a:t>Example</a:t>
            </a:r>
          </a:p>
        </p:txBody>
      </p:sp>
      <p:sp>
        <p:nvSpPr>
          <p:cNvPr id="684036" name="Rectangle 4"/>
          <p:cNvSpPr>
            <a:spLocks noChangeArrowheads="1"/>
          </p:cNvSpPr>
          <p:nvPr/>
        </p:nvSpPr>
        <p:spPr bwMode="auto">
          <a:xfrm>
            <a:off x="727075" y="1666875"/>
            <a:ext cx="7381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type</a:t>
            </a:r>
            <a:r>
              <a:rPr lang="en-US" altLang="en-US" sz="2000" i="0">
                <a:solidFill>
                  <a:srgbClr val="3333FF"/>
                </a:solidFill>
                <a:latin typeface="Courier New" panose="02070309020205020404" pitchFamily="49" charset="0"/>
              </a:rPr>
              <a:t> SHORT_WORD </a:t>
            </a:r>
            <a:r>
              <a:rPr lang="en-US" altLang="en-US" sz="2000" b="1" i="0">
                <a:solidFill>
                  <a:srgbClr val="3333FF"/>
                </a:solidFill>
                <a:latin typeface="Courier New" panose="02070309020205020404" pitchFamily="49" charset="0"/>
              </a:rPr>
              <a:t>is array</a:t>
            </a:r>
            <a:r>
              <a:rPr lang="en-US" altLang="en-US" sz="2000" i="0">
                <a:solidFill>
                  <a:srgbClr val="3333FF"/>
                </a:solidFill>
                <a:latin typeface="Courier New" panose="02070309020205020404" pitchFamily="49" charset="0"/>
              </a:rPr>
              <a:t> (15 downto 0) </a:t>
            </a:r>
            <a:r>
              <a:rPr lang="en-US" altLang="en-US" sz="2000" b="1" i="0">
                <a:solidFill>
                  <a:srgbClr val="3333FF"/>
                </a:solidFill>
                <a:latin typeface="Courier New" panose="02070309020205020404" pitchFamily="49" charset="0"/>
              </a:rPr>
              <a:t>of</a:t>
            </a:r>
            <a:r>
              <a:rPr lang="en-US" altLang="en-US" sz="2000" i="0">
                <a:solidFill>
                  <a:srgbClr val="3333FF"/>
                </a:solidFill>
                <a:latin typeface="Courier New" panose="02070309020205020404" pitchFamily="49" charset="0"/>
              </a:rPr>
              <a:t> bit; </a:t>
            </a:r>
          </a:p>
        </p:txBody>
      </p:sp>
      <p:sp>
        <p:nvSpPr>
          <p:cNvPr id="684037" name="Rectangle 5"/>
          <p:cNvSpPr>
            <a:spLocks noChangeArrowheads="1"/>
          </p:cNvSpPr>
          <p:nvPr/>
        </p:nvSpPr>
        <p:spPr bwMode="auto">
          <a:xfrm>
            <a:off x="247650" y="2284413"/>
            <a:ext cx="8610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signal</a:t>
            </a:r>
            <a:r>
              <a:rPr lang="en-US" altLang="en-US" sz="2000" i="0">
                <a:solidFill>
                  <a:srgbClr val="3333FF"/>
                </a:solidFill>
                <a:latin typeface="Courier New" panose="02070309020205020404" pitchFamily="49" charset="0"/>
              </a:rPr>
              <a:t> DATA_WORD : SHORT_WORD;</a:t>
            </a:r>
          </a:p>
          <a:p>
            <a:pPr>
              <a:buClrTx/>
              <a:buSzTx/>
              <a:buFontTx/>
              <a:buNone/>
            </a:pPr>
            <a:r>
              <a:rPr lang="en-US" altLang="en-US" sz="2000" i="0">
                <a:solidFill>
                  <a:srgbClr val="3333FF"/>
                </a:solidFill>
                <a:latin typeface="Courier New" panose="02070309020205020404" pitchFamily="49" charset="0"/>
              </a:rPr>
              <a:t>variable ALT_WORD : SHORT_WORD := “0101010101010101”;</a:t>
            </a:r>
          </a:p>
          <a:p>
            <a:pPr>
              <a:buClrTx/>
              <a:buSzTx/>
              <a:buFontTx/>
              <a:buNone/>
            </a:pPr>
            <a:r>
              <a:rPr lang="en-US" altLang="en-US" sz="2000" i="0">
                <a:solidFill>
                  <a:srgbClr val="3333FF"/>
                </a:solidFill>
                <a:latin typeface="Courier New" panose="02070309020205020404" pitchFamily="49" charset="0"/>
              </a:rPr>
              <a:t>constant ONE_WORD : SHORT_WORD := (others =&gt; ‘1’);</a:t>
            </a:r>
          </a:p>
        </p:txBody>
      </p:sp>
      <p:sp>
        <p:nvSpPr>
          <p:cNvPr id="684038" name="Rectangle 6"/>
          <p:cNvSpPr>
            <a:spLocks noChangeArrowheads="1"/>
          </p:cNvSpPr>
          <p:nvPr/>
        </p:nvSpPr>
        <p:spPr bwMode="auto">
          <a:xfrm>
            <a:off x="247650" y="3468688"/>
            <a:ext cx="86360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lvl="1">
              <a:buClrTx/>
              <a:buSzTx/>
              <a:buFontTx/>
              <a:buChar char="•"/>
            </a:pPr>
            <a:r>
              <a:rPr lang="en-US" altLang="en-US" i="0"/>
              <a:t>ALT_WORD(0) – rightmost bit</a:t>
            </a:r>
          </a:p>
          <a:p>
            <a:pPr lvl="1">
              <a:buClrTx/>
              <a:buSzTx/>
              <a:buFontTx/>
              <a:buChar char="•"/>
            </a:pPr>
            <a:r>
              <a:rPr lang="en-US" altLang="en-US" i="0"/>
              <a:t>ALT_WORD(5 downto 0) – low order 6 bits</a:t>
            </a:r>
          </a:p>
        </p:txBody>
      </p:sp>
      <p:sp>
        <p:nvSpPr>
          <p:cNvPr id="684039" name="Rectangle 7"/>
          <p:cNvSpPr>
            <a:spLocks noChangeArrowheads="1"/>
          </p:cNvSpPr>
          <p:nvPr/>
        </p:nvSpPr>
        <p:spPr bwMode="auto">
          <a:xfrm>
            <a:off x="247650" y="4598988"/>
            <a:ext cx="8636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Char char="•"/>
            </a:pPr>
            <a:r>
              <a:rPr lang="en-US" altLang="en-US" i="0">
                <a:solidFill>
                  <a:schemeClr val="tx1"/>
                </a:solidFill>
              </a:rPr>
              <a:t>General form</a:t>
            </a:r>
          </a:p>
        </p:txBody>
      </p:sp>
      <p:sp>
        <p:nvSpPr>
          <p:cNvPr id="684040" name="Rectangle 8"/>
          <p:cNvSpPr>
            <a:spLocks noChangeArrowheads="1"/>
          </p:cNvSpPr>
          <p:nvPr/>
        </p:nvSpPr>
        <p:spPr bwMode="auto">
          <a:xfrm>
            <a:off x="247650" y="5186363"/>
            <a:ext cx="88963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15263"/>
              </a:buClr>
              <a:buSzPct val="75000"/>
              <a:buFont typeface="Wingdings" panose="05000000000000000000" pitchFamily="2" charset="2"/>
              <a:buChar char="q"/>
              <a:defRPr sz="2800">
                <a:solidFill>
                  <a:srgbClr val="315263"/>
                </a:solidFill>
                <a:latin typeface="Arial" panose="020B0604020202020204" pitchFamily="34" charset="0"/>
              </a:defRPr>
            </a:lvl1pPr>
            <a:lvl2pPr marL="742950" indent="-285750">
              <a:spcBef>
                <a:spcPct val="20000"/>
              </a:spcBef>
              <a:buClr>
                <a:schemeClr val="tx1"/>
              </a:buClr>
              <a:buSzPct val="10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SzPct val="100000"/>
              <a:buChar char="–"/>
              <a:defRPr sz="2000">
                <a:solidFill>
                  <a:schemeClr val="tx1"/>
                </a:solidFill>
                <a:latin typeface="Arial" panose="020B0604020202020204" pitchFamily="34" charset="0"/>
              </a:defRPr>
            </a:lvl3pPr>
            <a:lvl4pPr marL="1600200" indent="-228600">
              <a:spcBef>
                <a:spcPct val="20000"/>
              </a:spcBef>
              <a:buClr>
                <a:srgbClr val="FC9D1E"/>
              </a:buClr>
              <a:buSzPct val="65000"/>
              <a:buFont typeface="Monotype Sorts"/>
              <a:buChar char="l"/>
              <a:defRPr>
                <a:solidFill>
                  <a:schemeClr val="tx1"/>
                </a:solidFill>
                <a:latin typeface="Arial" panose="020B0604020202020204" pitchFamily="34" charset="0"/>
              </a:defRPr>
            </a:lvl4pPr>
            <a:lvl5pPr marL="2057400" indent="-228600">
              <a:spcBef>
                <a:spcPct val="20000"/>
              </a:spcBef>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Times New Roman" panose="02020603050405020304" pitchFamily="18" charset="0"/>
              <a:buChar char="»"/>
              <a:defRPr sz="1600">
                <a:solidFill>
                  <a:schemeClr val="tx1"/>
                </a:solidFill>
                <a:latin typeface="Arial" panose="020B0604020202020204" pitchFamily="34" charset="0"/>
              </a:defRPr>
            </a:lvl9pPr>
          </a:lstStyle>
          <a:p>
            <a:pPr>
              <a:buClrTx/>
              <a:buSzTx/>
              <a:buFontTx/>
              <a:buNone/>
            </a:pPr>
            <a:r>
              <a:rPr lang="en-US" altLang="en-US" sz="2000" b="1" i="0">
                <a:solidFill>
                  <a:srgbClr val="3333FF"/>
                </a:solidFill>
                <a:latin typeface="Courier New" panose="02070309020205020404" pitchFamily="49" charset="0"/>
              </a:rPr>
              <a:t>type</a:t>
            </a:r>
            <a:r>
              <a:rPr lang="en-US" altLang="en-US" sz="2000" i="0">
                <a:solidFill>
                  <a:srgbClr val="3333FF"/>
                </a:solidFill>
                <a:latin typeface="Courier New" panose="02070309020205020404" pitchFamily="49" charset="0"/>
              </a:rPr>
              <a:t> arrayTypeName </a:t>
            </a:r>
            <a:r>
              <a:rPr lang="en-US" altLang="en-US" sz="2000" b="1" i="0">
                <a:solidFill>
                  <a:srgbClr val="3333FF"/>
                </a:solidFill>
                <a:latin typeface="Courier New" panose="02070309020205020404" pitchFamily="49" charset="0"/>
              </a:rPr>
              <a:t>is array</a:t>
            </a:r>
            <a:r>
              <a:rPr lang="en-US" altLang="en-US" sz="2000" i="0">
                <a:solidFill>
                  <a:srgbClr val="3333FF"/>
                </a:solidFill>
                <a:latin typeface="Courier New" panose="02070309020205020404" pitchFamily="49" charset="0"/>
              </a:rPr>
              <a:t> index_range </a:t>
            </a:r>
            <a:r>
              <a:rPr lang="en-US" altLang="en-US" sz="2000" b="1" i="0">
                <a:solidFill>
                  <a:srgbClr val="3333FF"/>
                </a:solidFill>
                <a:latin typeface="Courier New" panose="02070309020205020404" pitchFamily="49" charset="0"/>
              </a:rPr>
              <a:t>of</a:t>
            </a:r>
            <a:r>
              <a:rPr lang="en-US" altLang="en-US" sz="2000" i="0">
                <a:solidFill>
                  <a:srgbClr val="3333FF"/>
                </a:solidFill>
                <a:latin typeface="Courier New" panose="02070309020205020404" pitchFamily="49" charset="0"/>
              </a:rPr>
              <a:t> element_type;</a:t>
            </a:r>
          </a:p>
          <a:p>
            <a:pPr>
              <a:buClrTx/>
              <a:buSzTx/>
              <a:buFontTx/>
              <a:buNone/>
            </a:pPr>
            <a:r>
              <a:rPr lang="en-US" altLang="en-US" sz="2000" i="0">
                <a:solidFill>
                  <a:srgbClr val="3333FF"/>
                </a:solidFill>
                <a:latin typeface="Courier New" panose="02070309020205020404" pitchFamily="49" charset="0"/>
              </a:rPr>
              <a:t>signal arrayName : arrayTypeName [:=InitialValues]; </a:t>
            </a:r>
          </a:p>
        </p:txBody>
      </p:sp>
    </p:spTree>
    <p:extLst>
      <p:ext uri="{BB962C8B-B14F-4D97-AF65-F5344CB8AC3E}">
        <p14:creationId xmlns:p14="http://schemas.microsoft.com/office/powerpoint/2010/main" val="2725943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4035">
                                            <p:txEl>
                                              <p:pRg st="0" end="0"/>
                                            </p:txEl>
                                          </p:spTgt>
                                        </p:tgtEl>
                                        <p:attrNameLst>
                                          <p:attrName>style.visibility</p:attrName>
                                        </p:attrNameLst>
                                      </p:cBhvr>
                                      <p:to>
                                        <p:strVal val="visible"/>
                                      </p:to>
                                    </p:set>
                                    <p:anim calcmode="lin" valueType="num">
                                      <p:cBhvr additive="base">
                                        <p:cTn id="7" dur="500" fill="hold"/>
                                        <p:tgtEl>
                                          <p:spTgt spid="68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4036"/>
                                        </p:tgtEl>
                                        <p:attrNameLst>
                                          <p:attrName>style.visibility</p:attrName>
                                        </p:attrNameLst>
                                      </p:cBhvr>
                                      <p:to>
                                        <p:strVal val="visible"/>
                                      </p:to>
                                    </p:set>
                                    <p:anim calcmode="lin" valueType="num">
                                      <p:cBhvr additive="base">
                                        <p:cTn id="13" dur="500" fill="hold"/>
                                        <p:tgtEl>
                                          <p:spTgt spid="684036"/>
                                        </p:tgtEl>
                                        <p:attrNameLst>
                                          <p:attrName>ppt_x</p:attrName>
                                        </p:attrNameLst>
                                      </p:cBhvr>
                                      <p:tavLst>
                                        <p:tav tm="0">
                                          <p:val>
                                            <p:strVal val="0-#ppt_w/2"/>
                                          </p:val>
                                        </p:tav>
                                        <p:tav tm="100000">
                                          <p:val>
                                            <p:strVal val="#ppt_x"/>
                                          </p:val>
                                        </p:tav>
                                      </p:tavLst>
                                    </p:anim>
                                    <p:anim calcmode="lin" valueType="num">
                                      <p:cBhvr additive="base">
                                        <p:cTn id="14" dur="500" fill="hold"/>
                                        <p:tgtEl>
                                          <p:spTgt spid="6840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4037"/>
                                        </p:tgtEl>
                                        <p:attrNameLst>
                                          <p:attrName>style.visibility</p:attrName>
                                        </p:attrNameLst>
                                      </p:cBhvr>
                                      <p:to>
                                        <p:strVal val="visible"/>
                                      </p:to>
                                    </p:set>
                                    <p:anim calcmode="lin" valueType="num">
                                      <p:cBhvr additive="base">
                                        <p:cTn id="19" dur="500" fill="hold"/>
                                        <p:tgtEl>
                                          <p:spTgt spid="684037"/>
                                        </p:tgtEl>
                                        <p:attrNameLst>
                                          <p:attrName>ppt_x</p:attrName>
                                        </p:attrNameLst>
                                      </p:cBhvr>
                                      <p:tavLst>
                                        <p:tav tm="0">
                                          <p:val>
                                            <p:strVal val="0-#ppt_w/2"/>
                                          </p:val>
                                        </p:tav>
                                        <p:tav tm="100000">
                                          <p:val>
                                            <p:strVal val="#ppt_x"/>
                                          </p:val>
                                        </p:tav>
                                      </p:tavLst>
                                    </p:anim>
                                    <p:anim calcmode="lin" valueType="num">
                                      <p:cBhvr additive="base">
                                        <p:cTn id="20" dur="500" fill="hold"/>
                                        <p:tgtEl>
                                          <p:spTgt spid="68403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4038"/>
                                        </p:tgtEl>
                                        <p:attrNameLst>
                                          <p:attrName>style.visibility</p:attrName>
                                        </p:attrNameLst>
                                      </p:cBhvr>
                                      <p:to>
                                        <p:strVal val="visible"/>
                                      </p:to>
                                    </p:set>
                                    <p:anim calcmode="lin" valueType="num">
                                      <p:cBhvr additive="base">
                                        <p:cTn id="25" dur="500" fill="hold"/>
                                        <p:tgtEl>
                                          <p:spTgt spid="684038"/>
                                        </p:tgtEl>
                                        <p:attrNameLst>
                                          <p:attrName>ppt_x</p:attrName>
                                        </p:attrNameLst>
                                      </p:cBhvr>
                                      <p:tavLst>
                                        <p:tav tm="0">
                                          <p:val>
                                            <p:strVal val="0-#ppt_w/2"/>
                                          </p:val>
                                        </p:tav>
                                        <p:tav tm="100000">
                                          <p:val>
                                            <p:strVal val="#ppt_x"/>
                                          </p:val>
                                        </p:tav>
                                      </p:tavLst>
                                    </p:anim>
                                    <p:anim calcmode="lin" valueType="num">
                                      <p:cBhvr additive="base">
                                        <p:cTn id="26" dur="500" fill="hold"/>
                                        <p:tgtEl>
                                          <p:spTgt spid="68403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84039"/>
                                        </p:tgtEl>
                                        <p:attrNameLst>
                                          <p:attrName>style.visibility</p:attrName>
                                        </p:attrNameLst>
                                      </p:cBhvr>
                                      <p:to>
                                        <p:strVal val="visible"/>
                                      </p:to>
                                    </p:set>
                                    <p:anim calcmode="lin" valueType="num">
                                      <p:cBhvr additive="base">
                                        <p:cTn id="31" dur="500" fill="hold"/>
                                        <p:tgtEl>
                                          <p:spTgt spid="684039"/>
                                        </p:tgtEl>
                                        <p:attrNameLst>
                                          <p:attrName>ppt_x</p:attrName>
                                        </p:attrNameLst>
                                      </p:cBhvr>
                                      <p:tavLst>
                                        <p:tav tm="0">
                                          <p:val>
                                            <p:strVal val="0-#ppt_w/2"/>
                                          </p:val>
                                        </p:tav>
                                        <p:tav tm="100000">
                                          <p:val>
                                            <p:strVal val="#ppt_x"/>
                                          </p:val>
                                        </p:tav>
                                      </p:tavLst>
                                    </p:anim>
                                    <p:anim calcmode="lin" valueType="num">
                                      <p:cBhvr additive="base">
                                        <p:cTn id="32" dur="500" fill="hold"/>
                                        <p:tgtEl>
                                          <p:spTgt spid="68403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84040"/>
                                        </p:tgtEl>
                                        <p:attrNameLst>
                                          <p:attrName>style.visibility</p:attrName>
                                        </p:attrNameLst>
                                      </p:cBhvr>
                                      <p:to>
                                        <p:strVal val="visible"/>
                                      </p:to>
                                    </p:set>
                                    <p:anim calcmode="lin" valueType="num">
                                      <p:cBhvr additive="base">
                                        <p:cTn id="37" dur="500" fill="hold"/>
                                        <p:tgtEl>
                                          <p:spTgt spid="684040"/>
                                        </p:tgtEl>
                                        <p:attrNameLst>
                                          <p:attrName>ppt_x</p:attrName>
                                        </p:attrNameLst>
                                      </p:cBhvr>
                                      <p:tavLst>
                                        <p:tav tm="0">
                                          <p:val>
                                            <p:strVal val="0-#ppt_w/2"/>
                                          </p:val>
                                        </p:tav>
                                        <p:tav tm="100000">
                                          <p:val>
                                            <p:strVal val="#ppt_x"/>
                                          </p:val>
                                        </p:tav>
                                      </p:tavLst>
                                    </p:anim>
                                    <p:anim calcmode="lin" valueType="num">
                                      <p:cBhvr additive="base">
                                        <p:cTn id="38" dur="500" fill="hold"/>
                                        <p:tgtEl>
                                          <p:spTgt spid="6840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build="p" autoUpdateAnimBg="0"/>
      <p:bldP spid="684036" grpId="0" autoUpdateAnimBg="0"/>
      <p:bldP spid="684037" grpId="0" autoUpdateAnimBg="0"/>
      <p:bldP spid="684038" grpId="0" autoUpdateAnimBg="0"/>
      <p:bldP spid="684039" grpId="0" autoUpdateAnimBg="0"/>
      <p:bldP spid="684040" grpId="0" autoUpdateAnimBg="0"/>
    </p:bldLst>
  </p:timing>
</p:sld>
</file>

<file path=ppt/theme/theme1.xml><?xml version="1.0" encoding="utf-8"?>
<a:theme xmlns:a="http://schemas.openxmlformats.org/drawingml/2006/main" name="iab97">
  <a:themeElements>
    <a:clrScheme name="iab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iab97">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iab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b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b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b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b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b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b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25304</TotalTime>
  <Words>5077</Words>
  <Application>Microsoft Office PowerPoint</Application>
  <PresentationFormat>On-screen Show (4:3)</PresentationFormat>
  <Paragraphs>1481</Paragraphs>
  <Slides>108</Slides>
  <Notes>9</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29" baseType="lpstr">
      <vt:lpstr>Arial Unicode MS</vt:lpstr>
      <vt:lpstr>MS PGothic</vt:lpstr>
      <vt:lpstr>MS PGothic</vt:lpstr>
      <vt:lpstr>Arial</vt:lpstr>
      <vt:lpstr>Arial Narrow</vt:lpstr>
      <vt:lpstr>Book Antiqua</vt:lpstr>
      <vt:lpstr>Courier</vt:lpstr>
      <vt:lpstr>Courier New</vt:lpstr>
      <vt:lpstr>Gill Sans MT</vt:lpstr>
      <vt:lpstr>Helvetica</vt:lpstr>
      <vt:lpstr>Lucida Sans</vt:lpstr>
      <vt:lpstr>Monotype Sorts</vt:lpstr>
      <vt:lpstr>Symbol</vt:lpstr>
      <vt:lpstr>System</vt:lpstr>
      <vt:lpstr>Tahoma</vt:lpstr>
      <vt:lpstr>Times New Roman</vt:lpstr>
      <vt:lpstr>Times-Roman</vt:lpstr>
      <vt:lpstr>Wingdings</vt:lpstr>
      <vt:lpstr>ZapfDingbats</vt:lpstr>
      <vt:lpstr>iab97</vt:lpstr>
      <vt:lpstr>Equation</vt:lpstr>
      <vt:lpstr> VHDL</vt:lpstr>
      <vt:lpstr>Acknowledgement</vt:lpstr>
      <vt:lpstr>Part 1:</vt:lpstr>
      <vt:lpstr>VHDL Program Structure</vt:lpstr>
      <vt:lpstr>VHDL Program Structure</vt:lpstr>
      <vt:lpstr>PowerPoint Presentation</vt:lpstr>
      <vt:lpstr>VHDL Description of  Combinational Networks</vt:lpstr>
      <vt:lpstr>PowerPoint Presentation</vt:lpstr>
      <vt:lpstr>PowerPoint Presentation</vt:lpstr>
      <vt:lpstr>Logic Operators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Entity-Architecture Pair</vt:lpstr>
      <vt:lpstr>4-bit Adder</vt:lpstr>
      <vt:lpstr>4-bit Adder (cont’d)</vt:lpstr>
      <vt:lpstr>Conditional concurrent signal assignment</vt:lpstr>
      <vt:lpstr>2-to-1 Multiplexer</vt:lpstr>
      <vt:lpstr>Cascade of two multiplexers</vt:lpstr>
      <vt:lpstr>Selected concurrent signal assignment</vt:lpstr>
      <vt:lpstr>PowerPoint Presentation</vt:lpstr>
      <vt:lpstr>PowerPoint Presentation</vt:lpstr>
      <vt:lpstr>Process</vt:lpstr>
      <vt:lpstr>Modeling Flip-Flops Using VHDL Processes</vt:lpstr>
      <vt:lpstr>Sequential Style Syntax</vt:lpstr>
      <vt:lpstr>Sequential Statements</vt:lpstr>
      <vt:lpstr>Wait Statements</vt:lpstr>
      <vt:lpstr>Forms of Wait Statements</vt:lpstr>
      <vt:lpstr>If statement: examples</vt:lpstr>
      <vt:lpstr>2-to-1 Multiplexer</vt:lpstr>
      <vt:lpstr>Case statement: examples</vt:lpstr>
      <vt:lpstr>PowerPoint Presentation</vt:lpstr>
      <vt:lpstr>Case statement: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Synthesis</vt:lpstr>
      <vt:lpstr>PowerPoint Presentation</vt:lpstr>
      <vt:lpstr>Synthesis Inpus and Outputs</vt:lpstr>
      <vt:lpstr>PowerPoint Presentation</vt:lpstr>
      <vt:lpstr>Example VHDL Code</vt:lpstr>
      <vt:lpstr>IEEE 1164 Standard Logic</vt:lpstr>
      <vt:lpstr>BIT versus STD_LOGIC</vt:lpstr>
      <vt:lpstr>PowerPoint Presentation</vt:lpstr>
      <vt:lpstr>Generic Statement</vt:lpstr>
      <vt:lpstr>Generics</vt:lpstr>
      <vt:lpstr>A word on generics</vt:lpstr>
      <vt:lpstr>PowerPoint Presentation</vt:lpstr>
      <vt:lpstr>Component Instantiation in VHDL-87</vt:lpstr>
      <vt:lpstr>Component Instantiation in VHDL-93</vt:lpstr>
      <vt:lpstr>PowerPoint Presentation</vt:lpstr>
      <vt:lpstr>Technology Modeling</vt:lpstr>
      <vt:lpstr>Structural Statements</vt:lpstr>
      <vt:lpstr>Generate Statement</vt:lpstr>
      <vt:lpstr>Generate Statement Syntax</vt:lpstr>
      <vt:lpstr>Example: Array of AND-gates</vt:lpstr>
      <vt:lpstr>PowerPoint Presentation</vt:lpstr>
      <vt:lpstr>PowerPoint Presentation</vt:lpstr>
      <vt:lpstr>Tri-state Buffer entity</vt:lpstr>
      <vt:lpstr>PowerPoint Presentation</vt:lpstr>
      <vt:lpstr>2-to-4 Decoder</vt:lpstr>
      <vt:lpstr>VHDL code for a 2-to-4 Decoder entity</vt:lpstr>
      <vt:lpstr>Priority Encoder</vt:lpstr>
      <vt:lpstr>VHDL code for a Priority Encoder entity</vt:lpstr>
      <vt:lpstr>PowerPoint Presentation</vt:lpstr>
      <vt:lpstr>Modeling a Sequential Machine</vt:lpstr>
      <vt:lpstr>Behavioral VHDL Model</vt:lpstr>
      <vt:lpstr>Simulation of the VHDL Model</vt:lpstr>
      <vt:lpstr>Dataflow VHDL Model</vt:lpstr>
      <vt:lpstr>Structural Model</vt:lpstr>
      <vt:lpstr>Simulation of the Structural Model</vt:lpstr>
      <vt:lpstr>PowerPoint Presentation</vt:lpstr>
      <vt:lpstr>Delay Types</vt:lpstr>
      <vt:lpstr>Transport Delay</vt:lpstr>
      <vt:lpstr>Inertial Delay</vt:lpstr>
      <vt:lpstr>Inertial Delay (cont.)</vt:lpstr>
      <vt:lpstr>Delta Delay</vt:lpstr>
      <vt:lpstr>Example – Delta Delay</vt:lpstr>
      <vt:lpstr>Simulation Example</vt:lpstr>
      <vt:lpstr>Problem #1</vt:lpstr>
      <vt:lpstr>Problem #2</vt:lpstr>
      <vt:lpstr>PowerPoint Presentation</vt:lpstr>
      <vt:lpstr>Variables</vt:lpstr>
      <vt:lpstr>Signals</vt:lpstr>
      <vt:lpstr>Constants</vt:lpstr>
      <vt:lpstr>Variables vs. Signals</vt:lpstr>
      <vt:lpstr>Variables vs. Signals (cont’d)</vt:lpstr>
      <vt:lpstr>Predefined VHDL Types</vt:lpstr>
      <vt:lpstr>User Defined Type</vt:lpstr>
      <vt:lpstr>Arrays</vt:lpstr>
      <vt:lpstr>Arrays (cont’d)</vt:lpstr>
      <vt:lpstr>Sequential Machine Model  Using State Table</vt:lpstr>
      <vt:lpstr>Predefined Unconstrained Array Types</vt:lpstr>
      <vt:lpstr>VHDL Operators</vt:lpstr>
      <vt:lpstr>PowerPoint Presentation</vt:lpstr>
      <vt:lpstr>ROM 8x16 example (1)</vt:lpstr>
      <vt:lpstr>ROM 8x16 example (2)</vt:lpstr>
      <vt:lpstr>ROM 8x16 example (3)</vt:lpstr>
      <vt:lpstr>ROM 8x16 example (4)</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kaat</dc:creator>
  <cp:lastModifiedBy>Parviz Keshavarzi</cp:lastModifiedBy>
  <cp:revision>210</cp:revision>
  <cp:lastPrinted>1998-01-20T18:41:17Z</cp:lastPrinted>
  <dcterms:created xsi:type="dcterms:W3CDTF">1997-04-13T14:24:48Z</dcterms:created>
  <dcterms:modified xsi:type="dcterms:W3CDTF">2023-02-21T20:38:13Z</dcterms:modified>
</cp:coreProperties>
</file>