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65" r:id="rId4"/>
    <p:sldId id="367" r:id="rId5"/>
    <p:sldId id="368" r:id="rId6"/>
    <p:sldId id="369" r:id="rId7"/>
    <p:sldId id="370" r:id="rId8"/>
    <p:sldId id="366" r:id="rId9"/>
    <p:sldId id="286" r:id="rId10"/>
    <p:sldId id="354" r:id="rId11"/>
    <p:sldId id="272" r:id="rId12"/>
    <p:sldId id="273" r:id="rId13"/>
    <p:sldId id="274" r:id="rId14"/>
    <p:sldId id="275" r:id="rId15"/>
    <p:sldId id="344" r:id="rId16"/>
    <p:sldId id="345" r:id="rId17"/>
    <p:sldId id="346" r:id="rId18"/>
    <p:sldId id="371" r:id="rId19"/>
    <p:sldId id="372" r:id="rId20"/>
    <p:sldId id="373" r:id="rId21"/>
    <p:sldId id="374" r:id="rId22"/>
    <p:sldId id="353" r:id="rId23"/>
    <p:sldId id="375" r:id="rId24"/>
    <p:sldId id="376" r:id="rId25"/>
    <p:sldId id="359" r:id="rId26"/>
    <p:sldId id="363" r:id="rId27"/>
    <p:sldId id="36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5CC00-8357-494C-AB03-3A63F7E5B047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BE2D9-FEA8-4F05-B4A1-35DF125EC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0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18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460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293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66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33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9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2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4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18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31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1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6FF16-F955-4F2B-A436-6CF4A8C947D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EBEF6-468C-40FB-B9FA-FB9B4B78F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0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420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FPGA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Internal </a:t>
            </a:r>
            <a:br>
              <a:rPr lang="en-GB" dirty="0" smtClean="0"/>
            </a:br>
            <a:r>
              <a:rPr lang="en-GB" dirty="0" smtClean="0"/>
              <a:t>Structures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52857"/>
            <a:ext cx="9144000" cy="1655762"/>
          </a:xfrm>
        </p:spPr>
        <p:txBody>
          <a:bodyPr/>
          <a:lstStyle/>
          <a:p>
            <a:r>
              <a:rPr lang="en-GB" dirty="0" smtClean="0"/>
              <a:t>System on Chip</a:t>
            </a:r>
            <a:br>
              <a:rPr lang="en-GB" dirty="0" smtClean="0"/>
            </a:br>
            <a:r>
              <a:rPr lang="en-GB" dirty="0" smtClean="0"/>
              <a:t>Parviz Keshavarzi</a:t>
            </a:r>
          </a:p>
          <a:p>
            <a:r>
              <a:rPr lang="en-GB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32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Xilinx FPGAs - </a:t>
            </a:r>
            <a:fld id="{299B2590-59FB-4B16-A1A4-5B4BB7DCE155}" type="slidenum">
              <a:rPr lang="en-US" altLang="en-US"/>
              <a:pPr/>
              <a:t>10</a:t>
            </a:fld>
            <a:endParaRPr lang="en-US" altLang="en-US"/>
          </a:p>
        </p:txBody>
      </p:sp>
      <p:grpSp>
        <p:nvGrpSpPr>
          <p:cNvPr id="248834" name="Group 2050"/>
          <p:cNvGrpSpPr>
            <a:grpSpLocks/>
          </p:cNvGrpSpPr>
          <p:nvPr/>
        </p:nvGrpSpPr>
        <p:grpSpPr bwMode="auto">
          <a:xfrm>
            <a:off x="6490931" y="1473154"/>
            <a:ext cx="3497956" cy="3497956"/>
            <a:chOff x="3172" y="940"/>
            <a:chExt cx="2232" cy="2232"/>
          </a:xfrm>
        </p:grpSpPr>
        <p:sp>
          <p:nvSpPr>
            <p:cNvPr id="248835" name="Rectangle 2051" descr="50%"/>
            <p:cNvSpPr>
              <a:spLocks noChangeArrowheads="1"/>
            </p:cNvSpPr>
            <p:nvPr/>
          </p:nvSpPr>
          <p:spPr bwMode="auto">
            <a:xfrm>
              <a:off x="3384" y="1584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36" name="Rectangle 2052" descr="50%"/>
            <p:cNvSpPr>
              <a:spLocks noChangeArrowheads="1"/>
            </p:cNvSpPr>
            <p:nvPr/>
          </p:nvSpPr>
          <p:spPr bwMode="auto">
            <a:xfrm>
              <a:off x="3384" y="2016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37" name="Rectangle 2053" descr="50%"/>
            <p:cNvSpPr>
              <a:spLocks noChangeArrowheads="1"/>
            </p:cNvSpPr>
            <p:nvPr/>
          </p:nvSpPr>
          <p:spPr bwMode="auto">
            <a:xfrm>
              <a:off x="3384" y="2448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38" name="Rectangle 2054" descr="50%"/>
            <p:cNvSpPr>
              <a:spLocks noChangeArrowheads="1"/>
            </p:cNvSpPr>
            <p:nvPr/>
          </p:nvSpPr>
          <p:spPr bwMode="auto">
            <a:xfrm>
              <a:off x="3384" y="1152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39" name="Rectangle 2055" descr="50%"/>
            <p:cNvSpPr>
              <a:spLocks noChangeArrowheads="1"/>
            </p:cNvSpPr>
            <p:nvPr/>
          </p:nvSpPr>
          <p:spPr bwMode="auto">
            <a:xfrm>
              <a:off x="3384" y="2880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0" name="Rectangle 2056" descr="50%"/>
            <p:cNvSpPr>
              <a:spLocks noChangeArrowheads="1"/>
            </p:cNvSpPr>
            <p:nvPr/>
          </p:nvSpPr>
          <p:spPr bwMode="auto">
            <a:xfrm>
              <a:off x="3816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1" name="Rectangle 2057" descr="50%"/>
            <p:cNvSpPr>
              <a:spLocks noChangeArrowheads="1"/>
            </p:cNvSpPr>
            <p:nvPr/>
          </p:nvSpPr>
          <p:spPr bwMode="auto">
            <a:xfrm>
              <a:off x="3384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2" name="Rectangle 2058" descr="50%"/>
            <p:cNvSpPr>
              <a:spLocks noChangeArrowheads="1"/>
            </p:cNvSpPr>
            <p:nvPr/>
          </p:nvSpPr>
          <p:spPr bwMode="auto">
            <a:xfrm>
              <a:off x="4248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3" name="Rectangle 2059" descr="50%"/>
            <p:cNvSpPr>
              <a:spLocks noChangeArrowheads="1"/>
            </p:cNvSpPr>
            <p:nvPr/>
          </p:nvSpPr>
          <p:spPr bwMode="auto">
            <a:xfrm>
              <a:off x="4680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4" name="Rectangle 2060" descr="50%"/>
            <p:cNvSpPr>
              <a:spLocks noChangeArrowheads="1"/>
            </p:cNvSpPr>
            <p:nvPr/>
          </p:nvSpPr>
          <p:spPr bwMode="auto">
            <a:xfrm>
              <a:off x="5112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5" name="Rectangle 2061"/>
            <p:cNvSpPr>
              <a:spLocks noChangeArrowheads="1"/>
            </p:cNvSpPr>
            <p:nvPr/>
          </p:nvSpPr>
          <p:spPr bwMode="auto">
            <a:xfrm>
              <a:off x="3172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6" name="Rectangle 2062"/>
            <p:cNvSpPr>
              <a:spLocks noChangeArrowheads="1"/>
            </p:cNvSpPr>
            <p:nvPr/>
          </p:nvSpPr>
          <p:spPr bwMode="auto">
            <a:xfrm>
              <a:off x="3388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7" name="Rectangle 2063"/>
            <p:cNvSpPr>
              <a:spLocks noChangeArrowheads="1"/>
            </p:cNvSpPr>
            <p:nvPr/>
          </p:nvSpPr>
          <p:spPr bwMode="auto">
            <a:xfrm>
              <a:off x="3604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8" name="Rectangle 2064"/>
            <p:cNvSpPr>
              <a:spLocks noChangeArrowheads="1"/>
            </p:cNvSpPr>
            <p:nvPr/>
          </p:nvSpPr>
          <p:spPr bwMode="auto">
            <a:xfrm>
              <a:off x="3892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9" name="Rectangle 2065"/>
            <p:cNvSpPr>
              <a:spLocks noChangeArrowheads="1"/>
            </p:cNvSpPr>
            <p:nvPr/>
          </p:nvSpPr>
          <p:spPr bwMode="auto">
            <a:xfrm>
              <a:off x="4108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0" name="Rectangle 2066"/>
            <p:cNvSpPr>
              <a:spLocks noChangeArrowheads="1"/>
            </p:cNvSpPr>
            <p:nvPr/>
          </p:nvSpPr>
          <p:spPr bwMode="auto">
            <a:xfrm>
              <a:off x="4324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1" name="Rectangle 2067"/>
            <p:cNvSpPr>
              <a:spLocks noChangeArrowheads="1"/>
            </p:cNvSpPr>
            <p:nvPr/>
          </p:nvSpPr>
          <p:spPr bwMode="auto">
            <a:xfrm>
              <a:off x="4540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2" name="Rectangle 2068"/>
            <p:cNvSpPr>
              <a:spLocks noChangeArrowheads="1"/>
            </p:cNvSpPr>
            <p:nvPr/>
          </p:nvSpPr>
          <p:spPr bwMode="auto">
            <a:xfrm>
              <a:off x="4828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3" name="Rectangle 2069"/>
            <p:cNvSpPr>
              <a:spLocks noChangeArrowheads="1"/>
            </p:cNvSpPr>
            <p:nvPr/>
          </p:nvSpPr>
          <p:spPr bwMode="auto">
            <a:xfrm>
              <a:off x="5044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4" name="Rectangle 2070"/>
            <p:cNvSpPr>
              <a:spLocks noChangeArrowheads="1"/>
            </p:cNvSpPr>
            <p:nvPr/>
          </p:nvSpPr>
          <p:spPr bwMode="auto">
            <a:xfrm>
              <a:off x="5260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5" name="Rectangle 2071"/>
            <p:cNvSpPr>
              <a:spLocks noChangeArrowheads="1"/>
            </p:cNvSpPr>
            <p:nvPr/>
          </p:nvSpPr>
          <p:spPr bwMode="auto">
            <a:xfrm>
              <a:off x="3172" y="115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6" name="Rectangle 2072"/>
            <p:cNvSpPr>
              <a:spLocks noChangeArrowheads="1"/>
            </p:cNvSpPr>
            <p:nvPr/>
          </p:nvSpPr>
          <p:spPr bwMode="auto">
            <a:xfrm>
              <a:off x="3172" y="137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7" name="Rectangle 2073"/>
            <p:cNvSpPr>
              <a:spLocks noChangeArrowheads="1"/>
            </p:cNvSpPr>
            <p:nvPr/>
          </p:nvSpPr>
          <p:spPr bwMode="auto">
            <a:xfrm>
              <a:off x="3172" y="166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8" name="Rectangle 2074"/>
            <p:cNvSpPr>
              <a:spLocks noChangeArrowheads="1"/>
            </p:cNvSpPr>
            <p:nvPr/>
          </p:nvSpPr>
          <p:spPr bwMode="auto">
            <a:xfrm>
              <a:off x="3172" y="187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9" name="Rectangle 2075"/>
            <p:cNvSpPr>
              <a:spLocks noChangeArrowheads="1"/>
            </p:cNvSpPr>
            <p:nvPr/>
          </p:nvSpPr>
          <p:spPr bwMode="auto">
            <a:xfrm>
              <a:off x="3172" y="209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0" name="Rectangle 2076"/>
            <p:cNvSpPr>
              <a:spLocks noChangeArrowheads="1"/>
            </p:cNvSpPr>
            <p:nvPr/>
          </p:nvSpPr>
          <p:spPr bwMode="auto">
            <a:xfrm>
              <a:off x="3172" y="230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1" name="Rectangle 2077"/>
            <p:cNvSpPr>
              <a:spLocks noChangeArrowheads="1"/>
            </p:cNvSpPr>
            <p:nvPr/>
          </p:nvSpPr>
          <p:spPr bwMode="auto">
            <a:xfrm>
              <a:off x="3172" y="259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2" name="Rectangle 2078"/>
            <p:cNvSpPr>
              <a:spLocks noChangeArrowheads="1"/>
            </p:cNvSpPr>
            <p:nvPr/>
          </p:nvSpPr>
          <p:spPr bwMode="auto">
            <a:xfrm>
              <a:off x="3172" y="281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3" name="Rectangle 2079"/>
            <p:cNvSpPr>
              <a:spLocks noChangeArrowheads="1"/>
            </p:cNvSpPr>
            <p:nvPr/>
          </p:nvSpPr>
          <p:spPr bwMode="auto">
            <a:xfrm>
              <a:off x="3172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4" name="Rectangle 2080"/>
            <p:cNvSpPr>
              <a:spLocks noChangeArrowheads="1"/>
            </p:cNvSpPr>
            <p:nvPr/>
          </p:nvSpPr>
          <p:spPr bwMode="auto">
            <a:xfrm>
              <a:off x="3388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5" name="Rectangle 2081"/>
            <p:cNvSpPr>
              <a:spLocks noChangeArrowheads="1"/>
            </p:cNvSpPr>
            <p:nvPr/>
          </p:nvSpPr>
          <p:spPr bwMode="auto">
            <a:xfrm>
              <a:off x="3604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6" name="Rectangle 2082"/>
            <p:cNvSpPr>
              <a:spLocks noChangeArrowheads="1"/>
            </p:cNvSpPr>
            <p:nvPr/>
          </p:nvSpPr>
          <p:spPr bwMode="auto">
            <a:xfrm>
              <a:off x="3892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7" name="Rectangle 2083"/>
            <p:cNvSpPr>
              <a:spLocks noChangeArrowheads="1"/>
            </p:cNvSpPr>
            <p:nvPr/>
          </p:nvSpPr>
          <p:spPr bwMode="auto">
            <a:xfrm>
              <a:off x="4108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8" name="Rectangle 2084"/>
            <p:cNvSpPr>
              <a:spLocks noChangeArrowheads="1"/>
            </p:cNvSpPr>
            <p:nvPr/>
          </p:nvSpPr>
          <p:spPr bwMode="auto">
            <a:xfrm>
              <a:off x="4324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9" name="Rectangle 2085"/>
            <p:cNvSpPr>
              <a:spLocks noChangeArrowheads="1"/>
            </p:cNvSpPr>
            <p:nvPr/>
          </p:nvSpPr>
          <p:spPr bwMode="auto">
            <a:xfrm>
              <a:off x="4540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0" name="Rectangle 2086"/>
            <p:cNvSpPr>
              <a:spLocks noChangeArrowheads="1"/>
            </p:cNvSpPr>
            <p:nvPr/>
          </p:nvSpPr>
          <p:spPr bwMode="auto">
            <a:xfrm>
              <a:off x="4828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1" name="Rectangle 2087"/>
            <p:cNvSpPr>
              <a:spLocks noChangeArrowheads="1"/>
            </p:cNvSpPr>
            <p:nvPr/>
          </p:nvSpPr>
          <p:spPr bwMode="auto">
            <a:xfrm>
              <a:off x="5044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2" name="Rectangle 2088"/>
            <p:cNvSpPr>
              <a:spLocks noChangeArrowheads="1"/>
            </p:cNvSpPr>
            <p:nvPr/>
          </p:nvSpPr>
          <p:spPr bwMode="auto">
            <a:xfrm>
              <a:off x="5260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3" name="Rectangle 2089"/>
            <p:cNvSpPr>
              <a:spLocks noChangeArrowheads="1"/>
            </p:cNvSpPr>
            <p:nvPr/>
          </p:nvSpPr>
          <p:spPr bwMode="auto">
            <a:xfrm>
              <a:off x="5260" y="115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4" name="Rectangle 2090"/>
            <p:cNvSpPr>
              <a:spLocks noChangeArrowheads="1"/>
            </p:cNvSpPr>
            <p:nvPr/>
          </p:nvSpPr>
          <p:spPr bwMode="auto">
            <a:xfrm>
              <a:off x="5260" y="137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5" name="Rectangle 2091"/>
            <p:cNvSpPr>
              <a:spLocks noChangeArrowheads="1"/>
            </p:cNvSpPr>
            <p:nvPr/>
          </p:nvSpPr>
          <p:spPr bwMode="auto">
            <a:xfrm>
              <a:off x="5260" y="166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6" name="Rectangle 2092"/>
            <p:cNvSpPr>
              <a:spLocks noChangeArrowheads="1"/>
            </p:cNvSpPr>
            <p:nvPr/>
          </p:nvSpPr>
          <p:spPr bwMode="auto">
            <a:xfrm>
              <a:off x="5260" y="187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7" name="Rectangle 2093"/>
            <p:cNvSpPr>
              <a:spLocks noChangeArrowheads="1"/>
            </p:cNvSpPr>
            <p:nvPr/>
          </p:nvSpPr>
          <p:spPr bwMode="auto">
            <a:xfrm>
              <a:off x="5260" y="209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8" name="Rectangle 2094"/>
            <p:cNvSpPr>
              <a:spLocks noChangeArrowheads="1"/>
            </p:cNvSpPr>
            <p:nvPr/>
          </p:nvSpPr>
          <p:spPr bwMode="auto">
            <a:xfrm>
              <a:off x="5260" y="230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9" name="Rectangle 2095"/>
            <p:cNvSpPr>
              <a:spLocks noChangeArrowheads="1"/>
            </p:cNvSpPr>
            <p:nvPr/>
          </p:nvSpPr>
          <p:spPr bwMode="auto">
            <a:xfrm>
              <a:off x="5260" y="259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80" name="Rectangle 2096"/>
            <p:cNvSpPr>
              <a:spLocks noChangeArrowheads="1"/>
            </p:cNvSpPr>
            <p:nvPr/>
          </p:nvSpPr>
          <p:spPr bwMode="auto">
            <a:xfrm>
              <a:off x="5260" y="281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grpSp>
          <p:nvGrpSpPr>
            <p:cNvPr id="248881" name="Group 2097"/>
            <p:cNvGrpSpPr>
              <a:grpSpLocks/>
            </p:cNvGrpSpPr>
            <p:nvPr/>
          </p:nvGrpSpPr>
          <p:grpSpPr bwMode="auto">
            <a:xfrm>
              <a:off x="3884" y="1220"/>
              <a:ext cx="360" cy="360"/>
              <a:chOff x="3884" y="1220"/>
              <a:chExt cx="360" cy="360"/>
            </a:xfrm>
          </p:grpSpPr>
          <p:sp>
            <p:nvSpPr>
              <p:cNvPr id="248882" name="Rectangle 2098"/>
              <p:cNvSpPr>
                <a:spLocks noChangeArrowheads="1"/>
              </p:cNvSpPr>
              <p:nvPr/>
            </p:nvSpPr>
            <p:spPr bwMode="auto">
              <a:xfrm>
                <a:off x="3964" y="1300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3" name="Line 2099"/>
              <p:cNvSpPr>
                <a:spLocks noChangeShapeType="1"/>
              </p:cNvSpPr>
              <p:nvPr/>
            </p:nvSpPr>
            <p:spPr bwMode="auto">
              <a:xfrm flipV="1">
                <a:off x="4032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4" name="Line 2100"/>
              <p:cNvSpPr>
                <a:spLocks noChangeShapeType="1"/>
              </p:cNvSpPr>
              <p:nvPr/>
            </p:nvSpPr>
            <p:spPr bwMode="auto">
              <a:xfrm flipV="1">
                <a:off x="4104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5" name="Line 2101"/>
              <p:cNvSpPr>
                <a:spLocks noChangeShapeType="1"/>
              </p:cNvSpPr>
              <p:nvPr/>
            </p:nvSpPr>
            <p:spPr bwMode="auto">
              <a:xfrm>
                <a:off x="4180" y="1368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6" name="Line 2102"/>
              <p:cNvSpPr>
                <a:spLocks noChangeShapeType="1"/>
              </p:cNvSpPr>
              <p:nvPr/>
            </p:nvSpPr>
            <p:spPr bwMode="auto">
              <a:xfrm>
                <a:off x="4180" y="144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7" name="Line 2103"/>
              <p:cNvSpPr>
                <a:spLocks noChangeShapeType="1"/>
              </p:cNvSpPr>
              <p:nvPr/>
            </p:nvSpPr>
            <p:spPr bwMode="auto">
              <a:xfrm>
                <a:off x="4104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8" name="Line 2104"/>
              <p:cNvSpPr>
                <a:spLocks noChangeShapeType="1"/>
              </p:cNvSpPr>
              <p:nvPr/>
            </p:nvSpPr>
            <p:spPr bwMode="auto">
              <a:xfrm>
                <a:off x="4032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9" name="Line 2105"/>
              <p:cNvSpPr>
                <a:spLocks noChangeShapeType="1"/>
              </p:cNvSpPr>
              <p:nvPr/>
            </p:nvSpPr>
            <p:spPr bwMode="auto">
              <a:xfrm flipH="1">
                <a:off x="3884" y="144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90" name="Line 2106"/>
              <p:cNvSpPr>
                <a:spLocks noChangeShapeType="1"/>
              </p:cNvSpPr>
              <p:nvPr/>
            </p:nvSpPr>
            <p:spPr bwMode="auto">
              <a:xfrm flipH="1">
                <a:off x="3884" y="1368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sp>
          <p:nvSpPr>
            <p:cNvPr id="248891" name="Line 2107"/>
            <p:cNvSpPr>
              <a:spLocks noChangeShapeType="1"/>
            </p:cNvSpPr>
            <p:nvPr/>
          </p:nvSpPr>
          <p:spPr bwMode="auto">
            <a:xfrm>
              <a:off x="3960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2" name="Line 2108"/>
            <p:cNvSpPr>
              <a:spLocks noChangeShapeType="1"/>
            </p:cNvSpPr>
            <p:nvPr/>
          </p:nvSpPr>
          <p:spPr bwMode="auto">
            <a:xfrm>
              <a:off x="4176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3" name="Line 2109"/>
            <p:cNvSpPr>
              <a:spLocks noChangeShapeType="1"/>
            </p:cNvSpPr>
            <p:nvPr/>
          </p:nvSpPr>
          <p:spPr bwMode="auto">
            <a:xfrm>
              <a:off x="3316" y="1440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4" name="Line 2110"/>
            <p:cNvSpPr>
              <a:spLocks noChangeShapeType="1"/>
            </p:cNvSpPr>
            <p:nvPr/>
          </p:nvSpPr>
          <p:spPr bwMode="auto">
            <a:xfrm>
              <a:off x="3316" y="1224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5" name="Line 2111"/>
            <p:cNvSpPr>
              <a:spLocks noChangeShapeType="1"/>
            </p:cNvSpPr>
            <p:nvPr/>
          </p:nvSpPr>
          <p:spPr bwMode="auto">
            <a:xfrm>
              <a:off x="3316" y="1728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6" name="Line 2112"/>
            <p:cNvSpPr>
              <a:spLocks noChangeShapeType="1"/>
            </p:cNvSpPr>
            <p:nvPr/>
          </p:nvSpPr>
          <p:spPr bwMode="auto">
            <a:xfrm>
              <a:off x="3316" y="1944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7" name="Line 2113"/>
            <p:cNvSpPr>
              <a:spLocks noChangeShapeType="1"/>
            </p:cNvSpPr>
            <p:nvPr/>
          </p:nvSpPr>
          <p:spPr bwMode="auto">
            <a:xfrm>
              <a:off x="3316" y="2160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8" name="Line 2114"/>
            <p:cNvSpPr>
              <a:spLocks noChangeShapeType="1"/>
            </p:cNvSpPr>
            <p:nvPr/>
          </p:nvSpPr>
          <p:spPr bwMode="auto">
            <a:xfrm>
              <a:off x="3316" y="2376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9" name="Line 2115"/>
            <p:cNvSpPr>
              <a:spLocks noChangeShapeType="1"/>
            </p:cNvSpPr>
            <p:nvPr/>
          </p:nvSpPr>
          <p:spPr bwMode="auto">
            <a:xfrm>
              <a:off x="3316" y="2664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0" name="Line 2116"/>
            <p:cNvSpPr>
              <a:spLocks noChangeShapeType="1"/>
            </p:cNvSpPr>
            <p:nvPr/>
          </p:nvSpPr>
          <p:spPr bwMode="auto">
            <a:xfrm>
              <a:off x="3316" y="2880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1" name="Line 2117"/>
            <p:cNvSpPr>
              <a:spLocks noChangeShapeType="1"/>
            </p:cNvSpPr>
            <p:nvPr/>
          </p:nvSpPr>
          <p:spPr bwMode="auto">
            <a:xfrm flipV="1">
              <a:off x="3456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2" name="Line 2118"/>
            <p:cNvSpPr>
              <a:spLocks noChangeShapeType="1"/>
            </p:cNvSpPr>
            <p:nvPr/>
          </p:nvSpPr>
          <p:spPr bwMode="auto">
            <a:xfrm flipV="1">
              <a:off x="3672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3" name="Line 2119"/>
            <p:cNvSpPr>
              <a:spLocks noChangeShapeType="1"/>
            </p:cNvSpPr>
            <p:nvPr/>
          </p:nvSpPr>
          <p:spPr bwMode="auto">
            <a:xfrm flipV="1">
              <a:off x="3960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4" name="Line 2120"/>
            <p:cNvSpPr>
              <a:spLocks noChangeShapeType="1"/>
            </p:cNvSpPr>
            <p:nvPr/>
          </p:nvSpPr>
          <p:spPr bwMode="auto">
            <a:xfrm flipV="1">
              <a:off x="4176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5" name="Line 2121"/>
            <p:cNvSpPr>
              <a:spLocks noChangeShapeType="1"/>
            </p:cNvSpPr>
            <p:nvPr/>
          </p:nvSpPr>
          <p:spPr bwMode="auto">
            <a:xfrm flipV="1">
              <a:off x="4392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6" name="Line 2122"/>
            <p:cNvSpPr>
              <a:spLocks noChangeShapeType="1"/>
            </p:cNvSpPr>
            <p:nvPr/>
          </p:nvSpPr>
          <p:spPr bwMode="auto">
            <a:xfrm flipV="1">
              <a:off x="4608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7" name="Line 2123"/>
            <p:cNvSpPr>
              <a:spLocks noChangeShapeType="1"/>
            </p:cNvSpPr>
            <p:nvPr/>
          </p:nvSpPr>
          <p:spPr bwMode="auto">
            <a:xfrm flipV="1">
              <a:off x="4896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8" name="Line 2124"/>
            <p:cNvSpPr>
              <a:spLocks noChangeShapeType="1"/>
            </p:cNvSpPr>
            <p:nvPr/>
          </p:nvSpPr>
          <p:spPr bwMode="auto">
            <a:xfrm flipV="1">
              <a:off x="5112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9" name="Line 2125"/>
            <p:cNvSpPr>
              <a:spLocks noChangeShapeType="1"/>
            </p:cNvSpPr>
            <p:nvPr/>
          </p:nvSpPr>
          <p:spPr bwMode="auto">
            <a:xfrm flipH="1">
              <a:off x="5180" y="2880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0" name="Line 2126"/>
            <p:cNvSpPr>
              <a:spLocks noChangeShapeType="1"/>
            </p:cNvSpPr>
            <p:nvPr/>
          </p:nvSpPr>
          <p:spPr bwMode="auto">
            <a:xfrm flipH="1">
              <a:off x="5180" y="266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1" name="Line 2127"/>
            <p:cNvSpPr>
              <a:spLocks noChangeShapeType="1"/>
            </p:cNvSpPr>
            <p:nvPr/>
          </p:nvSpPr>
          <p:spPr bwMode="auto">
            <a:xfrm flipH="1">
              <a:off x="5180" y="2376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2" name="Line 2128"/>
            <p:cNvSpPr>
              <a:spLocks noChangeShapeType="1"/>
            </p:cNvSpPr>
            <p:nvPr/>
          </p:nvSpPr>
          <p:spPr bwMode="auto">
            <a:xfrm flipH="1">
              <a:off x="5180" y="2160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3" name="Line 2129"/>
            <p:cNvSpPr>
              <a:spLocks noChangeShapeType="1"/>
            </p:cNvSpPr>
            <p:nvPr/>
          </p:nvSpPr>
          <p:spPr bwMode="auto">
            <a:xfrm flipH="1">
              <a:off x="5180" y="194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4" name="Line 2130"/>
            <p:cNvSpPr>
              <a:spLocks noChangeShapeType="1"/>
            </p:cNvSpPr>
            <p:nvPr/>
          </p:nvSpPr>
          <p:spPr bwMode="auto">
            <a:xfrm flipH="1">
              <a:off x="5180" y="1728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5" name="Line 2131"/>
            <p:cNvSpPr>
              <a:spLocks noChangeShapeType="1"/>
            </p:cNvSpPr>
            <p:nvPr/>
          </p:nvSpPr>
          <p:spPr bwMode="auto">
            <a:xfrm flipH="1">
              <a:off x="5180" y="1440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6" name="Line 2132"/>
            <p:cNvSpPr>
              <a:spLocks noChangeShapeType="1"/>
            </p:cNvSpPr>
            <p:nvPr/>
          </p:nvSpPr>
          <p:spPr bwMode="auto">
            <a:xfrm flipH="1">
              <a:off x="5180" y="122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7" name="Line 2133"/>
            <p:cNvSpPr>
              <a:spLocks noChangeShapeType="1"/>
            </p:cNvSpPr>
            <p:nvPr/>
          </p:nvSpPr>
          <p:spPr bwMode="auto">
            <a:xfrm>
              <a:off x="5112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8" name="Line 2134"/>
            <p:cNvSpPr>
              <a:spLocks noChangeShapeType="1"/>
            </p:cNvSpPr>
            <p:nvPr/>
          </p:nvSpPr>
          <p:spPr bwMode="auto">
            <a:xfrm>
              <a:off x="4896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9" name="Line 2135"/>
            <p:cNvSpPr>
              <a:spLocks noChangeShapeType="1"/>
            </p:cNvSpPr>
            <p:nvPr/>
          </p:nvSpPr>
          <p:spPr bwMode="auto">
            <a:xfrm>
              <a:off x="4608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20" name="Line 2136"/>
            <p:cNvSpPr>
              <a:spLocks noChangeShapeType="1"/>
            </p:cNvSpPr>
            <p:nvPr/>
          </p:nvSpPr>
          <p:spPr bwMode="auto">
            <a:xfrm>
              <a:off x="4392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21" name="Line 2137"/>
            <p:cNvSpPr>
              <a:spLocks noChangeShapeType="1"/>
            </p:cNvSpPr>
            <p:nvPr/>
          </p:nvSpPr>
          <p:spPr bwMode="auto">
            <a:xfrm>
              <a:off x="3672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22" name="Line 2138"/>
            <p:cNvSpPr>
              <a:spLocks noChangeShapeType="1"/>
            </p:cNvSpPr>
            <p:nvPr/>
          </p:nvSpPr>
          <p:spPr bwMode="auto">
            <a:xfrm>
              <a:off x="3456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grpSp>
          <p:nvGrpSpPr>
            <p:cNvPr id="248923" name="Group 2139"/>
            <p:cNvGrpSpPr>
              <a:grpSpLocks/>
            </p:cNvGrpSpPr>
            <p:nvPr/>
          </p:nvGrpSpPr>
          <p:grpSpPr bwMode="auto">
            <a:xfrm>
              <a:off x="3452" y="1220"/>
              <a:ext cx="360" cy="360"/>
              <a:chOff x="3452" y="1220"/>
              <a:chExt cx="360" cy="360"/>
            </a:xfrm>
          </p:grpSpPr>
          <p:sp>
            <p:nvSpPr>
              <p:cNvPr id="248924" name="Rectangle 2140"/>
              <p:cNvSpPr>
                <a:spLocks noChangeArrowheads="1"/>
              </p:cNvSpPr>
              <p:nvPr/>
            </p:nvSpPr>
            <p:spPr bwMode="auto">
              <a:xfrm>
                <a:off x="3532" y="1300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5" name="Line 2141"/>
              <p:cNvSpPr>
                <a:spLocks noChangeShapeType="1"/>
              </p:cNvSpPr>
              <p:nvPr/>
            </p:nvSpPr>
            <p:spPr bwMode="auto">
              <a:xfrm flipV="1">
                <a:off x="3600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6" name="Line 2142"/>
              <p:cNvSpPr>
                <a:spLocks noChangeShapeType="1"/>
              </p:cNvSpPr>
              <p:nvPr/>
            </p:nvSpPr>
            <p:spPr bwMode="auto">
              <a:xfrm flipV="1">
                <a:off x="3672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7" name="Line 2143"/>
              <p:cNvSpPr>
                <a:spLocks noChangeShapeType="1"/>
              </p:cNvSpPr>
              <p:nvPr/>
            </p:nvSpPr>
            <p:spPr bwMode="auto">
              <a:xfrm>
                <a:off x="3748" y="1368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8" name="Line 2144"/>
              <p:cNvSpPr>
                <a:spLocks noChangeShapeType="1"/>
              </p:cNvSpPr>
              <p:nvPr/>
            </p:nvSpPr>
            <p:spPr bwMode="auto">
              <a:xfrm>
                <a:off x="3748" y="144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9" name="Line 2145"/>
              <p:cNvSpPr>
                <a:spLocks noChangeShapeType="1"/>
              </p:cNvSpPr>
              <p:nvPr/>
            </p:nvSpPr>
            <p:spPr bwMode="auto">
              <a:xfrm>
                <a:off x="3672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0" name="Line 2146"/>
              <p:cNvSpPr>
                <a:spLocks noChangeShapeType="1"/>
              </p:cNvSpPr>
              <p:nvPr/>
            </p:nvSpPr>
            <p:spPr bwMode="auto">
              <a:xfrm>
                <a:off x="3600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1" name="Line 2147"/>
              <p:cNvSpPr>
                <a:spLocks noChangeShapeType="1"/>
              </p:cNvSpPr>
              <p:nvPr/>
            </p:nvSpPr>
            <p:spPr bwMode="auto">
              <a:xfrm flipH="1">
                <a:off x="3452" y="144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2" name="Line 2148"/>
              <p:cNvSpPr>
                <a:spLocks noChangeShapeType="1"/>
              </p:cNvSpPr>
              <p:nvPr/>
            </p:nvSpPr>
            <p:spPr bwMode="auto">
              <a:xfrm flipH="1">
                <a:off x="3452" y="1368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33" name="Group 2149"/>
            <p:cNvGrpSpPr>
              <a:grpSpLocks/>
            </p:cNvGrpSpPr>
            <p:nvPr/>
          </p:nvGrpSpPr>
          <p:grpSpPr bwMode="auto">
            <a:xfrm>
              <a:off x="4748" y="1220"/>
              <a:ext cx="360" cy="360"/>
              <a:chOff x="4748" y="1220"/>
              <a:chExt cx="360" cy="360"/>
            </a:xfrm>
          </p:grpSpPr>
          <p:sp>
            <p:nvSpPr>
              <p:cNvPr id="248934" name="Rectangle 2150"/>
              <p:cNvSpPr>
                <a:spLocks noChangeArrowheads="1"/>
              </p:cNvSpPr>
              <p:nvPr/>
            </p:nvSpPr>
            <p:spPr bwMode="auto">
              <a:xfrm>
                <a:off x="4828" y="1300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5" name="Line 2151"/>
              <p:cNvSpPr>
                <a:spLocks noChangeShapeType="1"/>
              </p:cNvSpPr>
              <p:nvPr/>
            </p:nvSpPr>
            <p:spPr bwMode="auto">
              <a:xfrm flipV="1">
                <a:off x="4896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6" name="Line 2152"/>
              <p:cNvSpPr>
                <a:spLocks noChangeShapeType="1"/>
              </p:cNvSpPr>
              <p:nvPr/>
            </p:nvSpPr>
            <p:spPr bwMode="auto">
              <a:xfrm flipV="1">
                <a:off x="4968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7" name="Line 2153"/>
              <p:cNvSpPr>
                <a:spLocks noChangeShapeType="1"/>
              </p:cNvSpPr>
              <p:nvPr/>
            </p:nvSpPr>
            <p:spPr bwMode="auto">
              <a:xfrm>
                <a:off x="5044" y="1368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8" name="Line 2154"/>
              <p:cNvSpPr>
                <a:spLocks noChangeShapeType="1"/>
              </p:cNvSpPr>
              <p:nvPr/>
            </p:nvSpPr>
            <p:spPr bwMode="auto">
              <a:xfrm>
                <a:off x="5044" y="144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9" name="Line 2155"/>
              <p:cNvSpPr>
                <a:spLocks noChangeShapeType="1"/>
              </p:cNvSpPr>
              <p:nvPr/>
            </p:nvSpPr>
            <p:spPr bwMode="auto">
              <a:xfrm>
                <a:off x="4968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0" name="Line 2156"/>
              <p:cNvSpPr>
                <a:spLocks noChangeShapeType="1"/>
              </p:cNvSpPr>
              <p:nvPr/>
            </p:nvSpPr>
            <p:spPr bwMode="auto">
              <a:xfrm>
                <a:off x="4896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1" name="Line 2157"/>
              <p:cNvSpPr>
                <a:spLocks noChangeShapeType="1"/>
              </p:cNvSpPr>
              <p:nvPr/>
            </p:nvSpPr>
            <p:spPr bwMode="auto">
              <a:xfrm flipH="1">
                <a:off x="4748" y="144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2" name="Line 2158"/>
              <p:cNvSpPr>
                <a:spLocks noChangeShapeType="1"/>
              </p:cNvSpPr>
              <p:nvPr/>
            </p:nvSpPr>
            <p:spPr bwMode="auto">
              <a:xfrm flipH="1">
                <a:off x="4748" y="1368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43" name="Group 2159"/>
            <p:cNvGrpSpPr>
              <a:grpSpLocks/>
            </p:cNvGrpSpPr>
            <p:nvPr/>
          </p:nvGrpSpPr>
          <p:grpSpPr bwMode="auto">
            <a:xfrm>
              <a:off x="4316" y="1220"/>
              <a:ext cx="360" cy="360"/>
              <a:chOff x="4316" y="1220"/>
              <a:chExt cx="360" cy="360"/>
            </a:xfrm>
          </p:grpSpPr>
          <p:sp>
            <p:nvSpPr>
              <p:cNvPr id="248944" name="Rectangle 2160"/>
              <p:cNvSpPr>
                <a:spLocks noChangeArrowheads="1"/>
              </p:cNvSpPr>
              <p:nvPr/>
            </p:nvSpPr>
            <p:spPr bwMode="auto">
              <a:xfrm>
                <a:off x="4396" y="1300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5" name="Line 2161"/>
              <p:cNvSpPr>
                <a:spLocks noChangeShapeType="1"/>
              </p:cNvSpPr>
              <p:nvPr/>
            </p:nvSpPr>
            <p:spPr bwMode="auto">
              <a:xfrm flipV="1">
                <a:off x="4464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6" name="Line 2162"/>
              <p:cNvSpPr>
                <a:spLocks noChangeShapeType="1"/>
              </p:cNvSpPr>
              <p:nvPr/>
            </p:nvSpPr>
            <p:spPr bwMode="auto">
              <a:xfrm flipV="1">
                <a:off x="4536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7" name="Line 2163"/>
              <p:cNvSpPr>
                <a:spLocks noChangeShapeType="1"/>
              </p:cNvSpPr>
              <p:nvPr/>
            </p:nvSpPr>
            <p:spPr bwMode="auto">
              <a:xfrm>
                <a:off x="4612" y="1368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8" name="Line 2164"/>
              <p:cNvSpPr>
                <a:spLocks noChangeShapeType="1"/>
              </p:cNvSpPr>
              <p:nvPr/>
            </p:nvSpPr>
            <p:spPr bwMode="auto">
              <a:xfrm>
                <a:off x="4612" y="144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9" name="Line 2165"/>
              <p:cNvSpPr>
                <a:spLocks noChangeShapeType="1"/>
              </p:cNvSpPr>
              <p:nvPr/>
            </p:nvSpPr>
            <p:spPr bwMode="auto">
              <a:xfrm>
                <a:off x="4536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0" name="Line 2166"/>
              <p:cNvSpPr>
                <a:spLocks noChangeShapeType="1"/>
              </p:cNvSpPr>
              <p:nvPr/>
            </p:nvSpPr>
            <p:spPr bwMode="auto">
              <a:xfrm>
                <a:off x="4464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1" name="Line 2167"/>
              <p:cNvSpPr>
                <a:spLocks noChangeShapeType="1"/>
              </p:cNvSpPr>
              <p:nvPr/>
            </p:nvSpPr>
            <p:spPr bwMode="auto">
              <a:xfrm flipH="1">
                <a:off x="4316" y="144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2" name="Line 2168"/>
              <p:cNvSpPr>
                <a:spLocks noChangeShapeType="1"/>
              </p:cNvSpPr>
              <p:nvPr/>
            </p:nvSpPr>
            <p:spPr bwMode="auto">
              <a:xfrm flipH="1">
                <a:off x="4316" y="1368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53" name="Group 2169"/>
            <p:cNvGrpSpPr>
              <a:grpSpLocks/>
            </p:cNvGrpSpPr>
            <p:nvPr/>
          </p:nvGrpSpPr>
          <p:grpSpPr bwMode="auto">
            <a:xfrm>
              <a:off x="3884" y="1652"/>
              <a:ext cx="360" cy="360"/>
              <a:chOff x="3884" y="1652"/>
              <a:chExt cx="360" cy="360"/>
            </a:xfrm>
          </p:grpSpPr>
          <p:sp>
            <p:nvSpPr>
              <p:cNvPr id="248954" name="Rectangle 2170"/>
              <p:cNvSpPr>
                <a:spLocks noChangeArrowheads="1"/>
              </p:cNvSpPr>
              <p:nvPr/>
            </p:nvSpPr>
            <p:spPr bwMode="auto">
              <a:xfrm>
                <a:off x="3964" y="1732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5" name="Line 2171"/>
              <p:cNvSpPr>
                <a:spLocks noChangeShapeType="1"/>
              </p:cNvSpPr>
              <p:nvPr/>
            </p:nvSpPr>
            <p:spPr bwMode="auto">
              <a:xfrm flipV="1">
                <a:off x="4032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6" name="Line 2172"/>
              <p:cNvSpPr>
                <a:spLocks noChangeShapeType="1"/>
              </p:cNvSpPr>
              <p:nvPr/>
            </p:nvSpPr>
            <p:spPr bwMode="auto">
              <a:xfrm flipV="1">
                <a:off x="4104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7" name="Line 2173"/>
              <p:cNvSpPr>
                <a:spLocks noChangeShapeType="1"/>
              </p:cNvSpPr>
              <p:nvPr/>
            </p:nvSpPr>
            <p:spPr bwMode="auto">
              <a:xfrm>
                <a:off x="4180" y="180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8" name="Line 2174"/>
              <p:cNvSpPr>
                <a:spLocks noChangeShapeType="1"/>
              </p:cNvSpPr>
              <p:nvPr/>
            </p:nvSpPr>
            <p:spPr bwMode="auto">
              <a:xfrm>
                <a:off x="4180" y="187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9" name="Line 2175"/>
              <p:cNvSpPr>
                <a:spLocks noChangeShapeType="1"/>
              </p:cNvSpPr>
              <p:nvPr/>
            </p:nvSpPr>
            <p:spPr bwMode="auto">
              <a:xfrm>
                <a:off x="4104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0" name="Line 2176"/>
              <p:cNvSpPr>
                <a:spLocks noChangeShapeType="1"/>
              </p:cNvSpPr>
              <p:nvPr/>
            </p:nvSpPr>
            <p:spPr bwMode="auto">
              <a:xfrm>
                <a:off x="4032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1" name="Line 2177"/>
              <p:cNvSpPr>
                <a:spLocks noChangeShapeType="1"/>
              </p:cNvSpPr>
              <p:nvPr/>
            </p:nvSpPr>
            <p:spPr bwMode="auto">
              <a:xfrm flipH="1">
                <a:off x="3884" y="187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2" name="Line 2178"/>
              <p:cNvSpPr>
                <a:spLocks noChangeShapeType="1"/>
              </p:cNvSpPr>
              <p:nvPr/>
            </p:nvSpPr>
            <p:spPr bwMode="auto">
              <a:xfrm flipH="1">
                <a:off x="3884" y="180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63" name="Group 2179"/>
            <p:cNvGrpSpPr>
              <a:grpSpLocks/>
            </p:cNvGrpSpPr>
            <p:nvPr/>
          </p:nvGrpSpPr>
          <p:grpSpPr bwMode="auto">
            <a:xfrm>
              <a:off x="3452" y="1652"/>
              <a:ext cx="360" cy="360"/>
              <a:chOff x="3452" y="1652"/>
              <a:chExt cx="360" cy="360"/>
            </a:xfrm>
          </p:grpSpPr>
          <p:sp>
            <p:nvSpPr>
              <p:cNvPr id="248964" name="Rectangle 2180"/>
              <p:cNvSpPr>
                <a:spLocks noChangeArrowheads="1"/>
              </p:cNvSpPr>
              <p:nvPr/>
            </p:nvSpPr>
            <p:spPr bwMode="auto">
              <a:xfrm>
                <a:off x="3532" y="1732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5" name="Line 2181"/>
              <p:cNvSpPr>
                <a:spLocks noChangeShapeType="1"/>
              </p:cNvSpPr>
              <p:nvPr/>
            </p:nvSpPr>
            <p:spPr bwMode="auto">
              <a:xfrm flipV="1">
                <a:off x="3600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6" name="Line 2182"/>
              <p:cNvSpPr>
                <a:spLocks noChangeShapeType="1"/>
              </p:cNvSpPr>
              <p:nvPr/>
            </p:nvSpPr>
            <p:spPr bwMode="auto">
              <a:xfrm flipV="1">
                <a:off x="3672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7" name="Line 2183"/>
              <p:cNvSpPr>
                <a:spLocks noChangeShapeType="1"/>
              </p:cNvSpPr>
              <p:nvPr/>
            </p:nvSpPr>
            <p:spPr bwMode="auto">
              <a:xfrm>
                <a:off x="3748" y="180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8" name="Line 2184"/>
              <p:cNvSpPr>
                <a:spLocks noChangeShapeType="1"/>
              </p:cNvSpPr>
              <p:nvPr/>
            </p:nvSpPr>
            <p:spPr bwMode="auto">
              <a:xfrm>
                <a:off x="3748" y="187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9" name="Line 2185"/>
              <p:cNvSpPr>
                <a:spLocks noChangeShapeType="1"/>
              </p:cNvSpPr>
              <p:nvPr/>
            </p:nvSpPr>
            <p:spPr bwMode="auto">
              <a:xfrm>
                <a:off x="3672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0" name="Line 2186"/>
              <p:cNvSpPr>
                <a:spLocks noChangeShapeType="1"/>
              </p:cNvSpPr>
              <p:nvPr/>
            </p:nvSpPr>
            <p:spPr bwMode="auto">
              <a:xfrm>
                <a:off x="3600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1" name="Line 2187"/>
              <p:cNvSpPr>
                <a:spLocks noChangeShapeType="1"/>
              </p:cNvSpPr>
              <p:nvPr/>
            </p:nvSpPr>
            <p:spPr bwMode="auto">
              <a:xfrm flipH="1">
                <a:off x="3452" y="187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2" name="Line 2188"/>
              <p:cNvSpPr>
                <a:spLocks noChangeShapeType="1"/>
              </p:cNvSpPr>
              <p:nvPr/>
            </p:nvSpPr>
            <p:spPr bwMode="auto">
              <a:xfrm flipH="1">
                <a:off x="3452" y="180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73" name="Group 2189"/>
            <p:cNvGrpSpPr>
              <a:grpSpLocks/>
            </p:cNvGrpSpPr>
            <p:nvPr/>
          </p:nvGrpSpPr>
          <p:grpSpPr bwMode="auto">
            <a:xfrm>
              <a:off x="4748" y="1652"/>
              <a:ext cx="360" cy="360"/>
              <a:chOff x="4748" y="1652"/>
              <a:chExt cx="360" cy="360"/>
            </a:xfrm>
          </p:grpSpPr>
          <p:sp>
            <p:nvSpPr>
              <p:cNvPr id="248974" name="Rectangle 2190"/>
              <p:cNvSpPr>
                <a:spLocks noChangeArrowheads="1"/>
              </p:cNvSpPr>
              <p:nvPr/>
            </p:nvSpPr>
            <p:spPr bwMode="auto">
              <a:xfrm>
                <a:off x="4828" y="1732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5" name="Line 2191"/>
              <p:cNvSpPr>
                <a:spLocks noChangeShapeType="1"/>
              </p:cNvSpPr>
              <p:nvPr/>
            </p:nvSpPr>
            <p:spPr bwMode="auto">
              <a:xfrm flipV="1">
                <a:off x="4896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6" name="Line 2192"/>
              <p:cNvSpPr>
                <a:spLocks noChangeShapeType="1"/>
              </p:cNvSpPr>
              <p:nvPr/>
            </p:nvSpPr>
            <p:spPr bwMode="auto">
              <a:xfrm flipV="1">
                <a:off x="4968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7" name="Line 2193"/>
              <p:cNvSpPr>
                <a:spLocks noChangeShapeType="1"/>
              </p:cNvSpPr>
              <p:nvPr/>
            </p:nvSpPr>
            <p:spPr bwMode="auto">
              <a:xfrm>
                <a:off x="5044" y="180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8" name="Line 2194"/>
              <p:cNvSpPr>
                <a:spLocks noChangeShapeType="1"/>
              </p:cNvSpPr>
              <p:nvPr/>
            </p:nvSpPr>
            <p:spPr bwMode="auto">
              <a:xfrm>
                <a:off x="5044" y="187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9" name="Line 2195"/>
              <p:cNvSpPr>
                <a:spLocks noChangeShapeType="1"/>
              </p:cNvSpPr>
              <p:nvPr/>
            </p:nvSpPr>
            <p:spPr bwMode="auto">
              <a:xfrm>
                <a:off x="4968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0" name="Line 2196"/>
              <p:cNvSpPr>
                <a:spLocks noChangeShapeType="1"/>
              </p:cNvSpPr>
              <p:nvPr/>
            </p:nvSpPr>
            <p:spPr bwMode="auto">
              <a:xfrm>
                <a:off x="4896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1" name="Line 2197"/>
              <p:cNvSpPr>
                <a:spLocks noChangeShapeType="1"/>
              </p:cNvSpPr>
              <p:nvPr/>
            </p:nvSpPr>
            <p:spPr bwMode="auto">
              <a:xfrm flipH="1">
                <a:off x="4748" y="187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2" name="Line 2198"/>
              <p:cNvSpPr>
                <a:spLocks noChangeShapeType="1"/>
              </p:cNvSpPr>
              <p:nvPr/>
            </p:nvSpPr>
            <p:spPr bwMode="auto">
              <a:xfrm flipH="1">
                <a:off x="4748" y="180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83" name="Group 2199"/>
            <p:cNvGrpSpPr>
              <a:grpSpLocks/>
            </p:cNvGrpSpPr>
            <p:nvPr/>
          </p:nvGrpSpPr>
          <p:grpSpPr bwMode="auto">
            <a:xfrm>
              <a:off x="4316" y="1652"/>
              <a:ext cx="360" cy="360"/>
              <a:chOff x="4316" y="1652"/>
              <a:chExt cx="360" cy="360"/>
            </a:xfrm>
          </p:grpSpPr>
          <p:sp>
            <p:nvSpPr>
              <p:cNvPr id="248984" name="Rectangle 2200"/>
              <p:cNvSpPr>
                <a:spLocks noChangeArrowheads="1"/>
              </p:cNvSpPr>
              <p:nvPr/>
            </p:nvSpPr>
            <p:spPr bwMode="auto">
              <a:xfrm>
                <a:off x="4396" y="1732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5" name="Line 2201"/>
              <p:cNvSpPr>
                <a:spLocks noChangeShapeType="1"/>
              </p:cNvSpPr>
              <p:nvPr/>
            </p:nvSpPr>
            <p:spPr bwMode="auto">
              <a:xfrm flipV="1">
                <a:off x="4464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6" name="Line 2202"/>
              <p:cNvSpPr>
                <a:spLocks noChangeShapeType="1"/>
              </p:cNvSpPr>
              <p:nvPr/>
            </p:nvSpPr>
            <p:spPr bwMode="auto">
              <a:xfrm flipV="1">
                <a:off x="4536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7" name="Line 2203"/>
              <p:cNvSpPr>
                <a:spLocks noChangeShapeType="1"/>
              </p:cNvSpPr>
              <p:nvPr/>
            </p:nvSpPr>
            <p:spPr bwMode="auto">
              <a:xfrm>
                <a:off x="4612" y="180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8" name="Line 2204"/>
              <p:cNvSpPr>
                <a:spLocks noChangeShapeType="1"/>
              </p:cNvSpPr>
              <p:nvPr/>
            </p:nvSpPr>
            <p:spPr bwMode="auto">
              <a:xfrm>
                <a:off x="4612" y="187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9" name="Line 2205"/>
              <p:cNvSpPr>
                <a:spLocks noChangeShapeType="1"/>
              </p:cNvSpPr>
              <p:nvPr/>
            </p:nvSpPr>
            <p:spPr bwMode="auto">
              <a:xfrm>
                <a:off x="4536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0" name="Line 2206"/>
              <p:cNvSpPr>
                <a:spLocks noChangeShapeType="1"/>
              </p:cNvSpPr>
              <p:nvPr/>
            </p:nvSpPr>
            <p:spPr bwMode="auto">
              <a:xfrm>
                <a:off x="4464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1" name="Line 2207"/>
              <p:cNvSpPr>
                <a:spLocks noChangeShapeType="1"/>
              </p:cNvSpPr>
              <p:nvPr/>
            </p:nvSpPr>
            <p:spPr bwMode="auto">
              <a:xfrm flipH="1">
                <a:off x="4316" y="187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2" name="Line 2208"/>
              <p:cNvSpPr>
                <a:spLocks noChangeShapeType="1"/>
              </p:cNvSpPr>
              <p:nvPr/>
            </p:nvSpPr>
            <p:spPr bwMode="auto">
              <a:xfrm flipH="1">
                <a:off x="4316" y="180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93" name="Group 2209"/>
            <p:cNvGrpSpPr>
              <a:grpSpLocks/>
            </p:cNvGrpSpPr>
            <p:nvPr/>
          </p:nvGrpSpPr>
          <p:grpSpPr bwMode="auto">
            <a:xfrm>
              <a:off x="3884" y="2084"/>
              <a:ext cx="360" cy="360"/>
              <a:chOff x="3884" y="2084"/>
              <a:chExt cx="360" cy="360"/>
            </a:xfrm>
          </p:grpSpPr>
          <p:sp>
            <p:nvSpPr>
              <p:cNvPr id="248994" name="Rectangle 2210"/>
              <p:cNvSpPr>
                <a:spLocks noChangeArrowheads="1"/>
              </p:cNvSpPr>
              <p:nvPr/>
            </p:nvSpPr>
            <p:spPr bwMode="auto">
              <a:xfrm>
                <a:off x="3964" y="2164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5" name="Line 2211"/>
              <p:cNvSpPr>
                <a:spLocks noChangeShapeType="1"/>
              </p:cNvSpPr>
              <p:nvPr/>
            </p:nvSpPr>
            <p:spPr bwMode="auto">
              <a:xfrm flipV="1">
                <a:off x="4032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6" name="Line 2212"/>
              <p:cNvSpPr>
                <a:spLocks noChangeShapeType="1"/>
              </p:cNvSpPr>
              <p:nvPr/>
            </p:nvSpPr>
            <p:spPr bwMode="auto">
              <a:xfrm flipV="1">
                <a:off x="4104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7" name="Line 2213"/>
              <p:cNvSpPr>
                <a:spLocks noChangeShapeType="1"/>
              </p:cNvSpPr>
              <p:nvPr/>
            </p:nvSpPr>
            <p:spPr bwMode="auto">
              <a:xfrm>
                <a:off x="4180" y="223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8" name="Line 2214"/>
              <p:cNvSpPr>
                <a:spLocks noChangeShapeType="1"/>
              </p:cNvSpPr>
              <p:nvPr/>
            </p:nvSpPr>
            <p:spPr bwMode="auto">
              <a:xfrm>
                <a:off x="4180" y="230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9" name="Line 2215"/>
              <p:cNvSpPr>
                <a:spLocks noChangeShapeType="1"/>
              </p:cNvSpPr>
              <p:nvPr/>
            </p:nvSpPr>
            <p:spPr bwMode="auto">
              <a:xfrm>
                <a:off x="4104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0" name="Line 2216"/>
              <p:cNvSpPr>
                <a:spLocks noChangeShapeType="1"/>
              </p:cNvSpPr>
              <p:nvPr/>
            </p:nvSpPr>
            <p:spPr bwMode="auto">
              <a:xfrm>
                <a:off x="4032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1" name="Line 2217"/>
              <p:cNvSpPr>
                <a:spLocks noChangeShapeType="1"/>
              </p:cNvSpPr>
              <p:nvPr/>
            </p:nvSpPr>
            <p:spPr bwMode="auto">
              <a:xfrm flipH="1">
                <a:off x="3884" y="230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2" name="Line 2218"/>
              <p:cNvSpPr>
                <a:spLocks noChangeShapeType="1"/>
              </p:cNvSpPr>
              <p:nvPr/>
            </p:nvSpPr>
            <p:spPr bwMode="auto">
              <a:xfrm flipH="1">
                <a:off x="3884" y="223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03" name="Group 2219"/>
            <p:cNvGrpSpPr>
              <a:grpSpLocks/>
            </p:cNvGrpSpPr>
            <p:nvPr/>
          </p:nvGrpSpPr>
          <p:grpSpPr bwMode="auto">
            <a:xfrm>
              <a:off x="3452" y="2084"/>
              <a:ext cx="360" cy="360"/>
              <a:chOff x="3452" y="2084"/>
              <a:chExt cx="360" cy="360"/>
            </a:xfrm>
          </p:grpSpPr>
          <p:sp>
            <p:nvSpPr>
              <p:cNvPr id="249004" name="Rectangle 2220"/>
              <p:cNvSpPr>
                <a:spLocks noChangeArrowheads="1"/>
              </p:cNvSpPr>
              <p:nvPr/>
            </p:nvSpPr>
            <p:spPr bwMode="auto">
              <a:xfrm>
                <a:off x="3532" y="2164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5" name="Line 2221"/>
              <p:cNvSpPr>
                <a:spLocks noChangeShapeType="1"/>
              </p:cNvSpPr>
              <p:nvPr/>
            </p:nvSpPr>
            <p:spPr bwMode="auto">
              <a:xfrm flipV="1">
                <a:off x="3600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6" name="Line 2222"/>
              <p:cNvSpPr>
                <a:spLocks noChangeShapeType="1"/>
              </p:cNvSpPr>
              <p:nvPr/>
            </p:nvSpPr>
            <p:spPr bwMode="auto">
              <a:xfrm flipV="1">
                <a:off x="3672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7" name="Line 2223"/>
              <p:cNvSpPr>
                <a:spLocks noChangeShapeType="1"/>
              </p:cNvSpPr>
              <p:nvPr/>
            </p:nvSpPr>
            <p:spPr bwMode="auto">
              <a:xfrm>
                <a:off x="3748" y="223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8" name="Line 2224"/>
              <p:cNvSpPr>
                <a:spLocks noChangeShapeType="1"/>
              </p:cNvSpPr>
              <p:nvPr/>
            </p:nvSpPr>
            <p:spPr bwMode="auto">
              <a:xfrm>
                <a:off x="3748" y="230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9" name="Line 2225"/>
              <p:cNvSpPr>
                <a:spLocks noChangeShapeType="1"/>
              </p:cNvSpPr>
              <p:nvPr/>
            </p:nvSpPr>
            <p:spPr bwMode="auto">
              <a:xfrm>
                <a:off x="3672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0" name="Line 2226"/>
              <p:cNvSpPr>
                <a:spLocks noChangeShapeType="1"/>
              </p:cNvSpPr>
              <p:nvPr/>
            </p:nvSpPr>
            <p:spPr bwMode="auto">
              <a:xfrm>
                <a:off x="3600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1" name="Line 2227"/>
              <p:cNvSpPr>
                <a:spLocks noChangeShapeType="1"/>
              </p:cNvSpPr>
              <p:nvPr/>
            </p:nvSpPr>
            <p:spPr bwMode="auto">
              <a:xfrm flipH="1">
                <a:off x="3452" y="230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2" name="Line 2228"/>
              <p:cNvSpPr>
                <a:spLocks noChangeShapeType="1"/>
              </p:cNvSpPr>
              <p:nvPr/>
            </p:nvSpPr>
            <p:spPr bwMode="auto">
              <a:xfrm flipH="1">
                <a:off x="3452" y="223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13" name="Group 2229"/>
            <p:cNvGrpSpPr>
              <a:grpSpLocks/>
            </p:cNvGrpSpPr>
            <p:nvPr/>
          </p:nvGrpSpPr>
          <p:grpSpPr bwMode="auto">
            <a:xfrm>
              <a:off x="4748" y="2084"/>
              <a:ext cx="360" cy="360"/>
              <a:chOff x="4748" y="2084"/>
              <a:chExt cx="360" cy="360"/>
            </a:xfrm>
          </p:grpSpPr>
          <p:sp>
            <p:nvSpPr>
              <p:cNvPr id="249014" name="Rectangle 2230"/>
              <p:cNvSpPr>
                <a:spLocks noChangeArrowheads="1"/>
              </p:cNvSpPr>
              <p:nvPr/>
            </p:nvSpPr>
            <p:spPr bwMode="auto">
              <a:xfrm>
                <a:off x="4828" y="2164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5" name="Line 2231"/>
              <p:cNvSpPr>
                <a:spLocks noChangeShapeType="1"/>
              </p:cNvSpPr>
              <p:nvPr/>
            </p:nvSpPr>
            <p:spPr bwMode="auto">
              <a:xfrm flipV="1">
                <a:off x="4896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6" name="Line 2232"/>
              <p:cNvSpPr>
                <a:spLocks noChangeShapeType="1"/>
              </p:cNvSpPr>
              <p:nvPr/>
            </p:nvSpPr>
            <p:spPr bwMode="auto">
              <a:xfrm flipV="1">
                <a:off x="4968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7" name="Line 2233"/>
              <p:cNvSpPr>
                <a:spLocks noChangeShapeType="1"/>
              </p:cNvSpPr>
              <p:nvPr/>
            </p:nvSpPr>
            <p:spPr bwMode="auto">
              <a:xfrm>
                <a:off x="5044" y="223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8" name="Line 2234"/>
              <p:cNvSpPr>
                <a:spLocks noChangeShapeType="1"/>
              </p:cNvSpPr>
              <p:nvPr/>
            </p:nvSpPr>
            <p:spPr bwMode="auto">
              <a:xfrm>
                <a:off x="5044" y="230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9" name="Line 2235"/>
              <p:cNvSpPr>
                <a:spLocks noChangeShapeType="1"/>
              </p:cNvSpPr>
              <p:nvPr/>
            </p:nvSpPr>
            <p:spPr bwMode="auto">
              <a:xfrm>
                <a:off x="4968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0" name="Line 2236"/>
              <p:cNvSpPr>
                <a:spLocks noChangeShapeType="1"/>
              </p:cNvSpPr>
              <p:nvPr/>
            </p:nvSpPr>
            <p:spPr bwMode="auto">
              <a:xfrm>
                <a:off x="4896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1" name="Line 2237"/>
              <p:cNvSpPr>
                <a:spLocks noChangeShapeType="1"/>
              </p:cNvSpPr>
              <p:nvPr/>
            </p:nvSpPr>
            <p:spPr bwMode="auto">
              <a:xfrm flipH="1">
                <a:off x="4748" y="230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2" name="Line 2238"/>
              <p:cNvSpPr>
                <a:spLocks noChangeShapeType="1"/>
              </p:cNvSpPr>
              <p:nvPr/>
            </p:nvSpPr>
            <p:spPr bwMode="auto">
              <a:xfrm flipH="1">
                <a:off x="4748" y="223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23" name="Group 2239"/>
            <p:cNvGrpSpPr>
              <a:grpSpLocks/>
            </p:cNvGrpSpPr>
            <p:nvPr/>
          </p:nvGrpSpPr>
          <p:grpSpPr bwMode="auto">
            <a:xfrm>
              <a:off x="4316" y="2084"/>
              <a:ext cx="360" cy="360"/>
              <a:chOff x="4316" y="2084"/>
              <a:chExt cx="360" cy="360"/>
            </a:xfrm>
          </p:grpSpPr>
          <p:sp>
            <p:nvSpPr>
              <p:cNvPr id="249024" name="Rectangle 2240"/>
              <p:cNvSpPr>
                <a:spLocks noChangeArrowheads="1"/>
              </p:cNvSpPr>
              <p:nvPr/>
            </p:nvSpPr>
            <p:spPr bwMode="auto">
              <a:xfrm>
                <a:off x="4396" y="2164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5" name="Line 2241"/>
              <p:cNvSpPr>
                <a:spLocks noChangeShapeType="1"/>
              </p:cNvSpPr>
              <p:nvPr/>
            </p:nvSpPr>
            <p:spPr bwMode="auto">
              <a:xfrm flipV="1">
                <a:off x="4464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6" name="Line 2242"/>
              <p:cNvSpPr>
                <a:spLocks noChangeShapeType="1"/>
              </p:cNvSpPr>
              <p:nvPr/>
            </p:nvSpPr>
            <p:spPr bwMode="auto">
              <a:xfrm flipV="1">
                <a:off x="4536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7" name="Line 2243"/>
              <p:cNvSpPr>
                <a:spLocks noChangeShapeType="1"/>
              </p:cNvSpPr>
              <p:nvPr/>
            </p:nvSpPr>
            <p:spPr bwMode="auto">
              <a:xfrm>
                <a:off x="4612" y="223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8" name="Line 2244"/>
              <p:cNvSpPr>
                <a:spLocks noChangeShapeType="1"/>
              </p:cNvSpPr>
              <p:nvPr/>
            </p:nvSpPr>
            <p:spPr bwMode="auto">
              <a:xfrm>
                <a:off x="4612" y="230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9" name="Line 2245"/>
              <p:cNvSpPr>
                <a:spLocks noChangeShapeType="1"/>
              </p:cNvSpPr>
              <p:nvPr/>
            </p:nvSpPr>
            <p:spPr bwMode="auto">
              <a:xfrm>
                <a:off x="4536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0" name="Line 2246"/>
              <p:cNvSpPr>
                <a:spLocks noChangeShapeType="1"/>
              </p:cNvSpPr>
              <p:nvPr/>
            </p:nvSpPr>
            <p:spPr bwMode="auto">
              <a:xfrm>
                <a:off x="4464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1" name="Line 2247"/>
              <p:cNvSpPr>
                <a:spLocks noChangeShapeType="1"/>
              </p:cNvSpPr>
              <p:nvPr/>
            </p:nvSpPr>
            <p:spPr bwMode="auto">
              <a:xfrm flipH="1">
                <a:off x="4316" y="230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2" name="Line 2248"/>
              <p:cNvSpPr>
                <a:spLocks noChangeShapeType="1"/>
              </p:cNvSpPr>
              <p:nvPr/>
            </p:nvSpPr>
            <p:spPr bwMode="auto">
              <a:xfrm flipH="1">
                <a:off x="4316" y="223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33" name="Group 2249"/>
            <p:cNvGrpSpPr>
              <a:grpSpLocks/>
            </p:cNvGrpSpPr>
            <p:nvPr/>
          </p:nvGrpSpPr>
          <p:grpSpPr bwMode="auto">
            <a:xfrm>
              <a:off x="3884" y="2516"/>
              <a:ext cx="360" cy="360"/>
              <a:chOff x="3884" y="2516"/>
              <a:chExt cx="360" cy="360"/>
            </a:xfrm>
          </p:grpSpPr>
          <p:sp>
            <p:nvSpPr>
              <p:cNvPr id="249034" name="Rectangle 2250"/>
              <p:cNvSpPr>
                <a:spLocks noChangeArrowheads="1"/>
              </p:cNvSpPr>
              <p:nvPr/>
            </p:nvSpPr>
            <p:spPr bwMode="auto">
              <a:xfrm>
                <a:off x="3964" y="2596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5" name="Line 2251"/>
              <p:cNvSpPr>
                <a:spLocks noChangeShapeType="1"/>
              </p:cNvSpPr>
              <p:nvPr/>
            </p:nvSpPr>
            <p:spPr bwMode="auto">
              <a:xfrm flipV="1">
                <a:off x="4032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6" name="Line 2252"/>
              <p:cNvSpPr>
                <a:spLocks noChangeShapeType="1"/>
              </p:cNvSpPr>
              <p:nvPr/>
            </p:nvSpPr>
            <p:spPr bwMode="auto">
              <a:xfrm flipV="1">
                <a:off x="4104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7" name="Line 2253"/>
              <p:cNvSpPr>
                <a:spLocks noChangeShapeType="1"/>
              </p:cNvSpPr>
              <p:nvPr/>
            </p:nvSpPr>
            <p:spPr bwMode="auto">
              <a:xfrm>
                <a:off x="4180" y="266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8" name="Line 2254"/>
              <p:cNvSpPr>
                <a:spLocks noChangeShapeType="1"/>
              </p:cNvSpPr>
              <p:nvPr/>
            </p:nvSpPr>
            <p:spPr bwMode="auto">
              <a:xfrm>
                <a:off x="4180" y="27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9" name="Line 2255"/>
              <p:cNvSpPr>
                <a:spLocks noChangeShapeType="1"/>
              </p:cNvSpPr>
              <p:nvPr/>
            </p:nvSpPr>
            <p:spPr bwMode="auto">
              <a:xfrm>
                <a:off x="4104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0" name="Line 2256"/>
              <p:cNvSpPr>
                <a:spLocks noChangeShapeType="1"/>
              </p:cNvSpPr>
              <p:nvPr/>
            </p:nvSpPr>
            <p:spPr bwMode="auto">
              <a:xfrm>
                <a:off x="4032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1" name="Line 2257"/>
              <p:cNvSpPr>
                <a:spLocks noChangeShapeType="1"/>
              </p:cNvSpPr>
              <p:nvPr/>
            </p:nvSpPr>
            <p:spPr bwMode="auto">
              <a:xfrm flipH="1">
                <a:off x="3884" y="2736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2" name="Line 2258"/>
              <p:cNvSpPr>
                <a:spLocks noChangeShapeType="1"/>
              </p:cNvSpPr>
              <p:nvPr/>
            </p:nvSpPr>
            <p:spPr bwMode="auto">
              <a:xfrm flipH="1">
                <a:off x="3884" y="266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43" name="Group 2259"/>
            <p:cNvGrpSpPr>
              <a:grpSpLocks/>
            </p:cNvGrpSpPr>
            <p:nvPr/>
          </p:nvGrpSpPr>
          <p:grpSpPr bwMode="auto">
            <a:xfrm>
              <a:off x="3452" y="2516"/>
              <a:ext cx="360" cy="360"/>
              <a:chOff x="3452" y="2516"/>
              <a:chExt cx="360" cy="360"/>
            </a:xfrm>
          </p:grpSpPr>
          <p:sp>
            <p:nvSpPr>
              <p:cNvPr id="249044" name="Rectangle 2260"/>
              <p:cNvSpPr>
                <a:spLocks noChangeArrowheads="1"/>
              </p:cNvSpPr>
              <p:nvPr/>
            </p:nvSpPr>
            <p:spPr bwMode="auto">
              <a:xfrm>
                <a:off x="3532" y="2596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5" name="Line 2261"/>
              <p:cNvSpPr>
                <a:spLocks noChangeShapeType="1"/>
              </p:cNvSpPr>
              <p:nvPr/>
            </p:nvSpPr>
            <p:spPr bwMode="auto">
              <a:xfrm flipV="1">
                <a:off x="3600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6" name="Line 2262"/>
              <p:cNvSpPr>
                <a:spLocks noChangeShapeType="1"/>
              </p:cNvSpPr>
              <p:nvPr/>
            </p:nvSpPr>
            <p:spPr bwMode="auto">
              <a:xfrm flipV="1">
                <a:off x="3672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7" name="Line 2263"/>
              <p:cNvSpPr>
                <a:spLocks noChangeShapeType="1"/>
              </p:cNvSpPr>
              <p:nvPr/>
            </p:nvSpPr>
            <p:spPr bwMode="auto">
              <a:xfrm>
                <a:off x="3748" y="266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8" name="Line 2264"/>
              <p:cNvSpPr>
                <a:spLocks noChangeShapeType="1"/>
              </p:cNvSpPr>
              <p:nvPr/>
            </p:nvSpPr>
            <p:spPr bwMode="auto">
              <a:xfrm>
                <a:off x="3748" y="27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9" name="Line 2265"/>
              <p:cNvSpPr>
                <a:spLocks noChangeShapeType="1"/>
              </p:cNvSpPr>
              <p:nvPr/>
            </p:nvSpPr>
            <p:spPr bwMode="auto">
              <a:xfrm>
                <a:off x="3672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0" name="Line 2266"/>
              <p:cNvSpPr>
                <a:spLocks noChangeShapeType="1"/>
              </p:cNvSpPr>
              <p:nvPr/>
            </p:nvSpPr>
            <p:spPr bwMode="auto">
              <a:xfrm>
                <a:off x="3600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1" name="Line 2267"/>
              <p:cNvSpPr>
                <a:spLocks noChangeShapeType="1"/>
              </p:cNvSpPr>
              <p:nvPr/>
            </p:nvSpPr>
            <p:spPr bwMode="auto">
              <a:xfrm flipH="1">
                <a:off x="3452" y="2736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2" name="Line 2268"/>
              <p:cNvSpPr>
                <a:spLocks noChangeShapeType="1"/>
              </p:cNvSpPr>
              <p:nvPr/>
            </p:nvSpPr>
            <p:spPr bwMode="auto">
              <a:xfrm flipH="1">
                <a:off x="3452" y="266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53" name="Group 2269"/>
            <p:cNvGrpSpPr>
              <a:grpSpLocks/>
            </p:cNvGrpSpPr>
            <p:nvPr/>
          </p:nvGrpSpPr>
          <p:grpSpPr bwMode="auto">
            <a:xfrm>
              <a:off x="4748" y="2516"/>
              <a:ext cx="360" cy="360"/>
              <a:chOff x="4748" y="2516"/>
              <a:chExt cx="360" cy="360"/>
            </a:xfrm>
          </p:grpSpPr>
          <p:sp>
            <p:nvSpPr>
              <p:cNvPr id="249054" name="Rectangle 2270"/>
              <p:cNvSpPr>
                <a:spLocks noChangeArrowheads="1"/>
              </p:cNvSpPr>
              <p:nvPr/>
            </p:nvSpPr>
            <p:spPr bwMode="auto">
              <a:xfrm>
                <a:off x="4828" y="2596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5" name="Line 2271"/>
              <p:cNvSpPr>
                <a:spLocks noChangeShapeType="1"/>
              </p:cNvSpPr>
              <p:nvPr/>
            </p:nvSpPr>
            <p:spPr bwMode="auto">
              <a:xfrm flipV="1">
                <a:off x="4896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6" name="Line 2272"/>
              <p:cNvSpPr>
                <a:spLocks noChangeShapeType="1"/>
              </p:cNvSpPr>
              <p:nvPr/>
            </p:nvSpPr>
            <p:spPr bwMode="auto">
              <a:xfrm flipV="1">
                <a:off x="4968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7" name="Line 2273"/>
              <p:cNvSpPr>
                <a:spLocks noChangeShapeType="1"/>
              </p:cNvSpPr>
              <p:nvPr/>
            </p:nvSpPr>
            <p:spPr bwMode="auto">
              <a:xfrm>
                <a:off x="5044" y="266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8" name="Line 2274"/>
              <p:cNvSpPr>
                <a:spLocks noChangeShapeType="1"/>
              </p:cNvSpPr>
              <p:nvPr/>
            </p:nvSpPr>
            <p:spPr bwMode="auto">
              <a:xfrm>
                <a:off x="5044" y="27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9" name="Line 2275"/>
              <p:cNvSpPr>
                <a:spLocks noChangeShapeType="1"/>
              </p:cNvSpPr>
              <p:nvPr/>
            </p:nvSpPr>
            <p:spPr bwMode="auto">
              <a:xfrm>
                <a:off x="4968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0" name="Line 2276"/>
              <p:cNvSpPr>
                <a:spLocks noChangeShapeType="1"/>
              </p:cNvSpPr>
              <p:nvPr/>
            </p:nvSpPr>
            <p:spPr bwMode="auto">
              <a:xfrm>
                <a:off x="4896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1" name="Line 2277"/>
              <p:cNvSpPr>
                <a:spLocks noChangeShapeType="1"/>
              </p:cNvSpPr>
              <p:nvPr/>
            </p:nvSpPr>
            <p:spPr bwMode="auto">
              <a:xfrm flipH="1">
                <a:off x="4748" y="2736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2" name="Line 2278"/>
              <p:cNvSpPr>
                <a:spLocks noChangeShapeType="1"/>
              </p:cNvSpPr>
              <p:nvPr/>
            </p:nvSpPr>
            <p:spPr bwMode="auto">
              <a:xfrm flipH="1">
                <a:off x="4748" y="266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63" name="Group 2279"/>
            <p:cNvGrpSpPr>
              <a:grpSpLocks/>
            </p:cNvGrpSpPr>
            <p:nvPr/>
          </p:nvGrpSpPr>
          <p:grpSpPr bwMode="auto">
            <a:xfrm>
              <a:off x="4316" y="2516"/>
              <a:ext cx="360" cy="360"/>
              <a:chOff x="4316" y="2516"/>
              <a:chExt cx="360" cy="360"/>
            </a:xfrm>
          </p:grpSpPr>
          <p:sp>
            <p:nvSpPr>
              <p:cNvPr id="249064" name="Rectangle 2280"/>
              <p:cNvSpPr>
                <a:spLocks noChangeArrowheads="1"/>
              </p:cNvSpPr>
              <p:nvPr/>
            </p:nvSpPr>
            <p:spPr bwMode="auto">
              <a:xfrm>
                <a:off x="4396" y="2596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5" name="Line 2281"/>
              <p:cNvSpPr>
                <a:spLocks noChangeShapeType="1"/>
              </p:cNvSpPr>
              <p:nvPr/>
            </p:nvSpPr>
            <p:spPr bwMode="auto">
              <a:xfrm flipV="1">
                <a:off x="4464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6" name="Line 2282"/>
              <p:cNvSpPr>
                <a:spLocks noChangeShapeType="1"/>
              </p:cNvSpPr>
              <p:nvPr/>
            </p:nvSpPr>
            <p:spPr bwMode="auto">
              <a:xfrm flipV="1">
                <a:off x="4536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7" name="Line 2283"/>
              <p:cNvSpPr>
                <a:spLocks noChangeShapeType="1"/>
              </p:cNvSpPr>
              <p:nvPr/>
            </p:nvSpPr>
            <p:spPr bwMode="auto">
              <a:xfrm>
                <a:off x="4612" y="266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8" name="Line 2284"/>
              <p:cNvSpPr>
                <a:spLocks noChangeShapeType="1"/>
              </p:cNvSpPr>
              <p:nvPr/>
            </p:nvSpPr>
            <p:spPr bwMode="auto">
              <a:xfrm>
                <a:off x="4612" y="27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9" name="Line 2285"/>
              <p:cNvSpPr>
                <a:spLocks noChangeShapeType="1"/>
              </p:cNvSpPr>
              <p:nvPr/>
            </p:nvSpPr>
            <p:spPr bwMode="auto">
              <a:xfrm>
                <a:off x="4536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70" name="Line 2286"/>
              <p:cNvSpPr>
                <a:spLocks noChangeShapeType="1"/>
              </p:cNvSpPr>
              <p:nvPr/>
            </p:nvSpPr>
            <p:spPr bwMode="auto">
              <a:xfrm>
                <a:off x="4464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71" name="Line 2287"/>
              <p:cNvSpPr>
                <a:spLocks noChangeShapeType="1"/>
              </p:cNvSpPr>
              <p:nvPr/>
            </p:nvSpPr>
            <p:spPr bwMode="auto">
              <a:xfrm flipH="1">
                <a:off x="4316" y="2736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72" name="Line 2288"/>
              <p:cNvSpPr>
                <a:spLocks noChangeShapeType="1"/>
              </p:cNvSpPr>
              <p:nvPr/>
            </p:nvSpPr>
            <p:spPr bwMode="auto">
              <a:xfrm flipH="1">
                <a:off x="4316" y="266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</p:grpSp>
      <p:sp>
        <p:nvSpPr>
          <p:cNvPr id="249073" name="Rectangle 2289"/>
          <p:cNvSpPr>
            <a:spLocks noChangeArrowheads="1"/>
          </p:cNvSpPr>
          <p:nvPr/>
        </p:nvSpPr>
        <p:spPr bwMode="auto">
          <a:xfrm>
            <a:off x="1820721" y="4939766"/>
            <a:ext cx="8550559" cy="110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806" tIns="26643" rIns="18806" bIns="26643"/>
          <a:lstStyle>
            <a:lvl1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172"/>
              </a:lnSpc>
              <a:spcBef>
                <a:spcPts val="592"/>
              </a:spcBef>
            </a:pPr>
            <a:endParaRPr lang="en-US" altLang="en-US" sz="1777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9074" name="Rectangle 22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Field-Programmable Gate Arrays</a:t>
            </a:r>
          </a:p>
        </p:txBody>
      </p:sp>
      <p:sp>
        <p:nvSpPr>
          <p:cNvPr id="249075" name="Rectangle 2291"/>
          <p:cNvSpPr>
            <a:spLocks noGrp="1" noChangeArrowheads="1"/>
          </p:cNvSpPr>
          <p:nvPr>
            <p:ph type="body" idx="1"/>
          </p:nvPr>
        </p:nvSpPr>
        <p:spPr>
          <a:xfrm>
            <a:off x="1977439" y="1553081"/>
            <a:ext cx="8494141" cy="44570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sz="1580"/>
              <a:t>Logic blocks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to implement combinational</a:t>
            </a:r>
            <a:br>
              <a:rPr lang="en-US" altLang="en-US" sz="1580"/>
            </a:br>
            <a:r>
              <a:rPr lang="en-US" altLang="en-US" sz="1580"/>
              <a:t>and sequential logic</a:t>
            </a:r>
          </a:p>
          <a:p>
            <a:pPr>
              <a:lnSpc>
                <a:spcPct val="120000"/>
              </a:lnSpc>
            </a:pPr>
            <a:r>
              <a:rPr lang="en-US" altLang="en-US" sz="1580"/>
              <a:t>Interconnect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wires to connect inputs and</a:t>
            </a:r>
            <a:br>
              <a:rPr lang="en-US" altLang="en-US" sz="1580"/>
            </a:br>
            <a:r>
              <a:rPr lang="en-US" altLang="en-US" sz="1580"/>
              <a:t>outputs to logic blocks</a:t>
            </a:r>
          </a:p>
          <a:p>
            <a:pPr>
              <a:lnSpc>
                <a:spcPct val="120000"/>
              </a:lnSpc>
            </a:pPr>
            <a:r>
              <a:rPr lang="en-US" altLang="en-US" sz="1580"/>
              <a:t>I/O blocks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special logic blocks at periphery</a:t>
            </a:r>
            <a:br>
              <a:rPr lang="en-US" altLang="en-US" sz="1580"/>
            </a:br>
            <a:r>
              <a:rPr lang="en-US" altLang="en-US" sz="1580"/>
              <a:t>of device for external connections</a:t>
            </a:r>
            <a:br>
              <a:rPr lang="en-US" altLang="en-US" sz="1580"/>
            </a:br>
            <a:endParaRPr lang="en-US" altLang="en-US" sz="1580"/>
          </a:p>
          <a:p>
            <a:pPr>
              <a:lnSpc>
                <a:spcPct val="120000"/>
              </a:lnSpc>
            </a:pPr>
            <a:r>
              <a:rPr lang="en-US" altLang="en-US" sz="1580"/>
              <a:t>Key questions: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how to make logic blocks programmable?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how to connect the wires?</a:t>
            </a:r>
          </a:p>
          <a:p>
            <a:pPr lvl="1">
              <a:lnSpc>
                <a:spcPct val="120000"/>
              </a:lnSpc>
            </a:pPr>
            <a:r>
              <a:rPr lang="en-US" altLang="en-US" sz="1580" i="1"/>
              <a:t>after the chip has been fabbed</a:t>
            </a:r>
            <a:r>
              <a:rPr lang="en-US" altLang="en-US" sz="1580"/>
              <a:t> </a:t>
            </a:r>
          </a:p>
          <a:p>
            <a:pPr>
              <a:lnSpc>
                <a:spcPct val="120000"/>
              </a:lnSpc>
            </a:pPr>
            <a:endParaRPr lang="en-US" altLang="en-US" sz="1580"/>
          </a:p>
        </p:txBody>
      </p:sp>
      <p:sp>
        <p:nvSpPr>
          <p:cNvPr id="249076" name="Line 2292"/>
          <p:cNvSpPr>
            <a:spLocks noChangeShapeType="1"/>
          </p:cNvSpPr>
          <p:nvPr/>
        </p:nvSpPr>
        <p:spPr bwMode="auto">
          <a:xfrm flipV="1">
            <a:off x="3550892" y="3385119"/>
            <a:ext cx="3084219" cy="3761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777"/>
          </a:p>
        </p:txBody>
      </p:sp>
      <p:sp>
        <p:nvSpPr>
          <p:cNvPr id="249077" name="Line 2293"/>
          <p:cNvSpPr>
            <a:spLocks noChangeShapeType="1"/>
          </p:cNvSpPr>
          <p:nvPr/>
        </p:nvSpPr>
        <p:spPr bwMode="auto">
          <a:xfrm flipV="1">
            <a:off x="3776567" y="2557645"/>
            <a:ext cx="3234669" cy="22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777"/>
          </a:p>
        </p:txBody>
      </p:sp>
      <p:sp>
        <p:nvSpPr>
          <p:cNvPr id="249078" name="Line 2294"/>
          <p:cNvSpPr>
            <a:spLocks noChangeShapeType="1"/>
          </p:cNvSpPr>
          <p:nvPr/>
        </p:nvSpPr>
        <p:spPr bwMode="auto">
          <a:xfrm>
            <a:off x="3701342" y="1805397"/>
            <a:ext cx="4137367" cy="451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777"/>
          </a:p>
        </p:txBody>
      </p:sp>
    </p:spTree>
    <p:extLst>
      <p:ext uri="{BB962C8B-B14F-4D97-AF65-F5344CB8AC3E}">
        <p14:creationId xmlns:p14="http://schemas.microsoft.com/office/powerpoint/2010/main" val="1705595546"/>
      </p:ext>
    </p:extLst>
  </p:cSld>
  <p:clrMapOvr>
    <a:masterClrMapping/>
  </p:clrMapOvr>
  <p:transition advTm="2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610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2-input MUX as programmable logic block</a:t>
            </a:r>
          </a:p>
        </p:txBody>
      </p:sp>
      <p:sp>
        <p:nvSpPr>
          <p:cNvPr id="26627" name="AutoShape 6"/>
          <p:cNvSpPr>
            <a:spLocks noChangeAspect="1" noChangeArrowheads="1" noTextEdit="1"/>
          </p:cNvSpPr>
          <p:nvPr/>
        </p:nvSpPr>
        <p:spPr bwMode="auto">
          <a:xfrm>
            <a:off x="2895600" y="1905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8" name="Freeform 8"/>
          <p:cNvSpPr>
            <a:spLocks/>
          </p:cNvSpPr>
          <p:nvPr/>
        </p:nvSpPr>
        <p:spPr bwMode="auto">
          <a:xfrm>
            <a:off x="3438526" y="2725738"/>
            <a:ext cx="773113" cy="1751012"/>
          </a:xfrm>
          <a:custGeom>
            <a:avLst/>
            <a:gdLst>
              <a:gd name="T0" fmla="*/ 0 w 333"/>
              <a:gd name="T1" fmla="*/ 2147483647 h 822"/>
              <a:gd name="T2" fmla="*/ 2147483647 w 333"/>
              <a:gd name="T3" fmla="*/ 2147483647 h 822"/>
              <a:gd name="T4" fmla="*/ 2147483647 w 333"/>
              <a:gd name="T5" fmla="*/ 2147483647 h 822"/>
              <a:gd name="T6" fmla="*/ 0 w 333"/>
              <a:gd name="T7" fmla="*/ 0 h 822"/>
              <a:gd name="T8" fmla="*/ 0 w 333"/>
              <a:gd name="T9" fmla="*/ 2147483647 h 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822"/>
              <a:gd name="T17" fmla="*/ 333 w 333"/>
              <a:gd name="T18" fmla="*/ 822 h 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822">
                <a:moveTo>
                  <a:pt x="0" y="822"/>
                </a:moveTo>
                <a:lnTo>
                  <a:pt x="333" y="662"/>
                </a:lnTo>
                <a:lnTo>
                  <a:pt x="333" y="161"/>
                </a:lnTo>
                <a:lnTo>
                  <a:pt x="0" y="0"/>
                </a:lnTo>
                <a:lnTo>
                  <a:pt x="0" y="822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9" name="Line 9"/>
          <p:cNvSpPr>
            <a:spLocks noChangeShapeType="1"/>
          </p:cNvSpPr>
          <p:nvPr/>
        </p:nvSpPr>
        <p:spPr bwMode="auto">
          <a:xfrm flipH="1">
            <a:off x="4211639" y="3602039"/>
            <a:ext cx="377825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4648201" y="3505201"/>
            <a:ext cx="12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0">
                <a:solidFill>
                  <a:srgbClr val="000000"/>
                </a:solidFill>
              </a:rPr>
              <a:t>F</a:t>
            </a:r>
            <a:endParaRPr lang="en-US" altLang="en-US" sz="1600" b="0"/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 flipH="1">
            <a:off x="3060701" y="3235325"/>
            <a:ext cx="377825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2897188" y="3144839"/>
            <a:ext cx="1362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0">
                <a:solidFill>
                  <a:srgbClr val="000000"/>
                </a:solidFill>
              </a:rPr>
              <a:t>A</a:t>
            </a:r>
            <a:endParaRPr lang="en-US" altLang="en-US" sz="1600" b="0"/>
          </a:p>
        </p:txBody>
      </p:sp>
      <p:sp>
        <p:nvSpPr>
          <p:cNvPr id="26633" name="Rectangle 13"/>
          <p:cNvSpPr>
            <a:spLocks noChangeArrowheads="1"/>
          </p:cNvSpPr>
          <p:nvPr/>
        </p:nvSpPr>
        <p:spPr bwMode="auto">
          <a:xfrm>
            <a:off x="3538538" y="3144839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0" i="0">
                <a:solidFill>
                  <a:srgbClr val="000000"/>
                </a:solidFill>
              </a:rPr>
              <a:t>0</a:t>
            </a:r>
            <a:endParaRPr lang="en-US" altLang="en-US" sz="1600" b="0"/>
          </a:p>
        </p:txBody>
      </p:sp>
      <p:sp>
        <p:nvSpPr>
          <p:cNvPr id="26634" name="Line 14"/>
          <p:cNvSpPr>
            <a:spLocks noChangeShapeType="1"/>
          </p:cNvSpPr>
          <p:nvPr/>
        </p:nvSpPr>
        <p:spPr bwMode="auto">
          <a:xfrm flipH="1">
            <a:off x="3060701" y="3929064"/>
            <a:ext cx="377825" cy="317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>
            <a:off x="3829050" y="4306888"/>
            <a:ext cx="1588" cy="347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2901950" y="3833814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0">
                <a:solidFill>
                  <a:srgbClr val="000000"/>
                </a:solidFill>
              </a:rPr>
              <a:t>B</a:t>
            </a:r>
            <a:endParaRPr lang="en-US" altLang="en-US" sz="1600" b="0"/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3776663" y="4684714"/>
            <a:ext cx="1362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0">
                <a:solidFill>
                  <a:srgbClr val="000000"/>
                </a:solidFill>
              </a:rPr>
              <a:t>S</a:t>
            </a:r>
            <a:endParaRPr lang="en-US" altLang="en-US" sz="1600" b="0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3538538" y="38338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0" i="0">
                <a:solidFill>
                  <a:srgbClr val="000000"/>
                </a:solidFill>
              </a:rPr>
              <a:t>1</a:t>
            </a:r>
            <a:endParaRPr lang="en-US" altLang="en-US" sz="1600" b="0"/>
          </a:p>
        </p:txBody>
      </p:sp>
      <p:sp>
        <p:nvSpPr>
          <p:cNvPr id="26639" name="Rectangle 29"/>
          <p:cNvSpPr>
            <a:spLocks noChangeArrowheads="1"/>
          </p:cNvSpPr>
          <p:nvPr/>
        </p:nvSpPr>
        <p:spPr bwMode="auto">
          <a:xfrm>
            <a:off x="8607426" y="2360614"/>
            <a:ext cx="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600" b="0"/>
          </a:p>
        </p:txBody>
      </p:sp>
      <p:grpSp>
        <p:nvGrpSpPr>
          <p:cNvPr id="26640" name="Group 77"/>
          <p:cNvGrpSpPr>
            <a:grpSpLocks/>
          </p:cNvGrpSpPr>
          <p:nvPr/>
        </p:nvGrpSpPr>
        <p:grpSpPr bwMode="auto">
          <a:xfrm>
            <a:off x="6553201" y="1916114"/>
            <a:ext cx="2124075" cy="3419475"/>
            <a:chOff x="3462" y="1207"/>
            <a:chExt cx="1187" cy="2154"/>
          </a:xfrm>
        </p:grpSpPr>
        <p:sp>
          <p:nvSpPr>
            <p:cNvPr id="26641" name="Line 19"/>
            <p:cNvSpPr>
              <a:spLocks noChangeShapeType="1"/>
            </p:cNvSpPr>
            <p:nvPr/>
          </p:nvSpPr>
          <p:spPr bwMode="auto">
            <a:xfrm>
              <a:off x="3462" y="1207"/>
              <a:ext cx="118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42" name="Line 20"/>
            <p:cNvSpPr>
              <a:spLocks noChangeShapeType="1"/>
            </p:cNvSpPr>
            <p:nvPr/>
          </p:nvSpPr>
          <p:spPr bwMode="auto">
            <a:xfrm flipV="1">
              <a:off x="4266" y="1207"/>
              <a:ext cx="1" cy="214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43" name="Line 21"/>
            <p:cNvSpPr>
              <a:spLocks noChangeShapeType="1"/>
            </p:cNvSpPr>
            <p:nvPr/>
          </p:nvSpPr>
          <p:spPr bwMode="auto">
            <a:xfrm flipH="1">
              <a:off x="3462" y="1654"/>
              <a:ext cx="118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44" name="Line 22"/>
            <p:cNvSpPr>
              <a:spLocks noChangeShapeType="1"/>
            </p:cNvSpPr>
            <p:nvPr/>
          </p:nvSpPr>
          <p:spPr bwMode="auto">
            <a:xfrm flipH="1">
              <a:off x="3462" y="3353"/>
              <a:ext cx="1187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45" name="Line 23"/>
            <p:cNvSpPr>
              <a:spLocks noChangeShapeType="1"/>
            </p:cNvSpPr>
            <p:nvPr/>
          </p:nvSpPr>
          <p:spPr bwMode="auto">
            <a:xfrm>
              <a:off x="3462" y="1428"/>
              <a:ext cx="804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46" name="Rectangle 24"/>
            <p:cNvSpPr>
              <a:spLocks noChangeArrowheads="1"/>
            </p:cNvSpPr>
            <p:nvPr/>
          </p:nvSpPr>
          <p:spPr bwMode="auto">
            <a:xfrm>
              <a:off x="3525" y="1250"/>
              <a:ext cx="75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i="0">
                  <a:solidFill>
                    <a:srgbClr val="000000"/>
                  </a:solidFill>
                </a:rPr>
                <a:t>Configuration</a:t>
              </a:r>
              <a:endParaRPr lang="en-US" altLang="en-US" sz="1600" b="0"/>
            </a:p>
          </p:txBody>
        </p:sp>
        <p:sp>
          <p:nvSpPr>
            <p:cNvPr id="26647" name="Rectangle 25"/>
            <p:cNvSpPr>
              <a:spLocks noChangeArrowheads="1"/>
            </p:cNvSpPr>
            <p:nvPr/>
          </p:nvSpPr>
          <p:spPr bwMode="auto">
            <a:xfrm>
              <a:off x="3554" y="1468"/>
              <a:ext cx="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  <a:endParaRPr lang="en-US" altLang="en-US" sz="1600" b="0"/>
            </a:p>
          </p:txBody>
        </p:sp>
        <p:sp>
          <p:nvSpPr>
            <p:cNvPr id="26648" name="Rectangle 26"/>
            <p:cNvSpPr>
              <a:spLocks noChangeArrowheads="1"/>
            </p:cNvSpPr>
            <p:nvPr/>
          </p:nvSpPr>
          <p:spPr bwMode="auto">
            <a:xfrm>
              <a:off x="3823" y="1468"/>
              <a:ext cx="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B</a:t>
              </a:r>
              <a:endParaRPr lang="en-US" altLang="en-US" sz="1600" b="0"/>
            </a:p>
          </p:txBody>
        </p:sp>
        <p:sp>
          <p:nvSpPr>
            <p:cNvPr id="26649" name="Rectangle 27"/>
            <p:cNvSpPr>
              <a:spLocks noChangeArrowheads="1"/>
            </p:cNvSpPr>
            <p:nvPr/>
          </p:nvSpPr>
          <p:spPr bwMode="auto">
            <a:xfrm>
              <a:off x="4096" y="1468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S</a:t>
              </a:r>
              <a:endParaRPr lang="en-US" altLang="en-US" sz="1600" b="0"/>
            </a:p>
          </p:txBody>
        </p:sp>
        <p:sp>
          <p:nvSpPr>
            <p:cNvPr id="26650" name="Rectangle 28"/>
            <p:cNvSpPr>
              <a:spLocks noChangeArrowheads="1"/>
            </p:cNvSpPr>
            <p:nvPr/>
          </p:nvSpPr>
          <p:spPr bwMode="auto">
            <a:xfrm>
              <a:off x="4361" y="1468"/>
              <a:ext cx="13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F=</a:t>
              </a:r>
              <a:endParaRPr lang="en-US" altLang="en-US" sz="1600" b="0"/>
            </a:p>
          </p:txBody>
        </p:sp>
        <p:sp>
          <p:nvSpPr>
            <p:cNvPr id="26651" name="Rectangle 30"/>
            <p:cNvSpPr>
              <a:spLocks noChangeArrowheads="1"/>
            </p:cNvSpPr>
            <p:nvPr/>
          </p:nvSpPr>
          <p:spPr bwMode="auto">
            <a:xfrm>
              <a:off x="3568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52" name="Rectangle 31"/>
            <p:cNvSpPr>
              <a:spLocks noChangeArrowheads="1"/>
            </p:cNvSpPr>
            <p:nvPr/>
          </p:nvSpPr>
          <p:spPr bwMode="auto">
            <a:xfrm>
              <a:off x="3834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53" name="Rectangle 32"/>
            <p:cNvSpPr>
              <a:spLocks noChangeArrowheads="1"/>
            </p:cNvSpPr>
            <p:nvPr/>
          </p:nvSpPr>
          <p:spPr bwMode="auto">
            <a:xfrm>
              <a:off x="4099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54" name="Rectangle 33"/>
            <p:cNvSpPr>
              <a:spLocks noChangeArrowheads="1"/>
            </p:cNvSpPr>
            <p:nvPr/>
          </p:nvSpPr>
          <p:spPr bwMode="auto">
            <a:xfrm>
              <a:off x="4429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55" name="Rectangle 34"/>
            <p:cNvSpPr>
              <a:spLocks noChangeArrowheads="1"/>
            </p:cNvSpPr>
            <p:nvPr/>
          </p:nvSpPr>
          <p:spPr bwMode="auto">
            <a:xfrm>
              <a:off x="3568" y="183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56" name="Rectangle 35"/>
            <p:cNvSpPr>
              <a:spLocks noChangeArrowheads="1"/>
            </p:cNvSpPr>
            <p:nvPr/>
          </p:nvSpPr>
          <p:spPr bwMode="auto">
            <a:xfrm>
              <a:off x="3820" y="1836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57" name="Rectangle 36"/>
            <p:cNvSpPr>
              <a:spLocks noChangeArrowheads="1"/>
            </p:cNvSpPr>
            <p:nvPr/>
          </p:nvSpPr>
          <p:spPr bwMode="auto">
            <a:xfrm>
              <a:off x="4099" y="183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58" name="Rectangle 37"/>
            <p:cNvSpPr>
              <a:spLocks noChangeArrowheads="1"/>
            </p:cNvSpPr>
            <p:nvPr/>
          </p:nvSpPr>
          <p:spPr bwMode="auto">
            <a:xfrm>
              <a:off x="4413" y="1836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59" name="Rectangle 38"/>
            <p:cNvSpPr>
              <a:spLocks noChangeArrowheads="1"/>
            </p:cNvSpPr>
            <p:nvPr/>
          </p:nvSpPr>
          <p:spPr bwMode="auto">
            <a:xfrm>
              <a:off x="3568" y="2008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60" name="Rectangle 39"/>
            <p:cNvSpPr>
              <a:spLocks noChangeArrowheads="1"/>
            </p:cNvSpPr>
            <p:nvPr/>
          </p:nvSpPr>
          <p:spPr bwMode="auto">
            <a:xfrm>
              <a:off x="3823" y="2008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Y</a:t>
              </a:r>
              <a:endParaRPr lang="en-US" altLang="en-US" sz="1600" b="0"/>
            </a:p>
          </p:txBody>
        </p:sp>
        <p:sp>
          <p:nvSpPr>
            <p:cNvPr id="26661" name="Rectangle 40"/>
            <p:cNvSpPr>
              <a:spLocks noChangeArrowheads="1"/>
            </p:cNvSpPr>
            <p:nvPr/>
          </p:nvSpPr>
          <p:spPr bwMode="auto">
            <a:xfrm>
              <a:off x="4099" y="2008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62" name="Rectangle 41"/>
            <p:cNvSpPr>
              <a:spLocks noChangeArrowheads="1"/>
            </p:cNvSpPr>
            <p:nvPr/>
          </p:nvSpPr>
          <p:spPr bwMode="auto">
            <a:xfrm>
              <a:off x="4418" y="2008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Y</a:t>
              </a:r>
              <a:endParaRPr lang="en-US" altLang="en-US" sz="1600" b="0"/>
            </a:p>
          </p:txBody>
        </p:sp>
        <p:sp>
          <p:nvSpPr>
            <p:cNvPr id="26663" name="Rectangle 42"/>
            <p:cNvSpPr>
              <a:spLocks noChangeArrowheads="1"/>
            </p:cNvSpPr>
            <p:nvPr/>
          </p:nvSpPr>
          <p:spPr bwMode="auto">
            <a:xfrm>
              <a:off x="3568" y="2181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64" name="Rectangle 43"/>
            <p:cNvSpPr>
              <a:spLocks noChangeArrowheads="1"/>
            </p:cNvSpPr>
            <p:nvPr/>
          </p:nvSpPr>
          <p:spPr bwMode="auto">
            <a:xfrm>
              <a:off x="3823" y="2181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Y</a:t>
              </a:r>
              <a:endParaRPr lang="en-US" altLang="en-US" sz="1600" b="0"/>
            </a:p>
          </p:txBody>
        </p:sp>
        <p:sp>
          <p:nvSpPr>
            <p:cNvPr id="26665" name="Rectangle 44"/>
            <p:cNvSpPr>
              <a:spLocks noChangeArrowheads="1"/>
            </p:cNvSpPr>
            <p:nvPr/>
          </p:nvSpPr>
          <p:spPr bwMode="auto">
            <a:xfrm>
              <a:off x="4084" y="2181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66" name="Rectangle 45"/>
            <p:cNvSpPr>
              <a:spLocks noChangeArrowheads="1"/>
            </p:cNvSpPr>
            <p:nvPr/>
          </p:nvSpPr>
          <p:spPr bwMode="auto">
            <a:xfrm>
              <a:off x="4374" y="2181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XY</a:t>
              </a:r>
              <a:endParaRPr lang="en-US" altLang="en-US" sz="1600" b="0"/>
            </a:p>
          </p:txBody>
        </p:sp>
        <p:sp>
          <p:nvSpPr>
            <p:cNvPr id="26667" name="Rectangle 46"/>
            <p:cNvSpPr>
              <a:spLocks noChangeArrowheads="1"/>
            </p:cNvSpPr>
            <p:nvPr/>
          </p:nvSpPr>
          <p:spPr bwMode="auto">
            <a:xfrm>
              <a:off x="3554" y="2350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68" name="Rectangle 47"/>
            <p:cNvSpPr>
              <a:spLocks noChangeArrowheads="1"/>
            </p:cNvSpPr>
            <p:nvPr/>
          </p:nvSpPr>
          <p:spPr bwMode="auto">
            <a:xfrm>
              <a:off x="3834" y="2350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69" name="Rectangle 48"/>
            <p:cNvSpPr>
              <a:spLocks noChangeArrowheads="1"/>
            </p:cNvSpPr>
            <p:nvPr/>
          </p:nvSpPr>
          <p:spPr bwMode="auto">
            <a:xfrm>
              <a:off x="4087" y="2350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Y</a:t>
              </a:r>
              <a:endParaRPr lang="en-US" altLang="en-US" sz="1600" b="0"/>
            </a:p>
          </p:txBody>
        </p:sp>
        <p:sp>
          <p:nvSpPr>
            <p:cNvPr id="26670" name="Rectangle 49"/>
            <p:cNvSpPr>
              <a:spLocks noChangeArrowheads="1"/>
            </p:cNvSpPr>
            <p:nvPr/>
          </p:nvSpPr>
          <p:spPr bwMode="auto">
            <a:xfrm>
              <a:off x="3557" y="2522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Y</a:t>
              </a:r>
              <a:endParaRPr lang="en-US" altLang="en-US" sz="1600" b="0"/>
            </a:p>
          </p:txBody>
        </p:sp>
        <p:sp>
          <p:nvSpPr>
            <p:cNvPr id="26671" name="Rectangle 50"/>
            <p:cNvSpPr>
              <a:spLocks noChangeArrowheads="1"/>
            </p:cNvSpPr>
            <p:nvPr/>
          </p:nvSpPr>
          <p:spPr bwMode="auto">
            <a:xfrm>
              <a:off x="3834" y="2522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72" name="Rectangle 51"/>
            <p:cNvSpPr>
              <a:spLocks noChangeArrowheads="1"/>
            </p:cNvSpPr>
            <p:nvPr/>
          </p:nvSpPr>
          <p:spPr bwMode="auto">
            <a:xfrm>
              <a:off x="4084" y="2522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73" name="Rectangle 52"/>
            <p:cNvSpPr>
              <a:spLocks noChangeArrowheads="1"/>
            </p:cNvSpPr>
            <p:nvPr/>
          </p:nvSpPr>
          <p:spPr bwMode="auto">
            <a:xfrm>
              <a:off x="3557" y="2693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Y</a:t>
              </a:r>
              <a:endParaRPr lang="en-US" altLang="en-US" sz="1600" b="0"/>
            </a:p>
          </p:txBody>
        </p:sp>
        <p:sp>
          <p:nvSpPr>
            <p:cNvPr id="26674" name="Rectangle 53"/>
            <p:cNvSpPr>
              <a:spLocks noChangeArrowheads="1"/>
            </p:cNvSpPr>
            <p:nvPr/>
          </p:nvSpPr>
          <p:spPr bwMode="auto">
            <a:xfrm>
              <a:off x="3834" y="2693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75" name="Rectangle 54"/>
            <p:cNvSpPr>
              <a:spLocks noChangeArrowheads="1"/>
            </p:cNvSpPr>
            <p:nvPr/>
          </p:nvSpPr>
          <p:spPr bwMode="auto">
            <a:xfrm>
              <a:off x="4084" y="2693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76" name="Rectangle 55"/>
            <p:cNvSpPr>
              <a:spLocks noChangeArrowheads="1"/>
            </p:cNvSpPr>
            <p:nvPr/>
          </p:nvSpPr>
          <p:spPr bwMode="auto">
            <a:xfrm>
              <a:off x="4304" y="2693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77" name="Rectangle 56"/>
            <p:cNvSpPr>
              <a:spLocks noChangeArrowheads="1"/>
            </p:cNvSpPr>
            <p:nvPr/>
          </p:nvSpPr>
          <p:spPr bwMode="auto">
            <a:xfrm>
              <a:off x="4418" y="2709"/>
              <a:ext cx="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+</a:t>
              </a:r>
              <a:endParaRPr lang="en-US" altLang="en-US" sz="1600" b="0"/>
            </a:p>
          </p:txBody>
        </p:sp>
        <p:sp>
          <p:nvSpPr>
            <p:cNvPr id="26678" name="Rectangle 57"/>
            <p:cNvSpPr>
              <a:spLocks noChangeArrowheads="1"/>
            </p:cNvSpPr>
            <p:nvPr/>
          </p:nvSpPr>
          <p:spPr bwMode="auto">
            <a:xfrm>
              <a:off x="4510" y="2693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 Y</a:t>
              </a:r>
              <a:endParaRPr lang="en-US" altLang="en-US" sz="1600" b="0"/>
            </a:p>
          </p:txBody>
        </p:sp>
        <p:sp>
          <p:nvSpPr>
            <p:cNvPr id="26679" name="Rectangle 58"/>
            <p:cNvSpPr>
              <a:spLocks noChangeArrowheads="1"/>
            </p:cNvSpPr>
            <p:nvPr/>
          </p:nvSpPr>
          <p:spPr bwMode="auto">
            <a:xfrm>
              <a:off x="3568" y="286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80" name="Rectangle 59"/>
            <p:cNvSpPr>
              <a:spLocks noChangeArrowheads="1"/>
            </p:cNvSpPr>
            <p:nvPr/>
          </p:nvSpPr>
          <p:spPr bwMode="auto">
            <a:xfrm>
              <a:off x="3834" y="286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81" name="Rectangle 60"/>
            <p:cNvSpPr>
              <a:spLocks noChangeArrowheads="1"/>
            </p:cNvSpPr>
            <p:nvPr/>
          </p:nvSpPr>
          <p:spPr bwMode="auto">
            <a:xfrm>
              <a:off x="4084" y="2865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82" name="Rectangle 61"/>
            <p:cNvSpPr>
              <a:spLocks noChangeArrowheads="1"/>
            </p:cNvSpPr>
            <p:nvPr/>
          </p:nvSpPr>
          <p:spPr bwMode="auto">
            <a:xfrm>
              <a:off x="3568" y="303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83" name="Rectangle 62"/>
            <p:cNvSpPr>
              <a:spLocks noChangeArrowheads="1"/>
            </p:cNvSpPr>
            <p:nvPr/>
          </p:nvSpPr>
          <p:spPr bwMode="auto">
            <a:xfrm>
              <a:off x="3834" y="303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0</a:t>
              </a:r>
              <a:endParaRPr lang="en-US" altLang="en-US" sz="1600" b="0"/>
            </a:p>
          </p:txBody>
        </p:sp>
        <p:sp>
          <p:nvSpPr>
            <p:cNvPr id="26684" name="Rectangle 63"/>
            <p:cNvSpPr>
              <a:spLocks noChangeArrowheads="1"/>
            </p:cNvSpPr>
            <p:nvPr/>
          </p:nvSpPr>
          <p:spPr bwMode="auto">
            <a:xfrm>
              <a:off x="4087" y="3035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Y</a:t>
              </a:r>
              <a:endParaRPr lang="en-US" altLang="en-US" sz="1600" b="0"/>
            </a:p>
          </p:txBody>
        </p:sp>
        <p:sp>
          <p:nvSpPr>
            <p:cNvPr id="26685" name="Rectangle 64"/>
            <p:cNvSpPr>
              <a:spLocks noChangeArrowheads="1"/>
            </p:cNvSpPr>
            <p:nvPr/>
          </p:nvSpPr>
          <p:spPr bwMode="auto">
            <a:xfrm>
              <a:off x="3568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86" name="Rectangle 65"/>
            <p:cNvSpPr>
              <a:spLocks noChangeArrowheads="1"/>
            </p:cNvSpPr>
            <p:nvPr/>
          </p:nvSpPr>
          <p:spPr bwMode="auto">
            <a:xfrm>
              <a:off x="3834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87" name="Rectangle 66"/>
            <p:cNvSpPr>
              <a:spLocks noChangeArrowheads="1"/>
            </p:cNvSpPr>
            <p:nvPr/>
          </p:nvSpPr>
          <p:spPr bwMode="auto">
            <a:xfrm>
              <a:off x="4099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88" name="Rectangle 67"/>
            <p:cNvSpPr>
              <a:spLocks noChangeArrowheads="1"/>
            </p:cNvSpPr>
            <p:nvPr/>
          </p:nvSpPr>
          <p:spPr bwMode="auto">
            <a:xfrm>
              <a:off x="4429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1</a:t>
              </a:r>
              <a:endParaRPr lang="en-US" altLang="en-US" sz="1600" b="0"/>
            </a:p>
          </p:txBody>
        </p:sp>
        <p:sp>
          <p:nvSpPr>
            <p:cNvPr id="26689" name="Rectangle 68"/>
            <p:cNvSpPr>
              <a:spLocks noChangeArrowheads="1"/>
            </p:cNvSpPr>
            <p:nvPr/>
          </p:nvSpPr>
          <p:spPr bwMode="auto">
            <a:xfrm>
              <a:off x="4374" y="2350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XY</a:t>
              </a:r>
              <a:endParaRPr lang="en-US" altLang="en-US" sz="1600" b="0"/>
            </a:p>
          </p:txBody>
        </p:sp>
        <p:sp>
          <p:nvSpPr>
            <p:cNvPr id="26690" name="Line 69"/>
            <p:cNvSpPr>
              <a:spLocks noChangeShapeType="1"/>
            </p:cNvSpPr>
            <p:nvPr/>
          </p:nvSpPr>
          <p:spPr bwMode="auto">
            <a:xfrm>
              <a:off x="4473" y="2355"/>
              <a:ext cx="7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1" name="Rectangle 70"/>
            <p:cNvSpPr>
              <a:spLocks noChangeArrowheads="1"/>
            </p:cNvSpPr>
            <p:nvPr/>
          </p:nvSpPr>
          <p:spPr bwMode="auto">
            <a:xfrm>
              <a:off x="4374" y="2522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XY</a:t>
              </a:r>
              <a:endParaRPr lang="en-US" altLang="en-US" sz="1600" b="0"/>
            </a:p>
          </p:txBody>
        </p:sp>
        <p:sp>
          <p:nvSpPr>
            <p:cNvPr id="26692" name="Line 71"/>
            <p:cNvSpPr>
              <a:spLocks noChangeShapeType="1"/>
            </p:cNvSpPr>
            <p:nvPr/>
          </p:nvSpPr>
          <p:spPr bwMode="auto">
            <a:xfrm>
              <a:off x="4393" y="2529"/>
              <a:ext cx="8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3" name="Rectangle 72"/>
            <p:cNvSpPr>
              <a:spLocks noChangeArrowheads="1"/>
            </p:cNvSpPr>
            <p:nvPr/>
          </p:nvSpPr>
          <p:spPr bwMode="auto">
            <a:xfrm>
              <a:off x="4413" y="2865"/>
              <a:ext cx="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sz="1600" b="0"/>
            </a:p>
          </p:txBody>
        </p:sp>
        <p:sp>
          <p:nvSpPr>
            <p:cNvPr id="26694" name="Line 73"/>
            <p:cNvSpPr>
              <a:spLocks noChangeShapeType="1"/>
            </p:cNvSpPr>
            <p:nvPr/>
          </p:nvSpPr>
          <p:spPr bwMode="auto">
            <a:xfrm>
              <a:off x="4431" y="2871"/>
              <a:ext cx="8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95" name="Rectangle 74"/>
            <p:cNvSpPr>
              <a:spLocks noChangeArrowheads="1"/>
            </p:cNvSpPr>
            <p:nvPr/>
          </p:nvSpPr>
          <p:spPr bwMode="auto">
            <a:xfrm>
              <a:off x="4418" y="3035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Y</a:t>
              </a:r>
              <a:endParaRPr lang="en-US" altLang="en-US" sz="1600" b="0"/>
            </a:p>
          </p:txBody>
        </p:sp>
        <p:sp>
          <p:nvSpPr>
            <p:cNvPr id="26696" name="Line 75"/>
            <p:cNvSpPr>
              <a:spLocks noChangeShapeType="1"/>
            </p:cNvSpPr>
            <p:nvPr/>
          </p:nvSpPr>
          <p:spPr bwMode="auto">
            <a:xfrm>
              <a:off x="4428" y="3039"/>
              <a:ext cx="7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741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0"/>
            <a:ext cx="84582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Implementing Logic functions with LUTs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098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Each logic block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 an FPGA has a small number of inputs and outputs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The most commonly used logic block is a 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lookup table (LUT), which contains storage cells that are used to implement a small logic function</a:t>
            </a:r>
          </a:p>
          <a:p>
            <a:pPr eaLnBrk="1" hangingPunct="1"/>
            <a:endParaRPr lang="en-US" altLang="en-US" i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Two-input LUT</a:t>
            </a:r>
          </a:p>
        </p:txBody>
      </p:sp>
      <p:sp>
        <p:nvSpPr>
          <p:cNvPr id="28675" name="Rectangle 10"/>
          <p:cNvSpPr>
            <a:spLocks noChangeArrowheads="1"/>
          </p:cNvSpPr>
          <p:nvPr/>
        </p:nvSpPr>
        <p:spPr bwMode="auto">
          <a:xfrm>
            <a:off x="1524001" y="307910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8676" name="Object 9"/>
          <p:cNvGraphicFramePr>
            <a:graphicFrameLocks noChangeAspect="1"/>
          </p:cNvGraphicFramePr>
          <p:nvPr/>
        </p:nvGraphicFramePr>
        <p:xfrm>
          <a:off x="4495800" y="5029200"/>
          <a:ext cx="33528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016000" imgH="241300" progId="Equation.3">
                  <p:embed/>
                </p:oleObj>
              </mc:Choice>
              <mc:Fallback>
                <p:oleObj name="Equation" r:id="rId3" imgW="1016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029200"/>
                        <a:ext cx="33528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7" name="Group 10"/>
          <p:cNvGrpSpPr>
            <a:grpSpLocks noChangeAspect="1"/>
          </p:cNvGrpSpPr>
          <p:nvPr/>
        </p:nvGrpSpPr>
        <p:grpSpPr bwMode="auto">
          <a:xfrm>
            <a:off x="2209800" y="1981200"/>
            <a:ext cx="3581400" cy="2679700"/>
            <a:chOff x="432" y="1248"/>
            <a:chExt cx="2256" cy="1688"/>
          </a:xfrm>
        </p:grpSpPr>
        <p:sp>
          <p:nvSpPr>
            <p:cNvPr id="28681" name="AutoShape 9"/>
            <p:cNvSpPr>
              <a:spLocks noChangeAspect="1" noChangeArrowheads="1" noTextEdit="1"/>
            </p:cNvSpPr>
            <p:nvPr/>
          </p:nvSpPr>
          <p:spPr bwMode="auto">
            <a:xfrm>
              <a:off x="432" y="1248"/>
              <a:ext cx="2256" cy="1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28682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2260" cy="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6324600" y="1905000"/>
            <a:ext cx="3905250" cy="2801938"/>
            <a:chOff x="3024" y="1200"/>
            <a:chExt cx="2460" cy="1765"/>
          </a:xfrm>
        </p:grpSpPr>
        <p:sp>
          <p:nvSpPr>
            <p:cNvPr id="2867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3024" y="1200"/>
              <a:ext cx="2460" cy="1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pic>
          <p:nvPicPr>
            <p:cNvPr id="28680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200"/>
              <a:ext cx="2464" cy="1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754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LUT-Based Logic Cell</a:t>
            </a:r>
          </a:p>
        </p:txBody>
      </p:sp>
      <p:grpSp>
        <p:nvGrpSpPr>
          <p:cNvPr id="29699" name="Group 6"/>
          <p:cNvGrpSpPr>
            <a:grpSpLocks noChangeAspect="1"/>
          </p:cNvGrpSpPr>
          <p:nvPr/>
        </p:nvGrpSpPr>
        <p:grpSpPr bwMode="auto">
          <a:xfrm>
            <a:off x="2286000" y="1905001"/>
            <a:ext cx="7543800" cy="3984625"/>
            <a:chOff x="480" y="1200"/>
            <a:chExt cx="4752" cy="2510"/>
          </a:xfrm>
        </p:grpSpPr>
        <p:sp>
          <p:nvSpPr>
            <p:cNvPr id="29700" name="AutoShape 5"/>
            <p:cNvSpPr>
              <a:spLocks noChangeAspect="1" noChangeArrowheads="1" noTextEdit="1"/>
            </p:cNvSpPr>
            <p:nvPr/>
          </p:nvSpPr>
          <p:spPr bwMode="auto">
            <a:xfrm>
              <a:off x="480" y="1200"/>
              <a:ext cx="4752" cy="2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1" name="Rectangle 7"/>
            <p:cNvSpPr>
              <a:spLocks noChangeArrowheads="1"/>
            </p:cNvSpPr>
            <p:nvPr/>
          </p:nvSpPr>
          <p:spPr bwMode="auto">
            <a:xfrm>
              <a:off x="3495" y="1432"/>
              <a:ext cx="1290" cy="1778"/>
            </a:xfrm>
            <a:prstGeom prst="rect">
              <a:avLst/>
            </a:prstGeom>
            <a:solidFill>
              <a:srgbClr val="E5E5E5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IN" altLang="en-US"/>
            </a:p>
          </p:txBody>
        </p:sp>
        <p:sp>
          <p:nvSpPr>
            <p:cNvPr id="29702" name="Rectangle 8"/>
            <p:cNvSpPr>
              <a:spLocks noChangeArrowheads="1"/>
            </p:cNvSpPr>
            <p:nvPr/>
          </p:nvSpPr>
          <p:spPr bwMode="auto">
            <a:xfrm>
              <a:off x="2199" y="1965"/>
              <a:ext cx="25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Out</a:t>
              </a:r>
              <a:endParaRPr lang="en-US" altLang="en-US"/>
            </a:p>
          </p:txBody>
        </p:sp>
        <p:sp>
          <p:nvSpPr>
            <p:cNvPr id="29703" name="Rectangle 9"/>
            <p:cNvSpPr>
              <a:spLocks noChangeArrowheads="1"/>
            </p:cNvSpPr>
            <p:nvPr/>
          </p:nvSpPr>
          <p:spPr bwMode="auto">
            <a:xfrm>
              <a:off x="1367" y="3479"/>
              <a:ext cx="21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ln1</a:t>
              </a:r>
              <a:endParaRPr lang="en-US" altLang="en-US"/>
            </a:p>
          </p:txBody>
        </p:sp>
        <p:sp>
          <p:nvSpPr>
            <p:cNvPr id="29704" name="Rectangle 10"/>
            <p:cNvSpPr>
              <a:spLocks noChangeArrowheads="1"/>
            </p:cNvSpPr>
            <p:nvPr/>
          </p:nvSpPr>
          <p:spPr bwMode="auto">
            <a:xfrm>
              <a:off x="1683" y="3479"/>
              <a:ext cx="21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ln2</a:t>
              </a:r>
              <a:endParaRPr lang="en-US" altLang="en-US"/>
            </a:p>
          </p:txBody>
        </p:sp>
        <p:sp>
          <p:nvSpPr>
            <p:cNvPr id="29705" name="Freeform 11"/>
            <p:cNvSpPr>
              <a:spLocks/>
            </p:cNvSpPr>
            <p:nvPr/>
          </p:nvSpPr>
          <p:spPr bwMode="auto">
            <a:xfrm>
              <a:off x="1417" y="1221"/>
              <a:ext cx="442" cy="1673"/>
            </a:xfrm>
            <a:custGeom>
              <a:avLst/>
              <a:gdLst>
                <a:gd name="T0" fmla="*/ 442 w 442"/>
                <a:gd name="T1" fmla="*/ 1268 h 1673"/>
                <a:gd name="T2" fmla="*/ 0 w 442"/>
                <a:gd name="T3" fmla="*/ 1673 h 1673"/>
                <a:gd name="T4" fmla="*/ 0 w 442"/>
                <a:gd name="T5" fmla="*/ 0 h 1673"/>
                <a:gd name="T6" fmla="*/ 442 w 442"/>
                <a:gd name="T7" fmla="*/ 411 h 1673"/>
                <a:gd name="T8" fmla="*/ 442 w 442"/>
                <a:gd name="T9" fmla="*/ 1268 h 16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2"/>
                <a:gd name="T16" fmla="*/ 0 h 1673"/>
                <a:gd name="T17" fmla="*/ 442 w 442"/>
                <a:gd name="T18" fmla="*/ 1673 h 16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2" h="1673">
                  <a:moveTo>
                    <a:pt x="442" y="1268"/>
                  </a:moveTo>
                  <a:lnTo>
                    <a:pt x="0" y="1673"/>
                  </a:lnTo>
                  <a:lnTo>
                    <a:pt x="0" y="0"/>
                  </a:lnTo>
                  <a:lnTo>
                    <a:pt x="442" y="411"/>
                  </a:lnTo>
                  <a:lnTo>
                    <a:pt x="442" y="1268"/>
                  </a:lnTo>
                  <a:close/>
                </a:path>
              </a:pathLst>
            </a:custGeom>
            <a:solidFill>
              <a:srgbClr val="E5E5E5"/>
            </a:solidFill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06" name="Line 12"/>
            <p:cNvSpPr>
              <a:spLocks noChangeShapeType="1"/>
            </p:cNvSpPr>
            <p:nvPr/>
          </p:nvSpPr>
          <p:spPr bwMode="auto">
            <a:xfrm>
              <a:off x="1859" y="2058"/>
              <a:ext cx="27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7" name="Line 13"/>
            <p:cNvSpPr>
              <a:spLocks noChangeShapeType="1"/>
            </p:cNvSpPr>
            <p:nvPr/>
          </p:nvSpPr>
          <p:spPr bwMode="auto">
            <a:xfrm>
              <a:off x="2827" y="1842"/>
              <a:ext cx="66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8" name="Line 14"/>
            <p:cNvSpPr>
              <a:spLocks noChangeShapeType="1"/>
            </p:cNvSpPr>
            <p:nvPr/>
          </p:nvSpPr>
          <p:spPr bwMode="auto">
            <a:xfrm>
              <a:off x="2827" y="2800"/>
              <a:ext cx="66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09" name="Line 15"/>
            <p:cNvSpPr>
              <a:spLocks noChangeShapeType="1"/>
            </p:cNvSpPr>
            <p:nvPr/>
          </p:nvSpPr>
          <p:spPr bwMode="auto">
            <a:xfrm>
              <a:off x="4785" y="2321"/>
              <a:ext cx="42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0" name="Rectangle 16"/>
            <p:cNvSpPr>
              <a:spLocks noChangeArrowheads="1"/>
            </p:cNvSpPr>
            <p:nvPr/>
          </p:nvSpPr>
          <p:spPr bwMode="auto">
            <a:xfrm>
              <a:off x="490" y="1221"/>
              <a:ext cx="427" cy="1673"/>
            </a:xfrm>
            <a:prstGeom prst="rect">
              <a:avLst/>
            </a:prstGeom>
            <a:solidFill>
              <a:srgbClr val="E5E5E5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IN" altLang="en-US"/>
            </a:p>
          </p:txBody>
        </p:sp>
        <p:sp>
          <p:nvSpPr>
            <p:cNvPr id="29711" name="Rectangle 17"/>
            <p:cNvSpPr>
              <a:spLocks noChangeArrowheads="1"/>
            </p:cNvSpPr>
            <p:nvPr/>
          </p:nvSpPr>
          <p:spPr bwMode="auto">
            <a:xfrm>
              <a:off x="480" y="2960"/>
              <a:ext cx="6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0" i="0">
                  <a:solidFill>
                    <a:srgbClr val="000000"/>
                  </a:solidFill>
                  <a:latin typeface="Times Ten Roman" pitchFamily="18" charset="0"/>
                </a:rPr>
                <a:t>Memory</a:t>
              </a:r>
              <a:endParaRPr lang="en-US" altLang="en-US"/>
            </a:p>
          </p:txBody>
        </p:sp>
        <p:sp>
          <p:nvSpPr>
            <p:cNvPr id="29712" name="Line 18"/>
            <p:cNvSpPr>
              <a:spLocks noChangeShapeType="1"/>
            </p:cNvSpPr>
            <p:nvPr/>
          </p:nvSpPr>
          <p:spPr bwMode="auto">
            <a:xfrm>
              <a:off x="917" y="1432"/>
              <a:ext cx="50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3" name="Line 19"/>
            <p:cNvSpPr>
              <a:spLocks noChangeShapeType="1"/>
            </p:cNvSpPr>
            <p:nvPr/>
          </p:nvSpPr>
          <p:spPr bwMode="auto">
            <a:xfrm>
              <a:off x="917" y="2684"/>
              <a:ext cx="50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4" name="Line 20"/>
            <p:cNvSpPr>
              <a:spLocks noChangeShapeType="1"/>
            </p:cNvSpPr>
            <p:nvPr/>
          </p:nvSpPr>
          <p:spPr bwMode="auto">
            <a:xfrm>
              <a:off x="917" y="2268"/>
              <a:ext cx="50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5" name="Line 21"/>
            <p:cNvSpPr>
              <a:spLocks noChangeShapeType="1"/>
            </p:cNvSpPr>
            <p:nvPr/>
          </p:nvSpPr>
          <p:spPr bwMode="auto">
            <a:xfrm>
              <a:off x="917" y="1853"/>
              <a:ext cx="50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6" name="Line 22"/>
            <p:cNvSpPr>
              <a:spLocks noChangeShapeType="1"/>
            </p:cNvSpPr>
            <p:nvPr/>
          </p:nvSpPr>
          <p:spPr bwMode="auto">
            <a:xfrm flipV="1">
              <a:off x="1753" y="2689"/>
              <a:ext cx="1" cy="753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7" name="Freeform 23"/>
            <p:cNvSpPr>
              <a:spLocks/>
            </p:cNvSpPr>
            <p:nvPr/>
          </p:nvSpPr>
          <p:spPr bwMode="auto">
            <a:xfrm>
              <a:off x="1711" y="2584"/>
              <a:ext cx="84" cy="142"/>
            </a:xfrm>
            <a:custGeom>
              <a:avLst/>
              <a:gdLst>
                <a:gd name="T0" fmla="*/ 6090 w 16"/>
                <a:gd name="T1" fmla="*/ 16872 h 27"/>
                <a:gd name="T2" fmla="*/ 0 w 16"/>
                <a:gd name="T3" fmla="*/ 20664 h 27"/>
                <a:gd name="T4" fmla="*/ 0 w 16"/>
                <a:gd name="T5" fmla="*/ 20664 h 27"/>
                <a:gd name="T6" fmla="*/ 3775 w 16"/>
                <a:gd name="T7" fmla="*/ 10760 h 27"/>
                <a:gd name="T8" fmla="*/ 6090 w 16"/>
                <a:gd name="T9" fmla="*/ 0 h 27"/>
                <a:gd name="T10" fmla="*/ 8405 w 16"/>
                <a:gd name="T11" fmla="*/ 10760 h 27"/>
                <a:gd name="T12" fmla="*/ 12154 w 16"/>
                <a:gd name="T13" fmla="*/ 20664 h 27"/>
                <a:gd name="T14" fmla="*/ 12154 w 16"/>
                <a:gd name="T15" fmla="*/ 20664 h 27"/>
                <a:gd name="T16" fmla="*/ 6090 w 16"/>
                <a:gd name="T17" fmla="*/ 16872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7"/>
                <a:gd name="T29" fmla="*/ 16 w 16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7">
                  <a:moveTo>
                    <a:pt x="8" y="22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9"/>
                    <a:pt x="7" y="5"/>
                    <a:pt x="8" y="0"/>
                  </a:cubicBezTo>
                  <a:cubicBezTo>
                    <a:pt x="9" y="5"/>
                    <a:pt x="10" y="9"/>
                    <a:pt x="11" y="14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8" name="Line 24"/>
            <p:cNvSpPr>
              <a:spLocks noChangeShapeType="1"/>
            </p:cNvSpPr>
            <p:nvPr/>
          </p:nvSpPr>
          <p:spPr bwMode="auto">
            <a:xfrm flipV="1">
              <a:off x="1522" y="2905"/>
              <a:ext cx="1" cy="537"/>
            </a:xfrm>
            <a:prstGeom prst="line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19" name="Freeform 25"/>
            <p:cNvSpPr>
              <a:spLocks/>
            </p:cNvSpPr>
            <p:nvPr/>
          </p:nvSpPr>
          <p:spPr bwMode="auto">
            <a:xfrm>
              <a:off x="1480" y="2800"/>
              <a:ext cx="84" cy="142"/>
            </a:xfrm>
            <a:custGeom>
              <a:avLst/>
              <a:gdLst>
                <a:gd name="T0" fmla="*/ 6090 w 16"/>
                <a:gd name="T1" fmla="*/ 16872 h 27"/>
                <a:gd name="T2" fmla="*/ 0 w 16"/>
                <a:gd name="T3" fmla="*/ 20664 h 27"/>
                <a:gd name="T4" fmla="*/ 0 w 16"/>
                <a:gd name="T5" fmla="*/ 19943 h 27"/>
                <a:gd name="T6" fmla="*/ 3775 w 16"/>
                <a:gd name="T7" fmla="*/ 9903 h 27"/>
                <a:gd name="T8" fmla="*/ 6090 w 16"/>
                <a:gd name="T9" fmla="*/ 0 h 27"/>
                <a:gd name="T10" fmla="*/ 8405 w 16"/>
                <a:gd name="T11" fmla="*/ 9903 h 27"/>
                <a:gd name="T12" fmla="*/ 12154 w 16"/>
                <a:gd name="T13" fmla="*/ 19943 h 27"/>
                <a:gd name="T14" fmla="*/ 12154 w 16"/>
                <a:gd name="T15" fmla="*/ 20664 h 27"/>
                <a:gd name="T16" fmla="*/ 6090 w 16"/>
                <a:gd name="T17" fmla="*/ 16872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27"/>
                <a:gd name="T29" fmla="*/ 16 w 16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27">
                  <a:moveTo>
                    <a:pt x="8" y="22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9"/>
                    <a:pt x="7" y="4"/>
                    <a:pt x="8" y="0"/>
                  </a:cubicBezTo>
                  <a:cubicBezTo>
                    <a:pt x="9" y="4"/>
                    <a:pt x="10" y="9"/>
                    <a:pt x="11" y="13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7"/>
                    <a:pt x="16" y="27"/>
                    <a:pt x="16" y="27"/>
                  </a:cubicBez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20" name="Line 26"/>
            <p:cNvSpPr>
              <a:spLocks noChangeShapeType="1"/>
            </p:cNvSpPr>
            <p:nvPr/>
          </p:nvSpPr>
          <p:spPr bwMode="auto">
            <a:xfrm>
              <a:off x="4137" y="1568"/>
              <a:ext cx="1" cy="156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21" name="Line 27"/>
            <p:cNvSpPr>
              <a:spLocks noChangeShapeType="1"/>
            </p:cNvSpPr>
            <p:nvPr/>
          </p:nvSpPr>
          <p:spPr bwMode="auto">
            <a:xfrm>
              <a:off x="3564" y="1900"/>
              <a:ext cx="115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22" name="Rectangle 28"/>
            <p:cNvSpPr>
              <a:spLocks noChangeArrowheads="1"/>
            </p:cNvSpPr>
            <p:nvPr/>
          </p:nvSpPr>
          <p:spPr bwMode="auto">
            <a:xfrm>
              <a:off x="3711" y="1655"/>
              <a:ext cx="14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In</a:t>
              </a:r>
              <a:endParaRPr lang="en-US" altLang="en-US"/>
            </a:p>
          </p:txBody>
        </p:sp>
        <p:sp>
          <p:nvSpPr>
            <p:cNvPr id="29723" name="Rectangle 29"/>
            <p:cNvSpPr>
              <a:spLocks noChangeArrowheads="1"/>
            </p:cNvSpPr>
            <p:nvPr/>
          </p:nvSpPr>
          <p:spPr bwMode="auto">
            <a:xfrm>
              <a:off x="4331" y="1655"/>
              <a:ext cx="25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Out</a:t>
              </a:r>
              <a:endParaRPr lang="en-US" altLang="en-US"/>
            </a:p>
          </p:txBody>
        </p:sp>
        <p:sp>
          <p:nvSpPr>
            <p:cNvPr id="29724" name="Rectangle 30"/>
            <p:cNvSpPr>
              <a:spLocks noChangeArrowheads="1"/>
            </p:cNvSpPr>
            <p:nvPr/>
          </p:nvSpPr>
          <p:spPr bwMode="auto">
            <a:xfrm>
              <a:off x="3706" y="1984"/>
              <a:ext cx="17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00</a:t>
              </a:r>
              <a:endParaRPr lang="en-US" altLang="en-US"/>
            </a:p>
          </p:txBody>
        </p:sp>
        <p:sp>
          <p:nvSpPr>
            <p:cNvPr id="29725" name="Rectangle 31"/>
            <p:cNvSpPr>
              <a:spLocks noChangeArrowheads="1"/>
            </p:cNvSpPr>
            <p:nvPr/>
          </p:nvSpPr>
          <p:spPr bwMode="auto">
            <a:xfrm>
              <a:off x="4416" y="1984"/>
              <a:ext cx="9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9726" name="Rectangle 32"/>
            <p:cNvSpPr>
              <a:spLocks noChangeArrowheads="1"/>
            </p:cNvSpPr>
            <p:nvPr/>
          </p:nvSpPr>
          <p:spPr bwMode="auto">
            <a:xfrm>
              <a:off x="3706" y="2314"/>
              <a:ext cx="17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01</a:t>
              </a:r>
              <a:endParaRPr lang="en-US" altLang="en-US"/>
            </a:p>
          </p:txBody>
        </p:sp>
        <p:sp>
          <p:nvSpPr>
            <p:cNvPr id="29727" name="Rectangle 33"/>
            <p:cNvSpPr>
              <a:spLocks noChangeArrowheads="1"/>
            </p:cNvSpPr>
            <p:nvPr/>
          </p:nvSpPr>
          <p:spPr bwMode="auto">
            <a:xfrm>
              <a:off x="4434" y="2314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29728" name="Rectangle 34"/>
            <p:cNvSpPr>
              <a:spLocks noChangeArrowheads="1"/>
            </p:cNvSpPr>
            <p:nvPr/>
          </p:nvSpPr>
          <p:spPr bwMode="auto">
            <a:xfrm>
              <a:off x="3706" y="2643"/>
              <a:ext cx="17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10</a:t>
              </a:r>
              <a:endParaRPr lang="en-US" altLang="en-US"/>
            </a:p>
          </p:txBody>
        </p:sp>
        <p:sp>
          <p:nvSpPr>
            <p:cNvPr id="29729" name="Rectangle 35"/>
            <p:cNvSpPr>
              <a:spLocks noChangeArrowheads="1"/>
            </p:cNvSpPr>
            <p:nvPr/>
          </p:nvSpPr>
          <p:spPr bwMode="auto">
            <a:xfrm>
              <a:off x="4434" y="2643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29730" name="Rectangle 36"/>
            <p:cNvSpPr>
              <a:spLocks noChangeArrowheads="1"/>
            </p:cNvSpPr>
            <p:nvPr/>
          </p:nvSpPr>
          <p:spPr bwMode="auto">
            <a:xfrm>
              <a:off x="3706" y="2974"/>
              <a:ext cx="16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11</a:t>
              </a:r>
              <a:endParaRPr lang="en-US" altLang="en-US"/>
            </a:p>
          </p:txBody>
        </p:sp>
        <p:sp>
          <p:nvSpPr>
            <p:cNvPr id="29731" name="Rectangle 37"/>
            <p:cNvSpPr>
              <a:spLocks noChangeArrowheads="1"/>
            </p:cNvSpPr>
            <p:nvPr/>
          </p:nvSpPr>
          <p:spPr bwMode="auto">
            <a:xfrm>
              <a:off x="4434" y="2974"/>
              <a:ext cx="8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0" i="0">
                  <a:solidFill>
                    <a:srgbClr val="000000"/>
                  </a:solidFill>
                  <a:latin typeface="Times Ten Roman" pitchFamily="18" charset="0"/>
                </a:rPr>
                <a:t>0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62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2-input mux </a:t>
            </a:r>
            <a:br>
              <a:rPr lang="en-US" altLang="en-US" sz="4000"/>
            </a:br>
            <a:r>
              <a:rPr lang="en-US" altLang="en-US" sz="4000"/>
              <a:t>as programmable logic block</a:t>
            </a:r>
          </a:p>
        </p:txBody>
      </p:sp>
      <p:sp>
        <p:nvSpPr>
          <p:cNvPr id="416774" name="AutoShape 6"/>
          <p:cNvSpPr>
            <a:spLocks noChangeAspect="1" noChangeArrowheads="1" noTextEdit="1"/>
          </p:cNvSpPr>
          <p:nvPr/>
        </p:nvSpPr>
        <p:spPr bwMode="auto">
          <a:xfrm>
            <a:off x="2895600" y="1905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6776" name="Freeform 8"/>
          <p:cNvSpPr>
            <a:spLocks/>
          </p:cNvSpPr>
          <p:nvPr/>
        </p:nvSpPr>
        <p:spPr bwMode="auto">
          <a:xfrm>
            <a:off x="3438526" y="2725738"/>
            <a:ext cx="773113" cy="1751012"/>
          </a:xfrm>
          <a:custGeom>
            <a:avLst/>
            <a:gdLst>
              <a:gd name="T0" fmla="*/ 0 w 333"/>
              <a:gd name="T1" fmla="*/ 822 h 822"/>
              <a:gd name="T2" fmla="*/ 333 w 333"/>
              <a:gd name="T3" fmla="*/ 662 h 822"/>
              <a:gd name="T4" fmla="*/ 333 w 333"/>
              <a:gd name="T5" fmla="*/ 161 h 822"/>
              <a:gd name="T6" fmla="*/ 0 w 333"/>
              <a:gd name="T7" fmla="*/ 0 h 822"/>
              <a:gd name="T8" fmla="*/ 0 w 333"/>
              <a:gd name="T9" fmla="*/ 822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3" h="822">
                <a:moveTo>
                  <a:pt x="0" y="822"/>
                </a:moveTo>
                <a:lnTo>
                  <a:pt x="333" y="662"/>
                </a:lnTo>
                <a:lnTo>
                  <a:pt x="333" y="161"/>
                </a:lnTo>
                <a:lnTo>
                  <a:pt x="0" y="0"/>
                </a:lnTo>
                <a:lnTo>
                  <a:pt x="0" y="822"/>
                </a:lnTo>
                <a:close/>
              </a:path>
            </a:pathLst>
          </a:custGeom>
          <a:noFill/>
          <a:ln w="793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6777" name="Line 9"/>
          <p:cNvSpPr>
            <a:spLocks noChangeShapeType="1"/>
          </p:cNvSpPr>
          <p:nvPr/>
        </p:nvSpPr>
        <p:spPr bwMode="auto">
          <a:xfrm flipH="1">
            <a:off x="4211639" y="3602039"/>
            <a:ext cx="377825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6778" name="Rectangle 10"/>
          <p:cNvSpPr>
            <a:spLocks noChangeArrowheads="1"/>
          </p:cNvSpPr>
          <p:nvPr/>
        </p:nvSpPr>
        <p:spPr bwMode="auto">
          <a:xfrm>
            <a:off x="4613275" y="3413126"/>
            <a:ext cx="945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F</a:t>
            </a:r>
            <a:endParaRPr lang="en-US" altLang="en-US" sz="1600"/>
          </a:p>
        </p:txBody>
      </p:sp>
      <p:sp>
        <p:nvSpPr>
          <p:cNvPr id="416779" name="Line 11"/>
          <p:cNvSpPr>
            <a:spLocks noChangeShapeType="1"/>
          </p:cNvSpPr>
          <p:nvPr/>
        </p:nvSpPr>
        <p:spPr bwMode="auto">
          <a:xfrm flipH="1">
            <a:off x="3060701" y="3235325"/>
            <a:ext cx="377825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6780" name="Rectangle 12"/>
          <p:cNvSpPr>
            <a:spLocks noChangeArrowheads="1"/>
          </p:cNvSpPr>
          <p:nvPr/>
        </p:nvSpPr>
        <p:spPr bwMode="auto">
          <a:xfrm>
            <a:off x="2897188" y="3144839"/>
            <a:ext cx="118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1600"/>
          </a:p>
        </p:txBody>
      </p:sp>
      <p:sp>
        <p:nvSpPr>
          <p:cNvPr id="416781" name="Rectangle 13"/>
          <p:cNvSpPr>
            <a:spLocks noChangeArrowheads="1"/>
          </p:cNvSpPr>
          <p:nvPr/>
        </p:nvSpPr>
        <p:spPr bwMode="auto">
          <a:xfrm>
            <a:off x="3538538" y="3144839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1600"/>
          </a:p>
        </p:txBody>
      </p:sp>
      <p:sp>
        <p:nvSpPr>
          <p:cNvPr id="416782" name="Line 14"/>
          <p:cNvSpPr>
            <a:spLocks noChangeShapeType="1"/>
          </p:cNvSpPr>
          <p:nvPr/>
        </p:nvSpPr>
        <p:spPr bwMode="auto">
          <a:xfrm flipH="1">
            <a:off x="3060701" y="3929064"/>
            <a:ext cx="377825" cy="317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6783" name="Line 15"/>
          <p:cNvSpPr>
            <a:spLocks noChangeShapeType="1"/>
          </p:cNvSpPr>
          <p:nvPr/>
        </p:nvSpPr>
        <p:spPr bwMode="auto">
          <a:xfrm>
            <a:off x="3829050" y="4306888"/>
            <a:ext cx="1588" cy="347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6784" name="Rectangle 16"/>
          <p:cNvSpPr>
            <a:spLocks noChangeArrowheads="1"/>
          </p:cNvSpPr>
          <p:nvPr/>
        </p:nvSpPr>
        <p:spPr bwMode="auto">
          <a:xfrm>
            <a:off x="2901950" y="3833814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B</a:t>
            </a:r>
            <a:endParaRPr lang="en-US" altLang="en-US" sz="1600"/>
          </a:p>
        </p:txBody>
      </p:sp>
      <p:sp>
        <p:nvSpPr>
          <p:cNvPr id="416785" name="Rectangle 17"/>
          <p:cNvSpPr>
            <a:spLocks noChangeArrowheads="1"/>
          </p:cNvSpPr>
          <p:nvPr/>
        </p:nvSpPr>
        <p:spPr bwMode="auto">
          <a:xfrm>
            <a:off x="3776663" y="4684714"/>
            <a:ext cx="945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S</a:t>
            </a:r>
            <a:endParaRPr lang="en-US" altLang="en-US" sz="1600"/>
          </a:p>
        </p:txBody>
      </p:sp>
      <p:sp>
        <p:nvSpPr>
          <p:cNvPr id="416786" name="Rectangle 18"/>
          <p:cNvSpPr>
            <a:spLocks noChangeArrowheads="1"/>
          </p:cNvSpPr>
          <p:nvPr/>
        </p:nvSpPr>
        <p:spPr bwMode="auto">
          <a:xfrm>
            <a:off x="3538538" y="3833814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 sz="1600"/>
          </a:p>
        </p:txBody>
      </p:sp>
      <p:sp>
        <p:nvSpPr>
          <p:cNvPr id="416797" name="Rectangle 29"/>
          <p:cNvSpPr>
            <a:spLocks noChangeArrowheads="1"/>
          </p:cNvSpPr>
          <p:nvPr/>
        </p:nvSpPr>
        <p:spPr bwMode="auto">
          <a:xfrm>
            <a:off x="8607426" y="2360614"/>
            <a:ext cx="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altLang="en-US" sz="1600"/>
          </a:p>
        </p:txBody>
      </p:sp>
      <p:grpSp>
        <p:nvGrpSpPr>
          <p:cNvPr id="416845" name="Group 77"/>
          <p:cNvGrpSpPr>
            <a:grpSpLocks/>
          </p:cNvGrpSpPr>
          <p:nvPr/>
        </p:nvGrpSpPr>
        <p:grpSpPr bwMode="auto">
          <a:xfrm>
            <a:off x="6553201" y="1916114"/>
            <a:ext cx="2124075" cy="3421063"/>
            <a:chOff x="3462" y="1207"/>
            <a:chExt cx="1187" cy="2155"/>
          </a:xfrm>
        </p:grpSpPr>
        <p:sp>
          <p:nvSpPr>
            <p:cNvPr id="416787" name="Line 19"/>
            <p:cNvSpPr>
              <a:spLocks noChangeShapeType="1"/>
            </p:cNvSpPr>
            <p:nvPr/>
          </p:nvSpPr>
          <p:spPr bwMode="auto">
            <a:xfrm>
              <a:off x="3462" y="1207"/>
              <a:ext cx="118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88" name="Line 20"/>
            <p:cNvSpPr>
              <a:spLocks noChangeShapeType="1"/>
            </p:cNvSpPr>
            <p:nvPr/>
          </p:nvSpPr>
          <p:spPr bwMode="auto">
            <a:xfrm flipV="1">
              <a:off x="4266" y="1207"/>
              <a:ext cx="1" cy="214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89" name="Line 21"/>
            <p:cNvSpPr>
              <a:spLocks noChangeShapeType="1"/>
            </p:cNvSpPr>
            <p:nvPr/>
          </p:nvSpPr>
          <p:spPr bwMode="auto">
            <a:xfrm flipH="1">
              <a:off x="3462" y="1654"/>
              <a:ext cx="118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90" name="Line 22"/>
            <p:cNvSpPr>
              <a:spLocks noChangeShapeType="1"/>
            </p:cNvSpPr>
            <p:nvPr/>
          </p:nvSpPr>
          <p:spPr bwMode="auto">
            <a:xfrm flipH="1">
              <a:off x="3462" y="3353"/>
              <a:ext cx="1187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91" name="Line 23"/>
            <p:cNvSpPr>
              <a:spLocks noChangeShapeType="1"/>
            </p:cNvSpPr>
            <p:nvPr/>
          </p:nvSpPr>
          <p:spPr bwMode="auto">
            <a:xfrm>
              <a:off x="3462" y="1428"/>
              <a:ext cx="804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792" name="Rectangle 24"/>
            <p:cNvSpPr>
              <a:spLocks noChangeArrowheads="1"/>
            </p:cNvSpPr>
            <p:nvPr/>
          </p:nvSpPr>
          <p:spPr bwMode="auto">
            <a:xfrm>
              <a:off x="3525" y="1250"/>
              <a:ext cx="63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Configuration</a:t>
              </a:r>
              <a:endParaRPr lang="en-US" altLang="en-US" sz="1600"/>
            </a:p>
          </p:txBody>
        </p:sp>
        <p:sp>
          <p:nvSpPr>
            <p:cNvPr id="416793" name="Rectangle 25"/>
            <p:cNvSpPr>
              <a:spLocks noChangeArrowheads="1"/>
            </p:cNvSpPr>
            <p:nvPr/>
          </p:nvSpPr>
          <p:spPr bwMode="auto">
            <a:xfrm>
              <a:off x="3554" y="1468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  <a:endParaRPr lang="en-US" altLang="en-US" sz="1600"/>
            </a:p>
          </p:txBody>
        </p:sp>
        <p:sp>
          <p:nvSpPr>
            <p:cNvPr id="416794" name="Rectangle 26"/>
            <p:cNvSpPr>
              <a:spLocks noChangeArrowheads="1"/>
            </p:cNvSpPr>
            <p:nvPr/>
          </p:nvSpPr>
          <p:spPr bwMode="auto">
            <a:xfrm>
              <a:off x="3823" y="1468"/>
              <a:ext cx="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B</a:t>
              </a:r>
              <a:endParaRPr lang="en-US" altLang="en-US" sz="1600"/>
            </a:p>
          </p:txBody>
        </p:sp>
        <p:sp>
          <p:nvSpPr>
            <p:cNvPr id="416795" name="Rectangle 27"/>
            <p:cNvSpPr>
              <a:spLocks noChangeArrowheads="1"/>
            </p:cNvSpPr>
            <p:nvPr/>
          </p:nvSpPr>
          <p:spPr bwMode="auto">
            <a:xfrm>
              <a:off x="4096" y="1468"/>
              <a:ext cx="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S</a:t>
              </a:r>
              <a:endParaRPr lang="en-US" altLang="en-US" sz="1600"/>
            </a:p>
          </p:txBody>
        </p:sp>
        <p:sp>
          <p:nvSpPr>
            <p:cNvPr id="416796" name="Rectangle 28"/>
            <p:cNvSpPr>
              <a:spLocks noChangeArrowheads="1"/>
            </p:cNvSpPr>
            <p:nvPr/>
          </p:nvSpPr>
          <p:spPr bwMode="auto">
            <a:xfrm>
              <a:off x="4361" y="1468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F=</a:t>
              </a:r>
              <a:endParaRPr lang="en-US" altLang="en-US" sz="1600"/>
            </a:p>
          </p:txBody>
        </p:sp>
        <p:sp>
          <p:nvSpPr>
            <p:cNvPr id="416798" name="Rectangle 30"/>
            <p:cNvSpPr>
              <a:spLocks noChangeArrowheads="1"/>
            </p:cNvSpPr>
            <p:nvPr/>
          </p:nvSpPr>
          <p:spPr bwMode="auto">
            <a:xfrm>
              <a:off x="3568" y="1666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799" name="Rectangle 31"/>
            <p:cNvSpPr>
              <a:spLocks noChangeArrowheads="1"/>
            </p:cNvSpPr>
            <p:nvPr/>
          </p:nvSpPr>
          <p:spPr bwMode="auto">
            <a:xfrm>
              <a:off x="3834" y="1666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00" name="Rectangle 32"/>
            <p:cNvSpPr>
              <a:spLocks noChangeArrowheads="1"/>
            </p:cNvSpPr>
            <p:nvPr/>
          </p:nvSpPr>
          <p:spPr bwMode="auto">
            <a:xfrm>
              <a:off x="4099" y="1666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01" name="Rectangle 33"/>
            <p:cNvSpPr>
              <a:spLocks noChangeArrowheads="1"/>
            </p:cNvSpPr>
            <p:nvPr/>
          </p:nvSpPr>
          <p:spPr bwMode="auto">
            <a:xfrm>
              <a:off x="4429" y="1666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02" name="Rectangle 34"/>
            <p:cNvSpPr>
              <a:spLocks noChangeArrowheads="1"/>
            </p:cNvSpPr>
            <p:nvPr/>
          </p:nvSpPr>
          <p:spPr bwMode="auto">
            <a:xfrm>
              <a:off x="3568" y="1836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03" name="Rectangle 35"/>
            <p:cNvSpPr>
              <a:spLocks noChangeArrowheads="1"/>
            </p:cNvSpPr>
            <p:nvPr/>
          </p:nvSpPr>
          <p:spPr bwMode="auto">
            <a:xfrm>
              <a:off x="3820" y="1836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04" name="Rectangle 36"/>
            <p:cNvSpPr>
              <a:spLocks noChangeArrowheads="1"/>
            </p:cNvSpPr>
            <p:nvPr/>
          </p:nvSpPr>
          <p:spPr bwMode="auto">
            <a:xfrm>
              <a:off x="4099" y="1836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05" name="Rectangle 37"/>
            <p:cNvSpPr>
              <a:spLocks noChangeArrowheads="1"/>
            </p:cNvSpPr>
            <p:nvPr/>
          </p:nvSpPr>
          <p:spPr bwMode="auto">
            <a:xfrm>
              <a:off x="4413" y="1836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06" name="Rectangle 38"/>
            <p:cNvSpPr>
              <a:spLocks noChangeArrowheads="1"/>
            </p:cNvSpPr>
            <p:nvPr/>
          </p:nvSpPr>
          <p:spPr bwMode="auto">
            <a:xfrm>
              <a:off x="3568" y="2008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07" name="Rectangle 39"/>
            <p:cNvSpPr>
              <a:spLocks noChangeArrowheads="1"/>
            </p:cNvSpPr>
            <p:nvPr/>
          </p:nvSpPr>
          <p:spPr bwMode="auto">
            <a:xfrm>
              <a:off x="3823" y="2008"/>
              <a:ext cx="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Y</a:t>
              </a:r>
              <a:endParaRPr lang="en-US" altLang="en-US" sz="1600"/>
            </a:p>
          </p:txBody>
        </p:sp>
        <p:sp>
          <p:nvSpPr>
            <p:cNvPr id="416808" name="Rectangle 40"/>
            <p:cNvSpPr>
              <a:spLocks noChangeArrowheads="1"/>
            </p:cNvSpPr>
            <p:nvPr/>
          </p:nvSpPr>
          <p:spPr bwMode="auto">
            <a:xfrm>
              <a:off x="4099" y="2008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09" name="Rectangle 41"/>
            <p:cNvSpPr>
              <a:spLocks noChangeArrowheads="1"/>
            </p:cNvSpPr>
            <p:nvPr/>
          </p:nvSpPr>
          <p:spPr bwMode="auto">
            <a:xfrm>
              <a:off x="4418" y="2008"/>
              <a:ext cx="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Y</a:t>
              </a:r>
              <a:endParaRPr lang="en-US" altLang="en-US" sz="1600"/>
            </a:p>
          </p:txBody>
        </p:sp>
        <p:sp>
          <p:nvSpPr>
            <p:cNvPr id="416810" name="Rectangle 42"/>
            <p:cNvSpPr>
              <a:spLocks noChangeArrowheads="1"/>
            </p:cNvSpPr>
            <p:nvPr/>
          </p:nvSpPr>
          <p:spPr bwMode="auto">
            <a:xfrm>
              <a:off x="3568" y="2181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11" name="Rectangle 43"/>
            <p:cNvSpPr>
              <a:spLocks noChangeArrowheads="1"/>
            </p:cNvSpPr>
            <p:nvPr/>
          </p:nvSpPr>
          <p:spPr bwMode="auto">
            <a:xfrm>
              <a:off x="3823" y="2181"/>
              <a:ext cx="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Y</a:t>
              </a:r>
              <a:endParaRPr lang="en-US" altLang="en-US" sz="1600"/>
            </a:p>
          </p:txBody>
        </p:sp>
        <p:sp>
          <p:nvSpPr>
            <p:cNvPr id="416812" name="Rectangle 44"/>
            <p:cNvSpPr>
              <a:spLocks noChangeArrowheads="1"/>
            </p:cNvSpPr>
            <p:nvPr/>
          </p:nvSpPr>
          <p:spPr bwMode="auto">
            <a:xfrm>
              <a:off x="4084" y="2181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13" name="Rectangle 45"/>
            <p:cNvSpPr>
              <a:spLocks noChangeArrowheads="1"/>
            </p:cNvSpPr>
            <p:nvPr/>
          </p:nvSpPr>
          <p:spPr bwMode="auto">
            <a:xfrm>
              <a:off x="4374" y="2181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XY</a:t>
              </a:r>
              <a:endParaRPr lang="en-US" altLang="en-US" sz="1600"/>
            </a:p>
          </p:txBody>
        </p:sp>
        <p:sp>
          <p:nvSpPr>
            <p:cNvPr id="416814" name="Rectangle 46"/>
            <p:cNvSpPr>
              <a:spLocks noChangeArrowheads="1"/>
            </p:cNvSpPr>
            <p:nvPr/>
          </p:nvSpPr>
          <p:spPr bwMode="auto">
            <a:xfrm>
              <a:off x="3554" y="2350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15" name="Rectangle 47"/>
            <p:cNvSpPr>
              <a:spLocks noChangeArrowheads="1"/>
            </p:cNvSpPr>
            <p:nvPr/>
          </p:nvSpPr>
          <p:spPr bwMode="auto">
            <a:xfrm>
              <a:off x="3834" y="2350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16" name="Rectangle 48"/>
            <p:cNvSpPr>
              <a:spLocks noChangeArrowheads="1"/>
            </p:cNvSpPr>
            <p:nvPr/>
          </p:nvSpPr>
          <p:spPr bwMode="auto">
            <a:xfrm>
              <a:off x="4087" y="2350"/>
              <a:ext cx="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Y</a:t>
              </a:r>
              <a:endParaRPr lang="en-US" altLang="en-US" sz="1600"/>
            </a:p>
          </p:txBody>
        </p:sp>
        <p:sp>
          <p:nvSpPr>
            <p:cNvPr id="416817" name="Rectangle 49"/>
            <p:cNvSpPr>
              <a:spLocks noChangeArrowheads="1"/>
            </p:cNvSpPr>
            <p:nvPr/>
          </p:nvSpPr>
          <p:spPr bwMode="auto">
            <a:xfrm>
              <a:off x="3557" y="2522"/>
              <a:ext cx="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Y</a:t>
              </a:r>
              <a:endParaRPr lang="en-US" altLang="en-US" sz="1600"/>
            </a:p>
          </p:txBody>
        </p:sp>
        <p:sp>
          <p:nvSpPr>
            <p:cNvPr id="416818" name="Rectangle 50"/>
            <p:cNvSpPr>
              <a:spLocks noChangeArrowheads="1"/>
            </p:cNvSpPr>
            <p:nvPr/>
          </p:nvSpPr>
          <p:spPr bwMode="auto">
            <a:xfrm>
              <a:off x="3834" y="2522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19" name="Rectangle 51"/>
            <p:cNvSpPr>
              <a:spLocks noChangeArrowheads="1"/>
            </p:cNvSpPr>
            <p:nvPr/>
          </p:nvSpPr>
          <p:spPr bwMode="auto">
            <a:xfrm>
              <a:off x="4084" y="2522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20" name="Rectangle 52"/>
            <p:cNvSpPr>
              <a:spLocks noChangeArrowheads="1"/>
            </p:cNvSpPr>
            <p:nvPr/>
          </p:nvSpPr>
          <p:spPr bwMode="auto">
            <a:xfrm>
              <a:off x="3557" y="2693"/>
              <a:ext cx="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Y</a:t>
              </a:r>
              <a:endParaRPr lang="en-US" altLang="en-US" sz="1600"/>
            </a:p>
          </p:txBody>
        </p:sp>
        <p:sp>
          <p:nvSpPr>
            <p:cNvPr id="416821" name="Rectangle 53"/>
            <p:cNvSpPr>
              <a:spLocks noChangeArrowheads="1"/>
            </p:cNvSpPr>
            <p:nvPr/>
          </p:nvSpPr>
          <p:spPr bwMode="auto">
            <a:xfrm>
              <a:off x="3834" y="2693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22" name="Rectangle 54"/>
            <p:cNvSpPr>
              <a:spLocks noChangeArrowheads="1"/>
            </p:cNvSpPr>
            <p:nvPr/>
          </p:nvSpPr>
          <p:spPr bwMode="auto">
            <a:xfrm>
              <a:off x="4084" y="2693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23" name="Rectangle 55"/>
            <p:cNvSpPr>
              <a:spLocks noChangeArrowheads="1"/>
            </p:cNvSpPr>
            <p:nvPr/>
          </p:nvSpPr>
          <p:spPr bwMode="auto">
            <a:xfrm>
              <a:off x="4304" y="2693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24" name="Rectangle 56"/>
            <p:cNvSpPr>
              <a:spLocks noChangeArrowheads="1"/>
            </p:cNvSpPr>
            <p:nvPr/>
          </p:nvSpPr>
          <p:spPr bwMode="auto">
            <a:xfrm>
              <a:off x="4418" y="2709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25" name="Rectangle 57"/>
            <p:cNvSpPr>
              <a:spLocks noChangeArrowheads="1"/>
            </p:cNvSpPr>
            <p:nvPr/>
          </p:nvSpPr>
          <p:spPr bwMode="auto">
            <a:xfrm>
              <a:off x="4510" y="2693"/>
              <a:ext cx="8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 Y</a:t>
              </a:r>
              <a:endParaRPr lang="en-US" altLang="en-US" sz="1600"/>
            </a:p>
          </p:txBody>
        </p:sp>
        <p:sp>
          <p:nvSpPr>
            <p:cNvPr id="416826" name="Rectangle 58"/>
            <p:cNvSpPr>
              <a:spLocks noChangeArrowheads="1"/>
            </p:cNvSpPr>
            <p:nvPr/>
          </p:nvSpPr>
          <p:spPr bwMode="auto">
            <a:xfrm>
              <a:off x="3568" y="2865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27" name="Rectangle 59"/>
            <p:cNvSpPr>
              <a:spLocks noChangeArrowheads="1"/>
            </p:cNvSpPr>
            <p:nvPr/>
          </p:nvSpPr>
          <p:spPr bwMode="auto">
            <a:xfrm>
              <a:off x="3834" y="2865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28" name="Rectangle 60"/>
            <p:cNvSpPr>
              <a:spLocks noChangeArrowheads="1"/>
            </p:cNvSpPr>
            <p:nvPr/>
          </p:nvSpPr>
          <p:spPr bwMode="auto">
            <a:xfrm>
              <a:off x="4084" y="2865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29" name="Rectangle 61"/>
            <p:cNvSpPr>
              <a:spLocks noChangeArrowheads="1"/>
            </p:cNvSpPr>
            <p:nvPr/>
          </p:nvSpPr>
          <p:spPr bwMode="auto">
            <a:xfrm>
              <a:off x="3568" y="3035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30" name="Rectangle 62"/>
            <p:cNvSpPr>
              <a:spLocks noChangeArrowheads="1"/>
            </p:cNvSpPr>
            <p:nvPr/>
          </p:nvSpPr>
          <p:spPr bwMode="auto">
            <a:xfrm>
              <a:off x="3834" y="3035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0</a:t>
              </a:r>
              <a:endParaRPr lang="en-US" altLang="en-US" sz="1600"/>
            </a:p>
          </p:txBody>
        </p:sp>
        <p:sp>
          <p:nvSpPr>
            <p:cNvPr id="416831" name="Rectangle 63"/>
            <p:cNvSpPr>
              <a:spLocks noChangeArrowheads="1"/>
            </p:cNvSpPr>
            <p:nvPr/>
          </p:nvSpPr>
          <p:spPr bwMode="auto">
            <a:xfrm>
              <a:off x="4087" y="3035"/>
              <a:ext cx="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Y</a:t>
              </a:r>
              <a:endParaRPr lang="en-US" altLang="en-US" sz="1600"/>
            </a:p>
          </p:txBody>
        </p:sp>
        <p:sp>
          <p:nvSpPr>
            <p:cNvPr id="416832" name="Rectangle 64"/>
            <p:cNvSpPr>
              <a:spLocks noChangeArrowheads="1"/>
            </p:cNvSpPr>
            <p:nvPr/>
          </p:nvSpPr>
          <p:spPr bwMode="auto">
            <a:xfrm>
              <a:off x="3568" y="3207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33" name="Rectangle 65"/>
            <p:cNvSpPr>
              <a:spLocks noChangeArrowheads="1"/>
            </p:cNvSpPr>
            <p:nvPr/>
          </p:nvSpPr>
          <p:spPr bwMode="auto">
            <a:xfrm>
              <a:off x="3834" y="3207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34" name="Rectangle 66"/>
            <p:cNvSpPr>
              <a:spLocks noChangeArrowheads="1"/>
            </p:cNvSpPr>
            <p:nvPr/>
          </p:nvSpPr>
          <p:spPr bwMode="auto">
            <a:xfrm>
              <a:off x="4099" y="3207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35" name="Rectangle 67"/>
            <p:cNvSpPr>
              <a:spLocks noChangeArrowheads="1"/>
            </p:cNvSpPr>
            <p:nvPr/>
          </p:nvSpPr>
          <p:spPr bwMode="auto">
            <a:xfrm>
              <a:off x="4429" y="3207"/>
              <a:ext cx="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1</a:t>
              </a:r>
              <a:endParaRPr lang="en-US" altLang="en-US" sz="1600"/>
            </a:p>
          </p:txBody>
        </p:sp>
        <p:sp>
          <p:nvSpPr>
            <p:cNvPr id="416836" name="Rectangle 68"/>
            <p:cNvSpPr>
              <a:spLocks noChangeArrowheads="1"/>
            </p:cNvSpPr>
            <p:nvPr/>
          </p:nvSpPr>
          <p:spPr bwMode="auto">
            <a:xfrm>
              <a:off x="4374" y="235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XY</a:t>
              </a:r>
              <a:endParaRPr lang="en-US" altLang="en-US" sz="1600"/>
            </a:p>
          </p:txBody>
        </p:sp>
        <p:sp>
          <p:nvSpPr>
            <p:cNvPr id="416837" name="Line 69"/>
            <p:cNvSpPr>
              <a:spLocks noChangeShapeType="1"/>
            </p:cNvSpPr>
            <p:nvPr/>
          </p:nvSpPr>
          <p:spPr bwMode="auto">
            <a:xfrm>
              <a:off x="4473" y="2355"/>
              <a:ext cx="7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838" name="Rectangle 70"/>
            <p:cNvSpPr>
              <a:spLocks noChangeArrowheads="1"/>
            </p:cNvSpPr>
            <p:nvPr/>
          </p:nvSpPr>
          <p:spPr bwMode="auto">
            <a:xfrm>
              <a:off x="4374" y="2522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XY</a:t>
              </a:r>
              <a:endParaRPr lang="en-US" altLang="en-US" sz="1600"/>
            </a:p>
          </p:txBody>
        </p:sp>
        <p:sp>
          <p:nvSpPr>
            <p:cNvPr id="416839" name="Line 71"/>
            <p:cNvSpPr>
              <a:spLocks noChangeShapeType="1"/>
            </p:cNvSpPr>
            <p:nvPr/>
          </p:nvSpPr>
          <p:spPr bwMode="auto">
            <a:xfrm>
              <a:off x="4393" y="2529"/>
              <a:ext cx="8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840" name="Rectangle 72"/>
            <p:cNvSpPr>
              <a:spLocks noChangeArrowheads="1"/>
            </p:cNvSpPr>
            <p:nvPr/>
          </p:nvSpPr>
          <p:spPr bwMode="auto">
            <a:xfrm>
              <a:off x="4413" y="2865"/>
              <a:ext cx="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X</a:t>
              </a:r>
              <a:endParaRPr lang="en-US" altLang="en-US" sz="1600"/>
            </a:p>
          </p:txBody>
        </p:sp>
        <p:sp>
          <p:nvSpPr>
            <p:cNvPr id="416841" name="Line 73"/>
            <p:cNvSpPr>
              <a:spLocks noChangeShapeType="1"/>
            </p:cNvSpPr>
            <p:nvPr/>
          </p:nvSpPr>
          <p:spPr bwMode="auto">
            <a:xfrm>
              <a:off x="4431" y="2871"/>
              <a:ext cx="8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842" name="Rectangle 74"/>
            <p:cNvSpPr>
              <a:spLocks noChangeArrowheads="1"/>
            </p:cNvSpPr>
            <p:nvPr/>
          </p:nvSpPr>
          <p:spPr bwMode="auto">
            <a:xfrm>
              <a:off x="4418" y="3035"/>
              <a:ext cx="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</a:rPr>
                <a:t>Y</a:t>
              </a:r>
              <a:endParaRPr lang="en-US" altLang="en-US" sz="1600"/>
            </a:p>
          </p:txBody>
        </p:sp>
        <p:sp>
          <p:nvSpPr>
            <p:cNvPr id="416843" name="Line 75"/>
            <p:cNvSpPr>
              <a:spLocks noChangeShapeType="1"/>
            </p:cNvSpPr>
            <p:nvPr/>
          </p:nvSpPr>
          <p:spPr bwMode="auto">
            <a:xfrm>
              <a:off x="4428" y="3039"/>
              <a:ext cx="7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31662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Logic Cell of Actel Fuse-Based FPGA</a:t>
            </a:r>
          </a:p>
        </p:txBody>
      </p:sp>
      <p:pic>
        <p:nvPicPr>
          <p:cNvPr id="4188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905000"/>
            <a:ext cx="3005138" cy="3962400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80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Look-up Table Based Logic Cell</a:t>
            </a:r>
          </a:p>
        </p:txBody>
      </p:sp>
      <p:pic>
        <p:nvPicPr>
          <p:cNvPr id="420907" name="Picture 4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828801"/>
            <a:ext cx="7543800" cy="3984625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0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LUT-Based Logic Cell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5334000" y="64150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i="0"/>
              <a:t>Courtesy Xilinx</a:t>
            </a:r>
          </a:p>
        </p:txBody>
      </p:sp>
      <p:sp>
        <p:nvSpPr>
          <p:cNvPr id="27652" name="AutoShape 10"/>
          <p:cNvSpPr>
            <a:spLocks noChangeAspect="1" noChangeArrowheads="1" noTextEdit="1"/>
          </p:cNvSpPr>
          <p:nvPr/>
        </p:nvSpPr>
        <p:spPr bwMode="auto">
          <a:xfrm>
            <a:off x="2590800" y="1298575"/>
            <a:ext cx="6858000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3" name="Freeform 12"/>
          <p:cNvSpPr>
            <a:spLocks/>
          </p:cNvSpPr>
          <p:nvPr/>
        </p:nvSpPr>
        <p:spPr bwMode="auto">
          <a:xfrm>
            <a:off x="7107239" y="1822450"/>
            <a:ext cx="168275" cy="3119438"/>
          </a:xfrm>
          <a:custGeom>
            <a:avLst/>
            <a:gdLst>
              <a:gd name="T0" fmla="*/ 0 w 106"/>
              <a:gd name="T1" fmla="*/ 0 h 1965"/>
              <a:gd name="T2" fmla="*/ 0 w 106"/>
              <a:gd name="T3" fmla="*/ 3119438 h 1965"/>
              <a:gd name="T4" fmla="*/ 168275 w 106"/>
              <a:gd name="T5" fmla="*/ 3119438 h 19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1965">
                <a:moveTo>
                  <a:pt x="0" y="0"/>
                </a:moveTo>
                <a:lnTo>
                  <a:pt x="0" y="1965"/>
                </a:lnTo>
                <a:lnTo>
                  <a:pt x="106" y="1965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4" name="Freeform 13"/>
          <p:cNvSpPr>
            <a:spLocks/>
          </p:cNvSpPr>
          <p:nvPr/>
        </p:nvSpPr>
        <p:spPr bwMode="auto">
          <a:xfrm>
            <a:off x="3119438" y="1479550"/>
            <a:ext cx="3987800" cy="192088"/>
          </a:xfrm>
          <a:custGeom>
            <a:avLst/>
            <a:gdLst>
              <a:gd name="T0" fmla="*/ 0 w 2512"/>
              <a:gd name="T1" fmla="*/ 0 h 121"/>
              <a:gd name="T2" fmla="*/ 3987800 w 2512"/>
              <a:gd name="T3" fmla="*/ 0 h 121"/>
              <a:gd name="T4" fmla="*/ 3987800 w 2512"/>
              <a:gd name="T5" fmla="*/ 192088 h 1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12" h="121">
                <a:moveTo>
                  <a:pt x="0" y="0"/>
                </a:moveTo>
                <a:lnTo>
                  <a:pt x="2512" y="0"/>
                </a:lnTo>
                <a:lnTo>
                  <a:pt x="2512" y="121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5" name="Rectangle 14"/>
          <p:cNvSpPr>
            <a:spLocks noChangeArrowheads="1"/>
          </p:cNvSpPr>
          <p:nvPr/>
        </p:nvSpPr>
        <p:spPr bwMode="auto">
          <a:xfrm>
            <a:off x="3257551" y="2139950"/>
            <a:ext cx="722313" cy="1157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56" name="Line 15"/>
          <p:cNvSpPr>
            <a:spLocks noChangeShapeType="1"/>
          </p:cNvSpPr>
          <p:nvPr/>
        </p:nvSpPr>
        <p:spPr bwMode="auto">
          <a:xfrm flipH="1">
            <a:off x="3132138" y="2282825"/>
            <a:ext cx="125412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7" name="Line 16"/>
          <p:cNvSpPr>
            <a:spLocks noChangeShapeType="1"/>
          </p:cNvSpPr>
          <p:nvPr/>
        </p:nvSpPr>
        <p:spPr bwMode="auto">
          <a:xfrm flipH="1">
            <a:off x="3132138" y="2581275"/>
            <a:ext cx="125412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8" name="Line 17"/>
          <p:cNvSpPr>
            <a:spLocks noChangeShapeType="1"/>
          </p:cNvSpPr>
          <p:nvPr/>
        </p:nvSpPr>
        <p:spPr bwMode="auto">
          <a:xfrm flipH="1">
            <a:off x="3132138" y="2874964"/>
            <a:ext cx="125412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9" name="Line 18"/>
          <p:cNvSpPr>
            <a:spLocks noChangeShapeType="1"/>
          </p:cNvSpPr>
          <p:nvPr/>
        </p:nvSpPr>
        <p:spPr bwMode="auto">
          <a:xfrm flipH="1">
            <a:off x="3132138" y="3160714"/>
            <a:ext cx="125412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0" name="Rectangle 19"/>
          <p:cNvSpPr>
            <a:spLocks noChangeArrowheads="1"/>
          </p:cNvSpPr>
          <p:nvPr/>
        </p:nvSpPr>
        <p:spPr bwMode="auto">
          <a:xfrm>
            <a:off x="2909888" y="2195513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D</a:t>
            </a:r>
            <a:endParaRPr lang="en-US" altLang="en-US"/>
          </a:p>
        </p:txBody>
      </p:sp>
      <p:sp>
        <p:nvSpPr>
          <p:cNvPr id="27661" name="Rectangle 20"/>
          <p:cNvSpPr>
            <a:spLocks noChangeArrowheads="1"/>
          </p:cNvSpPr>
          <p:nvPr/>
        </p:nvSpPr>
        <p:spPr bwMode="auto">
          <a:xfrm>
            <a:off x="3033713" y="2287589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2581275" y="1377950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C</a:t>
            </a:r>
            <a:endParaRPr lang="en-US" altLang="en-US"/>
          </a:p>
        </p:txBody>
      </p:sp>
      <p:sp>
        <p:nvSpPr>
          <p:cNvPr id="27663" name="Rectangle 22"/>
          <p:cNvSpPr>
            <a:spLocks noChangeArrowheads="1"/>
          </p:cNvSpPr>
          <p:nvPr/>
        </p:nvSpPr>
        <p:spPr bwMode="auto">
          <a:xfrm>
            <a:off x="2689225" y="14700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27664" name="Rectangle 23"/>
          <p:cNvSpPr>
            <a:spLocks noChangeArrowheads="1"/>
          </p:cNvSpPr>
          <p:nvPr/>
        </p:nvSpPr>
        <p:spPr bwMode="auto">
          <a:xfrm>
            <a:off x="2738438" y="1377950"/>
            <a:ext cx="2837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....C</a:t>
            </a:r>
            <a:endParaRPr lang="en-US" altLang="en-US"/>
          </a:p>
        </p:txBody>
      </p:sp>
      <p:sp>
        <p:nvSpPr>
          <p:cNvPr id="27665" name="Rectangle 24"/>
          <p:cNvSpPr>
            <a:spLocks noChangeArrowheads="1"/>
          </p:cNvSpPr>
          <p:nvPr/>
        </p:nvSpPr>
        <p:spPr bwMode="auto">
          <a:xfrm>
            <a:off x="2997200" y="147002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27666" name="Rectangle 25"/>
          <p:cNvSpPr>
            <a:spLocks noChangeArrowheads="1"/>
          </p:cNvSpPr>
          <p:nvPr/>
        </p:nvSpPr>
        <p:spPr bwMode="auto">
          <a:xfrm>
            <a:off x="2995613" y="5087938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667" name="Rectangle 26"/>
          <p:cNvSpPr>
            <a:spLocks noChangeArrowheads="1"/>
          </p:cNvSpPr>
          <p:nvPr/>
        </p:nvSpPr>
        <p:spPr bwMode="auto">
          <a:xfrm>
            <a:off x="2995614" y="5262563"/>
            <a:ext cx="3847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xxxxx</a:t>
            </a:r>
            <a:endParaRPr lang="en-US" altLang="en-US"/>
          </a:p>
        </p:txBody>
      </p:sp>
      <p:sp>
        <p:nvSpPr>
          <p:cNvPr id="27668" name="Rectangle 27"/>
          <p:cNvSpPr>
            <a:spLocks noChangeArrowheads="1"/>
          </p:cNvSpPr>
          <p:nvPr/>
        </p:nvSpPr>
        <p:spPr bwMode="auto">
          <a:xfrm>
            <a:off x="2909888" y="2503488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D</a:t>
            </a:r>
            <a:endParaRPr lang="en-US" altLang="en-US"/>
          </a:p>
        </p:txBody>
      </p:sp>
      <p:sp>
        <p:nvSpPr>
          <p:cNvPr id="27669" name="Rectangle 28"/>
          <p:cNvSpPr>
            <a:spLocks noChangeArrowheads="1"/>
          </p:cNvSpPr>
          <p:nvPr/>
        </p:nvSpPr>
        <p:spPr bwMode="auto">
          <a:xfrm>
            <a:off x="3033713" y="2595564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27670" name="Rectangle 29"/>
          <p:cNvSpPr>
            <a:spLocks noChangeArrowheads="1"/>
          </p:cNvSpPr>
          <p:nvPr/>
        </p:nvSpPr>
        <p:spPr bwMode="auto">
          <a:xfrm>
            <a:off x="2909888" y="2779713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D</a:t>
            </a:r>
            <a:endParaRPr lang="en-US" altLang="en-US"/>
          </a:p>
        </p:txBody>
      </p:sp>
      <p:sp>
        <p:nvSpPr>
          <p:cNvPr id="27671" name="Rectangle 30"/>
          <p:cNvSpPr>
            <a:spLocks noChangeArrowheads="1"/>
          </p:cNvSpPr>
          <p:nvPr/>
        </p:nvSpPr>
        <p:spPr bwMode="auto">
          <a:xfrm>
            <a:off x="3033713" y="2871789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27672" name="Rectangle 31"/>
          <p:cNvSpPr>
            <a:spLocks noChangeArrowheads="1"/>
          </p:cNvSpPr>
          <p:nvPr/>
        </p:nvSpPr>
        <p:spPr bwMode="auto">
          <a:xfrm>
            <a:off x="2909888" y="3090863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D</a:t>
            </a:r>
            <a:endParaRPr lang="en-US" altLang="en-US"/>
          </a:p>
        </p:txBody>
      </p:sp>
      <p:sp>
        <p:nvSpPr>
          <p:cNvPr id="27673" name="Rectangle 32"/>
          <p:cNvSpPr>
            <a:spLocks noChangeArrowheads="1"/>
          </p:cNvSpPr>
          <p:nvPr/>
        </p:nvSpPr>
        <p:spPr bwMode="auto">
          <a:xfrm>
            <a:off x="3033713" y="3182939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27674" name="Rectangle 33"/>
          <p:cNvSpPr>
            <a:spLocks noChangeArrowheads="1"/>
          </p:cNvSpPr>
          <p:nvPr/>
        </p:nvSpPr>
        <p:spPr bwMode="auto">
          <a:xfrm>
            <a:off x="2943225" y="3811588"/>
            <a:ext cx="945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F</a:t>
            </a:r>
            <a:endParaRPr lang="en-US" altLang="en-US"/>
          </a:p>
        </p:txBody>
      </p:sp>
      <p:sp>
        <p:nvSpPr>
          <p:cNvPr id="27675" name="Rectangle 34"/>
          <p:cNvSpPr>
            <a:spLocks noChangeArrowheads="1"/>
          </p:cNvSpPr>
          <p:nvPr/>
        </p:nvSpPr>
        <p:spPr bwMode="auto">
          <a:xfrm>
            <a:off x="3033713" y="3906839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27676" name="Rectangle 35"/>
          <p:cNvSpPr>
            <a:spLocks noChangeArrowheads="1"/>
          </p:cNvSpPr>
          <p:nvPr/>
        </p:nvSpPr>
        <p:spPr bwMode="auto">
          <a:xfrm>
            <a:off x="2943225" y="4122738"/>
            <a:ext cx="945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F</a:t>
            </a:r>
            <a:endParaRPr lang="en-US" altLang="en-US"/>
          </a:p>
        </p:txBody>
      </p:sp>
      <p:sp>
        <p:nvSpPr>
          <p:cNvPr id="27677" name="Rectangle 36"/>
          <p:cNvSpPr>
            <a:spLocks noChangeArrowheads="1"/>
          </p:cNvSpPr>
          <p:nvPr/>
        </p:nvSpPr>
        <p:spPr bwMode="auto">
          <a:xfrm>
            <a:off x="3033713" y="4214814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27678" name="Rectangle 37"/>
          <p:cNvSpPr>
            <a:spLocks noChangeArrowheads="1"/>
          </p:cNvSpPr>
          <p:nvPr/>
        </p:nvSpPr>
        <p:spPr bwMode="auto">
          <a:xfrm>
            <a:off x="2943225" y="4398963"/>
            <a:ext cx="945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F</a:t>
            </a:r>
            <a:endParaRPr lang="en-US" altLang="en-US"/>
          </a:p>
        </p:txBody>
      </p:sp>
      <p:sp>
        <p:nvSpPr>
          <p:cNvPr id="27679" name="Rectangle 38"/>
          <p:cNvSpPr>
            <a:spLocks noChangeArrowheads="1"/>
          </p:cNvSpPr>
          <p:nvPr/>
        </p:nvSpPr>
        <p:spPr bwMode="auto">
          <a:xfrm>
            <a:off x="3033713" y="4491039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27680" name="Rectangle 39"/>
          <p:cNvSpPr>
            <a:spLocks noChangeArrowheads="1"/>
          </p:cNvSpPr>
          <p:nvPr/>
        </p:nvSpPr>
        <p:spPr bwMode="auto">
          <a:xfrm>
            <a:off x="2943225" y="4706938"/>
            <a:ext cx="945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F</a:t>
            </a:r>
            <a:endParaRPr lang="en-US" altLang="en-US"/>
          </a:p>
        </p:txBody>
      </p:sp>
      <p:sp>
        <p:nvSpPr>
          <p:cNvPr id="27681" name="Rectangle 40"/>
          <p:cNvSpPr>
            <a:spLocks noChangeArrowheads="1"/>
          </p:cNvSpPr>
          <p:nvPr/>
        </p:nvSpPr>
        <p:spPr bwMode="auto">
          <a:xfrm>
            <a:off x="3033713" y="4803775"/>
            <a:ext cx="571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b="0" i="0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27682" name="Rectangle 41"/>
          <p:cNvSpPr>
            <a:spLocks noChangeArrowheads="1"/>
          </p:cNvSpPr>
          <p:nvPr/>
        </p:nvSpPr>
        <p:spPr bwMode="auto">
          <a:xfrm>
            <a:off x="3433764" y="2371725"/>
            <a:ext cx="3654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Logic</a:t>
            </a:r>
            <a:endParaRPr lang="en-US" altLang="en-US"/>
          </a:p>
        </p:txBody>
      </p:sp>
      <p:sp>
        <p:nvSpPr>
          <p:cNvPr id="27683" name="Rectangle 42"/>
          <p:cNvSpPr>
            <a:spLocks noChangeArrowheads="1"/>
          </p:cNvSpPr>
          <p:nvPr/>
        </p:nvSpPr>
        <p:spPr bwMode="auto">
          <a:xfrm>
            <a:off x="3346450" y="2546350"/>
            <a:ext cx="53700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function</a:t>
            </a:r>
            <a:endParaRPr lang="en-US" altLang="en-US"/>
          </a:p>
        </p:txBody>
      </p:sp>
      <p:sp>
        <p:nvSpPr>
          <p:cNvPr id="27684" name="Rectangle 43"/>
          <p:cNvSpPr>
            <a:spLocks noChangeArrowheads="1"/>
          </p:cNvSpPr>
          <p:nvPr/>
        </p:nvSpPr>
        <p:spPr bwMode="auto">
          <a:xfrm>
            <a:off x="3551238" y="2722563"/>
            <a:ext cx="1282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of</a:t>
            </a:r>
            <a:endParaRPr lang="en-US" altLang="en-US"/>
          </a:p>
        </p:txBody>
      </p:sp>
      <p:sp>
        <p:nvSpPr>
          <p:cNvPr id="27685" name="Rectangle 44"/>
          <p:cNvSpPr>
            <a:spLocks noChangeArrowheads="1"/>
          </p:cNvSpPr>
          <p:nvPr/>
        </p:nvSpPr>
        <p:spPr bwMode="auto">
          <a:xfrm>
            <a:off x="3505200" y="2897188"/>
            <a:ext cx="2308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</a:t>
            </a:r>
            <a:endParaRPr lang="en-US" altLang="en-US"/>
          </a:p>
        </p:txBody>
      </p:sp>
      <p:sp>
        <p:nvSpPr>
          <p:cNvPr id="27686" name="Rectangle 45"/>
          <p:cNvSpPr>
            <a:spLocks noChangeArrowheads="1"/>
          </p:cNvSpPr>
          <p:nvPr/>
        </p:nvSpPr>
        <p:spPr bwMode="auto">
          <a:xfrm>
            <a:off x="4918076" y="3214688"/>
            <a:ext cx="3654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Logic</a:t>
            </a:r>
            <a:endParaRPr lang="en-US" altLang="en-US"/>
          </a:p>
        </p:txBody>
      </p:sp>
      <p:sp>
        <p:nvSpPr>
          <p:cNvPr id="27687" name="Rectangle 46"/>
          <p:cNvSpPr>
            <a:spLocks noChangeArrowheads="1"/>
          </p:cNvSpPr>
          <p:nvPr/>
        </p:nvSpPr>
        <p:spPr bwMode="auto">
          <a:xfrm>
            <a:off x="4830763" y="3386138"/>
            <a:ext cx="53700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function</a:t>
            </a:r>
            <a:endParaRPr lang="en-US" altLang="en-US"/>
          </a:p>
        </p:txBody>
      </p:sp>
      <p:sp>
        <p:nvSpPr>
          <p:cNvPr id="27688" name="Rectangle 47"/>
          <p:cNvSpPr>
            <a:spLocks noChangeArrowheads="1"/>
          </p:cNvSpPr>
          <p:nvPr/>
        </p:nvSpPr>
        <p:spPr bwMode="auto">
          <a:xfrm>
            <a:off x="5033963" y="3560763"/>
            <a:ext cx="1282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of</a:t>
            </a:r>
            <a:endParaRPr lang="en-US" altLang="en-US"/>
          </a:p>
        </p:txBody>
      </p:sp>
      <p:sp>
        <p:nvSpPr>
          <p:cNvPr id="27689" name="Rectangle 48"/>
          <p:cNvSpPr>
            <a:spLocks noChangeArrowheads="1"/>
          </p:cNvSpPr>
          <p:nvPr/>
        </p:nvSpPr>
        <p:spPr bwMode="auto">
          <a:xfrm>
            <a:off x="4987925" y="3736975"/>
            <a:ext cx="2308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</a:t>
            </a:r>
            <a:endParaRPr lang="en-US" altLang="en-US"/>
          </a:p>
        </p:txBody>
      </p:sp>
      <p:sp>
        <p:nvSpPr>
          <p:cNvPr id="27690" name="Rectangle 49"/>
          <p:cNvSpPr>
            <a:spLocks noChangeArrowheads="1"/>
          </p:cNvSpPr>
          <p:nvPr/>
        </p:nvSpPr>
        <p:spPr bwMode="auto">
          <a:xfrm>
            <a:off x="3257551" y="3821114"/>
            <a:ext cx="722313" cy="1152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691" name="Line 50"/>
          <p:cNvSpPr>
            <a:spLocks noChangeShapeType="1"/>
          </p:cNvSpPr>
          <p:nvPr/>
        </p:nvSpPr>
        <p:spPr bwMode="auto">
          <a:xfrm flipH="1">
            <a:off x="3132138" y="3957639"/>
            <a:ext cx="125412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2" name="Line 51"/>
          <p:cNvSpPr>
            <a:spLocks noChangeShapeType="1"/>
          </p:cNvSpPr>
          <p:nvPr/>
        </p:nvSpPr>
        <p:spPr bwMode="auto">
          <a:xfrm flipH="1">
            <a:off x="3132138" y="4262439"/>
            <a:ext cx="125412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3" name="Line 52"/>
          <p:cNvSpPr>
            <a:spLocks noChangeShapeType="1"/>
          </p:cNvSpPr>
          <p:nvPr/>
        </p:nvSpPr>
        <p:spPr bwMode="auto">
          <a:xfrm flipH="1">
            <a:off x="3132138" y="4556125"/>
            <a:ext cx="125412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4" name="Line 53"/>
          <p:cNvSpPr>
            <a:spLocks noChangeShapeType="1"/>
          </p:cNvSpPr>
          <p:nvPr/>
        </p:nvSpPr>
        <p:spPr bwMode="auto">
          <a:xfrm flipH="1">
            <a:off x="3132138" y="4835525"/>
            <a:ext cx="125412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5" name="Rectangle 54"/>
          <p:cNvSpPr>
            <a:spLocks noChangeArrowheads="1"/>
          </p:cNvSpPr>
          <p:nvPr/>
        </p:nvSpPr>
        <p:spPr bwMode="auto">
          <a:xfrm>
            <a:off x="3433764" y="4048125"/>
            <a:ext cx="3654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Logic</a:t>
            </a:r>
            <a:endParaRPr lang="en-US" altLang="en-US"/>
          </a:p>
        </p:txBody>
      </p:sp>
      <p:sp>
        <p:nvSpPr>
          <p:cNvPr id="27696" name="Rectangle 55"/>
          <p:cNvSpPr>
            <a:spLocks noChangeArrowheads="1"/>
          </p:cNvSpPr>
          <p:nvPr/>
        </p:nvSpPr>
        <p:spPr bwMode="auto">
          <a:xfrm>
            <a:off x="3346450" y="4224338"/>
            <a:ext cx="53700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function</a:t>
            </a:r>
            <a:endParaRPr lang="en-US" altLang="en-US"/>
          </a:p>
        </p:txBody>
      </p:sp>
      <p:sp>
        <p:nvSpPr>
          <p:cNvPr id="27697" name="Rectangle 56"/>
          <p:cNvSpPr>
            <a:spLocks noChangeArrowheads="1"/>
          </p:cNvSpPr>
          <p:nvPr/>
        </p:nvSpPr>
        <p:spPr bwMode="auto">
          <a:xfrm>
            <a:off x="3551238" y="4398963"/>
            <a:ext cx="1282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of</a:t>
            </a:r>
            <a:endParaRPr lang="en-US" altLang="en-US"/>
          </a:p>
        </p:txBody>
      </p:sp>
      <p:sp>
        <p:nvSpPr>
          <p:cNvPr id="27698" name="Rectangle 57"/>
          <p:cNvSpPr>
            <a:spLocks noChangeArrowheads="1"/>
          </p:cNvSpPr>
          <p:nvPr/>
        </p:nvSpPr>
        <p:spPr bwMode="auto">
          <a:xfrm>
            <a:off x="3505200" y="4573588"/>
            <a:ext cx="2308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</a:t>
            </a:r>
            <a:endParaRPr lang="en-US" altLang="en-US"/>
          </a:p>
        </p:txBody>
      </p:sp>
      <p:sp>
        <p:nvSpPr>
          <p:cNvPr id="27699" name="Freeform 58"/>
          <p:cNvSpPr>
            <a:spLocks/>
          </p:cNvSpPr>
          <p:nvPr/>
        </p:nvSpPr>
        <p:spPr bwMode="auto">
          <a:xfrm>
            <a:off x="4365626" y="2892426"/>
            <a:ext cx="155575" cy="430213"/>
          </a:xfrm>
          <a:custGeom>
            <a:avLst/>
            <a:gdLst>
              <a:gd name="T0" fmla="*/ 155575 w 98"/>
              <a:gd name="T1" fmla="*/ 125413 h 271"/>
              <a:gd name="T2" fmla="*/ 155575 w 98"/>
              <a:gd name="T3" fmla="*/ 306388 h 271"/>
              <a:gd name="T4" fmla="*/ 0 w 98"/>
              <a:gd name="T5" fmla="*/ 430213 h 271"/>
              <a:gd name="T6" fmla="*/ 0 w 98"/>
              <a:gd name="T7" fmla="*/ 0 h 271"/>
              <a:gd name="T8" fmla="*/ 155575 w 98"/>
              <a:gd name="T9" fmla="*/ 125413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" h="271">
                <a:moveTo>
                  <a:pt x="98" y="79"/>
                </a:moveTo>
                <a:lnTo>
                  <a:pt x="98" y="193"/>
                </a:lnTo>
                <a:lnTo>
                  <a:pt x="0" y="271"/>
                </a:lnTo>
                <a:lnTo>
                  <a:pt x="0" y="0"/>
                </a:lnTo>
                <a:lnTo>
                  <a:pt x="98" y="79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0" name="Freeform 59"/>
          <p:cNvSpPr>
            <a:spLocks/>
          </p:cNvSpPr>
          <p:nvPr/>
        </p:nvSpPr>
        <p:spPr bwMode="auto">
          <a:xfrm>
            <a:off x="5805489" y="2376488"/>
            <a:ext cx="168275" cy="603250"/>
          </a:xfrm>
          <a:custGeom>
            <a:avLst/>
            <a:gdLst>
              <a:gd name="T0" fmla="*/ 168275 w 106"/>
              <a:gd name="T1" fmla="*/ 111125 h 380"/>
              <a:gd name="T2" fmla="*/ 168275 w 106"/>
              <a:gd name="T3" fmla="*/ 492125 h 380"/>
              <a:gd name="T4" fmla="*/ 0 w 106"/>
              <a:gd name="T5" fmla="*/ 603250 h 380"/>
              <a:gd name="T6" fmla="*/ 0 w 106"/>
              <a:gd name="T7" fmla="*/ 0 h 380"/>
              <a:gd name="T8" fmla="*/ 168275 w 106"/>
              <a:gd name="T9" fmla="*/ 111125 h 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" h="380">
                <a:moveTo>
                  <a:pt x="106" y="70"/>
                </a:moveTo>
                <a:lnTo>
                  <a:pt x="106" y="310"/>
                </a:lnTo>
                <a:lnTo>
                  <a:pt x="0" y="380"/>
                </a:lnTo>
                <a:lnTo>
                  <a:pt x="0" y="0"/>
                </a:lnTo>
                <a:lnTo>
                  <a:pt x="106" y="7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1" name="Freeform 60"/>
          <p:cNvSpPr>
            <a:spLocks/>
          </p:cNvSpPr>
          <p:nvPr/>
        </p:nvSpPr>
        <p:spPr bwMode="auto">
          <a:xfrm>
            <a:off x="4365626" y="3833814"/>
            <a:ext cx="155575" cy="428625"/>
          </a:xfrm>
          <a:custGeom>
            <a:avLst/>
            <a:gdLst>
              <a:gd name="T0" fmla="*/ 155575 w 98"/>
              <a:gd name="T1" fmla="*/ 123825 h 270"/>
              <a:gd name="T2" fmla="*/ 155575 w 98"/>
              <a:gd name="T3" fmla="*/ 304800 h 270"/>
              <a:gd name="T4" fmla="*/ 0 w 98"/>
              <a:gd name="T5" fmla="*/ 428625 h 270"/>
              <a:gd name="T6" fmla="*/ 0 w 98"/>
              <a:gd name="T7" fmla="*/ 0 h 270"/>
              <a:gd name="T8" fmla="*/ 155575 w 98"/>
              <a:gd name="T9" fmla="*/ 123825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" h="270">
                <a:moveTo>
                  <a:pt x="98" y="78"/>
                </a:moveTo>
                <a:lnTo>
                  <a:pt x="98" y="192"/>
                </a:lnTo>
                <a:lnTo>
                  <a:pt x="0" y="270"/>
                </a:lnTo>
                <a:lnTo>
                  <a:pt x="0" y="0"/>
                </a:lnTo>
                <a:lnTo>
                  <a:pt x="98" y="78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2" name="Freeform 61"/>
          <p:cNvSpPr>
            <a:spLocks/>
          </p:cNvSpPr>
          <p:nvPr/>
        </p:nvSpPr>
        <p:spPr bwMode="auto">
          <a:xfrm>
            <a:off x="5805489" y="3303588"/>
            <a:ext cx="155575" cy="430212"/>
          </a:xfrm>
          <a:custGeom>
            <a:avLst/>
            <a:gdLst>
              <a:gd name="T0" fmla="*/ 155575 w 98"/>
              <a:gd name="T1" fmla="*/ 125412 h 271"/>
              <a:gd name="T2" fmla="*/ 155575 w 98"/>
              <a:gd name="T3" fmla="*/ 304800 h 271"/>
              <a:gd name="T4" fmla="*/ 0 w 98"/>
              <a:gd name="T5" fmla="*/ 430212 h 271"/>
              <a:gd name="T6" fmla="*/ 0 w 98"/>
              <a:gd name="T7" fmla="*/ 0 h 271"/>
              <a:gd name="T8" fmla="*/ 155575 w 98"/>
              <a:gd name="T9" fmla="*/ 125412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" h="271">
                <a:moveTo>
                  <a:pt x="98" y="79"/>
                </a:moveTo>
                <a:lnTo>
                  <a:pt x="98" y="192"/>
                </a:lnTo>
                <a:lnTo>
                  <a:pt x="0" y="271"/>
                </a:lnTo>
                <a:lnTo>
                  <a:pt x="0" y="0"/>
                </a:lnTo>
                <a:lnTo>
                  <a:pt x="98" y="79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3" name="Freeform 62"/>
          <p:cNvSpPr>
            <a:spLocks/>
          </p:cNvSpPr>
          <p:nvPr/>
        </p:nvSpPr>
        <p:spPr bwMode="auto">
          <a:xfrm>
            <a:off x="6534151" y="4487864"/>
            <a:ext cx="149225" cy="428625"/>
          </a:xfrm>
          <a:custGeom>
            <a:avLst/>
            <a:gdLst>
              <a:gd name="T0" fmla="*/ 149225 w 94"/>
              <a:gd name="T1" fmla="*/ 123825 h 270"/>
              <a:gd name="T2" fmla="*/ 149225 w 94"/>
              <a:gd name="T3" fmla="*/ 304800 h 270"/>
              <a:gd name="T4" fmla="*/ 0 w 94"/>
              <a:gd name="T5" fmla="*/ 428625 h 270"/>
              <a:gd name="T6" fmla="*/ 0 w 94"/>
              <a:gd name="T7" fmla="*/ 0 h 270"/>
              <a:gd name="T8" fmla="*/ 149225 w 94"/>
              <a:gd name="T9" fmla="*/ 123825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" h="270">
                <a:moveTo>
                  <a:pt x="94" y="78"/>
                </a:moveTo>
                <a:lnTo>
                  <a:pt x="94" y="192"/>
                </a:lnTo>
                <a:lnTo>
                  <a:pt x="0" y="270"/>
                </a:lnTo>
                <a:lnTo>
                  <a:pt x="0" y="0"/>
                </a:lnTo>
                <a:lnTo>
                  <a:pt x="94" y="78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4" name="Freeform 63"/>
          <p:cNvSpPr>
            <a:spLocks/>
          </p:cNvSpPr>
          <p:nvPr/>
        </p:nvSpPr>
        <p:spPr bwMode="auto">
          <a:xfrm>
            <a:off x="6677026" y="5614989"/>
            <a:ext cx="149225" cy="422275"/>
          </a:xfrm>
          <a:custGeom>
            <a:avLst/>
            <a:gdLst>
              <a:gd name="T0" fmla="*/ 149225 w 94"/>
              <a:gd name="T1" fmla="*/ 123825 h 266"/>
              <a:gd name="T2" fmla="*/ 149225 w 94"/>
              <a:gd name="T3" fmla="*/ 298450 h 266"/>
              <a:gd name="T4" fmla="*/ 0 w 94"/>
              <a:gd name="T5" fmla="*/ 422275 h 266"/>
              <a:gd name="T6" fmla="*/ 0 w 94"/>
              <a:gd name="T7" fmla="*/ 0 h 266"/>
              <a:gd name="T8" fmla="*/ 149225 w 94"/>
              <a:gd name="T9" fmla="*/ 123825 h 2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" h="266">
                <a:moveTo>
                  <a:pt x="94" y="78"/>
                </a:moveTo>
                <a:lnTo>
                  <a:pt x="94" y="188"/>
                </a:lnTo>
                <a:lnTo>
                  <a:pt x="0" y="266"/>
                </a:lnTo>
                <a:lnTo>
                  <a:pt x="0" y="0"/>
                </a:lnTo>
                <a:lnTo>
                  <a:pt x="94" y="78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5" name="Freeform 64"/>
          <p:cNvSpPr>
            <a:spLocks/>
          </p:cNvSpPr>
          <p:nvPr/>
        </p:nvSpPr>
        <p:spPr bwMode="auto">
          <a:xfrm>
            <a:off x="8807451" y="4019551"/>
            <a:ext cx="155575" cy="430213"/>
          </a:xfrm>
          <a:custGeom>
            <a:avLst/>
            <a:gdLst>
              <a:gd name="T0" fmla="*/ 155575 w 98"/>
              <a:gd name="T1" fmla="*/ 125413 h 271"/>
              <a:gd name="T2" fmla="*/ 155575 w 98"/>
              <a:gd name="T3" fmla="*/ 306388 h 271"/>
              <a:gd name="T4" fmla="*/ 0 w 98"/>
              <a:gd name="T5" fmla="*/ 430213 h 271"/>
              <a:gd name="T6" fmla="*/ 0 w 98"/>
              <a:gd name="T7" fmla="*/ 0 h 271"/>
              <a:gd name="T8" fmla="*/ 155575 w 98"/>
              <a:gd name="T9" fmla="*/ 125413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" h="271">
                <a:moveTo>
                  <a:pt x="98" y="79"/>
                </a:moveTo>
                <a:lnTo>
                  <a:pt x="98" y="193"/>
                </a:lnTo>
                <a:lnTo>
                  <a:pt x="0" y="271"/>
                </a:lnTo>
                <a:lnTo>
                  <a:pt x="0" y="0"/>
                </a:lnTo>
                <a:lnTo>
                  <a:pt x="98" y="79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6" name="Freeform 65"/>
          <p:cNvSpPr>
            <a:spLocks/>
          </p:cNvSpPr>
          <p:nvPr/>
        </p:nvSpPr>
        <p:spPr bwMode="auto">
          <a:xfrm>
            <a:off x="8807451" y="2363788"/>
            <a:ext cx="155575" cy="430212"/>
          </a:xfrm>
          <a:custGeom>
            <a:avLst/>
            <a:gdLst>
              <a:gd name="T0" fmla="*/ 155575 w 98"/>
              <a:gd name="T1" fmla="*/ 123825 h 271"/>
              <a:gd name="T2" fmla="*/ 155575 w 98"/>
              <a:gd name="T3" fmla="*/ 304800 h 271"/>
              <a:gd name="T4" fmla="*/ 0 w 98"/>
              <a:gd name="T5" fmla="*/ 430212 h 271"/>
              <a:gd name="T6" fmla="*/ 0 w 98"/>
              <a:gd name="T7" fmla="*/ 0 h 271"/>
              <a:gd name="T8" fmla="*/ 155575 w 98"/>
              <a:gd name="T9" fmla="*/ 123825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" h="271">
                <a:moveTo>
                  <a:pt x="98" y="78"/>
                </a:moveTo>
                <a:lnTo>
                  <a:pt x="98" y="192"/>
                </a:lnTo>
                <a:lnTo>
                  <a:pt x="0" y="271"/>
                </a:lnTo>
                <a:lnTo>
                  <a:pt x="0" y="0"/>
                </a:lnTo>
                <a:lnTo>
                  <a:pt x="98" y="78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7" name="Freeform 66"/>
          <p:cNvSpPr>
            <a:spLocks/>
          </p:cNvSpPr>
          <p:nvPr/>
        </p:nvSpPr>
        <p:spPr bwMode="auto">
          <a:xfrm>
            <a:off x="6534151" y="2811463"/>
            <a:ext cx="149225" cy="430212"/>
          </a:xfrm>
          <a:custGeom>
            <a:avLst/>
            <a:gdLst>
              <a:gd name="T0" fmla="*/ 149225 w 94"/>
              <a:gd name="T1" fmla="*/ 125412 h 271"/>
              <a:gd name="T2" fmla="*/ 149225 w 94"/>
              <a:gd name="T3" fmla="*/ 306387 h 271"/>
              <a:gd name="T4" fmla="*/ 0 w 94"/>
              <a:gd name="T5" fmla="*/ 430212 h 271"/>
              <a:gd name="T6" fmla="*/ 0 w 94"/>
              <a:gd name="T7" fmla="*/ 0 h 271"/>
              <a:gd name="T8" fmla="*/ 149225 w 94"/>
              <a:gd name="T9" fmla="*/ 125412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" h="271">
                <a:moveTo>
                  <a:pt x="94" y="79"/>
                </a:moveTo>
                <a:lnTo>
                  <a:pt x="94" y="193"/>
                </a:lnTo>
                <a:lnTo>
                  <a:pt x="0" y="271"/>
                </a:lnTo>
                <a:lnTo>
                  <a:pt x="0" y="0"/>
                </a:lnTo>
                <a:lnTo>
                  <a:pt x="94" y="79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8" name="Freeform 67"/>
          <p:cNvSpPr>
            <a:spLocks/>
          </p:cNvSpPr>
          <p:nvPr/>
        </p:nvSpPr>
        <p:spPr bwMode="auto">
          <a:xfrm>
            <a:off x="7275514" y="4848226"/>
            <a:ext cx="155575" cy="430213"/>
          </a:xfrm>
          <a:custGeom>
            <a:avLst/>
            <a:gdLst>
              <a:gd name="T0" fmla="*/ 155575 w 98"/>
              <a:gd name="T1" fmla="*/ 125413 h 271"/>
              <a:gd name="T2" fmla="*/ 155575 w 98"/>
              <a:gd name="T3" fmla="*/ 304800 h 271"/>
              <a:gd name="T4" fmla="*/ 0 w 98"/>
              <a:gd name="T5" fmla="*/ 430213 h 271"/>
              <a:gd name="T6" fmla="*/ 0 w 98"/>
              <a:gd name="T7" fmla="*/ 0 h 271"/>
              <a:gd name="T8" fmla="*/ 155575 w 98"/>
              <a:gd name="T9" fmla="*/ 125413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" h="271">
                <a:moveTo>
                  <a:pt x="98" y="79"/>
                </a:moveTo>
                <a:lnTo>
                  <a:pt x="98" y="192"/>
                </a:lnTo>
                <a:lnTo>
                  <a:pt x="0" y="271"/>
                </a:lnTo>
                <a:lnTo>
                  <a:pt x="0" y="0"/>
                </a:lnTo>
                <a:lnTo>
                  <a:pt x="98" y="79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9" name="Freeform 68"/>
          <p:cNvSpPr>
            <a:spLocks/>
          </p:cNvSpPr>
          <p:nvPr/>
        </p:nvSpPr>
        <p:spPr bwMode="auto">
          <a:xfrm>
            <a:off x="7275514" y="3160713"/>
            <a:ext cx="155575" cy="430212"/>
          </a:xfrm>
          <a:custGeom>
            <a:avLst/>
            <a:gdLst>
              <a:gd name="T0" fmla="*/ 155575 w 98"/>
              <a:gd name="T1" fmla="*/ 123825 h 271"/>
              <a:gd name="T2" fmla="*/ 155575 w 98"/>
              <a:gd name="T3" fmla="*/ 304800 h 271"/>
              <a:gd name="T4" fmla="*/ 0 w 98"/>
              <a:gd name="T5" fmla="*/ 430212 h 271"/>
              <a:gd name="T6" fmla="*/ 0 w 98"/>
              <a:gd name="T7" fmla="*/ 0 h 271"/>
              <a:gd name="T8" fmla="*/ 155575 w 98"/>
              <a:gd name="T9" fmla="*/ 123825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" h="271">
                <a:moveTo>
                  <a:pt x="98" y="78"/>
                </a:moveTo>
                <a:lnTo>
                  <a:pt x="98" y="192"/>
                </a:lnTo>
                <a:lnTo>
                  <a:pt x="0" y="271"/>
                </a:lnTo>
                <a:lnTo>
                  <a:pt x="0" y="0"/>
                </a:lnTo>
                <a:lnTo>
                  <a:pt x="98" y="78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0" name="Freeform 69"/>
          <p:cNvSpPr>
            <a:spLocks/>
          </p:cNvSpPr>
          <p:nvPr/>
        </p:nvSpPr>
        <p:spPr bwMode="auto">
          <a:xfrm>
            <a:off x="4714876" y="1822451"/>
            <a:ext cx="74613" cy="1624013"/>
          </a:xfrm>
          <a:custGeom>
            <a:avLst/>
            <a:gdLst>
              <a:gd name="T0" fmla="*/ 0 w 47"/>
              <a:gd name="T1" fmla="*/ 0 h 1023"/>
              <a:gd name="T2" fmla="*/ 0 w 47"/>
              <a:gd name="T3" fmla="*/ 1624013 h 1023"/>
              <a:gd name="T4" fmla="*/ 74613 w 47"/>
              <a:gd name="T5" fmla="*/ 1624013 h 102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" h="1023">
                <a:moveTo>
                  <a:pt x="0" y="0"/>
                </a:moveTo>
                <a:lnTo>
                  <a:pt x="0" y="1023"/>
                </a:lnTo>
                <a:lnTo>
                  <a:pt x="47" y="1023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1" name="Line 70"/>
          <p:cNvSpPr>
            <a:spLocks noChangeShapeType="1"/>
          </p:cNvSpPr>
          <p:nvPr/>
        </p:nvSpPr>
        <p:spPr bwMode="auto">
          <a:xfrm>
            <a:off x="4714875" y="1479550"/>
            <a:ext cx="1588" cy="1920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2" name="Freeform 71"/>
          <p:cNvSpPr>
            <a:spLocks/>
          </p:cNvSpPr>
          <p:nvPr/>
        </p:nvSpPr>
        <p:spPr bwMode="auto">
          <a:xfrm>
            <a:off x="6596063" y="1822450"/>
            <a:ext cx="641350" cy="522288"/>
          </a:xfrm>
          <a:custGeom>
            <a:avLst/>
            <a:gdLst>
              <a:gd name="T0" fmla="*/ 0 w 404"/>
              <a:gd name="T1" fmla="*/ 0 h 329"/>
              <a:gd name="T2" fmla="*/ 0 w 404"/>
              <a:gd name="T3" fmla="*/ 522288 h 329"/>
              <a:gd name="T4" fmla="*/ 641350 w 404"/>
              <a:gd name="T5" fmla="*/ 522288 h 3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4" h="329">
                <a:moveTo>
                  <a:pt x="0" y="0"/>
                </a:moveTo>
                <a:lnTo>
                  <a:pt x="0" y="329"/>
                </a:lnTo>
                <a:lnTo>
                  <a:pt x="404" y="329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3" name="Line 72"/>
          <p:cNvSpPr>
            <a:spLocks noChangeShapeType="1"/>
          </p:cNvSpPr>
          <p:nvPr/>
        </p:nvSpPr>
        <p:spPr bwMode="auto">
          <a:xfrm>
            <a:off x="6596064" y="1479550"/>
            <a:ext cx="1587" cy="1920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4" name="Freeform 73"/>
          <p:cNvSpPr>
            <a:spLocks/>
          </p:cNvSpPr>
          <p:nvPr/>
        </p:nvSpPr>
        <p:spPr bwMode="auto">
          <a:xfrm>
            <a:off x="4497389" y="1671638"/>
            <a:ext cx="428625" cy="150812"/>
          </a:xfrm>
          <a:custGeom>
            <a:avLst/>
            <a:gdLst>
              <a:gd name="T0" fmla="*/ 304800 w 270"/>
              <a:gd name="T1" fmla="*/ 150812 h 95"/>
              <a:gd name="T2" fmla="*/ 123825 w 270"/>
              <a:gd name="T3" fmla="*/ 150812 h 95"/>
              <a:gd name="T4" fmla="*/ 0 w 270"/>
              <a:gd name="T5" fmla="*/ 0 h 95"/>
              <a:gd name="T6" fmla="*/ 428625 w 270"/>
              <a:gd name="T7" fmla="*/ 0 h 95"/>
              <a:gd name="T8" fmla="*/ 304800 w 270"/>
              <a:gd name="T9" fmla="*/ 150812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0" h="95">
                <a:moveTo>
                  <a:pt x="192" y="95"/>
                </a:moveTo>
                <a:lnTo>
                  <a:pt x="78" y="95"/>
                </a:lnTo>
                <a:lnTo>
                  <a:pt x="0" y="0"/>
                </a:lnTo>
                <a:lnTo>
                  <a:pt x="270" y="0"/>
                </a:lnTo>
                <a:lnTo>
                  <a:pt x="192" y="95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5" name="Freeform 74"/>
          <p:cNvSpPr>
            <a:spLocks/>
          </p:cNvSpPr>
          <p:nvPr/>
        </p:nvSpPr>
        <p:spPr bwMode="auto">
          <a:xfrm>
            <a:off x="6384926" y="1671638"/>
            <a:ext cx="428625" cy="150812"/>
          </a:xfrm>
          <a:custGeom>
            <a:avLst/>
            <a:gdLst>
              <a:gd name="T0" fmla="*/ 304800 w 270"/>
              <a:gd name="T1" fmla="*/ 150812 h 95"/>
              <a:gd name="T2" fmla="*/ 123825 w 270"/>
              <a:gd name="T3" fmla="*/ 150812 h 95"/>
              <a:gd name="T4" fmla="*/ 0 w 270"/>
              <a:gd name="T5" fmla="*/ 0 h 95"/>
              <a:gd name="T6" fmla="*/ 428625 w 270"/>
              <a:gd name="T7" fmla="*/ 0 h 95"/>
              <a:gd name="T8" fmla="*/ 304800 w 270"/>
              <a:gd name="T9" fmla="*/ 150812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0" h="95">
                <a:moveTo>
                  <a:pt x="192" y="95"/>
                </a:moveTo>
                <a:lnTo>
                  <a:pt x="78" y="95"/>
                </a:lnTo>
                <a:lnTo>
                  <a:pt x="0" y="0"/>
                </a:lnTo>
                <a:lnTo>
                  <a:pt x="270" y="0"/>
                </a:lnTo>
                <a:lnTo>
                  <a:pt x="192" y="95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6" name="Freeform 75"/>
          <p:cNvSpPr>
            <a:spLocks/>
          </p:cNvSpPr>
          <p:nvPr/>
        </p:nvSpPr>
        <p:spPr bwMode="auto">
          <a:xfrm>
            <a:off x="6888163" y="1671638"/>
            <a:ext cx="430212" cy="150812"/>
          </a:xfrm>
          <a:custGeom>
            <a:avLst/>
            <a:gdLst>
              <a:gd name="T0" fmla="*/ 306387 w 271"/>
              <a:gd name="T1" fmla="*/ 150812 h 95"/>
              <a:gd name="T2" fmla="*/ 125412 w 271"/>
              <a:gd name="T3" fmla="*/ 150812 h 95"/>
              <a:gd name="T4" fmla="*/ 0 w 271"/>
              <a:gd name="T5" fmla="*/ 0 h 95"/>
              <a:gd name="T6" fmla="*/ 430212 w 271"/>
              <a:gd name="T7" fmla="*/ 0 h 95"/>
              <a:gd name="T8" fmla="*/ 306387 w 271"/>
              <a:gd name="T9" fmla="*/ 150812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" h="95">
                <a:moveTo>
                  <a:pt x="193" y="95"/>
                </a:moveTo>
                <a:lnTo>
                  <a:pt x="79" y="95"/>
                </a:lnTo>
                <a:lnTo>
                  <a:pt x="0" y="0"/>
                </a:lnTo>
                <a:lnTo>
                  <a:pt x="271" y="0"/>
                </a:lnTo>
                <a:lnTo>
                  <a:pt x="193" y="95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7" name="Freeform 76"/>
          <p:cNvSpPr>
            <a:spLocks/>
          </p:cNvSpPr>
          <p:nvPr/>
        </p:nvSpPr>
        <p:spPr bwMode="auto">
          <a:xfrm>
            <a:off x="4229101" y="2195514"/>
            <a:ext cx="2366963" cy="803275"/>
          </a:xfrm>
          <a:custGeom>
            <a:avLst/>
            <a:gdLst>
              <a:gd name="T0" fmla="*/ 136525 w 1491"/>
              <a:gd name="T1" fmla="*/ 803275 h 506"/>
              <a:gd name="T2" fmla="*/ 0 w 1491"/>
              <a:gd name="T3" fmla="*/ 803275 h 506"/>
              <a:gd name="T4" fmla="*/ 0 w 1491"/>
              <a:gd name="T5" fmla="*/ 0 h 506"/>
              <a:gd name="T6" fmla="*/ 2366963 w 1491"/>
              <a:gd name="T7" fmla="*/ 0 h 5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1" h="506">
                <a:moveTo>
                  <a:pt x="86" y="506"/>
                </a:moveTo>
                <a:lnTo>
                  <a:pt x="0" y="506"/>
                </a:lnTo>
                <a:lnTo>
                  <a:pt x="0" y="0"/>
                </a:lnTo>
                <a:lnTo>
                  <a:pt x="1491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8" name="Freeform 77"/>
          <p:cNvSpPr>
            <a:spLocks/>
          </p:cNvSpPr>
          <p:nvPr/>
        </p:nvSpPr>
        <p:spPr bwMode="auto">
          <a:xfrm>
            <a:off x="4073526" y="2046288"/>
            <a:ext cx="2017713" cy="1905000"/>
          </a:xfrm>
          <a:custGeom>
            <a:avLst/>
            <a:gdLst>
              <a:gd name="T0" fmla="*/ 292100 w 1271"/>
              <a:gd name="T1" fmla="*/ 1905000 h 1200"/>
              <a:gd name="T2" fmla="*/ 0 w 1271"/>
              <a:gd name="T3" fmla="*/ 1905000 h 1200"/>
              <a:gd name="T4" fmla="*/ 0 w 1271"/>
              <a:gd name="T5" fmla="*/ 0 h 1200"/>
              <a:gd name="T6" fmla="*/ 2017713 w 1271"/>
              <a:gd name="T7" fmla="*/ 0 h 1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1" h="1200">
                <a:moveTo>
                  <a:pt x="184" y="1200"/>
                </a:moveTo>
                <a:lnTo>
                  <a:pt x="0" y="1200"/>
                </a:lnTo>
                <a:lnTo>
                  <a:pt x="0" y="0"/>
                </a:lnTo>
                <a:lnTo>
                  <a:pt x="1271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9" name="Rectangle 78"/>
          <p:cNvSpPr>
            <a:spLocks noChangeArrowheads="1"/>
          </p:cNvSpPr>
          <p:nvPr/>
        </p:nvSpPr>
        <p:spPr bwMode="auto">
          <a:xfrm>
            <a:off x="4789488" y="3209925"/>
            <a:ext cx="622300" cy="698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20" name="Freeform 79"/>
          <p:cNvSpPr>
            <a:spLocks/>
          </p:cNvSpPr>
          <p:nvPr/>
        </p:nvSpPr>
        <p:spPr bwMode="auto">
          <a:xfrm>
            <a:off x="4154489" y="2719389"/>
            <a:ext cx="211137" cy="479425"/>
          </a:xfrm>
          <a:custGeom>
            <a:avLst/>
            <a:gdLst>
              <a:gd name="T0" fmla="*/ 211137 w 133"/>
              <a:gd name="T1" fmla="*/ 479425 h 302"/>
              <a:gd name="T2" fmla="*/ 0 w 133"/>
              <a:gd name="T3" fmla="*/ 479425 h 302"/>
              <a:gd name="T4" fmla="*/ 0 w 133"/>
              <a:gd name="T5" fmla="*/ 0 h 3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3" h="302">
                <a:moveTo>
                  <a:pt x="133" y="302"/>
                </a:moveTo>
                <a:lnTo>
                  <a:pt x="0" y="302"/>
                </a:lnTo>
                <a:lnTo>
                  <a:pt x="0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1" name="Line 80"/>
          <p:cNvSpPr>
            <a:spLocks noChangeShapeType="1"/>
          </p:cNvSpPr>
          <p:nvPr/>
        </p:nvSpPr>
        <p:spPr bwMode="auto">
          <a:xfrm>
            <a:off x="3979864" y="2719389"/>
            <a:ext cx="1825625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2" name="Freeform 81"/>
          <p:cNvSpPr>
            <a:spLocks/>
          </p:cNvSpPr>
          <p:nvPr/>
        </p:nvSpPr>
        <p:spPr bwMode="auto">
          <a:xfrm>
            <a:off x="4521200" y="3128963"/>
            <a:ext cx="268288" cy="417512"/>
          </a:xfrm>
          <a:custGeom>
            <a:avLst/>
            <a:gdLst>
              <a:gd name="T0" fmla="*/ 0 w 169"/>
              <a:gd name="T1" fmla="*/ 0 h 263"/>
              <a:gd name="T2" fmla="*/ 80963 w 169"/>
              <a:gd name="T3" fmla="*/ 0 h 263"/>
              <a:gd name="T4" fmla="*/ 80963 w 169"/>
              <a:gd name="T5" fmla="*/ 417512 h 263"/>
              <a:gd name="T6" fmla="*/ 268288 w 169"/>
              <a:gd name="T7" fmla="*/ 417512 h 2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9" h="263">
                <a:moveTo>
                  <a:pt x="0" y="0"/>
                </a:moveTo>
                <a:lnTo>
                  <a:pt x="51" y="0"/>
                </a:lnTo>
                <a:lnTo>
                  <a:pt x="51" y="263"/>
                </a:lnTo>
                <a:lnTo>
                  <a:pt x="169" y="263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3" name="Freeform 82"/>
          <p:cNvSpPr>
            <a:spLocks/>
          </p:cNvSpPr>
          <p:nvPr/>
        </p:nvSpPr>
        <p:spPr bwMode="auto">
          <a:xfrm>
            <a:off x="4521200" y="3702050"/>
            <a:ext cx="268288" cy="336550"/>
          </a:xfrm>
          <a:custGeom>
            <a:avLst/>
            <a:gdLst>
              <a:gd name="T0" fmla="*/ 0 w 169"/>
              <a:gd name="T1" fmla="*/ 336550 h 212"/>
              <a:gd name="T2" fmla="*/ 80963 w 169"/>
              <a:gd name="T3" fmla="*/ 336550 h 212"/>
              <a:gd name="T4" fmla="*/ 80963 w 169"/>
              <a:gd name="T5" fmla="*/ 0 h 212"/>
              <a:gd name="T6" fmla="*/ 268288 w 169"/>
              <a:gd name="T7" fmla="*/ 0 h 2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9" h="212">
                <a:moveTo>
                  <a:pt x="0" y="212"/>
                </a:moveTo>
                <a:lnTo>
                  <a:pt x="51" y="212"/>
                </a:lnTo>
                <a:lnTo>
                  <a:pt x="51" y="0"/>
                </a:lnTo>
                <a:lnTo>
                  <a:pt x="169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4" name="Freeform 83"/>
          <p:cNvSpPr>
            <a:spLocks/>
          </p:cNvSpPr>
          <p:nvPr/>
        </p:nvSpPr>
        <p:spPr bwMode="auto">
          <a:xfrm>
            <a:off x="5692776" y="2338389"/>
            <a:ext cx="398463" cy="206375"/>
          </a:xfrm>
          <a:custGeom>
            <a:avLst/>
            <a:gdLst>
              <a:gd name="T0" fmla="*/ 112713 w 251"/>
              <a:gd name="T1" fmla="*/ 206375 h 130"/>
              <a:gd name="T2" fmla="*/ 0 w 251"/>
              <a:gd name="T3" fmla="*/ 206375 h 130"/>
              <a:gd name="T4" fmla="*/ 0 w 251"/>
              <a:gd name="T5" fmla="*/ 0 h 130"/>
              <a:gd name="T6" fmla="*/ 398463 w 251"/>
              <a:gd name="T7" fmla="*/ 0 h 1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1" h="130">
                <a:moveTo>
                  <a:pt x="71" y="130"/>
                </a:moveTo>
                <a:lnTo>
                  <a:pt x="0" y="130"/>
                </a:lnTo>
                <a:lnTo>
                  <a:pt x="0" y="0"/>
                </a:lnTo>
                <a:lnTo>
                  <a:pt x="251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5" name="Rectangle 84"/>
          <p:cNvSpPr>
            <a:spLocks noChangeArrowheads="1"/>
          </p:cNvSpPr>
          <p:nvPr/>
        </p:nvSpPr>
        <p:spPr bwMode="auto">
          <a:xfrm>
            <a:off x="5819775" y="2436813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26" name="Rectangle 85"/>
          <p:cNvSpPr>
            <a:spLocks noChangeArrowheads="1"/>
          </p:cNvSpPr>
          <p:nvPr/>
        </p:nvSpPr>
        <p:spPr bwMode="auto">
          <a:xfrm>
            <a:off x="4748213" y="1814513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27" name="Rectangle 86"/>
          <p:cNvSpPr>
            <a:spLocks noChangeArrowheads="1"/>
          </p:cNvSpPr>
          <p:nvPr/>
        </p:nvSpPr>
        <p:spPr bwMode="auto">
          <a:xfrm>
            <a:off x="3549650" y="129540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27728" name="Rectangle 87"/>
          <p:cNvSpPr>
            <a:spLocks noChangeArrowheads="1"/>
          </p:cNvSpPr>
          <p:nvPr/>
        </p:nvSpPr>
        <p:spPr bwMode="auto">
          <a:xfrm>
            <a:off x="5819775" y="2533650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29" name="Rectangle 88"/>
          <p:cNvSpPr>
            <a:spLocks noChangeArrowheads="1"/>
          </p:cNvSpPr>
          <p:nvPr/>
        </p:nvSpPr>
        <p:spPr bwMode="auto">
          <a:xfrm>
            <a:off x="5819775" y="2630488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30" name="Rectangle 89"/>
          <p:cNvSpPr>
            <a:spLocks noChangeArrowheads="1"/>
          </p:cNvSpPr>
          <p:nvPr/>
        </p:nvSpPr>
        <p:spPr bwMode="auto">
          <a:xfrm>
            <a:off x="5819775" y="2727325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31" name="Freeform 90"/>
          <p:cNvSpPr>
            <a:spLocks/>
          </p:cNvSpPr>
          <p:nvPr/>
        </p:nvSpPr>
        <p:spPr bwMode="auto">
          <a:xfrm>
            <a:off x="5910264" y="4057650"/>
            <a:ext cx="168275" cy="603250"/>
          </a:xfrm>
          <a:custGeom>
            <a:avLst/>
            <a:gdLst>
              <a:gd name="T0" fmla="*/ 168275 w 106"/>
              <a:gd name="T1" fmla="*/ 112713 h 380"/>
              <a:gd name="T2" fmla="*/ 168275 w 106"/>
              <a:gd name="T3" fmla="*/ 492125 h 380"/>
              <a:gd name="T4" fmla="*/ 0 w 106"/>
              <a:gd name="T5" fmla="*/ 603250 h 380"/>
              <a:gd name="T6" fmla="*/ 0 w 106"/>
              <a:gd name="T7" fmla="*/ 0 h 380"/>
              <a:gd name="T8" fmla="*/ 168275 w 106"/>
              <a:gd name="T9" fmla="*/ 112713 h 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" h="380">
                <a:moveTo>
                  <a:pt x="106" y="71"/>
                </a:moveTo>
                <a:lnTo>
                  <a:pt x="106" y="310"/>
                </a:lnTo>
                <a:lnTo>
                  <a:pt x="0" y="380"/>
                </a:lnTo>
                <a:lnTo>
                  <a:pt x="0" y="0"/>
                </a:lnTo>
                <a:lnTo>
                  <a:pt x="106" y="71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32" name="Rectangle 91"/>
          <p:cNvSpPr>
            <a:spLocks noChangeArrowheads="1"/>
          </p:cNvSpPr>
          <p:nvPr/>
        </p:nvSpPr>
        <p:spPr bwMode="auto">
          <a:xfrm>
            <a:off x="5921375" y="4119563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33" name="Rectangle 92"/>
          <p:cNvSpPr>
            <a:spLocks noChangeArrowheads="1"/>
          </p:cNvSpPr>
          <p:nvPr/>
        </p:nvSpPr>
        <p:spPr bwMode="auto">
          <a:xfrm>
            <a:off x="5921375" y="4216400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34" name="Rectangle 93"/>
          <p:cNvSpPr>
            <a:spLocks noChangeArrowheads="1"/>
          </p:cNvSpPr>
          <p:nvPr/>
        </p:nvSpPr>
        <p:spPr bwMode="auto">
          <a:xfrm>
            <a:off x="5921375" y="4310063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35" name="Rectangle 94"/>
          <p:cNvSpPr>
            <a:spLocks noChangeArrowheads="1"/>
          </p:cNvSpPr>
          <p:nvPr/>
        </p:nvSpPr>
        <p:spPr bwMode="auto">
          <a:xfrm>
            <a:off x="5921375" y="4406900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736" name="Freeform 95"/>
          <p:cNvSpPr>
            <a:spLocks/>
          </p:cNvSpPr>
          <p:nvPr/>
        </p:nvSpPr>
        <p:spPr bwMode="auto">
          <a:xfrm>
            <a:off x="5481638" y="2638426"/>
            <a:ext cx="323850" cy="2906713"/>
          </a:xfrm>
          <a:custGeom>
            <a:avLst/>
            <a:gdLst>
              <a:gd name="T0" fmla="*/ 323850 w 204"/>
              <a:gd name="T1" fmla="*/ 0 h 1831"/>
              <a:gd name="T2" fmla="*/ 0 w 204"/>
              <a:gd name="T3" fmla="*/ 0 h 1831"/>
              <a:gd name="T4" fmla="*/ 0 w 204"/>
              <a:gd name="T5" fmla="*/ 2906713 h 1831"/>
              <a:gd name="T6" fmla="*/ 323850 w 204"/>
              <a:gd name="T7" fmla="*/ 2906713 h 183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4" h="1831">
                <a:moveTo>
                  <a:pt x="204" y="0"/>
                </a:moveTo>
                <a:lnTo>
                  <a:pt x="0" y="0"/>
                </a:lnTo>
                <a:lnTo>
                  <a:pt x="0" y="1831"/>
                </a:lnTo>
                <a:lnTo>
                  <a:pt x="204" y="1831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37" name="Line 96"/>
          <p:cNvSpPr>
            <a:spLocks noChangeShapeType="1"/>
          </p:cNvSpPr>
          <p:nvPr/>
        </p:nvSpPr>
        <p:spPr bwMode="auto">
          <a:xfrm>
            <a:off x="3979864" y="4406900"/>
            <a:ext cx="1501775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38" name="Freeform 97"/>
          <p:cNvSpPr>
            <a:spLocks/>
          </p:cNvSpPr>
          <p:nvPr/>
        </p:nvSpPr>
        <p:spPr bwMode="auto">
          <a:xfrm>
            <a:off x="5592763" y="2719388"/>
            <a:ext cx="317500" cy="1681162"/>
          </a:xfrm>
          <a:custGeom>
            <a:avLst/>
            <a:gdLst>
              <a:gd name="T0" fmla="*/ 0 w 200"/>
              <a:gd name="T1" fmla="*/ 0 h 1059"/>
              <a:gd name="T2" fmla="*/ 0 w 200"/>
              <a:gd name="T3" fmla="*/ 1681162 h 1059"/>
              <a:gd name="T4" fmla="*/ 317500 w 200"/>
              <a:gd name="T5" fmla="*/ 1681162 h 105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" h="1059">
                <a:moveTo>
                  <a:pt x="0" y="0"/>
                </a:moveTo>
                <a:lnTo>
                  <a:pt x="0" y="1059"/>
                </a:lnTo>
                <a:lnTo>
                  <a:pt x="200" y="1059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39" name="Freeform 98"/>
          <p:cNvSpPr>
            <a:spLocks/>
          </p:cNvSpPr>
          <p:nvPr/>
        </p:nvSpPr>
        <p:spPr bwMode="auto">
          <a:xfrm>
            <a:off x="5692776" y="2830513"/>
            <a:ext cx="112713" cy="2597150"/>
          </a:xfrm>
          <a:custGeom>
            <a:avLst/>
            <a:gdLst>
              <a:gd name="T0" fmla="*/ 112713 w 71"/>
              <a:gd name="T1" fmla="*/ 0 h 1636"/>
              <a:gd name="T2" fmla="*/ 0 w 71"/>
              <a:gd name="T3" fmla="*/ 0 h 1636"/>
              <a:gd name="T4" fmla="*/ 0 w 71"/>
              <a:gd name="T5" fmla="*/ 2597150 h 1636"/>
              <a:gd name="T6" fmla="*/ 112713 w 71"/>
              <a:gd name="T7" fmla="*/ 2597150 h 16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1" h="1636">
                <a:moveTo>
                  <a:pt x="71" y="0"/>
                </a:moveTo>
                <a:lnTo>
                  <a:pt x="0" y="0"/>
                </a:lnTo>
                <a:lnTo>
                  <a:pt x="0" y="1636"/>
                </a:lnTo>
                <a:lnTo>
                  <a:pt x="71" y="1636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40" name="Freeform 99"/>
          <p:cNvSpPr>
            <a:spLocks/>
          </p:cNvSpPr>
          <p:nvPr/>
        </p:nvSpPr>
        <p:spPr bwMode="auto">
          <a:xfrm>
            <a:off x="4271963" y="4119564"/>
            <a:ext cx="93662" cy="287337"/>
          </a:xfrm>
          <a:custGeom>
            <a:avLst/>
            <a:gdLst>
              <a:gd name="T0" fmla="*/ 93662 w 59"/>
              <a:gd name="T1" fmla="*/ 0 h 181"/>
              <a:gd name="T2" fmla="*/ 0 w 59"/>
              <a:gd name="T3" fmla="*/ 0 h 181"/>
              <a:gd name="T4" fmla="*/ 0 w 59"/>
              <a:gd name="T5" fmla="*/ 287337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9" h="181">
                <a:moveTo>
                  <a:pt x="59" y="0"/>
                </a:moveTo>
                <a:lnTo>
                  <a:pt x="0" y="0"/>
                </a:lnTo>
                <a:lnTo>
                  <a:pt x="0" y="181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41" name="Rectangle 100"/>
          <p:cNvSpPr>
            <a:spLocks noChangeArrowheads="1"/>
          </p:cNvSpPr>
          <p:nvPr/>
        </p:nvSpPr>
        <p:spPr bwMode="auto">
          <a:xfrm>
            <a:off x="5837238" y="3359150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742" name="Rectangle 101"/>
          <p:cNvSpPr>
            <a:spLocks noChangeArrowheads="1"/>
          </p:cNvSpPr>
          <p:nvPr/>
        </p:nvSpPr>
        <p:spPr bwMode="auto">
          <a:xfrm>
            <a:off x="5837238" y="3454400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743" name="Rectangle 102"/>
          <p:cNvSpPr>
            <a:spLocks noChangeArrowheads="1"/>
          </p:cNvSpPr>
          <p:nvPr/>
        </p:nvSpPr>
        <p:spPr bwMode="auto">
          <a:xfrm>
            <a:off x="5303838" y="3454400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744" name="Rectangle 103"/>
          <p:cNvSpPr>
            <a:spLocks noChangeArrowheads="1"/>
          </p:cNvSpPr>
          <p:nvPr/>
        </p:nvSpPr>
        <p:spPr bwMode="auto">
          <a:xfrm>
            <a:off x="6145214" y="1831975"/>
            <a:ext cx="307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xxxx</a:t>
            </a:r>
            <a:endParaRPr lang="en-US" altLang="en-US"/>
          </a:p>
        </p:txBody>
      </p:sp>
      <p:sp>
        <p:nvSpPr>
          <p:cNvPr id="27745" name="Rectangle 104"/>
          <p:cNvSpPr>
            <a:spLocks noChangeArrowheads="1"/>
          </p:cNvSpPr>
          <p:nvPr/>
        </p:nvSpPr>
        <p:spPr bwMode="auto">
          <a:xfrm>
            <a:off x="6640514" y="1831975"/>
            <a:ext cx="307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xxxx</a:t>
            </a:r>
            <a:endParaRPr lang="en-US" altLang="en-US"/>
          </a:p>
        </p:txBody>
      </p:sp>
      <p:sp>
        <p:nvSpPr>
          <p:cNvPr id="27746" name="Rectangle 105"/>
          <p:cNvSpPr>
            <a:spLocks noChangeArrowheads="1"/>
          </p:cNvSpPr>
          <p:nvPr/>
        </p:nvSpPr>
        <p:spPr bwMode="auto">
          <a:xfrm>
            <a:off x="7165976" y="1831975"/>
            <a:ext cx="307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xxxx</a:t>
            </a:r>
            <a:endParaRPr lang="en-US" altLang="en-US"/>
          </a:p>
        </p:txBody>
      </p:sp>
      <p:sp>
        <p:nvSpPr>
          <p:cNvPr id="27747" name="Freeform 106"/>
          <p:cNvSpPr>
            <a:spLocks/>
          </p:cNvSpPr>
          <p:nvPr/>
        </p:nvSpPr>
        <p:spPr bwMode="auto">
          <a:xfrm>
            <a:off x="5805489" y="5272089"/>
            <a:ext cx="155575" cy="428625"/>
          </a:xfrm>
          <a:custGeom>
            <a:avLst/>
            <a:gdLst>
              <a:gd name="T0" fmla="*/ 155575 w 98"/>
              <a:gd name="T1" fmla="*/ 123825 h 270"/>
              <a:gd name="T2" fmla="*/ 155575 w 98"/>
              <a:gd name="T3" fmla="*/ 304800 h 270"/>
              <a:gd name="T4" fmla="*/ 0 w 98"/>
              <a:gd name="T5" fmla="*/ 428625 h 270"/>
              <a:gd name="T6" fmla="*/ 0 w 98"/>
              <a:gd name="T7" fmla="*/ 0 h 270"/>
              <a:gd name="T8" fmla="*/ 155575 w 98"/>
              <a:gd name="T9" fmla="*/ 123825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" h="270">
                <a:moveTo>
                  <a:pt x="98" y="78"/>
                </a:moveTo>
                <a:lnTo>
                  <a:pt x="98" y="192"/>
                </a:lnTo>
                <a:lnTo>
                  <a:pt x="0" y="270"/>
                </a:lnTo>
                <a:lnTo>
                  <a:pt x="0" y="0"/>
                </a:lnTo>
                <a:lnTo>
                  <a:pt x="98" y="78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48" name="Rectangle 107"/>
          <p:cNvSpPr>
            <a:spLocks noChangeArrowheads="1"/>
          </p:cNvSpPr>
          <p:nvPr/>
        </p:nvSpPr>
        <p:spPr bwMode="auto">
          <a:xfrm>
            <a:off x="5816600" y="5348288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H</a:t>
            </a:r>
            <a:endParaRPr lang="en-US" altLang="en-US"/>
          </a:p>
        </p:txBody>
      </p:sp>
      <p:sp>
        <p:nvSpPr>
          <p:cNvPr id="27749" name="Rectangle 108"/>
          <p:cNvSpPr>
            <a:spLocks noChangeArrowheads="1"/>
          </p:cNvSpPr>
          <p:nvPr/>
        </p:nvSpPr>
        <p:spPr bwMode="auto">
          <a:xfrm>
            <a:off x="5816600" y="5494338"/>
            <a:ext cx="10259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P</a:t>
            </a:r>
            <a:endParaRPr lang="en-US" altLang="en-US"/>
          </a:p>
        </p:txBody>
      </p:sp>
      <p:sp>
        <p:nvSpPr>
          <p:cNvPr id="27750" name="Line 109"/>
          <p:cNvSpPr>
            <a:spLocks noChangeShapeType="1"/>
          </p:cNvSpPr>
          <p:nvPr/>
        </p:nvSpPr>
        <p:spPr bwMode="auto">
          <a:xfrm flipH="1">
            <a:off x="5592764" y="3484564"/>
            <a:ext cx="212725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1" name="Line 110"/>
          <p:cNvSpPr>
            <a:spLocks noChangeShapeType="1"/>
          </p:cNvSpPr>
          <p:nvPr/>
        </p:nvSpPr>
        <p:spPr bwMode="auto">
          <a:xfrm flipH="1">
            <a:off x="5411788" y="3559175"/>
            <a:ext cx="39370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2" name="Freeform 111"/>
          <p:cNvSpPr>
            <a:spLocks/>
          </p:cNvSpPr>
          <p:nvPr/>
        </p:nvSpPr>
        <p:spPr bwMode="auto">
          <a:xfrm>
            <a:off x="5961063" y="3527426"/>
            <a:ext cx="3306762" cy="238125"/>
          </a:xfrm>
          <a:custGeom>
            <a:avLst/>
            <a:gdLst>
              <a:gd name="T0" fmla="*/ 0 w 2083"/>
              <a:gd name="T1" fmla="*/ 0 h 150"/>
              <a:gd name="T2" fmla="*/ 635000 w 2083"/>
              <a:gd name="T3" fmla="*/ 0 h 150"/>
              <a:gd name="T4" fmla="*/ 635000 w 2083"/>
              <a:gd name="T5" fmla="*/ 238125 h 150"/>
              <a:gd name="T6" fmla="*/ 3306762 w 2083"/>
              <a:gd name="T7" fmla="*/ 238125 h 1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83" h="150">
                <a:moveTo>
                  <a:pt x="0" y="0"/>
                </a:moveTo>
                <a:lnTo>
                  <a:pt x="400" y="0"/>
                </a:lnTo>
                <a:lnTo>
                  <a:pt x="400" y="150"/>
                </a:lnTo>
                <a:lnTo>
                  <a:pt x="2083" y="15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3" name="Freeform 112"/>
          <p:cNvSpPr>
            <a:spLocks/>
          </p:cNvSpPr>
          <p:nvPr/>
        </p:nvSpPr>
        <p:spPr bwMode="auto">
          <a:xfrm>
            <a:off x="3138488" y="2924175"/>
            <a:ext cx="3395662" cy="2292350"/>
          </a:xfrm>
          <a:custGeom>
            <a:avLst/>
            <a:gdLst>
              <a:gd name="T0" fmla="*/ 3395662 w 2139"/>
              <a:gd name="T1" fmla="*/ 0 h 1444"/>
              <a:gd name="T2" fmla="*/ 3040062 w 2139"/>
              <a:gd name="T3" fmla="*/ 0 h 1444"/>
              <a:gd name="T4" fmla="*/ 3040062 w 2139"/>
              <a:gd name="T5" fmla="*/ 2292350 h 1444"/>
              <a:gd name="T6" fmla="*/ 0 w 2139"/>
              <a:gd name="T7" fmla="*/ 2292350 h 14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9" h="1444">
                <a:moveTo>
                  <a:pt x="2139" y="0"/>
                </a:moveTo>
                <a:lnTo>
                  <a:pt x="1915" y="0"/>
                </a:lnTo>
                <a:lnTo>
                  <a:pt x="1915" y="1444"/>
                </a:lnTo>
                <a:lnTo>
                  <a:pt x="0" y="1444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4" name="Line 113"/>
          <p:cNvSpPr>
            <a:spLocks noChangeShapeType="1"/>
          </p:cNvSpPr>
          <p:nvPr/>
        </p:nvSpPr>
        <p:spPr bwMode="auto">
          <a:xfrm flipH="1">
            <a:off x="5481639" y="4325939"/>
            <a:ext cx="428625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5" name="Line 114"/>
          <p:cNvSpPr>
            <a:spLocks noChangeShapeType="1"/>
          </p:cNvSpPr>
          <p:nvPr/>
        </p:nvSpPr>
        <p:spPr bwMode="auto">
          <a:xfrm flipV="1">
            <a:off x="6091239" y="1479550"/>
            <a:ext cx="1587" cy="1920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6" name="Freeform 115"/>
          <p:cNvSpPr>
            <a:spLocks/>
          </p:cNvSpPr>
          <p:nvPr/>
        </p:nvSpPr>
        <p:spPr bwMode="auto">
          <a:xfrm>
            <a:off x="5805488" y="1822451"/>
            <a:ext cx="285750" cy="2397125"/>
          </a:xfrm>
          <a:custGeom>
            <a:avLst/>
            <a:gdLst>
              <a:gd name="T0" fmla="*/ 104775 w 180"/>
              <a:gd name="T1" fmla="*/ 2397125 h 1510"/>
              <a:gd name="T2" fmla="*/ 0 w 180"/>
              <a:gd name="T3" fmla="*/ 2397125 h 1510"/>
              <a:gd name="T4" fmla="*/ 0 w 180"/>
              <a:gd name="T5" fmla="*/ 2197100 h 1510"/>
              <a:gd name="T6" fmla="*/ 285750 w 180"/>
              <a:gd name="T7" fmla="*/ 2197100 h 1510"/>
              <a:gd name="T8" fmla="*/ 285750 w 180"/>
              <a:gd name="T9" fmla="*/ 0 h 15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" h="1510">
                <a:moveTo>
                  <a:pt x="66" y="1510"/>
                </a:moveTo>
                <a:lnTo>
                  <a:pt x="0" y="1510"/>
                </a:lnTo>
                <a:lnTo>
                  <a:pt x="0" y="1384"/>
                </a:lnTo>
                <a:lnTo>
                  <a:pt x="180" y="1384"/>
                </a:lnTo>
                <a:lnTo>
                  <a:pt x="180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7" name="Line 116"/>
          <p:cNvSpPr>
            <a:spLocks noChangeShapeType="1"/>
          </p:cNvSpPr>
          <p:nvPr/>
        </p:nvSpPr>
        <p:spPr bwMode="auto">
          <a:xfrm>
            <a:off x="5961063" y="5495925"/>
            <a:ext cx="3294062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8" name="Line 117"/>
          <p:cNvSpPr>
            <a:spLocks noChangeShapeType="1"/>
          </p:cNvSpPr>
          <p:nvPr/>
        </p:nvSpPr>
        <p:spPr bwMode="auto">
          <a:xfrm flipH="1">
            <a:off x="5692775" y="4505325"/>
            <a:ext cx="217488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59" name="Line 118"/>
          <p:cNvSpPr>
            <a:spLocks noChangeShapeType="1"/>
          </p:cNvSpPr>
          <p:nvPr/>
        </p:nvSpPr>
        <p:spPr bwMode="auto">
          <a:xfrm flipH="1">
            <a:off x="6178550" y="4829175"/>
            <a:ext cx="35560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60" name="Line 119"/>
          <p:cNvSpPr>
            <a:spLocks noChangeShapeType="1"/>
          </p:cNvSpPr>
          <p:nvPr/>
        </p:nvSpPr>
        <p:spPr bwMode="auto">
          <a:xfrm flipH="1">
            <a:off x="6178550" y="3135314"/>
            <a:ext cx="355600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61" name="Freeform 120"/>
          <p:cNvSpPr>
            <a:spLocks/>
          </p:cNvSpPr>
          <p:nvPr/>
        </p:nvSpPr>
        <p:spPr bwMode="auto">
          <a:xfrm>
            <a:off x="6091238" y="3851275"/>
            <a:ext cx="2716212" cy="255588"/>
          </a:xfrm>
          <a:custGeom>
            <a:avLst/>
            <a:gdLst>
              <a:gd name="T0" fmla="*/ 0 w 1711"/>
              <a:gd name="T1" fmla="*/ 0 h 161"/>
              <a:gd name="T2" fmla="*/ 2554287 w 1711"/>
              <a:gd name="T3" fmla="*/ 0 h 161"/>
              <a:gd name="T4" fmla="*/ 2554287 w 1711"/>
              <a:gd name="T5" fmla="*/ 255588 h 161"/>
              <a:gd name="T6" fmla="*/ 2716212 w 1711"/>
              <a:gd name="T7" fmla="*/ 255588 h 1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11" h="161">
                <a:moveTo>
                  <a:pt x="0" y="0"/>
                </a:moveTo>
                <a:lnTo>
                  <a:pt x="1609" y="0"/>
                </a:lnTo>
                <a:lnTo>
                  <a:pt x="1609" y="161"/>
                </a:lnTo>
                <a:lnTo>
                  <a:pt x="1711" y="161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62" name="Line 121"/>
          <p:cNvSpPr>
            <a:spLocks noChangeShapeType="1"/>
          </p:cNvSpPr>
          <p:nvPr/>
        </p:nvSpPr>
        <p:spPr bwMode="auto">
          <a:xfrm>
            <a:off x="6178550" y="4605339"/>
            <a:ext cx="355600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63" name="Freeform 122"/>
          <p:cNvSpPr>
            <a:spLocks/>
          </p:cNvSpPr>
          <p:nvPr/>
        </p:nvSpPr>
        <p:spPr bwMode="auto">
          <a:xfrm>
            <a:off x="6291264" y="4518026"/>
            <a:ext cx="142875" cy="168275"/>
          </a:xfrm>
          <a:custGeom>
            <a:avLst/>
            <a:gdLst>
              <a:gd name="T0" fmla="*/ 0 w 90"/>
              <a:gd name="T1" fmla="*/ 168275 h 106"/>
              <a:gd name="T2" fmla="*/ 142875 w 90"/>
              <a:gd name="T3" fmla="*/ 87313 h 106"/>
              <a:gd name="T4" fmla="*/ 0 w 90"/>
              <a:gd name="T5" fmla="*/ 0 h 106"/>
              <a:gd name="T6" fmla="*/ 0 w 90"/>
              <a:gd name="T7" fmla="*/ 168275 h 1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" h="106">
                <a:moveTo>
                  <a:pt x="0" y="106"/>
                </a:moveTo>
                <a:lnTo>
                  <a:pt x="90" y="55"/>
                </a:lnTo>
                <a:lnTo>
                  <a:pt x="0" y="0"/>
                </a:lnTo>
                <a:lnTo>
                  <a:pt x="0" y="106"/>
                </a:lnTo>
                <a:close/>
              </a:path>
            </a:pathLst>
          </a:custGeom>
          <a:solidFill>
            <a:srgbClr val="FFFFFF"/>
          </a:solidFill>
          <a:ln w="174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764" name="Oval 123"/>
          <p:cNvSpPr>
            <a:spLocks noChangeArrowheads="1"/>
          </p:cNvSpPr>
          <p:nvPr/>
        </p:nvSpPr>
        <p:spPr bwMode="auto">
          <a:xfrm>
            <a:off x="6434138" y="4579938"/>
            <a:ext cx="42862" cy="44450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65" name="Oval 124"/>
          <p:cNvSpPr>
            <a:spLocks noChangeArrowheads="1"/>
          </p:cNvSpPr>
          <p:nvPr/>
        </p:nvSpPr>
        <p:spPr bwMode="auto">
          <a:xfrm>
            <a:off x="4676776" y="1441451"/>
            <a:ext cx="74613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66" name="Oval 125"/>
          <p:cNvSpPr>
            <a:spLocks noChangeArrowheads="1"/>
          </p:cNvSpPr>
          <p:nvPr/>
        </p:nvSpPr>
        <p:spPr bwMode="auto">
          <a:xfrm>
            <a:off x="6054726" y="1441451"/>
            <a:ext cx="74613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67" name="Oval 126"/>
          <p:cNvSpPr>
            <a:spLocks noChangeArrowheads="1"/>
          </p:cNvSpPr>
          <p:nvPr/>
        </p:nvSpPr>
        <p:spPr bwMode="auto">
          <a:xfrm>
            <a:off x="6557963" y="1441451"/>
            <a:ext cx="74612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68" name="Oval 127"/>
          <p:cNvSpPr>
            <a:spLocks noChangeArrowheads="1"/>
          </p:cNvSpPr>
          <p:nvPr/>
        </p:nvSpPr>
        <p:spPr bwMode="auto">
          <a:xfrm>
            <a:off x="6557963" y="2157413"/>
            <a:ext cx="74612" cy="762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69" name="Oval 128"/>
          <p:cNvSpPr>
            <a:spLocks noChangeArrowheads="1"/>
          </p:cNvSpPr>
          <p:nvPr/>
        </p:nvSpPr>
        <p:spPr bwMode="auto">
          <a:xfrm>
            <a:off x="6140450" y="4568826"/>
            <a:ext cx="76200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0" name="Oval 129"/>
          <p:cNvSpPr>
            <a:spLocks noChangeArrowheads="1"/>
          </p:cNvSpPr>
          <p:nvPr/>
        </p:nvSpPr>
        <p:spPr bwMode="auto">
          <a:xfrm>
            <a:off x="6140450" y="4792663"/>
            <a:ext cx="76200" cy="746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1" name="Oval 130"/>
          <p:cNvSpPr>
            <a:spLocks noChangeArrowheads="1"/>
          </p:cNvSpPr>
          <p:nvPr/>
        </p:nvSpPr>
        <p:spPr bwMode="auto">
          <a:xfrm>
            <a:off x="6140450" y="3098801"/>
            <a:ext cx="76200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2" name="Oval 131"/>
          <p:cNvSpPr>
            <a:spLocks noChangeArrowheads="1"/>
          </p:cNvSpPr>
          <p:nvPr/>
        </p:nvSpPr>
        <p:spPr bwMode="auto">
          <a:xfrm>
            <a:off x="6054726" y="3814763"/>
            <a:ext cx="74613" cy="746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3" name="Oval 132"/>
          <p:cNvSpPr>
            <a:spLocks noChangeArrowheads="1"/>
          </p:cNvSpPr>
          <p:nvPr/>
        </p:nvSpPr>
        <p:spPr bwMode="auto">
          <a:xfrm>
            <a:off x="7069138" y="3241676"/>
            <a:ext cx="74612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4" name="Oval 133"/>
          <p:cNvSpPr>
            <a:spLocks noChangeArrowheads="1"/>
          </p:cNvSpPr>
          <p:nvPr/>
        </p:nvSpPr>
        <p:spPr bwMode="auto">
          <a:xfrm>
            <a:off x="6858001" y="2308226"/>
            <a:ext cx="74613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5" name="Oval 134"/>
          <p:cNvSpPr>
            <a:spLocks noChangeArrowheads="1"/>
          </p:cNvSpPr>
          <p:nvPr/>
        </p:nvSpPr>
        <p:spPr bwMode="auto">
          <a:xfrm>
            <a:off x="7069138" y="2046288"/>
            <a:ext cx="74612" cy="746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6" name="Oval 135"/>
          <p:cNvSpPr>
            <a:spLocks noChangeArrowheads="1"/>
          </p:cNvSpPr>
          <p:nvPr/>
        </p:nvSpPr>
        <p:spPr bwMode="auto">
          <a:xfrm>
            <a:off x="6054726" y="2008188"/>
            <a:ext cx="74613" cy="746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7" name="Oval 136"/>
          <p:cNvSpPr>
            <a:spLocks noChangeArrowheads="1"/>
          </p:cNvSpPr>
          <p:nvPr/>
        </p:nvSpPr>
        <p:spPr bwMode="auto">
          <a:xfrm>
            <a:off x="6054726" y="2301876"/>
            <a:ext cx="74613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8" name="Oval 137"/>
          <p:cNvSpPr>
            <a:spLocks noChangeArrowheads="1"/>
          </p:cNvSpPr>
          <p:nvPr/>
        </p:nvSpPr>
        <p:spPr bwMode="auto">
          <a:xfrm>
            <a:off x="5556251" y="2681288"/>
            <a:ext cx="74613" cy="746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79" name="Oval 138"/>
          <p:cNvSpPr>
            <a:spLocks noChangeArrowheads="1"/>
          </p:cNvSpPr>
          <p:nvPr/>
        </p:nvSpPr>
        <p:spPr bwMode="auto">
          <a:xfrm>
            <a:off x="4116388" y="2681288"/>
            <a:ext cx="74612" cy="746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80" name="Oval 139"/>
          <p:cNvSpPr>
            <a:spLocks noChangeArrowheads="1"/>
          </p:cNvSpPr>
          <p:nvPr/>
        </p:nvSpPr>
        <p:spPr bwMode="auto">
          <a:xfrm>
            <a:off x="4235451" y="4368801"/>
            <a:ext cx="74613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81" name="Oval 140"/>
          <p:cNvSpPr>
            <a:spLocks noChangeArrowheads="1"/>
          </p:cNvSpPr>
          <p:nvPr/>
        </p:nvSpPr>
        <p:spPr bwMode="auto">
          <a:xfrm>
            <a:off x="5443538" y="4368801"/>
            <a:ext cx="74612" cy="7461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82" name="Oval 141"/>
          <p:cNvSpPr>
            <a:spLocks noChangeArrowheads="1"/>
          </p:cNvSpPr>
          <p:nvPr/>
        </p:nvSpPr>
        <p:spPr bwMode="auto">
          <a:xfrm>
            <a:off x="5443538" y="4287838"/>
            <a:ext cx="74612" cy="746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83" name="Oval 142"/>
          <p:cNvSpPr>
            <a:spLocks noChangeArrowheads="1"/>
          </p:cNvSpPr>
          <p:nvPr/>
        </p:nvSpPr>
        <p:spPr bwMode="auto">
          <a:xfrm>
            <a:off x="5556251" y="3446463"/>
            <a:ext cx="74613" cy="762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84" name="Oval 143"/>
          <p:cNvSpPr>
            <a:spLocks noChangeArrowheads="1"/>
          </p:cNvSpPr>
          <p:nvPr/>
        </p:nvSpPr>
        <p:spPr bwMode="auto">
          <a:xfrm>
            <a:off x="5654675" y="3522663"/>
            <a:ext cx="76200" cy="746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85" name="Freeform 144"/>
          <p:cNvSpPr>
            <a:spLocks/>
          </p:cNvSpPr>
          <p:nvPr/>
        </p:nvSpPr>
        <p:spPr bwMode="auto">
          <a:xfrm>
            <a:off x="6291264" y="2843214"/>
            <a:ext cx="142875" cy="161925"/>
          </a:xfrm>
          <a:custGeom>
            <a:avLst/>
            <a:gdLst>
              <a:gd name="T0" fmla="*/ 0 w 90"/>
              <a:gd name="T1" fmla="*/ 161925 h 102"/>
              <a:gd name="T2" fmla="*/ 142875 w 90"/>
              <a:gd name="T3" fmla="*/ 80963 h 102"/>
              <a:gd name="T4" fmla="*/ 0 w 90"/>
              <a:gd name="T5" fmla="*/ 0 h 102"/>
              <a:gd name="T6" fmla="*/ 0 w 90"/>
              <a:gd name="T7" fmla="*/ 161925 h 1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" h="102">
                <a:moveTo>
                  <a:pt x="0" y="102"/>
                </a:moveTo>
                <a:lnTo>
                  <a:pt x="90" y="51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solidFill>
            <a:srgbClr val="FFFFFF"/>
          </a:solidFill>
          <a:ln w="174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786" name="Oval 145"/>
          <p:cNvSpPr>
            <a:spLocks noChangeArrowheads="1"/>
          </p:cNvSpPr>
          <p:nvPr/>
        </p:nvSpPr>
        <p:spPr bwMode="auto">
          <a:xfrm>
            <a:off x="6434138" y="2898775"/>
            <a:ext cx="42862" cy="44450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87" name="Freeform 146"/>
          <p:cNvSpPr>
            <a:spLocks/>
          </p:cNvSpPr>
          <p:nvPr/>
        </p:nvSpPr>
        <p:spPr bwMode="auto">
          <a:xfrm>
            <a:off x="6894513" y="2344738"/>
            <a:ext cx="342900" cy="1744662"/>
          </a:xfrm>
          <a:custGeom>
            <a:avLst/>
            <a:gdLst>
              <a:gd name="T0" fmla="*/ 0 w 216"/>
              <a:gd name="T1" fmla="*/ 0 h 1099"/>
              <a:gd name="T2" fmla="*/ 0 w 216"/>
              <a:gd name="T3" fmla="*/ 1744662 h 1099"/>
              <a:gd name="T4" fmla="*/ 342900 w 216"/>
              <a:gd name="T5" fmla="*/ 1744662 h 10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" h="1099">
                <a:moveTo>
                  <a:pt x="0" y="0"/>
                </a:moveTo>
                <a:lnTo>
                  <a:pt x="0" y="1099"/>
                </a:lnTo>
                <a:lnTo>
                  <a:pt x="216" y="1099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88" name="Freeform 147"/>
          <p:cNvSpPr>
            <a:spLocks/>
          </p:cNvSpPr>
          <p:nvPr/>
        </p:nvSpPr>
        <p:spPr bwMode="auto">
          <a:xfrm>
            <a:off x="7107238" y="2082800"/>
            <a:ext cx="1700212" cy="342900"/>
          </a:xfrm>
          <a:custGeom>
            <a:avLst/>
            <a:gdLst>
              <a:gd name="T0" fmla="*/ 0 w 1071"/>
              <a:gd name="T1" fmla="*/ 0 h 216"/>
              <a:gd name="T2" fmla="*/ 1525587 w 1071"/>
              <a:gd name="T3" fmla="*/ 0 h 216"/>
              <a:gd name="T4" fmla="*/ 1525587 w 1071"/>
              <a:gd name="T5" fmla="*/ 342900 h 216"/>
              <a:gd name="T6" fmla="*/ 1700212 w 1071"/>
              <a:gd name="T7" fmla="*/ 342900 h 2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71" h="216">
                <a:moveTo>
                  <a:pt x="0" y="0"/>
                </a:moveTo>
                <a:lnTo>
                  <a:pt x="961" y="0"/>
                </a:lnTo>
                <a:lnTo>
                  <a:pt x="961" y="216"/>
                </a:lnTo>
                <a:lnTo>
                  <a:pt x="1071" y="216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89" name="Rectangle 148"/>
          <p:cNvSpPr>
            <a:spLocks noChangeArrowheads="1"/>
          </p:cNvSpPr>
          <p:nvPr/>
        </p:nvSpPr>
        <p:spPr bwMode="auto">
          <a:xfrm>
            <a:off x="7953375" y="2551113"/>
            <a:ext cx="611188" cy="9890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90" name="Rectangle 149"/>
          <p:cNvSpPr>
            <a:spLocks noChangeArrowheads="1"/>
          </p:cNvSpPr>
          <p:nvPr/>
        </p:nvSpPr>
        <p:spPr bwMode="auto">
          <a:xfrm>
            <a:off x="7237414" y="2182813"/>
            <a:ext cx="547687" cy="317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791" name="Freeform 150"/>
          <p:cNvSpPr>
            <a:spLocks/>
          </p:cNvSpPr>
          <p:nvPr/>
        </p:nvSpPr>
        <p:spPr bwMode="auto">
          <a:xfrm>
            <a:off x="7785101" y="2319339"/>
            <a:ext cx="485775" cy="231775"/>
          </a:xfrm>
          <a:custGeom>
            <a:avLst/>
            <a:gdLst>
              <a:gd name="T0" fmla="*/ 0 w 306"/>
              <a:gd name="T1" fmla="*/ 0 h 146"/>
              <a:gd name="T2" fmla="*/ 485775 w 306"/>
              <a:gd name="T3" fmla="*/ 0 h 146"/>
              <a:gd name="T4" fmla="*/ 485775 w 306"/>
              <a:gd name="T5" fmla="*/ 231775 h 14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" h="146">
                <a:moveTo>
                  <a:pt x="0" y="0"/>
                </a:moveTo>
                <a:lnTo>
                  <a:pt x="306" y="0"/>
                </a:lnTo>
                <a:lnTo>
                  <a:pt x="306" y="146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92" name="Freeform 151"/>
          <p:cNvSpPr>
            <a:spLocks/>
          </p:cNvSpPr>
          <p:nvPr/>
        </p:nvSpPr>
        <p:spPr bwMode="auto">
          <a:xfrm>
            <a:off x="7785101" y="2406650"/>
            <a:ext cx="492125" cy="1246188"/>
          </a:xfrm>
          <a:custGeom>
            <a:avLst/>
            <a:gdLst>
              <a:gd name="T0" fmla="*/ 0 w 310"/>
              <a:gd name="T1" fmla="*/ 0 h 785"/>
              <a:gd name="T2" fmla="*/ 76200 w 310"/>
              <a:gd name="T3" fmla="*/ 0 h 785"/>
              <a:gd name="T4" fmla="*/ 76200 w 310"/>
              <a:gd name="T5" fmla="*/ 1246188 h 785"/>
              <a:gd name="T6" fmla="*/ 492125 w 310"/>
              <a:gd name="T7" fmla="*/ 1246188 h 785"/>
              <a:gd name="T8" fmla="*/ 492125 w 310"/>
              <a:gd name="T9" fmla="*/ 1133475 h 7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0" h="785">
                <a:moveTo>
                  <a:pt x="0" y="0"/>
                </a:moveTo>
                <a:lnTo>
                  <a:pt x="48" y="0"/>
                </a:lnTo>
                <a:lnTo>
                  <a:pt x="48" y="785"/>
                </a:lnTo>
                <a:lnTo>
                  <a:pt x="310" y="785"/>
                </a:lnTo>
                <a:lnTo>
                  <a:pt x="310" y="714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93" name="Line 152"/>
          <p:cNvSpPr>
            <a:spLocks noChangeShapeType="1"/>
          </p:cNvSpPr>
          <p:nvPr/>
        </p:nvSpPr>
        <p:spPr bwMode="auto">
          <a:xfrm>
            <a:off x="5978525" y="2687639"/>
            <a:ext cx="1974850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94" name="Line 153"/>
          <p:cNvSpPr>
            <a:spLocks noChangeShapeType="1"/>
          </p:cNvSpPr>
          <p:nvPr/>
        </p:nvSpPr>
        <p:spPr bwMode="auto">
          <a:xfrm>
            <a:off x="6078539" y="4375150"/>
            <a:ext cx="1874837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95" name="Line 154"/>
          <p:cNvSpPr>
            <a:spLocks noChangeShapeType="1"/>
          </p:cNvSpPr>
          <p:nvPr/>
        </p:nvSpPr>
        <p:spPr bwMode="auto">
          <a:xfrm>
            <a:off x="6683375" y="3036889"/>
            <a:ext cx="1270000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96" name="Line 155"/>
          <p:cNvSpPr>
            <a:spLocks noChangeShapeType="1"/>
          </p:cNvSpPr>
          <p:nvPr/>
        </p:nvSpPr>
        <p:spPr bwMode="auto">
          <a:xfrm>
            <a:off x="7107239" y="3279775"/>
            <a:ext cx="168275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97" name="Freeform 156"/>
          <p:cNvSpPr>
            <a:spLocks/>
          </p:cNvSpPr>
          <p:nvPr/>
        </p:nvSpPr>
        <p:spPr bwMode="auto">
          <a:xfrm>
            <a:off x="7175501" y="3465514"/>
            <a:ext cx="100013" cy="149225"/>
          </a:xfrm>
          <a:custGeom>
            <a:avLst/>
            <a:gdLst>
              <a:gd name="T0" fmla="*/ 100013 w 63"/>
              <a:gd name="T1" fmla="*/ 0 h 94"/>
              <a:gd name="T2" fmla="*/ 0 w 63"/>
              <a:gd name="T3" fmla="*/ 0 h 94"/>
              <a:gd name="T4" fmla="*/ 0 w 63"/>
              <a:gd name="T5" fmla="*/ 149225 h 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" h="94">
                <a:moveTo>
                  <a:pt x="63" y="0"/>
                </a:moveTo>
                <a:lnTo>
                  <a:pt x="0" y="0"/>
                </a:lnTo>
                <a:lnTo>
                  <a:pt x="0" y="94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98" name="Freeform 157"/>
          <p:cNvSpPr>
            <a:spLocks/>
          </p:cNvSpPr>
          <p:nvPr/>
        </p:nvSpPr>
        <p:spPr bwMode="auto">
          <a:xfrm>
            <a:off x="7175501" y="5165726"/>
            <a:ext cx="100013" cy="180975"/>
          </a:xfrm>
          <a:custGeom>
            <a:avLst/>
            <a:gdLst>
              <a:gd name="T0" fmla="*/ 100013 w 63"/>
              <a:gd name="T1" fmla="*/ 0 h 114"/>
              <a:gd name="T2" fmla="*/ 0 w 63"/>
              <a:gd name="T3" fmla="*/ 0 h 114"/>
              <a:gd name="T4" fmla="*/ 0 w 63"/>
              <a:gd name="T5" fmla="*/ 180975 h 1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" h="114">
                <a:moveTo>
                  <a:pt x="63" y="0"/>
                </a:moveTo>
                <a:lnTo>
                  <a:pt x="0" y="0"/>
                </a:lnTo>
                <a:lnTo>
                  <a:pt x="0" y="114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99" name="Line 158"/>
          <p:cNvSpPr>
            <a:spLocks noChangeShapeType="1"/>
          </p:cNvSpPr>
          <p:nvPr/>
        </p:nvSpPr>
        <p:spPr bwMode="auto">
          <a:xfrm>
            <a:off x="7431089" y="3371850"/>
            <a:ext cx="522287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00" name="Rectangle 159"/>
          <p:cNvSpPr>
            <a:spLocks noChangeArrowheads="1"/>
          </p:cNvSpPr>
          <p:nvPr/>
        </p:nvSpPr>
        <p:spPr bwMode="auto">
          <a:xfrm>
            <a:off x="7953375" y="4238626"/>
            <a:ext cx="611188" cy="9890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801" name="Freeform 160"/>
          <p:cNvSpPr>
            <a:spLocks/>
          </p:cNvSpPr>
          <p:nvPr/>
        </p:nvSpPr>
        <p:spPr bwMode="auto">
          <a:xfrm>
            <a:off x="7785101" y="4008439"/>
            <a:ext cx="485775" cy="230187"/>
          </a:xfrm>
          <a:custGeom>
            <a:avLst/>
            <a:gdLst>
              <a:gd name="T0" fmla="*/ 0 w 306"/>
              <a:gd name="T1" fmla="*/ 0 h 145"/>
              <a:gd name="T2" fmla="*/ 485775 w 306"/>
              <a:gd name="T3" fmla="*/ 0 h 145"/>
              <a:gd name="T4" fmla="*/ 485775 w 306"/>
              <a:gd name="T5" fmla="*/ 230187 h 1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" h="145">
                <a:moveTo>
                  <a:pt x="0" y="0"/>
                </a:moveTo>
                <a:lnTo>
                  <a:pt x="306" y="0"/>
                </a:lnTo>
                <a:lnTo>
                  <a:pt x="306" y="145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02" name="Freeform 161"/>
          <p:cNvSpPr>
            <a:spLocks/>
          </p:cNvSpPr>
          <p:nvPr/>
        </p:nvSpPr>
        <p:spPr bwMode="auto">
          <a:xfrm>
            <a:off x="7785101" y="4125914"/>
            <a:ext cx="492125" cy="1214437"/>
          </a:xfrm>
          <a:custGeom>
            <a:avLst/>
            <a:gdLst>
              <a:gd name="T0" fmla="*/ 0 w 310"/>
              <a:gd name="T1" fmla="*/ 0 h 765"/>
              <a:gd name="T2" fmla="*/ 76200 w 310"/>
              <a:gd name="T3" fmla="*/ 0 h 765"/>
              <a:gd name="T4" fmla="*/ 76200 w 310"/>
              <a:gd name="T5" fmla="*/ 1214437 h 765"/>
              <a:gd name="T6" fmla="*/ 492125 w 310"/>
              <a:gd name="T7" fmla="*/ 1214437 h 765"/>
              <a:gd name="T8" fmla="*/ 492125 w 310"/>
              <a:gd name="T9" fmla="*/ 1101725 h 7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0" h="765">
                <a:moveTo>
                  <a:pt x="0" y="0"/>
                </a:moveTo>
                <a:lnTo>
                  <a:pt x="48" y="0"/>
                </a:lnTo>
                <a:lnTo>
                  <a:pt x="48" y="765"/>
                </a:lnTo>
                <a:lnTo>
                  <a:pt x="310" y="765"/>
                </a:lnTo>
                <a:lnTo>
                  <a:pt x="310" y="694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03" name="Line 162"/>
          <p:cNvSpPr>
            <a:spLocks noChangeShapeType="1"/>
          </p:cNvSpPr>
          <p:nvPr/>
        </p:nvSpPr>
        <p:spPr bwMode="auto">
          <a:xfrm>
            <a:off x="6683375" y="4718050"/>
            <a:ext cx="127000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04" name="Line 163"/>
          <p:cNvSpPr>
            <a:spLocks noChangeShapeType="1"/>
          </p:cNvSpPr>
          <p:nvPr/>
        </p:nvSpPr>
        <p:spPr bwMode="auto">
          <a:xfrm>
            <a:off x="7431089" y="5059364"/>
            <a:ext cx="522287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05" name="Line 164"/>
          <p:cNvSpPr>
            <a:spLocks noChangeShapeType="1"/>
          </p:cNvSpPr>
          <p:nvPr/>
        </p:nvSpPr>
        <p:spPr bwMode="auto">
          <a:xfrm flipH="1">
            <a:off x="8564564" y="4375150"/>
            <a:ext cx="242887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06" name="Line 165"/>
          <p:cNvSpPr>
            <a:spLocks noChangeShapeType="1"/>
          </p:cNvSpPr>
          <p:nvPr/>
        </p:nvSpPr>
        <p:spPr bwMode="auto">
          <a:xfrm flipH="1">
            <a:off x="8564564" y="2700339"/>
            <a:ext cx="242887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07" name="Rectangle 166"/>
          <p:cNvSpPr>
            <a:spLocks noChangeArrowheads="1"/>
          </p:cNvSpPr>
          <p:nvPr/>
        </p:nvSpPr>
        <p:spPr bwMode="auto">
          <a:xfrm>
            <a:off x="7383463" y="2179638"/>
            <a:ext cx="25648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Bits</a:t>
            </a:r>
            <a:endParaRPr lang="en-US" altLang="en-US"/>
          </a:p>
        </p:txBody>
      </p:sp>
      <p:sp>
        <p:nvSpPr>
          <p:cNvPr id="27808" name="Rectangle 167"/>
          <p:cNvSpPr>
            <a:spLocks noChangeArrowheads="1"/>
          </p:cNvSpPr>
          <p:nvPr/>
        </p:nvSpPr>
        <p:spPr bwMode="auto">
          <a:xfrm>
            <a:off x="7278688" y="2332038"/>
            <a:ext cx="4600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control</a:t>
            </a:r>
            <a:endParaRPr lang="en-US" altLang="en-US"/>
          </a:p>
        </p:txBody>
      </p:sp>
      <p:sp>
        <p:nvSpPr>
          <p:cNvPr id="27809" name="Rectangle 168"/>
          <p:cNvSpPr>
            <a:spLocks noChangeArrowheads="1"/>
          </p:cNvSpPr>
          <p:nvPr/>
        </p:nvSpPr>
        <p:spPr bwMode="auto">
          <a:xfrm>
            <a:off x="7237414" y="3914775"/>
            <a:ext cx="547687" cy="317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7810" name="Rectangle 169"/>
          <p:cNvSpPr>
            <a:spLocks noChangeArrowheads="1"/>
          </p:cNvSpPr>
          <p:nvPr/>
        </p:nvSpPr>
        <p:spPr bwMode="auto">
          <a:xfrm>
            <a:off x="7383463" y="3917950"/>
            <a:ext cx="25648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Bits</a:t>
            </a:r>
            <a:endParaRPr lang="en-US" altLang="en-US"/>
          </a:p>
        </p:txBody>
      </p:sp>
      <p:sp>
        <p:nvSpPr>
          <p:cNvPr id="27811" name="Rectangle 170"/>
          <p:cNvSpPr>
            <a:spLocks noChangeArrowheads="1"/>
          </p:cNvSpPr>
          <p:nvPr/>
        </p:nvSpPr>
        <p:spPr bwMode="auto">
          <a:xfrm>
            <a:off x="7278688" y="4067175"/>
            <a:ext cx="4600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control</a:t>
            </a:r>
            <a:endParaRPr lang="en-US" altLang="en-US"/>
          </a:p>
        </p:txBody>
      </p:sp>
      <p:sp>
        <p:nvSpPr>
          <p:cNvPr id="27812" name="Rectangle 171"/>
          <p:cNvSpPr>
            <a:spLocks noChangeArrowheads="1"/>
          </p:cNvSpPr>
          <p:nvPr/>
        </p:nvSpPr>
        <p:spPr bwMode="auto">
          <a:xfrm>
            <a:off x="6884989" y="5622925"/>
            <a:ext cx="14811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Multiplexer Controlled</a:t>
            </a:r>
            <a:endParaRPr lang="en-US" altLang="en-US"/>
          </a:p>
        </p:txBody>
      </p:sp>
      <p:sp>
        <p:nvSpPr>
          <p:cNvPr id="27813" name="Rectangle 172"/>
          <p:cNvSpPr>
            <a:spLocks noChangeArrowheads="1"/>
          </p:cNvSpPr>
          <p:nvPr/>
        </p:nvSpPr>
        <p:spPr bwMode="auto">
          <a:xfrm>
            <a:off x="6884989" y="5772150"/>
            <a:ext cx="17472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by Configuration Program</a:t>
            </a:r>
            <a:endParaRPr lang="en-US" altLang="en-US"/>
          </a:p>
        </p:txBody>
      </p:sp>
      <p:sp>
        <p:nvSpPr>
          <p:cNvPr id="27814" name="Line 173"/>
          <p:cNvSpPr>
            <a:spLocks noChangeShapeType="1"/>
          </p:cNvSpPr>
          <p:nvPr/>
        </p:nvSpPr>
        <p:spPr bwMode="auto">
          <a:xfrm>
            <a:off x="8963025" y="2581275"/>
            <a:ext cx="3238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15" name="Line 174"/>
          <p:cNvSpPr>
            <a:spLocks noChangeShapeType="1"/>
          </p:cNvSpPr>
          <p:nvPr/>
        </p:nvSpPr>
        <p:spPr bwMode="auto">
          <a:xfrm>
            <a:off x="8963025" y="4232275"/>
            <a:ext cx="3238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16" name="Rectangle 175"/>
          <p:cNvSpPr>
            <a:spLocks noChangeArrowheads="1"/>
          </p:cNvSpPr>
          <p:nvPr/>
        </p:nvSpPr>
        <p:spPr bwMode="auto">
          <a:xfrm>
            <a:off x="8020050" y="2579688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817" name="Rectangle 176"/>
          <p:cNvSpPr>
            <a:spLocks noChangeArrowheads="1"/>
          </p:cNvSpPr>
          <p:nvPr/>
        </p:nvSpPr>
        <p:spPr bwMode="auto">
          <a:xfrm>
            <a:off x="9305925" y="3660775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818" name="Rectangle 177"/>
          <p:cNvSpPr>
            <a:spLocks noChangeArrowheads="1"/>
          </p:cNvSpPr>
          <p:nvPr/>
        </p:nvSpPr>
        <p:spPr bwMode="auto">
          <a:xfrm>
            <a:off x="7134225" y="3595688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819" name="Rectangle 178"/>
          <p:cNvSpPr>
            <a:spLocks noChangeArrowheads="1"/>
          </p:cNvSpPr>
          <p:nvPr/>
        </p:nvSpPr>
        <p:spPr bwMode="auto">
          <a:xfrm>
            <a:off x="7134225" y="5308600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820" name="Rectangle 179"/>
          <p:cNvSpPr>
            <a:spLocks noChangeArrowheads="1"/>
          </p:cNvSpPr>
          <p:nvPr/>
        </p:nvSpPr>
        <p:spPr bwMode="auto">
          <a:xfrm>
            <a:off x="7983538" y="3286125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821" name="Rectangle 180"/>
          <p:cNvSpPr>
            <a:spLocks noChangeArrowheads="1"/>
          </p:cNvSpPr>
          <p:nvPr/>
        </p:nvSpPr>
        <p:spPr bwMode="auto">
          <a:xfrm>
            <a:off x="8458200" y="2579688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822" name="Rectangle 181"/>
          <p:cNvSpPr>
            <a:spLocks noChangeArrowheads="1"/>
          </p:cNvSpPr>
          <p:nvPr/>
        </p:nvSpPr>
        <p:spPr bwMode="auto">
          <a:xfrm>
            <a:off x="8205788" y="2522538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823" name="Rectangle 182"/>
          <p:cNvSpPr>
            <a:spLocks noChangeArrowheads="1"/>
          </p:cNvSpPr>
          <p:nvPr/>
        </p:nvSpPr>
        <p:spPr bwMode="auto">
          <a:xfrm>
            <a:off x="9305925" y="2468563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824" name="Rectangle 183"/>
          <p:cNvSpPr>
            <a:spLocks noChangeArrowheads="1"/>
          </p:cNvSpPr>
          <p:nvPr/>
        </p:nvSpPr>
        <p:spPr bwMode="auto">
          <a:xfrm>
            <a:off x="8886826" y="2211388"/>
            <a:ext cx="307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xxxx</a:t>
            </a:r>
            <a:endParaRPr lang="en-US" altLang="en-US"/>
          </a:p>
        </p:txBody>
      </p:sp>
      <p:sp>
        <p:nvSpPr>
          <p:cNvPr id="27825" name="Rectangle 184"/>
          <p:cNvSpPr>
            <a:spLocks noChangeArrowheads="1"/>
          </p:cNvSpPr>
          <p:nvPr/>
        </p:nvSpPr>
        <p:spPr bwMode="auto">
          <a:xfrm>
            <a:off x="9305925" y="5376863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826" name="Rectangle 185"/>
          <p:cNvSpPr>
            <a:spLocks noChangeArrowheads="1"/>
          </p:cNvSpPr>
          <p:nvPr/>
        </p:nvSpPr>
        <p:spPr bwMode="auto">
          <a:xfrm>
            <a:off x="9305925" y="4121150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827" name="Rectangle 186"/>
          <p:cNvSpPr>
            <a:spLocks noChangeArrowheads="1"/>
          </p:cNvSpPr>
          <p:nvPr/>
        </p:nvSpPr>
        <p:spPr bwMode="auto">
          <a:xfrm>
            <a:off x="8886826" y="3924300"/>
            <a:ext cx="307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xxxx</a:t>
            </a:r>
            <a:endParaRPr lang="en-US" altLang="en-US"/>
          </a:p>
        </p:txBody>
      </p:sp>
      <p:sp>
        <p:nvSpPr>
          <p:cNvPr id="27828" name="Rectangle 187"/>
          <p:cNvSpPr>
            <a:spLocks noChangeArrowheads="1"/>
          </p:cNvSpPr>
          <p:nvPr/>
        </p:nvSpPr>
        <p:spPr bwMode="auto">
          <a:xfrm>
            <a:off x="8205788" y="3354388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829" name="Rectangle 188"/>
          <p:cNvSpPr>
            <a:spLocks noChangeArrowheads="1"/>
          </p:cNvSpPr>
          <p:nvPr/>
        </p:nvSpPr>
        <p:spPr bwMode="auto">
          <a:xfrm>
            <a:off x="8020050" y="4271963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830" name="Rectangle 189"/>
          <p:cNvSpPr>
            <a:spLocks noChangeArrowheads="1"/>
          </p:cNvSpPr>
          <p:nvPr/>
        </p:nvSpPr>
        <p:spPr bwMode="auto">
          <a:xfrm>
            <a:off x="7983538" y="4976813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831" name="Rectangle 190"/>
          <p:cNvSpPr>
            <a:spLocks noChangeArrowheads="1"/>
          </p:cNvSpPr>
          <p:nvPr/>
        </p:nvSpPr>
        <p:spPr bwMode="auto">
          <a:xfrm>
            <a:off x="8458200" y="4271963"/>
            <a:ext cx="769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</a:t>
            </a:r>
            <a:endParaRPr lang="en-US" altLang="en-US"/>
          </a:p>
        </p:txBody>
      </p:sp>
      <p:sp>
        <p:nvSpPr>
          <p:cNvPr id="27832" name="Rectangle 191"/>
          <p:cNvSpPr>
            <a:spLocks noChangeArrowheads="1"/>
          </p:cNvSpPr>
          <p:nvPr/>
        </p:nvSpPr>
        <p:spPr bwMode="auto">
          <a:xfrm>
            <a:off x="8205788" y="4210050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833" name="Rectangle 192"/>
          <p:cNvSpPr>
            <a:spLocks noChangeArrowheads="1"/>
          </p:cNvSpPr>
          <p:nvPr/>
        </p:nvSpPr>
        <p:spPr bwMode="auto">
          <a:xfrm>
            <a:off x="8205788" y="5046663"/>
            <a:ext cx="153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i="0">
                <a:solidFill>
                  <a:srgbClr val="000000"/>
                </a:solidFill>
              </a:rPr>
              <a:t>xx</a:t>
            </a:r>
            <a:endParaRPr lang="en-US" altLang="en-US"/>
          </a:p>
        </p:txBody>
      </p:sp>
      <p:sp>
        <p:nvSpPr>
          <p:cNvPr id="27834" name="Freeform 193"/>
          <p:cNvSpPr>
            <a:spLocks/>
          </p:cNvSpPr>
          <p:nvPr/>
        </p:nvSpPr>
        <p:spPr bwMode="auto">
          <a:xfrm>
            <a:off x="7953376" y="2986088"/>
            <a:ext cx="80963" cy="93662"/>
          </a:xfrm>
          <a:custGeom>
            <a:avLst/>
            <a:gdLst>
              <a:gd name="T0" fmla="*/ 0 w 51"/>
              <a:gd name="T1" fmla="*/ 93662 h 59"/>
              <a:gd name="T2" fmla="*/ 80963 w 51"/>
              <a:gd name="T3" fmla="*/ 50800 h 59"/>
              <a:gd name="T4" fmla="*/ 0 w 51"/>
              <a:gd name="T5" fmla="*/ 0 h 59"/>
              <a:gd name="T6" fmla="*/ 0 w 51"/>
              <a:gd name="T7" fmla="*/ 93662 h 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" h="59">
                <a:moveTo>
                  <a:pt x="0" y="59"/>
                </a:moveTo>
                <a:lnTo>
                  <a:pt x="51" y="32"/>
                </a:lnTo>
                <a:lnTo>
                  <a:pt x="0" y="0"/>
                </a:lnTo>
                <a:lnTo>
                  <a:pt x="0" y="59"/>
                </a:lnTo>
                <a:close/>
              </a:path>
            </a:pathLst>
          </a:custGeom>
          <a:noFill/>
          <a:ln w="174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35" name="Freeform 194"/>
          <p:cNvSpPr>
            <a:spLocks/>
          </p:cNvSpPr>
          <p:nvPr/>
        </p:nvSpPr>
        <p:spPr bwMode="auto">
          <a:xfrm>
            <a:off x="7953376" y="4673601"/>
            <a:ext cx="80963" cy="93663"/>
          </a:xfrm>
          <a:custGeom>
            <a:avLst/>
            <a:gdLst>
              <a:gd name="T0" fmla="*/ 0 w 51"/>
              <a:gd name="T1" fmla="*/ 93663 h 59"/>
              <a:gd name="T2" fmla="*/ 80963 w 51"/>
              <a:gd name="T3" fmla="*/ 44450 h 59"/>
              <a:gd name="T4" fmla="*/ 0 w 51"/>
              <a:gd name="T5" fmla="*/ 0 h 59"/>
              <a:gd name="T6" fmla="*/ 0 w 51"/>
              <a:gd name="T7" fmla="*/ 93663 h 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" h="59">
                <a:moveTo>
                  <a:pt x="0" y="59"/>
                </a:moveTo>
                <a:lnTo>
                  <a:pt x="51" y="28"/>
                </a:lnTo>
                <a:lnTo>
                  <a:pt x="0" y="0"/>
                </a:lnTo>
                <a:lnTo>
                  <a:pt x="0" y="59"/>
                </a:lnTo>
                <a:close/>
              </a:path>
            </a:pathLst>
          </a:custGeom>
          <a:noFill/>
          <a:ln w="174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36" name="Line 195"/>
          <p:cNvSpPr>
            <a:spLocks noChangeShapeType="1"/>
          </p:cNvSpPr>
          <p:nvPr/>
        </p:nvSpPr>
        <p:spPr bwMode="auto">
          <a:xfrm flipV="1">
            <a:off x="3587751" y="1417639"/>
            <a:ext cx="117475" cy="12382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37" name="Freeform 196"/>
          <p:cNvSpPr>
            <a:spLocks/>
          </p:cNvSpPr>
          <p:nvPr/>
        </p:nvSpPr>
        <p:spPr bwMode="auto">
          <a:xfrm>
            <a:off x="5880101" y="1671638"/>
            <a:ext cx="428625" cy="150812"/>
          </a:xfrm>
          <a:custGeom>
            <a:avLst/>
            <a:gdLst>
              <a:gd name="T0" fmla="*/ 304800 w 270"/>
              <a:gd name="T1" fmla="*/ 150812 h 95"/>
              <a:gd name="T2" fmla="*/ 123825 w 270"/>
              <a:gd name="T3" fmla="*/ 150812 h 95"/>
              <a:gd name="T4" fmla="*/ 0 w 270"/>
              <a:gd name="T5" fmla="*/ 0 h 95"/>
              <a:gd name="T6" fmla="*/ 428625 w 270"/>
              <a:gd name="T7" fmla="*/ 0 h 95"/>
              <a:gd name="T8" fmla="*/ 304800 w 270"/>
              <a:gd name="T9" fmla="*/ 150812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0" h="95">
                <a:moveTo>
                  <a:pt x="192" y="95"/>
                </a:moveTo>
                <a:lnTo>
                  <a:pt x="78" y="95"/>
                </a:lnTo>
                <a:lnTo>
                  <a:pt x="0" y="0"/>
                </a:lnTo>
                <a:lnTo>
                  <a:pt x="270" y="0"/>
                </a:lnTo>
                <a:lnTo>
                  <a:pt x="192" y="95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838" name="Text Box 197"/>
          <p:cNvSpPr txBox="1">
            <a:spLocks noChangeArrowheads="1"/>
          </p:cNvSpPr>
          <p:nvPr/>
        </p:nvSpPr>
        <p:spPr bwMode="auto">
          <a:xfrm>
            <a:off x="2117726" y="5726114"/>
            <a:ext cx="2327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315263"/>
                </a:solidFill>
              </a:rPr>
              <a:t>Xilinx 4000 Series</a:t>
            </a:r>
          </a:p>
        </p:txBody>
      </p:sp>
      <p:sp>
        <p:nvSpPr>
          <p:cNvPr id="27839" name="Text Box 198"/>
          <p:cNvSpPr txBox="1">
            <a:spLocks noChangeArrowheads="1"/>
          </p:cNvSpPr>
          <p:nvPr/>
        </p:nvSpPr>
        <p:spPr bwMode="auto">
          <a:xfrm>
            <a:off x="8213725" y="649289"/>
            <a:ext cx="2473754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Figure must be </a:t>
            </a:r>
          </a:p>
          <a:p>
            <a:r>
              <a:rPr lang="en-US" altLang="en-US"/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1981699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1"/>
          <p:cNvSpPr>
            <a:spLocks noChangeArrowheads="1"/>
          </p:cNvSpPr>
          <p:nvPr/>
        </p:nvSpPr>
        <p:spPr bwMode="auto">
          <a:xfrm>
            <a:off x="1905000" y="1295400"/>
            <a:ext cx="1524000" cy="1447800"/>
          </a:xfrm>
          <a:prstGeom prst="rect">
            <a:avLst/>
          </a:prstGeom>
          <a:solidFill>
            <a:srgbClr val="C66B5A">
              <a:alpha val="65097"/>
            </a:srgb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000"/>
              <a:t>Array-Based Programmable Wiring</a:t>
            </a:r>
          </a:p>
        </p:txBody>
      </p:sp>
      <p:sp>
        <p:nvSpPr>
          <p:cNvPr id="28676" name="Rectangle 11"/>
          <p:cNvSpPr>
            <a:spLocks noChangeArrowheads="1"/>
          </p:cNvSpPr>
          <p:nvPr/>
        </p:nvSpPr>
        <p:spPr bwMode="auto">
          <a:xfrm>
            <a:off x="3692526" y="4746625"/>
            <a:ext cx="5324475" cy="590550"/>
          </a:xfrm>
          <a:prstGeom prst="rect">
            <a:avLst/>
          </a:prstGeom>
          <a:solidFill>
            <a:srgbClr val="E5E5E5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677" name="Rectangle 12"/>
          <p:cNvSpPr>
            <a:spLocks noChangeArrowheads="1"/>
          </p:cNvSpPr>
          <p:nvPr/>
        </p:nvSpPr>
        <p:spPr bwMode="auto">
          <a:xfrm>
            <a:off x="3692526" y="3175000"/>
            <a:ext cx="5324475" cy="584200"/>
          </a:xfrm>
          <a:prstGeom prst="rect">
            <a:avLst/>
          </a:prstGeom>
          <a:solidFill>
            <a:srgbClr val="E5E5E5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678" name="Line 13"/>
          <p:cNvSpPr>
            <a:spLocks noChangeShapeType="1"/>
          </p:cNvSpPr>
          <p:nvPr/>
        </p:nvSpPr>
        <p:spPr bwMode="auto">
          <a:xfrm>
            <a:off x="3549650" y="4551364"/>
            <a:ext cx="5691188" cy="1587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9" name="Line 14"/>
          <p:cNvSpPr>
            <a:spLocks noChangeShapeType="1"/>
          </p:cNvSpPr>
          <p:nvPr/>
        </p:nvSpPr>
        <p:spPr bwMode="auto">
          <a:xfrm>
            <a:off x="3549650" y="3954464"/>
            <a:ext cx="5691188" cy="1587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0" name="Line 15"/>
          <p:cNvSpPr>
            <a:spLocks noChangeShapeType="1"/>
          </p:cNvSpPr>
          <p:nvPr/>
        </p:nvSpPr>
        <p:spPr bwMode="auto">
          <a:xfrm>
            <a:off x="3549650" y="4156075"/>
            <a:ext cx="5691188" cy="1588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1" name="Line 16"/>
          <p:cNvSpPr>
            <a:spLocks noChangeShapeType="1"/>
          </p:cNvSpPr>
          <p:nvPr/>
        </p:nvSpPr>
        <p:spPr bwMode="auto">
          <a:xfrm>
            <a:off x="3549650" y="4351339"/>
            <a:ext cx="5691188" cy="1587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2" name="Line 17"/>
          <p:cNvSpPr>
            <a:spLocks noChangeShapeType="1"/>
          </p:cNvSpPr>
          <p:nvPr/>
        </p:nvSpPr>
        <p:spPr bwMode="auto">
          <a:xfrm>
            <a:off x="4759325" y="2773363"/>
            <a:ext cx="1588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3" name="Line 18"/>
          <p:cNvSpPr>
            <a:spLocks noChangeShapeType="1"/>
          </p:cNvSpPr>
          <p:nvPr/>
        </p:nvSpPr>
        <p:spPr bwMode="auto">
          <a:xfrm>
            <a:off x="5156200" y="2773363"/>
            <a:ext cx="1588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4" name="Line 19"/>
          <p:cNvSpPr>
            <a:spLocks noChangeShapeType="1"/>
          </p:cNvSpPr>
          <p:nvPr/>
        </p:nvSpPr>
        <p:spPr bwMode="auto">
          <a:xfrm>
            <a:off x="3973514" y="2773363"/>
            <a:ext cx="1587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>
            <a:off x="6148389" y="2773363"/>
            <a:ext cx="1587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6" name="Line 21"/>
          <p:cNvSpPr>
            <a:spLocks noChangeShapeType="1"/>
          </p:cNvSpPr>
          <p:nvPr/>
        </p:nvSpPr>
        <p:spPr bwMode="auto">
          <a:xfrm>
            <a:off x="6543675" y="2773363"/>
            <a:ext cx="1588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7" name="Line 22"/>
          <p:cNvSpPr>
            <a:spLocks noChangeShapeType="1"/>
          </p:cNvSpPr>
          <p:nvPr/>
        </p:nvSpPr>
        <p:spPr bwMode="auto">
          <a:xfrm>
            <a:off x="6938964" y="2773363"/>
            <a:ext cx="1587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8" name="Line 23"/>
          <p:cNvSpPr>
            <a:spLocks noChangeShapeType="1"/>
          </p:cNvSpPr>
          <p:nvPr/>
        </p:nvSpPr>
        <p:spPr bwMode="auto">
          <a:xfrm>
            <a:off x="5757864" y="2773363"/>
            <a:ext cx="1587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9" name="Line 24"/>
          <p:cNvSpPr>
            <a:spLocks noChangeShapeType="1"/>
          </p:cNvSpPr>
          <p:nvPr/>
        </p:nvSpPr>
        <p:spPr bwMode="auto">
          <a:xfrm>
            <a:off x="7932739" y="2773363"/>
            <a:ext cx="1587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0" name="Line 25"/>
          <p:cNvSpPr>
            <a:spLocks noChangeShapeType="1"/>
          </p:cNvSpPr>
          <p:nvPr/>
        </p:nvSpPr>
        <p:spPr bwMode="auto">
          <a:xfrm>
            <a:off x="8328025" y="2773363"/>
            <a:ext cx="1588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1" name="Line 26"/>
          <p:cNvSpPr>
            <a:spLocks noChangeShapeType="1"/>
          </p:cNvSpPr>
          <p:nvPr/>
        </p:nvSpPr>
        <p:spPr bwMode="auto">
          <a:xfrm>
            <a:off x="8723314" y="2773363"/>
            <a:ext cx="1587" cy="296545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2" name="Line 27"/>
          <p:cNvSpPr>
            <a:spLocks noChangeShapeType="1"/>
          </p:cNvSpPr>
          <p:nvPr/>
        </p:nvSpPr>
        <p:spPr bwMode="auto">
          <a:xfrm>
            <a:off x="4364039" y="2773363"/>
            <a:ext cx="1587" cy="2965450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3" name="Line 28"/>
          <p:cNvSpPr>
            <a:spLocks noChangeShapeType="1"/>
          </p:cNvSpPr>
          <p:nvPr/>
        </p:nvSpPr>
        <p:spPr bwMode="auto">
          <a:xfrm>
            <a:off x="5453064" y="3175000"/>
            <a:ext cx="1587" cy="584200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4" name="Line 29"/>
          <p:cNvSpPr>
            <a:spLocks noChangeShapeType="1"/>
          </p:cNvSpPr>
          <p:nvPr/>
        </p:nvSpPr>
        <p:spPr bwMode="auto">
          <a:xfrm>
            <a:off x="5465764" y="4746625"/>
            <a:ext cx="1587" cy="590550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5" name="Line 30"/>
          <p:cNvSpPr>
            <a:spLocks noChangeShapeType="1"/>
          </p:cNvSpPr>
          <p:nvPr/>
        </p:nvSpPr>
        <p:spPr bwMode="auto">
          <a:xfrm>
            <a:off x="7243764" y="4746625"/>
            <a:ext cx="1587" cy="590550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6" name="Freeform 31"/>
          <p:cNvSpPr>
            <a:spLocks/>
          </p:cNvSpPr>
          <p:nvPr/>
        </p:nvSpPr>
        <p:spPr bwMode="auto">
          <a:xfrm>
            <a:off x="9348788" y="3829051"/>
            <a:ext cx="138112" cy="849313"/>
          </a:xfrm>
          <a:custGeom>
            <a:avLst/>
            <a:gdLst>
              <a:gd name="T0" fmla="*/ 0 w 24"/>
              <a:gd name="T1" fmla="*/ 849313 h 148"/>
              <a:gd name="T2" fmla="*/ 63301 w 24"/>
              <a:gd name="T3" fmla="*/ 780450 h 148"/>
              <a:gd name="T4" fmla="*/ 63301 w 24"/>
              <a:gd name="T5" fmla="*/ 527951 h 148"/>
              <a:gd name="T6" fmla="*/ 138112 w 24"/>
              <a:gd name="T7" fmla="*/ 424657 h 148"/>
              <a:gd name="T8" fmla="*/ 63301 w 24"/>
              <a:gd name="T9" fmla="*/ 327100 h 148"/>
              <a:gd name="T10" fmla="*/ 63301 w 24"/>
              <a:gd name="T11" fmla="*/ 68863 h 148"/>
              <a:gd name="T12" fmla="*/ 0 w 24"/>
              <a:gd name="T13" fmla="*/ 0 h 1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" h="148">
                <a:moveTo>
                  <a:pt x="0" y="148"/>
                </a:moveTo>
                <a:cubicBezTo>
                  <a:pt x="7" y="148"/>
                  <a:pt x="11" y="146"/>
                  <a:pt x="11" y="136"/>
                </a:cubicBezTo>
                <a:cubicBezTo>
                  <a:pt x="11" y="130"/>
                  <a:pt x="11" y="99"/>
                  <a:pt x="11" y="92"/>
                </a:cubicBezTo>
                <a:cubicBezTo>
                  <a:pt x="11" y="79"/>
                  <a:pt x="18" y="74"/>
                  <a:pt x="24" y="74"/>
                </a:cubicBezTo>
                <a:cubicBezTo>
                  <a:pt x="18" y="74"/>
                  <a:pt x="11" y="70"/>
                  <a:pt x="11" y="57"/>
                </a:cubicBezTo>
                <a:cubicBezTo>
                  <a:pt x="11" y="49"/>
                  <a:pt x="11" y="18"/>
                  <a:pt x="11" y="12"/>
                </a:cubicBezTo>
                <a:cubicBezTo>
                  <a:pt x="11" y="2"/>
                  <a:pt x="7" y="0"/>
                  <a:pt x="0" y="0"/>
                </a:cubicBezTo>
              </a:path>
            </a:pathLst>
          </a:custGeom>
          <a:noFill/>
          <a:ln w="111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97" name="Oval 32"/>
          <p:cNvSpPr>
            <a:spLocks noChangeArrowheads="1"/>
          </p:cNvSpPr>
          <p:nvPr/>
        </p:nvSpPr>
        <p:spPr bwMode="auto">
          <a:xfrm>
            <a:off x="3938588" y="39211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698" name="Oval 33"/>
          <p:cNvSpPr>
            <a:spLocks noChangeArrowheads="1"/>
          </p:cNvSpPr>
          <p:nvPr/>
        </p:nvSpPr>
        <p:spPr bwMode="auto">
          <a:xfrm>
            <a:off x="5121276" y="3921126"/>
            <a:ext cx="68263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699" name="Oval 34"/>
          <p:cNvSpPr>
            <a:spLocks noChangeArrowheads="1"/>
          </p:cNvSpPr>
          <p:nvPr/>
        </p:nvSpPr>
        <p:spPr bwMode="auto">
          <a:xfrm>
            <a:off x="4724400" y="39211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0" name="Oval 35"/>
          <p:cNvSpPr>
            <a:spLocks noChangeArrowheads="1"/>
          </p:cNvSpPr>
          <p:nvPr/>
        </p:nvSpPr>
        <p:spPr bwMode="auto">
          <a:xfrm>
            <a:off x="4329113" y="3921126"/>
            <a:ext cx="68262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1" name="Oval 36"/>
          <p:cNvSpPr>
            <a:spLocks noChangeArrowheads="1"/>
          </p:cNvSpPr>
          <p:nvPr/>
        </p:nvSpPr>
        <p:spPr bwMode="auto">
          <a:xfrm>
            <a:off x="3938588" y="4121150"/>
            <a:ext cx="69850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2" name="Oval 37"/>
          <p:cNvSpPr>
            <a:spLocks noChangeArrowheads="1"/>
          </p:cNvSpPr>
          <p:nvPr/>
        </p:nvSpPr>
        <p:spPr bwMode="auto">
          <a:xfrm>
            <a:off x="5121276" y="4121150"/>
            <a:ext cx="68263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3" name="Oval 38"/>
          <p:cNvSpPr>
            <a:spLocks noChangeArrowheads="1"/>
          </p:cNvSpPr>
          <p:nvPr/>
        </p:nvSpPr>
        <p:spPr bwMode="auto">
          <a:xfrm>
            <a:off x="4724400" y="4121150"/>
            <a:ext cx="69850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4" name="Oval 39"/>
          <p:cNvSpPr>
            <a:spLocks noChangeArrowheads="1"/>
          </p:cNvSpPr>
          <p:nvPr/>
        </p:nvSpPr>
        <p:spPr bwMode="auto">
          <a:xfrm>
            <a:off x="4329113" y="4121150"/>
            <a:ext cx="68262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5" name="Oval 40"/>
          <p:cNvSpPr>
            <a:spLocks noChangeArrowheads="1"/>
          </p:cNvSpPr>
          <p:nvPr/>
        </p:nvSpPr>
        <p:spPr bwMode="auto">
          <a:xfrm>
            <a:off x="3938588" y="4316413"/>
            <a:ext cx="69850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6" name="Oval 41"/>
          <p:cNvSpPr>
            <a:spLocks noChangeArrowheads="1"/>
          </p:cNvSpPr>
          <p:nvPr/>
        </p:nvSpPr>
        <p:spPr bwMode="auto">
          <a:xfrm>
            <a:off x="5121276" y="4316413"/>
            <a:ext cx="68263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7" name="Oval 42"/>
          <p:cNvSpPr>
            <a:spLocks noChangeArrowheads="1"/>
          </p:cNvSpPr>
          <p:nvPr/>
        </p:nvSpPr>
        <p:spPr bwMode="auto">
          <a:xfrm>
            <a:off x="4724400" y="4316413"/>
            <a:ext cx="69850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8" name="Oval 43"/>
          <p:cNvSpPr>
            <a:spLocks noChangeArrowheads="1"/>
          </p:cNvSpPr>
          <p:nvPr/>
        </p:nvSpPr>
        <p:spPr bwMode="auto">
          <a:xfrm>
            <a:off x="4329113" y="4316413"/>
            <a:ext cx="68262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09" name="Oval 44"/>
          <p:cNvSpPr>
            <a:spLocks noChangeArrowheads="1"/>
          </p:cNvSpPr>
          <p:nvPr/>
        </p:nvSpPr>
        <p:spPr bwMode="auto">
          <a:xfrm>
            <a:off x="3938588" y="45180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0" name="Oval 45"/>
          <p:cNvSpPr>
            <a:spLocks noChangeArrowheads="1"/>
          </p:cNvSpPr>
          <p:nvPr/>
        </p:nvSpPr>
        <p:spPr bwMode="auto">
          <a:xfrm>
            <a:off x="5121276" y="4518026"/>
            <a:ext cx="68263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1" name="Oval 46"/>
          <p:cNvSpPr>
            <a:spLocks noChangeArrowheads="1"/>
          </p:cNvSpPr>
          <p:nvPr/>
        </p:nvSpPr>
        <p:spPr bwMode="auto">
          <a:xfrm>
            <a:off x="4724400" y="45180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2" name="Oval 47"/>
          <p:cNvSpPr>
            <a:spLocks noChangeArrowheads="1"/>
          </p:cNvSpPr>
          <p:nvPr/>
        </p:nvSpPr>
        <p:spPr bwMode="auto">
          <a:xfrm>
            <a:off x="4329113" y="4518026"/>
            <a:ext cx="68262" cy="682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3" name="Rectangle 48"/>
          <p:cNvSpPr>
            <a:spLocks noChangeArrowheads="1"/>
          </p:cNvSpPr>
          <p:nvPr/>
        </p:nvSpPr>
        <p:spPr bwMode="auto">
          <a:xfrm>
            <a:off x="4306888" y="3409950"/>
            <a:ext cx="114300" cy="114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4" name="Rectangle 49"/>
          <p:cNvSpPr>
            <a:spLocks noChangeArrowheads="1"/>
          </p:cNvSpPr>
          <p:nvPr/>
        </p:nvSpPr>
        <p:spPr bwMode="auto">
          <a:xfrm>
            <a:off x="3916363" y="4981575"/>
            <a:ext cx="114300" cy="1158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5" name="Rectangle 50"/>
          <p:cNvSpPr>
            <a:spLocks noChangeArrowheads="1"/>
          </p:cNvSpPr>
          <p:nvPr/>
        </p:nvSpPr>
        <p:spPr bwMode="auto">
          <a:xfrm>
            <a:off x="5097464" y="4981575"/>
            <a:ext cx="115887" cy="1158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6" name="Rectangle 51"/>
          <p:cNvSpPr>
            <a:spLocks noChangeArrowheads="1"/>
          </p:cNvSpPr>
          <p:nvPr/>
        </p:nvSpPr>
        <p:spPr bwMode="auto">
          <a:xfrm>
            <a:off x="4702175" y="3409950"/>
            <a:ext cx="114300" cy="114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7" name="Oval 52"/>
          <p:cNvSpPr>
            <a:spLocks noChangeArrowheads="1"/>
          </p:cNvSpPr>
          <p:nvPr/>
        </p:nvSpPr>
        <p:spPr bwMode="auto">
          <a:xfrm>
            <a:off x="5722938" y="39211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8" name="Oval 53"/>
          <p:cNvSpPr>
            <a:spLocks noChangeArrowheads="1"/>
          </p:cNvSpPr>
          <p:nvPr/>
        </p:nvSpPr>
        <p:spPr bwMode="auto">
          <a:xfrm>
            <a:off x="6905626" y="3921126"/>
            <a:ext cx="68263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19" name="Oval 54"/>
          <p:cNvSpPr>
            <a:spLocks noChangeArrowheads="1"/>
          </p:cNvSpPr>
          <p:nvPr/>
        </p:nvSpPr>
        <p:spPr bwMode="auto">
          <a:xfrm>
            <a:off x="6508750" y="39211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0" name="Oval 55"/>
          <p:cNvSpPr>
            <a:spLocks noChangeArrowheads="1"/>
          </p:cNvSpPr>
          <p:nvPr/>
        </p:nvSpPr>
        <p:spPr bwMode="auto">
          <a:xfrm>
            <a:off x="6113463" y="3921126"/>
            <a:ext cx="68262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1" name="Oval 56"/>
          <p:cNvSpPr>
            <a:spLocks noChangeArrowheads="1"/>
          </p:cNvSpPr>
          <p:nvPr/>
        </p:nvSpPr>
        <p:spPr bwMode="auto">
          <a:xfrm>
            <a:off x="5722938" y="4121150"/>
            <a:ext cx="69850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2" name="Oval 57"/>
          <p:cNvSpPr>
            <a:spLocks noChangeArrowheads="1"/>
          </p:cNvSpPr>
          <p:nvPr/>
        </p:nvSpPr>
        <p:spPr bwMode="auto">
          <a:xfrm>
            <a:off x="6905626" y="4121150"/>
            <a:ext cx="68263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3" name="Oval 58"/>
          <p:cNvSpPr>
            <a:spLocks noChangeArrowheads="1"/>
          </p:cNvSpPr>
          <p:nvPr/>
        </p:nvSpPr>
        <p:spPr bwMode="auto">
          <a:xfrm>
            <a:off x="6508750" y="4121150"/>
            <a:ext cx="69850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4" name="Oval 59"/>
          <p:cNvSpPr>
            <a:spLocks noChangeArrowheads="1"/>
          </p:cNvSpPr>
          <p:nvPr/>
        </p:nvSpPr>
        <p:spPr bwMode="auto">
          <a:xfrm>
            <a:off x="6113463" y="4121150"/>
            <a:ext cx="68262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5" name="Oval 60"/>
          <p:cNvSpPr>
            <a:spLocks noChangeArrowheads="1"/>
          </p:cNvSpPr>
          <p:nvPr/>
        </p:nvSpPr>
        <p:spPr bwMode="auto">
          <a:xfrm>
            <a:off x="5722938" y="4316413"/>
            <a:ext cx="69850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6" name="Oval 61"/>
          <p:cNvSpPr>
            <a:spLocks noChangeArrowheads="1"/>
          </p:cNvSpPr>
          <p:nvPr/>
        </p:nvSpPr>
        <p:spPr bwMode="auto">
          <a:xfrm>
            <a:off x="6905626" y="4316413"/>
            <a:ext cx="68263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7" name="Oval 62"/>
          <p:cNvSpPr>
            <a:spLocks noChangeArrowheads="1"/>
          </p:cNvSpPr>
          <p:nvPr/>
        </p:nvSpPr>
        <p:spPr bwMode="auto">
          <a:xfrm>
            <a:off x="6508750" y="4316413"/>
            <a:ext cx="69850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8" name="Oval 63"/>
          <p:cNvSpPr>
            <a:spLocks noChangeArrowheads="1"/>
          </p:cNvSpPr>
          <p:nvPr/>
        </p:nvSpPr>
        <p:spPr bwMode="auto">
          <a:xfrm>
            <a:off x="6113463" y="4316413"/>
            <a:ext cx="68262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29" name="Oval 64"/>
          <p:cNvSpPr>
            <a:spLocks noChangeArrowheads="1"/>
          </p:cNvSpPr>
          <p:nvPr/>
        </p:nvSpPr>
        <p:spPr bwMode="auto">
          <a:xfrm>
            <a:off x="5722938" y="45180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30" name="Oval 65"/>
          <p:cNvSpPr>
            <a:spLocks noChangeArrowheads="1"/>
          </p:cNvSpPr>
          <p:nvPr/>
        </p:nvSpPr>
        <p:spPr bwMode="auto">
          <a:xfrm>
            <a:off x="6905626" y="4518026"/>
            <a:ext cx="68263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31" name="Oval 66"/>
          <p:cNvSpPr>
            <a:spLocks noChangeArrowheads="1"/>
          </p:cNvSpPr>
          <p:nvPr/>
        </p:nvSpPr>
        <p:spPr bwMode="auto">
          <a:xfrm>
            <a:off x="6508750" y="45180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32" name="Oval 67"/>
          <p:cNvSpPr>
            <a:spLocks noChangeArrowheads="1"/>
          </p:cNvSpPr>
          <p:nvPr/>
        </p:nvSpPr>
        <p:spPr bwMode="auto">
          <a:xfrm>
            <a:off x="6113463" y="4518026"/>
            <a:ext cx="68262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33" name="Rectangle 68"/>
          <p:cNvSpPr>
            <a:spLocks noChangeArrowheads="1"/>
          </p:cNvSpPr>
          <p:nvPr/>
        </p:nvSpPr>
        <p:spPr bwMode="auto">
          <a:xfrm>
            <a:off x="6091238" y="3409950"/>
            <a:ext cx="114300" cy="114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34" name="Rectangle 69"/>
          <p:cNvSpPr>
            <a:spLocks noChangeArrowheads="1"/>
          </p:cNvSpPr>
          <p:nvPr/>
        </p:nvSpPr>
        <p:spPr bwMode="auto">
          <a:xfrm>
            <a:off x="5700713" y="4981575"/>
            <a:ext cx="114300" cy="1158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35" name="Rectangle 70"/>
          <p:cNvSpPr>
            <a:spLocks noChangeArrowheads="1"/>
          </p:cNvSpPr>
          <p:nvPr/>
        </p:nvSpPr>
        <p:spPr bwMode="auto">
          <a:xfrm>
            <a:off x="6881814" y="4981575"/>
            <a:ext cx="115887" cy="1158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36" name="Rectangle 71"/>
          <p:cNvSpPr>
            <a:spLocks noChangeArrowheads="1"/>
          </p:cNvSpPr>
          <p:nvPr/>
        </p:nvSpPr>
        <p:spPr bwMode="auto">
          <a:xfrm>
            <a:off x="6486525" y="3409950"/>
            <a:ext cx="114300" cy="114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37" name="Line 72"/>
          <p:cNvSpPr>
            <a:spLocks noChangeShapeType="1"/>
          </p:cNvSpPr>
          <p:nvPr/>
        </p:nvSpPr>
        <p:spPr bwMode="auto">
          <a:xfrm>
            <a:off x="7243764" y="3175000"/>
            <a:ext cx="1587" cy="584200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38" name="Line 73"/>
          <p:cNvSpPr>
            <a:spLocks noChangeShapeType="1"/>
          </p:cNvSpPr>
          <p:nvPr/>
        </p:nvSpPr>
        <p:spPr bwMode="auto">
          <a:xfrm>
            <a:off x="7542214" y="2773363"/>
            <a:ext cx="1587" cy="2965450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39" name="Oval 74"/>
          <p:cNvSpPr>
            <a:spLocks noChangeArrowheads="1"/>
          </p:cNvSpPr>
          <p:nvPr/>
        </p:nvSpPr>
        <p:spPr bwMode="auto">
          <a:xfrm>
            <a:off x="7507288" y="39211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0" name="Oval 75"/>
          <p:cNvSpPr>
            <a:spLocks noChangeArrowheads="1"/>
          </p:cNvSpPr>
          <p:nvPr/>
        </p:nvSpPr>
        <p:spPr bwMode="auto">
          <a:xfrm>
            <a:off x="8689976" y="3921126"/>
            <a:ext cx="68263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1" name="Oval 76"/>
          <p:cNvSpPr>
            <a:spLocks noChangeArrowheads="1"/>
          </p:cNvSpPr>
          <p:nvPr/>
        </p:nvSpPr>
        <p:spPr bwMode="auto">
          <a:xfrm>
            <a:off x="8293100" y="39211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2" name="Oval 77"/>
          <p:cNvSpPr>
            <a:spLocks noChangeArrowheads="1"/>
          </p:cNvSpPr>
          <p:nvPr/>
        </p:nvSpPr>
        <p:spPr bwMode="auto">
          <a:xfrm>
            <a:off x="7897813" y="3921126"/>
            <a:ext cx="68262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3" name="Oval 78"/>
          <p:cNvSpPr>
            <a:spLocks noChangeArrowheads="1"/>
          </p:cNvSpPr>
          <p:nvPr/>
        </p:nvSpPr>
        <p:spPr bwMode="auto">
          <a:xfrm>
            <a:off x="7507288" y="4121150"/>
            <a:ext cx="69850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4" name="Oval 79"/>
          <p:cNvSpPr>
            <a:spLocks noChangeArrowheads="1"/>
          </p:cNvSpPr>
          <p:nvPr/>
        </p:nvSpPr>
        <p:spPr bwMode="auto">
          <a:xfrm>
            <a:off x="8689976" y="4121150"/>
            <a:ext cx="68263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5" name="Oval 80"/>
          <p:cNvSpPr>
            <a:spLocks noChangeArrowheads="1"/>
          </p:cNvSpPr>
          <p:nvPr/>
        </p:nvSpPr>
        <p:spPr bwMode="auto">
          <a:xfrm>
            <a:off x="8293100" y="4121150"/>
            <a:ext cx="69850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6" name="Oval 81"/>
          <p:cNvSpPr>
            <a:spLocks noChangeArrowheads="1"/>
          </p:cNvSpPr>
          <p:nvPr/>
        </p:nvSpPr>
        <p:spPr bwMode="auto">
          <a:xfrm>
            <a:off x="7897813" y="4121150"/>
            <a:ext cx="68262" cy="69850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7" name="Oval 82"/>
          <p:cNvSpPr>
            <a:spLocks noChangeArrowheads="1"/>
          </p:cNvSpPr>
          <p:nvPr/>
        </p:nvSpPr>
        <p:spPr bwMode="auto">
          <a:xfrm>
            <a:off x="7507288" y="4316413"/>
            <a:ext cx="69850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8" name="Oval 83"/>
          <p:cNvSpPr>
            <a:spLocks noChangeArrowheads="1"/>
          </p:cNvSpPr>
          <p:nvPr/>
        </p:nvSpPr>
        <p:spPr bwMode="auto">
          <a:xfrm>
            <a:off x="8689976" y="4316413"/>
            <a:ext cx="68263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49" name="Oval 84"/>
          <p:cNvSpPr>
            <a:spLocks noChangeArrowheads="1"/>
          </p:cNvSpPr>
          <p:nvPr/>
        </p:nvSpPr>
        <p:spPr bwMode="auto">
          <a:xfrm>
            <a:off x="8293100" y="4316413"/>
            <a:ext cx="69850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0" name="Oval 85"/>
          <p:cNvSpPr>
            <a:spLocks noChangeArrowheads="1"/>
          </p:cNvSpPr>
          <p:nvPr/>
        </p:nvSpPr>
        <p:spPr bwMode="auto">
          <a:xfrm>
            <a:off x="7897813" y="4316413"/>
            <a:ext cx="68262" cy="68262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1" name="Oval 86"/>
          <p:cNvSpPr>
            <a:spLocks noChangeArrowheads="1"/>
          </p:cNvSpPr>
          <p:nvPr/>
        </p:nvSpPr>
        <p:spPr bwMode="auto">
          <a:xfrm>
            <a:off x="7507288" y="4518026"/>
            <a:ext cx="69850" cy="682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2" name="Oval 87"/>
          <p:cNvSpPr>
            <a:spLocks noChangeArrowheads="1"/>
          </p:cNvSpPr>
          <p:nvPr/>
        </p:nvSpPr>
        <p:spPr bwMode="auto">
          <a:xfrm>
            <a:off x="8689976" y="4518026"/>
            <a:ext cx="68263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3" name="Oval 88"/>
          <p:cNvSpPr>
            <a:spLocks noChangeArrowheads="1"/>
          </p:cNvSpPr>
          <p:nvPr/>
        </p:nvSpPr>
        <p:spPr bwMode="auto">
          <a:xfrm>
            <a:off x="8293100" y="4518026"/>
            <a:ext cx="69850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4" name="Oval 89"/>
          <p:cNvSpPr>
            <a:spLocks noChangeArrowheads="1"/>
          </p:cNvSpPr>
          <p:nvPr/>
        </p:nvSpPr>
        <p:spPr bwMode="auto">
          <a:xfrm>
            <a:off x="7897813" y="4518026"/>
            <a:ext cx="68262" cy="68263"/>
          </a:xfrm>
          <a:prstGeom prst="ellips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5" name="Rectangle 90"/>
          <p:cNvSpPr>
            <a:spLocks noChangeArrowheads="1"/>
          </p:cNvSpPr>
          <p:nvPr/>
        </p:nvSpPr>
        <p:spPr bwMode="auto">
          <a:xfrm>
            <a:off x="7875588" y="3409950"/>
            <a:ext cx="114300" cy="114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6" name="Rectangle 91"/>
          <p:cNvSpPr>
            <a:spLocks noChangeArrowheads="1"/>
          </p:cNvSpPr>
          <p:nvPr/>
        </p:nvSpPr>
        <p:spPr bwMode="auto">
          <a:xfrm>
            <a:off x="7485063" y="4981575"/>
            <a:ext cx="114300" cy="1158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7" name="Rectangle 92"/>
          <p:cNvSpPr>
            <a:spLocks noChangeArrowheads="1"/>
          </p:cNvSpPr>
          <p:nvPr/>
        </p:nvSpPr>
        <p:spPr bwMode="auto">
          <a:xfrm>
            <a:off x="8666164" y="4981575"/>
            <a:ext cx="115887" cy="1158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8" name="Rectangle 93"/>
          <p:cNvSpPr>
            <a:spLocks noChangeArrowheads="1"/>
          </p:cNvSpPr>
          <p:nvPr/>
        </p:nvSpPr>
        <p:spPr bwMode="auto">
          <a:xfrm>
            <a:off x="8270875" y="3409950"/>
            <a:ext cx="114300" cy="114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8759" name="Freeform 94"/>
          <p:cNvSpPr>
            <a:spLocks/>
          </p:cNvSpPr>
          <p:nvPr/>
        </p:nvSpPr>
        <p:spPr bwMode="auto">
          <a:xfrm>
            <a:off x="3859214" y="5808663"/>
            <a:ext cx="1404937" cy="138112"/>
          </a:xfrm>
          <a:custGeom>
            <a:avLst/>
            <a:gdLst>
              <a:gd name="T0" fmla="*/ 0 w 245"/>
              <a:gd name="T1" fmla="*/ 0 h 24"/>
              <a:gd name="T2" fmla="*/ 74548 w 245"/>
              <a:gd name="T3" fmla="*/ 63301 h 24"/>
              <a:gd name="T4" fmla="*/ 602116 w 245"/>
              <a:gd name="T5" fmla="*/ 63301 h 24"/>
              <a:gd name="T6" fmla="*/ 705336 w 245"/>
              <a:gd name="T7" fmla="*/ 138112 h 24"/>
              <a:gd name="T8" fmla="*/ 802821 w 245"/>
              <a:gd name="T9" fmla="*/ 63301 h 24"/>
              <a:gd name="T10" fmla="*/ 1330389 w 245"/>
              <a:gd name="T11" fmla="*/ 63301 h 24"/>
              <a:gd name="T12" fmla="*/ 1404937 w 245"/>
              <a:gd name="T13" fmla="*/ 0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5" h="24">
                <a:moveTo>
                  <a:pt x="0" y="0"/>
                </a:moveTo>
                <a:cubicBezTo>
                  <a:pt x="0" y="7"/>
                  <a:pt x="3" y="11"/>
                  <a:pt x="13" y="11"/>
                </a:cubicBezTo>
                <a:cubicBezTo>
                  <a:pt x="19" y="11"/>
                  <a:pt x="98" y="11"/>
                  <a:pt x="105" y="11"/>
                </a:cubicBezTo>
                <a:cubicBezTo>
                  <a:pt x="118" y="11"/>
                  <a:pt x="123" y="18"/>
                  <a:pt x="123" y="24"/>
                </a:cubicBezTo>
                <a:cubicBezTo>
                  <a:pt x="123" y="18"/>
                  <a:pt x="127" y="11"/>
                  <a:pt x="140" y="11"/>
                </a:cubicBezTo>
                <a:cubicBezTo>
                  <a:pt x="148" y="11"/>
                  <a:pt x="227" y="11"/>
                  <a:pt x="232" y="11"/>
                </a:cubicBezTo>
                <a:cubicBezTo>
                  <a:pt x="243" y="11"/>
                  <a:pt x="245" y="7"/>
                  <a:pt x="245" y="0"/>
                </a:cubicBezTo>
              </a:path>
            </a:pathLst>
          </a:custGeom>
          <a:noFill/>
          <a:ln w="111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60" name="Line 95"/>
          <p:cNvSpPr>
            <a:spLocks noChangeShapeType="1"/>
          </p:cNvSpPr>
          <p:nvPr/>
        </p:nvSpPr>
        <p:spPr bwMode="auto">
          <a:xfrm flipV="1">
            <a:off x="8426450" y="2624139"/>
            <a:ext cx="292100" cy="676275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61" name="Freeform 96"/>
          <p:cNvSpPr>
            <a:spLocks/>
          </p:cNvSpPr>
          <p:nvPr/>
        </p:nvSpPr>
        <p:spPr bwMode="auto">
          <a:xfrm>
            <a:off x="8391526" y="3260725"/>
            <a:ext cx="74613" cy="120650"/>
          </a:xfrm>
          <a:custGeom>
            <a:avLst/>
            <a:gdLst>
              <a:gd name="T0" fmla="*/ 40176 w 13"/>
              <a:gd name="T1" fmla="*/ 34471 h 21"/>
              <a:gd name="T2" fmla="*/ 74613 w 13"/>
              <a:gd name="T3" fmla="*/ 28726 h 21"/>
              <a:gd name="T4" fmla="*/ 74613 w 13"/>
              <a:gd name="T5" fmla="*/ 28726 h 21"/>
              <a:gd name="T6" fmla="*/ 34437 w 13"/>
              <a:gd name="T7" fmla="*/ 68943 h 21"/>
              <a:gd name="T8" fmla="*/ 0 w 13"/>
              <a:gd name="T9" fmla="*/ 120650 h 21"/>
              <a:gd name="T10" fmla="*/ 11479 w 13"/>
              <a:gd name="T11" fmla="*/ 63198 h 21"/>
              <a:gd name="T12" fmla="*/ 11479 w 13"/>
              <a:gd name="T13" fmla="*/ 5745 h 21"/>
              <a:gd name="T14" fmla="*/ 17218 w 13"/>
              <a:gd name="T15" fmla="*/ 0 h 21"/>
              <a:gd name="T16" fmla="*/ 40176 w 13"/>
              <a:gd name="T17" fmla="*/ 34471 h 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" h="21">
                <a:moveTo>
                  <a:pt x="7" y="6"/>
                </a:moveTo>
                <a:cubicBezTo>
                  <a:pt x="13" y="5"/>
                  <a:pt x="13" y="5"/>
                  <a:pt x="13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6" y="12"/>
                  <a:pt x="6" y="12"/>
                  <a:pt x="6" y="12"/>
                </a:cubicBezTo>
                <a:cubicBezTo>
                  <a:pt x="4" y="15"/>
                  <a:pt x="2" y="18"/>
                  <a:pt x="0" y="21"/>
                </a:cubicBezTo>
                <a:cubicBezTo>
                  <a:pt x="1" y="17"/>
                  <a:pt x="2" y="14"/>
                  <a:pt x="2" y="11"/>
                </a:cubicBezTo>
                <a:cubicBezTo>
                  <a:pt x="2" y="1"/>
                  <a:pt x="2" y="1"/>
                  <a:pt x="2" y="1"/>
                </a:cubicBezTo>
                <a:cubicBezTo>
                  <a:pt x="3" y="0"/>
                  <a:pt x="3" y="0"/>
                  <a:pt x="3" y="0"/>
                </a:cubicBezTo>
                <a:lnTo>
                  <a:pt x="7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62" name="Rectangle 97"/>
          <p:cNvSpPr>
            <a:spLocks noChangeArrowheads="1"/>
          </p:cNvSpPr>
          <p:nvPr/>
        </p:nvSpPr>
        <p:spPr bwMode="auto">
          <a:xfrm>
            <a:off x="8769350" y="2516188"/>
            <a:ext cx="13577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0">
                <a:solidFill>
                  <a:srgbClr val="000000"/>
                </a:solidFill>
              </a:rPr>
              <a:t>Input/output pin</a:t>
            </a:r>
            <a:endParaRPr lang="en-US" altLang="en-US"/>
          </a:p>
        </p:txBody>
      </p:sp>
      <p:sp>
        <p:nvSpPr>
          <p:cNvPr id="28763" name="Rectangle 98"/>
          <p:cNvSpPr>
            <a:spLocks noChangeArrowheads="1"/>
          </p:cNvSpPr>
          <p:nvPr/>
        </p:nvSpPr>
        <p:spPr bwMode="auto">
          <a:xfrm>
            <a:off x="4414839" y="2516188"/>
            <a:ext cx="24974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0">
                <a:solidFill>
                  <a:srgbClr val="000000"/>
                </a:solidFill>
              </a:rPr>
              <a:t>Programmed interconnection</a:t>
            </a:r>
            <a:endParaRPr lang="en-US" altLang="en-US"/>
          </a:p>
        </p:txBody>
      </p:sp>
      <p:sp>
        <p:nvSpPr>
          <p:cNvPr id="28764" name="Line 99"/>
          <p:cNvSpPr>
            <a:spLocks noChangeShapeType="1"/>
          </p:cNvSpPr>
          <p:nvPr/>
        </p:nvSpPr>
        <p:spPr bwMode="auto">
          <a:xfrm flipV="1">
            <a:off x="4438650" y="2755901"/>
            <a:ext cx="114300" cy="269875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65" name="Freeform 100"/>
          <p:cNvSpPr>
            <a:spLocks/>
          </p:cNvSpPr>
          <p:nvPr/>
        </p:nvSpPr>
        <p:spPr bwMode="auto">
          <a:xfrm>
            <a:off x="4403726" y="2984500"/>
            <a:ext cx="80963" cy="115888"/>
          </a:xfrm>
          <a:custGeom>
            <a:avLst/>
            <a:gdLst>
              <a:gd name="T0" fmla="*/ 40482 w 14"/>
              <a:gd name="T1" fmla="*/ 28972 h 20"/>
              <a:gd name="T2" fmla="*/ 80963 w 14"/>
              <a:gd name="T3" fmla="*/ 23178 h 20"/>
              <a:gd name="T4" fmla="*/ 80963 w 14"/>
              <a:gd name="T5" fmla="*/ 23178 h 20"/>
              <a:gd name="T6" fmla="*/ 34698 w 14"/>
              <a:gd name="T7" fmla="*/ 69533 h 20"/>
              <a:gd name="T8" fmla="*/ 0 w 14"/>
              <a:gd name="T9" fmla="*/ 115888 h 20"/>
              <a:gd name="T10" fmla="*/ 11566 w 14"/>
              <a:gd name="T11" fmla="*/ 57944 h 20"/>
              <a:gd name="T12" fmla="*/ 17349 w 14"/>
              <a:gd name="T13" fmla="*/ 0 h 20"/>
              <a:gd name="T14" fmla="*/ 17349 w 14"/>
              <a:gd name="T15" fmla="*/ 0 h 20"/>
              <a:gd name="T16" fmla="*/ 40482 w 14"/>
              <a:gd name="T17" fmla="*/ 28972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" h="20">
                <a:moveTo>
                  <a:pt x="7" y="5"/>
                </a:moveTo>
                <a:cubicBezTo>
                  <a:pt x="14" y="4"/>
                  <a:pt x="14" y="4"/>
                  <a:pt x="14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4" y="14"/>
                  <a:pt x="2" y="17"/>
                  <a:pt x="0" y="20"/>
                </a:cubicBezTo>
                <a:cubicBezTo>
                  <a:pt x="1" y="16"/>
                  <a:pt x="2" y="13"/>
                  <a:pt x="2" y="1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lnTo>
                  <a:pt x="7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66" name="Rectangle 101"/>
          <p:cNvSpPr>
            <a:spLocks noChangeArrowheads="1"/>
          </p:cNvSpPr>
          <p:nvPr/>
        </p:nvSpPr>
        <p:spPr bwMode="auto">
          <a:xfrm>
            <a:off x="3657601" y="1524000"/>
            <a:ext cx="1072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0">
                <a:solidFill>
                  <a:srgbClr val="C66B5A"/>
                </a:solidFill>
              </a:rPr>
              <a:t>Interconnect</a:t>
            </a:r>
            <a:endParaRPr lang="en-US" altLang="en-US">
              <a:solidFill>
                <a:srgbClr val="C66B5A"/>
              </a:solidFill>
            </a:endParaRPr>
          </a:p>
        </p:txBody>
      </p:sp>
      <p:sp>
        <p:nvSpPr>
          <p:cNvPr id="28767" name="Rectangle 102"/>
          <p:cNvSpPr>
            <a:spLocks noChangeArrowheads="1"/>
          </p:cNvSpPr>
          <p:nvPr/>
        </p:nvSpPr>
        <p:spPr bwMode="auto">
          <a:xfrm>
            <a:off x="3657600" y="1752600"/>
            <a:ext cx="4472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0">
                <a:solidFill>
                  <a:srgbClr val="C66B5A"/>
                </a:solidFill>
              </a:rPr>
              <a:t>Point</a:t>
            </a:r>
            <a:endParaRPr lang="en-US" altLang="en-US">
              <a:solidFill>
                <a:srgbClr val="C66B5A"/>
              </a:solidFill>
            </a:endParaRPr>
          </a:p>
        </p:txBody>
      </p:sp>
      <p:sp>
        <p:nvSpPr>
          <p:cNvPr id="28768" name="Rectangle 105"/>
          <p:cNvSpPr>
            <a:spLocks noChangeArrowheads="1"/>
          </p:cNvSpPr>
          <p:nvPr/>
        </p:nvSpPr>
        <p:spPr bwMode="auto">
          <a:xfrm>
            <a:off x="9563100" y="4043363"/>
            <a:ext cx="8752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0">
                <a:solidFill>
                  <a:srgbClr val="000000"/>
                </a:solidFill>
              </a:rPr>
              <a:t>Horizontal</a:t>
            </a:r>
            <a:endParaRPr lang="en-US" altLang="en-US"/>
          </a:p>
        </p:txBody>
      </p:sp>
      <p:sp>
        <p:nvSpPr>
          <p:cNvPr id="28769" name="Rectangle 106"/>
          <p:cNvSpPr>
            <a:spLocks noChangeArrowheads="1"/>
          </p:cNvSpPr>
          <p:nvPr/>
        </p:nvSpPr>
        <p:spPr bwMode="auto">
          <a:xfrm>
            <a:off x="9563101" y="4249738"/>
            <a:ext cx="563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i="0">
                <a:solidFill>
                  <a:srgbClr val="000000"/>
                </a:solidFill>
              </a:rPr>
              <a:t>tracks</a:t>
            </a:r>
            <a:endParaRPr lang="en-US" altLang="en-US"/>
          </a:p>
        </p:txBody>
      </p:sp>
      <p:sp>
        <p:nvSpPr>
          <p:cNvPr id="28770" name="Rectangle 107"/>
          <p:cNvSpPr>
            <a:spLocks noChangeArrowheads="1"/>
          </p:cNvSpPr>
          <p:nvPr/>
        </p:nvSpPr>
        <p:spPr bwMode="auto">
          <a:xfrm>
            <a:off x="3987801" y="5980113"/>
            <a:ext cx="13049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i="0">
                <a:solidFill>
                  <a:srgbClr val="000000"/>
                </a:solidFill>
              </a:rPr>
              <a:t>Vertical tracks</a:t>
            </a:r>
            <a:endParaRPr lang="en-US" altLang="en-US"/>
          </a:p>
        </p:txBody>
      </p:sp>
      <p:sp>
        <p:nvSpPr>
          <p:cNvPr id="28771" name="Rectangle 108"/>
          <p:cNvSpPr>
            <a:spLocks noChangeArrowheads="1"/>
          </p:cNvSpPr>
          <p:nvPr/>
        </p:nvSpPr>
        <p:spPr bwMode="auto">
          <a:xfrm>
            <a:off x="3808413" y="3179763"/>
            <a:ext cx="3093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Cell</a:t>
            </a:r>
            <a:endParaRPr lang="en-US" altLang="en-US"/>
          </a:p>
        </p:txBody>
      </p:sp>
      <p:pic>
        <p:nvPicPr>
          <p:cNvPr id="28772" name="Picture 10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1" y="1295401"/>
            <a:ext cx="1236663" cy="1349375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8773" name="Freeform 114"/>
          <p:cNvSpPr>
            <a:spLocks/>
          </p:cNvSpPr>
          <p:nvPr/>
        </p:nvSpPr>
        <p:spPr bwMode="auto">
          <a:xfrm>
            <a:off x="2895600" y="2895600"/>
            <a:ext cx="914400" cy="990600"/>
          </a:xfrm>
          <a:custGeom>
            <a:avLst/>
            <a:gdLst>
              <a:gd name="T0" fmla="*/ 0 w 576"/>
              <a:gd name="T1" fmla="*/ 0 h 624"/>
              <a:gd name="T2" fmla="*/ 0 w 576"/>
              <a:gd name="T3" fmla="*/ 838200 h 624"/>
              <a:gd name="T4" fmla="*/ 914400 w 576"/>
              <a:gd name="T5" fmla="*/ 99060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624">
                <a:moveTo>
                  <a:pt x="0" y="0"/>
                </a:moveTo>
                <a:lnTo>
                  <a:pt x="0" y="528"/>
                </a:lnTo>
                <a:lnTo>
                  <a:pt x="576" y="624"/>
                </a:lnTo>
              </a:path>
            </a:pathLst>
          </a:custGeom>
          <a:noFill/>
          <a:ln w="28575" cap="flat" cmpd="sng">
            <a:solidFill>
              <a:srgbClr val="C66B5A"/>
            </a:solidFill>
            <a:prstDash val="solid"/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5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b="0" i="0" dirty="0" smtClean="0"/>
          </a:p>
          <a:p>
            <a:r>
              <a:rPr lang="en-US" altLang="en-US" b="0" i="0" dirty="0" err="1" smtClean="0"/>
              <a:t>Rabaey</a:t>
            </a:r>
            <a:r>
              <a:rPr lang="en-US" altLang="en-US" b="0" i="0" dirty="0" smtClean="0"/>
              <a:t>,</a:t>
            </a:r>
            <a:r>
              <a:rPr lang="en-US" altLang="en-US" dirty="0" smtClean="0"/>
              <a:t> </a:t>
            </a:r>
            <a:r>
              <a:rPr lang="en-US" altLang="en-US" b="0" i="0" dirty="0" err="1" smtClean="0"/>
              <a:t>Chandrakasan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b="0" i="0" dirty="0" smtClean="0"/>
              <a:t>Nikolic </a:t>
            </a:r>
            <a:r>
              <a:rPr lang="en-GB" dirty="0" smtClean="0"/>
              <a:t> </a:t>
            </a:r>
            <a:r>
              <a:rPr lang="en-US" altLang="en-US" dirty="0" smtClean="0"/>
              <a:t>“Digital Integrated Circuits </a:t>
            </a:r>
            <a:r>
              <a:rPr lang="en-US" altLang="en-US" sz="2000" dirty="0" smtClean="0"/>
              <a:t>A Design Perspective</a:t>
            </a:r>
            <a:r>
              <a:rPr lang="en-GB" dirty="0" smtClean="0"/>
              <a:t> “, 2002</a:t>
            </a:r>
          </a:p>
          <a:p>
            <a:endParaRPr lang="en-GB" dirty="0" smtClean="0"/>
          </a:p>
          <a:p>
            <a:r>
              <a:rPr lang="en-US" altLang="en-US" dirty="0" err="1" smtClean="0"/>
              <a:t>Haibo</a:t>
            </a:r>
            <a:r>
              <a:rPr lang="en-US" altLang="en-US" dirty="0" smtClean="0"/>
              <a:t> Wang, </a:t>
            </a:r>
            <a:r>
              <a:rPr lang="en-US" altLang="en-US" b="1" i="1" dirty="0" smtClean="0"/>
              <a:t>ECE 428   Programmable ASIC Design</a:t>
            </a:r>
            <a:r>
              <a:rPr lang="en-US" altLang="en-US" sz="4800" dirty="0" smtClean="0"/>
              <a:t>  </a:t>
            </a:r>
          </a:p>
          <a:p>
            <a:pPr marL="0" indent="0">
              <a:buNone/>
            </a:pPr>
            <a:r>
              <a:rPr lang="en-US" altLang="en-US" dirty="0" smtClean="0"/>
              <a:t>ECE Department, Southern Illinois University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452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000"/>
              <a:t>Mesh-based Interconnect Network</a:t>
            </a:r>
          </a:p>
        </p:txBody>
      </p:sp>
      <p:pic>
        <p:nvPicPr>
          <p:cNvPr id="29699" name="Picture 4" descr="rb_model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914401"/>
            <a:ext cx="4943475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8213725" y="874713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901F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i="0">
                <a:solidFill>
                  <a:srgbClr val="315263"/>
                </a:solidFill>
              </a:rPr>
              <a:t>Switch Box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6375400" y="1054100"/>
            <a:ext cx="482600" cy="533400"/>
          </a:xfrm>
          <a:prstGeom prst="rect">
            <a:avLst/>
          </a:prstGeom>
          <a:solidFill>
            <a:srgbClr val="8901F3">
              <a:alpha val="50195"/>
            </a:srgbClr>
          </a:solidFill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6596063" y="1419226"/>
            <a:ext cx="74612" cy="80963"/>
          </a:xfrm>
          <a:prstGeom prst="rect">
            <a:avLst/>
          </a:prstGeom>
          <a:solidFill>
            <a:schemeClr val="bg1"/>
          </a:solidFill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6350000" y="1722438"/>
            <a:ext cx="552450" cy="792162"/>
          </a:xfrm>
          <a:prstGeom prst="rect">
            <a:avLst/>
          </a:prstGeom>
          <a:solidFill>
            <a:srgbClr val="F76681">
              <a:alpha val="50195"/>
            </a:srgbClr>
          </a:solidFill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29704" name="Text Box 11"/>
          <p:cNvSpPr txBox="1">
            <a:spLocks noChangeArrowheads="1"/>
          </p:cNvSpPr>
          <p:nvPr/>
        </p:nvSpPr>
        <p:spPr bwMode="auto">
          <a:xfrm>
            <a:off x="8566150" y="2417763"/>
            <a:ext cx="149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901F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i="0">
                <a:solidFill>
                  <a:srgbClr val="315263"/>
                </a:solidFill>
              </a:rPr>
              <a:t>Connect Box</a:t>
            </a:r>
          </a:p>
        </p:txBody>
      </p:sp>
      <p:sp>
        <p:nvSpPr>
          <p:cNvPr id="29705" name="Line 12"/>
          <p:cNvSpPr>
            <a:spLocks noChangeShapeType="1"/>
          </p:cNvSpPr>
          <p:nvPr/>
        </p:nvSpPr>
        <p:spPr bwMode="auto">
          <a:xfrm flipH="1">
            <a:off x="6934200" y="11430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6" name="Line 13"/>
          <p:cNvSpPr>
            <a:spLocks noChangeShapeType="1"/>
          </p:cNvSpPr>
          <p:nvPr/>
        </p:nvSpPr>
        <p:spPr bwMode="auto">
          <a:xfrm flipH="1" flipV="1">
            <a:off x="7010400" y="2133600"/>
            <a:ext cx="1524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7" name="Line 14"/>
          <p:cNvSpPr>
            <a:spLocks noChangeShapeType="1"/>
          </p:cNvSpPr>
          <p:nvPr/>
        </p:nvSpPr>
        <p:spPr bwMode="auto">
          <a:xfrm flipH="1" flipV="1">
            <a:off x="6858000" y="36576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8" name="Text Box 15"/>
          <p:cNvSpPr txBox="1">
            <a:spLocks noChangeArrowheads="1"/>
          </p:cNvSpPr>
          <p:nvPr/>
        </p:nvSpPr>
        <p:spPr bwMode="auto">
          <a:xfrm>
            <a:off x="8077200" y="3733800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901F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i="0">
                <a:solidFill>
                  <a:srgbClr val="315263"/>
                </a:solidFill>
              </a:rPr>
              <a:t>Interconnect</a:t>
            </a:r>
            <a:br>
              <a:rPr lang="en-US" altLang="en-US" sz="1800" b="0" i="0">
                <a:solidFill>
                  <a:srgbClr val="315263"/>
                </a:solidFill>
              </a:rPr>
            </a:br>
            <a:r>
              <a:rPr lang="en-US" altLang="en-US" sz="1800" b="0" i="0">
                <a:solidFill>
                  <a:srgbClr val="315263"/>
                </a:solidFill>
              </a:rPr>
              <a:t>Point</a:t>
            </a:r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4648200" y="6415088"/>
            <a:ext cx="357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i="0"/>
              <a:t>Courtesy Dehon and Wawrzyniek</a:t>
            </a:r>
          </a:p>
        </p:txBody>
      </p:sp>
    </p:spTree>
    <p:extLst>
      <p:ext uri="{BB962C8B-B14F-4D97-AF65-F5344CB8AC3E}">
        <p14:creationId xmlns:p14="http://schemas.microsoft.com/office/powerpoint/2010/main" val="21169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6" name="Rectangle 6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Transistor Implementation of Mesh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648200" y="6415088"/>
            <a:ext cx="357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i="0"/>
              <a:t>Courtesy Dehon and Wawrzyniek</a:t>
            </a:r>
          </a:p>
        </p:txBody>
      </p:sp>
      <p:grpSp>
        <p:nvGrpSpPr>
          <p:cNvPr id="30724" name="Group 785"/>
          <p:cNvGrpSpPr>
            <a:grpSpLocks/>
          </p:cNvGrpSpPr>
          <p:nvPr/>
        </p:nvGrpSpPr>
        <p:grpSpPr bwMode="auto">
          <a:xfrm>
            <a:off x="2849564" y="1524001"/>
            <a:ext cx="6492875" cy="4149725"/>
            <a:chOff x="835" y="960"/>
            <a:chExt cx="4090" cy="2614"/>
          </a:xfrm>
        </p:grpSpPr>
        <p:grpSp>
          <p:nvGrpSpPr>
            <p:cNvPr id="30725" name="Group 210"/>
            <p:cNvGrpSpPr>
              <a:grpSpLocks/>
            </p:cNvGrpSpPr>
            <p:nvPr/>
          </p:nvGrpSpPr>
          <p:grpSpPr bwMode="auto">
            <a:xfrm>
              <a:off x="864" y="960"/>
              <a:ext cx="4056" cy="2614"/>
              <a:chOff x="864" y="1075"/>
              <a:chExt cx="4056" cy="2614"/>
            </a:xfrm>
          </p:grpSpPr>
          <p:sp>
            <p:nvSpPr>
              <p:cNvPr id="31299" name="Line 10"/>
              <p:cNvSpPr>
                <a:spLocks noChangeShapeType="1"/>
              </p:cNvSpPr>
              <p:nvPr/>
            </p:nvSpPr>
            <p:spPr bwMode="auto">
              <a:xfrm>
                <a:off x="2053" y="2298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0" name="Freeform 11"/>
              <p:cNvSpPr>
                <a:spLocks/>
              </p:cNvSpPr>
              <p:nvPr/>
            </p:nvSpPr>
            <p:spPr bwMode="auto">
              <a:xfrm>
                <a:off x="2092" y="2346"/>
                <a:ext cx="267" cy="29"/>
              </a:xfrm>
              <a:custGeom>
                <a:avLst/>
                <a:gdLst>
                  <a:gd name="T0" fmla="*/ 0 w 267"/>
                  <a:gd name="T1" fmla="*/ 0 h 29"/>
                  <a:gd name="T2" fmla="*/ 0 w 267"/>
                  <a:gd name="T3" fmla="*/ 29 h 29"/>
                  <a:gd name="T4" fmla="*/ 267 w 267"/>
                  <a:gd name="T5" fmla="*/ 29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7" h="29">
                    <a:moveTo>
                      <a:pt x="0" y="0"/>
                    </a:moveTo>
                    <a:lnTo>
                      <a:pt x="0" y="29"/>
                    </a:lnTo>
                    <a:lnTo>
                      <a:pt x="267" y="29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1" name="Freeform 12"/>
              <p:cNvSpPr>
                <a:spLocks/>
              </p:cNvSpPr>
              <p:nvPr/>
            </p:nvSpPr>
            <p:spPr bwMode="auto">
              <a:xfrm>
                <a:off x="1924" y="2346"/>
                <a:ext cx="91" cy="29"/>
              </a:xfrm>
              <a:custGeom>
                <a:avLst/>
                <a:gdLst>
                  <a:gd name="T0" fmla="*/ 0 w 91"/>
                  <a:gd name="T1" fmla="*/ 29 h 29"/>
                  <a:gd name="T2" fmla="*/ 91 w 91"/>
                  <a:gd name="T3" fmla="*/ 29 h 29"/>
                  <a:gd name="T4" fmla="*/ 91 w 91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1" h="29">
                    <a:moveTo>
                      <a:pt x="0" y="29"/>
                    </a:moveTo>
                    <a:lnTo>
                      <a:pt x="91" y="29"/>
                    </a:lnTo>
                    <a:lnTo>
                      <a:pt x="91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2" name="Line 13"/>
              <p:cNvSpPr>
                <a:spLocks noChangeShapeType="1"/>
              </p:cNvSpPr>
              <p:nvPr/>
            </p:nvSpPr>
            <p:spPr bwMode="auto">
              <a:xfrm>
                <a:off x="2006" y="2346"/>
                <a:ext cx="9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3" name="Line 14"/>
              <p:cNvSpPr>
                <a:spLocks noChangeShapeType="1"/>
              </p:cNvSpPr>
              <p:nvPr/>
            </p:nvSpPr>
            <p:spPr bwMode="auto">
              <a:xfrm>
                <a:off x="2029" y="2327"/>
                <a:ext cx="48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4" name="Line 15"/>
              <p:cNvSpPr>
                <a:spLocks noChangeShapeType="1"/>
              </p:cNvSpPr>
              <p:nvPr/>
            </p:nvSpPr>
            <p:spPr bwMode="auto">
              <a:xfrm flipH="1">
                <a:off x="2192" y="2470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5" name="Freeform 16"/>
              <p:cNvSpPr>
                <a:spLocks/>
              </p:cNvSpPr>
              <p:nvPr/>
            </p:nvSpPr>
            <p:spPr bwMode="auto">
              <a:xfrm>
                <a:off x="2139" y="2504"/>
                <a:ext cx="34" cy="91"/>
              </a:xfrm>
              <a:custGeom>
                <a:avLst/>
                <a:gdLst>
                  <a:gd name="T0" fmla="*/ 34 w 34"/>
                  <a:gd name="T1" fmla="*/ 0 h 91"/>
                  <a:gd name="T2" fmla="*/ 0 w 34"/>
                  <a:gd name="T3" fmla="*/ 0 h 91"/>
                  <a:gd name="T4" fmla="*/ 0 w 34"/>
                  <a:gd name="T5" fmla="*/ 91 h 9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91">
                    <a:moveTo>
                      <a:pt x="34" y="0"/>
                    </a:moveTo>
                    <a:lnTo>
                      <a:pt x="0" y="0"/>
                    </a:lnTo>
                    <a:lnTo>
                      <a:pt x="0" y="91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6" name="Freeform 17"/>
              <p:cNvSpPr>
                <a:spLocks/>
              </p:cNvSpPr>
              <p:nvPr/>
            </p:nvSpPr>
            <p:spPr bwMode="auto">
              <a:xfrm>
                <a:off x="2139" y="2160"/>
                <a:ext cx="34" cy="272"/>
              </a:xfrm>
              <a:custGeom>
                <a:avLst/>
                <a:gdLst>
                  <a:gd name="T0" fmla="*/ 0 w 34"/>
                  <a:gd name="T1" fmla="*/ 0 h 272"/>
                  <a:gd name="T2" fmla="*/ 0 w 34"/>
                  <a:gd name="T3" fmla="*/ 272 h 272"/>
                  <a:gd name="T4" fmla="*/ 34 w 34"/>
                  <a:gd name="T5" fmla="*/ 272 h 27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72">
                    <a:moveTo>
                      <a:pt x="0" y="0"/>
                    </a:moveTo>
                    <a:lnTo>
                      <a:pt x="0" y="272"/>
                    </a:lnTo>
                    <a:lnTo>
                      <a:pt x="34" y="272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7" name="Line 18"/>
              <p:cNvSpPr>
                <a:spLocks noChangeShapeType="1"/>
              </p:cNvSpPr>
              <p:nvPr/>
            </p:nvSpPr>
            <p:spPr bwMode="auto">
              <a:xfrm>
                <a:off x="2173" y="2423"/>
                <a:ext cx="1" cy="9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8" name="Line 19"/>
              <p:cNvSpPr>
                <a:spLocks noChangeShapeType="1"/>
              </p:cNvSpPr>
              <p:nvPr/>
            </p:nvSpPr>
            <p:spPr bwMode="auto">
              <a:xfrm>
                <a:off x="2192" y="2446"/>
                <a:ext cx="1" cy="48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9" name="Line 20"/>
              <p:cNvSpPr>
                <a:spLocks noChangeShapeType="1"/>
              </p:cNvSpPr>
              <p:nvPr/>
            </p:nvSpPr>
            <p:spPr bwMode="auto">
              <a:xfrm flipV="1">
                <a:off x="1996" y="2542"/>
                <a:ext cx="19" cy="1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0" name="Freeform 21"/>
              <p:cNvSpPr>
                <a:spLocks/>
              </p:cNvSpPr>
              <p:nvPr/>
            </p:nvSpPr>
            <p:spPr bwMode="auto">
              <a:xfrm>
                <a:off x="1924" y="2375"/>
                <a:ext cx="101" cy="129"/>
              </a:xfrm>
              <a:custGeom>
                <a:avLst/>
                <a:gdLst>
                  <a:gd name="T0" fmla="*/ 82 w 101"/>
                  <a:gd name="T1" fmla="*/ 129 h 129"/>
                  <a:gd name="T2" fmla="*/ 101 w 101"/>
                  <a:gd name="T3" fmla="*/ 105 h 129"/>
                  <a:gd name="T4" fmla="*/ 0 w 101"/>
                  <a:gd name="T5" fmla="*/ 0 h 1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1" h="129">
                    <a:moveTo>
                      <a:pt x="82" y="129"/>
                    </a:moveTo>
                    <a:lnTo>
                      <a:pt x="101" y="105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1" name="Freeform 22"/>
              <p:cNvSpPr>
                <a:spLocks/>
              </p:cNvSpPr>
              <p:nvPr/>
            </p:nvSpPr>
            <p:spPr bwMode="auto">
              <a:xfrm>
                <a:off x="2058" y="2532"/>
                <a:ext cx="81" cy="63"/>
              </a:xfrm>
              <a:custGeom>
                <a:avLst/>
                <a:gdLst>
                  <a:gd name="T0" fmla="*/ 0 w 81"/>
                  <a:gd name="T1" fmla="*/ 20 h 63"/>
                  <a:gd name="T2" fmla="*/ 19 w 81"/>
                  <a:gd name="T3" fmla="*/ 0 h 63"/>
                  <a:gd name="T4" fmla="*/ 81 w 81"/>
                  <a:gd name="T5" fmla="*/ 63 h 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" h="63">
                    <a:moveTo>
                      <a:pt x="0" y="20"/>
                    </a:moveTo>
                    <a:lnTo>
                      <a:pt x="19" y="0"/>
                    </a:lnTo>
                    <a:lnTo>
                      <a:pt x="81" y="6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2" name="Line 23"/>
              <p:cNvSpPr>
                <a:spLocks noChangeShapeType="1"/>
              </p:cNvSpPr>
              <p:nvPr/>
            </p:nvSpPr>
            <p:spPr bwMode="auto">
              <a:xfrm flipH="1" flipV="1">
                <a:off x="1996" y="2494"/>
                <a:ext cx="67" cy="6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3" name="Line 24"/>
              <p:cNvSpPr>
                <a:spLocks noChangeShapeType="1"/>
              </p:cNvSpPr>
              <p:nvPr/>
            </p:nvSpPr>
            <p:spPr bwMode="auto">
              <a:xfrm flipH="1" flipV="1">
                <a:off x="2001" y="2523"/>
                <a:ext cx="33" cy="33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4" name="Line 25"/>
              <p:cNvSpPr>
                <a:spLocks noChangeShapeType="1"/>
              </p:cNvSpPr>
              <p:nvPr/>
            </p:nvSpPr>
            <p:spPr bwMode="auto">
              <a:xfrm flipH="1" flipV="1">
                <a:off x="2264" y="2542"/>
                <a:ext cx="19" cy="1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5" name="Freeform 26"/>
              <p:cNvSpPr>
                <a:spLocks/>
              </p:cNvSpPr>
              <p:nvPr/>
            </p:nvSpPr>
            <p:spPr bwMode="auto">
              <a:xfrm>
                <a:off x="2254" y="2375"/>
                <a:ext cx="105" cy="129"/>
              </a:xfrm>
              <a:custGeom>
                <a:avLst/>
                <a:gdLst>
                  <a:gd name="T0" fmla="*/ 24 w 105"/>
                  <a:gd name="T1" fmla="*/ 129 h 129"/>
                  <a:gd name="T2" fmla="*/ 0 w 105"/>
                  <a:gd name="T3" fmla="*/ 105 h 129"/>
                  <a:gd name="T4" fmla="*/ 105 w 105"/>
                  <a:gd name="T5" fmla="*/ 0 h 1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" h="129">
                    <a:moveTo>
                      <a:pt x="24" y="129"/>
                    </a:moveTo>
                    <a:lnTo>
                      <a:pt x="0" y="105"/>
                    </a:lnTo>
                    <a:lnTo>
                      <a:pt x="105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6" name="Freeform 27"/>
              <p:cNvSpPr>
                <a:spLocks/>
              </p:cNvSpPr>
              <p:nvPr/>
            </p:nvSpPr>
            <p:spPr bwMode="auto">
              <a:xfrm>
                <a:off x="2139" y="2532"/>
                <a:ext cx="86" cy="63"/>
              </a:xfrm>
              <a:custGeom>
                <a:avLst/>
                <a:gdLst>
                  <a:gd name="T0" fmla="*/ 86 w 86"/>
                  <a:gd name="T1" fmla="*/ 20 h 63"/>
                  <a:gd name="T2" fmla="*/ 62 w 86"/>
                  <a:gd name="T3" fmla="*/ 0 h 63"/>
                  <a:gd name="T4" fmla="*/ 0 w 86"/>
                  <a:gd name="T5" fmla="*/ 63 h 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6" h="63">
                    <a:moveTo>
                      <a:pt x="86" y="20"/>
                    </a:moveTo>
                    <a:lnTo>
                      <a:pt x="62" y="0"/>
                    </a:lnTo>
                    <a:lnTo>
                      <a:pt x="0" y="6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7" name="Line 28"/>
              <p:cNvSpPr>
                <a:spLocks noChangeShapeType="1"/>
              </p:cNvSpPr>
              <p:nvPr/>
            </p:nvSpPr>
            <p:spPr bwMode="auto">
              <a:xfrm flipV="1">
                <a:off x="2216" y="2494"/>
                <a:ext cx="67" cy="6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8" name="Line 29"/>
              <p:cNvSpPr>
                <a:spLocks noChangeShapeType="1"/>
              </p:cNvSpPr>
              <p:nvPr/>
            </p:nvSpPr>
            <p:spPr bwMode="auto">
              <a:xfrm flipV="1">
                <a:off x="2249" y="2523"/>
                <a:ext cx="34" cy="33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9" name="Line 30"/>
              <p:cNvSpPr>
                <a:spLocks noChangeShapeType="1"/>
              </p:cNvSpPr>
              <p:nvPr/>
            </p:nvSpPr>
            <p:spPr bwMode="auto">
              <a:xfrm>
                <a:off x="1996" y="2193"/>
                <a:ext cx="19" cy="1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0" name="Freeform 31"/>
              <p:cNvSpPr>
                <a:spLocks/>
              </p:cNvSpPr>
              <p:nvPr/>
            </p:nvSpPr>
            <p:spPr bwMode="auto">
              <a:xfrm>
                <a:off x="1924" y="2251"/>
                <a:ext cx="101" cy="124"/>
              </a:xfrm>
              <a:custGeom>
                <a:avLst/>
                <a:gdLst>
                  <a:gd name="T0" fmla="*/ 82 w 101"/>
                  <a:gd name="T1" fmla="*/ 0 h 124"/>
                  <a:gd name="T2" fmla="*/ 101 w 101"/>
                  <a:gd name="T3" fmla="*/ 23 h 124"/>
                  <a:gd name="T4" fmla="*/ 0 w 101"/>
                  <a:gd name="T5" fmla="*/ 124 h 1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1" h="124">
                    <a:moveTo>
                      <a:pt x="82" y="0"/>
                    </a:moveTo>
                    <a:lnTo>
                      <a:pt x="101" y="23"/>
                    </a:lnTo>
                    <a:lnTo>
                      <a:pt x="0" y="12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1" name="Freeform 32"/>
              <p:cNvSpPr>
                <a:spLocks/>
              </p:cNvSpPr>
              <p:nvPr/>
            </p:nvSpPr>
            <p:spPr bwMode="auto">
              <a:xfrm>
                <a:off x="2058" y="2160"/>
                <a:ext cx="81" cy="62"/>
              </a:xfrm>
              <a:custGeom>
                <a:avLst/>
                <a:gdLst>
                  <a:gd name="T0" fmla="*/ 0 w 81"/>
                  <a:gd name="T1" fmla="*/ 38 h 62"/>
                  <a:gd name="T2" fmla="*/ 19 w 81"/>
                  <a:gd name="T3" fmla="*/ 62 h 62"/>
                  <a:gd name="T4" fmla="*/ 81 w 81"/>
                  <a:gd name="T5" fmla="*/ 0 h 6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" h="62">
                    <a:moveTo>
                      <a:pt x="0" y="38"/>
                    </a:moveTo>
                    <a:lnTo>
                      <a:pt x="19" y="62"/>
                    </a:lnTo>
                    <a:lnTo>
                      <a:pt x="81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2" name="Line 33"/>
              <p:cNvSpPr>
                <a:spLocks noChangeShapeType="1"/>
              </p:cNvSpPr>
              <p:nvPr/>
            </p:nvSpPr>
            <p:spPr bwMode="auto">
              <a:xfrm flipH="1">
                <a:off x="1996" y="2188"/>
                <a:ext cx="67" cy="72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3" name="Line 34"/>
              <p:cNvSpPr>
                <a:spLocks noChangeShapeType="1"/>
              </p:cNvSpPr>
              <p:nvPr/>
            </p:nvSpPr>
            <p:spPr bwMode="auto">
              <a:xfrm flipH="1">
                <a:off x="2001" y="2193"/>
                <a:ext cx="33" cy="3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4" name="Line 35"/>
              <p:cNvSpPr>
                <a:spLocks noChangeShapeType="1"/>
              </p:cNvSpPr>
              <p:nvPr/>
            </p:nvSpPr>
            <p:spPr bwMode="auto">
              <a:xfrm>
                <a:off x="2359" y="2518"/>
                <a:ext cx="106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5" name="Line 36"/>
              <p:cNvSpPr>
                <a:spLocks noChangeShapeType="1"/>
              </p:cNvSpPr>
              <p:nvPr/>
            </p:nvSpPr>
            <p:spPr bwMode="auto">
              <a:xfrm>
                <a:off x="2359" y="2446"/>
                <a:ext cx="106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6" name="Line 37"/>
              <p:cNvSpPr>
                <a:spLocks noChangeShapeType="1"/>
              </p:cNvSpPr>
              <p:nvPr/>
            </p:nvSpPr>
            <p:spPr bwMode="auto">
              <a:xfrm>
                <a:off x="2359" y="2303"/>
                <a:ext cx="106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7" name="Line 38"/>
              <p:cNvSpPr>
                <a:spLocks noChangeShapeType="1"/>
              </p:cNvSpPr>
              <p:nvPr/>
            </p:nvSpPr>
            <p:spPr bwMode="auto">
              <a:xfrm>
                <a:off x="2359" y="2231"/>
                <a:ext cx="106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8" name="Line 39"/>
              <p:cNvSpPr>
                <a:spLocks noChangeShapeType="1"/>
              </p:cNvSpPr>
              <p:nvPr/>
            </p:nvSpPr>
            <p:spPr bwMode="auto">
              <a:xfrm>
                <a:off x="3855" y="2518"/>
                <a:ext cx="106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9" name="Line 40"/>
              <p:cNvSpPr>
                <a:spLocks noChangeShapeType="1"/>
              </p:cNvSpPr>
              <p:nvPr/>
            </p:nvSpPr>
            <p:spPr bwMode="auto">
              <a:xfrm>
                <a:off x="3855" y="2446"/>
                <a:ext cx="106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0" name="Line 41"/>
              <p:cNvSpPr>
                <a:spLocks noChangeShapeType="1"/>
              </p:cNvSpPr>
              <p:nvPr/>
            </p:nvSpPr>
            <p:spPr bwMode="auto">
              <a:xfrm>
                <a:off x="4318" y="2375"/>
                <a:ext cx="60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1" name="Line 42"/>
              <p:cNvSpPr>
                <a:spLocks noChangeShapeType="1"/>
              </p:cNvSpPr>
              <p:nvPr/>
            </p:nvSpPr>
            <p:spPr bwMode="auto">
              <a:xfrm>
                <a:off x="3855" y="2303"/>
                <a:ext cx="106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2" name="Line 43"/>
              <p:cNvSpPr>
                <a:spLocks noChangeShapeType="1"/>
              </p:cNvSpPr>
              <p:nvPr/>
            </p:nvSpPr>
            <p:spPr bwMode="auto">
              <a:xfrm>
                <a:off x="3855" y="2231"/>
                <a:ext cx="106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3" name="Line 44"/>
              <p:cNvSpPr>
                <a:spLocks noChangeShapeType="1"/>
              </p:cNvSpPr>
              <p:nvPr/>
            </p:nvSpPr>
            <p:spPr bwMode="auto">
              <a:xfrm>
                <a:off x="864" y="2518"/>
                <a:ext cx="1060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4" name="Line 45"/>
              <p:cNvSpPr>
                <a:spLocks noChangeShapeType="1"/>
              </p:cNvSpPr>
              <p:nvPr/>
            </p:nvSpPr>
            <p:spPr bwMode="auto">
              <a:xfrm>
                <a:off x="864" y="2446"/>
                <a:ext cx="1060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5" name="Line 46"/>
              <p:cNvSpPr>
                <a:spLocks noChangeShapeType="1"/>
              </p:cNvSpPr>
              <p:nvPr/>
            </p:nvSpPr>
            <p:spPr bwMode="auto">
              <a:xfrm>
                <a:off x="864" y="2375"/>
                <a:ext cx="1060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6" name="Line 47"/>
              <p:cNvSpPr>
                <a:spLocks noChangeShapeType="1"/>
              </p:cNvSpPr>
              <p:nvPr/>
            </p:nvSpPr>
            <p:spPr bwMode="auto">
              <a:xfrm>
                <a:off x="864" y="2303"/>
                <a:ext cx="1060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7" name="Line 48"/>
              <p:cNvSpPr>
                <a:spLocks noChangeShapeType="1"/>
              </p:cNvSpPr>
              <p:nvPr/>
            </p:nvSpPr>
            <p:spPr bwMode="auto">
              <a:xfrm>
                <a:off x="864" y="2231"/>
                <a:ext cx="1060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8" name="Line 49"/>
              <p:cNvSpPr>
                <a:spLocks noChangeShapeType="1"/>
              </p:cNvSpPr>
              <p:nvPr/>
            </p:nvSpPr>
            <p:spPr bwMode="auto">
              <a:xfrm>
                <a:off x="1996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9" name="Line 50"/>
              <p:cNvSpPr>
                <a:spLocks noChangeShapeType="1"/>
              </p:cNvSpPr>
              <p:nvPr/>
            </p:nvSpPr>
            <p:spPr bwMode="auto">
              <a:xfrm>
                <a:off x="2068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0" name="Line 51"/>
              <p:cNvSpPr>
                <a:spLocks noChangeShapeType="1"/>
              </p:cNvSpPr>
              <p:nvPr/>
            </p:nvSpPr>
            <p:spPr bwMode="auto">
              <a:xfrm>
                <a:off x="2139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1" name="Line 52"/>
              <p:cNvSpPr>
                <a:spLocks noChangeShapeType="1"/>
              </p:cNvSpPr>
              <p:nvPr/>
            </p:nvSpPr>
            <p:spPr bwMode="auto">
              <a:xfrm>
                <a:off x="2211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2" name="Line 53"/>
              <p:cNvSpPr>
                <a:spLocks noChangeShapeType="1"/>
              </p:cNvSpPr>
              <p:nvPr/>
            </p:nvSpPr>
            <p:spPr bwMode="auto">
              <a:xfrm>
                <a:off x="2283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3" name="Line 54"/>
              <p:cNvSpPr>
                <a:spLocks noChangeShapeType="1"/>
              </p:cNvSpPr>
              <p:nvPr/>
            </p:nvSpPr>
            <p:spPr bwMode="auto">
              <a:xfrm>
                <a:off x="3496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4" name="Line 55"/>
              <p:cNvSpPr>
                <a:spLocks noChangeShapeType="1"/>
              </p:cNvSpPr>
              <p:nvPr/>
            </p:nvSpPr>
            <p:spPr bwMode="auto">
              <a:xfrm>
                <a:off x="3568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5" name="Line 56"/>
              <p:cNvSpPr>
                <a:spLocks noChangeShapeType="1"/>
              </p:cNvSpPr>
              <p:nvPr/>
            </p:nvSpPr>
            <p:spPr bwMode="auto">
              <a:xfrm>
                <a:off x="3640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6" name="Line 57"/>
              <p:cNvSpPr>
                <a:spLocks noChangeShapeType="1"/>
              </p:cNvSpPr>
              <p:nvPr/>
            </p:nvSpPr>
            <p:spPr bwMode="auto">
              <a:xfrm>
                <a:off x="3711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7" name="Line 58"/>
              <p:cNvSpPr>
                <a:spLocks noChangeShapeType="1"/>
              </p:cNvSpPr>
              <p:nvPr/>
            </p:nvSpPr>
            <p:spPr bwMode="auto">
              <a:xfrm>
                <a:off x="3783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8" name="Line 59"/>
              <p:cNvSpPr>
                <a:spLocks noChangeShapeType="1"/>
              </p:cNvSpPr>
              <p:nvPr/>
            </p:nvSpPr>
            <p:spPr bwMode="auto">
              <a:xfrm flipH="1">
                <a:off x="2713" y="1247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9" name="Rectangle 60"/>
              <p:cNvSpPr>
                <a:spLocks noChangeArrowheads="1"/>
              </p:cNvSpPr>
              <p:nvPr/>
            </p:nvSpPr>
            <p:spPr bwMode="auto">
              <a:xfrm>
                <a:off x="2555" y="1280"/>
                <a:ext cx="669" cy="669"/>
              </a:xfrm>
              <a:prstGeom prst="rect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31350" name="Line 61"/>
              <p:cNvSpPr>
                <a:spLocks noChangeShapeType="1"/>
              </p:cNvSpPr>
              <p:nvPr/>
            </p:nvSpPr>
            <p:spPr bwMode="auto">
              <a:xfrm>
                <a:off x="2923" y="1247"/>
                <a:ext cx="1" cy="8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1" name="Freeform 62"/>
              <p:cNvSpPr>
                <a:spLocks/>
              </p:cNvSpPr>
              <p:nvPr/>
            </p:nvSpPr>
            <p:spPr bwMode="auto">
              <a:xfrm>
                <a:off x="2889" y="1300"/>
                <a:ext cx="72" cy="119"/>
              </a:xfrm>
              <a:custGeom>
                <a:avLst/>
                <a:gdLst>
                  <a:gd name="T0" fmla="*/ 34 w 15"/>
                  <a:gd name="T1" fmla="*/ 24 h 25"/>
                  <a:gd name="T2" fmla="*/ 67 w 15"/>
                  <a:gd name="T3" fmla="*/ 0 h 25"/>
                  <a:gd name="T4" fmla="*/ 72 w 15"/>
                  <a:gd name="T5" fmla="*/ 0 h 25"/>
                  <a:gd name="T6" fmla="*/ 48 w 15"/>
                  <a:gd name="T7" fmla="*/ 57 h 25"/>
                  <a:gd name="T8" fmla="*/ 34 w 15"/>
                  <a:gd name="T9" fmla="*/ 119 h 25"/>
                  <a:gd name="T10" fmla="*/ 24 w 15"/>
                  <a:gd name="T11" fmla="*/ 57 h 25"/>
                  <a:gd name="T12" fmla="*/ 0 w 15"/>
                  <a:gd name="T13" fmla="*/ 0 h 25"/>
                  <a:gd name="T14" fmla="*/ 0 w 15"/>
                  <a:gd name="T15" fmla="*/ 0 h 25"/>
                  <a:gd name="T16" fmla="*/ 34 w 15"/>
                  <a:gd name="T17" fmla="*/ 24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5">
                    <a:moveTo>
                      <a:pt x="7" y="5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16"/>
                      <a:pt x="8" y="20"/>
                      <a:pt x="7" y="25"/>
                    </a:cubicBezTo>
                    <a:cubicBezTo>
                      <a:pt x="6" y="20"/>
                      <a:pt x="5" y="16"/>
                      <a:pt x="5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2" name="Line 63"/>
              <p:cNvSpPr>
                <a:spLocks noChangeShapeType="1"/>
              </p:cNvSpPr>
              <p:nvPr/>
            </p:nvSpPr>
            <p:spPr bwMode="auto">
              <a:xfrm>
                <a:off x="2522" y="1367"/>
                <a:ext cx="1" cy="42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3" name="Line 64"/>
              <p:cNvSpPr>
                <a:spLocks noChangeShapeType="1"/>
              </p:cNvSpPr>
              <p:nvPr/>
            </p:nvSpPr>
            <p:spPr bwMode="auto">
              <a:xfrm>
                <a:off x="2522" y="1577"/>
                <a:ext cx="8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4" name="Freeform 65"/>
              <p:cNvSpPr>
                <a:spLocks/>
              </p:cNvSpPr>
              <p:nvPr/>
            </p:nvSpPr>
            <p:spPr bwMode="auto">
              <a:xfrm>
                <a:off x="2579" y="1543"/>
                <a:ext cx="115" cy="72"/>
              </a:xfrm>
              <a:custGeom>
                <a:avLst/>
                <a:gdLst>
                  <a:gd name="T0" fmla="*/ 19 w 24"/>
                  <a:gd name="T1" fmla="*/ 34 h 15"/>
                  <a:gd name="T2" fmla="*/ 0 w 24"/>
                  <a:gd name="T3" fmla="*/ 0 h 15"/>
                  <a:gd name="T4" fmla="*/ 0 w 24"/>
                  <a:gd name="T5" fmla="*/ 0 h 15"/>
                  <a:gd name="T6" fmla="*/ 58 w 24"/>
                  <a:gd name="T7" fmla="*/ 24 h 15"/>
                  <a:gd name="T8" fmla="*/ 115 w 24"/>
                  <a:gd name="T9" fmla="*/ 34 h 15"/>
                  <a:gd name="T10" fmla="*/ 58 w 24"/>
                  <a:gd name="T11" fmla="*/ 48 h 15"/>
                  <a:gd name="T12" fmla="*/ 0 w 24"/>
                  <a:gd name="T13" fmla="*/ 72 h 15"/>
                  <a:gd name="T14" fmla="*/ 0 w 24"/>
                  <a:gd name="T15" fmla="*/ 72 h 15"/>
                  <a:gd name="T16" fmla="*/ 19 w 24"/>
                  <a:gd name="T17" fmla="*/ 34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5">
                    <a:moveTo>
                      <a:pt x="4" y="7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6" y="6"/>
                      <a:pt x="20" y="6"/>
                      <a:pt x="24" y="7"/>
                    </a:cubicBezTo>
                    <a:cubicBezTo>
                      <a:pt x="20" y="8"/>
                      <a:pt x="16" y="9"/>
                      <a:pt x="12" y="1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5" name="Line 66"/>
              <p:cNvSpPr>
                <a:spLocks noChangeShapeType="1"/>
              </p:cNvSpPr>
              <p:nvPr/>
            </p:nvSpPr>
            <p:spPr bwMode="auto">
              <a:xfrm flipH="1">
                <a:off x="2713" y="1978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6" name="Line 67"/>
              <p:cNvSpPr>
                <a:spLocks noChangeShapeType="1"/>
              </p:cNvSpPr>
              <p:nvPr/>
            </p:nvSpPr>
            <p:spPr bwMode="auto">
              <a:xfrm flipH="1">
                <a:off x="2760" y="2064"/>
                <a:ext cx="29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7" name="Freeform 68"/>
              <p:cNvSpPr>
                <a:spLocks/>
              </p:cNvSpPr>
              <p:nvPr/>
            </p:nvSpPr>
            <p:spPr bwMode="auto">
              <a:xfrm>
                <a:off x="2713" y="1978"/>
                <a:ext cx="28" cy="53"/>
              </a:xfrm>
              <a:custGeom>
                <a:avLst/>
                <a:gdLst>
                  <a:gd name="T0" fmla="*/ 28 w 28"/>
                  <a:gd name="T1" fmla="*/ 53 h 53"/>
                  <a:gd name="T2" fmla="*/ 0 w 28"/>
                  <a:gd name="T3" fmla="*/ 53 h 53"/>
                  <a:gd name="T4" fmla="*/ 0 w 28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53">
                    <a:moveTo>
                      <a:pt x="28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8" name="Freeform 69"/>
              <p:cNvSpPr>
                <a:spLocks/>
              </p:cNvSpPr>
              <p:nvPr/>
            </p:nvSpPr>
            <p:spPr bwMode="auto">
              <a:xfrm>
                <a:off x="2713" y="2102"/>
                <a:ext cx="28" cy="129"/>
              </a:xfrm>
              <a:custGeom>
                <a:avLst/>
                <a:gdLst>
                  <a:gd name="T0" fmla="*/ 0 w 28"/>
                  <a:gd name="T1" fmla="*/ 129 h 129"/>
                  <a:gd name="T2" fmla="*/ 0 w 28"/>
                  <a:gd name="T3" fmla="*/ 0 h 129"/>
                  <a:gd name="T4" fmla="*/ 28 w 28"/>
                  <a:gd name="T5" fmla="*/ 0 h 1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129">
                    <a:moveTo>
                      <a:pt x="0" y="129"/>
                    </a:moveTo>
                    <a:lnTo>
                      <a:pt x="0" y="0"/>
                    </a:lnTo>
                    <a:lnTo>
                      <a:pt x="2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9" name="Line 70"/>
              <p:cNvSpPr>
                <a:spLocks noChangeShapeType="1"/>
              </p:cNvSpPr>
              <p:nvPr/>
            </p:nvSpPr>
            <p:spPr bwMode="auto">
              <a:xfrm flipV="1">
                <a:off x="2741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0" name="Line 71"/>
              <p:cNvSpPr>
                <a:spLocks noChangeShapeType="1"/>
              </p:cNvSpPr>
              <p:nvPr/>
            </p:nvSpPr>
            <p:spPr bwMode="auto">
              <a:xfrm flipV="1">
                <a:off x="2760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1" name="Line 72"/>
              <p:cNvSpPr>
                <a:spLocks noChangeShapeType="1"/>
              </p:cNvSpPr>
              <p:nvPr/>
            </p:nvSpPr>
            <p:spPr bwMode="auto">
              <a:xfrm flipH="1">
                <a:off x="2870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2" name="Freeform 73"/>
              <p:cNvSpPr>
                <a:spLocks/>
              </p:cNvSpPr>
              <p:nvPr/>
            </p:nvSpPr>
            <p:spPr bwMode="auto">
              <a:xfrm>
                <a:off x="2818" y="1978"/>
                <a:ext cx="33" cy="53"/>
              </a:xfrm>
              <a:custGeom>
                <a:avLst/>
                <a:gdLst>
                  <a:gd name="T0" fmla="*/ 33 w 33"/>
                  <a:gd name="T1" fmla="*/ 53 h 53"/>
                  <a:gd name="T2" fmla="*/ 0 w 33"/>
                  <a:gd name="T3" fmla="*/ 53 h 53"/>
                  <a:gd name="T4" fmla="*/ 0 w 33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53">
                    <a:moveTo>
                      <a:pt x="33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3" name="Freeform 74"/>
              <p:cNvSpPr>
                <a:spLocks/>
              </p:cNvSpPr>
              <p:nvPr/>
            </p:nvSpPr>
            <p:spPr bwMode="auto">
              <a:xfrm>
                <a:off x="2818" y="2102"/>
                <a:ext cx="33" cy="201"/>
              </a:xfrm>
              <a:custGeom>
                <a:avLst/>
                <a:gdLst>
                  <a:gd name="T0" fmla="*/ 0 w 33"/>
                  <a:gd name="T1" fmla="*/ 201 h 201"/>
                  <a:gd name="T2" fmla="*/ 0 w 33"/>
                  <a:gd name="T3" fmla="*/ 0 h 201"/>
                  <a:gd name="T4" fmla="*/ 33 w 33"/>
                  <a:gd name="T5" fmla="*/ 0 h 20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201">
                    <a:moveTo>
                      <a:pt x="0" y="201"/>
                    </a:moveTo>
                    <a:lnTo>
                      <a:pt x="0" y="0"/>
                    </a:lnTo>
                    <a:lnTo>
                      <a:pt x="33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4" name="Line 75"/>
              <p:cNvSpPr>
                <a:spLocks noChangeShapeType="1"/>
              </p:cNvSpPr>
              <p:nvPr/>
            </p:nvSpPr>
            <p:spPr bwMode="auto">
              <a:xfrm flipV="1">
                <a:off x="2851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5" name="Line 76"/>
              <p:cNvSpPr>
                <a:spLocks noChangeShapeType="1"/>
              </p:cNvSpPr>
              <p:nvPr/>
            </p:nvSpPr>
            <p:spPr bwMode="auto">
              <a:xfrm flipV="1">
                <a:off x="2870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6" name="Line 77"/>
              <p:cNvSpPr>
                <a:spLocks noChangeShapeType="1"/>
              </p:cNvSpPr>
              <p:nvPr/>
            </p:nvSpPr>
            <p:spPr bwMode="auto">
              <a:xfrm flipH="1">
                <a:off x="2975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7" name="Freeform 78"/>
              <p:cNvSpPr>
                <a:spLocks/>
              </p:cNvSpPr>
              <p:nvPr/>
            </p:nvSpPr>
            <p:spPr bwMode="auto">
              <a:xfrm>
                <a:off x="2923" y="1978"/>
                <a:ext cx="33" cy="53"/>
              </a:xfrm>
              <a:custGeom>
                <a:avLst/>
                <a:gdLst>
                  <a:gd name="T0" fmla="*/ 33 w 33"/>
                  <a:gd name="T1" fmla="*/ 53 h 53"/>
                  <a:gd name="T2" fmla="*/ 0 w 33"/>
                  <a:gd name="T3" fmla="*/ 53 h 53"/>
                  <a:gd name="T4" fmla="*/ 0 w 33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53">
                    <a:moveTo>
                      <a:pt x="33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8" name="Freeform 79"/>
              <p:cNvSpPr>
                <a:spLocks/>
              </p:cNvSpPr>
              <p:nvPr/>
            </p:nvSpPr>
            <p:spPr bwMode="auto">
              <a:xfrm>
                <a:off x="2923" y="2102"/>
                <a:ext cx="33" cy="273"/>
              </a:xfrm>
              <a:custGeom>
                <a:avLst/>
                <a:gdLst>
                  <a:gd name="T0" fmla="*/ 0 w 33"/>
                  <a:gd name="T1" fmla="*/ 273 h 273"/>
                  <a:gd name="T2" fmla="*/ 0 w 33"/>
                  <a:gd name="T3" fmla="*/ 0 h 273"/>
                  <a:gd name="T4" fmla="*/ 33 w 33"/>
                  <a:gd name="T5" fmla="*/ 0 h 2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273">
                    <a:moveTo>
                      <a:pt x="0" y="273"/>
                    </a:moveTo>
                    <a:lnTo>
                      <a:pt x="0" y="0"/>
                    </a:lnTo>
                    <a:lnTo>
                      <a:pt x="33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9" name="Line 80"/>
              <p:cNvSpPr>
                <a:spLocks noChangeShapeType="1"/>
              </p:cNvSpPr>
              <p:nvPr/>
            </p:nvSpPr>
            <p:spPr bwMode="auto">
              <a:xfrm flipV="1">
                <a:off x="295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0" name="Line 81"/>
              <p:cNvSpPr>
                <a:spLocks noChangeShapeType="1"/>
              </p:cNvSpPr>
              <p:nvPr/>
            </p:nvSpPr>
            <p:spPr bwMode="auto">
              <a:xfrm flipV="1">
                <a:off x="2975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1" name="Line 82"/>
              <p:cNvSpPr>
                <a:spLocks noChangeShapeType="1"/>
              </p:cNvSpPr>
              <p:nvPr/>
            </p:nvSpPr>
            <p:spPr bwMode="auto">
              <a:xfrm flipH="1">
                <a:off x="3081" y="2064"/>
                <a:ext cx="28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2" name="Freeform 83"/>
              <p:cNvSpPr>
                <a:spLocks/>
              </p:cNvSpPr>
              <p:nvPr/>
            </p:nvSpPr>
            <p:spPr bwMode="auto">
              <a:xfrm>
                <a:off x="3033" y="1978"/>
                <a:ext cx="28" cy="53"/>
              </a:xfrm>
              <a:custGeom>
                <a:avLst/>
                <a:gdLst>
                  <a:gd name="T0" fmla="*/ 28 w 28"/>
                  <a:gd name="T1" fmla="*/ 53 h 53"/>
                  <a:gd name="T2" fmla="*/ 0 w 28"/>
                  <a:gd name="T3" fmla="*/ 53 h 53"/>
                  <a:gd name="T4" fmla="*/ 0 w 28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53">
                    <a:moveTo>
                      <a:pt x="28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3" name="Freeform 84"/>
              <p:cNvSpPr>
                <a:spLocks/>
              </p:cNvSpPr>
              <p:nvPr/>
            </p:nvSpPr>
            <p:spPr bwMode="auto">
              <a:xfrm>
                <a:off x="3033" y="2102"/>
                <a:ext cx="28" cy="344"/>
              </a:xfrm>
              <a:custGeom>
                <a:avLst/>
                <a:gdLst>
                  <a:gd name="T0" fmla="*/ 0 w 28"/>
                  <a:gd name="T1" fmla="*/ 344 h 344"/>
                  <a:gd name="T2" fmla="*/ 0 w 28"/>
                  <a:gd name="T3" fmla="*/ 0 h 344"/>
                  <a:gd name="T4" fmla="*/ 28 w 28"/>
                  <a:gd name="T5" fmla="*/ 0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344">
                    <a:moveTo>
                      <a:pt x="0" y="344"/>
                    </a:moveTo>
                    <a:lnTo>
                      <a:pt x="0" y="0"/>
                    </a:lnTo>
                    <a:lnTo>
                      <a:pt x="2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4" name="Line 85"/>
              <p:cNvSpPr>
                <a:spLocks noChangeShapeType="1"/>
              </p:cNvSpPr>
              <p:nvPr/>
            </p:nvSpPr>
            <p:spPr bwMode="auto">
              <a:xfrm flipV="1">
                <a:off x="3061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5" name="Line 86"/>
              <p:cNvSpPr>
                <a:spLocks noChangeShapeType="1"/>
              </p:cNvSpPr>
              <p:nvPr/>
            </p:nvSpPr>
            <p:spPr bwMode="auto">
              <a:xfrm flipV="1">
                <a:off x="3081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6" name="Line 87"/>
              <p:cNvSpPr>
                <a:spLocks noChangeShapeType="1"/>
              </p:cNvSpPr>
              <p:nvPr/>
            </p:nvSpPr>
            <p:spPr bwMode="auto">
              <a:xfrm flipH="1">
                <a:off x="3190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7" name="Freeform 88"/>
              <p:cNvSpPr>
                <a:spLocks/>
              </p:cNvSpPr>
              <p:nvPr/>
            </p:nvSpPr>
            <p:spPr bwMode="auto">
              <a:xfrm>
                <a:off x="3138" y="1978"/>
                <a:ext cx="29" cy="53"/>
              </a:xfrm>
              <a:custGeom>
                <a:avLst/>
                <a:gdLst>
                  <a:gd name="T0" fmla="*/ 29 w 29"/>
                  <a:gd name="T1" fmla="*/ 53 h 53"/>
                  <a:gd name="T2" fmla="*/ 0 w 29"/>
                  <a:gd name="T3" fmla="*/ 53 h 53"/>
                  <a:gd name="T4" fmla="*/ 0 w 29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8" name="Freeform 89"/>
              <p:cNvSpPr>
                <a:spLocks/>
              </p:cNvSpPr>
              <p:nvPr/>
            </p:nvSpPr>
            <p:spPr bwMode="auto">
              <a:xfrm>
                <a:off x="3138" y="2102"/>
                <a:ext cx="29" cy="416"/>
              </a:xfrm>
              <a:custGeom>
                <a:avLst/>
                <a:gdLst>
                  <a:gd name="T0" fmla="*/ 0 w 29"/>
                  <a:gd name="T1" fmla="*/ 416 h 416"/>
                  <a:gd name="T2" fmla="*/ 0 w 29"/>
                  <a:gd name="T3" fmla="*/ 0 h 416"/>
                  <a:gd name="T4" fmla="*/ 29 w 29"/>
                  <a:gd name="T5" fmla="*/ 0 h 4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16">
                    <a:moveTo>
                      <a:pt x="0" y="416"/>
                    </a:moveTo>
                    <a:lnTo>
                      <a:pt x="0" y="0"/>
                    </a:lnTo>
                    <a:lnTo>
                      <a:pt x="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9" name="Line 90"/>
              <p:cNvSpPr>
                <a:spLocks noChangeShapeType="1"/>
              </p:cNvSpPr>
              <p:nvPr/>
            </p:nvSpPr>
            <p:spPr bwMode="auto">
              <a:xfrm flipV="1">
                <a:off x="3167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0" name="Line 91"/>
              <p:cNvSpPr>
                <a:spLocks noChangeShapeType="1"/>
              </p:cNvSpPr>
              <p:nvPr/>
            </p:nvSpPr>
            <p:spPr bwMode="auto">
              <a:xfrm flipV="1">
                <a:off x="318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1" name="Line 92"/>
              <p:cNvSpPr>
                <a:spLocks noChangeShapeType="1"/>
              </p:cNvSpPr>
              <p:nvPr/>
            </p:nvSpPr>
            <p:spPr bwMode="auto">
              <a:xfrm flipV="1">
                <a:off x="2923" y="1897"/>
                <a:ext cx="1" cy="8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2" name="Freeform 93"/>
              <p:cNvSpPr>
                <a:spLocks/>
              </p:cNvSpPr>
              <p:nvPr/>
            </p:nvSpPr>
            <p:spPr bwMode="auto">
              <a:xfrm>
                <a:off x="2889" y="1811"/>
                <a:ext cx="72" cy="115"/>
              </a:xfrm>
              <a:custGeom>
                <a:avLst/>
                <a:gdLst>
                  <a:gd name="T0" fmla="*/ 34 w 15"/>
                  <a:gd name="T1" fmla="*/ 96 h 24"/>
                  <a:gd name="T2" fmla="*/ 67 w 15"/>
                  <a:gd name="T3" fmla="*/ 115 h 24"/>
                  <a:gd name="T4" fmla="*/ 72 w 15"/>
                  <a:gd name="T5" fmla="*/ 115 h 24"/>
                  <a:gd name="T6" fmla="*/ 48 w 15"/>
                  <a:gd name="T7" fmla="*/ 58 h 24"/>
                  <a:gd name="T8" fmla="*/ 34 w 15"/>
                  <a:gd name="T9" fmla="*/ 0 h 24"/>
                  <a:gd name="T10" fmla="*/ 24 w 15"/>
                  <a:gd name="T11" fmla="*/ 58 h 24"/>
                  <a:gd name="T12" fmla="*/ 0 w 15"/>
                  <a:gd name="T13" fmla="*/ 115 h 24"/>
                  <a:gd name="T14" fmla="*/ 0 w 15"/>
                  <a:gd name="T15" fmla="*/ 115 h 24"/>
                  <a:gd name="T16" fmla="*/ 34 w 15"/>
                  <a:gd name="T17" fmla="*/ 96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4">
                    <a:moveTo>
                      <a:pt x="7" y="20"/>
                    </a:moveTo>
                    <a:cubicBezTo>
                      <a:pt x="14" y="24"/>
                      <a:pt x="14" y="24"/>
                      <a:pt x="14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8"/>
                      <a:pt x="8" y="4"/>
                      <a:pt x="7" y="0"/>
                    </a:cubicBezTo>
                    <a:cubicBezTo>
                      <a:pt x="6" y="4"/>
                      <a:pt x="5" y="8"/>
                      <a:pt x="5" y="1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3" name="Line 94"/>
              <p:cNvSpPr>
                <a:spLocks noChangeShapeType="1"/>
              </p:cNvSpPr>
              <p:nvPr/>
            </p:nvSpPr>
            <p:spPr bwMode="auto">
              <a:xfrm flipV="1">
                <a:off x="3257" y="1433"/>
                <a:ext cx="1" cy="42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4" name="Line 95"/>
              <p:cNvSpPr>
                <a:spLocks noChangeShapeType="1"/>
              </p:cNvSpPr>
              <p:nvPr/>
            </p:nvSpPr>
            <p:spPr bwMode="auto">
              <a:xfrm flipV="1">
                <a:off x="3343" y="1486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5" name="Freeform 96"/>
              <p:cNvSpPr>
                <a:spLocks/>
              </p:cNvSpPr>
              <p:nvPr/>
            </p:nvSpPr>
            <p:spPr bwMode="auto">
              <a:xfrm>
                <a:off x="3257" y="1433"/>
                <a:ext cx="48" cy="34"/>
              </a:xfrm>
              <a:custGeom>
                <a:avLst/>
                <a:gdLst>
                  <a:gd name="T0" fmla="*/ 48 w 48"/>
                  <a:gd name="T1" fmla="*/ 34 h 34"/>
                  <a:gd name="T2" fmla="*/ 48 w 48"/>
                  <a:gd name="T3" fmla="*/ 0 h 34"/>
                  <a:gd name="T4" fmla="*/ 0 w 48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48" y="34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6" name="Freeform 97"/>
              <p:cNvSpPr>
                <a:spLocks/>
              </p:cNvSpPr>
              <p:nvPr/>
            </p:nvSpPr>
            <p:spPr bwMode="auto">
              <a:xfrm>
                <a:off x="3377" y="1367"/>
                <a:ext cx="119" cy="100"/>
              </a:xfrm>
              <a:custGeom>
                <a:avLst/>
                <a:gdLst>
                  <a:gd name="T0" fmla="*/ 0 w 119"/>
                  <a:gd name="T1" fmla="*/ 100 h 100"/>
                  <a:gd name="T2" fmla="*/ 0 w 119"/>
                  <a:gd name="T3" fmla="*/ 66 h 100"/>
                  <a:gd name="T4" fmla="*/ 119 w 119"/>
                  <a:gd name="T5" fmla="*/ 66 h 100"/>
                  <a:gd name="T6" fmla="*/ 119 w 119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9" h="100">
                    <a:moveTo>
                      <a:pt x="0" y="100"/>
                    </a:moveTo>
                    <a:lnTo>
                      <a:pt x="0" y="66"/>
                    </a:lnTo>
                    <a:lnTo>
                      <a:pt x="119" y="66"/>
                    </a:lnTo>
                    <a:lnTo>
                      <a:pt x="11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7" name="Line 98"/>
              <p:cNvSpPr>
                <a:spLocks noChangeShapeType="1"/>
              </p:cNvSpPr>
              <p:nvPr/>
            </p:nvSpPr>
            <p:spPr bwMode="auto">
              <a:xfrm flipH="1">
                <a:off x="3305" y="1467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8" name="Line 99"/>
              <p:cNvSpPr>
                <a:spLocks noChangeShapeType="1"/>
              </p:cNvSpPr>
              <p:nvPr/>
            </p:nvSpPr>
            <p:spPr bwMode="auto">
              <a:xfrm flipH="1">
                <a:off x="3305" y="1486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9" name="Line 100"/>
              <p:cNvSpPr>
                <a:spLocks noChangeShapeType="1"/>
              </p:cNvSpPr>
              <p:nvPr/>
            </p:nvSpPr>
            <p:spPr bwMode="auto">
              <a:xfrm flipV="1">
                <a:off x="3343" y="1591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0" name="Freeform 101"/>
              <p:cNvSpPr>
                <a:spLocks/>
              </p:cNvSpPr>
              <p:nvPr/>
            </p:nvSpPr>
            <p:spPr bwMode="auto">
              <a:xfrm>
                <a:off x="3257" y="1543"/>
                <a:ext cx="48" cy="29"/>
              </a:xfrm>
              <a:custGeom>
                <a:avLst/>
                <a:gdLst>
                  <a:gd name="T0" fmla="*/ 48 w 48"/>
                  <a:gd name="T1" fmla="*/ 29 h 29"/>
                  <a:gd name="T2" fmla="*/ 48 w 48"/>
                  <a:gd name="T3" fmla="*/ 0 h 29"/>
                  <a:gd name="T4" fmla="*/ 0 w 48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9">
                    <a:moveTo>
                      <a:pt x="48" y="29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1" name="Freeform 102"/>
              <p:cNvSpPr>
                <a:spLocks/>
              </p:cNvSpPr>
              <p:nvPr/>
            </p:nvSpPr>
            <p:spPr bwMode="auto">
              <a:xfrm>
                <a:off x="3377" y="1472"/>
                <a:ext cx="191" cy="100"/>
              </a:xfrm>
              <a:custGeom>
                <a:avLst/>
                <a:gdLst>
                  <a:gd name="T0" fmla="*/ 0 w 191"/>
                  <a:gd name="T1" fmla="*/ 100 h 100"/>
                  <a:gd name="T2" fmla="*/ 0 w 191"/>
                  <a:gd name="T3" fmla="*/ 71 h 100"/>
                  <a:gd name="T4" fmla="*/ 191 w 191"/>
                  <a:gd name="T5" fmla="*/ 71 h 100"/>
                  <a:gd name="T6" fmla="*/ 191 w 191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1" h="100">
                    <a:moveTo>
                      <a:pt x="0" y="100"/>
                    </a:moveTo>
                    <a:lnTo>
                      <a:pt x="0" y="71"/>
                    </a:lnTo>
                    <a:lnTo>
                      <a:pt x="191" y="71"/>
                    </a:lnTo>
                    <a:lnTo>
                      <a:pt x="191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2" name="Line 103"/>
              <p:cNvSpPr>
                <a:spLocks noChangeShapeType="1"/>
              </p:cNvSpPr>
              <p:nvPr/>
            </p:nvSpPr>
            <p:spPr bwMode="auto">
              <a:xfrm flipH="1">
                <a:off x="3305" y="1572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3" name="Line 104"/>
              <p:cNvSpPr>
                <a:spLocks noChangeShapeType="1"/>
              </p:cNvSpPr>
              <p:nvPr/>
            </p:nvSpPr>
            <p:spPr bwMode="auto">
              <a:xfrm flipH="1">
                <a:off x="3305" y="1591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4" name="Line 105"/>
              <p:cNvSpPr>
                <a:spLocks noChangeShapeType="1"/>
              </p:cNvSpPr>
              <p:nvPr/>
            </p:nvSpPr>
            <p:spPr bwMode="auto">
              <a:xfrm flipV="1">
                <a:off x="3343" y="1701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5" name="Freeform 106"/>
              <p:cNvSpPr>
                <a:spLocks/>
              </p:cNvSpPr>
              <p:nvPr/>
            </p:nvSpPr>
            <p:spPr bwMode="auto">
              <a:xfrm>
                <a:off x="3257" y="1648"/>
                <a:ext cx="48" cy="29"/>
              </a:xfrm>
              <a:custGeom>
                <a:avLst/>
                <a:gdLst>
                  <a:gd name="T0" fmla="*/ 48 w 48"/>
                  <a:gd name="T1" fmla="*/ 29 h 29"/>
                  <a:gd name="T2" fmla="*/ 48 w 48"/>
                  <a:gd name="T3" fmla="*/ 0 h 29"/>
                  <a:gd name="T4" fmla="*/ 0 w 48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9">
                    <a:moveTo>
                      <a:pt x="48" y="29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6" name="Freeform 107"/>
              <p:cNvSpPr>
                <a:spLocks/>
              </p:cNvSpPr>
              <p:nvPr/>
            </p:nvSpPr>
            <p:spPr bwMode="auto">
              <a:xfrm>
                <a:off x="3377" y="1577"/>
                <a:ext cx="263" cy="100"/>
              </a:xfrm>
              <a:custGeom>
                <a:avLst/>
                <a:gdLst>
                  <a:gd name="T0" fmla="*/ 0 w 263"/>
                  <a:gd name="T1" fmla="*/ 100 h 100"/>
                  <a:gd name="T2" fmla="*/ 0 w 263"/>
                  <a:gd name="T3" fmla="*/ 71 h 100"/>
                  <a:gd name="T4" fmla="*/ 263 w 263"/>
                  <a:gd name="T5" fmla="*/ 71 h 100"/>
                  <a:gd name="T6" fmla="*/ 263 w 263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3" h="100">
                    <a:moveTo>
                      <a:pt x="0" y="100"/>
                    </a:moveTo>
                    <a:lnTo>
                      <a:pt x="0" y="71"/>
                    </a:lnTo>
                    <a:lnTo>
                      <a:pt x="263" y="71"/>
                    </a:lnTo>
                    <a:lnTo>
                      <a:pt x="263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7" name="Line 108"/>
              <p:cNvSpPr>
                <a:spLocks noChangeShapeType="1"/>
              </p:cNvSpPr>
              <p:nvPr/>
            </p:nvSpPr>
            <p:spPr bwMode="auto">
              <a:xfrm flipH="1">
                <a:off x="3305" y="1677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8" name="Line 109"/>
              <p:cNvSpPr>
                <a:spLocks noChangeShapeType="1"/>
              </p:cNvSpPr>
              <p:nvPr/>
            </p:nvSpPr>
            <p:spPr bwMode="auto">
              <a:xfrm flipH="1">
                <a:off x="3305" y="1701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9" name="Line 110"/>
              <p:cNvSpPr>
                <a:spLocks noChangeShapeType="1"/>
              </p:cNvSpPr>
              <p:nvPr/>
            </p:nvSpPr>
            <p:spPr bwMode="auto">
              <a:xfrm flipV="1">
                <a:off x="3343" y="1806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0" name="Freeform 111"/>
              <p:cNvSpPr>
                <a:spLocks/>
              </p:cNvSpPr>
              <p:nvPr/>
            </p:nvSpPr>
            <p:spPr bwMode="auto">
              <a:xfrm>
                <a:off x="3257" y="1754"/>
                <a:ext cx="48" cy="33"/>
              </a:xfrm>
              <a:custGeom>
                <a:avLst/>
                <a:gdLst>
                  <a:gd name="T0" fmla="*/ 48 w 48"/>
                  <a:gd name="T1" fmla="*/ 33 h 33"/>
                  <a:gd name="T2" fmla="*/ 48 w 48"/>
                  <a:gd name="T3" fmla="*/ 0 h 33"/>
                  <a:gd name="T4" fmla="*/ 0 w 48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3">
                    <a:moveTo>
                      <a:pt x="48" y="33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1" name="Freeform 112"/>
              <p:cNvSpPr>
                <a:spLocks/>
              </p:cNvSpPr>
              <p:nvPr/>
            </p:nvSpPr>
            <p:spPr bwMode="auto">
              <a:xfrm>
                <a:off x="3377" y="1687"/>
                <a:ext cx="334" cy="100"/>
              </a:xfrm>
              <a:custGeom>
                <a:avLst/>
                <a:gdLst>
                  <a:gd name="T0" fmla="*/ 0 w 334"/>
                  <a:gd name="T1" fmla="*/ 100 h 100"/>
                  <a:gd name="T2" fmla="*/ 0 w 334"/>
                  <a:gd name="T3" fmla="*/ 67 h 100"/>
                  <a:gd name="T4" fmla="*/ 334 w 334"/>
                  <a:gd name="T5" fmla="*/ 67 h 100"/>
                  <a:gd name="T6" fmla="*/ 334 w 33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4" h="100">
                    <a:moveTo>
                      <a:pt x="0" y="100"/>
                    </a:moveTo>
                    <a:lnTo>
                      <a:pt x="0" y="67"/>
                    </a:lnTo>
                    <a:lnTo>
                      <a:pt x="334" y="67"/>
                    </a:lnTo>
                    <a:lnTo>
                      <a:pt x="334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2" name="Line 113"/>
              <p:cNvSpPr>
                <a:spLocks noChangeShapeType="1"/>
              </p:cNvSpPr>
              <p:nvPr/>
            </p:nvSpPr>
            <p:spPr bwMode="auto">
              <a:xfrm flipH="1">
                <a:off x="3305" y="1787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3" name="Line 114"/>
              <p:cNvSpPr>
                <a:spLocks noChangeShapeType="1"/>
              </p:cNvSpPr>
              <p:nvPr/>
            </p:nvSpPr>
            <p:spPr bwMode="auto">
              <a:xfrm flipH="1">
                <a:off x="3305" y="1806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4" name="Line 115"/>
              <p:cNvSpPr>
                <a:spLocks noChangeShapeType="1"/>
              </p:cNvSpPr>
              <p:nvPr/>
            </p:nvSpPr>
            <p:spPr bwMode="auto">
              <a:xfrm flipV="1">
                <a:off x="3343" y="1911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5" name="Freeform 116"/>
              <p:cNvSpPr>
                <a:spLocks/>
              </p:cNvSpPr>
              <p:nvPr/>
            </p:nvSpPr>
            <p:spPr bwMode="auto">
              <a:xfrm>
                <a:off x="3257" y="1859"/>
                <a:ext cx="48" cy="33"/>
              </a:xfrm>
              <a:custGeom>
                <a:avLst/>
                <a:gdLst>
                  <a:gd name="T0" fmla="*/ 48 w 48"/>
                  <a:gd name="T1" fmla="*/ 33 h 33"/>
                  <a:gd name="T2" fmla="*/ 48 w 48"/>
                  <a:gd name="T3" fmla="*/ 0 h 33"/>
                  <a:gd name="T4" fmla="*/ 0 w 48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3">
                    <a:moveTo>
                      <a:pt x="48" y="33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6" name="Freeform 117"/>
              <p:cNvSpPr>
                <a:spLocks/>
              </p:cNvSpPr>
              <p:nvPr/>
            </p:nvSpPr>
            <p:spPr bwMode="auto">
              <a:xfrm>
                <a:off x="3377" y="1792"/>
                <a:ext cx="406" cy="100"/>
              </a:xfrm>
              <a:custGeom>
                <a:avLst/>
                <a:gdLst>
                  <a:gd name="T0" fmla="*/ 0 w 406"/>
                  <a:gd name="T1" fmla="*/ 100 h 100"/>
                  <a:gd name="T2" fmla="*/ 0 w 406"/>
                  <a:gd name="T3" fmla="*/ 67 h 100"/>
                  <a:gd name="T4" fmla="*/ 406 w 406"/>
                  <a:gd name="T5" fmla="*/ 67 h 100"/>
                  <a:gd name="T6" fmla="*/ 406 w 406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6" h="100">
                    <a:moveTo>
                      <a:pt x="0" y="100"/>
                    </a:moveTo>
                    <a:lnTo>
                      <a:pt x="0" y="67"/>
                    </a:lnTo>
                    <a:lnTo>
                      <a:pt x="406" y="67"/>
                    </a:lnTo>
                    <a:lnTo>
                      <a:pt x="406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7" name="Line 118"/>
              <p:cNvSpPr>
                <a:spLocks noChangeShapeType="1"/>
              </p:cNvSpPr>
              <p:nvPr/>
            </p:nvSpPr>
            <p:spPr bwMode="auto">
              <a:xfrm flipH="1">
                <a:off x="3305" y="1892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8" name="Line 119"/>
              <p:cNvSpPr>
                <a:spLocks noChangeShapeType="1"/>
              </p:cNvSpPr>
              <p:nvPr/>
            </p:nvSpPr>
            <p:spPr bwMode="auto">
              <a:xfrm flipH="1">
                <a:off x="3305" y="1911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9" name="Line 120"/>
              <p:cNvSpPr>
                <a:spLocks noChangeShapeType="1"/>
              </p:cNvSpPr>
              <p:nvPr/>
            </p:nvSpPr>
            <p:spPr bwMode="auto">
              <a:xfrm flipH="1">
                <a:off x="3171" y="1648"/>
                <a:ext cx="8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0" name="Freeform 121"/>
              <p:cNvSpPr>
                <a:spLocks/>
              </p:cNvSpPr>
              <p:nvPr/>
            </p:nvSpPr>
            <p:spPr bwMode="auto">
              <a:xfrm>
                <a:off x="3085" y="1615"/>
                <a:ext cx="115" cy="67"/>
              </a:xfrm>
              <a:custGeom>
                <a:avLst/>
                <a:gdLst>
                  <a:gd name="T0" fmla="*/ 19 w 24"/>
                  <a:gd name="T1" fmla="*/ 34 h 14"/>
                  <a:gd name="T2" fmla="*/ 0 w 24"/>
                  <a:gd name="T3" fmla="*/ 67 h 14"/>
                  <a:gd name="T4" fmla="*/ 0 w 24"/>
                  <a:gd name="T5" fmla="*/ 67 h 14"/>
                  <a:gd name="T6" fmla="*/ 58 w 24"/>
                  <a:gd name="T7" fmla="*/ 48 h 14"/>
                  <a:gd name="T8" fmla="*/ 115 w 24"/>
                  <a:gd name="T9" fmla="*/ 34 h 14"/>
                  <a:gd name="T10" fmla="*/ 58 w 24"/>
                  <a:gd name="T11" fmla="*/ 19 h 14"/>
                  <a:gd name="T12" fmla="*/ 0 w 24"/>
                  <a:gd name="T13" fmla="*/ 0 h 14"/>
                  <a:gd name="T14" fmla="*/ 0 w 24"/>
                  <a:gd name="T15" fmla="*/ 0 h 14"/>
                  <a:gd name="T16" fmla="*/ 19 w 24"/>
                  <a:gd name="T17" fmla="*/ 34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4">
                    <a:moveTo>
                      <a:pt x="4" y="7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6" y="9"/>
                      <a:pt x="20" y="8"/>
                      <a:pt x="24" y="7"/>
                    </a:cubicBezTo>
                    <a:cubicBezTo>
                      <a:pt x="20" y="6"/>
                      <a:pt x="16" y="5"/>
                      <a:pt x="12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1" name="Line 122"/>
              <p:cNvSpPr>
                <a:spLocks noChangeShapeType="1"/>
              </p:cNvSpPr>
              <p:nvPr/>
            </p:nvSpPr>
            <p:spPr bwMode="auto">
              <a:xfrm flipH="1">
                <a:off x="1198" y="1247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2" name="Rectangle 123"/>
              <p:cNvSpPr>
                <a:spLocks noChangeArrowheads="1"/>
              </p:cNvSpPr>
              <p:nvPr/>
            </p:nvSpPr>
            <p:spPr bwMode="auto">
              <a:xfrm>
                <a:off x="1040" y="1280"/>
                <a:ext cx="669" cy="669"/>
              </a:xfrm>
              <a:prstGeom prst="rect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31413" name="Line 124"/>
              <p:cNvSpPr>
                <a:spLocks noChangeShapeType="1"/>
              </p:cNvSpPr>
              <p:nvPr/>
            </p:nvSpPr>
            <p:spPr bwMode="auto">
              <a:xfrm flipH="1">
                <a:off x="1251" y="1161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4" name="Freeform 125"/>
              <p:cNvSpPr>
                <a:spLocks/>
              </p:cNvSpPr>
              <p:nvPr/>
            </p:nvSpPr>
            <p:spPr bwMode="auto">
              <a:xfrm>
                <a:off x="1198" y="1194"/>
                <a:ext cx="29" cy="53"/>
              </a:xfrm>
              <a:custGeom>
                <a:avLst/>
                <a:gdLst>
                  <a:gd name="T0" fmla="*/ 29 w 29"/>
                  <a:gd name="T1" fmla="*/ 0 h 53"/>
                  <a:gd name="T2" fmla="*/ 0 w 29"/>
                  <a:gd name="T3" fmla="*/ 0 h 53"/>
                  <a:gd name="T4" fmla="*/ 0 w 29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5" name="Freeform 126"/>
              <p:cNvSpPr>
                <a:spLocks/>
              </p:cNvSpPr>
              <p:nvPr/>
            </p:nvSpPr>
            <p:spPr bwMode="auto">
              <a:xfrm>
                <a:off x="1198" y="1075"/>
                <a:ext cx="29" cy="48"/>
              </a:xfrm>
              <a:custGeom>
                <a:avLst/>
                <a:gdLst>
                  <a:gd name="T0" fmla="*/ 0 w 29"/>
                  <a:gd name="T1" fmla="*/ 0 h 48"/>
                  <a:gd name="T2" fmla="*/ 0 w 29"/>
                  <a:gd name="T3" fmla="*/ 48 h 48"/>
                  <a:gd name="T4" fmla="*/ 29 w 29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8">
                    <a:moveTo>
                      <a:pt x="0" y="0"/>
                    </a:moveTo>
                    <a:lnTo>
                      <a:pt x="0" y="48"/>
                    </a:lnTo>
                    <a:lnTo>
                      <a:pt x="29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6" name="Line 127"/>
              <p:cNvSpPr>
                <a:spLocks noChangeShapeType="1"/>
              </p:cNvSpPr>
              <p:nvPr/>
            </p:nvSpPr>
            <p:spPr bwMode="auto">
              <a:xfrm>
                <a:off x="1227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7" name="Line 128"/>
              <p:cNvSpPr>
                <a:spLocks noChangeShapeType="1"/>
              </p:cNvSpPr>
              <p:nvPr/>
            </p:nvSpPr>
            <p:spPr bwMode="auto">
              <a:xfrm>
                <a:off x="1246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8" name="Line 129"/>
              <p:cNvSpPr>
                <a:spLocks noChangeShapeType="1"/>
              </p:cNvSpPr>
              <p:nvPr/>
            </p:nvSpPr>
            <p:spPr bwMode="auto">
              <a:xfrm flipH="1">
                <a:off x="1356" y="1161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9" name="Freeform 130"/>
              <p:cNvSpPr>
                <a:spLocks/>
              </p:cNvSpPr>
              <p:nvPr/>
            </p:nvSpPr>
            <p:spPr bwMode="auto">
              <a:xfrm>
                <a:off x="1303" y="1194"/>
                <a:ext cx="34" cy="53"/>
              </a:xfrm>
              <a:custGeom>
                <a:avLst/>
                <a:gdLst>
                  <a:gd name="T0" fmla="*/ 34 w 34"/>
                  <a:gd name="T1" fmla="*/ 0 h 53"/>
                  <a:gd name="T2" fmla="*/ 0 w 34"/>
                  <a:gd name="T3" fmla="*/ 0 h 53"/>
                  <a:gd name="T4" fmla="*/ 0 w 34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3">
                    <a:moveTo>
                      <a:pt x="34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0" name="Freeform 131"/>
              <p:cNvSpPr>
                <a:spLocks/>
              </p:cNvSpPr>
              <p:nvPr/>
            </p:nvSpPr>
            <p:spPr bwMode="auto">
              <a:xfrm>
                <a:off x="1303" y="1075"/>
                <a:ext cx="34" cy="48"/>
              </a:xfrm>
              <a:custGeom>
                <a:avLst/>
                <a:gdLst>
                  <a:gd name="T0" fmla="*/ 0 w 34"/>
                  <a:gd name="T1" fmla="*/ 0 h 48"/>
                  <a:gd name="T2" fmla="*/ 0 w 34"/>
                  <a:gd name="T3" fmla="*/ 48 h 48"/>
                  <a:gd name="T4" fmla="*/ 34 w 34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8">
                    <a:moveTo>
                      <a:pt x="0" y="0"/>
                    </a:moveTo>
                    <a:lnTo>
                      <a:pt x="0" y="48"/>
                    </a:lnTo>
                    <a:lnTo>
                      <a:pt x="34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1" name="Line 132"/>
              <p:cNvSpPr>
                <a:spLocks noChangeShapeType="1"/>
              </p:cNvSpPr>
              <p:nvPr/>
            </p:nvSpPr>
            <p:spPr bwMode="auto">
              <a:xfrm>
                <a:off x="1337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2" name="Line 133"/>
              <p:cNvSpPr>
                <a:spLocks noChangeShapeType="1"/>
              </p:cNvSpPr>
              <p:nvPr/>
            </p:nvSpPr>
            <p:spPr bwMode="auto">
              <a:xfrm>
                <a:off x="1356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3" name="Line 134"/>
              <p:cNvSpPr>
                <a:spLocks noChangeShapeType="1"/>
              </p:cNvSpPr>
              <p:nvPr/>
            </p:nvSpPr>
            <p:spPr bwMode="auto">
              <a:xfrm flipH="1">
                <a:off x="1461" y="1161"/>
                <a:ext cx="29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4" name="Freeform 135"/>
              <p:cNvSpPr>
                <a:spLocks/>
              </p:cNvSpPr>
              <p:nvPr/>
            </p:nvSpPr>
            <p:spPr bwMode="auto">
              <a:xfrm>
                <a:off x="1408" y="1194"/>
                <a:ext cx="34" cy="53"/>
              </a:xfrm>
              <a:custGeom>
                <a:avLst/>
                <a:gdLst>
                  <a:gd name="T0" fmla="*/ 34 w 34"/>
                  <a:gd name="T1" fmla="*/ 0 h 53"/>
                  <a:gd name="T2" fmla="*/ 0 w 34"/>
                  <a:gd name="T3" fmla="*/ 0 h 53"/>
                  <a:gd name="T4" fmla="*/ 0 w 34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3">
                    <a:moveTo>
                      <a:pt x="34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5" name="Freeform 136"/>
              <p:cNvSpPr>
                <a:spLocks/>
              </p:cNvSpPr>
              <p:nvPr/>
            </p:nvSpPr>
            <p:spPr bwMode="auto">
              <a:xfrm>
                <a:off x="1408" y="1075"/>
                <a:ext cx="34" cy="48"/>
              </a:xfrm>
              <a:custGeom>
                <a:avLst/>
                <a:gdLst>
                  <a:gd name="T0" fmla="*/ 0 w 34"/>
                  <a:gd name="T1" fmla="*/ 0 h 48"/>
                  <a:gd name="T2" fmla="*/ 0 w 34"/>
                  <a:gd name="T3" fmla="*/ 48 h 48"/>
                  <a:gd name="T4" fmla="*/ 34 w 34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8">
                    <a:moveTo>
                      <a:pt x="0" y="0"/>
                    </a:moveTo>
                    <a:lnTo>
                      <a:pt x="0" y="48"/>
                    </a:lnTo>
                    <a:lnTo>
                      <a:pt x="34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6" name="Line 137"/>
              <p:cNvSpPr>
                <a:spLocks noChangeShapeType="1"/>
              </p:cNvSpPr>
              <p:nvPr/>
            </p:nvSpPr>
            <p:spPr bwMode="auto">
              <a:xfrm>
                <a:off x="1442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7" name="Line 138"/>
              <p:cNvSpPr>
                <a:spLocks noChangeShapeType="1"/>
              </p:cNvSpPr>
              <p:nvPr/>
            </p:nvSpPr>
            <p:spPr bwMode="auto">
              <a:xfrm>
                <a:off x="1461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8" name="Line 139"/>
              <p:cNvSpPr>
                <a:spLocks noChangeShapeType="1"/>
              </p:cNvSpPr>
              <p:nvPr/>
            </p:nvSpPr>
            <p:spPr bwMode="auto">
              <a:xfrm flipH="1">
                <a:off x="1566" y="1161"/>
                <a:ext cx="29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9" name="Freeform 140"/>
              <p:cNvSpPr>
                <a:spLocks/>
              </p:cNvSpPr>
              <p:nvPr/>
            </p:nvSpPr>
            <p:spPr bwMode="auto">
              <a:xfrm>
                <a:off x="1518" y="1194"/>
                <a:ext cx="29" cy="53"/>
              </a:xfrm>
              <a:custGeom>
                <a:avLst/>
                <a:gdLst>
                  <a:gd name="T0" fmla="*/ 29 w 29"/>
                  <a:gd name="T1" fmla="*/ 0 h 53"/>
                  <a:gd name="T2" fmla="*/ 0 w 29"/>
                  <a:gd name="T3" fmla="*/ 0 h 53"/>
                  <a:gd name="T4" fmla="*/ 0 w 29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0" name="Freeform 141"/>
              <p:cNvSpPr>
                <a:spLocks/>
              </p:cNvSpPr>
              <p:nvPr/>
            </p:nvSpPr>
            <p:spPr bwMode="auto">
              <a:xfrm>
                <a:off x="1518" y="1075"/>
                <a:ext cx="29" cy="48"/>
              </a:xfrm>
              <a:custGeom>
                <a:avLst/>
                <a:gdLst>
                  <a:gd name="T0" fmla="*/ 0 w 29"/>
                  <a:gd name="T1" fmla="*/ 0 h 48"/>
                  <a:gd name="T2" fmla="*/ 0 w 29"/>
                  <a:gd name="T3" fmla="*/ 48 h 48"/>
                  <a:gd name="T4" fmla="*/ 29 w 29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8">
                    <a:moveTo>
                      <a:pt x="0" y="0"/>
                    </a:moveTo>
                    <a:lnTo>
                      <a:pt x="0" y="48"/>
                    </a:lnTo>
                    <a:lnTo>
                      <a:pt x="29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1" name="Line 142"/>
              <p:cNvSpPr>
                <a:spLocks noChangeShapeType="1"/>
              </p:cNvSpPr>
              <p:nvPr/>
            </p:nvSpPr>
            <p:spPr bwMode="auto">
              <a:xfrm>
                <a:off x="1547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2" name="Line 143"/>
              <p:cNvSpPr>
                <a:spLocks noChangeShapeType="1"/>
              </p:cNvSpPr>
              <p:nvPr/>
            </p:nvSpPr>
            <p:spPr bwMode="auto">
              <a:xfrm>
                <a:off x="1566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3" name="Line 144"/>
              <p:cNvSpPr>
                <a:spLocks noChangeShapeType="1"/>
              </p:cNvSpPr>
              <p:nvPr/>
            </p:nvSpPr>
            <p:spPr bwMode="auto">
              <a:xfrm flipH="1">
                <a:off x="1676" y="1161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4" name="Freeform 145"/>
              <p:cNvSpPr>
                <a:spLocks/>
              </p:cNvSpPr>
              <p:nvPr/>
            </p:nvSpPr>
            <p:spPr bwMode="auto">
              <a:xfrm>
                <a:off x="1623" y="1194"/>
                <a:ext cx="34" cy="53"/>
              </a:xfrm>
              <a:custGeom>
                <a:avLst/>
                <a:gdLst>
                  <a:gd name="T0" fmla="*/ 34 w 34"/>
                  <a:gd name="T1" fmla="*/ 0 h 53"/>
                  <a:gd name="T2" fmla="*/ 0 w 34"/>
                  <a:gd name="T3" fmla="*/ 0 h 53"/>
                  <a:gd name="T4" fmla="*/ 0 w 34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3">
                    <a:moveTo>
                      <a:pt x="34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5" name="Freeform 146"/>
              <p:cNvSpPr>
                <a:spLocks/>
              </p:cNvSpPr>
              <p:nvPr/>
            </p:nvSpPr>
            <p:spPr bwMode="auto">
              <a:xfrm>
                <a:off x="1623" y="1075"/>
                <a:ext cx="34" cy="48"/>
              </a:xfrm>
              <a:custGeom>
                <a:avLst/>
                <a:gdLst>
                  <a:gd name="T0" fmla="*/ 0 w 34"/>
                  <a:gd name="T1" fmla="*/ 0 h 48"/>
                  <a:gd name="T2" fmla="*/ 0 w 34"/>
                  <a:gd name="T3" fmla="*/ 48 h 48"/>
                  <a:gd name="T4" fmla="*/ 34 w 34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8">
                    <a:moveTo>
                      <a:pt x="0" y="0"/>
                    </a:moveTo>
                    <a:lnTo>
                      <a:pt x="0" y="48"/>
                    </a:lnTo>
                    <a:lnTo>
                      <a:pt x="34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6" name="Line 147"/>
              <p:cNvSpPr>
                <a:spLocks noChangeShapeType="1"/>
              </p:cNvSpPr>
              <p:nvPr/>
            </p:nvSpPr>
            <p:spPr bwMode="auto">
              <a:xfrm>
                <a:off x="1657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7" name="Line 148"/>
              <p:cNvSpPr>
                <a:spLocks noChangeShapeType="1"/>
              </p:cNvSpPr>
              <p:nvPr/>
            </p:nvSpPr>
            <p:spPr bwMode="auto">
              <a:xfrm>
                <a:off x="1676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8" name="Line 149"/>
              <p:cNvSpPr>
                <a:spLocks noChangeShapeType="1"/>
              </p:cNvSpPr>
              <p:nvPr/>
            </p:nvSpPr>
            <p:spPr bwMode="auto">
              <a:xfrm flipH="1">
                <a:off x="2760" y="1161"/>
                <a:ext cx="29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9" name="Freeform 150"/>
              <p:cNvSpPr>
                <a:spLocks/>
              </p:cNvSpPr>
              <p:nvPr/>
            </p:nvSpPr>
            <p:spPr bwMode="auto">
              <a:xfrm>
                <a:off x="2713" y="1194"/>
                <a:ext cx="28" cy="53"/>
              </a:xfrm>
              <a:custGeom>
                <a:avLst/>
                <a:gdLst>
                  <a:gd name="T0" fmla="*/ 28 w 28"/>
                  <a:gd name="T1" fmla="*/ 0 h 53"/>
                  <a:gd name="T2" fmla="*/ 0 w 28"/>
                  <a:gd name="T3" fmla="*/ 0 h 53"/>
                  <a:gd name="T4" fmla="*/ 0 w 28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53">
                    <a:moveTo>
                      <a:pt x="28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0" name="Freeform 151"/>
              <p:cNvSpPr>
                <a:spLocks/>
              </p:cNvSpPr>
              <p:nvPr/>
            </p:nvSpPr>
            <p:spPr bwMode="auto">
              <a:xfrm>
                <a:off x="2713" y="1075"/>
                <a:ext cx="28" cy="48"/>
              </a:xfrm>
              <a:custGeom>
                <a:avLst/>
                <a:gdLst>
                  <a:gd name="T0" fmla="*/ 0 w 28"/>
                  <a:gd name="T1" fmla="*/ 0 h 48"/>
                  <a:gd name="T2" fmla="*/ 0 w 28"/>
                  <a:gd name="T3" fmla="*/ 48 h 48"/>
                  <a:gd name="T4" fmla="*/ 28 w 28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48">
                    <a:moveTo>
                      <a:pt x="0" y="0"/>
                    </a:moveTo>
                    <a:lnTo>
                      <a:pt x="0" y="48"/>
                    </a:lnTo>
                    <a:lnTo>
                      <a:pt x="28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1" name="Line 152"/>
              <p:cNvSpPr>
                <a:spLocks noChangeShapeType="1"/>
              </p:cNvSpPr>
              <p:nvPr/>
            </p:nvSpPr>
            <p:spPr bwMode="auto">
              <a:xfrm>
                <a:off x="2741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2" name="Line 153"/>
              <p:cNvSpPr>
                <a:spLocks noChangeShapeType="1"/>
              </p:cNvSpPr>
              <p:nvPr/>
            </p:nvSpPr>
            <p:spPr bwMode="auto">
              <a:xfrm>
                <a:off x="2760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3" name="Line 154"/>
              <p:cNvSpPr>
                <a:spLocks noChangeShapeType="1"/>
              </p:cNvSpPr>
              <p:nvPr/>
            </p:nvSpPr>
            <p:spPr bwMode="auto">
              <a:xfrm flipH="1">
                <a:off x="2870" y="1161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4" name="Freeform 155"/>
              <p:cNvSpPr>
                <a:spLocks/>
              </p:cNvSpPr>
              <p:nvPr/>
            </p:nvSpPr>
            <p:spPr bwMode="auto">
              <a:xfrm>
                <a:off x="2818" y="1194"/>
                <a:ext cx="33" cy="53"/>
              </a:xfrm>
              <a:custGeom>
                <a:avLst/>
                <a:gdLst>
                  <a:gd name="T0" fmla="*/ 33 w 33"/>
                  <a:gd name="T1" fmla="*/ 0 h 53"/>
                  <a:gd name="T2" fmla="*/ 0 w 33"/>
                  <a:gd name="T3" fmla="*/ 0 h 53"/>
                  <a:gd name="T4" fmla="*/ 0 w 33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53">
                    <a:moveTo>
                      <a:pt x="33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5" name="Freeform 156"/>
              <p:cNvSpPr>
                <a:spLocks/>
              </p:cNvSpPr>
              <p:nvPr/>
            </p:nvSpPr>
            <p:spPr bwMode="auto">
              <a:xfrm>
                <a:off x="2818" y="1075"/>
                <a:ext cx="33" cy="48"/>
              </a:xfrm>
              <a:custGeom>
                <a:avLst/>
                <a:gdLst>
                  <a:gd name="T0" fmla="*/ 0 w 33"/>
                  <a:gd name="T1" fmla="*/ 0 h 48"/>
                  <a:gd name="T2" fmla="*/ 0 w 33"/>
                  <a:gd name="T3" fmla="*/ 48 h 48"/>
                  <a:gd name="T4" fmla="*/ 33 w 33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48">
                    <a:moveTo>
                      <a:pt x="0" y="0"/>
                    </a:moveTo>
                    <a:lnTo>
                      <a:pt x="0" y="48"/>
                    </a:lnTo>
                    <a:lnTo>
                      <a:pt x="33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6" name="Line 157"/>
              <p:cNvSpPr>
                <a:spLocks noChangeShapeType="1"/>
              </p:cNvSpPr>
              <p:nvPr/>
            </p:nvSpPr>
            <p:spPr bwMode="auto">
              <a:xfrm>
                <a:off x="2851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7" name="Line 158"/>
              <p:cNvSpPr>
                <a:spLocks noChangeShapeType="1"/>
              </p:cNvSpPr>
              <p:nvPr/>
            </p:nvSpPr>
            <p:spPr bwMode="auto">
              <a:xfrm>
                <a:off x="2870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8" name="Line 159"/>
              <p:cNvSpPr>
                <a:spLocks noChangeShapeType="1"/>
              </p:cNvSpPr>
              <p:nvPr/>
            </p:nvSpPr>
            <p:spPr bwMode="auto">
              <a:xfrm flipH="1">
                <a:off x="2975" y="1161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9" name="Freeform 160"/>
              <p:cNvSpPr>
                <a:spLocks/>
              </p:cNvSpPr>
              <p:nvPr/>
            </p:nvSpPr>
            <p:spPr bwMode="auto">
              <a:xfrm>
                <a:off x="2923" y="1194"/>
                <a:ext cx="33" cy="53"/>
              </a:xfrm>
              <a:custGeom>
                <a:avLst/>
                <a:gdLst>
                  <a:gd name="T0" fmla="*/ 33 w 33"/>
                  <a:gd name="T1" fmla="*/ 0 h 53"/>
                  <a:gd name="T2" fmla="*/ 0 w 33"/>
                  <a:gd name="T3" fmla="*/ 0 h 53"/>
                  <a:gd name="T4" fmla="*/ 0 w 33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53">
                    <a:moveTo>
                      <a:pt x="33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0" name="Freeform 161"/>
              <p:cNvSpPr>
                <a:spLocks/>
              </p:cNvSpPr>
              <p:nvPr/>
            </p:nvSpPr>
            <p:spPr bwMode="auto">
              <a:xfrm>
                <a:off x="2923" y="1075"/>
                <a:ext cx="33" cy="48"/>
              </a:xfrm>
              <a:custGeom>
                <a:avLst/>
                <a:gdLst>
                  <a:gd name="T0" fmla="*/ 0 w 33"/>
                  <a:gd name="T1" fmla="*/ 0 h 48"/>
                  <a:gd name="T2" fmla="*/ 0 w 33"/>
                  <a:gd name="T3" fmla="*/ 48 h 48"/>
                  <a:gd name="T4" fmla="*/ 33 w 33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48">
                    <a:moveTo>
                      <a:pt x="0" y="0"/>
                    </a:moveTo>
                    <a:lnTo>
                      <a:pt x="0" y="48"/>
                    </a:lnTo>
                    <a:lnTo>
                      <a:pt x="33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1" name="Line 162"/>
              <p:cNvSpPr>
                <a:spLocks noChangeShapeType="1"/>
              </p:cNvSpPr>
              <p:nvPr/>
            </p:nvSpPr>
            <p:spPr bwMode="auto">
              <a:xfrm>
                <a:off x="2956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2" name="Line 163"/>
              <p:cNvSpPr>
                <a:spLocks noChangeShapeType="1"/>
              </p:cNvSpPr>
              <p:nvPr/>
            </p:nvSpPr>
            <p:spPr bwMode="auto">
              <a:xfrm>
                <a:off x="2975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3" name="Line 164"/>
              <p:cNvSpPr>
                <a:spLocks noChangeShapeType="1"/>
              </p:cNvSpPr>
              <p:nvPr/>
            </p:nvSpPr>
            <p:spPr bwMode="auto">
              <a:xfrm flipH="1">
                <a:off x="3081" y="1161"/>
                <a:ext cx="28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4" name="Freeform 165"/>
              <p:cNvSpPr>
                <a:spLocks/>
              </p:cNvSpPr>
              <p:nvPr/>
            </p:nvSpPr>
            <p:spPr bwMode="auto">
              <a:xfrm>
                <a:off x="3033" y="1194"/>
                <a:ext cx="28" cy="53"/>
              </a:xfrm>
              <a:custGeom>
                <a:avLst/>
                <a:gdLst>
                  <a:gd name="T0" fmla="*/ 28 w 28"/>
                  <a:gd name="T1" fmla="*/ 0 h 53"/>
                  <a:gd name="T2" fmla="*/ 0 w 28"/>
                  <a:gd name="T3" fmla="*/ 0 h 53"/>
                  <a:gd name="T4" fmla="*/ 0 w 28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53">
                    <a:moveTo>
                      <a:pt x="28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5" name="Freeform 166"/>
              <p:cNvSpPr>
                <a:spLocks/>
              </p:cNvSpPr>
              <p:nvPr/>
            </p:nvSpPr>
            <p:spPr bwMode="auto">
              <a:xfrm>
                <a:off x="3033" y="1075"/>
                <a:ext cx="28" cy="48"/>
              </a:xfrm>
              <a:custGeom>
                <a:avLst/>
                <a:gdLst>
                  <a:gd name="T0" fmla="*/ 0 w 28"/>
                  <a:gd name="T1" fmla="*/ 0 h 48"/>
                  <a:gd name="T2" fmla="*/ 0 w 28"/>
                  <a:gd name="T3" fmla="*/ 48 h 48"/>
                  <a:gd name="T4" fmla="*/ 28 w 28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48">
                    <a:moveTo>
                      <a:pt x="0" y="0"/>
                    </a:moveTo>
                    <a:lnTo>
                      <a:pt x="0" y="48"/>
                    </a:lnTo>
                    <a:lnTo>
                      <a:pt x="28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6" name="Line 167"/>
              <p:cNvSpPr>
                <a:spLocks noChangeShapeType="1"/>
              </p:cNvSpPr>
              <p:nvPr/>
            </p:nvSpPr>
            <p:spPr bwMode="auto">
              <a:xfrm>
                <a:off x="3061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7" name="Line 168"/>
              <p:cNvSpPr>
                <a:spLocks noChangeShapeType="1"/>
              </p:cNvSpPr>
              <p:nvPr/>
            </p:nvSpPr>
            <p:spPr bwMode="auto">
              <a:xfrm>
                <a:off x="3081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8" name="Line 169"/>
              <p:cNvSpPr>
                <a:spLocks noChangeShapeType="1"/>
              </p:cNvSpPr>
              <p:nvPr/>
            </p:nvSpPr>
            <p:spPr bwMode="auto">
              <a:xfrm flipH="1">
                <a:off x="3190" y="1161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9" name="Freeform 170"/>
              <p:cNvSpPr>
                <a:spLocks/>
              </p:cNvSpPr>
              <p:nvPr/>
            </p:nvSpPr>
            <p:spPr bwMode="auto">
              <a:xfrm>
                <a:off x="3138" y="1194"/>
                <a:ext cx="29" cy="53"/>
              </a:xfrm>
              <a:custGeom>
                <a:avLst/>
                <a:gdLst>
                  <a:gd name="T0" fmla="*/ 29 w 29"/>
                  <a:gd name="T1" fmla="*/ 0 h 53"/>
                  <a:gd name="T2" fmla="*/ 0 w 29"/>
                  <a:gd name="T3" fmla="*/ 0 h 53"/>
                  <a:gd name="T4" fmla="*/ 0 w 29"/>
                  <a:gd name="T5" fmla="*/ 53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0"/>
                    </a:moveTo>
                    <a:lnTo>
                      <a:pt x="0" y="0"/>
                    </a:lnTo>
                    <a:lnTo>
                      <a:pt x="0" y="53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0" name="Freeform 171"/>
              <p:cNvSpPr>
                <a:spLocks/>
              </p:cNvSpPr>
              <p:nvPr/>
            </p:nvSpPr>
            <p:spPr bwMode="auto">
              <a:xfrm>
                <a:off x="3138" y="1075"/>
                <a:ext cx="29" cy="48"/>
              </a:xfrm>
              <a:custGeom>
                <a:avLst/>
                <a:gdLst>
                  <a:gd name="T0" fmla="*/ 0 w 29"/>
                  <a:gd name="T1" fmla="*/ 0 h 48"/>
                  <a:gd name="T2" fmla="*/ 0 w 29"/>
                  <a:gd name="T3" fmla="*/ 48 h 48"/>
                  <a:gd name="T4" fmla="*/ 29 w 29"/>
                  <a:gd name="T5" fmla="*/ 48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8">
                    <a:moveTo>
                      <a:pt x="0" y="0"/>
                    </a:moveTo>
                    <a:lnTo>
                      <a:pt x="0" y="48"/>
                    </a:lnTo>
                    <a:lnTo>
                      <a:pt x="29" y="48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1" name="Line 172"/>
              <p:cNvSpPr>
                <a:spLocks noChangeShapeType="1"/>
              </p:cNvSpPr>
              <p:nvPr/>
            </p:nvSpPr>
            <p:spPr bwMode="auto">
              <a:xfrm>
                <a:off x="3167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2" name="Line 173"/>
              <p:cNvSpPr>
                <a:spLocks noChangeShapeType="1"/>
              </p:cNvSpPr>
              <p:nvPr/>
            </p:nvSpPr>
            <p:spPr bwMode="auto">
              <a:xfrm>
                <a:off x="3186" y="1123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3" name="Line 174"/>
              <p:cNvSpPr>
                <a:spLocks noChangeShapeType="1"/>
              </p:cNvSpPr>
              <p:nvPr/>
            </p:nvSpPr>
            <p:spPr bwMode="auto">
              <a:xfrm>
                <a:off x="1408" y="1247"/>
                <a:ext cx="1" cy="8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4" name="Freeform 175"/>
              <p:cNvSpPr>
                <a:spLocks/>
              </p:cNvSpPr>
              <p:nvPr/>
            </p:nvSpPr>
            <p:spPr bwMode="auto">
              <a:xfrm>
                <a:off x="1375" y="1300"/>
                <a:ext cx="72" cy="119"/>
              </a:xfrm>
              <a:custGeom>
                <a:avLst/>
                <a:gdLst>
                  <a:gd name="T0" fmla="*/ 34 w 15"/>
                  <a:gd name="T1" fmla="*/ 24 h 25"/>
                  <a:gd name="T2" fmla="*/ 72 w 15"/>
                  <a:gd name="T3" fmla="*/ 0 h 25"/>
                  <a:gd name="T4" fmla="*/ 72 w 15"/>
                  <a:gd name="T5" fmla="*/ 0 h 25"/>
                  <a:gd name="T6" fmla="*/ 48 w 15"/>
                  <a:gd name="T7" fmla="*/ 57 h 25"/>
                  <a:gd name="T8" fmla="*/ 34 w 15"/>
                  <a:gd name="T9" fmla="*/ 119 h 25"/>
                  <a:gd name="T10" fmla="*/ 24 w 15"/>
                  <a:gd name="T11" fmla="*/ 57 h 25"/>
                  <a:gd name="T12" fmla="*/ 0 w 15"/>
                  <a:gd name="T13" fmla="*/ 0 h 25"/>
                  <a:gd name="T14" fmla="*/ 0 w 15"/>
                  <a:gd name="T15" fmla="*/ 0 h 25"/>
                  <a:gd name="T16" fmla="*/ 34 w 15"/>
                  <a:gd name="T17" fmla="*/ 24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5">
                    <a:moveTo>
                      <a:pt x="7" y="5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16"/>
                      <a:pt x="8" y="20"/>
                      <a:pt x="7" y="25"/>
                    </a:cubicBezTo>
                    <a:cubicBezTo>
                      <a:pt x="6" y="20"/>
                      <a:pt x="6" y="16"/>
                      <a:pt x="5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5" name="Line 176"/>
              <p:cNvSpPr>
                <a:spLocks noChangeShapeType="1"/>
              </p:cNvSpPr>
              <p:nvPr/>
            </p:nvSpPr>
            <p:spPr bwMode="auto">
              <a:xfrm>
                <a:off x="1007" y="1519"/>
                <a:ext cx="1" cy="42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6" name="Line 177"/>
              <p:cNvSpPr>
                <a:spLocks noChangeShapeType="1"/>
              </p:cNvSpPr>
              <p:nvPr/>
            </p:nvSpPr>
            <p:spPr bwMode="auto">
              <a:xfrm>
                <a:off x="1007" y="1730"/>
                <a:ext cx="8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7" name="Freeform 178"/>
              <p:cNvSpPr>
                <a:spLocks/>
              </p:cNvSpPr>
              <p:nvPr/>
            </p:nvSpPr>
            <p:spPr bwMode="auto">
              <a:xfrm>
                <a:off x="1064" y="1696"/>
                <a:ext cx="115" cy="72"/>
              </a:xfrm>
              <a:custGeom>
                <a:avLst/>
                <a:gdLst>
                  <a:gd name="T0" fmla="*/ 19 w 24"/>
                  <a:gd name="T1" fmla="*/ 34 h 15"/>
                  <a:gd name="T2" fmla="*/ 0 w 24"/>
                  <a:gd name="T3" fmla="*/ 0 h 15"/>
                  <a:gd name="T4" fmla="*/ 0 w 24"/>
                  <a:gd name="T5" fmla="*/ 0 h 15"/>
                  <a:gd name="T6" fmla="*/ 58 w 24"/>
                  <a:gd name="T7" fmla="*/ 24 h 15"/>
                  <a:gd name="T8" fmla="*/ 115 w 24"/>
                  <a:gd name="T9" fmla="*/ 34 h 15"/>
                  <a:gd name="T10" fmla="*/ 58 w 24"/>
                  <a:gd name="T11" fmla="*/ 48 h 15"/>
                  <a:gd name="T12" fmla="*/ 0 w 24"/>
                  <a:gd name="T13" fmla="*/ 72 h 15"/>
                  <a:gd name="T14" fmla="*/ 0 w 24"/>
                  <a:gd name="T15" fmla="*/ 72 h 15"/>
                  <a:gd name="T16" fmla="*/ 19 w 24"/>
                  <a:gd name="T17" fmla="*/ 34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5">
                    <a:moveTo>
                      <a:pt x="4" y="7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6" y="6"/>
                      <a:pt x="20" y="6"/>
                      <a:pt x="24" y="7"/>
                    </a:cubicBezTo>
                    <a:cubicBezTo>
                      <a:pt x="20" y="8"/>
                      <a:pt x="16" y="9"/>
                      <a:pt x="12" y="1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8" name="Line 179"/>
              <p:cNvSpPr>
                <a:spLocks noChangeShapeType="1"/>
              </p:cNvSpPr>
              <p:nvPr/>
            </p:nvSpPr>
            <p:spPr bwMode="auto">
              <a:xfrm flipH="1">
                <a:off x="1198" y="1978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9" name="Line 180"/>
              <p:cNvSpPr>
                <a:spLocks noChangeShapeType="1"/>
              </p:cNvSpPr>
              <p:nvPr/>
            </p:nvSpPr>
            <p:spPr bwMode="auto">
              <a:xfrm flipH="1">
                <a:off x="1251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0" name="Freeform 181"/>
              <p:cNvSpPr>
                <a:spLocks/>
              </p:cNvSpPr>
              <p:nvPr/>
            </p:nvSpPr>
            <p:spPr bwMode="auto">
              <a:xfrm>
                <a:off x="1198" y="1978"/>
                <a:ext cx="29" cy="53"/>
              </a:xfrm>
              <a:custGeom>
                <a:avLst/>
                <a:gdLst>
                  <a:gd name="T0" fmla="*/ 29 w 29"/>
                  <a:gd name="T1" fmla="*/ 53 h 53"/>
                  <a:gd name="T2" fmla="*/ 0 w 29"/>
                  <a:gd name="T3" fmla="*/ 53 h 53"/>
                  <a:gd name="T4" fmla="*/ 0 w 29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1" name="Freeform 182"/>
              <p:cNvSpPr>
                <a:spLocks/>
              </p:cNvSpPr>
              <p:nvPr/>
            </p:nvSpPr>
            <p:spPr bwMode="auto">
              <a:xfrm>
                <a:off x="1198" y="2102"/>
                <a:ext cx="29" cy="129"/>
              </a:xfrm>
              <a:custGeom>
                <a:avLst/>
                <a:gdLst>
                  <a:gd name="T0" fmla="*/ 0 w 29"/>
                  <a:gd name="T1" fmla="*/ 129 h 129"/>
                  <a:gd name="T2" fmla="*/ 0 w 29"/>
                  <a:gd name="T3" fmla="*/ 0 h 129"/>
                  <a:gd name="T4" fmla="*/ 29 w 29"/>
                  <a:gd name="T5" fmla="*/ 0 h 1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29">
                    <a:moveTo>
                      <a:pt x="0" y="129"/>
                    </a:moveTo>
                    <a:lnTo>
                      <a:pt x="0" y="0"/>
                    </a:lnTo>
                    <a:lnTo>
                      <a:pt x="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2" name="Line 183"/>
              <p:cNvSpPr>
                <a:spLocks noChangeShapeType="1"/>
              </p:cNvSpPr>
              <p:nvPr/>
            </p:nvSpPr>
            <p:spPr bwMode="auto">
              <a:xfrm flipV="1">
                <a:off x="1227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3" name="Line 184"/>
              <p:cNvSpPr>
                <a:spLocks noChangeShapeType="1"/>
              </p:cNvSpPr>
              <p:nvPr/>
            </p:nvSpPr>
            <p:spPr bwMode="auto">
              <a:xfrm flipV="1">
                <a:off x="124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4" name="Line 185"/>
              <p:cNvSpPr>
                <a:spLocks noChangeShapeType="1"/>
              </p:cNvSpPr>
              <p:nvPr/>
            </p:nvSpPr>
            <p:spPr bwMode="auto">
              <a:xfrm flipH="1">
                <a:off x="1356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5" name="Freeform 186"/>
              <p:cNvSpPr>
                <a:spLocks/>
              </p:cNvSpPr>
              <p:nvPr/>
            </p:nvSpPr>
            <p:spPr bwMode="auto">
              <a:xfrm>
                <a:off x="1303" y="1978"/>
                <a:ext cx="34" cy="53"/>
              </a:xfrm>
              <a:custGeom>
                <a:avLst/>
                <a:gdLst>
                  <a:gd name="T0" fmla="*/ 34 w 34"/>
                  <a:gd name="T1" fmla="*/ 53 h 53"/>
                  <a:gd name="T2" fmla="*/ 0 w 34"/>
                  <a:gd name="T3" fmla="*/ 53 h 53"/>
                  <a:gd name="T4" fmla="*/ 0 w 34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3">
                    <a:moveTo>
                      <a:pt x="34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6" name="Freeform 187"/>
              <p:cNvSpPr>
                <a:spLocks/>
              </p:cNvSpPr>
              <p:nvPr/>
            </p:nvSpPr>
            <p:spPr bwMode="auto">
              <a:xfrm>
                <a:off x="1303" y="2102"/>
                <a:ext cx="34" cy="201"/>
              </a:xfrm>
              <a:custGeom>
                <a:avLst/>
                <a:gdLst>
                  <a:gd name="T0" fmla="*/ 0 w 34"/>
                  <a:gd name="T1" fmla="*/ 201 h 201"/>
                  <a:gd name="T2" fmla="*/ 0 w 34"/>
                  <a:gd name="T3" fmla="*/ 0 h 201"/>
                  <a:gd name="T4" fmla="*/ 34 w 34"/>
                  <a:gd name="T5" fmla="*/ 0 h 20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01">
                    <a:moveTo>
                      <a:pt x="0" y="201"/>
                    </a:moveTo>
                    <a:lnTo>
                      <a:pt x="0" y="0"/>
                    </a:lnTo>
                    <a:lnTo>
                      <a:pt x="34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7" name="Line 188"/>
              <p:cNvSpPr>
                <a:spLocks noChangeShapeType="1"/>
              </p:cNvSpPr>
              <p:nvPr/>
            </p:nvSpPr>
            <p:spPr bwMode="auto">
              <a:xfrm flipV="1">
                <a:off x="1337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8" name="Line 189"/>
              <p:cNvSpPr>
                <a:spLocks noChangeShapeType="1"/>
              </p:cNvSpPr>
              <p:nvPr/>
            </p:nvSpPr>
            <p:spPr bwMode="auto">
              <a:xfrm flipV="1">
                <a:off x="135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9" name="Line 190"/>
              <p:cNvSpPr>
                <a:spLocks noChangeShapeType="1"/>
              </p:cNvSpPr>
              <p:nvPr/>
            </p:nvSpPr>
            <p:spPr bwMode="auto">
              <a:xfrm flipH="1">
                <a:off x="1461" y="2064"/>
                <a:ext cx="29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0" name="Freeform 191"/>
              <p:cNvSpPr>
                <a:spLocks/>
              </p:cNvSpPr>
              <p:nvPr/>
            </p:nvSpPr>
            <p:spPr bwMode="auto">
              <a:xfrm>
                <a:off x="1408" y="1978"/>
                <a:ext cx="34" cy="53"/>
              </a:xfrm>
              <a:custGeom>
                <a:avLst/>
                <a:gdLst>
                  <a:gd name="T0" fmla="*/ 34 w 34"/>
                  <a:gd name="T1" fmla="*/ 53 h 53"/>
                  <a:gd name="T2" fmla="*/ 0 w 34"/>
                  <a:gd name="T3" fmla="*/ 53 h 53"/>
                  <a:gd name="T4" fmla="*/ 0 w 34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3">
                    <a:moveTo>
                      <a:pt x="34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1" name="Freeform 192"/>
              <p:cNvSpPr>
                <a:spLocks/>
              </p:cNvSpPr>
              <p:nvPr/>
            </p:nvSpPr>
            <p:spPr bwMode="auto">
              <a:xfrm>
                <a:off x="1408" y="2102"/>
                <a:ext cx="34" cy="273"/>
              </a:xfrm>
              <a:custGeom>
                <a:avLst/>
                <a:gdLst>
                  <a:gd name="T0" fmla="*/ 0 w 34"/>
                  <a:gd name="T1" fmla="*/ 273 h 273"/>
                  <a:gd name="T2" fmla="*/ 0 w 34"/>
                  <a:gd name="T3" fmla="*/ 0 h 273"/>
                  <a:gd name="T4" fmla="*/ 34 w 34"/>
                  <a:gd name="T5" fmla="*/ 0 h 2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73">
                    <a:moveTo>
                      <a:pt x="0" y="273"/>
                    </a:moveTo>
                    <a:lnTo>
                      <a:pt x="0" y="0"/>
                    </a:lnTo>
                    <a:lnTo>
                      <a:pt x="34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2" name="Line 193"/>
              <p:cNvSpPr>
                <a:spLocks noChangeShapeType="1"/>
              </p:cNvSpPr>
              <p:nvPr/>
            </p:nvSpPr>
            <p:spPr bwMode="auto">
              <a:xfrm flipV="1">
                <a:off x="1442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3" name="Line 194"/>
              <p:cNvSpPr>
                <a:spLocks noChangeShapeType="1"/>
              </p:cNvSpPr>
              <p:nvPr/>
            </p:nvSpPr>
            <p:spPr bwMode="auto">
              <a:xfrm flipV="1">
                <a:off x="1461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4" name="Line 195"/>
              <p:cNvSpPr>
                <a:spLocks noChangeShapeType="1"/>
              </p:cNvSpPr>
              <p:nvPr/>
            </p:nvSpPr>
            <p:spPr bwMode="auto">
              <a:xfrm flipH="1">
                <a:off x="1566" y="2064"/>
                <a:ext cx="29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5" name="Freeform 196"/>
              <p:cNvSpPr>
                <a:spLocks/>
              </p:cNvSpPr>
              <p:nvPr/>
            </p:nvSpPr>
            <p:spPr bwMode="auto">
              <a:xfrm>
                <a:off x="1518" y="1978"/>
                <a:ext cx="29" cy="53"/>
              </a:xfrm>
              <a:custGeom>
                <a:avLst/>
                <a:gdLst>
                  <a:gd name="T0" fmla="*/ 29 w 29"/>
                  <a:gd name="T1" fmla="*/ 53 h 53"/>
                  <a:gd name="T2" fmla="*/ 0 w 29"/>
                  <a:gd name="T3" fmla="*/ 53 h 53"/>
                  <a:gd name="T4" fmla="*/ 0 w 29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6" name="Freeform 197"/>
              <p:cNvSpPr>
                <a:spLocks/>
              </p:cNvSpPr>
              <p:nvPr/>
            </p:nvSpPr>
            <p:spPr bwMode="auto">
              <a:xfrm>
                <a:off x="1518" y="2102"/>
                <a:ext cx="29" cy="344"/>
              </a:xfrm>
              <a:custGeom>
                <a:avLst/>
                <a:gdLst>
                  <a:gd name="T0" fmla="*/ 0 w 29"/>
                  <a:gd name="T1" fmla="*/ 344 h 344"/>
                  <a:gd name="T2" fmla="*/ 0 w 29"/>
                  <a:gd name="T3" fmla="*/ 0 h 344"/>
                  <a:gd name="T4" fmla="*/ 29 w 29"/>
                  <a:gd name="T5" fmla="*/ 0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344">
                    <a:moveTo>
                      <a:pt x="0" y="344"/>
                    </a:moveTo>
                    <a:lnTo>
                      <a:pt x="0" y="0"/>
                    </a:lnTo>
                    <a:lnTo>
                      <a:pt x="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7" name="Line 198"/>
              <p:cNvSpPr>
                <a:spLocks noChangeShapeType="1"/>
              </p:cNvSpPr>
              <p:nvPr/>
            </p:nvSpPr>
            <p:spPr bwMode="auto">
              <a:xfrm flipV="1">
                <a:off x="1547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8" name="Line 199"/>
              <p:cNvSpPr>
                <a:spLocks noChangeShapeType="1"/>
              </p:cNvSpPr>
              <p:nvPr/>
            </p:nvSpPr>
            <p:spPr bwMode="auto">
              <a:xfrm flipV="1">
                <a:off x="156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9" name="Line 200"/>
              <p:cNvSpPr>
                <a:spLocks noChangeShapeType="1"/>
              </p:cNvSpPr>
              <p:nvPr/>
            </p:nvSpPr>
            <p:spPr bwMode="auto">
              <a:xfrm flipH="1">
                <a:off x="1676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0" name="Freeform 201"/>
              <p:cNvSpPr>
                <a:spLocks/>
              </p:cNvSpPr>
              <p:nvPr/>
            </p:nvSpPr>
            <p:spPr bwMode="auto">
              <a:xfrm>
                <a:off x="1623" y="1978"/>
                <a:ext cx="34" cy="53"/>
              </a:xfrm>
              <a:custGeom>
                <a:avLst/>
                <a:gdLst>
                  <a:gd name="T0" fmla="*/ 34 w 34"/>
                  <a:gd name="T1" fmla="*/ 53 h 53"/>
                  <a:gd name="T2" fmla="*/ 0 w 34"/>
                  <a:gd name="T3" fmla="*/ 53 h 53"/>
                  <a:gd name="T4" fmla="*/ 0 w 34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3">
                    <a:moveTo>
                      <a:pt x="34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1" name="Freeform 202"/>
              <p:cNvSpPr>
                <a:spLocks/>
              </p:cNvSpPr>
              <p:nvPr/>
            </p:nvSpPr>
            <p:spPr bwMode="auto">
              <a:xfrm>
                <a:off x="1623" y="2102"/>
                <a:ext cx="34" cy="416"/>
              </a:xfrm>
              <a:custGeom>
                <a:avLst/>
                <a:gdLst>
                  <a:gd name="T0" fmla="*/ 0 w 34"/>
                  <a:gd name="T1" fmla="*/ 416 h 416"/>
                  <a:gd name="T2" fmla="*/ 0 w 34"/>
                  <a:gd name="T3" fmla="*/ 0 h 416"/>
                  <a:gd name="T4" fmla="*/ 34 w 34"/>
                  <a:gd name="T5" fmla="*/ 0 h 4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16">
                    <a:moveTo>
                      <a:pt x="0" y="416"/>
                    </a:moveTo>
                    <a:lnTo>
                      <a:pt x="0" y="0"/>
                    </a:lnTo>
                    <a:lnTo>
                      <a:pt x="34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2" name="Line 203"/>
              <p:cNvSpPr>
                <a:spLocks noChangeShapeType="1"/>
              </p:cNvSpPr>
              <p:nvPr/>
            </p:nvSpPr>
            <p:spPr bwMode="auto">
              <a:xfrm flipV="1">
                <a:off x="1657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3" name="Line 204"/>
              <p:cNvSpPr>
                <a:spLocks noChangeShapeType="1"/>
              </p:cNvSpPr>
              <p:nvPr/>
            </p:nvSpPr>
            <p:spPr bwMode="auto">
              <a:xfrm flipV="1">
                <a:off x="167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4" name="Line 205"/>
              <p:cNvSpPr>
                <a:spLocks noChangeShapeType="1"/>
              </p:cNvSpPr>
              <p:nvPr/>
            </p:nvSpPr>
            <p:spPr bwMode="auto">
              <a:xfrm flipV="1">
                <a:off x="1408" y="1897"/>
                <a:ext cx="1" cy="8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5" name="Freeform 206"/>
              <p:cNvSpPr>
                <a:spLocks/>
              </p:cNvSpPr>
              <p:nvPr/>
            </p:nvSpPr>
            <p:spPr bwMode="auto">
              <a:xfrm>
                <a:off x="1375" y="1811"/>
                <a:ext cx="72" cy="115"/>
              </a:xfrm>
              <a:custGeom>
                <a:avLst/>
                <a:gdLst>
                  <a:gd name="T0" fmla="*/ 34 w 15"/>
                  <a:gd name="T1" fmla="*/ 96 h 24"/>
                  <a:gd name="T2" fmla="*/ 72 w 15"/>
                  <a:gd name="T3" fmla="*/ 115 h 24"/>
                  <a:gd name="T4" fmla="*/ 72 w 15"/>
                  <a:gd name="T5" fmla="*/ 115 h 24"/>
                  <a:gd name="T6" fmla="*/ 48 w 15"/>
                  <a:gd name="T7" fmla="*/ 58 h 24"/>
                  <a:gd name="T8" fmla="*/ 34 w 15"/>
                  <a:gd name="T9" fmla="*/ 0 h 24"/>
                  <a:gd name="T10" fmla="*/ 24 w 15"/>
                  <a:gd name="T11" fmla="*/ 58 h 24"/>
                  <a:gd name="T12" fmla="*/ 0 w 15"/>
                  <a:gd name="T13" fmla="*/ 115 h 24"/>
                  <a:gd name="T14" fmla="*/ 0 w 15"/>
                  <a:gd name="T15" fmla="*/ 115 h 24"/>
                  <a:gd name="T16" fmla="*/ 34 w 15"/>
                  <a:gd name="T17" fmla="*/ 96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4">
                    <a:moveTo>
                      <a:pt x="7" y="20"/>
                    </a:move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8"/>
                      <a:pt x="8" y="4"/>
                      <a:pt x="7" y="0"/>
                    </a:cubicBezTo>
                    <a:cubicBezTo>
                      <a:pt x="6" y="4"/>
                      <a:pt x="6" y="8"/>
                      <a:pt x="5" y="1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6" name="Line 207"/>
              <p:cNvSpPr>
                <a:spLocks noChangeShapeType="1"/>
              </p:cNvSpPr>
              <p:nvPr/>
            </p:nvSpPr>
            <p:spPr bwMode="auto">
              <a:xfrm flipV="1">
                <a:off x="1743" y="1433"/>
                <a:ext cx="1" cy="42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7" name="Line 208"/>
              <p:cNvSpPr>
                <a:spLocks noChangeShapeType="1"/>
              </p:cNvSpPr>
              <p:nvPr/>
            </p:nvSpPr>
            <p:spPr bwMode="auto">
              <a:xfrm flipH="1">
                <a:off x="4208" y="1247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8" name="Rectangle 209"/>
              <p:cNvSpPr>
                <a:spLocks noChangeArrowheads="1"/>
              </p:cNvSpPr>
              <p:nvPr/>
            </p:nvSpPr>
            <p:spPr bwMode="auto">
              <a:xfrm>
                <a:off x="4050" y="1280"/>
                <a:ext cx="669" cy="669"/>
              </a:xfrm>
              <a:prstGeom prst="rect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GB" altLang="en-US"/>
              </a:p>
            </p:txBody>
          </p:sp>
        </p:grpSp>
        <p:grpSp>
          <p:nvGrpSpPr>
            <p:cNvPr id="30726" name="Group 411"/>
            <p:cNvGrpSpPr>
              <a:grpSpLocks/>
            </p:cNvGrpSpPr>
            <p:nvPr/>
          </p:nvGrpSpPr>
          <p:grpSpPr bwMode="auto">
            <a:xfrm>
              <a:off x="1021" y="960"/>
              <a:ext cx="3733" cy="2614"/>
              <a:chOff x="1021" y="1075"/>
              <a:chExt cx="3733" cy="2614"/>
            </a:xfrm>
          </p:grpSpPr>
          <p:sp>
            <p:nvSpPr>
              <p:cNvPr id="31099" name="Line 211"/>
              <p:cNvSpPr>
                <a:spLocks noChangeShapeType="1"/>
              </p:cNvSpPr>
              <p:nvPr/>
            </p:nvSpPr>
            <p:spPr bwMode="auto">
              <a:xfrm>
                <a:off x="4418" y="1247"/>
                <a:ext cx="1" cy="8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0" name="Freeform 212"/>
              <p:cNvSpPr>
                <a:spLocks/>
              </p:cNvSpPr>
              <p:nvPr/>
            </p:nvSpPr>
            <p:spPr bwMode="auto">
              <a:xfrm>
                <a:off x="4385" y="1300"/>
                <a:ext cx="72" cy="119"/>
              </a:xfrm>
              <a:custGeom>
                <a:avLst/>
                <a:gdLst>
                  <a:gd name="T0" fmla="*/ 34 w 15"/>
                  <a:gd name="T1" fmla="*/ 24 h 25"/>
                  <a:gd name="T2" fmla="*/ 67 w 15"/>
                  <a:gd name="T3" fmla="*/ 0 h 25"/>
                  <a:gd name="T4" fmla="*/ 72 w 15"/>
                  <a:gd name="T5" fmla="*/ 0 h 25"/>
                  <a:gd name="T6" fmla="*/ 48 w 15"/>
                  <a:gd name="T7" fmla="*/ 57 h 25"/>
                  <a:gd name="T8" fmla="*/ 34 w 15"/>
                  <a:gd name="T9" fmla="*/ 119 h 25"/>
                  <a:gd name="T10" fmla="*/ 24 w 15"/>
                  <a:gd name="T11" fmla="*/ 57 h 25"/>
                  <a:gd name="T12" fmla="*/ 0 w 15"/>
                  <a:gd name="T13" fmla="*/ 0 h 25"/>
                  <a:gd name="T14" fmla="*/ 0 w 15"/>
                  <a:gd name="T15" fmla="*/ 0 h 25"/>
                  <a:gd name="T16" fmla="*/ 34 w 15"/>
                  <a:gd name="T17" fmla="*/ 24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5">
                    <a:moveTo>
                      <a:pt x="7" y="5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16"/>
                      <a:pt x="8" y="20"/>
                      <a:pt x="7" y="25"/>
                    </a:cubicBezTo>
                    <a:cubicBezTo>
                      <a:pt x="6" y="20"/>
                      <a:pt x="5" y="16"/>
                      <a:pt x="5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1" name="Line 213"/>
              <p:cNvSpPr>
                <a:spLocks noChangeShapeType="1"/>
              </p:cNvSpPr>
              <p:nvPr/>
            </p:nvSpPr>
            <p:spPr bwMode="auto">
              <a:xfrm>
                <a:off x="4017" y="1367"/>
                <a:ext cx="1" cy="42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2" name="Line 214"/>
              <p:cNvSpPr>
                <a:spLocks noChangeShapeType="1"/>
              </p:cNvSpPr>
              <p:nvPr/>
            </p:nvSpPr>
            <p:spPr bwMode="auto">
              <a:xfrm>
                <a:off x="3931" y="1715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3" name="Freeform 215"/>
              <p:cNvSpPr>
                <a:spLocks/>
              </p:cNvSpPr>
              <p:nvPr/>
            </p:nvSpPr>
            <p:spPr bwMode="auto">
              <a:xfrm>
                <a:off x="3969" y="1758"/>
                <a:ext cx="48" cy="34"/>
              </a:xfrm>
              <a:custGeom>
                <a:avLst/>
                <a:gdLst>
                  <a:gd name="T0" fmla="*/ 0 w 48"/>
                  <a:gd name="T1" fmla="*/ 0 h 34"/>
                  <a:gd name="T2" fmla="*/ 0 w 48"/>
                  <a:gd name="T3" fmla="*/ 34 h 34"/>
                  <a:gd name="T4" fmla="*/ 48 w 48"/>
                  <a:gd name="T5" fmla="*/ 3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0" y="0"/>
                    </a:moveTo>
                    <a:lnTo>
                      <a:pt x="0" y="34"/>
                    </a:lnTo>
                    <a:lnTo>
                      <a:pt x="48" y="3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4" name="Freeform 216"/>
              <p:cNvSpPr>
                <a:spLocks/>
              </p:cNvSpPr>
              <p:nvPr/>
            </p:nvSpPr>
            <p:spPr bwMode="auto">
              <a:xfrm>
                <a:off x="3783" y="1758"/>
                <a:ext cx="115" cy="34"/>
              </a:xfrm>
              <a:custGeom>
                <a:avLst/>
                <a:gdLst>
                  <a:gd name="T0" fmla="*/ 0 w 115"/>
                  <a:gd name="T1" fmla="*/ 34 h 34"/>
                  <a:gd name="T2" fmla="*/ 115 w 115"/>
                  <a:gd name="T3" fmla="*/ 34 h 34"/>
                  <a:gd name="T4" fmla="*/ 115 w 115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5" h="34">
                    <a:moveTo>
                      <a:pt x="0" y="34"/>
                    </a:moveTo>
                    <a:lnTo>
                      <a:pt x="115" y="34"/>
                    </a:lnTo>
                    <a:lnTo>
                      <a:pt x="115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5" name="Line 217"/>
              <p:cNvSpPr>
                <a:spLocks noChangeShapeType="1"/>
              </p:cNvSpPr>
              <p:nvPr/>
            </p:nvSpPr>
            <p:spPr bwMode="auto">
              <a:xfrm>
                <a:off x="3898" y="1758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6" name="Line 218"/>
              <p:cNvSpPr>
                <a:spLocks noChangeShapeType="1"/>
              </p:cNvSpPr>
              <p:nvPr/>
            </p:nvSpPr>
            <p:spPr bwMode="auto">
              <a:xfrm>
                <a:off x="3898" y="1739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7" name="Line 219"/>
              <p:cNvSpPr>
                <a:spLocks noChangeShapeType="1"/>
              </p:cNvSpPr>
              <p:nvPr/>
            </p:nvSpPr>
            <p:spPr bwMode="auto">
              <a:xfrm>
                <a:off x="3931" y="1605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8" name="Freeform 220"/>
              <p:cNvSpPr>
                <a:spLocks/>
              </p:cNvSpPr>
              <p:nvPr/>
            </p:nvSpPr>
            <p:spPr bwMode="auto">
              <a:xfrm>
                <a:off x="3969" y="1653"/>
                <a:ext cx="48" cy="34"/>
              </a:xfrm>
              <a:custGeom>
                <a:avLst/>
                <a:gdLst>
                  <a:gd name="T0" fmla="*/ 0 w 48"/>
                  <a:gd name="T1" fmla="*/ 0 h 34"/>
                  <a:gd name="T2" fmla="*/ 0 w 48"/>
                  <a:gd name="T3" fmla="*/ 34 h 34"/>
                  <a:gd name="T4" fmla="*/ 48 w 48"/>
                  <a:gd name="T5" fmla="*/ 3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0" y="0"/>
                    </a:moveTo>
                    <a:lnTo>
                      <a:pt x="0" y="34"/>
                    </a:lnTo>
                    <a:lnTo>
                      <a:pt x="48" y="3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9" name="Freeform 221"/>
              <p:cNvSpPr>
                <a:spLocks/>
              </p:cNvSpPr>
              <p:nvPr/>
            </p:nvSpPr>
            <p:spPr bwMode="auto">
              <a:xfrm>
                <a:off x="3711" y="1653"/>
                <a:ext cx="187" cy="34"/>
              </a:xfrm>
              <a:custGeom>
                <a:avLst/>
                <a:gdLst>
                  <a:gd name="T0" fmla="*/ 0 w 187"/>
                  <a:gd name="T1" fmla="*/ 34 h 34"/>
                  <a:gd name="T2" fmla="*/ 187 w 187"/>
                  <a:gd name="T3" fmla="*/ 34 h 34"/>
                  <a:gd name="T4" fmla="*/ 187 w 187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" h="34">
                    <a:moveTo>
                      <a:pt x="0" y="34"/>
                    </a:moveTo>
                    <a:lnTo>
                      <a:pt x="187" y="34"/>
                    </a:lnTo>
                    <a:lnTo>
                      <a:pt x="187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0" name="Line 222"/>
              <p:cNvSpPr>
                <a:spLocks noChangeShapeType="1"/>
              </p:cNvSpPr>
              <p:nvPr/>
            </p:nvSpPr>
            <p:spPr bwMode="auto">
              <a:xfrm>
                <a:off x="3898" y="1653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1" name="Line 223"/>
              <p:cNvSpPr>
                <a:spLocks noChangeShapeType="1"/>
              </p:cNvSpPr>
              <p:nvPr/>
            </p:nvSpPr>
            <p:spPr bwMode="auto">
              <a:xfrm>
                <a:off x="3898" y="1634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2" name="Line 224"/>
              <p:cNvSpPr>
                <a:spLocks noChangeShapeType="1"/>
              </p:cNvSpPr>
              <p:nvPr/>
            </p:nvSpPr>
            <p:spPr bwMode="auto">
              <a:xfrm>
                <a:off x="3931" y="1500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3" name="Freeform 225"/>
              <p:cNvSpPr>
                <a:spLocks/>
              </p:cNvSpPr>
              <p:nvPr/>
            </p:nvSpPr>
            <p:spPr bwMode="auto">
              <a:xfrm>
                <a:off x="3969" y="1548"/>
                <a:ext cx="48" cy="29"/>
              </a:xfrm>
              <a:custGeom>
                <a:avLst/>
                <a:gdLst>
                  <a:gd name="T0" fmla="*/ 0 w 48"/>
                  <a:gd name="T1" fmla="*/ 0 h 29"/>
                  <a:gd name="T2" fmla="*/ 0 w 48"/>
                  <a:gd name="T3" fmla="*/ 29 h 29"/>
                  <a:gd name="T4" fmla="*/ 48 w 48"/>
                  <a:gd name="T5" fmla="*/ 29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9">
                    <a:moveTo>
                      <a:pt x="0" y="0"/>
                    </a:moveTo>
                    <a:lnTo>
                      <a:pt x="0" y="29"/>
                    </a:lnTo>
                    <a:lnTo>
                      <a:pt x="48" y="29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4" name="Freeform 226"/>
              <p:cNvSpPr>
                <a:spLocks/>
              </p:cNvSpPr>
              <p:nvPr/>
            </p:nvSpPr>
            <p:spPr bwMode="auto">
              <a:xfrm>
                <a:off x="3640" y="1548"/>
                <a:ext cx="258" cy="29"/>
              </a:xfrm>
              <a:custGeom>
                <a:avLst/>
                <a:gdLst>
                  <a:gd name="T0" fmla="*/ 0 w 258"/>
                  <a:gd name="T1" fmla="*/ 29 h 29"/>
                  <a:gd name="T2" fmla="*/ 258 w 258"/>
                  <a:gd name="T3" fmla="*/ 29 h 29"/>
                  <a:gd name="T4" fmla="*/ 258 w 258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8" h="29">
                    <a:moveTo>
                      <a:pt x="0" y="29"/>
                    </a:moveTo>
                    <a:lnTo>
                      <a:pt x="258" y="29"/>
                    </a:lnTo>
                    <a:lnTo>
                      <a:pt x="25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5" name="Line 227"/>
              <p:cNvSpPr>
                <a:spLocks noChangeShapeType="1"/>
              </p:cNvSpPr>
              <p:nvPr/>
            </p:nvSpPr>
            <p:spPr bwMode="auto">
              <a:xfrm>
                <a:off x="3898" y="1548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6" name="Line 228"/>
              <p:cNvSpPr>
                <a:spLocks noChangeShapeType="1"/>
              </p:cNvSpPr>
              <p:nvPr/>
            </p:nvSpPr>
            <p:spPr bwMode="auto">
              <a:xfrm>
                <a:off x="3898" y="1529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7" name="Line 229"/>
              <p:cNvSpPr>
                <a:spLocks noChangeShapeType="1"/>
              </p:cNvSpPr>
              <p:nvPr/>
            </p:nvSpPr>
            <p:spPr bwMode="auto">
              <a:xfrm>
                <a:off x="3931" y="1395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8" name="Freeform 230"/>
              <p:cNvSpPr>
                <a:spLocks/>
              </p:cNvSpPr>
              <p:nvPr/>
            </p:nvSpPr>
            <p:spPr bwMode="auto">
              <a:xfrm>
                <a:off x="3969" y="1438"/>
                <a:ext cx="48" cy="34"/>
              </a:xfrm>
              <a:custGeom>
                <a:avLst/>
                <a:gdLst>
                  <a:gd name="T0" fmla="*/ 0 w 48"/>
                  <a:gd name="T1" fmla="*/ 0 h 34"/>
                  <a:gd name="T2" fmla="*/ 0 w 48"/>
                  <a:gd name="T3" fmla="*/ 34 h 34"/>
                  <a:gd name="T4" fmla="*/ 48 w 48"/>
                  <a:gd name="T5" fmla="*/ 3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0" y="0"/>
                    </a:moveTo>
                    <a:lnTo>
                      <a:pt x="0" y="34"/>
                    </a:lnTo>
                    <a:lnTo>
                      <a:pt x="48" y="3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9" name="Freeform 231"/>
              <p:cNvSpPr>
                <a:spLocks/>
              </p:cNvSpPr>
              <p:nvPr/>
            </p:nvSpPr>
            <p:spPr bwMode="auto">
              <a:xfrm>
                <a:off x="3568" y="1438"/>
                <a:ext cx="330" cy="34"/>
              </a:xfrm>
              <a:custGeom>
                <a:avLst/>
                <a:gdLst>
                  <a:gd name="T0" fmla="*/ 0 w 330"/>
                  <a:gd name="T1" fmla="*/ 34 h 34"/>
                  <a:gd name="T2" fmla="*/ 330 w 330"/>
                  <a:gd name="T3" fmla="*/ 34 h 34"/>
                  <a:gd name="T4" fmla="*/ 330 w 330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" h="34">
                    <a:moveTo>
                      <a:pt x="0" y="34"/>
                    </a:moveTo>
                    <a:lnTo>
                      <a:pt x="330" y="34"/>
                    </a:lnTo>
                    <a:lnTo>
                      <a:pt x="33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0" name="Line 232"/>
              <p:cNvSpPr>
                <a:spLocks noChangeShapeType="1"/>
              </p:cNvSpPr>
              <p:nvPr/>
            </p:nvSpPr>
            <p:spPr bwMode="auto">
              <a:xfrm>
                <a:off x="3898" y="1438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1" name="Line 233"/>
              <p:cNvSpPr>
                <a:spLocks noChangeShapeType="1"/>
              </p:cNvSpPr>
              <p:nvPr/>
            </p:nvSpPr>
            <p:spPr bwMode="auto">
              <a:xfrm>
                <a:off x="3898" y="1419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2" name="Line 234"/>
              <p:cNvSpPr>
                <a:spLocks noChangeShapeType="1"/>
              </p:cNvSpPr>
              <p:nvPr/>
            </p:nvSpPr>
            <p:spPr bwMode="auto">
              <a:xfrm>
                <a:off x="3931" y="1290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3" name="Freeform 235"/>
              <p:cNvSpPr>
                <a:spLocks/>
              </p:cNvSpPr>
              <p:nvPr/>
            </p:nvSpPr>
            <p:spPr bwMode="auto">
              <a:xfrm>
                <a:off x="3969" y="1333"/>
                <a:ext cx="48" cy="34"/>
              </a:xfrm>
              <a:custGeom>
                <a:avLst/>
                <a:gdLst>
                  <a:gd name="T0" fmla="*/ 0 w 48"/>
                  <a:gd name="T1" fmla="*/ 0 h 34"/>
                  <a:gd name="T2" fmla="*/ 0 w 48"/>
                  <a:gd name="T3" fmla="*/ 34 h 34"/>
                  <a:gd name="T4" fmla="*/ 48 w 48"/>
                  <a:gd name="T5" fmla="*/ 3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0" y="0"/>
                    </a:moveTo>
                    <a:lnTo>
                      <a:pt x="0" y="34"/>
                    </a:lnTo>
                    <a:lnTo>
                      <a:pt x="48" y="3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4" name="Freeform 236"/>
              <p:cNvSpPr>
                <a:spLocks/>
              </p:cNvSpPr>
              <p:nvPr/>
            </p:nvSpPr>
            <p:spPr bwMode="auto">
              <a:xfrm>
                <a:off x="3496" y="1333"/>
                <a:ext cx="402" cy="34"/>
              </a:xfrm>
              <a:custGeom>
                <a:avLst/>
                <a:gdLst>
                  <a:gd name="T0" fmla="*/ 0 w 402"/>
                  <a:gd name="T1" fmla="*/ 34 h 34"/>
                  <a:gd name="T2" fmla="*/ 402 w 402"/>
                  <a:gd name="T3" fmla="*/ 34 h 34"/>
                  <a:gd name="T4" fmla="*/ 402 w 402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2" h="34">
                    <a:moveTo>
                      <a:pt x="0" y="34"/>
                    </a:moveTo>
                    <a:lnTo>
                      <a:pt x="402" y="34"/>
                    </a:lnTo>
                    <a:lnTo>
                      <a:pt x="402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5" name="Line 237"/>
              <p:cNvSpPr>
                <a:spLocks noChangeShapeType="1"/>
              </p:cNvSpPr>
              <p:nvPr/>
            </p:nvSpPr>
            <p:spPr bwMode="auto">
              <a:xfrm>
                <a:off x="3898" y="1333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6" name="Line 238"/>
              <p:cNvSpPr>
                <a:spLocks noChangeShapeType="1"/>
              </p:cNvSpPr>
              <p:nvPr/>
            </p:nvSpPr>
            <p:spPr bwMode="auto">
              <a:xfrm>
                <a:off x="3898" y="1314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7" name="Line 239"/>
              <p:cNvSpPr>
                <a:spLocks noChangeShapeType="1"/>
              </p:cNvSpPr>
              <p:nvPr/>
            </p:nvSpPr>
            <p:spPr bwMode="auto">
              <a:xfrm>
                <a:off x="4017" y="1577"/>
                <a:ext cx="8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8" name="Freeform 240"/>
              <p:cNvSpPr>
                <a:spLocks/>
              </p:cNvSpPr>
              <p:nvPr/>
            </p:nvSpPr>
            <p:spPr bwMode="auto">
              <a:xfrm>
                <a:off x="4074" y="1543"/>
                <a:ext cx="115" cy="72"/>
              </a:xfrm>
              <a:custGeom>
                <a:avLst/>
                <a:gdLst>
                  <a:gd name="T0" fmla="*/ 19 w 24"/>
                  <a:gd name="T1" fmla="*/ 34 h 15"/>
                  <a:gd name="T2" fmla="*/ 0 w 24"/>
                  <a:gd name="T3" fmla="*/ 0 h 15"/>
                  <a:gd name="T4" fmla="*/ 0 w 24"/>
                  <a:gd name="T5" fmla="*/ 0 h 15"/>
                  <a:gd name="T6" fmla="*/ 58 w 24"/>
                  <a:gd name="T7" fmla="*/ 24 h 15"/>
                  <a:gd name="T8" fmla="*/ 115 w 24"/>
                  <a:gd name="T9" fmla="*/ 34 h 15"/>
                  <a:gd name="T10" fmla="*/ 58 w 24"/>
                  <a:gd name="T11" fmla="*/ 48 h 15"/>
                  <a:gd name="T12" fmla="*/ 0 w 24"/>
                  <a:gd name="T13" fmla="*/ 72 h 15"/>
                  <a:gd name="T14" fmla="*/ 0 w 24"/>
                  <a:gd name="T15" fmla="*/ 72 h 15"/>
                  <a:gd name="T16" fmla="*/ 19 w 24"/>
                  <a:gd name="T17" fmla="*/ 34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5">
                    <a:moveTo>
                      <a:pt x="4" y="7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6" y="6"/>
                      <a:pt x="20" y="6"/>
                      <a:pt x="24" y="7"/>
                    </a:cubicBezTo>
                    <a:cubicBezTo>
                      <a:pt x="20" y="8"/>
                      <a:pt x="16" y="9"/>
                      <a:pt x="12" y="1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9" name="Line 241"/>
              <p:cNvSpPr>
                <a:spLocks noChangeShapeType="1"/>
              </p:cNvSpPr>
              <p:nvPr/>
            </p:nvSpPr>
            <p:spPr bwMode="auto">
              <a:xfrm flipH="1">
                <a:off x="4208" y="1978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0" name="Line 242"/>
              <p:cNvSpPr>
                <a:spLocks noChangeShapeType="1"/>
              </p:cNvSpPr>
              <p:nvPr/>
            </p:nvSpPr>
            <p:spPr bwMode="auto">
              <a:xfrm flipH="1">
                <a:off x="4256" y="2064"/>
                <a:ext cx="29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1" name="Freeform 243"/>
              <p:cNvSpPr>
                <a:spLocks/>
              </p:cNvSpPr>
              <p:nvPr/>
            </p:nvSpPr>
            <p:spPr bwMode="auto">
              <a:xfrm>
                <a:off x="4208" y="1978"/>
                <a:ext cx="29" cy="53"/>
              </a:xfrm>
              <a:custGeom>
                <a:avLst/>
                <a:gdLst>
                  <a:gd name="T0" fmla="*/ 29 w 29"/>
                  <a:gd name="T1" fmla="*/ 53 h 53"/>
                  <a:gd name="T2" fmla="*/ 0 w 29"/>
                  <a:gd name="T3" fmla="*/ 53 h 53"/>
                  <a:gd name="T4" fmla="*/ 0 w 29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2" name="Freeform 244"/>
              <p:cNvSpPr>
                <a:spLocks/>
              </p:cNvSpPr>
              <p:nvPr/>
            </p:nvSpPr>
            <p:spPr bwMode="auto">
              <a:xfrm>
                <a:off x="4208" y="2102"/>
                <a:ext cx="29" cy="129"/>
              </a:xfrm>
              <a:custGeom>
                <a:avLst/>
                <a:gdLst>
                  <a:gd name="T0" fmla="*/ 0 w 29"/>
                  <a:gd name="T1" fmla="*/ 129 h 129"/>
                  <a:gd name="T2" fmla="*/ 0 w 29"/>
                  <a:gd name="T3" fmla="*/ 0 h 129"/>
                  <a:gd name="T4" fmla="*/ 29 w 29"/>
                  <a:gd name="T5" fmla="*/ 0 h 1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29">
                    <a:moveTo>
                      <a:pt x="0" y="129"/>
                    </a:moveTo>
                    <a:lnTo>
                      <a:pt x="0" y="0"/>
                    </a:lnTo>
                    <a:lnTo>
                      <a:pt x="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3" name="Line 245"/>
              <p:cNvSpPr>
                <a:spLocks noChangeShapeType="1"/>
              </p:cNvSpPr>
              <p:nvPr/>
            </p:nvSpPr>
            <p:spPr bwMode="auto">
              <a:xfrm flipV="1">
                <a:off x="4237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4" name="Line 246"/>
              <p:cNvSpPr>
                <a:spLocks noChangeShapeType="1"/>
              </p:cNvSpPr>
              <p:nvPr/>
            </p:nvSpPr>
            <p:spPr bwMode="auto">
              <a:xfrm flipV="1">
                <a:off x="425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5" name="Line 247"/>
              <p:cNvSpPr>
                <a:spLocks noChangeShapeType="1"/>
              </p:cNvSpPr>
              <p:nvPr/>
            </p:nvSpPr>
            <p:spPr bwMode="auto">
              <a:xfrm flipH="1">
                <a:off x="4366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6" name="Freeform 248"/>
              <p:cNvSpPr>
                <a:spLocks/>
              </p:cNvSpPr>
              <p:nvPr/>
            </p:nvSpPr>
            <p:spPr bwMode="auto">
              <a:xfrm>
                <a:off x="4313" y="1978"/>
                <a:ext cx="34" cy="53"/>
              </a:xfrm>
              <a:custGeom>
                <a:avLst/>
                <a:gdLst>
                  <a:gd name="T0" fmla="*/ 34 w 34"/>
                  <a:gd name="T1" fmla="*/ 53 h 53"/>
                  <a:gd name="T2" fmla="*/ 0 w 34"/>
                  <a:gd name="T3" fmla="*/ 53 h 53"/>
                  <a:gd name="T4" fmla="*/ 0 w 34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3">
                    <a:moveTo>
                      <a:pt x="34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7" name="Freeform 249"/>
              <p:cNvSpPr>
                <a:spLocks/>
              </p:cNvSpPr>
              <p:nvPr/>
            </p:nvSpPr>
            <p:spPr bwMode="auto">
              <a:xfrm>
                <a:off x="4313" y="2102"/>
                <a:ext cx="34" cy="201"/>
              </a:xfrm>
              <a:custGeom>
                <a:avLst/>
                <a:gdLst>
                  <a:gd name="T0" fmla="*/ 0 w 34"/>
                  <a:gd name="T1" fmla="*/ 201 h 201"/>
                  <a:gd name="T2" fmla="*/ 0 w 34"/>
                  <a:gd name="T3" fmla="*/ 0 h 201"/>
                  <a:gd name="T4" fmla="*/ 34 w 34"/>
                  <a:gd name="T5" fmla="*/ 0 h 20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01">
                    <a:moveTo>
                      <a:pt x="0" y="201"/>
                    </a:moveTo>
                    <a:lnTo>
                      <a:pt x="0" y="0"/>
                    </a:lnTo>
                    <a:lnTo>
                      <a:pt x="34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8" name="Line 250"/>
              <p:cNvSpPr>
                <a:spLocks noChangeShapeType="1"/>
              </p:cNvSpPr>
              <p:nvPr/>
            </p:nvSpPr>
            <p:spPr bwMode="auto">
              <a:xfrm flipV="1">
                <a:off x="4347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9" name="Line 251"/>
              <p:cNvSpPr>
                <a:spLocks noChangeShapeType="1"/>
              </p:cNvSpPr>
              <p:nvPr/>
            </p:nvSpPr>
            <p:spPr bwMode="auto">
              <a:xfrm flipV="1">
                <a:off x="436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0" name="Line 252"/>
              <p:cNvSpPr>
                <a:spLocks noChangeShapeType="1"/>
              </p:cNvSpPr>
              <p:nvPr/>
            </p:nvSpPr>
            <p:spPr bwMode="auto">
              <a:xfrm flipH="1">
                <a:off x="4471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1" name="Freeform 253"/>
              <p:cNvSpPr>
                <a:spLocks/>
              </p:cNvSpPr>
              <p:nvPr/>
            </p:nvSpPr>
            <p:spPr bwMode="auto">
              <a:xfrm>
                <a:off x="4418" y="1978"/>
                <a:ext cx="34" cy="53"/>
              </a:xfrm>
              <a:custGeom>
                <a:avLst/>
                <a:gdLst>
                  <a:gd name="T0" fmla="*/ 34 w 34"/>
                  <a:gd name="T1" fmla="*/ 53 h 53"/>
                  <a:gd name="T2" fmla="*/ 0 w 34"/>
                  <a:gd name="T3" fmla="*/ 53 h 53"/>
                  <a:gd name="T4" fmla="*/ 0 w 34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53">
                    <a:moveTo>
                      <a:pt x="34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2" name="Freeform 254"/>
              <p:cNvSpPr>
                <a:spLocks/>
              </p:cNvSpPr>
              <p:nvPr/>
            </p:nvSpPr>
            <p:spPr bwMode="auto">
              <a:xfrm>
                <a:off x="4418" y="2102"/>
                <a:ext cx="34" cy="273"/>
              </a:xfrm>
              <a:custGeom>
                <a:avLst/>
                <a:gdLst>
                  <a:gd name="T0" fmla="*/ 0 w 34"/>
                  <a:gd name="T1" fmla="*/ 273 h 273"/>
                  <a:gd name="T2" fmla="*/ 0 w 34"/>
                  <a:gd name="T3" fmla="*/ 0 h 273"/>
                  <a:gd name="T4" fmla="*/ 34 w 34"/>
                  <a:gd name="T5" fmla="*/ 0 h 2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73">
                    <a:moveTo>
                      <a:pt x="0" y="273"/>
                    </a:moveTo>
                    <a:lnTo>
                      <a:pt x="0" y="0"/>
                    </a:lnTo>
                    <a:lnTo>
                      <a:pt x="34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3" name="Line 255"/>
              <p:cNvSpPr>
                <a:spLocks noChangeShapeType="1"/>
              </p:cNvSpPr>
              <p:nvPr/>
            </p:nvSpPr>
            <p:spPr bwMode="auto">
              <a:xfrm flipV="1">
                <a:off x="4452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4" name="Line 256"/>
              <p:cNvSpPr>
                <a:spLocks noChangeShapeType="1"/>
              </p:cNvSpPr>
              <p:nvPr/>
            </p:nvSpPr>
            <p:spPr bwMode="auto">
              <a:xfrm flipV="1">
                <a:off x="4471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5" name="Line 257"/>
              <p:cNvSpPr>
                <a:spLocks noChangeShapeType="1"/>
              </p:cNvSpPr>
              <p:nvPr/>
            </p:nvSpPr>
            <p:spPr bwMode="auto">
              <a:xfrm flipH="1">
                <a:off x="4576" y="2064"/>
                <a:ext cx="29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6" name="Freeform 258"/>
              <p:cNvSpPr>
                <a:spLocks/>
              </p:cNvSpPr>
              <p:nvPr/>
            </p:nvSpPr>
            <p:spPr bwMode="auto">
              <a:xfrm>
                <a:off x="4528" y="1978"/>
                <a:ext cx="29" cy="53"/>
              </a:xfrm>
              <a:custGeom>
                <a:avLst/>
                <a:gdLst>
                  <a:gd name="T0" fmla="*/ 29 w 29"/>
                  <a:gd name="T1" fmla="*/ 53 h 53"/>
                  <a:gd name="T2" fmla="*/ 0 w 29"/>
                  <a:gd name="T3" fmla="*/ 53 h 53"/>
                  <a:gd name="T4" fmla="*/ 0 w 29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7" name="Freeform 259"/>
              <p:cNvSpPr>
                <a:spLocks/>
              </p:cNvSpPr>
              <p:nvPr/>
            </p:nvSpPr>
            <p:spPr bwMode="auto">
              <a:xfrm>
                <a:off x="4528" y="2102"/>
                <a:ext cx="29" cy="344"/>
              </a:xfrm>
              <a:custGeom>
                <a:avLst/>
                <a:gdLst>
                  <a:gd name="T0" fmla="*/ 0 w 29"/>
                  <a:gd name="T1" fmla="*/ 344 h 344"/>
                  <a:gd name="T2" fmla="*/ 0 w 29"/>
                  <a:gd name="T3" fmla="*/ 0 h 344"/>
                  <a:gd name="T4" fmla="*/ 29 w 29"/>
                  <a:gd name="T5" fmla="*/ 0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344">
                    <a:moveTo>
                      <a:pt x="0" y="344"/>
                    </a:moveTo>
                    <a:lnTo>
                      <a:pt x="0" y="0"/>
                    </a:lnTo>
                    <a:lnTo>
                      <a:pt x="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8" name="Line 260"/>
              <p:cNvSpPr>
                <a:spLocks noChangeShapeType="1"/>
              </p:cNvSpPr>
              <p:nvPr/>
            </p:nvSpPr>
            <p:spPr bwMode="auto">
              <a:xfrm flipV="1">
                <a:off x="4557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9" name="Line 261"/>
              <p:cNvSpPr>
                <a:spLocks noChangeShapeType="1"/>
              </p:cNvSpPr>
              <p:nvPr/>
            </p:nvSpPr>
            <p:spPr bwMode="auto">
              <a:xfrm flipV="1">
                <a:off x="4576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0" name="Line 262"/>
              <p:cNvSpPr>
                <a:spLocks noChangeShapeType="1"/>
              </p:cNvSpPr>
              <p:nvPr/>
            </p:nvSpPr>
            <p:spPr bwMode="auto">
              <a:xfrm flipH="1">
                <a:off x="4686" y="2064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1" name="Freeform 263"/>
              <p:cNvSpPr>
                <a:spLocks/>
              </p:cNvSpPr>
              <p:nvPr/>
            </p:nvSpPr>
            <p:spPr bwMode="auto">
              <a:xfrm>
                <a:off x="4633" y="1978"/>
                <a:ext cx="29" cy="53"/>
              </a:xfrm>
              <a:custGeom>
                <a:avLst/>
                <a:gdLst>
                  <a:gd name="T0" fmla="*/ 29 w 29"/>
                  <a:gd name="T1" fmla="*/ 53 h 53"/>
                  <a:gd name="T2" fmla="*/ 0 w 29"/>
                  <a:gd name="T3" fmla="*/ 53 h 53"/>
                  <a:gd name="T4" fmla="*/ 0 w 29"/>
                  <a:gd name="T5" fmla="*/ 0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53">
                    <a:moveTo>
                      <a:pt x="29" y="53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2" name="Freeform 264"/>
              <p:cNvSpPr>
                <a:spLocks/>
              </p:cNvSpPr>
              <p:nvPr/>
            </p:nvSpPr>
            <p:spPr bwMode="auto">
              <a:xfrm>
                <a:off x="4633" y="2102"/>
                <a:ext cx="29" cy="416"/>
              </a:xfrm>
              <a:custGeom>
                <a:avLst/>
                <a:gdLst>
                  <a:gd name="T0" fmla="*/ 0 w 29"/>
                  <a:gd name="T1" fmla="*/ 416 h 416"/>
                  <a:gd name="T2" fmla="*/ 0 w 29"/>
                  <a:gd name="T3" fmla="*/ 0 h 416"/>
                  <a:gd name="T4" fmla="*/ 29 w 29"/>
                  <a:gd name="T5" fmla="*/ 0 h 4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16">
                    <a:moveTo>
                      <a:pt x="0" y="416"/>
                    </a:moveTo>
                    <a:lnTo>
                      <a:pt x="0" y="0"/>
                    </a:lnTo>
                    <a:lnTo>
                      <a:pt x="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3" name="Line 265"/>
              <p:cNvSpPr>
                <a:spLocks noChangeShapeType="1"/>
              </p:cNvSpPr>
              <p:nvPr/>
            </p:nvSpPr>
            <p:spPr bwMode="auto">
              <a:xfrm flipV="1">
                <a:off x="4662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4" name="Line 266"/>
              <p:cNvSpPr>
                <a:spLocks noChangeShapeType="1"/>
              </p:cNvSpPr>
              <p:nvPr/>
            </p:nvSpPr>
            <p:spPr bwMode="auto">
              <a:xfrm flipV="1">
                <a:off x="4681" y="2031"/>
                <a:ext cx="1" cy="7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5" name="Line 267"/>
              <p:cNvSpPr>
                <a:spLocks noChangeShapeType="1"/>
              </p:cNvSpPr>
              <p:nvPr/>
            </p:nvSpPr>
            <p:spPr bwMode="auto">
              <a:xfrm flipV="1">
                <a:off x="4418" y="1897"/>
                <a:ext cx="1" cy="8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6" name="Freeform 268"/>
              <p:cNvSpPr>
                <a:spLocks/>
              </p:cNvSpPr>
              <p:nvPr/>
            </p:nvSpPr>
            <p:spPr bwMode="auto">
              <a:xfrm>
                <a:off x="4385" y="1811"/>
                <a:ext cx="72" cy="115"/>
              </a:xfrm>
              <a:custGeom>
                <a:avLst/>
                <a:gdLst>
                  <a:gd name="T0" fmla="*/ 34 w 15"/>
                  <a:gd name="T1" fmla="*/ 96 h 24"/>
                  <a:gd name="T2" fmla="*/ 67 w 15"/>
                  <a:gd name="T3" fmla="*/ 115 h 24"/>
                  <a:gd name="T4" fmla="*/ 72 w 15"/>
                  <a:gd name="T5" fmla="*/ 115 h 24"/>
                  <a:gd name="T6" fmla="*/ 48 w 15"/>
                  <a:gd name="T7" fmla="*/ 58 h 24"/>
                  <a:gd name="T8" fmla="*/ 34 w 15"/>
                  <a:gd name="T9" fmla="*/ 0 h 24"/>
                  <a:gd name="T10" fmla="*/ 24 w 15"/>
                  <a:gd name="T11" fmla="*/ 58 h 24"/>
                  <a:gd name="T12" fmla="*/ 0 w 15"/>
                  <a:gd name="T13" fmla="*/ 115 h 24"/>
                  <a:gd name="T14" fmla="*/ 0 w 15"/>
                  <a:gd name="T15" fmla="*/ 115 h 24"/>
                  <a:gd name="T16" fmla="*/ 34 w 15"/>
                  <a:gd name="T17" fmla="*/ 96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4">
                    <a:moveTo>
                      <a:pt x="7" y="20"/>
                    </a:moveTo>
                    <a:cubicBezTo>
                      <a:pt x="14" y="24"/>
                      <a:pt x="14" y="24"/>
                      <a:pt x="14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8"/>
                      <a:pt x="8" y="4"/>
                      <a:pt x="7" y="0"/>
                    </a:cubicBezTo>
                    <a:cubicBezTo>
                      <a:pt x="6" y="4"/>
                      <a:pt x="5" y="8"/>
                      <a:pt x="5" y="1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7" name="Line 269"/>
              <p:cNvSpPr>
                <a:spLocks noChangeShapeType="1"/>
              </p:cNvSpPr>
              <p:nvPr/>
            </p:nvSpPr>
            <p:spPr bwMode="auto">
              <a:xfrm flipV="1">
                <a:off x="4753" y="1433"/>
                <a:ext cx="1" cy="42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8" name="Line 270"/>
              <p:cNvSpPr>
                <a:spLocks noChangeShapeType="1"/>
              </p:cNvSpPr>
              <p:nvPr/>
            </p:nvSpPr>
            <p:spPr bwMode="auto">
              <a:xfrm flipH="1">
                <a:off x="4667" y="1648"/>
                <a:ext cx="8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9" name="Freeform 271"/>
              <p:cNvSpPr>
                <a:spLocks/>
              </p:cNvSpPr>
              <p:nvPr/>
            </p:nvSpPr>
            <p:spPr bwMode="auto">
              <a:xfrm>
                <a:off x="4581" y="1615"/>
                <a:ext cx="114" cy="67"/>
              </a:xfrm>
              <a:custGeom>
                <a:avLst/>
                <a:gdLst>
                  <a:gd name="T0" fmla="*/ 19 w 24"/>
                  <a:gd name="T1" fmla="*/ 34 h 14"/>
                  <a:gd name="T2" fmla="*/ 0 w 24"/>
                  <a:gd name="T3" fmla="*/ 67 h 14"/>
                  <a:gd name="T4" fmla="*/ 0 w 24"/>
                  <a:gd name="T5" fmla="*/ 67 h 14"/>
                  <a:gd name="T6" fmla="*/ 57 w 24"/>
                  <a:gd name="T7" fmla="*/ 48 h 14"/>
                  <a:gd name="T8" fmla="*/ 114 w 24"/>
                  <a:gd name="T9" fmla="*/ 34 h 14"/>
                  <a:gd name="T10" fmla="*/ 57 w 24"/>
                  <a:gd name="T11" fmla="*/ 19 h 14"/>
                  <a:gd name="T12" fmla="*/ 0 w 24"/>
                  <a:gd name="T13" fmla="*/ 0 h 14"/>
                  <a:gd name="T14" fmla="*/ 0 w 24"/>
                  <a:gd name="T15" fmla="*/ 0 h 14"/>
                  <a:gd name="T16" fmla="*/ 19 w 24"/>
                  <a:gd name="T17" fmla="*/ 34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4">
                    <a:moveTo>
                      <a:pt x="4" y="7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6" y="9"/>
                      <a:pt x="20" y="8"/>
                      <a:pt x="24" y="7"/>
                    </a:cubicBezTo>
                    <a:cubicBezTo>
                      <a:pt x="20" y="6"/>
                      <a:pt x="16" y="5"/>
                      <a:pt x="12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0" name="Line 272"/>
              <p:cNvSpPr>
                <a:spLocks noChangeShapeType="1"/>
              </p:cNvSpPr>
              <p:nvPr/>
            </p:nvSpPr>
            <p:spPr bwMode="auto">
              <a:xfrm>
                <a:off x="1996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1" name="Line 273"/>
              <p:cNvSpPr>
                <a:spLocks noChangeShapeType="1"/>
              </p:cNvSpPr>
              <p:nvPr/>
            </p:nvSpPr>
            <p:spPr bwMode="auto">
              <a:xfrm>
                <a:off x="2068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2" name="Line 274"/>
              <p:cNvSpPr>
                <a:spLocks noChangeShapeType="1"/>
              </p:cNvSpPr>
              <p:nvPr/>
            </p:nvSpPr>
            <p:spPr bwMode="auto">
              <a:xfrm>
                <a:off x="2139" y="1075"/>
                <a:ext cx="1" cy="573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3" name="Line 275"/>
              <p:cNvSpPr>
                <a:spLocks noChangeShapeType="1"/>
              </p:cNvSpPr>
              <p:nvPr/>
            </p:nvSpPr>
            <p:spPr bwMode="auto">
              <a:xfrm>
                <a:off x="2211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4" name="Line 276"/>
              <p:cNvSpPr>
                <a:spLocks noChangeShapeType="1"/>
              </p:cNvSpPr>
              <p:nvPr/>
            </p:nvSpPr>
            <p:spPr bwMode="auto">
              <a:xfrm>
                <a:off x="2283" y="1075"/>
                <a:ext cx="1" cy="108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5" name="Line 277"/>
              <p:cNvSpPr>
                <a:spLocks noChangeShapeType="1"/>
              </p:cNvSpPr>
              <p:nvPr/>
            </p:nvSpPr>
            <p:spPr bwMode="auto">
              <a:xfrm flipV="1">
                <a:off x="1829" y="1591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6" name="Freeform 278"/>
              <p:cNvSpPr>
                <a:spLocks/>
              </p:cNvSpPr>
              <p:nvPr/>
            </p:nvSpPr>
            <p:spPr bwMode="auto">
              <a:xfrm>
                <a:off x="1743" y="1543"/>
                <a:ext cx="48" cy="29"/>
              </a:xfrm>
              <a:custGeom>
                <a:avLst/>
                <a:gdLst>
                  <a:gd name="T0" fmla="*/ 48 w 48"/>
                  <a:gd name="T1" fmla="*/ 29 h 29"/>
                  <a:gd name="T2" fmla="*/ 48 w 48"/>
                  <a:gd name="T3" fmla="*/ 0 h 29"/>
                  <a:gd name="T4" fmla="*/ 0 w 48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9">
                    <a:moveTo>
                      <a:pt x="48" y="29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7" name="Freeform 279"/>
              <p:cNvSpPr>
                <a:spLocks/>
              </p:cNvSpPr>
              <p:nvPr/>
            </p:nvSpPr>
            <p:spPr bwMode="auto">
              <a:xfrm>
                <a:off x="1867" y="1472"/>
                <a:ext cx="201" cy="100"/>
              </a:xfrm>
              <a:custGeom>
                <a:avLst/>
                <a:gdLst>
                  <a:gd name="T0" fmla="*/ 0 w 201"/>
                  <a:gd name="T1" fmla="*/ 100 h 100"/>
                  <a:gd name="T2" fmla="*/ 0 w 201"/>
                  <a:gd name="T3" fmla="*/ 71 h 100"/>
                  <a:gd name="T4" fmla="*/ 201 w 201"/>
                  <a:gd name="T5" fmla="*/ 71 h 100"/>
                  <a:gd name="T6" fmla="*/ 201 w 201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1" h="100">
                    <a:moveTo>
                      <a:pt x="0" y="100"/>
                    </a:moveTo>
                    <a:lnTo>
                      <a:pt x="0" y="71"/>
                    </a:lnTo>
                    <a:lnTo>
                      <a:pt x="201" y="71"/>
                    </a:lnTo>
                    <a:lnTo>
                      <a:pt x="201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8" name="Line 280"/>
              <p:cNvSpPr>
                <a:spLocks noChangeShapeType="1"/>
              </p:cNvSpPr>
              <p:nvPr/>
            </p:nvSpPr>
            <p:spPr bwMode="auto">
              <a:xfrm flipH="1">
                <a:off x="1791" y="1572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9" name="Line 281"/>
              <p:cNvSpPr>
                <a:spLocks noChangeShapeType="1"/>
              </p:cNvSpPr>
              <p:nvPr/>
            </p:nvSpPr>
            <p:spPr bwMode="auto">
              <a:xfrm flipH="1">
                <a:off x="1791" y="1591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0" name="Line 282"/>
              <p:cNvSpPr>
                <a:spLocks noChangeShapeType="1"/>
              </p:cNvSpPr>
              <p:nvPr/>
            </p:nvSpPr>
            <p:spPr bwMode="auto">
              <a:xfrm flipV="1">
                <a:off x="1829" y="1806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1" name="Freeform 283"/>
              <p:cNvSpPr>
                <a:spLocks/>
              </p:cNvSpPr>
              <p:nvPr/>
            </p:nvSpPr>
            <p:spPr bwMode="auto">
              <a:xfrm>
                <a:off x="1743" y="1754"/>
                <a:ext cx="48" cy="33"/>
              </a:xfrm>
              <a:custGeom>
                <a:avLst/>
                <a:gdLst>
                  <a:gd name="T0" fmla="*/ 48 w 48"/>
                  <a:gd name="T1" fmla="*/ 33 h 33"/>
                  <a:gd name="T2" fmla="*/ 48 w 48"/>
                  <a:gd name="T3" fmla="*/ 0 h 33"/>
                  <a:gd name="T4" fmla="*/ 0 w 48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3">
                    <a:moveTo>
                      <a:pt x="48" y="33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2" name="Freeform 284"/>
              <p:cNvSpPr>
                <a:spLocks/>
              </p:cNvSpPr>
              <p:nvPr/>
            </p:nvSpPr>
            <p:spPr bwMode="auto">
              <a:xfrm>
                <a:off x="1867" y="1687"/>
                <a:ext cx="344" cy="100"/>
              </a:xfrm>
              <a:custGeom>
                <a:avLst/>
                <a:gdLst>
                  <a:gd name="T0" fmla="*/ 0 w 344"/>
                  <a:gd name="T1" fmla="*/ 100 h 100"/>
                  <a:gd name="T2" fmla="*/ 0 w 344"/>
                  <a:gd name="T3" fmla="*/ 67 h 100"/>
                  <a:gd name="T4" fmla="*/ 344 w 344"/>
                  <a:gd name="T5" fmla="*/ 67 h 100"/>
                  <a:gd name="T6" fmla="*/ 344 w 34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44" h="100">
                    <a:moveTo>
                      <a:pt x="0" y="100"/>
                    </a:moveTo>
                    <a:lnTo>
                      <a:pt x="0" y="67"/>
                    </a:lnTo>
                    <a:lnTo>
                      <a:pt x="344" y="67"/>
                    </a:lnTo>
                    <a:lnTo>
                      <a:pt x="344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3" name="Line 285"/>
              <p:cNvSpPr>
                <a:spLocks noChangeShapeType="1"/>
              </p:cNvSpPr>
              <p:nvPr/>
            </p:nvSpPr>
            <p:spPr bwMode="auto">
              <a:xfrm flipH="1">
                <a:off x="1791" y="1787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4" name="Line 286"/>
              <p:cNvSpPr>
                <a:spLocks noChangeShapeType="1"/>
              </p:cNvSpPr>
              <p:nvPr/>
            </p:nvSpPr>
            <p:spPr bwMode="auto">
              <a:xfrm flipH="1">
                <a:off x="1791" y="1806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5" name="Line 287"/>
              <p:cNvSpPr>
                <a:spLocks noChangeShapeType="1"/>
              </p:cNvSpPr>
              <p:nvPr/>
            </p:nvSpPr>
            <p:spPr bwMode="auto">
              <a:xfrm flipV="1">
                <a:off x="1829" y="1911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6" name="Freeform 288"/>
              <p:cNvSpPr>
                <a:spLocks/>
              </p:cNvSpPr>
              <p:nvPr/>
            </p:nvSpPr>
            <p:spPr bwMode="auto">
              <a:xfrm>
                <a:off x="1743" y="1859"/>
                <a:ext cx="48" cy="33"/>
              </a:xfrm>
              <a:custGeom>
                <a:avLst/>
                <a:gdLst>
                  <a:gd name="T0" fmla="*/ 48 w 48"/>
                  <a:gd name="T1" fmla="*/ 33 h 33"/>
                  <a:gd name="T2" fmla="*/ 48 w 48"/>
                  <a:gd name="T3" fmla="*/ 0 h 33"/>
                  <a:gd name="T4" fmla="*/ 0 w 48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3">
                    <a:moveTo>
                      <a:pt x="48" y="33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7" name="Freeform 289"/>
              <p:cNvSpPr>
                <a:spLocks/>
              </p:cNvSpPr>
              <p:nvPr/>
            </p:nvSpPr>
            <p:spPr bwMode="auto">
              <a:xfrm>
                <a:off x="1867" y="1792"/>
                <a:ext cx="416" cy="100"/>
              </a:xfrm>
              <a:custGeom>
                <a:avLst/>
                <a:gdLst>
                  <a:gd name="T0" fmla="*/ 0 w 416"/>
                  <a:gd name="T1" fmla="*/ 100 h 100"/>
                  <a:gd name="T2" fmla="*/ 0 w 416"/>
                  <a:gd name="T3" fmla="*/ 67 h 100"/>
                  <a:gd name="T4" fmla="*/ 416 w 416"/>
                  <a:gd name="T5" fmla="*/ 67 h 100"/>
                  <a:gd name="T6" fmla="*/ 416 w 416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6" h="100">
                    <a:moveTo>
                      <a:pt x="0" y="100"/>
                    </a:moveTo>
                    <a:lnTo>
                      <a:pt x="0" y="67"/>
                    </a:lnTo>
                    <a:lnTo>
                      <a:pt x="416" y="67"/>
                    </a:lnTo>
                    <a:lnTo>
                      <a:pt x="416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8" name="Line 290"/>
              <p:cNvSpPr>
                <a:spLocks noChangeShapeType="1"/>
              </p:cNvSpPr>
              <p:nvPr/>
            </p:nvSpPr>
            <p:spPr bwMode="auto">
              <a:xfrm flipH="1">
                <a:off x="1791" y="1892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9" name="Line 291"/>
              <p:cNvSpPr>
                <a:spLocks noChangeShapeType="1"/>
              </p:cNvSpPr>
              <p:nvPr/>
            </p:nvSpPr>
            <p:spPr bwMode="auto">
              <a:xfrm flipH="1">
                <a:off x="1791" y="1911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0" name="Line 292"/>
              <p:cNvSpPr>
                <a:spLocks noChangeShapeType="1"/>
              </p:cNvSpPr>
              <p:nvPr/>
            </p:nvSpPr>
            <p:spPr bwMode="auto">
              <a:xfrm flipV="1">
                <a:off x="1829" y="1486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1" name="Freeform 293"/>
              <p:cNvSpPr>
                <a:spLocks/>
              </p:cNvSpPr>
              <p:nvPr/>
            </p:nvSpPr>
            <p:spPr bwMode="auto">
              <a:xfrm>
                <a:off x="1743" y="1433"/>
                <a:ext cx="48" cy="34"/>
              </a:xfrm>
              <a:custGeom>
                <a:avLst/>
                <a:gdLst>
                  <a:gd name="T0" fmla="*/ 48 w 48"/>
                  <a:gd name="T1" fmla="*/ 34 h 34"/>
                  <a:gd name="T2" fmla="*/ 48 w 48"/>
                  <a:gd name="T3" fmla="*/ 0 h 34"/>
                  <a:gd name="T4" fmla="*/ 0 w 48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48" y="34"/>
                    </a:move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2" name="Freeform 294"/>
              <p:cNvSpPr>
                <a:spLocks/>
              </p:cNvSpPr>
              <p:nvPr/>
            </p:nvSpPr>
            <p:spPr bwMode="auto">
              <a:xfrm>
                <a:off x="1867" y="1367"/>
                <a:ext cx="129" cy="100"/>
              </a:xfrm>
              <a:custGeom>
                <a:avLst/>
                <a:gdLst>
                  <a:gd name="T0" fmla="*/ 0 w 129"/>
                  <a:gd name="T1" fmla="*/ 100 h 100"/>
                  <a:gd name="T2" fmla="*/ 0 w 129"/>
                  <a:gd name="T3" fmla="*/ 66 h 100"/>
                  <a:gd name="T4" fmla="*/ 129 w 129"/>
                  <a:gd name="T5" fmla="*/ 66 h 100"/>
                  <a:gd name="T6" fmla="*/ 129 w 129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100">
                    <a:moveTo>
                      <a:pt x="0" y="100"/>
                    </a:moveTo>
                    <a:lnTo>
                      <a:pt x="0" y="66"/>
                    </a:lnTo>
                    <a:lnTo>
                      <a:pt x="129" y="66"/>
                    </a:lnTo>
                    <a:lnTo>
                      <a:pt x="1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3" name="Line 295"/>
              <p:cNvSpPr>
                <a:spLocks noChangeShapeType="1"/>
              </p:cNvSpPr>
              <p:nvPr/>
            </p:nvSpPr>
            <p:spPr bwMode="auto">
              <a:xfrm flipH="1">
                <a:off x="1791" y="1467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4" name="Line 296"/>
              <p:cNvSpPr>
                <a:spLocks noChangeShapeType="1"/>
              </p:cNvSpPr>
              <p:nvPr/>
            </p:nvSpPr>
            <p:spPr bwMode="auto">
              <a:xfrm flipH="1">
                <a:off x="1791" y="1486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5" name="Rectangle 297"/>
              <p:cNvSpPr>
                <a:spLocks noChangeArrowheads="1"/>
              </p:cNvSpPr>
              <p:nvPr/>
            </p:nvSpPr>
            <p:spPr bwMode="auto">
              <a:xfrm>
                <a:off x="2555" y="2805"/>
                <a:ext cx="669" cy="669"/>
              </a:xfrm>
              <a:prstGeom prst="rect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31186" name="Line 298"/>
              <p:cNvSpPr>
                <a:spLocks noChangeShapeType="1"/>
              </p:cNvSpPr>
              <p:nvPr/>
            </p:nvSpPr>
            <p:spPr bwMode="auto">
              <a:xfrm flipV="1">
                <a:off x="2522" y="2986"/>
                <a:ext cx="1" cy="42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7" name="Line 299"/>
              <p:cNvSpPr>
                <a:spLocks noChangeShapeType="1"/>
              </p:cNvSpPr>
              <p:nvPr/>
            </p:nvSpPr>
            <p:spPr bwMode="auto">
              <a:xfrm>
                <a:off x="2522" y="3197"/>
                <a:ext cx="8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8" name="Freeform 300"/>
              <p:cNvSpPr>
                <a:spLocks/>
              </p:cNvSpPr>
              <p:nvPr/>
            </p:nvSpPr>
            <p:spPr bwMode="auto">
              <a:xfrm>
                <a:off x="2579" y="3163"/>
                <a:ext cx="115" cy="72"/>
              </a:xfrm>
              <a:custGeom>
                <a:avLst/>
                <a:gdLst>
                  <a:gd name="T0" fmla="*/ 19 w 24"/>
                  <a:gd name="T1" fmla="*/ 34 h 15"/>
                  <a:gd name="T2" fmla="*/ 0 w 24"/>
                  <a:gd name="T3" fmla="*/ 72 h 15"/>
                  <a:gd name="T4" fmla="*/ 0 w 24"/>
                  <a:gd name="T5" fmla="*/ 72 h 15"/>
                  <a:gd name="T6" fmla="*/ 58 w 24"/>
                  <a:gd name="T7" fmla="*/ 48 h 15"/>
                  <a:gd name="T8" fmla="*/ 115 w 24"/>
                  <a:gd name="T9" fmla="*/ 34 h 15"/>
                  <a:gd name="T10" fmla="*/ 58 w 24"/>
                  <a:gd name="T11" fmla="*/ 24 h 15"/>
                  <a:gd name="T12" fmla="*/ 0 w 24"/>
                  <a:gd name="T13" fmla="*/ 0 h 15"/>
                  <a:gd name="T14" fmla="*/ 0 w 24"/>
                  <a:gd name="T15" fmla="*/ 0 h 15"/>
                  <a:gd name="T16" fmla="*/ 19 w 24"/>
                  <a:gd name="T17" fmla="*/ 34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5">
                    <a:moveTo>
                      <a:pt x="4" y="7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6" y="9"/>
                      <a:pt x="20" y="8"/>
                      <a:pt x="24" y="7"/>
                    </a:cubicBezTo>
                    <a:cubicBezTo>
                      <a:pt x="20" y="6"/>
                      <a:pt x="16" y="6"/>
                      <a:pt x="12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9" name="Line 301"/>
              <p:cNvSpPr>
                <a:spLocks noChangeShapeType="1"/>
              </p:cNvSpPr>
              <p:nvPr/>
            </p:nvSpPr>
            <p:spPr bwMode="auto">
              <a:xfrm flipV="1">
                <a:off x="2436" y="3039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0" name="Freeform 302"/>
              <p:cNvSpPr>
                <a:spLocks/>
              </p:cNvSpPr>
              <p:nvPr/>
            </p:nvSpPr>
            <p:spPr bwMode="auto">
              <a:xfrm>
                <a:off x="2474" y="2986"/>
                <a:ext cx="48" cy="29"/>
              </a:xfrm>
              <a:custGeom>
                <a:avLst/>
                <a:gdLst>
                  <a:gd name="T0" fmla="*/ 0 w 48"/>
                  <a:gd name="T1" fmla="*/ 29 h 29"/>
                  <a:gd name="T2" fmla="*/ 0 w 48"/>
                  <a:gd name="T3" fmla="*/ 0 h 29"/>
                  <a:gd name="T4" fmla="*/ 48 w 48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9">
                    <a:moveTo>
                      <a:pt x="0" y="29"/>
                    </a:move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1" name="Freeform 303"/>
              <p:cNvSpPr>
                <a:spLocks/>
              </p:cNvSpPr>
              <p:nvPr/>
            </p:nvSpPr>
            <p:spPr bwMode="auto">
              <a:xfrm>
                <a:off x="2283" y="2881"/>
                <a:ext cx="119" cy="134"/>
              </a:xfrm>
              <a:custGeom>
                <a:avLst/>
                <a:gdLst>
                  <a:gd name="T0" fmla="*/ 119 w 119"/>
                  <a:gd name="T1" fmla="*/ 134 h 134"/>
                  <a:gd name="T2" fmla="*/ 119 w 119"/>
                  <a:gd name="T3" fmla="*/ 105 h 134"/>
                  <a:gd name="T4" fmla="*/ 0 w 119"/>
                  <a:gd name="T5" fmla="*/ 105 h 134"/>
                  <a:gd name="T6" fmla="*/ 0 w 119"/>
                  <a:gd name="T7" fmla="*/ 0 h 1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9" h="134">
                    <a:moveTo>
                      <a:pt x="119" y="134"/>
                    </a:moveTo>
                    <a:lnTo>
                      <a:pt x="119" y="105"/>
                    </a:lnTo>
                    <a:lnTo>
                      <a:pt x="0" y="105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2" name="Line 304"/>
              <p:cNvSpPr>
                <a:spLocks noChangeShapeType="1"/>
              </p:cNvSpPr>
              <p:nvPr/>
            </p:nvSpPr>
            <p:spPr bwMode="auto">
              <a:xfrm>
                <a:off x="2402" y="3015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3" name="Line 305"/>
              <p:cNvSpPr>
                <a:spLocks noChangeShapeType="1"/>
              </p:cNvSpPr>
              <p:nvPr/>
            </p:nvSpPr>
            <p:spPr bwMode="auto">
              <a:xfrm>
                <a:off x="2402" y="3034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4" name="Line 306"/>
              <p:cNvSpPr>
                <a:spLocks noChangeShapeType="1"/>
              </p:cNvSpPr>
              <p:nvPr/>
            </p:nvSpPr>
            <p:spPr bwMode="auto">
              <a:xfrm flipV="1">
                <a:off x="2436" y="3144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5" name="Freeform 307"/>
              <p:cNvSpPr>
                <a:spLocks/>
              </p:cNvSpPr>
              <p:nvPr/>
            </p:nvSpPr>
            <p:spPr bwMode="auto">
              <a:xfrm>
                <a:off x="2474" y="3092"/>
                <a:ext cx="48" cy="33"/>
              </a:xfrm>
              <a:custGeom>
                <a:avLst/>
                <a:gdLst>
                  <a:gd name="T0" fmla="*/ 0 w 48"/>
                  <a:gd name="T1" fmla="*/ 33 h 33"/>
                  <a:gd name="T2" fmla="*/ 0 w 48"/>
                  <a:gd name="T3" fmla="*/ 0 h 33"/>
                  <a:gd name="T4" fmla="*/ 48 w 48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3">
                    <a:moveTo>
                      <a:pt x="0" y="33"/>
                    </a:move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6" name="Freeform 308"/>
              <p:cNvSpPr>
                <a:spLocks/>
              </p:cNvSpPr>
              <p:nvPr/>
            </p:nvSpPr>
            <p:spPr bwMode="auto">
              <a:xfrm>
                <a:off x="2211" y="2986"/>
                <a:ext cx="191" cy="139"/>
              </a:xfrm>
              <a:custGeom>
                <a:avLst/>
                <a:gdLst>
                  <a:gd name="T0" fmla="*/ 191 w 191"/>
                  <a:gd name="T1" fmla="*/ 139 h 139"/>
                  <a:gd name="T2" fmla="*/ 191 w 191"/>
                  <a:gd name="T3" fmla="*/ 106 h 139"/>
                  <a:gd name="T4" fmla="*/ 0 w 191"/>
                  <a:gd name="T5" fmla="*/ 106 h 139"/>
                  <a:gd name="T6" fmla="*/ 0 w 191"/>
                  <a:gd name="T7" fmla="*/ 0 h 1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1" h="139">
                    <a:moveTo>
                      <a:pt x="191" y="139"/>
                    </a:moveTo>
                    <a:lnTo>
                      <a:pt x="191" y="106"/>
                    </a:lnTo>
                    <a:lnTo>
                      <a:pt x="0" y="106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7" name="Line 309"/>
              <p:cNvSpPr>
                <a:spLocks noChangeShapeType="1"/>
              </p:cNvSpPr>
              <p:nvPr/>
            </p:nvSpPr>
            <p:spPr bwMode="auto">
              <a:xfrm>
                <a:off x="2402" y="3125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8" name="Line 310"/>
              <p:cNvSpPr>
                <a:spLocks noChangeShapeType="1"/>
              </p:cNvSpPr>
              <p:nvPr/>
            </p:nvSpPr>
            <p:spPr bwMode="auto">
              <a:xfrm>
                <a:off x="2402" y="3144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9" name="Line 311"/>
              <p:cNvSpPr>
                <a:spLocks noChangeShapeType="1"/>
              </p:cNvSpPr>
              <p:nvPr/>
            </p:nvSpPr>
            <p:spPr bwMode="auto">
              <a:xfrm flipV="1">
                <a:off x="2436" y="3249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0" name="Freeform 312"/>
              <p:cNvSpPr>
                <a:spLocks/>
              </p:cNvSpPr>
              <p:nvPr/>
            </p:nvSpPr>
            <p:spPr bwMode="auto">
              <a:xfrm>
                <a:off x="2474" y="3197"/>
                <a:ext cx="48" cy="33"/>
              </a:xfrm>
              <a:custGeom>
                <a:avLst/>
                <a:gdLst>
                  <a:gd name="T0" fmla="*/ 0 w 48"/>
                  <a:gd name="T1" fmla="*/ 33 h 33"/>
                  <a:gd name="T2" fmla="*/ 0 w 48"/>
                  <a:gd name="T3" fmla="*/ 0 h 33"/>
                  <a:gd name="T4" fmla="*/ 48 w 48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3">
                    <a:moveTo>
                      <a:pt x="0" y="33"/>
                    </a:move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1" name="Freeform 313"/>
              <p:cNvSpPr>
                <a:spLocks/>
              </p:cNvSpPr>
              <p:nvPr/>
            </p:nvSpPr>
            <p:spPr bwMode="auto">
              <a:xfrm>
                <a:off x="2139" y="3092"/>
                <a:ext cx="263" cy="138"/>
              </a:xfrm>
              <a:custGeom>
                <a:avLst/>
                <a:gdLst>
                  <a:gd name="T0" fmla="*/ 263 w 263"/>
                  <a:gd name="T1" fmla="*/ 138 h 138"/>
                  <a:gd name="T2" fmla="*/ 263 w 263"/>
                  <a:gd name="T3" fmla="*/ 105 h 138"/>
                  <a:gd name="T4" fmla="*/ 0 w 263"/>
                  <a:gd name="T5" fmla="*/ 105 h 138"/>
                  <a:gd name="T6" fmla="*/ 0 w 263"/>
                  <a:gd name="T7" fmla="*/ 0 h 1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3" h="138">
                    <a:moveTo>
                      <a:pt x="263" y="138"/>
                    </a:moveTo>
                    <a:lnTo>
                      <a:pt x="263" y="105"/>
                    </a:lnTo>
                    <a:lnTo>
                      <a:pt x="0" y="105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2" name="Line 314"/>
              <p:cNvSpPr>
                <a:spLocks noChangeShapeType="1"/>
              </p:cNvSpPr>
              <p:nvPr/>
            </p:nvSpPr>
            <p:spPr bwMode="auto">
              <a:xfrm>
                <a:off x="2402" y="3230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3" name="Line 315"/>
              <p:cNvSpPr>
                <a:spLocks noChangeShapeType="1"/>
              </p:cNvSpPr>
              <p:nvPr/>
            </p:nvSpPr>
            <p:spPr bwMode="auto">
              <a:xfrm>
                <a:off x="2402" y="3249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4" name="Line 316"/>
              <p:cNvSpPr>
                <a:spLocks noChangeShapeType="1"/>
              </p:cNvSpPr>
              <p:nvPr/>
            </p:nvSpPr>
            <p:spPr bwMode="auto">
              <a:xfrm flipV="1">
                <a:off x="2436" y="3354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5" name="Freeform 317"/>
              <p:cNvSpPr>
                <a:spLocks/>
              </p:cNvSpPr>
              <p:nvPr/>
            </p:nvSpPr>
            <p:spPr bwMode="auto">
              <a:xfrm>
                <a:off x="2474" y="3307"/>
                <a:ext cx="48" cy="28"/>
              </a:xfrm>
              <a:custGeom>
                <a:avLst/>
                <a:gdLst>
                  <a:gd name="T0" fmla="*/ 0 w 48"/>
                  <a:gd name="T1" fmla="*/ 28 h 28"/>
                  <a:gd name="T2" fmla="*/ 0 w 48"/>
                  <a:gd name="T3" fmla="*/ 0 h 28"/>
                  <a:gd name="T4" fmla="*/ 48 w 48"/>
                  <a:gd name="T5" fmla="*/ 0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8">
                    <a:moveTo>
                      <a:pt x="0" y="28"/>
                    </a:move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6" name="Freeform 318"/>
              <p:cNvSpPr>
                <a:spLocks/>
              </p:cNvSpPr>
              <p:nvPr/>
            </p:nvSpPr>
            <p:spPr bwMode="auto">
              <a:xfrm>
                <a:off x="2068" y="3201"/>
                <a:ext cx="334" cy="134"/>
              </a:xfrm>
              <a:custGeom>
                <a:avLst/>
                <a:gdLst>
                  <a:gd name="T0" fmla="*/ 334 w 334"/>
                  <a:gd name="T1" fmla="*/ 134 h 134"/>
                  <a:gd name="T2" fmla="*/ 334 w 334"/>
                  <a:gd name="T3" fmla="*/ 106 h 134"/>
                  <a:gd name="T4" fmla="*/ 0 w 334"/>
                  <a:gd name="T5" fmla="*/ 106 h 134"/>
                  <a:gd name="T6" fmla="*/ 0 w 334"/>
                  <a:gd name="T7" fmla="*/ 0 h 1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4" h="134">
                    <a:moveTo>
                      <a:pt x="334" y="134"/>
                    </a:moveTo>
                    <a:lnTo>
                      <a:pt x="334" y="106"/>
                    </a:lnTo>
                    <a:lnTo>
                      <a:pt x="0" y="106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7" name="Line 319"/>
              <p:cNvSpPr>
                <a:spLocks noChangeShapeType="1"/>
              </p:cNvSpPr>
              <p:nvPr/>
            </p:nvSpPr>
            <p:spPr bwMode="auto">
              <a:xfrm>
                <a:off x="2402" y="3335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8" name="Line 320"/>
              <p:cNvSpPr>
                <a:spLocks noChangeShapeType="1"/>
              </p:cNvSpPr>
              <p:nvPr/>
            </p:nvSpPr>
            <p:spPr bwMode="auto">
              <a:xfrm>
                <a:off x="2402" y="3354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9" name="Line 321"/>
              <p:cNvSpPr>
                <a:spLocks noChangeShapeType="1"/>
              </p:cNvSpPr>
              <p:nvPr/>
            </p:nvSpPr>
            <p:spPr bwMode="auto">
              <a:xfrm flipV="1">
                <a:off x="2436" y="3464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0" name="Freeform 322"/>
              <p:cNvSpPr>
                <a:spLocks/>
              </p:cNvSpPr>
              <p:nvPr/>
            </p:nvSpPr>
            <p:spPr bwMode="auto">
              <a:xfrm>
                <a:off x="2474" y="3412"/>
                <a:ext cx="48" cy="33"/>
              </a:xfrm>
              <a:custGeom>
                <a:avLst/>
                <a:gdLst>
                  <a:gd name="T0" fmla="*/ 0 w 48"/>
                  <a:gd name="T1" fmla="*/ 33 h 33"/>
                  <a:gd name="T2" fmla="*/ 0 w 48"/>
                  <a:gd name="T3" fmla="*/ 0 h 33"/>
                  <a:gd name="T4" fmla="*/ 48 w 48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3">
                    <a:moveTo>
                      <a:pt x="0" y="33"/>
                    </a:move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1" name="Freeform 323"/>
              <p:cNvSpPr>
                <a:spLocks/>
              </p:cNvSpPr>
              <p:nvPr/>
            </p:nvSpPr>
            <p:spPr bwMode="auto">
              <a:xfrm>
                <a:off x="1996" y="3307"/>
                <a:ext cx="406" cy="138"/>
              </a:xfrm>
              <a:custGeom>
                <a:avLst/>
                <a:gdLst>
                  <a:gd name="T0" fmla="*/ 406 w 406"/>
                  <a:gd name="T1" fmla="*/ 138 h 138"/>
                  <a:gd name="T2" fmla="*/ 406 w 406"/>
                  <a:gd name="T3" fmla="*/ 105 h 138"/>
                  <a:gd name="T4" fmla="*/ 354 w 406"/>
                  <a:gd name="T5" fmla="*/ 105 h 138"/>
                  <a:gd name="T6" fmla="*/ 0 w 406"/>
                  <a:gd name="T7" fmla="*/ 105 h 138"/>
                  <a:gd name="T8" fmla="*/ 0 w 406"/>
                  <a:gd name="T9" fmla="*/ 0 h 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6" h="138">
                    <a:moveTo>
                      <a:pt x="406" y="138"/>
                    </a:moveTo>
                    <a:lnTo>
                      <a:pt x="406" y="105"/>
                    </a:lnTo>
                    <a:lnTo>
                      <a:pt x="354" y="105"/>
                    </a:lnTo>
                    <a:lnTo>
                      <a:pt x="0" y="105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2" name="Line 324"/>
              <p:cNvSpPr>
                <a:spLocks noChangeShapeType="1"/>
              </p:cNvSpPr>
              <p:nvPr/>
            </p:nvSpPr>
            <p:spPr bwMode="auto">
              <a:xfrm>
                <a:off x="2402" y="3445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3" name="Line 325"/>
              <p:cNvSpPr>
                <a:spLocks noChangeShapeType="1"/>
              </p:cNvSpPr>
              <p:nvPr/>
            </p:nvSpPr>
            <p:spPr bwMode="auto">
              <a:xfrm>
                <a:off x="2402" y="3464"/>
                <a:ext cx="72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4" name="Line 326"/>
              <p:cNvSpPr>
                <a:spLocks noChangeShapeType="1"/>
              </p:cNvSpPr>
              <p:nvPr/>
            </p:nvSpPr>
            <p:spPr bwMode="auto">
              <a:xfrm>
                <a:off x="3496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5" name="Line 327"/>
              <p:cNvSpPr>
                <a:spLocks noChangeShapeType="1"/>
              </p:cNvSpPr>
              <p:nvPr/>
            </p:nvSpPr>
            <p:spPr bwMode="auto">
              <a:xfrm>
                <a:off x="3568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6" name="Line 328"/>
              <p:cNvSpPr>
                <a:spLocks noChangeShapeType="1"/>
              </p:cNvSpPr>
              <p:nvPr/>
            </p:nvSpPr>
            <p:spPr bwMode="auto">
              <a:xfrm>
                <a:off x="3640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7" name="Line 329"/>
              <p:cNvSpPr>
                <a:spLocks noChangeShapeType="1"/>
              </p:cNvSpPr>
              <p:nvPr/>
            </p:nvSpPr>
            <p:spPr bwMode="auto">
              <a:xfrm>
                <a:off x="3711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8" name="Line 330"/>
              <p:cNvSpPr>
                <a:spLocks noChangeShapeType="1"/>
              </p:cNvSpPr>
              <p:nvPr/>
            </p:nvSpPr>
            <p:spPr bwMode="auto">
              <a:xfrm>
                <a:off x="3783" y="2595"/>
                <a:ext cx="1" cy="109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9" name="Line 331"/>
              <p:cNvSpPr>
                <a:spLocks noChangeShapeType="1"/>
              </p:cNvSpPr>
              <p:nvPr/>
            </p:nvSpPr>
            <p:spPr bwMode="auto">
              <a:xfrm>
                <a:off x="4108" y="2771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0" name="Rectangle 332"/>
              <p:cNvSpPr>
                <a:spLocks noChangeArrowheads="1"/>
              </p:cNvSpPr>
              <p:nvPr/>
            </p:nvSpPr>
            <p:spPr bwMode="auto">
              <a:xfrm>
                <a:off x="4050" y="2805"/>
                <a:ext cx="669" cy="669"/>
              </a:xfrm>
              <a:prstGeom prst="rect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31221" name="Line 333"/>
              <p:cNvSpPr>
                <a:spLocks noChangeShapeType="1"/>
              </p:cNvSpPr>
              <p:nvPr/>
            </p:nvSpPr>
            <p:spPr bwMode="auto">
              <a:xfrm>
                <a:off x="4457" y="2685"/>
                <a:ext cx="23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2" name="Freeform 334"/>
              <p:cNvSpPr>
                <a:spLocks/>
              </p:cNvSpPr>
              <p:nvPr/>
            </p:nvSpPr>
            <p:spPr bwMode="auto">
              <a:xfrm>
                <a:off x="4500" y="2724"/>
                <a:ext cx="33" cy="47"/>
              </a:xfrm>
              <a:custGeom>
                <a:avLst/>
                <a:gdLst>
                  <a:gd name="T0" fmla="*/ 0 w 33"/>
                  <a:gd name="T1" fmla="*/ 0 h 47"/>
                  <a:gd name="T2" fmla="*/ 33 w 33"/>
                  <a:gd name="T3" fmla="*/ 0 h 47"/>
                  <a:gd name="T4" fmla="*/ 33 w 33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47">
                    <a:moveTo>
                      <a:pt x="0" y="0"/>
                    </a:moveTo>
                    <a:lnTo>
                      <a:pt x="33" y="0"/>
                    </a:lnTo>
                    <a:lnTo>
                      <a:pt x="33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3" name="Freeform 335"/>
              <p:cNvSpPr>
                <a:spLocks/>
              </p:cNvSpPr>
              <p:nvPr/>
            </p:nvSpPr>
            <p:spPr bwMode="auto">
              <a:xfrm>
                <a:off x="4500" y="2518"/>
                <a:ext cx="33" cy="129"/>
              </a:xfrm>
              <a:custGeom>
                <a:avLst/>
                <a:gdLst>
                  <a:gd name="T0" fmla="*/ 33 w 33"/>
                  <a:gd name="T1" fmla="*/ 0 h 129"/>
                  <a:gd name="T2" fmla="*/ 33 w 33"/>
                  <a:gd name="T3" fmla="*/ 129 h 129"/>
                  <a:gd name="T4" fmla="*/ 0 w 33"/>
                  <a:gd name="T5" fmla="*/ 129 h 1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129">
                    <a:moveTo>
                      <a:pt x="33" y="0"/>
                    </a:moveTo>
                    <a:lnTo>
                      <a:pt x="33" y="129"/>
                    </a:lnTo>
                    <a:lnTo>
                      <a:pt x="0" y="129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4" name="Line 336"/>
              <p:cNvSpPr>
                <a:spLocks noChangeShapeType="1"/>
              </p:cNvSpPr>
              <p:nvPr/>
            </p:nvSpPr>
            <p:spPr bwMode="auto">
              <a:xfrm>
                <a:off x="4500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5" name="Line 337"/>
              <p:cNvSpPr>
                <a:spLocks noChangeShapeType="1"/>
              </p:cNvSpPr>
              <p:nvPr/>
            </p:nvSpPr>
            <p:spPr bwMode="auto">
              <a:xfrm>
                <a:off x="4480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6" name="Line 338"/>
              <p:cNvSpPr>
                <a:spLocks noChangeShapeType="1"/>
              </p:cNvSpPr>
              <p:nvPr/>
            </p:nvSpPr>
            <p:spPr bwMode="auto">
              <a:xfrm>
                <a:off x="4347" y="2685"/>
                <a:ext cx="28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7" name="Freeform 339"/>
              <p:cNvSpPr>
                <a:spLocks/>
              </p:cNvSpPr>
              <p:nvPr/>
            </p:nvSpPr>
            <p:spPr bwMode="auto">
              <a:xfrm>
                <a:off x="4394" y="2724"/>
                <a:ext cx="34" cy="47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8" name="Freeform 340"/>
              <p:cNvSpPr>
                <a:spLocks/>
              </p:cNvSpPr>
              <p:nvPr/>
            </p:nvSpPr>
            <p:spPr bwMode="auto">
              <a:xfrm>
                <a:off x="4394" y="2446"/>
                <a:ext cx="34" cy="201"/>
              </a:xfrm>
              <a:custGeom>
                <a:avLst/>
                <a:gdLst>
                  <a:gd name="T0" fmla="*/ 34 w 34"/>
                  <a:gd name="T1" fmla="*/ 0 h 201"/>
                  <a:gd name="T2" fmla="*/ 34 w 34"/>
                  <a:gd name="T3" fmla="*/ 201 h 201"/>
                  <a:gd name="T4" fmla="*/ 0 w 34"/>
                  <a:gd name="T5" fmla="*/ 201 h 20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01">
                    <a:moveTo>
                      <a:pt x="34" y="0"/>
                    </a:moveTo>
                    <a:lnTo>
                      <a:pt x="34" y="201"/>
                    </a:lnTo>
                    <a:lnTo>
                      <a:pt x="0" y="201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9" name="Line 341"/>
              <p:cNvSpPr>
                <a:spLocks noChangeShapeType="1"/>
              </p:cNvSpPr>
              <p:nvPr/>
            </p:nvSpPr>
            <p:spPr bwMode="auto">
              <a:xfrm>
                <a:off x="4394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0" name="Line 342"/>
              <p:cNvSpPr>
                <a:spLocks noChangeShapeType="1"/>
              </p:cNvSpPr>
              <p:nvPr/>
            </p:nvSpPr>
            <p:spPr bwMode="auto">
              <a:xfrm>
                <a:off x="4375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1" name="Line 343"/>
              <p:cNvSpPr>
                <a:spLocks noChangeShapeType="1"/>
              </p:cNvSpPr>
              <p:nvPr/>
            </p:nvSpPr>
            <p:spPr bwMode="auto">
              <a:xfrm>
                <a:off x="4136" y="2685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2" name="Freeform 344"/>
              <p:cNvSpPr>
                <a:spLocks/>
              </p:cNvSpPr>
              <p:nvPr/>
            </p:nvSpPr>
            <p:spPr bwMode="auto">
              <a:xfrm>
                <a:off x="4179" y="2724"/>
                <a:ext cx="34" cy="47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3" name="Freeform 345"/>
              <p:cNvSpPr>
                <a:spLocks/>
              </p:cNvSpPr>
              <p:nvPr/>
            </p:nvSpPr>
            <p:spPr bwMode="auto">
              <a:xfrm>
                <a:off x="4179" y="2303"/>
                <a:ext cx="34" cy="344"/>
              </a:xfrm>
              <a:custGeom>
                <a:avLst/>
                <a:gdLst>
                  <a:gd name="T0" fmla="*/ 34 w 34"/>
                  <a:gd name="T1" fmla="*/ 0 h 344"/>
                  <a:gd name="T2" fmla="*/ 34 w 34"/>
                  <a:gd name="T3" fmla="*/ 344 h 344"/>
                  <a:gd name="T4" fmla="*/ 0 w 34"/>
                  <a:gd name="T5" fmla="*/ 344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344">
                    <a:moveTo>
                      <a:pt x="34" y="0"/>
                    </a:moveTo>
                    <a:lnTo>
                      <a:pt x="34" y="344"/>
                    </a:lnTo>
                    <a:lnTo>
                      <a:pt x="0" y="34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4" name="Line 346"/>
              <p:cNvSpPr>
                <a:spLocks noChangeShapeType="1"/>
              </p:cNvSpPr>
              <p:nvPr/>
            </p:nvSpPr>
            <p:spPr bwMode="auto">
              <a:xfrm>
                <a:off x="4179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5" name="Line 347"/>
              <p:cNvSpPr>
                <a:spLocks noChangeShapeType="1"/>
              </p:cNvSpPr>
              <p:nvPr/>
            </p:nvSpPr>
            <p:spPr bwMode="auto">
              <a:xfrm>
                <a:off x="4160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6" name="Line 348"/>
              <p:cNvSpPr>
                <a:spLocks noChangeShapeType="1"/>
              </p:cNvSpPr>
              <p:nvPr/>
            </p:nvSpPr>
            <p:spPr bwMode="auto">
              <a:xfrm>
                <a:off x="4031" y="2685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7" name="Freeform 349"/>
              <p:cNvSpPr>
                <a:spLocks/>
              </p:cNvSpPr>
              <p:nvPr/>
            </p:nvSpPr>
            <p:spPr bwMode="auto">
              <a:xfrm>
                <a:off x="4074" y="2724"/>
                <a:ext cx="34" cy="47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8" name="Freeform 350"/>
              <p:cNvSpPr>
                <a:spLocks/>
              </p:cNvSpPr>
              <p:nvPr/>
            </p:nvSpPr>
            <p:spPr bwMode="auto">
              <a:xfrm>
                <a:off x="4074" y="2231"/>
                <a:ext cx="34" cy="416"/>
              </a:xfrm>
              <a:custGeom>
                <a:avLst/>
                <a:gdLst>
                  <a:gd name="T0" fmla="*/ 34 w 34"/>
                  <a:gd name="T1" fmla="*/ 0 h 416"/>
                  <a:gd name="T2" fmla="*/ 34 w 34"/>
                  <a:gd name="T3" fmla="*/ 416 h 416"/>
                  <a:gd name="T4" fmla="*/ 0 w 34"/>
                  <a:gd name="T5" fmla="*/ 416 h 4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16">
                    <a:moveTo>
                      <a:pt x="34" y="0"/>
                    </a:moveTo>
                    <a:lnTo>
                      <a:pt x="34" y="416"/>
                    </a:lnTo>
                    <a:lnTo>
                      <a:pt x="0" y="416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9" name="Line 351"/>
              <p:cNvSpPr>
                <a:spLocks noChangeShapeType="1"/>
              </p:cNvSpPr>
              <p:nvPr/>
            </p:nvSpPr>
            <p:spPr bwMode="auto">
              <a:xfrm>
                <a:off x="4074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0" name="Line 352"/>
              <p:cNvSpPr>
                <a:spLocks noChangeShapeType="1"/>
              </p:cNvSpPr>
              <p:nvPr/>
            </p:nvSpPr>
            <p:spPr bwMode="auto">
              <a:xfrm>
                <a:off x="4055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1" name="Line 353"/>
              <p:cNvSpPr>
                <a:spLocks noChangeShapeType="1"/>
              </p:cNvSpPr>
              <p:nvPr/>
            </p:nvSpPr>
            <p:spPr bwMode="auto">
              <a:xfrm>
                <a:off x="4017" y="2810"/>
                <a:ext cx="1" cy="425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2" name="Line 354"/>
              <p:cNvSpPr>
                <a:spLocks noChangeShapeType="1"/>
              </p:cNvSpPr>
              <p:nvPr/>
            </p:nvSpPr>
            <p:spPr bwMode="auto">
              <a:xfrm>
                <a:off x="3931" y="3158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3" name="Freeform 355"/>
              <p:cNvSpPr>
                <a:spLocks/>
              </p:cNvSpPr>
              <p:nvPr/>
            </p:nvSpPr>
            <p:spPr bwMode="auto">
              <a:xfrm>
                <a:off x="3969" y="3201"/>
                <a:ext cx="48" cy="34"/>
              </a:xfrm>
              <a:custGeom>
                <a:avLst/>
                <a:gdLst>
                  <a:gd name="T0" fmla="*/ 0 w 48"/>
                  <a:gd name="T1" fmla="*/ 0 h 34"/>
                  <a:gd name="T2" fmla="*/ 0 w 48"/>
                  <a:gd name="T3" fmla="*/ 34 h 34"/>
                  <a:gd name="T4" fmla="*/ 48 w 48"/>
                  <a:gd name="T5" fmla="*/ 3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0" y="0"/>
                    </a:moveTo>
                    <a:lnTo>
                      <a:pt x="0" y="34"/>
                    </a:lnTo>
                    <a:lnTo>
                      <a:pt x="48" y="3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4" name="Freeform 356"/>
              <p:cNvSpPr>
                <a:spLocks/>
              </p:cNvSpPr>
              <p:nvPr/>
            </p:nvSpPr>
            <p:spPr bwMode="auto">
              <a:xfrm>
                <a:off x="3783" y="3201"/>
                <a:ext cx="115" cy="34"/>
              </a:xfrm>
              <a:custGeom>
                <a:avLst/>
                <a:gdLst>
                  <a:gd name="T0" fmla="*/ 0 w 115"/>
                  <a:gd name="T1" fmla="*/ 34 h 34"/>
                  <a:gd name="T2" fmla="*/ 115 w 115"/>
                  <a:gd name="T3" fmla="*/ 34 h 34"/>
                  <a:gd name="T4" fmla="*/ 115 w 115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5" h="34">
                    <a:moveTo>
                      <a:pt x="0" y="34"/>
                    </a:moveTo>
                    <a:lnTo>
                      <a:pt x="115" y="34"/>
                    </a:lnTo>
                    <a:lnTo>
                      <a:pt x="115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5" name="Line 357"/>
              <p:cNvSpPr>
                <a:spLocks noChangeShapeType="1"/>
              </p:cNvSpPr>
              <p:nvPr/>
            </p:nvSpPr>
            <p:spPr bwMode="auto">
              <a:xfrm>
                <a:off x="3898" y="3201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6" name="Line 358"/>
              <p:cNvSpPr>
                <a:spLocks noChangeShapeType="1"/>
              </p:cNvSpPr>
              <p:nvPr/>
            </p:nvSpPr>
            <p:spPr bwMode="auto">
              <a:xfrm>
                <a:off x="3898" y="3182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7" name="Line 359"/>
              <p:cNvSpPr>
                <a:spLocks noChangeShapeType="1"/>
              </p:cNvSpPr>
              <p:nvPr/>
            </p:nvSpPr>
            <p:spPr bwMode="auto">
              <a:xfrm>
                <a:off x="3931" y="3053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8" name="Freeform 360"/>
              <p:cNvSpPr>
                <a:spLocks/>
              </p:cNvSpPr>
              <p:nvPr/>
            </p:nvSpPr>
            <p:spPr bwMode="auto">
              <a:xfrm>
                <a:off x="3969" y="3096"/>
                <a:ext cx="48" cy="34"/>
              </a:xfrm>
              <a:custGeom>
                <a:avLst/>
                <a:gdLst>
                  <a:gd name="T0" fmla="*/ 0 w 48"/>
                  <a:gd name="T1" fmla="*/ 0 h 34"/>
                  <a:gd name="T2" fmla="*/ 0 w 48"/>
                  <a:gd name="T3" fmla="*/ 34 h 34"/>
                  <a:gd name="T4" fmla="*/ 48 w 48"/>
                  <a:gd name="T5" fmla="*/ 3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0" y="0"/>
                    </a:moveTo>
                    <a:lnTo>
                      <a:pt x="0" y="34"/>
                    </a:lnTo>
                    <a:lnTo>
                      <a:pt x="48" y="3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9" name="Freeform 361"/>
              <p:cNvSpPr>
                <a:spLocks/>
              </p:cNvSpPr>
              <p:nvPr/>
            </p:nvSpPr>
            <p:spPr bwMode="auto">
              <a:xfrm>
                <a:off x="3711" y="3096"/>
                <a:ext cx="187" cy="34"/>
              </a:xfrm>
              <a:custGeom>
                <a:avLst/>
                <a:gdLst>
                  <a:gd name="T0" fmla="*/ 0 w 187"/>
                  <a:gd name="T1" fmla="*/ 34 h 34"/>
                  <a:gd name="T2" fmla="*/ 187 w 187"/>
                  <a:gd name="T3" fmla="*/ 34 h 34"/>
                  <a:gd name="T4" fmla="*/ 187 w 187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" h="34">
                    <a:moveTo>
                      <a:pt x="0" y="34"/>
                    </a:moveTo>
                    <a:lnTo>
                      <a:pt x="187" y="34"/>
                    </a:lnTo>
                    <a:lnTo>
                      <a:pt x="187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0" name="Line 362"/>
              <p:cNvSpPr>
                <a:spLocks noChangeShapeType="1"/>
              </p:cNvSpPr>
              <p:nvPr/>
            </p:nvSpPr>
            <p:spPr bwMode="auto">
              <a:xfrm>
                <a:off x="3898" y="3096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1" name="Line 363"/>
              <p:cNvSpPr>
                <a:spLocks noChangeShapeType="1"/>
              </p:cNvSpPr>
              <p:nvPr/>
            </p:nvSpPr>
            <p:spPr bwMode="auto">
              <a:xfrm>
                <a:off x="3898" y="3077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2" name="Line 364"/>
              <p:cNvSpPr>
                <a:spLocks noChangeShapeType="1"/>
              </p:cNvSpPr>
              <p:nvPr/>
            </p:nvSpPr>
            <p:spPr bwMode="auto">
              <a:xfrm>
                <a:off x="3931" y="2943"/>
                <a:ext cx="1" cy="29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3" name="Freeform 365"/>
              <p:cNvSpPr>
                <a:spLocks/>
              </p:cNvSpPr>
              <p:nvPr/>
            </p:nvSpPr>
            <p:spPr bwMode="auto">
              <a:xfrm>
                <a:off x="3969" y="2991"/>
                <a:ext cx="48" cy="34"/>
              </a:xfrm>
              <a:custGeom>
                <a:avLst/>
                <a:gdLst>
                  <a:gd name="T0" fmla="*/ 0 w 48"/>
                  <a:gd name="T1" fmla="*/ 0 h 34"/>
                  <a:gd name="T2" fmla="*/ 0 w 48"/>
                  <a:gd name="T3" fmla="*/ 34 h 34"/>
                  <a:gd name="T4" fmla="*/ 48 w 48"/>
                  <a:gd name="T5" fmla="*/ 3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0" y="0"/>
                    </a:moveTo>
                    <a:lnTo>
                      <a:pt x="0" y="34"/>
                    </a:lnTo>
                    <a:lnTo>
                      <a:pt x="48" y="3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4" name="Freeform 366"/>
              <p:cNvSpPr>
                <a:spLocks/>
              </p:cNvSpPr>
              <p:nvPr/>
            </p:nvSpPr>
            <p:spPr bwMode="auto">
              <a:xfrm>
                <a:off x="3640" y="2991"/>
                <a:ext cx="258" cy="34"/>
              </a:xfrm>
              <a:custGeom>
                <a:avLst/>
                <a:gdLst>
                  <a:gd name="T0" fmla="*/ 0 w 258"/>
                  <a:gd name="T1" fmla="*/ 34 h 34"/>
                  <a:gd name="T2" fmla="*/ 258 w 258"/>
                  <a:gd name="T3" fmla="*/ 34 h 34"/>
                  <a:gd name="T4" fmla="*/ 258 w 258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8" h="34">
                    <a:moveTo>
                      <a:pt x="0" y="34"/>
                    </a:moveTo>
                    <a:lnTo>
                      <a:pt x="258" y="34"/>
                    </a:lnTo>
                    <a:lnTo>
                      <a:pt x="258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5" name="Line 367"/>
              <p:cNvSpPr>
                <a:spLocks noChangeShapeType="1"/>
              </p:cNvSpPr>
              <p:nvPr/>
            </p:nvSpPr>
            <p:spPr bwMode="auto">
              <a:xfrm>
                <a:off x="3898" y="2991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6" name="Line 368"/>
              <p:cNvSpPr>
                <a:spLocks noChangeShapeType="1"/>
              </p:cNvSpPr>
              <p:nvPr/>
            </p:nvSpPr>
            <p:spPr bwMode="auto">
              <a:xfrm>
                <a:off x="3898" y="2972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7" name="Line 369"/>
              <p:cNvSpPr>
                <a:spLocks noChangeShapeType="1"/>
              </p:cNvSpPr>
              <p:nvPr/>
            </p:nvSpPr>
            <p:spPr bwMode="auto">
              <a:xfrm>
                <a:off x="3931" y="2838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8" name="Freeform 370"/>
              <p:cNvSpPr>
                <a:spLocks/>
              </p:cNvSpPr>
              <p:nvPr/>
            </p:nvSpPr>
            <p:spPr bwMode="auto">
              <a:xfrm>
                <a:off x="3969" y="2886"/>
                <a:ext cx="48" cy="29"/>
              </a:xfrm>
              <a:custGeom>
                <a:avLst/>
                <a:gdLst>
                  <a:gd name="T0" fmla="*/ 0 w 48"/>
                  <a:gd name="T1" fmla="*/ 0 h 29"/>
                  <a:gd name="T2" fmla="*/ 0 w 48"/>
                  <a:gd name="T3" fmla="*/ 29 h 29"/>
                  <a:gd name="T4" fmla="*/ 48 w 48"/>
                  <a:gd name="T5" fmla="*/ 29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9">
                    <a:moveTo>
                      <a:pt x="0" y="0"/>
                    </a:moveTo>
                    <a:lnTo>
                      <a:pt x="0" y="29"/>
                    </a:lnTo>
                    <a:lnTo>
                      <a:pt x="48" y="29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9" name="Freeform 371"/>
              <p:cNvSpPr>
                <a:spLocks/>
              </p:cNvSpPr>
              <p:nvPr/>
            </p:nvSpPr>
            <p:spPr bwMode="auto">
              <a:xfrm>
                <a:off x="3568" y="2886"/>
                <a:ext cx="330" cy="29"/>
              </a:xfrm>
              <a:custGeom>
                <a:avLst/>
                <a:gdLst>
                  <a:gd name="T0" fmla="*/ 0 w 330"/>
                  <a:gd name="T1" fmla="*/ 29 h 29"/>
                  <a:gd name="T2" fmla="*/ 330 w 330"/>
                  <a:gd name="T3" fmla="*/ 29 h 29"/>
                  <a:gd name="T4" fmla="*/ 330 w 330"/>
                  <a:gd name="T5" fmla="*/ 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" h="29">
                    <a:moveTo>
                      <a:pt x="0" y="29"/>
                    </a:moveTo>
                    <a:lnTo>
                      <a:pt x="330" y="29"/>
                    </a:lnTo>
                    <a:lnTo>
                      <a:pt x="330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0" name="Line 372"/>
              <p:cNvSpPr>
                <a:spLocks noChangeShapeType="1"/>
              </p:cNvSpPr>
              <p:nvPr/>
            </p:nvSpPr>
            <p:spPr bwMode="auto">
              <a:xfrm>
                <a:off x="3898" y="2886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1" name="Line 373"/>
              <p:cNvSpPr>
                <a:spLocks noChangeShapeType="1"/>
              </p:cNvSpPr>
              <p:nvPr/>
            </p:nvSpPr>
            <p:spPr bwMode="auto">
              <a:xfrm>
                <a:off x="3898" y="2867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2" name="Line 374"/>
              <p:cNvSpPr>
                <a:spLocks noChangeShapeType="1"/>
              </p:cNvSpPr>
              <p:nvPr/>
            </p:nvSpPr>
            <p:spPr bwMode="auto">
              <a:xfrm>
                <a:off x="3931" y="2733"/>
                <a:ext cx="1" cy="24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3" name="Freeform 375"/>
              <p:cNvSpPr>
                <a:spLocks/>
              </p:cNvSpPr>
              <p:nvPr/>
            </p:nvSpPr>
            <p:spPr bwMode="auto">
              <a:xfrm>
                <a:off x="3969" y="2776"/>
                <a:ext cx="48" cy="34"/>
              </a:xfrm>
              <a:custGeom>
                <a:avLst/>
                <a:gdLst>
                  <a:gd name="T0" fmla="*/ 0 w 48"/>
                  <a:gd name="T1" fmla="*/ 0 h 34"/>
                  <a:gd name="T2" fmla="*/ 0 w 48"/>
                  <a:gd name="T3" fmla="*/ 34 h 34"/>
                  <a:gd name="T4" fmla="*/ 48 w 48"/>
                  <a:gd name="T5" fmla="*/ 34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34">
                    <a:moveTo>
                      <a:pt x="0" y="0"/>
                    </a:moveTo>
                    <a:lnTo>
                      <a:pt x="0" y="34"/>
                    </a:lnTo>
                    <a:lnTo>
                      <a:pt x="48" y="34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4" name="Freeform 376"/>
              <p:cNvSpPr>
                <a:spLocks/>
              </p:cNvSpPr>
              <p:nvPr/>
            </p:nvSpPr>
            <p:spPr bwMode="auto">
              <a:xfrm>
                <a:off x="3496" y="2776"/>
                <a:ext cx="402" cy="34"/>
              </a:xfrm>
              <a:custGeom>
                <a:avLst/>
                <a:gdLst>
                  <a:gd name="T0" fmla="*/ 0 w 402"/>
                  <a:gd name="T1" fmla="*/ 34 h 34"/>
                  <a:gd name="T2" fmla="*/ 402 w 402"/>
                  <a:gd name="T3" fmla="*/ 34 h 34"/>
                  <a:gd name="T4" fmla="*/ 402 w 402"/>
                  <a:gd name="T5" fmla="*/ 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2" h="34">
                    <a:moveTo>
                      <a:pt x="0" y="34"/>
                    </a:moveTo>
                    <a:lnTo>
                      <a:pt x="402" y="34"/>
                    </a:lnTo>
                    <a:lnTo>
                      <a:pt x="402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5" name="Line 377"/>
              <p:cNvSpPr>
                <a:spLocks noChangeShapeType="1"/>
              </p:cNvSpPr>
              <p:nvPr/>
            </p:nvSpPr>
            <p:spPr bwMode="auto">
              <a:xfrm>
                <a:off x="3898" y="2776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6" name="Line 378"/>
              <p:cNvSpPr>
                <a:spLocks noChangeShapeType="1"/>
              </p:cNvSpPr>
              <p:nvPr/>
            </p:nvSpPr>
            <p:spPr bwMode="auto">
              <a:xfrm>
                <a:off x="3898" y="2757"/>
                <a:ext cx="71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7" name="Line 379"/>
              <p:cNvSpPr>
                <a:spLocks noChangeShapeType="1"/>
              </p:cNvSpPr>
              <p:nvPr/>
            </p:nvSpPr>
            <p:spPr bwMode="auto">
              <a:xfrm>
                <a:off x="4017" y="3025"/>
                <a:ext cx="8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8" name="Freeform 380"/>
              <p:cNvSpPr>
                <a:spLocks/>
              </p:cNvSpPr>
              <p:nvPr/>
            </p:nvSpPr>
            <p:spPr bwMode="auto">
              <a:xfrm>
                <a:off x="4074" y="2986"/>
                <a:ext cx="115" cy="72"/>
              </a:xfrm>
              <a:custGeom>
                <a:avLst/>
                <a:gdLst>
                  <a:gd name="T0" fmla="*/ 19 w 24"/>
                  <a:gd name="T1" fmla="*/ 38 h 15"/>
                  <a:gd name="T2" fmla="*/ 0 w 24"/>
                  <a:gd name="T3" fmla="*/ 0 h 15"/>
                  <a:gd name="T4" fmla="*/ 0 w 24"/>
                  <a:gd name="T5" fmla="*/ 0 h 15"/>
                  <a:gd name="T6" fmla="*/ 58 w 24"/>
                  <a:gd name="T7" fmla="*/ 24 h 15"/>
                  <a:gd name="T8" fmla="*/ 115 w 24"/>
                  <a:gd name="T9" fmla="*/ 38 h 15"/>
                  <a:gd name="T10" fmla="*/ 58 w 24"/>
                  <a:gd name="T11" fmla="*/ 48 h 15"/>
                  <a:gd name="T12" fmla="*/ 0 w 24"/>
                  <a:gd name="T13" fmla="*/ 72 h 15"/>
                  <a:gd name="T14" fmla="*/ 0 w 24"/>
                  <a:gd name="T15" fmla="*/ 72 h 15"/>
                  <a:gd name="T16" fmla="*/ 19 w 24"/>
                  <a:gd name="T17" fmla="*/ 38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5">
                    <a:moveTo>
                      <a:pt x="4" y="8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6" y="6"/>
                      <a:pt x="20" y="7"/>
                      <a:pt x="24" y="8"/>
                    </a:cubicBezTo>
                    <a:cubicBezTo>
                      <a:pt x="20" y="8"/>
                      <a:pt x="16" y="9"/>
                      <a:pt x="12" y="1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9" name="Line 381"/>
              <p:cNvSpPr>
                <a:spLocks noChangeShapeType="1"/>
              </p:cNvSpPr>
              <p:nvPr/>
            </p:nvSpPr>
            <p:spPr bwMode="auto">
              <a:xfrm flipH="1">
                <a:off x="4103" y="3507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0" name="Line 382"/>
              <p:cNvSpPr>
                <a:spLocks noChangeShapeType="1"/>
              </p:cNvSpPr>
              <p:nvPr/>
            </p:nvSpPr>
            <p:spPr bwMode="auto">
              <a:xfrm flipV="1">
                <a:off x="4313" y="3421"/>
                <a:ext cx="1" cy="8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1" name="Freeform 383"/>
              <p:cNvSpPr>
                <a:spLocks/>
              </p:cNvSpPr>
              <p:nvPr/>
            </p:nvSpPr>
            <p:spPr bwMode="auto">
              <a:xfrm>
                <a:off x="4280" y="3335"/>
                <a:ext cx="71" cy="115"/>
              </a:xfrm>
              <a:custGeom>
                <a:avLst/>
                <a:gdLst>
                  <a:gd name="T0" fmla="*/ 33 w 15"/>
                  <a:gd name="T1" fmla="*/ 96 h 24"/>
                  <a:gd name="T2" fmla="*/ 71 w 15"/>
                  <a:gd name="T3" fmla="*/ 115 h 24"/>
                  <a:gd name="T4" fmla="*/ 71 w 15"/>
                  <a:gd name="T5" fmla="*/ 115 h 24"/>
                  <a:gd name="T6" fmla="*/ 47 w 15"/>
                  <a:gd name="T7" fmla="*/ 58 h 24"/>
                  <a:gd name="T8" fmla="*/ 33 w 15"/>
                  <a:gd name="T9" fmla="*/ 0 h 24"/>
                  <a:gd name="T10" fmla="*/ 24 w 15"/>
                  <a:gd name="T11" fmla="*/ 58 h 24"/>
                  <a:gd name="T12" fmla="*/ 0 w 15"/>
                  <a:gd name="T13" fmla="*/ 115 h 24"/>
                  <a:gd name="T14" fmla="*/ 0 w 15"/>
                  <a:gd name="T15" fmla="*/ 115 h 24"/>
                  <a:gd name="T16" fmla="*/ 33 w 15"/>
                  <a:gd name="T17" fmla="*/ 96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" h="24">
                    <a:moveTo>
                      <a:pt x="7" y="20"/>
                    </a:move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8"/>
                      <a:pt x="8" y="4"/>
                      <a:pt x="7" y="0"/>
                    </a:cubicBezTo>
                    <a:cubicBezTo>
                      <a:pt x="6" y="4"/>
                      <a:pt x="6" y="8"/>
                      <a:pt x="5" y="1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2" name="Line 384"/>
              <p:cNvSpPr>
                <a:spLocks noChangeShapeType="1"/>
              </p:cNvSpPr>
              <p:nvPr/>
            </p:nvSpPr>
            <p:spPr bwMode="auto">
              <a:xfrm flipV="1">
                <a:off x="4753" y="2881"/>
                <a:ext cx="1" cy="426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3" name="Line 385"/>
              <p:cNvSpPr>
                <a:spLocks noChangeShapeType="1"/>
              </p:cNvSpPr>
              <p:nvPr/>
            </p:nvSpPr>
            <p:spPr bwMode="auto">
              <a:xfrm flipH="1">
                <a:off x="4667" y="3096"/>
                <a:ext cx="86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4" name="Freeform 386"/>
              <p:cNvSpPr>
                <a:spLocks/>
              </p:cNvSpPr>
              <p:nvPr/>
            </p:nvSpPr>
            <p:spPr bwMode="auto">
              <a:xfrm>
                <a:off x="4581" y="3058"/>
                <a:ext cx="114" cy="72"/>
              </a:xfrm>
              <a:custGeom>
                <a:avLst/>
                <a:gdLst>
                  <a:gd name="T0" fmla="*/ 19 w 24"/>
                  <a:gd name="T1" fmla="*/ 38 h 15"/>
                  <a:gd name="T2" fmla="*/ 0 w 24"/>
                  <a:gd name="T3" fmla="*/ 72 h 15"/>
                  <a:gd name="T4" fmla="*/ 0 w 24"/>
                  <a:gd name="T5" fmla="*/ 72 h 15"/>
                  <a:gd name="T6" fmla="*/ 57 w 24"/>
                  <a:gd name="T7" fmla="*/ 53 h 15"/>
                  <a:gd name="T8" fmla="*/ 114 w 24"/>
                  <a:gd name="T9" fmla="*/ 38 h 15"/>
                  <a:gd name="T10" fmla="*/ 57 w 24"/>
                  <a:gd name="T11" fmla="*/ 24 h 15"/>
                  <a:gd name="T12" fmla="*/ 0 w 24"/>
                  <a:gd name="T13" fmla="*/ 0 h 15"/>
                  <a:gd name="T14" fmla="*/ 0 w 24"/>
                  <a:gd name="T15" fmla="*/ 5 h 15"/>
                  <a:gd name="T16" fmla="*/ 19 w 24"/>
                  <a:gd name="T17" fmla="*/ 38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4" h="15">
                    <a:moveTo>
                      <a:pt x="4" y="8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6" y="10"/>
                      <a:pt x="20" y="9"/>
                      <a:pt x="24" y="8"/>
                    </a:cubicBezTo>
                    <a:cubicBezTo>
                      <a:pt x="20" y="7"/>
                      <a:pt x="16" y="6"/>
                      <a:pt x="12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5" name="Line 387"/>
              <p:cNvSpPr>
                <a:spLocks noChangeShapeType="1"/>
              </p:cNvSpPr>
              <p:nvPr/>
            </p:nvSpPr>
            <p:spPr bwMode="auto">
              <a:xfrm>
                <a:off x="1098" y="2771"/>
                <a:ext cx="425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6" name="Rectangle 388"/>
              <p:cNvSpPr>
                <a:spLocks noChangeArrowheads="1"/>
              </p:cNvSpPr>
              <p:nvPr/>
            </p:nvSpPr>
            <p:spPr bwMode="auto">
              <a:xfrm>
                <a:off x="1040" y="2805"/>
                <a:ext cx="669" cy="669"/>
              </a:xfrm>
              <a:prstGeom prst="rect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GB" altLang="en-US"/>
              </a:p>
            </p:txBody>
          </p:sp>
          <p:sp>
            <p:nvSpPr>
              <p:cNvPr id="31277" name="Line 389"/>
              <p:cNvSpPr>
                <a:spLocks noChangeShapeType="1"/>
              </p:cNvSpPr>
              <p:nvPr/>
            </p:nvSpPr>
            <p:spPr bwMode="auto">
              <a:xfrm>
                <a:off x="1447" y="2685"/>
                <a:ext cx="23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8" name="Freeform 390"/>
              <p:cNvSpPr>
                <a:spLocks/>
              </p:cNvSpPr>
              <p:nvPr/>
            </p:nvSpPr>
            <p:spPr bwMode="auto">
              <a:xfrm>
                <a:off x="1490" y="2724"/>
                <a:ext cx="33" cy="47"/>
              </a:xfrm>
              <a:custGeom>
                <a:avLst/>
                <a:gdLst>
                  <a:gd name="T0" fmla="*/ 0 w 33"/>
                  <a:gd name="T1" fmla="*/ 0 h 47"/>
                  <a:gd name="T2" fmla="*/ 33 w 33"/>
                  <a:gd name="T3" fmla="*/ 0 h 47"/>
                  <a:gd name="T4" fmla="*/ 33 w 33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47">
                    <a:moveTo>
                      <a:pt x="0" y="0"/>
                    </a:moveTo>
                    <a:lnTo>
                      <a:pt x="33" y="0"/>
                    </a:lnTo>
                    <a:lnTo>
                      <a:pt x="33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9" name="Freeform 391"/>
              <p:cNvSpPr>
                <a:spLocks/>
              </p:cNvSpPr>
              <p:nvPr/>
            </p:nvSpPr>
            <p:spPr bwMode="auto">
              <a:xfrm>
                <a:off x="1490" y="2518"/>
                <a:ext cx="133" cy="129"/>
              </a:xfrm>
              <a:custGeom>
                <a:avLst/>
                <a:gdLst>
                  <a:gd name="T0" fmla="*/ 0 w 133"/>
                  <a:gd name="T1" fmla="*/ 129 h 129"/>
                  <a:gd name="T2" fmla="*/ 33 w 133"/>
                  <a:gd name="T3" fmla="*/ 129 h 129"/>
                  <a:gd name="T4" fmla="*/ 33 w 133"/>
                  <a:gd name="T5" fmla="*/ 0 h 129"/>
                  <a:gd name="T6" fmla="*/ 133 w 133"/>
                  <a:gd name="T7" fmla="*/ 0 h 1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3" h="129">
                    <a:moveTo>
                      <a:pt x="0" y="129"/>
                    </a:moveTo>
                    <a:lnTo>
                      <a:pt x="33" y="129"/>
                    </a:lnTo>
                    <a:lnTo>
                      <a:pt x="33" y="0"/>
                    </a:lnTo>
                    <a:lnTo>
                      <a:pt x="133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0" name="Line 392"/>
              <p:cNvSpPr>
                <a:spLocks noChangeShapeType="1"/>
              </p:cNvSpPr>
              <p:nvPr/>
            </p:nvSpPr>
            <p:spPr bwMode="auto">
              <a:xfrm>
                <a:off x="1490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1" name="Line 393"/>
              <p:cNvSpPr>
                <a:spLocks noChangeShapeType="1"/>
              </p:cNvSpPr>
              <p:nvPr/>
            </p:nvSpPr>
            <p:spPr bwMode="auto">
              <a:xfrm>
                <a:off x="1470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2" name="Line 394"/>
              <p:cNvSpPr>
                <a:spLocks noChangeShapeType="1"/>
              </p:cNvSpPr>
              <p:nvPr/>
            </p:nvSpPr>
            <p:spPr bwMode="auto">
              <a:xfrm>
                <a:off x="1341" y="2685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3" name="Freeform 395"/>
              <p:cNvSpPr>
                <a:spLocks/>
              </p:cNvSpPr>
              <p:nvPr/>
            </p:nvSpPr>
            <p:spPr bwMode="auto">
              <a:xfrm>
                <a:off x="1384" y="2724"/>
                <a:ext cx="34" cy="47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4" name="Freeform 396"/>
              <p:cNvSpPr>
                <a:spLocks/>
              </p:cNvSpPr>
              <p:nvPr/>
            </p:nvSpPr>
            <p:spPr bwMode="auto">
              <a:xfrm>
                <a:off x="1384" y="2446"/>
                <a:ext cx="134" cy="201"/>
              </a:xfrm>
              <a:custGeom>
                <a:avLst/>
                <a:gdLst>
                  <a:gd name="T0" fmla="*/ 0 w 134"/>
                  <a:gd name="T1" fmla="*/ 201 h 201"/>
                  <a:gd name="T2" fmla="*/ 34 w 134"/>
                  <a:gd name="T3" fmla="*/ 201 h 201"/>
                  <a:gd name="T4" fmla="*/ 34 w 134"/>
                  <a:gd name="T5" fmla="*/ 0 h 201"/>
                  <a:gd name="T6" fmla="*/ 134 w 134"/>
                  <a:gd name="T7" fmla="*/ 0 h 2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4" h="201">
                    <a:moveTo>
                      <a:pt x="0" y="201"/>
                    </a:moveTo>
                    <a:lnTo>
                      <a:pt x="34" y="201"/>
                    </a:lnTo>
                    <a:lnTo>
                      <a:pt x="34" y="0"/>
                    </a:lnTo>
                    <a:lnTo>
                      <a:pt x="134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5" name="Line 397"/>
              <p:cNvSpPr>
                <a:spLocks noChangeShapeType="1"/>
              </p:cNvSpPr>
              <p:nvPr/>
            </p:nvSpPr>
            <p:spPr bwMode="auto">
              <a:xfrm>
                <a:off x="1384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6" name="Line 398"/>
              <p:cNvSpPr>
                <a:spLocks noChangeShapeType="1"/>
              </p:cNvSpPr>
              <p:nvPr/>
            </p:nvSpPr>
            <p:spPr bwMode="auto">
              <a:xfrm>
                <a:off x="1365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7" name="Line 399"/>
              <p:cNvSpPr>
                <a:spLocks noChangeShapeType="1"/>
              </p:cNvSpPr>
              <p:nvPr/>
            </p:nvSpPr>
            <p:spPr bwMode="auto">
              <a:xfrm>
                <a:off x="1232" y="2685"/>
                <a:ext cx="28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8" name="Freeform 400"/>
              <p:cNvSpPr>
                <a:spLocks/>
              </p:cNvSpPr>
              <p:nvPr/>
            </p:nvSpPr>
            <p:spPr bwMode="auto">
              <a:xfrm>
                <a:off x="1279" y="2724"/>
                <a:ext cx="29" cy="47"/>
              </a:xfrm>
              <a:custGeom>
                <a:avLst/>
                <a:gdLst>
                  <a:gd name="T0" fmla="*/ 0 w 29"/>
                  <a:gd name="T1" fmla="*/ 0 h 47"/>
                  <a:gd name="T2" fmla="*/ 29 w 29"/>
                  <a:gd name="T3" fmla="*/ 0 h 47"/>
                  <a:gd name="T4" fmla="*/ 29 w 29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7">
                    <a:moveTo>
                      <a:pt x="0" y="0"/>
                    </a:moveTo>
                    <a:lnTo>
                      <a:pt x="29" y="0"/>
                    </a:lnTo>
                    <a:lnTo>
                      <a:pt x="29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9" name="Freeform 401"/>
              <p:cNvSpPr>
                <a:spLocks/>
              </p:cNvSpPr>
              <p:nvPr/>
            </p:nvSpPr>
            <p:spPr bwMode="auto">
              <a:xfrm>
                <a:off x="1279" y="2375"/>
                <a:ext cx="129" cy="272"/>
              </a:xfrm>
              <a:custGeom>
                <a:avLst/>
                <a:gdLst>
                  <a:gd name="T0" fmla="*/ 0 w 129"/>
                  <a:gd name="T1" fmla="*/ 272 h 272"/>
                  <a:gd name="T2" fmla="*/ 29 w 129"/>
                  <a:gd name="T3" fmla="*/ 272 h 272"/>
                  <a:gd name="T4" fmla="*/ 29 w 129"/>
                  <a:gd name="T5" fmla="*/ 0 h 272"/>
                  <a:gd name="T6" fmla="*/ 129 w 129"/>
                  <a:gd name="T7" fmla="*/ 0 h 2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272">
                    <a:moveTo>
                      <a:pt x="0" y="272"/>
                    </a:moveTo>
                    <a:lnTo>
                      <a:pt x="29" y="272"/>
                    </a:lnTo>
                    <a:lnTo>
                      <a:pt x="29" y="0"/>
                    </a:lnTo>
                    <a:lnTo>
                      <a:pt x="1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0" name="Line 402"/>
              <p:cNvSpPr>
                <a:spLocks noChangeShapeType="1"/>
              </p:cNvSpPr>
              <p:nvPr/>
            </p:nvSpPr>
            <p:spPr bwMode="auto">
              <a:xfrm>
                <a:off x="1279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1" name="Line 403"/>
              <p:cNvSpPr>
                <a:spLocks noChangeShapeType="1"/>
              </p:cNvSpPr>
              <p:nvPr/>
            </p:nvSpPr>
            <p:spPr bwMode="auto">
              <a:xfrm>
                <a:off x="1260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2" name="Line 404"/>
              <p:cNvSpPr>
                <a:spLocks noChangeShapeType="1"/>
              </p:cNvSpPr>
              <p:nvPr/>
            </p:nvSpPr>
            <p:spPr bwMode="auto">
              <a:xfrm>
                <a:off x="1126" y="2685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3" name="Freeform 405"/>
              <p:cNvSpPr>
                <a:spLocks/>
              </p:cNvSpPr>
              <p:nvPr/>
            </p:nvSpPr>
            <p:spPr bwMode="auto">
              <a:xfrm>
                <a:off x="1174" y="2724"/>
                <a:ext cx="29" cy="47"/>
              </a:xfrm>
              <a:custGeom>
                <a:avLst/>
                <a:gdLst>
                  <a:gd name="T0" fmla="*/ 0 w 29"/>
                  <a:gd name="T1" fmla="*/ 0 h 47"/>
                  <a:gd name="T2" fmla="*/ 29 w 29"/>
                  <a:gd name="T3" fmla="*/ 0 h 47"/>
                  <a:gd name="T4" fmla="*/ 29 w 29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7">
                    <a:moveTo>
                      <a:pt x="0" y="0"/>
                    </a:moveTo>
                    <a:lnTo>
                      <a:pt x="29" y="0"/>
                    </a:lnTo>
                    <a:lnTo>
                      <a:pt x="29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4" name="Freeform 406"/>
              <p:cNvSpPr>
                <a:spLocks/>
              </p:cNvSpPr>
              <p:nvPr/>
            </p:nvSpPr>
            <p:spPr bwMode="auto">
              <a:xfrm>
                <a:off x="1174" y="2303"/>
                <a:ext cx="129" cy="344"/>
              </a:xfrm>
              <a:custGeom>
                <a:avLst/>
                <a:gdLst>
                  <a:gd name="T0" fmla="*/ 0 w 129"/>
                  <a:gd name="T1" fmla="*/ 344 h 344"/>
                  <a:gd name="T2" fmla="*/ 29 w 129"/>
                  <a:gd name="T3" fmla="*/ 344 h 344"/>
                  <a:gd name="T4" fmla="*/ 29 w 129"/>
                  <a:gd name="T5" fmla="*/ 0 h 344"/>
                  <a:gd name="T6" fmla="*/ 129 w 129"/>
                  <a:gd name="T7" fmla="*/ 0 h 3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344">
                    <a:moveTo>
                      <a:pt x="0" y="344"/>
                    </a:moveTo>
                    <a:lnTo>
                      <a:pt x="29" y="344"/>
                    </a:lnTo>
                    <a:lnTo>
                      <a:pt x="29" y="0"/>
                    </a:lnTo>
                    <a:lnTo>
                      <a:pt x="129" y="0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5" name="Line 407"/>
              <p:cNvSpPr>
                <a:spLocks noChangeShapeType="1"/>
              </p:cNvSpPr>
              <p:nvPr/>
            </p:nvSpPr>
            <p:spPr bwMode="auto">
              <a:xfrm>
                <a:off x="1174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6" name="Line 408"/>
              <p:cNvSpPr>
                <a:spLocks noChangeShapeType="1"/>
              </p:cNvSpPr>
              <p:nvPr/>
            </p:nvSpPr>
            <p:spPr bwMode="auto">
              <a:xfrm>
                <a:off x="1155" y="2647"/>
                <a:ext cx="1" cy="77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7" name="Line 409"/>
              <p:cNvSpPr>
                <a:spLocks noChangeShapeType="1"/>
              </p:cNvSpPr>
              <p:nvPr/>
            </p:nvSpPr>
            <p:spPr bwMode="auto">
              <a:xfrm>
                <a:off x="1021" y="2685"/>
                <a:ext cx="24" cy="1"/>
              </a:xfrm>
              <a:prstGeom prst="line">
                <a:avLst/>
              </a:prstGeom>
              <a:noFill/>
              <a:ln w="14288">
                <a:solidFill>
                  <a:srgbClr val="9999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8" name="Freeform 410"/>
              <p:cNvSpPr>
                <a:spLocks/>
              </p:cNvSpPr>
              <p:nvPr/>
            </p:nvSpPr>
            <p:spPr bwMode="auto">
              <a:xfrm>
                <a:off x="1064" y="2724"/>
                <a:ext cx="34" cy="47"/>
              </a:xfrm>
              <a:custGeom>
                <a:avLst/>
                <a:gdLst>
                  <a:gd name="T0" fmla="*/ 0 w 34"/>
                  <a:gd name="T1" fmla="*/ 0 h 47"/>
                  <a:gd name="T2" fmla="*/ 34 w 34"/>
                  <a:gd name="T3" fmla="*/ 0 h 47"/>
                  <a:gd name="T4" fmla="*/ 34 w 34"/>
                  <a:gd name="T5" fmla="*/ 47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47">
                    <a:moveTo>
                      <a:pt x="0" y="0"/>
                    </a:moveTo>
                    <a:lnTo>
                      <a:pt x="34" y="0"/>
                    </a:lnTo>
                    <a:lnTo>
                      <a:pt x="34" y="47"/>
                    </a:lnTo>
                  </a:path>
                </a:pathLst>
              </a:custGeom>
              <a:noFill/>
              <a:ln w="14288" cap="flat">
                <a:solidFill>
                  <a:srgbClr val="99999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727" name="Freeform 412"/>
            <p:cNvSpPr>
              <a:spLocks/>
            </p:cNvSpPr>
            <p:nvPr/>
          </p:nvSpPr>
          <p:spPr bwMode="auto">
            <a:xfrm>
              <a:off x="1064" y="2116"/>
              <a:ext cx="134" cy="416"/>
            </a:xfrm>
            <a:custGeom>
              <a:avLst/>
              <a:gdLst>
                <a:gd name="T0" fmla="*/ 0 w 134"/>
                <a:gd name="T1" fmla="*/ 416 h 416"/>
                <a:gd name="T2" fmla="*/ 34 w 134"/>
                <a:gd name="T3" fmla="*/ 416 h 416"/>
                <a:gd name="T4" fmla="*/ 34 w 134"/>
                <a:gd name="T5" fmla="*/ 0 h 416"/>
                <a:gd name="T6" fmla="*/ 134 w 134"/>
                <a:gd name="T7" fmla="*/ 0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4" h="416">
                  <a:moveTo>
                    <a:pt x="0" y="416"/>
                  </a:moveTo>
                  <a:lnTo>
                    <a:pt x="34" y="416"/>
                  </a:lnTo>
                  <a:lnTo>
                    <a:pt x="34" y="0"/>
                  </a:lnTo>
                  <a:lnTo>
                    <a:pt x="134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8" name="Line 413"/>
            <p:cNvSpPr>
              <a:spLocks noChangeShapeType="1"/>
            </p:cNvSpPr>
            <p:nvPr/>
          </p:nvSpPr>
          <p:spPr bwMode="auto">
            <a:xfrm>
              <a:off x="1064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9" name="Line 414"/>
            <p:cNvSpPr>
              <a:spLocks noChangeShapeType="1"/>
            </p:cNvSpPr>
            <p:nvPr/>
          </p:nvSpPr>
          <p:spPr bwMode="auto">
            <a:xfrm>
              <a:off x="1045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0" name="Line 415"/>
            <p:cNvSpPr>
              <a:spLocks noChangeShapeType="1"/>
            </p:cNvSpPr>
            <p:nvPr/>
          </p:nvSpPr>
          <p:spPr bwMode="auto">
            <a:xfrm>
              <a:off x="1308" y="2656"/>
              <a:ext cx="1" cy="86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1" name="Freeform 416"/>
            <p:cNvSpPr>
              <a:spLocks/>
            </p:cNvSpPr>
            <p:nvPr/>
          </p:nvSpPr>
          <p:spPr bwMode="auto">
            <a:xfrm>
              <a:off x="1275" y="2714"/>
              <a:ext cx="71" cy="114"/>
            </a:xfrm>
            <a:custGeom>
              <a:avLst/>
              <a:gdLst>
                <a:gd name="T0" fmla="*/ 33 w 15"/>
                <a:gd name="T1" fmla="*/ 19 h 24"/>
                <a:gd name="T2" fmla="*/ 0 w 15"/>
                <a:gd name="T3" fmla="*/ 0 h 24"/>
                <a:gd name="T4" fmla="*/ 0 w 15"/>
                <a:gd name="T5" fmla="*/ 0 h 24"/>
                <a:gd name="T6" fmla="*/ 24 w 15"/>
                <a:gd name="T7" fmla="*/ 57 h 24"/>
                <a:gd name="T8" fmla="*/ 33 w 15"/>
                <a:gd name="T9" fmla="*/ 114 h 24"/>
                <a:gd name="T10" fmla="*/ 47 w 15"/>
                <a:gd name="T11" fmla="*/ 57 h 24"/>
                <a:gd name="T12" fmla="*/ 71 w 15"/>
                <a:gd name="T13" fmla="*/ 0 h 24"/>
                <a:gd name="T14" fmla="*/ 71 w 15"/>
                <a:gd name="T15" fmla="*/ 0 h 24"/>
                <a:gd name="T16" fmla="*/ 33 w 15"/>
                <a:gd name="T17" fmla="*/ 19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7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6"/>
                    <a:pt x="7" y="20"/>
                    <a:pt x="7" y="24"/>
                  </a:cubicBezTo>
                  <a:cubicBezTo>
                    <a:pt x="8" y="20"/>
                    <a:pt x="9" y="16"/>
                    <a:pt x="10" y="1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7" y="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2" name="Line 417"/>
            <p:cNvSpPr>
              <a:spLocks noChangeShapeType="1"/>
            </p:cNvSpPr>
            <p:nvPr/>
          </p:nvSpPr>
          <p:spPr bwMode="auto">
            <a:xfrm>
              <a:off x="1007" y="2838"/>
              <a:ext cx="1" cy="425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3" name="Line 418"/>
            <p:cNvSpPr>
              <a:spLocks noChangeShapeType="1"/>
            </p:cNvSpPr>
            <p:nvPr/>
          </p:nvSpPr>
          <p:spPr bwMode="auto">
            <a:xfrm>
              <a:off x="1007" y="3053"/>
              <a:ext cx="8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4" name="Freeform 419"/>
            <p:cNvSpPr>
              <a:spLocks/>
            </p:cNvSpPr>
            <p:nvPr/>
          </p:nvSpPr>
          <p:spPr bwMode="auto">
            <a:xfrm>
              <a:off x="1064" y="3015"/>
              <a:ext cx="115" cy="71"/>
            </a:xfrm>
            <a:custGeom>
              <a:avLst/>
              <a:gdLst>
                <a:gd name="T0" fmla="*/ 19 w 24"/>
                <a:gd name="T1" fmla="*/ 38 h 15"/>
                <a:gd name="T2" fmla="*/ 0 w 24"/>
                <a:gd name="T3" fmla="*/ 5 h 15"/>
                <a:gd name="T4" fmla="*/ 0 w 24"/>
                <a:gd name="T5" fmla="*/ 0 h 15"/>
                <a:gd name="T6" fmla="*/ 58 w 24"/>
                <a:gd name="T7" fmla="*/ 24 h 15"/>
                <a:gd name="T8" fmla="*/ 115 w 24"/>
                <a:gd name="T9" fmla="*/ 38 h 15"/>
                <a:gd name="T10" fmla="*/ 58 w 24"/>
                <a:gd name="T11" fmla="*/ 47 h 15"/>
                <a:gd name="T12" fmla="*/ 0 w 24"/>
                <a:gd name="T13" fmla="*/ 71 h 15"/>
                <a:gd name="T14" fmla="*/ 0 w 24"/>
                <a:gd name="T15" fmla="*/ 71 h 15"/>
                <a:gd name="T16" fmla="*/ 19 w 24"/>
                <a:gd name="T17" fmla="*/ 38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">
                  <a:moveTo>
                    <a:pt x="4" y="8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6" y="6"/>
                    <a:pt x="20" y="7"/>
                    <a:pt x="24" y="8"/>
                  </a:cubicBezTo>
                  <a:cubicBezTo>
                    <a:pt x="20" y="9"/>
                    <a:pt x="16" y="10"/>
                    <a:pt x="12" y="1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4" y="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5" name="Line 420"/>
            <p:cNvSpPr>
              <a:spLocks noChangeShapeType="1"/>
            </p:cNvSpPr>
            <p:nvPr/>
          </p:nvSpPr>
          <p:spPr bwMode="auto">
            <a:xfrm flipH="1">
              <a:off x="1093" y="3392"/>
              <a:ext cx="425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6" name="Line 421"/>
            <p:cNvSpPr>
              <a:spLocks noChangeShapeType="1"/>
            </p:cNvSpPr>
            <p:nvPr/>
          </p:nvSpPr>
          <p:spPr bwMode="auto">
            <a:xfrm flipV="1">
              <a:off x="1303" y="3306"/>
              <a:ext cx="1" cy="86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7" name="Freeform 422"/>
            <p:cNvSpPr>
              <a:spLocks/>
            </p:cNvSpPr>
            <p:nvPr/>
          </p:nvSpPr>
          <p:spPr bwMode="auto">
            <a:xfrm>
              <a:off x="1270" y="3220"/>
              <a:ext cx="71" cy="115"/>
            </a:xfrm>
            <a:custGeom>
              <a:avLst/>
              <a:gdLst>
                <a:gd name="T0" fmla="*/ 33 w 15"/>
                <a:gd name="T1" fmla="*/ 96 h 24"/>
                <a:gd name="T2" fmla="*/ 71 w 15"/>
                <a:gd name="T3" fmla="*/ 115 h 24"/>
                <a:gd name="T4" fmla="*/ 71 w 15"/>
                <a:gd name="T5" fmla="*/ 115 h 24"/>
                <a:gd name="T6" fmla="*/ 47 w 15"/>
                <a:gd name="T7" fmla="*/ 58 h 24"/>
                <a:gd name="T8" fmla="*/ 33 w 15"/>
                <a:gd name="T9" fmla="*/ 0 h 24"/>
                <a:gd name="T10" fmla="*/ 24 w 15"/>
                <a:gd name="T11" fmla="*/ 58 h 24"/>
                <a:gd name="T12" fmla="*/ 0 w 15"/>
                <a:gd name="T13" fmla="*/ 115 h 24"/>
                <a:gd name="T14" fmla="*/ 0 w 15"/>
                <a:gd name="T15" fmla="*/ 115 h 24"/>
                <a:gd name="T16" fmla="*/ 33 w 15"/>
                <a:gd name="T17" fmla="*/ 9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7" y="20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8"/>
                    <a:pt x="8" y="4"/>
                    <a:pt x="7" y="0"/>
                  </a:cubicBezTo>
                  <a:cubicBezTo>
                    <a:pt x="7" y="4"/>
                    <a:pt x="6" y="8"/>
                    <a:pt x="5" y="1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8" name="Line 423"/>
            <p:cNvSpPr>
              <a:spLocks noChangeShapeType="1"/>
            </p:cNvSpPr>
            <p:nvPr/>
          </p:nvSpPr>
          <p:spPr bwMode="auto">
            <a:xfrm>
              <a:off x="2612" y="2656"/>
              <a:ext cx="42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39" name="Line 424"/>
            <p:cNvSpPr>
              <a:spLocks noChangeShapeType="1"/>
            </p:cNvSpPr>
            <p:nvPr/>
          </p:nvSpPr>
          <p:spPr bwMode="auto">
            <a:xfrm>
              <a:off x="2961" y="2570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0" name="Freeform 425"/>
            <p:cNvSpPr>
              <a:spLocks/>
            </p:cNvSpPr>
            <p:nvPr/>
          </p:nvSpPr>
          <p:spPr bwMode="auto">
            <a:xfrm>
              <a:off x="3004" y="2609"/>
              <a:ext cx="34" cy="47"/>
            </a:xfrm>
            <a:custGeom>
              <a:avLst/>
              <a:gdLst>
                <a:gd name="T0" fmla="*/ 0 w 34"/>
                <a:gd name="T1" fmla="*/ 0 h 47"/>
                <a:gd name="T2" fmla="*/ 34 w 34"/>
                <a:gd name="T3" fmla="*/ 0 h 47"/>
                <a:gd name="T4" fmla="*/ 34 w 34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7">
                  <a:moveTo>
                    <a:pt x="0" y="0"/>
                  </a:moveTo>
                  <a:lnTo>
                    <a:pt x="34" y="0"/>
                  </a:lnTo>
                  <a:lnTo>
                    <a:pt x="34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1" name="Freeform 426"/>
            <p:cNvSpPr>
              <a:spLocks/>
            </p:cNvSpPr>
            <p:nvPr/>
          </p:nvSpPr>
          <p:spPr bwMode="auto">
            <a:xfrm>
              <a:off x="3004" y="2403"/>
              <a:ext cx="134" cy="129"/>
            </a:xfrm>
            <a:custGeom>
              <a:avLst/>
              <a:gdLst>
                <a:gd name="T0" fmla="*/ 0 w 134"/>
                <a:gd name="T1" fmla="*/ 129 h 129"/>
                <a:gd name="T2" fmla="*/ 34 w 134"/>
                <a:gd name="T3" fmla="*/ 129 h 129"/>
                <a:gd name="T4" fmla="*/ 34 w 134"/>
                <a:gd name="T5" fmla="*/ 0 h 129"/>
                <a:gd name="T6" fmla="*/ 134 w 134"/>
                <a:gd name="T7" fmla="*/ 0 h 1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4" h="129">
                  <a:moveTo>
                    <a:pt x="0" y="129"/>
                  </a:moveTo>
                  <a:lnTo>
                    <a:pt x="34" y="129"/>
                  </a:lnTo>
                  <a:lnTo>
                    <a:pt x="34" y="0"/>
                  </a:lnTo>
                  <a:lnTo>
                    <a:pt x="134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2" name="Line 427"/>
            <p:cNvSpPr>
              <a:spLocks noChangeShapeType="1"/>
            </p:cNvSpPr>
            <p:nvPr/>
          </p:nvSpPr>
          <p:spPr bwMode="auto">
            <a:xfrm>
              <a:off x="3004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3" name="Line 428"/>
            <p:cNvSpPr>
              <a:spLocks noChangeShapeType="1"/>
            </p:cNvSpPr>
            <p:nvPr/>
          </p:nvSpPr>
          <p:spPr bwMode="auto">
            <a:xfrm>
              <a:off x="2985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4" name="Line 429"/>
            <p:cNvSpPr>
              <a:spLocks noChangeShapeType="1"/>
            </p:cNvSpPr>
            <p:nvPr/>
          </p:nvSpPr>
          <p:spPr bwMode="auto">
            <a:xfrm>
              <a:off x="2851" y="2570"/>
              <a:ext cx="29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5" name="Freeform 430"/>
            <p:cNvSpPr>
              <a:spLocks/>
            </p:cNvSpPr>
            <p:nvPr/>
          </p:nvSpPr>
          <p:spPr bwMode="auto">
            <a:xfrm>
              <a:off x="2899" y="2609"/>
              <a:ext cx="33" cy="47"/>
            </a:xfrm>
            <a:custGeom>
              <a:avLst/>
              <a:gdLst>
                <a:gd name="T0" fmla="*/ 0 w 33"/>
                <a:gd name="T1" fmla="*/ 0 h 47"/>
                <a:gd name="T2" fmla="*/ 33 w 33"/>
                <a:gd name="T3" fmla="*/ 0 h 47"/>
                <a:gd name="T4" fmla="*/ 33 w 33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7">
                  <a:moveTo>
                    <a:pt x="0" y="0"/>
                  </a:moveTo>
                  <a:lnTo>
                    <a:pt x="33" y="0"/>
                  </a:lnTo>
                  <a:lnTo>
                    <a:pt x="33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6" name="Freeform 431"/>
            <p:cNvSpPr>
              <a:spLocks/>
            </p:cNvSpPr>
            <p:nvPr/>
          </p:nvSpPr>
          <p:spPr bwMode="auto">
            <a:xfrm>
              <a:off x="2899" y="2331"/>
              <a:ext cx="134" cy="201"/>
            </a:xfrm>
            <a:custGeom>
              <a:avLst/>
              <a:gdLst>
                <a:gd name="T0" fmla="*/ 0 w 134"/>
                <a:gd name="T1" fmla="*/ 201 h 201"/>
                <a:gd name="T2" fmla="*/ 33 w 134"/>
                <a:gd name="T3" fmla="*/ 201 h 201"/>
                <a:gd name="T4" fmla="*/ 33 w 134"/>
                <a:gd name="T5" fmla="*/ 0 h 201"/>
                <a:gd name="T6" fmla="*/ 134 w 134"/>
                <a:gd name="T7" fmla="*/ 0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4" h="201">
                  <a:moveTo>
                    <a:pt x="0" y="201"/>
                  </a:moveTo>
                  <a:lnTo>
                    <a:pt x="33" y="201"/>
                  </a:lnTo>
                  <a:lnTo>
                    <a:pt x="33" y="0"/>
                  </a:lnTo>
                  <a:lnTo>
                    <a:pt x="134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7" name="Line 432"/>
            <p:cNvSpPr>
              <a:spLocks noChangeShapeType="1"/>
            </p:cNvSpPr>
            <p:nvPr/>
          </p:nvSpPr>
          <p:spPr bwMode="auto">
            <a:xfrm>
              <a:off x="2899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8" name="Line 433"/>
            <p:cNvSpPr>
              <a:spLocks noChangeShapeType="1"/>
            </p:cNvSpPr>
            <p:nvPr/>
          </p:nvSpPr>
          <p:spPr bwMode="auto">
            <a:xfrm>
              <a:off x="2880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9" name="Line 434"/>
            <p:cNvSpPr>
              <a:spLocks noChangeShapeType="1"/>
            </p:cNvSpPr>
            <p:nvPr/>
          </p:nvSpPr>
          <p:spPr bwMode="auto">
            <a:xfrm>
              <a:off x="2746" y="2570"/>
              <a:ext cx="29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0" name="Freeform 435"/>
            <p:cNvSpPr>
              <a:spLocks/>
            </p:cNvSpPr>
            <p:nvPr/>
          </p:nvSpPr>
          <p:spPr bwMode="auto">
            <a:xfrm>
              <a:off x="2794" y="2609"/>
              <a:ext cx="29" cy="47"/>
            </a:xfrm>
            <a:custGeom>
              <a:avLst/>
              <a:gdLst>
                <a:gd name="T0" fmla="*/ 0 w 29"/>
                <a:gd name="T1" fmla="*/ 0 h 47"/>
                <a:gd name="T2" fmla="*/ 29 w 29"/>
                <a:gd name="T3" fmla="*/ 0 h 47"/>
                <a:gd name="T4" fmla="*/ 29 w 29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7">
                  <a:moveTo>
                    <a:pt x="0" y="0"/>
                  </a:moveTo>
                  <a:lnTo>
                    <a:pt x="29" y="0"/>
                  </a:lnTo>
                  <a:lnTo>
                    <a:pt x="29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1" name="Freeform 436"/>
            <p:cNvSpPr>
              <a:spLocks/>
            </p:cNvSpPr>
            <p:nvPr/>
          </p:nvSpPr>
          <p:spPr bwMode="auto">
            <a:xfrm>
              <a:off x="2794" y="2260"/>
              <a:ext cx="129" cy="272"/>
            </a:xfrm>
            <a:custGeom>
              <a:avLst/>
              <a:gdLst>
                <a:gd name="T0" fmla="*/ 0 w 129"/>
                <a:gd name="T1" fmla="*/ 272 h 272"/>
                <a:gd name="T2" fmla="*/ 29 w 129"/>
                <a:gd name="T3" fmla="*/ 272 h 272"/>
                <a:gd name="T4" fmla="*/ 29 w 129"/>
                <a:gd name="T5" fmla="*/ 0 h 272"/>
                <a:gd name="T6" fmla="*/ 129 w 129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272">
                  <a:moveTo>
                    <a:pt x="0" y="272"/>
                  </a:moveTo>
                  <a:lnTo>
                    <a:pt x="29" y="272"/>
                  </a:lnTo>
                  <a:lnTo>
                    <a:pt x="29" y="0"/>
                  </a:lnTo>
                  <a:lnTo>
                    <a:pt x="129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2" name="Line 437"/>
            <p:cNvSpPr>
              <a:spLocks noChangeShapeType="1"/>
            </p:cNvSpPr>
            <p:nvPr/>
          </p:nvSpPr>
          <p:spPr bwMode="auto">
            <a:xfrm>
              <a:off x="2794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3" name="Line 438"/>
            <p:cNvSpPr>
              <a:spLocks noChangeShapeType="1"/>
            </p:cNvSpPr>
            <p:nvPr/>
          </p:nvSpPr>
          <p:spPr bwMode="auto">
            <a:xfrm>
              <a:off x="2775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4" name="Line 439"/>
            <p:cNvSpPr>
              <a:spLocks noChangeShapeType="1"/>
            </p:cNvSpPr>
            <p:nvPr/>
          </p:nvSpPr>
          <p:spPr bwMode="auto">
            <a:xfrm>
              <a:off x="2641" y="2570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5" name="Freeform 440"/>
            <p:cNvSpPr>
              <a:spLocks/>
            </p:cNvSpPr>
            <p:nvPr/>
          </p:nvSpPr>
          <p:spPr bwMode="auto">
            <a:xfrm>
              <a:off x="2684" y="2609"/>
              <a:ext cx="33" cy="47"/>
            </a:xfrm>
            <a:custGeom>
              <a:avLst/>
              <a:gdLst>
                <a:gd name="T0" fmla="*/ 0 w 33"/>
                <a:gd name="T1" fmla="*/ 0 h 47"/>
                <a:gd name="T2" fmla="*/ 33 w 33"/>
                <a:gd name="T3" fmla="*/ 0 h 47"/>
                <a:gd name="T4" fmla="*/ 33 w 33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7">
                  <a:moveTo>
                    <a:pt x="0" y="0"/>
                  </a:moveTo>
                  <a:lnTo>
                    <a:pt x="33" y="0"/>
                  </a:lnTo>
                  <a:lnTo>
                    <a:pt x="33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6" name="Freeform 441"/>
            <p:cNvSpPr>
              <a:spLocks/>
            </p:cNvSpPr>
            <p:nvPr/>
          </p:nvSpPr>
          <p:spPr bwMode="auto">
            <a:xfrm>
              <a:off x="2684" y="2188"/>
              <a:ext cx="134" cy="344"/>
            </a:xfrm>
            <a:custGeom>
              <a:avLst/>
              <a:gdLst>
                <a:gd name="T0" fmla="*/ 0 w 134"/>
                <a:gd name="T1" fmla="*/ 344 h 344"/>
                <a:gd name="T2" fmla="*/ 33 w 134"/>
                <a:gd name="T3" fmla="*/ 344 h 344"/>
                <a:gd name="T4" fmla="*/ 33 w 134"/>
                <a:gd name="T5" fmla="*/ 0 h 344"/>
                <a:gd name="T6" fmla="*/ 134 w 134"/>
                <a:gd name="T7" fmla="*/ 0 h 3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4" h="344">
                  <a:moveTo>
                    <a:pt x="0" y="344"/>
                  </a:moveTo>
                  <a:lnTo>
                    <a:pt x="33" y="344"/>
                  </a:lnTo>
                  <a:lnTo>
                    <a:pt x="33" y="0"/>
                  </a:lnTo>
                  <a:lnTo>
                    <a:pt x="134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7" name="Line 442"/>
            <p:cNvSpPr>
              <a:spLocks noChangeShapeType="1"/>
            </p:cNvSpPr>
            <p:nvPr/>
          </p:nvSpPr>
          <p:spPr bwMode="auto">
            <a:xfrm>
              <a:off x="2684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8" name="Line 443"/>
            <p:cNvSpPr>
              <a:spLocks noChangeShapeType="1"/>
            </p:cNvSpPr>
            <p:nvPr/>
          </p:nvSpPr>
          <p:spPr bwMode="auto">
            <a:xfrm>
              <a:off x="2665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9" name="Line 444"/>
            <p:cNvSpPr>
              <a:spLocks noChangeShapeType="1"/>
            </p:cNvSpPr>
            <p:nvPr/>
          </p:nvSpPr>
          <p:spPr bwMode="auto">
            <a:xfrm>
              <a:off x="2536" y="2570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0" name="Freeform 445"/>
            <p:cNvSpPr>
              <a:spLocks/>
            </p:cNvSpPr>
            <p:nvPr/>
          </p:nvSpPr>
          <p:spPr bwMode="auto">
            <a:xfrm>
              <a:off x="2579" y="2609"/>
              <a:ext cx="33" cy="47"/>
            </a:xfrm>
            <a:custGeom>
              <a:avLst/>
              <a:gdLst>
                <a:gd name="T0" fmla="*/ 0 w 33"/>
                <a:gd name="T1" fmla="*/ 0 h 47"/>
                <a:gd name="T2" fmla="*/ 33 w 33"/>
                <a:gd name="T3" fmla="*/ 0 h 47"/>
                <a:gd name="T4" fmla="*/ 33 w 33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7">
                  <a:moveTo>
                    <a:pt x="0" y="0"/>
                  </a:moveTo>
                  <a:lnTo>
                    <a:pt x="33" y="0"/>
                  </a:lnTo>
                  <a:lnTo>
                    <a:pt x="33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1" name="Freeform 446"/>
            <p:cNvSpPr>
              <a:spLocks/>
            </p:cNvSpPr>
            <p:nvPr/>
          </p:nvSpPr>
          <p:spPr bwMode="auto">
            <a:xfrm>
              <a:off x="2579" y="2116"/>
              <a:ext cx="134" cy="416"/>
            </a:xfrm>
            <a:custGeom>
              <a:avLst/>
              <a:gdLst>
                <a:gd name="T0" fmla="*/ 0 w 134"/>
                <a:gd name="T1" fmla="*/ 416 h 416"/>
                <a:gd name="T2" fmla="*/ 33 w 134"/>
                <a:gd name="T3" fmla="*/ 416 h 416"/>
                <a:gd name="T4" fmla="*/ 33 w 134"/>
                <a:gd name="T5" fmla="*/ 0 h 416"/>
                <a:gd name="T6" fmla="*/ 134 w 134"/>
                <a:gd name="T7" fmla="*/ 0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4" h="416">
                  <a:moveTo>
                    <a:pt x="0" y="416"/>
                  </a:moveTo>
                  <a:lnTo>
                    <a:pt x="33" y="416"/>
                  </a:lnTo>
                  <a:lnTo>
                    <a:pt x="33" y="0"/>
                  </a:lnTo>
                  <a:lnTo>
                    <a:pt x="134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2" name="Line 447"/>
            <p:cNvSpPr>
              <a:spLocks noChangeShapeType="1"/>
            </p:cNvSpPr>
            <p:nvPr/>
          </p:nvSpPr>
          <p:spPr bwMode="auto">
            <a:xfrm>
              <a:off x="2579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3" name="Line 448"/>
            <p:cNvSpPr>
              <a:spLocks noChangeShapeType="1"/>
            </p:cNvSpPr>
            <p:nvPr/>
          </p:nvSpPr>
          <p:spPr bwMode="auto">
            <a:xfrm>
              <a:off x="2560" y="2532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4" name="Line 449"/>
            <p:cNvSpPr>
              <a:spLocks noChangeShapeType="1"/>
            </p:cNvSpPr>
            <p:nvPr/>
          </p:nvSpPr>
          <p:spPr bwMode="auto">
            <a:xfrm>
              <a:off x="2823" y="2656"/>
              <a:ext cx="1" cy="86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5" name="Freeform 450"/>
            <p:cNvSpPr>
              <a:spLocks/>
            </p:cNvSpPr>
            <p:nvPr/>
          </p:nvSpPr>
          <p:spPr bwMode="auto">
            <a:xfrm>
              <a:off x="2789" y="2714"/>
              <a:ext cx="72" cy="114"/>
            </a:xfrm>
            <a:custGeom>
              <a:avLst/>
              <a:gdLst>
                <a:gd name="T0" fmla="*/ 34 w 15"/>
                <a:gd name="T1" fmla="*/ 19 h 24"/>
                <a:gd name="T2" fmla="*/ 0 w 15"/>
                <a:gd name="T3" fmla="*/ 0 h 24"/>
                <a:gd name="T4" fmla="*/ 0 w 15"/>
                <a:gd name="T5" fmla="*/ 0 h 24"/>
                <a:gd name="T6" fmla="*/ 24 w 15"/>
                <a:gd name="T7" fmla="*/ 57 h 24"/>
                <a:gd name="T8" fmla="*/ 34 w 15"/>
                <a:gd name="T9" fmla="*/ 114 h 24"/>
                <a:gd name="T10" fmla="*/ 48 w 15"/>
                <a:gd name="T11" fmla="*/ 57 h 24"/>
                <a:gd name="T12" fmla="*/ 72 w 15"/>
                <a:gd name="T13" fmla="*/ 0 h 24"/>
                <a:gd name="T14" fmla="*/ 72 w 15"/>
                <a:gd name="T15" fmla="*/ 0 h 24"/>
                <a:gd name="T16" fmla="*/ 34 w 15"/>
                <a:gd name="T17" fmla="*/ 19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7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6"/>
                    <a:pt x="6" y="20"/>
                    <a:pt x="7" y="24"/>
                  </a:cubicBezTo>
                  <a:cubicBezTo>
                    <a:pt x="8" y="20"/>
                    <a:pt x="9" y="16"/>
                    <a:pt x="10" y="1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7" y="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6" name="Line 451"/>
            <p:cNvSpPr>
              <a:spLocks noChangeShapeType="1"/>
            </p:cNvSpPr>
            <p:nvPr/>
          </p:nvSpPr>
          <p:spPr bwMode="auto">
            <a:xfrm flipH="1">
              <a:off x="2608" y="3392"/>
              <a:ext cx="425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7" name="Line 452"/>
            <p:cNvSpPr>
              <a:spLocks noChangeShapeType="1"/>
            </p:cNvSpPr>
            <p:nvPr/>
          </p:nvSpPr>
          <p:spPr bwMode="auto">
            <a:xfrm flipV="1">
              <a:off x="2818" y="3306"/>
              <a:ext cx="1" cy="86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8" name="Freeform 453"/>
            <p:cNvSpPr>
              <a:spLocks/>
            </p:cNvSpPr>
            <p:nvPr/>
          </p:nvSpPr>
          <p:spPr bwMode="auto">
            <a:xfrm>
              <a:off x="2784" y="3220"/>
              <a:ext cx="72" cy="115"/>
            </a:xfrm>
            <a:custGeom>
              <a:avLst/>
              <a:gdLst>
                <a:gd name="T0" fmla="*/ 34 w 15"/>
                <a:gd name="T1" fmla="*/ 96 h 24"/>
                <a:gd name="T2" fmla="*/ 72 w 15"/>
                <a:gd name="T3" fmla="*/ 115 h 24"/>
                <a:gd name="T4" fmla="*/ 72 w 15"/>
                <a:gd name="T5" fmla="*/ 115 h 24"/>
                <a:gd name="T6" fmla="*/ 48 w 15"/>
                <a:gd name="T7" fmla="*/ 58 h 24"/>
                <a:gd name="T8" fmla="*/ 34 w 15"/>
                <a:gd name="T9" fmla="*/ 0 h 24"/>
                <a:gd name="T10" fmla="*/ 24 w 15"/>
                <a:gd name="T11" fmla="*/ 58 h 24"/>
                <a:gd name="T12" fmla="*/ 0 w 15"/>
                <a:gd name="T13" fmla="*/ 115 h 24"/>
                <a:gd name="T14" fmla="*/ 0 w 15"/>
                <a:gd name="T15" fmla="*/ 115 h 24"/>
                <a:gd name="T16" fmla="*/ 34 w 15"/>
                <a:gd name="T17" fmla="*/ 9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7" y="20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8"/>
                    <a:pt x="8" y="4"/>
                    <a:pt x="7" y="0"/>
                  </a:cubicBezTo>
                  <a:cubicBezTo>
                    <a:pt x="6" y="4"/>
                    <a:pt x="6" y="8"/>
                    <a:pt x="5" y="1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9" name="Line 454"/>
            <p:cNvSpPr>
              <a:spLocks noChangeShapeType="1"/>
            </p:cNvSpPr>
            <p:nvPr/>
          </p:nvSpPr>
          <p:spPr bwMode="auto">
            <a:xfrm flipV="1">
              <a:off x="3257" y="2766"/>
              <a:ext cx="1" cy="426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0" name="Line 455"/>
            <p:cNvSpPr>
              <a:spLocks noChangeShapeType="1"/>
            </p:cNvSpPr>
            <p:nvPr/>
          </p:nvSpPr>
          <p:spPr bwMode="auto">
            <a:xfrm flipV="1">
              <a:off x="3343" y="2819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1" name="Freeform 456"/>
            <p:cNvSpPr>
              <a:spLocks/>
            </p:cNvSpPr>
            <p:nvPr/>
          </p:nvSpPr>
          <p:spPr bwMode="auto">
            <a:xfrm>
              <a:off x="3257" y="2766"/>
              <a:ext cx="48" cy="34"/>
            </a:xfrm>
            <a:custGeom>
              <a:avLst/>
              <a:gdLst>
                <a:gd name="T0" fmla="*/ 48 w 48"/>
                <a:gd name="T1" fmla="*/ 34 h 34"/>
                <a:gd name="T2" fmla="*/ 48 w 48"/>
                <a:gd name="T3" fmla="*/ 0 h 34"/>
                <a:gd name="T4" fmla="*/ 0 w 48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48" y="34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2" name="Freeform 457"/>
            <p:cNvSpPr>
              <a:spLocks/>
            </p:cNvSpPr>
            <p:nvPr/>
          </p:nvSpPr>
          <p:spPr bwMode="auto">
            <a:xfrm>
              <a:off x="3382" y="2695"/>
              <a:ext cx="114" cy="105"/>
            </a:xfrm>
            <a:custGeom>
              <a:avLst/>
              <a:gdLst>
                <a:gd name="T0" fmla="*/ 0 w 114"/>
                <a:gd name="T1" fmla="*/ 105 h 105"/>
                <a:gd name="T2" fmla="*/ 0 w 114"/>
                <a:gd name="T3" fmla="*/ 71 h 105"/>
                <a:gd name="T4" fmla="*/ 114 w 114"/>
                <a:gd name="T5" fmla="*/ 71 h 105"/>
                <a:gd name="T6" fmla="*/ 114 w 11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4" h="105">
                  <a:moveTo>
                    <a:pt x="0" y="105"/>
                  </a:moveTo>
                  <a:lnTo>
                    <a:pt x="0" y="71"/>
                  </a:lnTo>
                  <a:lnTo>
                    <a:pt x="114" y="71"/>
                  </a:lnTo>
                  <a:lnTo>
                    <a:pt x="114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3" name="Line 458"/>
            <p:cNvSpPr>
              <a:spLocks noChangeShapeType="1"/>
            </p:cNvSpPr>
            <p:nvPr/>
          </p:nvSpPr>
          <p:spPr bwMode="auto">
            <a:xfrm flipH="1">
              <a:off x="3305" y="2800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4" name="Line 459"/>
            <p:cNvSpPr>
              <a:spLocks noChangeShapeType="1"/>
            </p:cNvSpPr>
            <p:nvPr/>
          </p:nvSpPr>
          <p:spPr bwMode="auto">
            <a:xfrm flipH="1">
              <a:off x="3305" y="2819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5" name="Line 460"/>
            <p:cNvSpPr>
              <a:spLocks noChangeShapeType="1"/>
            </p:cNvSpPr>
            <p:nvPr/>
          </p:nvSpPr>
          <p:spPr bwMode="auto">
            <a:xfrm flipV="1">
              <a:off x="3343" y="2924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6" name="Freeform 461"/>
            <p:cNvSpPr>
              <a:spLocks/>
            </p:cNvSpPr>
            <p:nvPr/>
          </p:nvSpPr>
          <p:spPr bwMode="auto">
            <a:xfrm>
              <a:off x="3257" y="2876"/>
              <a:ext cx="48" cy="29"/>
            </a:xfrm>
            <a:custGeom>
              <a:avLst/>
              <a:gdLst>
                <a:gd name="T0" fmla="*/ 48 w 48"/>
                <a:gd name="T1" fmla="*/ 29 h 29"/>
                <a:gd name="T2" fmla="*/ 48 w 48"/>
                <a:gd name="T3" fmla="*/ 0 h 29"/>
                <a:gd name="T4" fmla="*/ 0 w 48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48" y="29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7" name="Freeform 462"/>
            <p:cNvSpPr>
              <a:spLocks/>
            </p:cNvSpPr>
            <p:nvPr/>
          </p:nvSpPr>
          <p:spPr bwMode="auto">
            <a:xfrm>
              <a:off x="3382" y="2800"/>
              <a:ext cx="186" cy="105"/>
            </a:xfrm>
            <a:custGeom>
              <a:avLst/>
              <a:gdLst>
                <a:gd name="T0" fmla="*/ 0 w 186"/>
                <a:gd name="T1" fmla="*/ 105 h 105"/>
                <a:gd name="T2" fmla="*/ 0 w 186"/>
                <a:gd name="T3" fmla="*/ 76 h 105"/>
                <a:gd name="T4" fmla="*/ 186 w 186"/>
                <a:gd name="T5" fmla="*/ 76 h 105"/>
                <a:gd name="T6" fmla="*/ 186 w 186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105">
                  <a:moveTo>
                    <a:pt x="0" y="105"/>
                  </a:moveTo>
                  <a:lnTo>
                    <a:pt x="0" y="76"/>
                  </a:lnTo>
                  <a:lnTo>
                    <a:pt x="186" y="76"/>
                  </a:lnTo>
                  <a:lnTo>
                    <a:pt x="186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8" name="Line 463"/>
            <p:cNvSpPr>
              <a:spLocks noChangeShapeType="1"/>
            </p:cNvSpPr>
            <p:nvPr/>
          </p:nvSpPr>
          <p:spPr bwMode="auto">
            <a:xfrm flipH="1">
              <a:off x="3305" y="2905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9" name="Line 464"/>
            <p:cNvSpPr>
              <a:spLocks noChangeShapeType="1"/>
            </p:cNvSpPr>
            <p:nvPr/>
          </p:nvSpPr>
          <p:spPr bwMode="auto">
            <a:xfrm flipH="1">
              <a:off x="3305" y="2924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0" name="Line 465"/>
            <p:cNvSpPr>
              <a:spLocks noChangeShapeType="1"/>
            </p:cNvSpPr>
            <p:nvPr/>
          </p:nvSpPr>
          <p:spPr bwMode="auto">
            <a:xfrm flipV="1">
              <a:off x="3343" y="3034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1" name="Freeform 466"/>
            <p:cNvSpPr>
              <a:spLocks/>
            </p:cNvSpPr>
            <p:nvPr/>
          </p:nvSpPr>
          <p:spPr bwMode="auto">
            <a:xfrm>
              <a:off x="3257" y="2981"/>
              <a:ext cx="48" cy="29"/>
            </a:xfrm>
            <a:custGeom>
              <a:avLst/>
              <a:gdLst>
                <a:gd name="T0" fmla="*/ 48 w 48"/>
                <a:gd name="T1" fmla="*/ 29 h 29"/>
                <a:gd name="T2" fmla="*/ 48 w 48"/>
                <a:gd name="T3" fmla="*/ 0 h 29"/>
                <a:gd name="T4" fmla="*/ 0 w 48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48" y="29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2" name="Freeform 467"/>
            <p:cNvSpPr>
              <a:spLocks/>
            </p:cNvSpPr>
            <p:nvPr/>
          </p:nvSpPr>
          <p:spPr bwMode="auto">
            <a:xfrm>
              <a:off x="3382" y="2910"/>
              <a:ext cx="258" cy="100"/>
            </a:xfrm>
            <a:custGeom>
              <a:avLst/>
              <a:gdLst>
                <a:gd name="T0" fmla="*/ 0 w 258"/>
                <a:gd name="T1" fmla="*/ 100 h 100"/>
                <a:gd name="T2" fmla="*/ 0 w 258"/>
                <a:gd name="T3" fmla="*/ 71 h 100"/>
                <a:gd name="T4" fmla="*/ 258 w 258"/>
                <a:gd name="T5" fmla="*/ 71 h 100"/>
                <a:gd name="T6" fmla="*/ 258 w 258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8" h="100">
                  <a:moveTo>
                    <a:pt x="0" y="100"/>
                  </a:moveTo>
                  <a:lnTo>
                    <a:pt x="0" y="71"/>
                  </a:lnTo>
                  <a:lnTo>
                    <a:pt x="258" y="71"/>
                  </a:lnTo>
                  <a:lnTo>
                    <a:pt x="25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3" name="Line 468"/>
            <p:cNvSpPr>
              <a:spLocks noChangeShapeType="1"/>
            </p:cNvSpPr>
            <p:nvPr/>
          </p:nvSpPr>
          <p:spPr bwMode="auto">
            <a:xfrm flipH="1">
              <a:off x="3305" y="3010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4" name="Line 469"/>
            <p:cNvSpPr>
              <a:spLocks noChangeShapeType="1"/>
            </p:cNvSpPr>
            <p:nvPr/>
          </p:nvSpPr>
          <p:spPr bwMode="auto">
            <a:xfrm flipH="1">
              <a:off x="3305" y="3029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5" name="Line 470"/>
            <p:cNvSpPr>
              <a:spLocks noChangeShapeType="1"/>
            </p:cNvSpPr>
            <p:nvPr/>
          </p:nvSpPr>
          <p:spPr bwMode="auto">
            <a:xfrm flipV="1">
              <a:off x="3343" y="3139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6" name="Freeform 471"/>
            <p:cNvSpPr>
              <a:spLocks/>
            </p:cNvSpPr>
            <p:nvPr/>
          </p:nvSpPr>
          <p:spPr bwMode="auto">
            <a:xfrm>
              <a:off x="3257" y="3086"/>
              <a:ext cx="48" cy="34"/>
            </a:xfrm>
            <a:custGeom>
              <a:avLst/>
              <a:gdLst>
                <a:gd name="T0" fmla="*/ 48 w 48"/>
                <a:gd name="T1" fmla="*/ 34 h 34"/>
                <a:gd name="T2" fmla="*/ 48 w 48"/>
                <a:gd name="T3" fmla="*/ 0 h 34"/>
                <a:gd name="T4" fmla="*/ 0 w 48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48" y="34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7" name="Freeform 472"/>
            <p:cNvSpPr>
              <a:spLocks/>
            </p:cNvSpPr>
            <p:nvPr/>
          </p:nvSpPr>
          <p:spPr bwMode="auto">
            <a:xfrm>
              <a:off x="3382" y="3015"/>
              <a:ext cx="329" cy="105"/>
            </a:xfrm>
            <a:custGeom>
              <a:avLst/>
              <a:gdLst>
                <a:gd name="T0" fmla="*/ 0 w 329"/>
                <a:gd name="T1" fmla="*/ 105 h 105"/>
                <a:gd name="T2" fmla="*/ 0 w 329"/>
                <a:gd name="T3" fmla="*/ 71 h 105"/>
                <a:gd name="T4" fmla="*/ 329 w 329"/>
                <a:gd name="T5" fmla="*/ 71 h 105"/>
                <a:gd name="T6" fmla="*/ 329 w 329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9" h="105">
                  <a:moveTo>
                    <a:pt x="0" y="105"/>
                  </a:moveTo>
                  <a:lnTo>
                    <a:pt x="0" y="71"/>
                  </a:lnTo>
                  <a:lnTo>
                    <a:pt x="329" y="71"/>
                  </a:lnTo>
                  <a:lnTo>
                    <a:pt x="329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8" name="Line 473"/>
            <p:cNvSpPr>
              <a:spLocks noChangeShapeType="1"/>
            </p:cNvSpPr>
            <p:nvPr/>
          </p:nvSpPr>
          <p:spPr bwMode="auto">
            <a:xfrm flipH="1">
              <a:off x="3305" y="3120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9" name="Line 474"/>
            <p:cNvSpPr>
              <a:spLocks noChangeShapeType="1"/>
            </p:cNvSpPr>
            <p:nvPr/>
          </p:nvSpPr>
          <p:spPr bwMode="auto">
            <a:xfrm flipH="1">
              <a:off x="3305" y="3139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0" name="Line 475"/>
            <p:cNvSpPr>
              <a:spLocks noChangeShapeType="1"/>
            </p:cNvSpPr>
            <p:nvPr/>
          </p:nvSpPr>
          <p:spPr bwMode="auto">
            <a:xfrm flipV="1">
              <a:off x="3343" y="3244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1" name="Freeform 476"/>
            <p:cNvSpPr>
              <a:spLocks/>
            </p:cNvSpPr>
            <p:nvPr/>
          </p:nvSpPr>
          <p:spPr bwMode="auto">
            <a:xfrm>
              <a:off x="3257" y="3192"/>
              <a:ext cx="48" cy="33"/>
            </a:xfrm>
            <a:custGeom>
              <a:avLst/>
              <a:gdLst>
                <a:gd name="T0" fmla="*/ 48 w 48"/>
                <a:gd name="T1" fmla="*/ 33 h 33"/>
                <a:gd name="T2" fmla="*/ 48 w 48"/>
                <a:gd name="T3" fmla="*/ 0 h 33"/>
                <a:gd name="T4" fmla="*/ 0 w 48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48" y="33"/>
                  </a:move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2" name="Freeform 477"/>
            <p:cNvSpPr>
              <a:spLocks/>
            </p:cNvSpPr>
            <p:nvPr/>
          </p:nvSpPr>
          <p:spPr bwMode="auto">
            <a:xfrm>
              <a:off x="3382" y="3120"/>
              <a:ext cx="401" cy="105"/>
            </a:xfrm>
            <a:custGeom>
              <a:avLst/>
              <a:gdLst>
                <a:gd name="T0" fmla="*/ 0 w 401"/>
                <a:gd name="T1" fmla="*/ 105 h 105"/>
                <a:gd name="T2" fmla="*/ 0 w 401"/>
                <a:gd name="T3" fmla="*/ 72 h 105"/>
                <a:gd name="T4" fmla="*/ 401 w 401"/>
                <a:gd name="T5" fmla="*/ 72 h 105"/>
                <a:gd name="T6" fmla="*/ 401 w 401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1" h="105">
                  <a:moveTo>
                    <a:pt x="0" y="105"/>
                  </a:moveTo>
                  <a:lnTo>
                    <a:pt x="0" y="72"/>
                  </a:lnTo>
                  <a:lnTo>
                    <a:pt x="401" y="72"/>
                  </a:lnTo>
                  <a:lnTo>
                    <a:pt x="401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3" name="Line 478"/>
            <p:cNvSpPr>
              <a:spLocks noChangeShapeType="1"/>
            </p:cNvSpPr>
            <p:nvPr/>
          </p:nvSpPr>
          <p:spPr bwMode="auto">
            <a:xfrm flipH="1">
              <a:off x="3305" y="3225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4" name="Line 479"/>
            <p:cNvSpPr>
              <a:spLocks noChangeShapeType="1"/>
            </p:cNvSpPr>
            <p:nvPr/>
          </p:nvSpPr>
          <p:spPr bwMode="auto">
            <a:xfrm flipH="1">
              <a:off x="3305" y="3244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5" name="Line 480"/>
            <p:cNvSpPr>
              <a:spLocks noChangeShapeType="1"/>
            </p:cNvSpPr>
            <p:nvPr/>
          </p:nvSpPr>
          <p:spPr bwMode="auto">
            <a:xfrm flipH="1">
              <a:off x="3171" y="2981"/>
              <a:ext cx="8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6" name="Freeform 481"/>
            <p:cNvSpPr>
              <a:spLocks/>
            </p:cNvSpPr>
            <p:nvPr/>
          </p:nvSpPr>
          <p:spPr bwMode="auto">
            <a:xfrm>
              <a:off x="3085" y="2943"/>
              <a:ext cx="115" cy="72"/>
            </a:xfrm>
            <a:custGeom>
              <a:avLst/>
              <a:gdLst>
                <a:gd name="T0" fmla="*/ 19 w 24"/>
                <a:gd name="T1" fmla="*/ 38 h 15"/>
                <a:gd name="T2" fmla="*/ 0 w 24"/>
                <a:gd name="T3" fmla="*/ 72 h 15"/>
                <a:gd name="T4" fmla="*/ 0 w 24"/>
                <a:gd name="T5" fmla="*/ 72 h 15"/>
                <a:gd name="T6" fmla="*/ 58 w 24"/>
                <a:gd name="T7" fmla="*/ 53 h 15"/>
                <a:gd name="T8" fmla="*/ 115 w 24"/>
                <a:gd name="T9" fmla="*/ 38 h 15"/>
                <a:gd name="T10" fmla="*/ 58 w 24"/>
                <a:gd name="T11" fmla="*/ 24 h 15"/>
                <a:gd name="T12" fmla="*/ 0 w 24"/>
                <a:gd name="T13" fmla="*/ 0 h 15"/>
                <a:gd name="T14" fmla="*/ 0 w 24"/>
                <a:gd name="T15" fmla="*/ 5 h 15"/>
                <a:gd name="T16" fmla="*/ 19 w 24"/>
                <a:gd name="T17" fmla="*/ 38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">
                  <a:moveTo>
                    <a:pt x="4" y="8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6" y="10"/>
                    <a:pt x="20" y="9"/>
                    <a:pt x="24" y="8"/>
                  </a:cubicBezTo>
                  <a:cubicBezTo>
                    <a:pt x="20" y="7"/>
                    <a:pt x="16" y="6"/>
                    <a:pt x="12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4" y="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7" name="Line 482"/>
            <p:cNvSpPr>
              <a:spLocks noChangeShapeType="1"/>
            </p:cNvSpPr>
            <p:nvPr/>
          </p:nvSpPr>
          <p:spPr bwMode="auto">
            <a:xfrm>
              <a:off x="1743" y="2766"/>
              <a:ext cx="1" cy="426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8" name="Line 483"/>
            <p:cNvSpPr>
              <a:spLocks noChangeShapeType="1"/>
            </p:cNvSpPr>
            <p:nvPr/>
          </p:nvSpPr>
          <p:spPr bwMode="auto">
            <a:xfrm>
              <a:off x="1829" y="3115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9" name="Freeform 484"/>
            <p:cNvSpPr>
              <a:spLocks/>
            </p:cNvSpPr>
            <p:nvPr/>
          </p:nvSpPr>
          <p:spPr bwMode="auto">
            <a:xfrm>
              <a:off x="1743" y="3158"/>
              <a:ext cx="48" cy="34"/>
            </a:xfrm>
            <a:custGeom>
              <a:avLst/>
              <a:gdLst>
                <a:gd name="T0" fmla="*/ 48 w 48"/>
                <a:gd name="T1" fmla="*/ 0 h 34"/>
                <a:gd name="T2" fmla="*/ 48 w 48"/>
                <a:gd name="T3" fmla="*/ 34 h 34"/>
                <a:gd name="T4" fmla="*/ 0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48" y="0"/>
                  </a:moveTo>
                  <a:lnTo>
                    <a:pt x="48" y="34"/>
                  </a:lnTo>
                  <a:lnTo>
                    <a:pt x="0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0" name="Freeform 485"/>
            <p:cNvSpPr>
              <a:spLocks/>
            </p:cNvSpPr>
            <p:nvPr/>
          </p:nvSpPr>
          <p:spPr bwMode="auto">
            <a:xfrm>
              <a:off x="1867" y="3158"/>
              <a:ext cx="129" cy="34"/>
            </a:xfrm>
            <a:custGeom>
              <a:avLst/>
              <a:gdLst>
                <a:gd name="T0" fmla="*/ 129 w 129"/>
                <a:gd name="T1" fmla="*/ 34 h 34"/>
                <a:gd name="T2" fmla="*/ 0 w 129"/>
                <a:gd name="T3" fmla="*/ 34 h 34"/>
                <a:gd name="T4" fmla="*/ 0 w 129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34">
                  <a:moveTo>
                    <a:pt x="129" y="34"/>
                  </a:moveTo>
                  <a:lnTo>
                    <a:pt x="0" y="34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1" name="Line 486"/>
            <p:cNvSpPr>
              <a:spLocks noChangeShapeType="1"/>
            </p:cNvSpPr>
            <p:nvPr/>
          </p:nvSpPr>
          <p:spPr bwMode="auto">
            <a:xfrm flipH="1">
              <a:off x="1791" y="3158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2" name="Line 487"/>
            <p:cNvSpPr>
              <a:spLocks noChangeShapeType="1"/>
            </p:cNvSpPr>
            <p:nvPr/>
          </p:nvSpPr>
          <p:spPr bwMode="auto">
            <a:xfrm flipH="1">
              <a:off x="1791" y="3139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3" name="Line 488"/>
            <p:cNvSpPr>
              <a:spLocks noChangeShapeType="1"/>
            </p:cNvSpPr>
            <p:nvPr/>
          </p:nvSpPr>
          <p:spPr bwMode="auto">
            <a:xfrm>
              <a:off x="1829" y="3005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4" name="Freeform 489"/>
            <p:cNvSpPr>
              <a:spLocks/>
            </p:cNvSpPr>
            <p:nvPr/>
          </p:nvSpPr>
          <p:spPr bwMode="auto">
            <a:xfrm>
              <a:off x="1743" y="3053"/>
              <a:ext cx="48" cy="33"/>
            </a:xfrm>
            <a:custGeom>
              <a:avLst/>
              <a:gdLst>
                <a:gd name="T0" fmla="*/ 48 w 48"/>
                <a:gd name="T1" fmla="*/ 0 h 33"/>
                <a:gd name="T2" fmla="*/ 48 w 48"/>
                <a:gd name="T3" fmla="*/ 33 h 33"/>
                <a:gd name="T4" fmla="*/ 0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48" y="0"/>
                  </a:moveTo>
                  <a:lnTo>
                    <a:pt x="48" y="33"/>
                  </a:lnTo>
                  <a:lnTo>
                    <a:pt x="0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5" name="Freeform 490"/>
            <p:cNvSpPr>
              <a:spLocks/>
            </p:cNvSpPr>
            <p:nvPr/>
          </p:nvSpPr>
          <p:spPr bwMode="auto">
            <a:xfrm>
              <a:off x="1867" y="3053"/>
              <a:ext cx="201" cy="33"/>
            </a:xfrm>
            <a:custGeom>
              <a:avLst/>
              <a:gdLst>
                <a:gd name="T0" fmla="*/ 201 w 201"/>
                <a:gd name="T1" fmla="*/ 33 h 33"/>
                <a:gd name="T2" fmla="*/ 0 w 201"/>
                <a:gd name="T3" fmla="*/ 33 h 33"/>
                <a:gd name="T4" fmla="*/ 0 w 201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" h="33">
                  <a:moveTo>
                    <a:pt x="201" y="33"/>
                  </a:move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6" name="Line 491"/>
            <p:cNvSpPr>
              <a:spLocks noChangeShapeType="1"/>
            </p:cNvSpPr>
            <p:nvPr/>
          </p:nvSpPr>
          <p:spPr bwMode="auto">
            <a:xfrm flipH="1">
              <a:off x="1791" y="3053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7" name="Line 492"/>
            <p:cNvSpPr>
              <a:spLocks noChangeShapeType="1"/>
            </p:cNvSpPr>
            <p:nvPr/>
          </p:nvSpPr>
          <p:spPr bwMode="auto">
            <a:xfrm flipH="1">
              <a:off x="1791" y="3034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8" name="Line 493"/>
            <p:cNvSpPr>
              <a:spLocks noChangeShapeType="1"/>
            </p:cNvSpPr>
            <p:nvPr/>
          </p:nvSpPr>
          <p:spPr bwMode="auto">
            <a:xfrm>
              <a:off x="1829" y="2900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9" name="Freeform 494"/>
            <p:cNvSpPr>
              <a:spLocks/>
            </p:cNvSpPr>
            <p:nvPr/>
          </p:nvSpPr>
          <p:spPr bwMode="auto">
            <a:xfrm>
              <a:off x="1743" y="2948"/>
              <a:ext cx="48" cy="29"/>
            </a:xfrm>
            <a:custGeom>
              <a:avLst/>
              <a:gdLst>
                <a:gd name="T0" fmla="*/ 48 w 48"/>
                <a:gd name="T1" fmla="*/ 0 h 29"/>
                <a:gd name="T2" fmla="*/ 48 w 48"/>
                <a:gd name="T3" fmla="*/ 29 h 29"/>
                <a:gd name="T4" fmla="*/ 0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48" y="0"/>
                  </a:moveTo>
                  <a:lnTo>
                    <a:pt x="48" y="29"/>
                  </a:lnTo>
                  <a:lnTo>
                    <a:pt x="0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0" name="Freeform 495"/>
            <p:cNvSpPr>
              <a:spLocks/>
            </p:cNvSpPr>
            <p:nvPr/>
          </p:nvSpPr>
          <p:spPr bwMode="auto">
            <a:xfrm>
              <a:off x="1867" y="2948"/>
              <a:ext cx="272" cy="29"/>
            </a:xfrm>
            <a:custGeom>
              <a:avLst/>
              <a:gdLst>
                <a:gd name="T0" fmla="*/ 272 w 272"/>
                <a:gd name="T1" fmla="*/ 29 h 29"/>
                <a:gd name="T2" fmla="*/ 0 w 272"/>
                <a:gd name="T3" fmla="*/ 29 h 29"/>
                <a:gd name="T4" fmla="*/ 0 w 272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9">
                  <a:moveTo>
                    <a:pt x="272" y="29"/>
                  </a:moveTo>
                  <a:lnTo>
                    <a:pt x="0" y="29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1" name="Line 496"/>
            <p:cNvSpPr>
              <a:spLocks noChangeShapeType="1"/>
            </p:cNvSpPr>
            <p:nvPr/>
          </p:nvSpPr>
          <p:spPr bwMode="auto">
            <a:xfrm flipH="1">
              <a:off x="1791" y="2948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2" name="Line 497"/>
            <p:cNvSpPr>
              <a:spLocks noChangeShapeType="1"/>
            </p:cNvSpPr>
            <p:nvPr/>
          </p:nvSpPr>
          <p:spPr bwMode="auto">
            <a:xfrm flipH="1">
              <a:off x="1791" y="2929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3" name="Line 498"/>
            <p:cNvSpPr>
              <a:spLocks noChangeShapeType="1"/>
            </p:cNvSpPr>
            <p:nvPr/>
          </p:nvSpPr>
          <p:spPr bwMode="auto">
            <a:xfrm>
              <a:off x="1829" y="2795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4" name="Freeform 499"/>
            <p:cNvSpPr>
              <a:spLocks/>
            </p:cNvSpPr>
            <p:nvPr/>
          </p:nvSpPr>
          <p:spPr bwMode="auto">
            <a:xfrm>
              <a:off x="1743" y="2838"/>
              <a:ext cx="48" cy="33"/>
            </a:xfrm>
            <a:custGeom>
              <a:avLst/>
              <a:gdLst>
                <a:gd name="T0" fmla="*/ 48 w 48"/>
                <a:gd name="T1" fmla="*/ 0 h 33"/>
                <a:gd name="T2" fmla="*/ 48 w 48"/>
                <a:gd name="T3" fmla="*/ 33 h 33"/>
                <a:gd name="T4" fmla="*/ 0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48" y="0"/>
                  </a:moveTo>
                  <a:lnTo>
                    <a:pt x="48" y="33"/>
                  </a:lnTo>
                  <a:lnTo>
                    <a:pt x="0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5" name="Freeform 500"/>
            <p:cNvSpPr>
              <a:spLocks/>
            </p:cNvSpPr>
            <p:nvPr/>
          </p:nvSpPr>
          <p:spPr bwMode="auto">
            <a:xfrm>
              <a:off x="1867" y="2838"/>
              <a:ext cx="344" cy="33"/>
            </a:xfrm>
            <a:custGeom>
              <a:avLst/>
              <a:gdLst>
                <a:gd name="T0" fmla="*/ 344 w 344"/>
                <a:gd name="T1" fmla="*/ 33 h 33"/>
                <a:gd name="T2" fmla="*/ 0 w 344"/>
                <a:gd name="T3" fmla="*/ 33 h 33"/>
                <a:gd name="T4" fmla="*/ 0 w 344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4" h="33">
                  <a:moveTo>
                    <a:pt x="344" y="33"/>
                  </a:move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6" name="Line 501"/>
            <p:cNvSpPr>
              <a:spLocks noChangeShapeType="1"/>
            </p:cNvSpPr>
            <p:nvPr/>
          </p:nvSpPr>
          <p:spPr bwMode="auto">
            <a:xfrm flipH="1">
              <a:off x="1791" y="2838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7" name="Line 502"/>
            <p:cNvSpPr>
              <a:spLocks noChangeShapeType="1"/>
            </p:cNvSpPr>
            <p:nvPr/>
          </p:nvSpPr>
          <p:spPr bwMode="auto">
            <a:xfrm flipH="1">
              <a:off x="1791" y="2819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8" name="Line 503"/>
            <p:cNvSpPr>
              <a:spLocks noChangeShapeType="1"/>
            </p:cNvSpPr>
            <p:nvPr/>
          </p:nvSpPr>
          <p:spPr bwMode="auto">
            <a:xfrm>
              <a:off x="1829" y="2690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9" name="Freeform 504"/>
            <p:cNvSpPr>
              <a:spLocks/>
            </p:cNvSpPr>
            <p:nvPr/>
          </p:nvSpPr>
          <p:spPr bwMode="auto">
            <a:xfrm>
              <a:off x="1743" y="2733"/>
              <a:ext cx="48" cy="33"/>
            </a:xfrm>
            <a:custGeom>
              <a:avLst/>
              <a:gdLst>
                <a:gd name="T0" fmla="*/ 48 w 48"/>
                <a:gd name="T1" fmla="*/ 0 h 33"/>
                <a:gd name="T2" fmla="*/ 48 w 48"/>
                <a:gd name="T3" fmla="*/ 33 h 33"/>
                <a:gd name="T4" fmla="*/ 0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48" y="0"/>
                  </a:moveTo>
                  <a:lnTo>
                    <a:pt x="48" y="33"/>
                  </a:lnTo>
                  <a:lnTo>
                    <a:pt x="0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0" name="Freeform 505"/>
            <p:cNvSpPr>
              <a:spLocks/>
            </p:cNvSpPr>
            <p:nvPr/>
          </p:nvSpPr>
          <p:spPr bwMode="auto">
            <a:xfrm>
              <a:off x="1867" y="2733"/>
              <a:ext cx="416" cy="33"/>
            </a:xfrm>
            <a:custGeom>
              <a:avLst/>
              <a:gdLst>
                <a:gd name="T0" fmla="*/ 416 w 416"/>
                <a:gd name="T1" fmla="*/ 33 h 33"/>
                <a:gd name="T2" fmla="*/ 0 w 416"/>
                <a:gd name="T3" fmla="*/ 33 h 33"/>
                <a:gd name="T4" fmla="*/ 0 w 416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6" h="33">
                  <a:moveTo>
                    <a:pt x="416" y="33"/>
                  </a:move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1" name="Line 506"/>
            <p:cNvSpPr>
              <a:spLocks noChangeShapeType="1"/>
            </p:cNvSpPr>
            <p:nvPr/>
          </p:nvSpPr>
          <p:spPr bwMode="auto">
            <a:xfrm flipH="1">
              <a:off x="1791" y="2733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2" name="Line 507"/>
            <p:cNvSpPr>
              <a:spLocks noChangeShapeType="1"/>
            </p:cNvSpPr>
            <p:nvPr/>
          </p:nvSpPr>
          <p:spPr bwMode="auto">
            <a:xfrm flipH="1">
              <a:off x="1791" y="2714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3" name="Line 508"/>
            <p:cNvSpPr>
              <a:spLocks noChangeShapeType="1"/>
            </p:cNvSpPr>
            <p:nvPr/>
          </p:nvSpPr>
          <p:spPr bwMode="auto">
            <a:xfrm flipH="1">
              <a:off x="1657" y="2977"/>
              <a:ext cx="8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4" name="Freeform 509"/>
            <p:cNvSpPr>
              <a:spLocks/>
            </p:cNvSpPr>
            <p:nvPr/>
          </p:nvSpPr>
          <p:spPr bwMode="auto">
            <a:xfrm>
              <a:off x="1571" y="2943"/>
              <a:ext cx="114" cy="72"/>
            </a:xfrm>
            <a:custGeom>
              <a:avLst/>
              <a:gdLst>
                <a:gd name="T0" fmla="*/ 24 w 24"/>
                <a:gd name="T1" fmla="*/ 34 h 15"/>
                <a:gd name="T2" fmla="*/ 0 w 24"/>
                <a:gd name="T3" fmla="*/ 0 h 15"/>
                <a:gd name="T4" fmla="*/ 0 w 24"/>
                <a:gd name="T5" fmla="*/ 0 h 15"/>
                <a:gd name="T6" fmla="*/ 57 w 24"/>
                <a:gd name="T7" fmla="*/ 24 h 15"/>
                <a:gd name="T8" fmla="*/ 114 w 24"/>
                <a:gd name="T9" fmla="*/ 34 h 15"/>
                <a:gd name="T10" fmla="*/ 57 w 24"/>
                <a:gd name="T11" fmla="*/ 48 h 15"/>
                <a:gd name="T12" fmla="*/ 0 w 24"/>
                <a:gd name="T13" fmla="*/ 72 h 15"/>
                <a:gd name="T14" fmla="*/ 0 w 24"/>
                <a:gd name="T15" fmla="*/ 72 h 15"/>
                <a:gd name="T16" fmla="*/ 24 w 24"/>
                <a:gd name="T17" fmla="*/ 34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">
                  <a:moveTo>
                    <a:pt x="5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6" y="6"/>
                    <a:pt x="20" y="6"/>
                    <a:pt x="24" y="7"/>
                  </a:cubicBezTo>
                  <a:cubicBezTo>
                    <a:pt x="20" y="8"/>
                    <a:pt x="16" y="9"/>
                    <a:pt x="12" y="1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5" y="7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5" name="Rectangle 510"/>
            <p:cNvSpPr>
              <a:spLocks noChangeArrowheads="1"/>
            </p:cNvSpPr>
            <p:nvPr/>
          </p:nvSpPr>
          <p:spPr bwMode="auto">
            <a:xfrm>
              <a:off x="1924" y="2045"/>
              <a:ext cx="435" cy="435"/>
            </a:xfrm>
            <a:prstGeom prst="rect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30826" name="Rectangle 511"/>
            <p:cNvSpPr>
              <a:spLocks noChangeArrowheads="1"/>
            </p:cNvSpPr>
            <p:nvPr/>
          </p:nvSpPr>
          <p:spPr bwMode="auto">
            <a:xfrm>
              <a:off x="3420" y="2045"/>
              <a:ext cx="435" cy="435"/>
            </a:xfrm>
            <a:prstGeom prst="rect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30827" name="Line 512"/>
            <p:cNvSpPr>
              <a:spLocks noChangeShapeType="1"/>
            </p:cNvSpPr>
            <p:nvPr/>
          </p:nvSpPr>
          <p:spPr bwMode="auto">
            <a:xfrm flipH="1">
              <a:off x="3692" y="2355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8" name="Freeform 513"/>
            <p:cNvSpPr>
              <a:spLocks/>
            </p:cNvSpPr>
            <p:nvPr/>
          </p:nvSpPr>
          <p:spPr bwMode="auto">
            <a:xfrm>
              <a:off x="3640" y="2389"/>
              <a:ext cx="33" cy="91"/>
            </a:xfrm>
            <a:custGeom>
              <a:avLst/>
              <a:gdLst>
                <a:gd name="T0" fmla="*/ 33 w 33"/>
                <a:gd name="T1" fmla="*/ 0 h 91"/>
                <a:gd name="T2" fmla="*/ 0 w 33"/>
                <a:gd name="T3" fmla="*/ 0 h 91"/>
                <a:gd name="T4" fmla="*/ 0 w 33"/>
                <a:gd name="T5" fmla="*/ 91 h 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91">
                  <a:moveTo>
                    <a:pt x="33" y="0"/>
                  </a:moveTo>
                  <a:lnTo>
                    <a:pt x="0" y="0"/>
                  </a:lnTo>
                  <a:lnTo>
                    <a:pt x="0" y="91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9" name="Freeform 514"/>
            <p:cNvSpPr>
              <a:spLocks/>
            </p:cNvSpPr>
            <p:nvPr/>
          </p:nvSpPr>
          <p:spPr bwMode="auto">
            <a:xfrm>
              <a:off x="3640" y="2045"/>
              <a:ext cx="33" cy="272"/>
            </a:xfrm>
            <a:custGeom>
              <a:avLst/>
              <a:gdLst>
                <a:gd name="T0" fmla="*/ 0 w 33"/>
                <a:gd name="T1" fmla="*/ 0 h 272"/>
                <a:gd name="T2" fmla="*/ 0 w 33"/>
                <a:gd name="T3" fmla="*/ 272 h 272"/>
                <a:gd name="T4" fmla="*/ 33 w 33"/>
                <a:gd name="T5" fmla="*/ 272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272">
                  <a:moveTo>
                    <a:pt x="0" y="0"/>
                  </a:moveTo>
                  <a:lnTo>
                    <a:pt x="0" y="272"/>
                  </a:lnTo>
                  <a:lnTo>
                    <a:pt x="33" y="272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0" name="Line 515"/>
            <p:cNvSpPr>
              <a:spLocks noChangeShapeType="1"/>
            </p:cNvSpPr>
            <p:nvPr/>
          </p:nvSpPr>
          <p:spPr bwMode="auto">
            <a:xfrm>
              <a:off x="3673" y="2308"/>
              <a:ext cx="1" cy="95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1" name="Line 516"/>
            <p:cNvSpPr>
              <a:spLocks noChangeShapeType="1"/>
            </p:cNvSpPr>
            <p:nvPr/>
          </p:nvSpPr>
          <p:spPr bwMode="auto">
            <a:xfrm>
              <a:off x="3692" y="2331"/>
              <a:ext cx="1" cy="48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2" name="Line 517"/>
            <p:cNvSpPr>
              <a:spLocks noChangeShapeType="1"/>
            </p:cNvSpPr>
            <p:nvPr/>
          </p:nvSpPr>
          <p:spPr bwMode="auto">
            <a:xfrm flipV="1">
              <a:off x="3496" y="2427"/>
              <a:ext cx="19" cy="1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3" name="Freeform 518"/>
            <p:cNvSpPr>
              <a:spLocks/>
            </p:cNvSpPr>
            <p:nvPr/>
          </p:nvSpPr>
          <p:spPr bwMode="auto">
            <a:xfrm>
              <a:off x="3420" y="2260"/>
              <a:ext cx="105" cy="129"/>
            </a:xfrm>
            <a:custGeom>
              <a:avLst/>
              <a:gdLst>
                <a:gd name="T0" fmla="*/ 81 w 105"/>
                <a:gd name="T1" fmla="*/ 129 h 129"/>
                <a:gd name="T2" fmla="*/ 105 w 105"/>
                <a:gd name="T3" fmla="*/ 105 h 129"/>
                <a:gd name="T4" fmla="*/ 0 w 105"/>
                <a:gd name="T5" fmla="*/ 0 h 1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" h="129">
                  <a:moveTo>
                    <a:pt x="81" y="129"/>
                  </a:moveTo>
                  <a:lnTo>
                    <a:pt x="105" y="105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4" name="Freeform 519"/>
            <p:cNvSpPr>
              <a:spLocks/>
            </p:cNvSpPr>
            <p:nvPr/>
          </p:nvSpPr>
          <p:spPr bwMode="auto">
            <a:xfrm>
              <a:off x="3554" y="2417"/>
              <a:ext cx="86" cy="63"/>
            </a:xfrm>
            <a:custGeom>
              <a:avLst/>
              <a:gdLst>
                <a:gd name="T0" fmla="*/ 0 w 86"/>
                <a:gd name="T1" fmla="*/ 20 h 63"/>
                <a:gd name="T2" fmla="*/ 23 w 86"/>
                <a:gd name="T3" fmla="*/ 0 h 63"/>
                <a:gd name="T4" fmla="*/ 86 w 86"/>
                <a:gd name="T5" fmla="*/ 6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63">
                  <a:moveTo>
                    <a:pt x="0" y="20"/>
                  </a:moveTo>
                  <a:lnTo>
                    <a:pt x="23" y="0"/>
                  </a:lnTo>
                  <a:lnTo>
                    <a:pt x="86" y="6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5" name="Line 520"/>
            <p:cNvSpPr>
              <a:spLocks noChangeShapeType="1"/>
            </p:cNvSpPr>
            <p:nvPr/>
          </p:nvSpPr>
          <p:spPr bwMode="auto">
            <a:xfrm flipH="1" flipV="1">
              <a:off x="3496" y="2379"/>
              <a:ext cx="67" cy="6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6" name="Line 521"/>
            <p:cNvSpPr>
              <a:spLocks noChangeShapeType="1"/>
            </p:cNvSpPr>
            <p:nvPr/>
          </p:nvSpPr>
          <p:spPr bwMode="auto">
            <a:xfrm flipH="1" flipV="1">
              <a:off x="3496" y="2408"/>
              <a:ext cx="38" cy="33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7" name="Line 522"/>
            <p:cNvSpPr>
              <a:spLocks noChangeShapeType="1"/>
            </p:cNvSpPr>
            <p:nvPr/>
          </p:nvSpPr>
          <p:spPr bwMode="auto">
            <a:xfrm flipH="1" flipV="1">
              <a:off x="3764" y="2427"/>
              <a:ext cx="19" cy="1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8" name="Freeform 523"/>
            <p:cNvSpPr>
              <a:spLocks/>
            </p:cNvSpPr>
            <p:nvPr/>
          </p:nvSpPr>
          <p:spPr bwMode="auto">
            <a:xfrm>
              <a:off x="3754" y="2260"/>
              <a:ext cx="101" cy="129"/>
            </a:xfrm>
            <a:custGeom>
              <a:avLst/>
              <a:gdLst>
                <a:gd name="T0" fmla="*/ 19 w 101"/>
                <a:gd name="T1" fmla="*/ 129 h 129"/>
                <a:gd name="T2" fmla="*/ 0 w 101"/>
                <a:gd name="T3" fmla="*/ 105 h 129"/>
                <a:gd name="T4" fmla="*/ 101 w 101"/>
                <a:gd name="T5" fmla="*/ 0 h 1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129">
                  <a:moveTo>
                    <a:pt x="19" y="129"/>
                  </a:moveTo>
                  <a:lnTo>
                    <a:pt x="0" y="105"/>
                  </a:lnTo>
                  <a:lnTo>
                    <a:pt x="101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9" name="Freeform 524"/>
            <p:cNvSpPr>
              <a:spLocks/>
            </p:cNvSpPr>
            <p:nvPr/>
          </p:nvSpPr>
          <p:spPr bwMode="auto">
            <a:xfrm>
              <a:off x="3640" y="2417"/>
              <a:ext cx="86" cy="63"/>
            </a:xfrm>
            <a:custGeom>
              <a:avLst/>
              <a:gdLst>
                <a:gd name="T0" fmla="*/ 86 w 86"/>
                <a:gd name="T1" fmla="*/ 20 h 63"/>
                <a:gd name="T2" fmla="*/ 62 w 86"/>
                <a:gd name="T3" fmla="*/ 0 h 63"/>
                <a:gd name="T4" fmla="*/ 0 w 86"/>
                <a:gd name="T5" fmla="*/ 6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63">
                  <a:moveTo>
                    <a:pt x="86" y="20"/>
                  </a:moveTo>
                  <a:lnTo>
                    <a:pt x="62" y="0"/>
                  </a:lnTo>
                  <a:lnTo>
                    <a:pt x="0" y="6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0" name="Line 525"/>
            <p:cNvSpPr>
              <a:spLocks noChangeShapeType="1"/>
            </p:cNvSpPr>
            <p:nvPr/>
          </p:nvSpPr>
          <p:spPr bwMode="auto">
            <a:xfrm flipV="1">
              <a:off x="3716" y="2379"/>
              <a:ext cx="67" cy="6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1" name="Line 526"/>
            <p:cNvSpPr>
              <a:spLocks noChangeShapeType="1"/>
            </p:cNvSpPr>
            <p:nvPr/>
          </p:nvSpPr>
          <p:spPr bwMode="auto">
            <a:xfrm flipV="1">
              <a:off x="3745" y="2408"/>
              <a:ext cx="33" cy="33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2" name="Line 527"/>
            <p:cNvSpPr>
              <a:spLocks noChangeShapeType="1"/>
            </p:cNvSpPr>
            <p:nvPr/>
          </p:nvSpPr>
          <p:spPr bwMode="auto">
            <a:xfrm>
              <a:off x="3496" y="2078"/>
              <a:ext cx="19" cy="1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3" name="Freeform 528"/>
            <p:cNvSpPr>
              <a:spLocks/>
            </p:cNvSpPr>
            <p:nvPr/>
          </p:nvSpPr>
          <p:spPr bwMode="auto">
            <a:xfrm>
              <a:off x="3420" y="2136"/>
              <a:ext cx="105" cy="124"/>
            </a:xfrm>
            <a:custGeom>
              <a:avLst/>
              <a:gdLst>
                <a:gd name="T0" fmla="*/ 81 w 105"/>
                <a:gd name="T1" fmla="*/ 0 h 124"/>
                <a:gd name="T2" fmla="*/ 105 w 105"/>
                <a:gd name="T3" fmla="*/ 23 h 124"/>
                <a:gd name="T4" fmla="*/ 0 w 105"/>
                <a:gd name="T5" fmla="*/ 124 h 1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" h="124">
                  <a:moveTo>
                    <a:pt x="81" y="0"/>
                  </a:moveTo>
                  <a:lnTo>
                    <a:pt x="105" y="23"/>
                  </a:lnTo>
                  <a:lnTo>
                    <a:pt x="0" y="12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4" name="Freeform 529"/>
            <p:cNvSpPr>
              <a:spLocks/>
            </p:cNvSpPr>
            <p:nvPr/>
          </p:nvSpPr>
          <p:spPr bwMode="auto">
            <a:xfrm>
              <a:off x="3554" y="2045"/>
              <a:ext cx="86" cy="62"/>
            </a:xfrm>
            <a:custGeom>
              <a:avLst/>
              <a:gdLst>
                <a:gd name="T0" fmla="*/ 0 w 86"/>
                <a:gd name="T1" fmla="*/ 38 h 62"/>
                <a:gd name="T2" fmla="*/ 23 w 86"/>
                <a:gd name="T3" fmla="*/ 62 h 62"/>
                <a:gd name="T4" fmla="*/ 86 w 86"/>
                <a:gd name="T5" fmla="*/ 0 h 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62">
                  <a:moveTo>
                    <a:pt x="0" y="38"/>
                  </a:moveTo>
                  <a:lnTo>
                    <a:pt x="23" y="62"/>
                  </a:lnTo>
                  <a:lnTo>
                    <a:pt x="86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5" name="Line 530"/>
            <p:cNvSpPr>
              <a:spLocks noChangeShapeType="1"/>
            </p:cNvSpPr>
            <p:nvPr/>
          </p:nvSpPr>
          <p:spPr bwMode="auto">
            <a:xfrm flipH="1">
              <a:off x="3496" y="2073"/>
              <a:ext cx="67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6" name="Line 531"/>
            <p:cNvSpPr>
              <a:spLocks noChangeShapeType="1"/>
            </p:cNvSpPr>
            <p:nvPr/>
          </p:nvSpPr>
          <p:spPr bwMode="auto">
            <a:xfrm flipH="1">
              <a:off x="3496" y="2078"/>
              <a:ext cx="38" cy="3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7" name="Line 532"/>
            <p:cNvSpPr>
              <a:spLocks noChangeShapeType="1"/>
            </p:cNvSpPr>
            <p:nvPr/>
          </p:nvSpPr>
          <p:spPr bwMode="auto">
            <a:xfrm flipH="1">
              <a:off x="3764" y="2078"/>
              <a:ext cx="19" cy="1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8" name="Freeform 533"/>
            <p:cNvSpPr>
              <a:spLocks/>
            </p:cNvSpPr>
            <p:nvPr/>
          </p:nvSpPr>
          <p:spPr bwMode="auto">
            <a:xfrm>
              <a:off x="3754" y="2136"/>
              <a:ext cx="101" cy="124"/>
            </a:xfrm>
            <a:custGeom>
              <a:avLst/>
              <a:gdLst>
                <a:gd name="T0" fmla="*/ 19 w 101"/>
                <a:gd name="T1" fmla="*/ 0 h 124"/>
                <a:gd name="T2" fmla="*/ 0 w 101"/>
                <a:gd name="T3" fmla="*/ 23 h 124"/>
                <a:gd name="T4" fmla="*/ 101 w 101"/>
                <a:gd name="T5" fmla="*/ 124 h 1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" h="124">
                  <a:moveTo>
                    <a:pt x="19" y="0"/>
                  </a:moveTo>
                  <a:lnTo>
                    <a:pt x="0" y="23"/>
                  </a:lnTo>
                  <a:lnTo>
                    <a:pt x="101" y="12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9" name="Freeform 534"/>
            <p:cNvSpPr>
              <a:spLocks/>
            </p:cNvSpPr>
            <p:nvPr/>
          </p:nvSpPr>
          <p:spPr bwMode="auto">
            <a:xfrm>
              <a:off x="3640" y="2045"/>
              <a:ext cx="86" cy="62"/>
            </a:xfrm>
            <a:custGeom>
              <a:avLst/>
              <a:gdLst>
                <a:gd name="T0" fmla="*/ 86 w 86"/>
                <a:gd name="T1" fmla="*/ 38 h 62"/>
                <a:gd name="T2" fmla="*/ 62 w 86"/>
                <a:gd name="T3" fmla="*/ 62 h 62"/>
                <a:gd name="T4" fmla="*/ 0 w 86"/>
                <a:gd name="T5" fmla="*/ 0 h 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62">
                  <a:moveTo>
                    <a:pt x="86" y="38"/>
                  </a:moveTo>
                  <a:lnTo>
                    <a:pt x="62" y="62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0" name="Line 535"/>
            <p:cNvSpPr>
              <a:spLocks noChangeShapeType="1"/>
            </p:cNvSpPr>
            <p:nvPr/>
          </p:nvSpPr>
          <p:spPr bwMode="auto">
            <a:xfrm>
              <a:off x="3716" y="2073"/>
              <a:ext cx="67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1" name="Line 536"/>
            <p:cNvSpPr>
              <a:spLocks noChangeShapeType="1"/>
            </p:cNvSpPr>
            <p:nvPr/>
          </p:nvSpPr>
          <p:spPr bwMode="auto">
            <a:xfrm>
              <a:off x="3745" y="2078"/>
              <a:ext cx="33" cy="3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2" name="Line 537"/>
            <p:cNvSpPr>
              <a:spLocks noChangeShapeType="1"/>
            </p:cNvSpPr>
            <p:nvPr/>
          </p:nvSpPr>
          <p:spPr bwMode="auto">
            <a:xfrm flipH="1">
              <a:off x="1657" y="1533"/>
              <a:ext cx="86" cy="1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3" name="Freeform 538"/>
            <p:cNvSpPr>
              <a:spLocks/>
            </p:cNvSpPr>
            <p:nvPr/>
          </p:nvSpPr>
          <p:spPr bwMode="auto">
            <a:xfrm>
              <a:off x="1571" y="1500"/>
              <a:ext cx="114" cy="67"/>
            </a:xfrm>
            <a:custGeom>
              <a:avLst/>
              <a:gdLst>
                <a:gd name="T0" fmla="*/ 0 w 24"/>
                <a:gd name="T1" fmla="*/ 0 h 14"/>
                <a:gd name="T2" fmla="*/ 0 w 24"/>
                <a:gd name="T3" fmla="*/ 0 h 14"/>
                <a:gd name="T4" fmla="*/ 57 w 24"/>
                <a:gd name="T5" fmla="*/ 19 h 14"/>
                <a:gd name="T6" fmla="*/ 114 w 24"/>
                <a:gd name="T7" fmla="*/ 34 h 14"/>
                <a:gd name="T8" fmla="*/ 57 w 24"/>
                <a:gd name="T9" fmla="*/ 48 h 14"/>
                <a:gd name="T10" fmla="*/ 0 w 24"/>
                <a:gd name="T11" fmla="*/ 67 h 14"/>
                <a:gd name="T12" fmla="*/ 0 w 24"/>
                <a:gd name="T13" fmla="*/ 67 h 14"/>
                <a:gd name="T14" fmla="*/ 24 w 24"/>
                <a:gd name="T15" fmla="*/ 34 h 14"/>
                <a:gd name="T16" fmla="*/ 0 w 24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5"/>
                    <a:pt x="20" y="6"/>
                    <a:pt x="24" y="7"/>
                  </a:cubicBezTo>
                  <a:cubicBezTo>
                    <a:pt x="20" y="8"/>
                    <a:pt x="16" y="9"/>
                    <a:pt x="12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66B5A"/>
            </a:solidFill>
            <a:ln w="9525">
              <a:solidFill>
                <a:srgbClr val="C66B5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4" name="Line 539"/>
            <p:cNvSpPr>
              <a:spLocks noChangeShapeType="1"/>
            </p:cNvSpPr>
            <p:nvPr/>
          </p:nvSpPr>
          <p:spPr bwMode="auto">
            <a:xfrm>
              <a:off x="4318" y="2656"/>
              <a:ext cx="1" cy="86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5" name="Freeform 540"/>
            <p:cNvSpPr>
              <a:spLocks/>
            </p:cNvSpPr>
            <p:nvPr/>
          </p:nvSpPr>
          <p:spPr bwMode="auto">
            <a:xfrm>
              <a:off x="4285" y="2714"/>
              <a:ext cx="71" cy="114"/>
            </a:xfrm>
            <a:custGeom>
              <a:avLst/>
              <a:gdLst>
                <a:gd name="T0" fmla="*/ 71 w 15"/>
                <a:gd name="T1" fmla="*/ 0 h 24"/>
                <a:gd name="T2" fmla="*/ 71 w 15"/>
                <a:gd name="T3" fmla="*/ 0 h 24"/>
                <a:gd name="T4" fmla="*/ 47 w 15"/>
                <a:gd name="T5" fmla="*/ 57 h 24"/>
                <a:gd name="T6" fmla="*/ 33 w 15"/>
                <a:gd name="T7" fmla="*/ 114 h 24"/>
                <a:gd name="T8" fmla="*/ 24 w 15"/>
                <a:gd name="T9" fmla="*/ 57 h 24"/>
                <a:gd name="T10" fmla="*/ 0 w 15"/>
                <a:gd name="T11" fmla="*/ 0 h 24"/>
                <a:gd name="T12" fmla="*/ 0 w 15"/>
                <a:gd name="T13" fmla="*/ 0 h 24"/>
                <a:gd name="T14" fmla="*/ 33 w 15"/>
                <a:gd name="T15" fmla="*/ 19 h 24"/>
                <a:gd name="T16" fmla="*/ 71 w 15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6"/>
                    <a:pt x="8" y="20"/>
                    <a:pt x="7" y="24"/>
                  </a:cubicBezTo>
                  <a:cubicBezTo>
                    <a:pt x="6" y="20"/>
                    <a:pt x="6" y="16"/>
                    <a:pt x="5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C66B5A"/>
            </a:solidFill>
            <a:ln w="9525">
              <a:solidFill>
                <a:srgbClr val="C66B5A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6" name="Line 541"/>
            <p:cNvSpPr>
              <a:spLocks noChangeShapeType="1"/>
            </p:cNvSpPr>
            <p:nvPr/>
          </p:nvSpPr>
          <p:spPr bwMode="auto">
            <a:xfrm>
              <a:off x="1829" y="1586"/>
              <a:ext cx="1" cy="24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7" name="Freeform 542"/>
            <p:cNvSpPr>
              <a:spLocks/>
            </p:cNvSpPr>
            <p:nvPr/>
          </p:nvSpPr>
          <p:spPr bwMode="auto">
            <a:xfrm>
              <a:off x="1743" y="1533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48 w 48"/>
                <a:gd name="T3" fmla="*/ 0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48" y="0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C66B5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8" name="Line 543"/>
            <p:cNvSpPr>
              <a:spLocks noChangeShapeType="1"/>
            </p:cNvSpPr>
            <p:nvPr/>
          </p:nvSpPr>
          <p:spPr bwMode="auto">
            <a:xfrm>
              <a:off x="1791" y="1562"/>
              <a:ext cx="76" cy="1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9" name="Line 544"/>
            <p:cNvSpPr>
              <a:spLocks noChangeShapeType="1"/>
            </p:cNvSpPr>
            <p:nvPr/>
          </p:nvSpPr>
          <p:spPr bwMode="auto">
            <a:xfrm flipH="1">
              <a:off x="1791" y="1586"/>
              <a:ext cx="76" cy="1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0" name="Line 545"/>
            <p:cNvSpPr>
              <a:spLocks noChangeShapeType="1"/>
            </p:cNvSpPr>
            <p:nvPr/>
          </p:nvSpPr>
          <p:spPr bwMode="auto">
            <a:xfrm flipV="1">
              <a:off x="2264" y="2078"/>
              <a:ext cx="19" cy="19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1" name="Freeform 546"/>
            <p:cNvSpPr>
              <a:spLocks/>
            </p:cNvSpPr>
            <p:nvPr/>
          </p:nvSpPr>
          <p:spPr bwMode="auto">
            <a:xfrm>
              <a:off x="1867" y="1533"/>
              <a:ext cx="358" cy="574"/>
            </a:xfrm>
            <a:custGeom>
              <a:avLst/>
              <a:gdLst>
                <a:gd name="T0" fmla="*/ 0 w 358"/>
                <a:gd name="T1" fmla="*/ 29 h 574"/>
                <a:gd name="T2" fmla="*/ 0 w 358"/>
                <a:gd name="T3" fmla="*/ 0 h 574"/>
                <a:gd name="T4" fmla="*/ 272 w 358"/>
                <a:gd name="T5" fmla="*/ 0 h 574"/>
                <a:gd name="T6" fmla="*/ 272 w 358"/>
                <a:gd name="T7" fmla="*/ 512 h 574"/>
                <a:gd name="T8" fmla="*/ 334 w 358"/>
                <a:gd name="T9" fmla="*/ 574 h 574"/>
                <a:gd name="T10" fmla="*/ 358 w 358"/>
                <a:gd name="T11" fmla="*/ 550 h 5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8" h="574">
                  <a:moveTo>
                    <a:pt x="0" y="29"/>
                  </a:moveTo>
                  <a:lnTo>
                    <a:pt x="0" y="0"/>
                  </a:lnTo>
                  <a:lnTo>
                    <a:pt x="272" y="0"/>
                  </a:lnTo>
                  <a:lnTo>
                    <a:pt x="272" y="512"/>
                  </a:lnTo>
                  <a:lnTo>
                    <a:pt x="334" y="574"/>
                  </a:lnTo>
                  <a:lnTo>
                    <a:pt x="358" y="550"/>
                  </a:lnTo>
                </a:path>
              </a:pathLst>
            </a:custGeom>
            <a:noFill/>
            <a:ln w="14288" cap="flat">
              <a:solidFill>
                <a:srgbClr val="C66B5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2" name="Line 547"/>
            <p:cNvSpPr>
              <a:spLocks noChangeShapeType="1"/>
            </p:cNvSpPr>
            <p:nvPr/>
          </p:nvSpPr>
          <p:spPr bwMode="auto">
            <a:xfrm flipH="1" flipV="1">
              <a:off x="2216" y="2073"/>
              <a:ext cx="67" cy="72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3" name="Line 548"/>
            <p:cNvSpPr>
              <a:spLocks noChangeShapeType="1"/>
            </p:cNvSpPr>
            <p:nvPr/>
          </p:nvSpPr>
          <p:spPr bwMode="auto">
            <a:xfrm>
              <a:off x="2249" y="2078"/>
              <a:ext cx="34" cy="34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4" name="Line 549"/>
            <p:cNvSpPr>
              <a:spLocks noChangeShapeType="1"/>
            </p:cNvSpPr>
            <p:nvPr/>
          </p:nvSpPr>
          <p:spPr bwMode="auto">
            <a:xfrm flipV="1">
              <a:off x="3554" y="2183"/>
              <a:ext cx="1" cy="24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5" name="Freeform 550"/>
            <p:cNvSpPr>
              <a:spLocks/>
            </p:cNvSpPr>
            <p:nvPr/>
          </p:nvSpPr>
          <p:spPr bwMode="auto">
            <a:xfrm>
              <a:off x="3420" y="2231"/>
              <a:ext cx="95" cy="29"/>
            </a:xfrm>
            <a:custGeom>
              <a:avLst/>
              <a:gdLst>
                <a:gd name="T0" fmla="*/ 95 w 95"/>
                <a:gd name="T1" fmla="*/ 0 h 29"/>
                <a:gd name="T2" fmla="*/ 95 w 95"/>
                <a:gd name="T3" fmla="*/ 29 h 29"/>
                <a:gd name="T4" fmla="*/ 0 w 95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5" h="29">
                  <a:moveTo>
                    <a:pt x="95" y="0"/>
                  </a:moveTo>
                  <a:lnTo>
                    <a:pt x="95" y="29"/>
                  </a:lnTo>
                  <a:lnTo>
                    <a:pt x="0" y="29"/>
                  </a:lnTo>
                </a:path>
              </a:pathLst>
            </a:custGeom>
            <a:noFill/>
            <a:ln w="14288" cap="flat">
              <a:solidFill>
                <a:srgbClr val="C66B5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6" name="Line 551"/>
            <p:cNvSpPr>
              <a:spLocks noChangeShapeType="1"/>
            </p:cNvSpPr>
            <p:nvPr/>
          </p:nvSpPr>
          <p:spPr bwMode="auto">
            <a:xfrm flipH="1">
              <a:off x="3506" y="2231"/>
              <a:ext cx="95" cy="1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7" name="Line 552"/>
            <p:cNvSpPr>
              <a:spLocks noChangeShapeType="1"/>
            </p:cNvSpPr>
            <p:nvPr/>
          </p:nvSpPr>
          <p:spPr bwMode="auto">
            <a:xfrm>
              <a:off x="3530" y="2212"/>
              <a:ext cx="47" cy="1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8" name="Line 553"/>
            <p:cNvSpPr>
              <a:spLocks noChangeShapeType="1"/>
            </p:cNvSpPr>
            <p:nvPr/>
          </p:nvSpPr>
          <p:spPr bwMode="auto">
            <a:xfrm flipH="1">
              <a:off x="4242" y="2570"/>
              <a:ext cx="28" cy="1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9" name="Freeform 554"/>
            <p:cNvSpPr>
              <a:spLocks/>
            </p:cNvSpPr>
            <p:nvPr/>
          </p:nvSpPr>
          <p:spPr bwMode="auto">
            <a:xfrm>
              <a:off x="4289" y="2609"/>
              <a:ext cx="29" cy="47"/>
            </a:xfrm>
            <a:custGeom>
              <a:avLst/>
              <a:gdLst>
                <a:gd name="T0" fmla="*/ 0 w 29"/>
                <a:gd name="T1" fmla="*/ 0 h 47"/>
                <a:gd name="T2" fmla="*/ 29 w 29"/>
                <a:gd name="T3" fmla="*/ 0 h 47"/>
                <a:gd name="T4" fmla="*/ 29 w 29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7">
                  <a:moveTo>
                    <a:pt x="0" y="0"/>
                  </a:moveTo>
                  <a:lnTo>
                    <a:pt x="29" y="0"/>
                  </a:lnTo>
                  <a:lnTo>
                    <a:pt x="29" y="47"/>
                  </a:lnTo>
                </a:path>
              </a:pathLst>
            </a:custGeom>
            <a:noFill/>
            <a:ln w="14288" cap="flat">
              <a:solidFill>
                <a:srgbClr val="C66B5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0" name="Freeform 555"/>
            <p:cNvSpPr>
              <a:spLocks/>
            </p:cNvSpPr>
            <p:nvPr/>
          </p:nvSpPr>
          <p:spPr bwMode="auto">
            <a:xfrm>
              <a:off x="3592" y="2231"/>
              <a:ext cx="726" cy="301"/>
            </a:xfrm>
            <a:custGeom>
              <a:avLst/>
              <a:gdLst>
                <a:gd name="T0" fmla="*/ 0 w 726"/>
                <a:gd name="T1" fmla="*/ 0 h 301"/>
                <a:gd name="T2" fmla="*/ 0 w 726"/>
                <a:gd name="T3" fmla="*/ 29 h 301"/>
                <a:gd name="T4" fmla="*/ 263 w 726"/>
                <a:gd name="T5" fmla="*/ 29 h 301"/>
                <a:gd name="T6" fmla="*/ 726 w 726"/>
                <a:gd name="T7" fmla="*/ 29 h 301"/>
                <a:gd name="T8" fmla="*/ 726 w 726"/>
                <a:gd name="T9" fmla="*/ 301 h 301"/>
                <a:gd name="T10" fmla="*/ 697 w 726"/>
                <a:gd name="T11" fmla="*/ 301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6" h="301">
                  <a:moveTo>
                    <a:pt x="0" y="0"/>
                  </a:moveTo>
                  <a:lnTo>
                    <a:pt x="0" y="29"/>
                  </a:lnTo>
                  <a:lnTo>
                    <a:pt x="263" y="29"/>
                  </a:lnTo>
                  <a:lnTo>
                    <a:pt x="726" y="29"/>
                  </a:lnTo>
                  <a:lnTo>
                    <a:pt x="726" y="301"/>
                  </a:lnTo>
                  <a:lnTo>
                    <a:pt x="697" y="301"/>
                  </a:lnTo>
                </a:path>
              </a:pathLst>
            </a:custGeom>
            <a:noFill/>
            <a:ln w="14288" cap="flat">
              <a:solidFill>
                <a:srgbClr val="C66B5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1" name="Line 556"/>
            <p:cNvSpPr>
              <a:spLocks noChangeShapeType="1"/>
            </p:cNvSpPr>
            <p:nvPr/>
          </p:nvSpPr>
          <p:spPr bwMode="auto">
            <a:xfrm flipV="1">
              <a:off x="4289" y="2532"/>
              <a:ext cx="1" cy="77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2" name="Line 557"/>
            <p:cNvSpPr>
              <a:spLocks noChangeShapeType="1"/>
            </p:cNvSpPr>
            <p:nvPr/>
          </p:nvSpPr>
          <p:spPr bwMode="auto">
            <a:xfrm>
              <a:off x="4270" y="2532"/>
              <a:ext cx="1" cy="77"/>
            </a:xfrm>
            <a:prstGeom prst="line">
              <a:avLst/>
            </a:prstGeom>
            <a:noFill/>
            <a:ln w="14288">
              <a:solidFill>
                <a:srgbClr val="C66B5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3" name="Freeform 558"/>
            <p:cNvSpPr>
              <a:spLocks/>
            </p:cNvSpPr>
            <p:nvPr/>
          </p:nvSpPr>
          <p:spPr bwMode="auto">
            <a:xfrm>
              <a:off x="2254" y="2136"/>
              <a:ext cx="1166" cy="124"/>
            </a:xfrm>
            <a:custGeom>
              <a:avLst/>
              <a:gdLst>
                <a:gd name="T0" fmla="*/ 1166 w 1166"/>
                <a:gd name="T1" fmla="*/ 124 h 124"/>
                <a:gd name="T2" fmla="*/ 105 w 1166"/>
                <a:gd name="T3" fmla="*/ 124 h 124"/>
                <a:gd name="T4" fmla="*/ 0 w 1166"/>
                <a:gd name="T5" fmla="*/ 23 h 124"/>
                <a:gd name="T6" fmla="*/ 24 w 1166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66" h="124">
                  <a:moveTo>
                    <a:pt x="1166" y="124"/>
                  </a:moveTo>
                  <a:lnTo>
                    <a:pt x="105" y="124"/>
                  </a:lnTo>
                  <a:lnTo>
                    <a:pt x="0" y="23"/>
                  </a:lnTo>
                  <a:lnTo>
                    <a:pt x="24" y="0"/>
                  </a:lnTo>
                </a:path>
              </a:pathLst>
            </a:custGeom>
            <a:noFill/>
            <a:ln w="14288" cap="flat">
              <a:solidFill>
                <a:srgbClr val="C66B5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4" name="Line 559"/>
            <p:cNvSpPr>
              <a:spLocks noChangeShapeType="1"/>
            </p:cNvSpPr>
            <p:nvPr/>
          </p:nvSpPr>
          <p:spPr bwMode="auto">
            <a:xfrm flipH="1">
              <a:off x="4256" y="1046"/>
              <a:ext cx="29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5" name="Freeform 560"/>
            <p:cNvSpPr>
              <a:spLocks/>
            </p:cNvSpPr>
            <p:nvPr/>
          </p:nvSpPr>
          <p:spPr bwMode="auto">
            <a:xfrm>
              <a:off x="4208" y="1079"/>
              <a:ext cx="29" cy="53"/>
            </a:xfrm>
            <a:custGeom>
              <a:avLst/>
              <a:gdLst>
                <a:gd name="T0" fmla="*/ 29 w 29"/>
                <a:gd name="T1" fmla="*/ 0 h 53"/>
                <a:gd name="T2" fmla="*/ 0 w 29"/>
                <a:gd name="T3" fmla="*/ 0 h 53"/>
                <a:gd name="T4" fmla="*/ 0 w 29"/>
                <a:gd name="T5" fmla="*/ 53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53">
                  <a:moveTo>
                    <a:pt x="29" y="0"/>
                  </a:moveTo>
                  <a:lnTo>
                    <a:pt x="0" y="0"/>
                  </a:lnTo>
                  <a:lnTo>
                    <a:pt x="0" y="5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6" name="Freeform 561"/>
            <p:cNvSpPr>
              <a:spLocks/>
            </p:cNvSpPr>
            <p:nvPr/>
          </p:nvSpPr>
          <p:spPr bwMode="auto">
            <a:xfrm>
              <a:off x="4208" y="960"/>
              <a:ext cx="29" cy="48"/>
            </a:xfrm>
            <a:custGeom>
              <a:avLst/>
              <a:gdLst>
                <a:gd name="T0" fmla="*/ 0 w 29"/>
                <a:gd name="T1" fmla="*/ 0 h 48"/>
                <a:gd name="T2" fmla="*/ 0 w 29"/>
                <a:gd name="T3" fmla="*/ 48 h 48"/>
                <a:gd name="T4" fmla="*/ 29 w 29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8">
                  <a:moveTo>
                    <a:pt x="0" y="0"/>
                  </a:moveTo>
                  <a:lnTo>
                    <a:pt x="0" y="48"/>
                  </a:lnTo>
                  <a:lnTo>
                    <a:pt x="29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7" name="Line 562"/>
            <p:cNvSpPr>
              <a:spLocks noChangeShapeType="1"/>
            </p:cNvSpPr>
            <p:nvPr/>
          </p:nvSpPr>
          <p:spPr bwMode="auto">
            <a:xfrm>
              <a:off x="4237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8" name="Line 563"/>
            <p:cNvSpPr>
              <a:spLocks noChangeShapeType="1"/>
            </p:cNvSpPr>
            <p:nvPr/>
          </p:nvSpPr>
          <p:spPr bwMode="auto">
            <a:xfrm>
              <a:off x="4256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9" name="Line 564"/>
            <p:cNvSpPr>
              <a:spLocks noChangeShapeType="1"/>
            </p:cNvSpPr>
            <p:nvPr/>
          </p:nvSpPr>
          <p:spPr bwMode="auto">
            <a:xfrm flipH="1">
              <a:off x="4366" y="1046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0" name="Freeform 565"/>
            <p:cNvSpPr>
              <a:spLocks/>
            </p:cNvSpPr>
            <p:nvPr/>
          </p:nvSpPr>
          <p:spPr bwMode="auto">
            <a:xfrm>
              <a:off x="4313" y="1079"/>
              <a:ext cx="34" cy="53"/>
            </a:xfrm>
            <a:custGeom>
              <a:avLst/>
              <a:gdLst>
                <a:gd name="T0" fmla="*/ 34 w 34"/>
                <a:gd name="T1" fmla="*/ 0 h 53"/>
                <a:gd name="T2" fmla="*/ 0 w 34"/>
                <a:gd name="T3" fmla="*/ 0 h 53"/>
                <a:gd name="T4" fmla="*/ 0 w 34"/>
                <a:gd name="T5" fmla="*/ 53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53">
                  <a:moveTo>
                    <a:pt x="34" y="0"/>
                  </a:moveTo>
                  <a:lnTo>
                    <a:pt x="0" y="0"/>
                  </a:lnTo>
                  <a:lnTo>
                    <a:pt x="0" y="5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1" name="Freeform 566"/>
            <p:cNvSpPr>
              <a:spLocks/>
            </p:cNvSpPr>
            <p:nvPr/>
          </p:nvSpPr>
          <p:spPr bwMode="auto">
            <a:xfrm>
              <a:off x="4313" y="960"/>
              <a:ext cx="34" cy="48"/>
            </a:xfrm>
            <a:custGeom>
              <a:avLst/>
              <a:gdLst>
                <a:gd name="T0" fmla="*/ 0 w 34"/>
                <a:gd name="T1" fmla="*/ 0 h 48"/>
                <a:gd name="T2" fmla="*/ 0 w 34"/>
                <a:gd name="T3" fmla="*/ 48 h 48"/>
                <a:gd name="T4" fmla="*/ 34 w 34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0" y="48"/>
                  </a:lnTo>
                  <a:lnTo>
                    <a:pt x="34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2" name="Line 567"/>
            <p:cNvSpPr>
              <a:spLocks noChangeShapeType="1"/>
            </p:cNvSpPr>
            <p:nvPr/>
          </p:nvSpPr>
          <p:spPr bwMode="auto">
            <a:xfrm>
              <a:off x="4347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3" name="Line 568"/>
            <p:cNvSpPr>
              <a:spLocks noChangeShapeType="1"/>
            </p:cNvSpPr>
            <p:nvPr/>
          </p:nvSpPr>
          <p:spPr bwMode="auto">
            <a:xfrm>
              <a:off x="4366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4" name="Line 569"/>
            <p:cNvSpPr>
              <a:spLocks noChangeShapeType="1"/>
            </p:cNvSpPr>
            <p:nvPr/>
          </p:nvSpPr>
          <p:spPr bwMode="auto">
            <a:xfrm flipH="1">
              <a:off x="4471" y="1046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5" name="Freeform 570"/>
            <p:cNvSpPr>
              <a:spLocks/>
            </p:cNvSpPr>
            <p:nvPr/>
          </p:nvSpPr>
          <p:spPr bwMode="auto">
            <a:xfrm>
              <a:off x="4418" y="1079"/>
              <a:ext cx="34" cy="53"/>
            </a:xfrm>
            <a:custGeom>
              <a:avLst/>
              <a:gdLst>
                <a:gd name="T0" fmla="*/ 34 w 34"/>
                <a:gd name="T1" fmla="*/ 0 h 53"/>
                <a:gd name="T2" fmla="*/ 0 w 34"/>
                <a:gd name="T3" fmla="*/ 0 h 53"/>
                <a:gd name="T4" fmla="*/ 0 w 34"/>
                <a:gd name="T5" fmla="*/ 53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53">
                  <a:moveTo>
                    <a:pt x="34" y="0"/>
                  </a:moveTo>
                  <a:lnTo>
                    <a:pt x="0" y="0"/>
                  </a:lnTo>
                  <a:lnTo>
                    <a:pt x="0" y="5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6" name="Freeform 571"/>
            <p:cNvSpPr>
              <a:spLocks/>
            </p:cNvSpPr>
            <p:nvPr/>
          </p:nvSpPr>
          <p:spPr bwMode="auto">
            <a:xfrm>
              <a:off x="4418" y="960"/>
              <a:ext cx="34" cy="48"/>
            </a:xfrm>
            <a:custGeom>
              <a:avLst/>
              <a:gdLst>
                <a:gd name="T0" fmla="*/ 0 w 34"/>
                <a:gd name="T1" fmla="*/ 0 h 48"/>
                <a:gd name="T2" fmla="*/ 0 w 34"/>
                <a:gd name="T3" fmla="*/ 48 h 48"/>
                <a:gd name="T4" fmla="*/ 34 w 34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0" y="48"/>
                  </a:lnTo>
                  <a:lnTo>
                    <a:pt x="34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7" name="Line 572"/>
            <p:cNvSpPr>
              <a:spLocks noChangeShapeType="1"/>
            </p:cNvSpPr>
            <p:nvPr/>
          </p:nvSpPr>
          <p:spPr bwMode="auto">
            <a:xfrm>
              <a:off x="4452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8" name="Line 573"/>
            <p:cNvSpPr>
              <a:spLocks noChangeShapeType="1"/>
            </p:cNvSpPr>
            <p:nvPr/>
          </p:nvSpPr>
          <p:spPr bwMode="auto">
            <a:xfrm>
              <a:off x="4471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9" name="Line 574"/>
            <p:cNvSpPr>
              <a:spLocks noChangeShapeType="1"/>
            </p:cNvSpPr>
            <p:nvPr/>
          </p:nvSpPr>
          <p:spPr bwMode="auto">
            <a:xfrm flipH="1">
              <a:off x="4576" y="1046"/>
              <a:ext cx="29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0" name="Freeform 575"/>
            <p:cNvSpPr>
              <a:spLocks/>
            </p:cNvSpPr>
            <p:nvPr/>
          </p:nvSpPr>
          <p:spPr bwMode="auto">
            <a:xfrm>
              <a:off x="4528" y="1079"/>
              <a:ext cx="29" cy="53"/>
            </a:xfrm>
            <a:custGeom>
              <a:avLst/>
              <a:gdLst>
                <a:gd name="T0" fmla="*/ 29 w 29"/>
                <a:gd name="T1" fmla="*/ 0 h 53"/>
                <a:gd name="T2" fmla="*/ 0 w 29"/>
                <a:gd name="T3" fmla="*/ 0 h 53"/>
                <a:gd name="T4" fmla="*/ 0 w 29"/>
                <a:gd name="T5" fmla="*/ 53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53">
                  <a:moveTo>
                    <a:pt x="29" y="0"/>
                  </a:moveTo>
                  <a:lnTo>
                    <a:pt x="0" y="0"/>
                  </a:lnTo>
                  <a:lnTo>
                    <a:pt x="0" y="5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1" name="Freeform 576"/>
            <p:cNvSpPr>
              <a:spLocks/>
            </p:cNvSpPr>
            <p:nvPr/>
          </p:nvSpPr>
          <p:spPr bwMode="auto">
            <a:xfrm>
              <a:off x="4528" y="960"/>
              <a:ext cx="29" cy="48"/>
            </a:xfrm>
            <a:custGeom>
              <a:avLst/>
              <a:gdLst>
                <a:gd name="T0" fmla="*/ 0 w 29"/>
                <a:gd name="T1" fmla="*/ 0 h 48"/>
                <a:gd name="T2" fmla="*/ 0 w 29"/>
                <a:gd name="T3" fmla="*/ 48 h 48"/>
                <a:gd name="T4" fmla="*/ 29 w 29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8">
                  <a:moveTo>
                    <a:pt x="0" y="0"/>
                  </a:moveTo>
                  <a:lnTo>
                    <a:pt x="0" y="48"/>
                  </a:lnTo>
                  <a:lnTo>
                    <a:pt x="29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2" name="Line 577"/>
            <p:cNvSpPr>
              <a:spLocks noChangeShapeType="1"/>
            </p:cNvSpPr>
            <p:nvPr/>
          </p:nvSpPr>
          <p:spPr bwMode="auto">
            <a:xfrm>
              <a:off x="4557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3" name="Line 578"/>
            <p:cNvSpPr>
              <a:spLocks noChangeShapeType="1"/>
            </p:cNvSpPr>
            <p:nvPr/>
          </p:nvSpPr>
          <p:spPr bwMode="auto">
            <a:xfrm>
              <a:off x="4576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4" name="Line 579"/>
            <p:cNvSpPr>
              <a:spLocks noChangeShapeType="1"/>
            </p:cNvSpPr>
            <p:nvPr/>
          </p:nvSpPr>
          <p:spPr bwMode="auto">
            <a:xfrm flipH="1">
              <a:off x="4686" y="1046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5" name="Freeform 580"/>
            <p:cNvSpPr>
              <a:spLocks/>
            </p:cNvSpPr>
            <p:nvPr/>
          </p:nvSpPr>
          <p:spPr bwMode="auto">
            <a:xfrm>
              <a:off x="4633" y="1079"/>
              <a:ext cx="29" cy="53"/>
            </a:xfrm>
            <a:custGeom>
              <a:avLst/>
              <a:gdLst>
                <a:gd name="T0" fmla="*/ 29 w 29"/>
                <a:gd name="T1" fmla="*/ 0 h 53"/>
                <a:gd name="T2" fmla="*/ 0 w 29"/>
                <a:gd name="T3" fmla="*/ 0 h 53"/>
                <a:gd name="T4" fmla="*/ 0 w 29"/>
                <a:gd name="T5" fmla="*/ 53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53">
                  <a:moveTo>
                    <a:pt x="29" y="0"/>
                  </a:moveTo>
                  <a:lnTo>
                    <a:pt x="0" y="0"/>
                  </a:lnTo>
                  <a:lnTo>
                    <a:pt x="0" y="5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6" name="Freeform 581"/>
            <p:cNvSpPr>
              <a:spLocks/>
            </p:cNvSpPr>
            <p:nvPr/>
          </p:nvSpPr>
          <p:spPr bwMode="auto">
            <a:xfrm>
              <a:off x="4633" y="960"/>
              <a:ext cx="29" cy="48"/>
            </a:xfrm>
            <a:custGeom>
              <a:avLst/>
              <a:gdLst>
                <a:gd name="T0" fmla="*/ 0 w 29"/>
                <a:gd name="T1" fmla="*/ 0 h 48"/>
                <a:gd name="T2" fmla="*/ 0 w 29"/>
                <a:gd name="T3" fmla="*/ 48 h 48"/>
                <a:gd name="T4" fmla="*/ 29 w 29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8">
                  <a:moveTo>
                    <a:pt x="0" y="0"/>
                  </a:moveTo>
                  <a:lnTo>
                    <a:pt x="0" y="48"/>
                  </a:lnTo>
                  <a:lnTo>
                    <a:pt x="29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7" name="Line 582"/>
            <p:cNvSpPr>
              <a:spLocks noChangeShapeType="1"/>
            </p:cNvSpPr>
            <p:nvPr/>
          </p:nvSpPr>
          <p:spPr bwMode="auto">
            <a:xfrm>
              <a:off x="4662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8" name="Line 583"/>
            <p:cNvSpPr>
              <a:spLocks noChangeShapeType="1"/>
            </p:cNvSpPr>
            <p:nvPr/>
          </p:nvSpPr>
          <p:spPr bwMode="auto">
            <a:xfrm>
              <a:off x="4681" y="1008"/>
              <a:ext cx="1" cy="7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9" name="Line 584"/>
            <p:cNvSpPr>
              <a:spLocks noChangeShapeType="1"/>
            </p:cNvSpPr>
            <p:nvPr/>
          </p:nvSpPr>
          <p:spPr bwMode="auto">
            <a:xfrm>
              <a:off x="921" y="1753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0" name="Freeform 585"/>
            <p:cNvSpPr>
              <a:spLocks/>
            </p:cNvSpPr>
            <p:nvPr/>
          </p:nvSpPr>
          <p:spPr bwMode="auto">
            <a:xfrm>
              <a:off x="959" y="1796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0 w 48"/>
                <a:gd name="T3" fmla="*/ 34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0" y="34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1" name="Freeform 586"/>
            <p:cNvSpPr>
              <a:spLocks/>
            </p:cNvSpPr>
            <p:nvPr/>
          </p:nvSpPr>
          <p:spPr bwMode="auto">
            <a:xfrm>
              <a:off x="835" y="1796"/>
              <a:ext cx="53" cy="34"/>
            </a:xfrm>
            <a:custGeom>
              <a:avLst/>
              <a:gdLst>
                <a:gd name="T0" fmla="*/ 0 w 53"/>
                <a:gd name="T1" fmla="*/ 34 h 34"/>
                <a:gd name="T2" fmla="*/ 53 w 53"/>
                <a:gd name="T3" fmla="*/ 34 h 34"/>
                <a:gd name="T4" fmla="*/ 53 w 53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34">
                  <a:moveTo>
                    <a:pt x="0" y="34"/>
                  </a:moveTo>
                  <a:lnTo>
                    <a:pt x="53" y="34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2" name="Line 587"/>
            <p:cNvSpPr>
              <a:spLocks noChangeShapeType="1"/>
            </p:cNvSpPr>
            <p:nvPr/>
          </p:nvSpPr>
          <p:spPr bwMode="auto">
            <a:xfrm>
              <a:off x="888" y="1796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3" name="Line 588"/>
            <p:cNvSpPr>
              <a:spLocks noChangeShapeType="1"/>
            </p:cNvSpPr>
            <p:nvPr/>
          </p:nvSpPr>
          <p:spPr bwMode="auto">
            <a:xfrm>
              <a:off x="888" y="1777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4" name="Line 589"/>
            <p:cNvSpPr>
              <a:spLocks noChangeShapeType="1"/>
            </p:cNvSpPr>
            <p:nvPr/>
          </p:nvSpPr>
          <p:spPr bwMode="auto">
            <a:xfrm>
              <a:off x="921" y="1643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5" name="Freeform 590"/>
            <p:cNvSpPr>
              <a:spLocks/>
            </p:cNvSpPr>
            <p:nvPr/>
          </p:nvSpPr>
          <p:spPr bwMode="auto">
            <a:xfrm>
              <a:off x="959" y="1691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0 w 48"/>
                <a:gd name="T3" fmla="*/ 34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0" y="34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6" name="Freeform 591"/>
            <p:cNvSpPr>
              <a:spLocks/>
            </p:cNvSpPr>
            <p:nvPr/>
          </p:nvSpPr>
          <p:spPr bwMode="auto">
            <a:xfrm>
              <a:off x="835" y="1691"/>
              <a:ext cx="53" cy="34"/>
            </a:xfrm>
            <a:custGeom>
              <a:avLst/>
              <a:gdLst>
                <a:gd name="T0" fmla="*/ 0 w 53"/>
                <a:gd name="T1" fmla="*/ 34 h 34"/>
                <a:gd name="T2" fmla="*/ 53 w 53"/>
                <a:gd name="T3" fmla="*/ 34 h 34"/>
                <a:gd name="T4" fmla="*/ 53 w 53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34">
                  <a:moveTo>
                    <a:pt x="0" y="34"/>
                  </a:moveTo>
                  <a:lnTo>
                    <a:pt x="53" y="34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7" name="Line 592"/>
            <p:cNvSpPr>
              <a:spLocks noChangeShapeType="1"/>
            </p:cNvSpPr>
            <p:nvPr/>
          </p:nvSpPr>
          <p:spPr bwMode="auto">
            <a:xfrm>
              <a:off x="888" y="1691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8" name="Line 593"/>
            <p:cNvSpPr>
              <a:spLocks noChangeShapeType="1"/>
            </p:cNvSpPr>
            <p:nvPr/>
          </p:nvSpPr>
          <p:spPr bwMode="auto">
            <a:xfrm>
              <a:off x="888" y="1672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9" name="Line 594"/>
            <p:cNvSpPr>
              <a:spLocks noChangeShapeType="1"/>
            </p:cNvSpPr>
            <p:nvPr/>
          </p:nvSpPr>
          <p:spPr bwMode="auto">
            <a:xfrm>
              <a:off x="921" y="1538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0" name="Freeform 595"/>
            <p:cNvSpPr>
              <a:spLocks/>
            </p:cNvSpPr>
            <p:nvPr/>
          </p:nvSpPr>
          <p:spPr bwMode="auto">
            <a:xfrm>
              <a:off x="959" y="1586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0 w 48"/>
                <a:gd name="T3" fmla="*/ 29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0" y="29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1" name="Freeform 596"/>
            <p:cNvSpPr>
              <a:spLocks/>
            </p:cNvSpPr>
            <p:nvPr/>
          </p:nvSpPr>
          <p:spPr bwMode="auto">
            <a:xfrm>
              <a:off x="835" y="1586"/>
              <a:ext cx="53" cy="29"/>
            </a:xfrm>
            <a:custGeom>
              <a:avLst/>
              <a:gdLst>
                <a:gd name="T0" fmla="*/ 0 w 53"/>
                <a:gd name="T1" fmla="*/ 29 h 29"/>
                <a:gd name="T2" fmla="*/ 53 w 53"/>
                <a:gd name="T3" fmla="*/ 29 h 29"/>
                <a:gd name="T4" fmla="*/ 53 w 53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29">
                  <a:moveTo>
                    <a:pt x="0" y="29"/>
                  </a:moveTo>
                  <a:lnTo>
                    <a:pt x="53" y="29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2" name="Line 597"/>
            <p:cNvSpPr>
              <a:spLocks noChangeShapeType="1"/>
            </p:cNvSpPr>
            <p:nvPr/>
          </p:nvSpPr>
          <p:spPr bwMode="auto">
            <a:xfrm>
              <a:off x="888" y="1586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3" name="Line 598"/>
            <p:cNvSpPr>
              <a:spLocks noChangeShapeType="1"/>
            </p:cNvSpPr>
            <p:nvPr/>
          </p:nvSpPr>
          <p:spPr bwMode="auto">
            <a:xfrm>
              <a:off x="888" y="1567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4" name="Line 599"/>
            <p:cNvSpPr>
              <a:spLocks noChangeShapeType="1"/>
            </p:cNvSpPr>
            <p:nvPr/>
          </p:nvSpPr>
          <p:spPr bwMode="auto">
            <a:xfrm>
              <a:off x="921" y="1433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5" name="Freeform 600"/>
            <p:cNvSpPr>
              <a:spLocks/>
            </p:cNvSpPr>
            <p:nvPr/>
          </p:nvSpPr>
          <p:spPr bwMode="auto">
            <a:xfrm>
              <a:off x="959" y="1476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0 w 48"/>
                <a:gd name="T3" fmla="*/ 34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0" y="34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6" name="Freeform 601"/>
            <p:cNvSpPr>
              <a:spLocks/>
            </p:cNvSpPr>
            <p:nvPr/>
          </p:nvSpPr>
          <p:spPr bwMode="auto">
            <a:xfrm>
              <a:off x="835" y="1476"/>
              <a:ext cx="53" cy="34"/>
            </a:xfrm>
            <a:custGeom>
              <a:avLst/>
              <a:gdLst>
                <a:gd name="T0" fmla="*/ 0 w 53"/>
                <a:gd name="T1" fmla="*/ 34 h 34"/>
                <a:gd name="T2" fmla="*/ 53 w 53"/>
                <a:gd name="T3" fmla="*/ 34 h 34"/>
                <a:gd name="T4" fmla="*/ 53 w 53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34">
                  <a:moveTo>
                    <a:pt x="0" y="34"/>
                  </a:moveTo>
                  <a:lnTo>
                    <a:pt x="53" y="34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7" name="Line 602"/>
            <p:cNvSpPr>
              <a:spLocks noChangeShapeType="1"/>
            </p:cNvSpPr>
            <p:nvPr/>
          </p:nvSpPr>
          <p:spPr bwMode="auto">
            <a:xfrm>
              <a:off x="888" y="1476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8" name="Line 603"/>
            <p:cNvSpPr>
              <a:spLocks noChangeShapeType="1"/>
            </p:cNvSpPr>
            <p:nvPr/>
          </p:nvSpPr>
          <p:spPr bwMode="auto">
            <a:xfrm>
              <a:off x="888" y="1457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9" name="Line 604"/>
            <p:cNvSpPr>
              <a:spLocks noChangeShapeType="1"/>
            </p:cNvSpPr>
            <p:nvPr/>
          </p:nvSpPr>
          <p:spPr bwMode="auto">
            <a:xfrm>
              <a:off x="921" y="1328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0" name="Freeform 605"/>
            <p:cNvSpPr>
              <a:spLocks/>
            </p:cNvSpPr>
            <p:nvPr/>
          </p:nvSpPr>
          <p:spPr bwMode="auto">
            <a:xfrm>
              <a:off x="959" y="1371"/>
              <a:ext cx="48" cy="33"/>
            </a:xfrm>
            <a:custGeom>
              <a:avLst/>
              <a:gdLst>
                <a:gd name="T0" fmla="*/ 0 w 48"/>
                <a:gd name="T1" fmla="*/ 0 h 33"/>
                <a:gd name="T2" fmla="*/ 0 w 48"/>
                <a:gd name="T3" fmla="*/ 33 h 33"/>
                <a:gd name="T4" fmla="*/ 48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0"/>
                  </a:moveTo>
                  <a:lnTo>
                    <a:pt x="0" y="33"/>
                  </a:lnTo>
                  <a:lnTo>
                    <a:pt x="48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1" name="Freeform 606"/>
            <p:cNvSpPr>
              <a:spLocks/>
            </p:cNvSpPr>
            <p:nvPr/>
          </p:nvSpPr>
          <p:spPr bwMode="auto">
            <a:xfrm>
              <a:off x="835" y="1371"/>
              <a:ext cx="53" cy="33"/>
            </a:xfrm>
            <a:custGeom>
              <a:avLst/>
              <a:gdLst>
                <a:gd name="T0" fmla="*/ 0 w 53"/>
                <a:gd name="T1" fmla="*/ 33 h 33"/>
                <a:gd name="T2" fmla="*/ 53 w 53"/>
                <a:gd name="T3" fmla="*/ 33 h 33"/>
                <a:gd name="T4" fmla="*/ 53 w 53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33">
                  <a:moveTo>
                    <a:pt x="0" y="33"/>
                  </a:moveTo>
                  <a:lnTo>
                    <a:pt x="53" y="33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2" name="Line 607"/>
            <p:cNvSpPr>
              <a:spLocks noChangeShapeType="1"/>
            </p:cNvSpPr>
            <p:nvPr/>
          </p:nvSpPr>
          <p:spPr bwMode="auto">
            <a:xfrm>
              <a:off x="888" y="1371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3" name="Line 608"/>
            <p:cNvSpPr>
              <a:spLocks noChangeShapeType="1"/>
            </p:cNvSpPr>
            <p:nvPr/>
          </p:nvSpPr>
          <p:spPr bwMode="auto">
            <a:xfrm>
              <a:off x="888" y="1352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4" name="Line 609"/>
            <p:cNvSpPr>
              <a:spLocks noChangeShapeType="1"/>
            </p:cNvSpPr>
            <p:nvPr/>
          </p:nvSpPr>
          <p:spPr bwMode="auto">
            <a:xfrm>
              <a:off x="2436" y="1600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5" name="Freeform 610"/>
            <p:cNvSpPr>
              <a:spLocks/>
            </p:cNvSpPr>
            <p:nvPr/>
          </p:nvSpPr>
          <p:spPr bwMode="auto">
            <a:xfrm>
              <a:off x="2474" y="1643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0 w 48"/>
                <a:gd name="T3" fmla="*/ 34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0" y="34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6" name="Freeform 611"/>
            <p:cNvSpPr>
              <a:spLocks/>
            </p:cNvSpPr>
            <p:nvPr/>
          </p:nvSpPr>
          <p:spPr bwMode="auto">
            <a:xfrm>
              <a:off x="2283" y="1643"/>
              <a:ext cx="114" cy="34"/>
            </a:xfrm>
            <a:custGeom>
              <a:avLst/>
              <a:gdLst>
                <a:gd name="T0" fmla="*/ 0 w 114"/>
                <a:gd name="T1" fmla="*/ 34 h 34"/>
                <a:gd name="T2" fmla="*/ 114 w 114"/>
                <a:gd name="T3" fmla="*/ 34 h 34"/>
                <a:gd name="T4" fmla="*/ 114 w 114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" h="34">
                  <a:moveTo>
                    <a:pt x="0" y="34"/>
                  </a:moveTo>
                  <a:lnTo>
                    <a:pt x="114" y="34"/>
                  </a:lnTo>
                  <a:lnTo>
                    <a:pt x="114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7" name="Line 613"/>
            <p:cNvSpPr>
              <a:spLocks noChangeShapeType="1"/>
            </p:cNvSpPr>
            <p:nvPr/>
          </p:nvSpPr>
          <p:spPr bwMode="auto">
            <a:xfrm>
              <a:off x="2397" y="1643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8" name="Line 614"/>
            <p:cNvSpPr>
              <a:spLocks noChangeShapeType="1"/>
            </p:cNvSpPr>
            <p:nvPr/>
          </p:nvSpPr>
          <p:spPr bwMode="auto">
            <a:xfrm>
              <a:off x="2397" y="1624"/>
              <a:ext cx="72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9" name="Line 615"/>
            <p:cNvSpPr>
              <a:spLocks noChangeShapeType="1"/>
            </p:cNvSpPr>
            <p:nvPr/>
          </p:nvSpPr>
          <p:spPr bwMode="auto">
            <a:xfrm>
              <a:off x="2436" y="1490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0" name="Freeform 616"/>
            <p:cNvSpPr>
              <a:spLocks/>
            </p:cNvSpPr>
            <p:nvPr/>
          </p:nvSpPr>
          <p:spPr bwMode="auto">
            <a:xfrm>
              <a:off x="2474" y="1538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0 w 48"/>
                <a:gd name="T3" fmla="*/ 34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0" y="34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1" name="Freeform 617"/>
            <p:cNvSpPr>
              <a:spLocks/>
            </p:cNvSpPr>
            <p:nvPr/>
          </p:nvSpPr>
          <p:spPr bwMode="auto">
            <a:xfrm>
              <a:off x="2211" y="1538"/>
              <a:ext cx="186" cy="34"/>
            </a:xfrm>
            <a:custGeom>
              <a:avLst/>
              <a:gdLst>
                <a:gd name="T0" fmla="*/ 0 w 186"/>
                <a:gd name="T1" fmla="*/ 34 h 34"/>
                <a:gd name="T2" fmla="*/ 186 w 186"/>
                <a:gd name="T3" fmla="*/ 34 h 34"/>
                <a:gd name="T4" fmla="*/ 186 w 186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6" h="34">
                  <a:moveTo>
                    <a:pt x="0" y="34"/>
                  </a:moveTo>
                  <a:lnTo>
                    <a:pt x="186" y="34"/>
                  </a:lnTo>
                  <a:lnTo>
                    <a:pt x="186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2" name="Line 618"/>
            <p:cNvSpPr>
              <a:spLocks noChangeShapeType="1"/>
            </p:cNvSpPr>
            <p:nvPr/>
          </p:nvSpPr>
          <p:spPr bwMode="auto">
            <a:xfrm>
              <a:off x="2397" y="1538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3" name="Line 619"/>
            <p:cNvSpPr>
              <a:spLocks noChangeShapeType="1"/>
            </p:cNvSpPr>
            <p:nvPr/>
          </p:nvSpPr>
          <p:spPr bwMode="auto">
            <a:xfrm>
              <a:off x="2397" y="1519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4" name="Line 620"/>
            <p:cNvSpPr>
              <a:spLocks noChangeShapeType="1"/>
            </p:cNvSpPr>
            <p:nvPr/>
          </p:nvSpPr>
          <p:spPr bwMode="auto">
            <a:xfrm>
              <a:off x="2436" y="1385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5" name="Freeform 621"/>
            <p:cNvSpPr>
              <a:spLocks/>
            </p:cNvSpPr>
            <p:nvPr/>
          </p:nvSpPr>
          <p:spPr bwMode="auto">
            <a:xfrm>
              <a:off x="2474" y="1433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0 w 48"/>
                <a:gd name="T3" fmla="*/ 29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0" y="29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6" name="Freeform 622"/>
            <p:cNvSpPr>
              <a:spLocks/>
            </p:cNvSpPr>
            <p:nvPr/>
          </p:nvSpPr>
          <p:spPr bwMode="auto">
            <a:xfrm>
              <a:off x="2139" y="1433"/>
              <a:ext cx="258" cy="29"/>
            </a:xfrm>
            <a:custGeom>
              <a:avLst/>
              <a:gdLst>
                <a:gd name="T0" fmla="*/ 0 w 258"/>
                <a:gd name="T1" fmla="*/ 29 h 29"/>
                <a:gd name="T2" fmla="*/ 258 w 258"/>
                <a:gd name="T3" fmla="*/ 29 h 29"/>
                <a:gd name="T4" fmla="*/ 258 w 258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" h="29">
                  <a:moveTo>
                    <a:pt x="0" y="29"/>
                  </a:moveTo>
                  <a:lnTo>
                    <a:pt x="258" y="29"/>
                  </a:lnTo>
                  <a:lnTo>
                    <a:pt x="25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7" name="Line 623"/>
            <p:cNvSpPr>
              <a:spLocks noChangeShapeType="1"/>
            </p:cNvSpPr>
            <p:nvPr/>
          </p:nvSpPr>
          <p:spPr bwMode="auto">
            <a:xfrm>
              <a:off x="2397" y="1433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8" name="Line 624"/>
            <p:cNvSpPr>
              <a:spLocks noChangeShapeType="1"/>
            </p:cNvSpPr>
            <p:nvPr/>
          </p:nvSpPr>
          <p:spPr bwMode="auto">
            <a:xfrm>
              <a:off x="2397" y="1414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9" name="Line 625"/>
            <p:cNvSpPr>
              <a:spLocks noChangeShapeType="1"/>
            </p:cNvSpPr>
            <p:nvPr/>
          </p:nvSpPr>
          <p:spPr bwMode="auto">
            <a:xfrm>
              <a:off x="2436" y="1280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0" name="Freeform 626"/>
            <p:cNvSpPr>
              <a:spLocks/>
            </p:cNvSpPr>
            <p:nvPr/>
          </p:nvSpPr>
          <p:spPr bwMode="auto">
            <a:xfrm>
              <a:off x="2474" y="1323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0 w 48"/>
                <a:gd name="T3" fmla="*/ 34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0" y="34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1" name="Freeform 627"/>
            <p:cNvSpPr>
              <a:spLocks/>
            </p:cNvSpPr>
            <p:nvPr/>
          </p:nvSpPr>
          <p:spPr bwMode="auto">
            <a:xfrm>
              <a:off x="2068" y="1323"/>
              <a:ext cx="329" cy="34"/>
            </a:xfrm>
            <a:custGeom>
              <a:avLst/>
              <a:gdLst>
                <a:gd name="T0" fmla="*/ 0 w 329"/>
                <a:gd name="T1" fmla="*/ 34 h 34"/>
                <a:gd name="T2" fmla="*/ 329 w 329"/>
                <a:gd name="T3" fmla="*/ 34 h 34"/>
                <a:gd name="T4" fmla="*/ 329 w 329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9" h="34">
                  <a:moveTo>
                    <a:pt x="0" y="34"/>
                  </a:moveTo>
                  <a:lnTo>
                    <a:pt x="329" y="34"/>
                  </a:lnTo>
                  <a:lnTo>
                    <a:pt x="329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2" name="Line 628"/>
            <p:cNvSpPr>
              <a:spLocks noChangeShapeType="1"/>
            </p:cNvSpPr>
            <p:nvPr/>
          </p:nvSpPr>
          <p:spPr bwMode="auto">
            <a:xfrm>
              <a:off x="2397" y="1323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3" name="Line 629"/>
            <p:cNvSpPr>
              <a:spLocks noChangeShapeType="1"/>
            </p:cNvSpPr>
            <p:nvPr/>
          </p:nvSpPr>
          <p:spPr bwMode="auto">
            <a:xfrm>
              <a:off x="2397" y="1304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4" name="Line 630"/>
            <p:cNvSpPr>
              <a:spLocks noChangeShapeType="1"/>
            </p:cNvSpPr>
            <p:nvPr/>
          </p:nvSpPr>
          <p:spPr bwMode="auto">
            <a:xfrm>
              <a:off x="2436" y="1175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5" name="Freeform 631"/>
            <p:cNvSpPr>
              <a:spLocks/>
            </p:cNvSpPr>
            <p:nvPr/>
          </p:nvSpPr>
          <p:spPr bwMode="auto">
            <a:xfrm>
              <a:off x="2474" y="1218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0 w 48"/>
                <a:gd name="T3" fmla="*/ 34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0" y="34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6" name="Freeform 632"/>
            <p:cNvSpPr>
              <a:spLocks/>
            </p:cNvSpPr>
            <p:nvPr/>
          </p:nvSpPr>
          <p:spPr bwMode="auto">
            <a:xfrm>
              <a:off x="1996" y="1218"/>
              <a:ext cx="401" cy="34"/>
            </a:xfrm>
            <a:custGeom>
              <a:avLst/>
              <a:gdLst>
                <a:gd name="T0" fmla="*/ 0 w 401"/>
                <a:gd name="T1" fmla="*/ 34 h 34"/>
                <a:gd name="T2" fmla="*/ 401 w 401"/>
                <a:gd name="T3" fmla="*/ 34 h 34"/>
                <a:gd name="T4" fmla="*/ 401 w 401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1" h="34">
                  <a:moveTo>
                    <a:pt x="0" y="34"/>
                  </a:moveTo>
                  <a:lnTo>
                    <a:pt x="401" y="34"/>
                  </a:lnTo>
                  <a:lnTo>
                    <a:pt x="401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7" name="Line 633"/>
            <p:cNvSpPr>
              <a:spLocks noChangeShapeType="1"/>
            </p:cNvSpPr>
            <p:nvPr/>
          </p:nvSpPr>
          <p:spPr bwMode="auto">
            <a:xfrm>
              <a:off x="2397" y="1218"/>
              <a:ext cx="77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8" name="Line 634"/>
            <p:cNvSpPr>
              <a:spLocks noChangeShapeType="1"/>
            </p:cNvSpPr>
            <p:nvPr/>
          </p:nvSpPr>
          <p:spPr bwMode="auto">
            <a:xfrm>
              <a:off x="2402" y="1199"/>
              <a:ext cx="72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9" name="Line 635"/>
            <p:cNvSpPr>
              <a:spLocks noChangeShapeType="1"/>
            </p:cNvSpPr>
            <p:nvPr/>
          </p:nvSpPr>
          <p:spPr bwMode="auto">
            <a:xfrm flipH="1">
              <a:off x="1146" y="3478"/>
              <a:ext cx="23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0" name="Freeform 636"/>
            <p:cNvSpPr>
              <a:spLocks/>
            </p:cNvSpPr>
            <p:nvPr/>
          </p:nvSpPr>
          <p:spPr bwMode="auto">
            <a:xfrm>
              <a:off x="1093" y="3517"/>
              <a:ext cx="29" cy="47"/>
            </a:xfrm>
            <a:custGeom>
              <a:avLst/>
              <a:gdLst>
                <a:gd name="T0" fmla="*/ 29 w 29"/>
                <a:gd name="T1" fmla="*/ 0 h 47"/>
                <a:gd name="T2" fmla="*/ 0 w 29"/>
                <a:gd name="T3" fmla="*/ 0 h 47"/>
                <a:gd name="T4" fmla="*/ 0 w 29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7">
                  <a:moveTo>
                    <a:pt x="29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1" name="Freeform 637"/>
            <p:cNvSpPr>
              <a:spLocks/>
            </p:cNvSpPr>
            <p:nvPr/>
          </p:nvSpPr>
          <p:spPr bwMode="auto">
            <a:xfrm>
              <a:off x="1093" y="3392"/>
              <a:ext cx="29" cy="48"/>
            </a:xfrm>
            <a:custGeom>
              <a:avLst/>
              <a:gdLst>
                <a:gd name="T0" fmla="*/ 0 w 29"/>
                <a:gd name="T1" fmla="*/ 0 h 48"/>
                <a:gd name="T2" fmla="*/ 0 w 29"/>
                <a:gd name="T3" fmla="*/ 48 h 48"/>
                <a:gd name="T4" fmla="*/ 29 w 29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8">
                  <a:moveTo>
                    <a:pt x="0" y="0"/>
                  </a:moveTo>
                  <a:lnTo>
                    <a:pt x="0" y="48"/>
                  </a:lnTo>
                  <a:lnTo>
                    <a:pt x="29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2" name="Line 638"/>
            <p:cNvSpPr>
              <a:spLocks noChangeShapeType="1"/>
            </p:cNvSpPr>
            <p:nvPr/>
          </p:nvSpPr>
          <p:spPr bwMode="auto">
            <a:xfrm>
              <a:off x="1122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3" name="Line 639"/>
            <p:cNvSpPr>
              <a:spLocks noChangeShapeType="1"/>
            </p:cNvSpPr>
            <p:nvPr/>
          </p:nvSpPr>
          <p:spPr bwMode="auto">
            <a:xfrm>
              <a:off x="1141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4" name="Line 640"/>
            <p:cNvSpPr>
              <a:spLocks noChangeShapeType="1"/>
            </p:cNvSpPr>
            <p:nvPr/>
          </p:nvSpPr>
          <p:spPr bwMode="auto">
            <a:xfrm flipH="1">
              <a:off x="1251" y="3478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5" name="Freeform 641"/>
            <p:cNvSpPr>
              <a:spLocks/>
            </p:cNvSpPr>
            <p:nvPr/>
          </p:nvSpPr>
          <p:spPr bwMode="auto">
            <a:xfrm>
              <a:off x="1198" y="3517"/>
              <a:ext cx="34" cy="47"/>
            </a:xfrm>
            <a:custGeom>
              <a:avLst/>
              <a:gdLst>
                <a:gd name="T0" fmla="*/ 34 w 34"/>
                <a:gd name="T1" fmla="*/ 0 h 47"/>
                <a:gd name="T2" fmla="*/ 0 w 34"/>
                <a:gd name="T3" fmla="*/ 0 h 47"/>
                <a:gd name="T4" fmla="*/ 0 w 34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7">
                  <a:moveTo>
                    <a:pt x="34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6" name="Freeform 642"/>
            <p:cNvSpPr>
              <a:spLocks/>
            </p:cNvSpPr>
            <p:nvPr/>
          </p:nvSpPr>
          <p:spPr bwMode="auto">
            <a:xfrm>
              <a:off x="1198" y="3392"/>
              <a:ext cx="34" cy="48"/>
            </a:xfrm>
            <a:custGeom>
              <a:avLst/>
              <a:gdLst>
                <a:gd name="T0" fmla="*/ 0 w 34"/>
                <a:gd name="T1" fmla="*/ 0 h 48"/>
                <a:gd name="T2" fmla="*/ 0 w 34"/>
                <a:gd name="T3" fmla="*/ 48 h 48"/>
                <a:gd name="T4" fmla="*/ 34 w 34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0" y="48"/>
                  </a:lnTo>
                  <a:lnTo>
                    <a:pt x="34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7" name="Line 643"/>
            <p:cNvSpPr>
              <a:spLocks noChangeShapeType="1"/>
            </p:cNvSpPr>
            <p:nvPr/>
          </p:nvSpPr>
          <p:spPr bwMode="auto">
            <a:xfrm>
              <a:off x="1232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8" name="Line 644"/>
            <p:cNvSpPr>
              <a:spLocks noChangeShapeType="1"/>
            </p:cNvSpPr>
            <p:nvPr/>
          </p:nvSpPr>
          <p:spPr bwMode="auto">
            <a:xfrm>
              <a:off x="1251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9" name="Line 645"/>
            <p:cNvSpPr>
              <a:spLocks noChangeShapeType="1"/>
            </p:cNvSpPr>
            <p:nvPr/>
          </p:nvSpPr>
          <p:spPr bwMode="auto">
            <a:xfrm flipH="1">
              <a:off x="1356" y="3478"/>
              <a:ext cx="28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0" name="Freeform 646"/>
            <p:cNvSpPr>
              <a:spLocks/>
            </p:cNvSpPr>
            <p:nvPr/>
          </p:nvSpPr>
          <p:spPr bwMode="auto">
            <a:xfrm>
              <a:off x="1303" y="3517"/>
              <a:ext cx="34" cy="47"/>
            </a:xfrm>
            <a:custGeom>
              <a:avLst/>
              <a:gdLst>
                <a:gd name="T0" fmla="*/ 34 w 34"/>
                <a:gd name="T1" fmla="*/ 0 h 47"/>
                <a:gd name="T2" fmla="*/ 0 w 34"/>
                <a:gd name="T3" fmla="*/ 0 h 47"/>
                <a:gd name="T4" fmla="*/ 0 w 34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7">
                  <a:moveTo>
                    <a:pt x="34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1" name="Freeform 647"/>
            <p:cNvSpPr>
              <a:spLocks/>
            </p:cNvSpPr>
            <p:nvPr/>
          </p:nvSpPr>
          <p:spPr bwMode="auto">
            <a:xfrm>
              <a:off x="1303" y="3392"/>
              <a:ext cx="34" cy="48"/>
            </a:xfrm>
            <a:custGeom>
              <a:avLst/>
              <a:gdLst>
                <a:gd name="T0" fmla="*/ 0 w 34"/>
                <a:gd name="T1" fmla="*/ 0 h 48"/>
                <a:gd name="T2" fmla="*/ 0 w 34"/>
                <a:gd name="T3" fmla="*/ 48 h 48"/>
                <a:gd name="T4" fmla="*/ 34 w 34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0" y="48"/>
                  </a:lnTo>
                  <a:lnTo>
                    <a:pt x="34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2" name="Line 648"/>
            <p:cNvSpPr>
              <a:spLocks noChangeShapeType="1"/>
            </p:cNvSpPr>
            <p:nvPr/>
          </p:nvSpPr>
          <p:spPr bwMode="auto">
            <a:xfrm>
              <a:off x="1337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3" name="Line 649"/>
            <p:cNvSpPr>
              <a:spLocks noChangeShapeType="1"/>
            </p:cNvSpPr>
            <p:nvPr/>
          </p:nvSpPr>
          <p:spPr bwMode="auto">
            <a:xfrm>
              <a:off x="1356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4" name="Line 650"/>
            <p:cNvSpPr>
              <a:spLocks noChangeShapeType="1"/>
            </p:cNvSpPr>
            <p:nvPr/>
          </p:nvSpPr>
          <p:spPr bwMode="auto">
            <a:xfrm flipH="1">
              <a:off x="1461" y="3478"/>
              <a:ext cx="29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5" name="Freeform 651"/>
            <p:cNvSpPr>
              <a:spLocks/>
            </p:cNvSpPr>
            <p:nvPr/>
          </p:nvSpPr>
          <p:spPr bwMode="auto">
            <a:xfrm>
              <a:off x="1413" y="3517"/>
              <a:ext cx="29" cy="47"/>
            </a:xfrm>
            <a:custGeom>
              <a:avLst/>
              <a:gdLst>
                <a:gd name="T0" fmla="*/ 29 w 29"/>
                <a:gd name="T1" fmla="*/ 0 h 47"/>
                <a:gd name="T2" fmla="*/ 0 w 29"/>
                <a:gd name="T3" fmla="*/ 0 h 47"/>
                <a:gd name="T4" fmla="*/ 0 w 29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7">
                  <a:moveTo>
                    <a:pt x="29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6" name="Freeform 652"/>
            <p:cNvSpPr>
              <a:spLocks/>
            </p:cNvSpPr>
            <p:nvPr/>
          </p:nvSpPr>
          <p:spPr bwMode="auto">
            <a:xfrm>
              <a:off x="1413" y="3392"/>
              <a:ext cx="29" cy="48"/>
            </a:xfrm>
            <a:custGeom>
              <a:avLst/>
              <a:gdLst>
                <a:gd name="T0" fmla="*/ 0 w 29"/>
                <a:gd name="T1" fmla="*/ 0 h 48"/>
                <a:gd name="T2" fmla="*/ 0 w 29"/>
                <a:gd name="T3" fmla="*/ 48 h 48"/>
                <a:gd name="T4" fmla="*/ 29 w 29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8">
                  <a:moveTo>
                    <a:pt x="0" y="0"/>
                  </a:moveTo>
                  <a:lnTo>
                    <a:pt x="0" y="48"/>
                  </a:lnTo>
                  <a:lnTo>
                    <a:pt x="29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7" name="Line 653"/>
            <p:cNvSpPr>
              <a:spLocks noChangeShapeType="1"/>
            </p:cNvSpPr>
            <p:nvPr/>
          </p:nvSpPr>
          <p:spPr bwMode="auto">
            <a:xfrm>
              <a:off x="1442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8" name="Line 654"/>
            <p:cNvSpPr>
              <a:spLocks noChangeShapeType="1"/>
            </p:cNvSpPr>
            <p:nvPr/>
          </p:nvSpPr>
          <p:spPr bwMode="auto">
            <a:xfrm>
              <a:off x="1461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9" name="Line 655"/>
            <p:cNvSpPr>
              <a:spLocks noChangeShapeType="1"/>
            </p:cNvSpPr>
            <p:nvPr/>
          </p:nvSpPr>
          <p:spPr bwMode="auto">
            <a:xfrm flipH="1">
              <a:off x="1571" y="3478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0" name="Freeform 656"/>
            <p:cNvSpPr>
              <a:spLocks/>
            </p:cNvSpPr>
            <p:nvPr/>
          </p:nvSpPr>
          <p:spPr bwMode="auto">
            <a:xfrm>
              <a:off x="1518" y="3517"/>
              <a:ext cx="34" cy="47"/>
            </a:xfrm>
            <a:custGeom>
              <a:avLst/>
              <a:gdLst>
                <a:gd name="T0" fmla="*/ 34 w 34"/>
                <a:gd name="T1" fmla="*/ 0 h 47"/>
                <a:gd name="T2" fmla="*/ 0 w 34"/>
                <a:gd name="T3" fmla="*/ 0 h 47"/>
                <a:gd name="T4" fmla="*/ 0 w 34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7">
                  <a:moveTo>
                    <a:pt x="34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1" name="Freeform 657"/>
            <p:cNvSpPr>
              <a:spLocks/>
            </p:cNvSpPr>
            <p:nvPr/>
          </p:nvSpPr>
          <p:spPr bwMode="auto">
            <a:xfrm>
              <a:off x="1518" y="3392"/>
              <a:ext cx="34" cy="48"/>
            </a:xfrm>
            <a:custGeom>
              <a:avLst/>
              <a:gdLst>
                <a:gd name="T0" fmla="*/ 0 w 34"/>
                <a:gd name="T1" fmla="*/ 0 h 48"/>
                <a:gd name="T2" fmla="*/ 0 w 34"/>
                <a:gd name="T3" fmla="*/ 48 h 48"/>
                <a:gd name="T4" fmla="*/ 34 w 34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0" y="48"/>
                  </a:lnTo>
                  <a:lnTo>
                    <a:pt x="34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2" name="Line 658"/>
            <p:cNvSpPr>
              <a:spLocks noChangeShapeType="1"/>
            </p:cNvSpPr>
            <p:nvPr/>
          </p:nvSpPr>
          <p:spPr bwMode="auto">
            <a:xfrm>
              <a:off x="1552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3" name="Line 659"/>
            <p:cNvSpPr>
              <a:spLocks noChangeShapeType="1"/>
            </p:cNvSpPr>
            <p:nvPr/>
          </p:nvSpPr>
          <p:spPr bwMode="auto">
            <a:xfrm>
              <a:off x="1571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4" name="Line 660"/>
            <p:cNvSpPr>
              <a:spLocks noChangeShapeType="1"/>
            </p:cNvSpPr>
            <p:nvPr/>
          </p:nvSpPr>
          <p:spPr bwMode="auto">
            <a:xfrm flipH="1">
              <a:off x="2660" y="3478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5" name="Freeform 661"/>
            <p:cNvSpPr>
              <a:spLocks/>
            </p:cNvSpPr>
            <p:nvPr/>
          </p:nvSpPr>
          <p:spPr bwMode="auto">
            <a:xfrm>
              <a:off x="2608" y="3517"/>
              <a:ext cx="28" cy="47"/>
            </a:xfrm>
            <a:custGeom>
              <a:avLst/>
              <a:gdLst>
                <a:gd name="T0" fmla="*/ 28 w 28"/>
                <a:gd name="T1" fmla="*/ 0 h 47"/>
                <a:gd name="T2" fmla="*/ 0 w 28"/>
                <a:gd name="T3" fmla="*/ 0 h 47"/>
                <a:gd name="T4" fmla="*/ 0 w 28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47">
                  <a:moveTo>
                    <a:pt x="28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6" name="Freeform 662"/>
            <p:cNvSpPr>
              <a:spLocks/>
            </p:cNvSpPr>
            <p:nvPr/>
          </p:nvSpPr>
          <p:spPr bwMode="auto">
            <a:xfrm>
              <a:off x="2608" y="3392"/>
              <a:ext cx="28" cy="48"/>
            </a:xfrm>
            <a:custGeom>
              <a:avLst/>
              <a:gdLst>
                <a:gd name="T0" fmla="*/ 0 w 28"/>
                <a:gd name="T1" fmla="*/ 0 h 48"/>
                <a:gd name="T2" fmla="*/ 0 w 28"/>
                <a:gd name="T3" fmla="*/ 48 h 48"/>
                <a:gd name="T4" fmla="*/ 28 w 28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48">
                  <a:moveTo>
                    <a:pt x="0" y="0"/>
                  </a:moveTo>
                  <a:lnTo>
                    <a:pt x="0" y="48"/>
                  </a:lnTo>
                  <a:lnTo>
                    <a:pt x="28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7" name="Line 663"/>
            <p:cNvSpPr>
              <a:spLocks noChangeShapeType="1"/>
            </p:cNvSpPr>
            <p:nvPr/>
          </p:nvSpPr>
          <p:spPr bwMode="auto">
            <a:xfrm>
              <a:off x="2636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8" name="Line 664"/>
            <p:cNvSpPr>
              <a:spLocks noChangeShapeType="1"/>
            </p:cNvSpPr>
            <p:nvPr/>
          </p:nvSpPr>
          <p:spPr bwMode="auto">
            <a:xfrm>
              <a:off x="2655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9" name="Line 665"/>
            <p:cNvSpPr>
              <a:spLocks noChangeShapeType="1"/>
            </p:cNvSpPr>
            <p:nvPr/>
          </p:nvSpPr>
          <p:spPr bwMode="auto">
            <a:xfrm flipH="1">
              <a:off x="2765" y="3478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0" name="Freeform 666"/>
            <p:cNvSpPr>
              <a:spLocks/>
            </p:cNvSpPr>
            <p:nvPr/>
          </p:nvSpPr>
          <p:spPr bwMode="auto">
            <a:xfrm>
              <a:off x="2713" y="3517"/>
              <a:ext cx="33" cy="47"/>
            </a:xfrm>
            <a:custGeom>
              <a:avLst/>
              <a:gdLst>
                <a:gd name="T0" fmla="*/ 33 w 33"/>
                <a:gd name="T1" fmla="*/ 0 h 47"/>
                <a:gd name="T2" fmla="*/ 0 w 33"/>
                <a:gd name="T3" fmla="*/ 0 h 47"/>
                <a:gd name="T4" fmla="*/ 0 w 33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7">
                  <a:moveTo>
                    <a:pt x="33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1" name="Freeform 667"/>
            <p:cNvSpPr>
              <a:spLocks/>
            </p:cNvSpPr>
            <p:nvPr/>
          </p:nvSpPr>
          <p:spPr bwMode="auto">
            <a:xfrm>
              <a:off x="2713" y="3392"/>
              <a:ext cx="33" cy="48"/>
            </a:xfrm>
            <a:custGeom>
              <a:avLst/>
              <a:gdLst>
                <a:gd name="T0" fmla="*/ 0 w 33"/>
                <a:gd name="T1" fmla="*/ 0 h 48"/>
                <a:gd name="T2" fmla="*/ 0 w 33"/>
                <a:gd name="T3" fmla="*/ 48 h 48"/>
                <a:gd name="T4" fmla="*/ 33 w 33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8">
                  <a:moveTo>
                    <a:pt x="0" y="0"/>
                  </a:moveTo>
                  <a:lnTo>
                    <a:pt x="0" y="48"/>
                  </a:lnTo>
                  <a:lnTo>
                    <a:pt x="33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2" name="Line 668"/>
            <p:cNvSpPr>
              <a:spLocks noChangeShapeType="1"/>
            </p:cNvSpPr>
            <p:nvPr/>
          </p:nvSpPr>
          <p:spPr bwMode="auto">
            <a:xfrm>
              <a:off x="2746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3" name="Line 669"/>
            <p:cNvSpPr>
              <a:spLocks noChangeShapeType="1"/>
            </p:cNvSpPr>
            <p:nvPr/>
          </p:nvSpPr>
          <p:spPr bwMode="auto">
            <a:xfrm>
              <a:off x="2765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4" name="Line 670"/>
            <p:cNvSpPr>
              <a:spLocks noChangeShapeType="1"/>
            </p:cNvSpPr>
            <p:nvPr/>
          </p:nvSpPr>
          <p:spPr bwMode="auto">
            <a:xfrm flipH="1">
              <a:off x="2870" y="3478"/>
              <a:ext cx="29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5" name="Freeform 671"/>
            <p:cNvSpPr>
              <a:spLocks/>
            </p:cNvSpPr>
            <p:nvPr/>
          </p:nvSpPr>
          <p:spPr bwMode="auto">
            <a:xfrm>
              <a:off x="2818" y="3517"/>
              <a:ext cx="33" cy="47"/>
            </a:xfrm>
            <a:custGeom>
              <a:avLst/>
              <a:gdLst>
                <a:gd name="T0" fmla="*/ 33 w 33"/>
                <a:gd name="T1" fmla="*/ 0 h 47"/>
                <a:gd name="T2" fmla="*/ 0 w 33"/>
                <a:gd name="T3" fmla="*/ 0 h 47"/>
                <a:gd name="T4" fmla="*/ 0 w 33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7">
                  <a:moveTo>
                    <a:pt x="33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6" name="Freeform 672"/>
            <p:cNvSpPr>
              <a:spLocks/>
            </p:cNvSpPr>
            <p:nvPr/>
          </p:nvSpPr>
          <p:spPr bwMode="auto">
            <a:xfrm>
              <a:off x="2818" y="3392"/>
              <a:ext cx="33" cy="48"/>
            </a:xfrm>
            <a:custGeom>
              <a:avLst/>
              <a:gdLst>
                <a:gd name="T0" fmla="*/ 0 w 33"/>
                <a:gd name="T1" fmla="*/ 0 h 48"/>
                <a:gd name="T2" fmla="*/ 0 w 33"/>
                <a:gd name="T3" fmla="*/ 48 h 48"/>
                <a:gd name="T4" fmla="*/ 33 w 33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8">
                  <a:moveTo>
                    <a:pt x="0" y="0"/>
                  </a:moveTo>
                  <a:lnTo>
                    <a:pt x="0" y="48"/>
                  </a:lnTo>
                  <a:lnTo>
                    <a:pt x="33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7" name="Line 673"/>
            <p:cNvSpPr>
              <a:spLocks noChangeShapeType="1"/>
            </p:cNvSpPr>
            <p:nvPr/>
          </p:nvSpPr>
          <p:spPr bwMode="auto">
            <a:xfrm>
              <a:off x="2851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8" name="Line 674"/>
            <p:cNvSpPr>
              <a:spLocks noChangeShapeType="1"/>
            </p:cNvSpPr>
            <p:nvPr/>
          </p:nvSpPr>
          <p:spPr bwMode="auto">
            <a:xfrm>
              <a:off x="2870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9" name="Line 675"/>
            <p:cNvSpPr>
              <a:spLocks noChangeShapeType="1"/>
            </p:cNvSpPr>
            <p:nvPr/>
          </p:nvSpPr>
          <p:spPr bwMode="auto">
            <a:xfrm flipH="1">
              <a:off x="2975" y="3478"/>
              <a:ext cx="29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0" name="Freeform 676"/>
            <p:cNvSpPr>
              <a:spLocks/>
            </p:cNvSpPr>
            <p:nvPr/>
          </p:nvSpPr>
          <p:spPr bwMode="auto">
            <a:xfrm>
              <a:off x="2928" y="3517"/>
              <a:ext cx="28" cy="47"/>
            </a:xfrm>
            <a:custGeom>
              <a:avLst/>
              <a:gdLst>
                <a:gd name="T0" fmla="*/ 28 w 28"/>
                <a:gd name="T1" fmla="*/ 0 h 47"/>
                <a:gd name="T2" fmla="*/ 0 w 28"/>
                <a:gd name="T3" fmla="*/ 0 h 47"/>
                <a:gd name="T4" fmla="*/ 0 w 28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47">
                  <a:moveTo>
                    <a:pt x="28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1" name="Freeform 677"/>
            <p:cNvSpPr>
              <a:spLocks/>
            </p:cNvSpPr>
            <p:nvPr/>
          </p:nvSpPr>
          <p:spPr bwMode="auto">
            <a:xfrm>
              <a:off x="2928" y="3392"/>
              <a:ext cx="28" cy="48"/>
            </a:xfrm>
            <a:custGeom>
              <a:avLst/>
              <a:gdLst>
                <a:gd name="T0" fmla="*/ 0 w 28"/>
                <a:gd name="T1" fmla="*/ 0 h 48"/>
                <a:gd name="T2" fmla="*/ 0 w 28"/>
                <a:gd name="T3" fmla="*/ 48 h 48"/>
                <a:gd name="T4" fmla="*/ 28 w 28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48">
                  <a:moveTo>
                    <a:pt x="0" y="0"/>
                  </a:moveTo>
                  <a:lnTo>
                    <a:pt x="0" y="48"/>
                  </a:lnTo>
                  <a:lnTo>
                    <a:pt x="28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2" name="Line 678"/>
            <p:cNvSpPr>
              <a:spLocks noChangeShapeType="1"/>
            </p:cNvSpPr>
            <p:nvPr/>
          </p:nvSpPr>
          <p:spPr bwMode="auto">
            <a:xfrm>
              <a:off x="2956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3" name="Line 679"/>
            <p:cNvSpPr>
              <a:spLocks noChangeShapeType="1"/>
            </p:cNvSpPr>
            <p:nvPr/>
          </p:nvSpPr>
          <p:spPr bwMode="auto">
            <a:xfrm>
              <a:off x="2975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4" name="Line 680"/>
            <p:cNvSpPr>
              <a:spLocks noChangeShapeType="1"/>
            </p:cNvSpPr>
            <p:nvPr/>
          </p:nvSpPr>
          <p:spPr bwMode="auto">
            <a:xfrm flipH="1">
              <a:off x="3085" y="3478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5" name="Freeform 681"/>
            <p:cNvSpPr>
              <a:spLocks/>
            </p:cNvSpPr>
            <p:nvPr/>
          </p:nvSpPr>
          <p:spPr bwMode="auto">
            <a:xfrm>
              <a:off x="3033" y="3517"/>
              <a:ext cx="33" cy="47"/>
            </a:xfrm>
            <a:custGeom>
              <a:avLst/>
              <a:gdLst>
                <a:gd name="T0" fmla="*/ 33 w 33"/>
                <a:gd name="T1" fmla="*/ 0 h 47"/>
                <a:gd name="T2" fmla="*/ 0 w 33"/>
                <a:gd name="T3" fmla="*/ 0 h 47"/>
                <a:gd name="T4" fmla="*/ 0 w 33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7">
                  <a:moveTo>
                    <a:pt x="33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6" name="Freeform 682"/>
            <p:cNvSpPr>
              <a:spLocks/>
            </p:cNvSpPr>
            <p:nvPr/>
          </p:nvSpPr>
          <p:spPr bwMode="auto">
            <a:xfrm>
              <a:off x="3033" y="3392"/>
              <a:ext cx="33" cy="48"/>
            </a:xfrm>
            <a:custGeom>
              <a:avLst/>
              <a:gdLst>
                <a:gd name="T0" fmla="*/ 0 w 33"/>
                <a:gd name="T1" fmla="*/ 0 h 48"/>
                <a:gd name="T2" fmla="*/ 0 w 33"/>
                <a:gd name="T3" fmla="*/ 48 h 48"/>
                <a:gd name="T4" fmla="*/ 33 w 33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48">
                  <a:moveTo>
                    <a:pt x="0" y="0"/>
                  </a:moveTo>
                  <a:lnTo>
                    <a:pt x="0" y="48"/>
                  </a:lnTo>
                  <a:lnTo>
                    <a:pt x="33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7" name="Line 683"/>
            <p:cNvSpPr>
              <a:spLocks noChangeShapeType="1"/>
            </p:cNvSpPr>
            <p:nvPr/>
          </p:nvSpPr>
          <p:spPr bwMode="auto">
            <a:xfrm>
              <a:off x="3066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8" name="Line 684"/>
            <p:cNvSpPr>
              <a:spLocks noChangeShapeType="1"/>
            </p:cNvSpPr>
            <p:nvPr/>
          </p:nvSpPr>
          <p:spPr bwMode="auto">
            <a:xfrm>
              <a:off x="3085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9" name="Line 685"/>
            <p:cNvSpPr>
              <a:spLocks noChangeShapeType="1"/>
            </p:cNvSpPr>
            <p:nvPr/>
          </p:nvSpPr>
          <p:spPr bwMode="auto">
            <a:xfrm flipH="1">
              <a:off x="4156" y="3478"/>
              <a:ext cx="23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0" name="Freeform 686"/>
            <p:cNvSpPr>
              <a:spLocks/>
            </p:cNvSpPr>
            <p:nvPr/>
          </p:nvSpPr>
          <p:spPr bwMode="auto">
            <a:xfrm>
              <a:off x="4103" y="3517"/>
              <a:ext cx="29" cy="47"/>
            </a:xfrm>
            <a:custGeom>
              <a:avLst/>
              <a:gdLst>
                <a:gd name="T0" fmla="*/ 29 w 29"/>
                <a:gd name="T1" fmla="*/ 0 h 47"/>
                <a:gd name="T2" fmla="*/ 0 w 29"/>
                <a:gd name="T3" fmla="*/ 0 h 47"/>
                <a:gd name="T4" fmla="*/ 0 w 29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7">
                  <a:moveTo>
                    <a:pt x="29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1" name="Freeform 687"/>
            <p:cNvSpPr>
              <a:spLocks/>
            </p:cNvSpPr>
            <p:nvPr/>
          </p:nvSpPr>
          <p:spPr bwMode="auto">
            <a:xfrm>
              <a:off x="4103" y="3392"/>
              <a:ext cx="29" cy="48"/>
            </a:xfrm>
            <a:custGeom>
              <a:avLst/>
              <a:gdLst>
                <a:gd name="T0" fmla="*/ 0 w 29"/>
                <a:gd name="T1" fmla="*/ 0 h 48"/>
                <a:gd name="T2" fmla="*/ 0 w 29"/>
                <a:gd name="T3" fmla="*/ 48 h 48"/>
                <a:gd name="T4" fmla="*/ 29 w 29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8">
                  <a:moveTo>
                    <a:pt x="0" y="0"/>
                  </a:moveTo>
                  <a:lnTo>
                    <a:pt x="0" y="48"/>
                  </a:lnTo>
                  <a:lnTo>
                    <a:pt x="29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2" name="Line 688"/>
            <p:cNvSpPr>
              <a:spLocks noChangeShapeType="1"/>
            </p:cNvSpPr>
            <p:nvPr/>
          </p:nvSpPr>
          <p:spPr bwMode="auto">
            <a:xfrm>
              <a:off x="4132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3" name="Line 689"/>
            <p:cNvSpPr>
              <a:spLocks noChangeShapeType="1"/>
            </p:cNvSpPr>
            <p:nvPr/>
          </p:nvSpPr>
          <p:spPr bwMode="auto">
            <a:xfrm>
              <a:off x="4151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4" name="Line 690"/>
            <p:cNvSpPr>
              <a:spLocks noChangeShapeType="1"/>
            </p:cNvSpPr>
            <p:nvPr/>
          </p:nvSpPr>
          <p:spPr bwMode="auto">
            <a:xfrm flipH="1">
              <a:off x="4261" y="3478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5" name="Freeform 691"/>
            <p:cNvSpPr>
              <a:spLocks/>
            </p:cNvSpPr>
            <p:nvPr/>
          </p:nvSpPr>
          <p:spPr bwMode="auto">
            <a:xfrm>
              <a:off x="4208" y="3517"/>
              <a:ext cx="34" cy="47"/>
            </a:xfrm>
            <a:custGeom>
              <a:avLst/>
              <a:gdLst>
                <a:gd name="T0" fmla="*/ 34 w 34"/>
                <a:gd name="T1" fmla="*/ 0 h 47"/>
                <a:gd name="T2" fmla="*/ 0 w 34"/>
                <a:gd name="T3" fmla="*/ 0 h 47"/>
                <a:gd name="T4" fmla="*/ 0 w 34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7">
                  <a:moveTo>
                    <a:pt x="34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6" name="Freeform 692"/>
            <p:cNvSpPr>
              <a:spLocks/>
            </p:cNvSpPr>
            <p:nvPr/>
          </p:nvSpPr>
          <p:spPr bwMode="auto">
            <a:xfrm>
              <a:off x="4208" y="3392"/>
              <a:ext cx="34" cy="48"/>
            </a:xfrm>
            <a:custGeom>
              <a:avLst/>
              <a:gdLst>
                <a:gd name="T0" fmla="*/ 0 w 34"/>
                <a:gd name="T1" fmla="*/ 0 h 48"/>
                <a:gd name="T2" fmla="*/ 0 w 34"/>
                <a:gd name="T3" fmla="*/ 48 h 48"/>
                <a:gd name="T4" fmla="*/ 34 w 34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0" y="48"/>
                  </a:lnTo>
                  <a:lnTo>
                    <a:pt x="34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7" name="Line 693"/>
            <p:cNvSpPr>
              <a:spLocks noChangeShapeType="1"/>
            </p:cNvSpPr>
            <p:nvPr/>
          </p:nvSpPr>
          <p:spPr bwMode="auto">
            <a:xfrm>
              <a:off x="4242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8" name="Line 694"/>
            <p:cNvSpPr>
              <a:spLocks noChangeShapeType="1"/>
            </p:cNvSpPr>
            <p:nvPr/>
          </p:nvSpPr>
          <p:spPr bwMode="auto">
            <a:xfrm>
              <a:off x="4261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9" name="Line 695"/>
            <p:cNvSpPr>
              <a:spLocks noChangeShapeType="1"/>
            </p:cNvSpPr>
            <p:nvPr/>
          </p:nvSpPr>
          <p:spPr bwMode="auto">
            <a:xfrm flipH="1">
              <a:off x="4366" y="3478"/>
              <a:ext cx="28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0" name="Freeform 696"/>
            <p:cNvSpPr>
              <a:spLocks/>
            </p:cNvSpPr>
            <p:nvPr/>
          </p:nvSpPr>
          <p:spPr bwMode="auto">
            <a:xfrm>
              <a:off x="4313" y="3517"/>
              <a:ext cx="34" cy="47"/>
            </a:xfrm>
            <a:custGeom>
              <a:avLst/>
              <a:gdLst>
                <a:gd name="T0" fmla="*/ 34 w 34"/>
                <a:gd name="T1" fmla="*/ 0 h 47"/>
                <a:gd name="T2" fmla="*/ 0 w 34"/>
                <a:gd name="T3" fmla="*/ 0 h 47"/>
                <a:gd name="T4" fmla="*/ 0 w 34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7">
                  <a:moveTo>
                    <a:pt x="34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1" name="Freeform 697"/>
            <p:cNvSpPr>
              <a:spLocks/>
            </p:cNvSpPr>
            <p:nvPr/>
          </p:nvSpPr>
          <p:spPr bwMode="auto">
            <a:xfrm>
              <a:off x="4313" y="3392"/>
              <a:ext cx="34" cy="48"/>
            </a:xfrm>
            <a:custGeom>
              <a:avLst/>
              <a:gdLst>
                <a:gd name="T0" fmla="*/ 0 w 34"/>
                <a:gd name="T1" fmla="*/ 0 h 48"/>
                <a:gd name="T2" fmla="*/ 0 w 34"/>
                <a:gd name="T3" fmla="*/ 48 h 48"/>
                <a:gd name="T4" fmla="*/ 34 w 34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0" y="48"/>
                  </a:lnTo>
                  <a:lnTo>
                    <a:pt x="34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2" name="Line 698"/>
            <p:cNvSpPr>
              <a:spLocks noChangeShapeType="1"/>
            </p:cNvSpPr>
            <p:nvPr/>
          </p:nvSpPr>
          <p:spPr bwMode="auto">
            <a:xfrm>
              <a:off x="4347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3" name="Line 699"/>
            <p:cNvSpPr>
              <a:spLocks noChangeShapeType="1"/>
            </p:cNvSpPr>
            <p:nvPr/>
          </p:nvSpPr>
          <p:spPr bwMode="auto">
            <a:xfrm>
              <a:off x="4366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4" name="Line 700"/>
            <p:cNvSpPr>
              <a:spLocks noChangeShapeType="1"/>
            </p:cNvSpPr>
            <p:nvPr/>
          </p:nvSpPr>
          <p:spPr bwMode="auto">
            <a:xfrm flipH="1">
              <a:off x="4471" y="3478"/>
              <a:ext cx="29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5" name="Freeform 701"/>
            <p:cNvSpPr>
              <a:spLocks/>
            </p:cNvSpPr>
            <p:nvPr/>
          </p:nvSpPr>
          <p:spPr bwMode="auto">
            <a:xfrm>
              <a:off x="4423" y="3517"/>
              <a:ext cx="29" cy="47"/>
            </a:xfrm>
            <a:custGeom>
              <a:avLst/>
              <a:gdLst>
                <a:gd name="T0" fmla="*/ 29 w 29"/>
                <a:gd name="T1" fmla="*/ 0 h 47"/>
                <a:gd name="T2" fmla="*/ 0 w 29"/>
                <a:gd name="T3" fmla="*/ 0 h 47"/>
                <a:gd name="T4" fmla="*/ 0 w 29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7">
                  <a:moveTo>
                    <a:pt x="29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6" name="Freeform 702"/>
            <p:cNvSpPr>
              <a:spLocks/>
            </p:cNvSpPr>
            <p:nvPr/>
          </p:nvSpPr>
          <p:spPr bwMode="auto">
            <a:xfrm>
              <a:off x="4423" y="3392"/>
              <a:ext cx="29" cy="48"/>
            </a:xfrm>
            <a:custGeom>
              <a:avLst/>
              <a:gdLst>
                <a:gd name="T0" fmla="*/ 0 w 29"/>
                <a:gd name="T1" fmla="*/ 0 h 48"/>
                <a:gd name="T2" fmla="*/ 0 w 29"/>
                <a:gd name="T3" fmla="*/ 48 h 48"/>
                <a:gd name="T4" fmla="*/ 29 w 29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8">
                  <a:moveTo>
                    <a:pt x="0" y="0"/>
                  </a:moveTo>
                  <a:lnTo>
                    <a:pt x="0" y="48"/>
                  </a:lnTo>
                  <a:lnTo>
                    <a:pt x="29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7" name="Line 703"/>
            <p:cNvSpPr>
              <a:spLocks noChangeShapeType="1"/>
            </p:cNvSpPr>
            <p:nvPr/>
          </p:nvSpPr>
          <p:spPr bwMode="auto">
            <a:xfrm>
              <a:off x="4452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8" name="Line 704"/>
            <p:cNvSpPr>
              <a:spLocks noChangeShapeType="1"/>
            </p:cNvSpPr>
            <p:nvPr/>
          </p:nvSpPr>
          <p:spPr bwMode="auto">
            <a:xfrm>
              <a:off x="4471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9" name="Line 705"/>
            <p:cNvSpPr>
              <a:spLocks noChangeShapeType="1"/>
            </p:cNvSpPr>
            <p:nvPr/>
          </p:nvSpPr>
          <p:spPr bwMode="auto">
            <a:xfrm flipH="1">
              <a:off x="4581" y="3478"/>
              <a:ext cx="24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0" name="Freeform 706"/>
            <p:cNvSpPr>
              <a:spLocks/>
            </p:cNvSpPr>
            <p:nvPr/>
          </p:nvSpPr>
          <p:spPr bwMode="auto">
            <a:xfrm>
              <a:off x="4528" y="3517"/>
              <a:ext cx="34" cy="47"/>
            </a:xfrm>
            <a:custGeom>
              <a:avLst/>
              <a:gdLst>
                <a:gd name="T0" fmla="*/ 34 w 34"/>
                <a:gd name="T1" fmla="*/ 0 h 47"/>
                <a:gd name="T2" fmla="*/ 0 w 34"/>
                <a:gd name="T3" fmla="*/ 0 h 47"/>
                <a:gd name="T4" fmla="*/ 0 w 34"/>
                <a:gd name="T5" fmla="*/ 47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7">
                  <a:moveTo>
                    <a:pt x="34" y="0"/>
                  </a:moveTo>
                  <a:lnTo>
                    <a:pt x="0" y="0"/>
                  </a:lnTo>
                  <a:lnTo>
                    <a:pt x="0" y="47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1" name="Freeform 707"/>
            <p:cNvSpPr>
              <a:spLocks/>
            </p:cNvSpPr>
            <p:nvPr/>
          </p:nvSpPr>
          <p:spPr bwMode="auto">
            <a:xfrm>
              <a:off x="4528" y="3392"/>
              <a:ext cx="34" cy="48"/>
            </a:xfrm>
            <a:custGeom>
              <a:avLst/>
              <a:gdLst>
                <a:gd name="T0" fmla="*/ 0 w 34"/>
                <a:gd name="T1" fmla="*/ 0 h 48"/>
                <a:gd name="T2" fmla="*/ 0 w 34"/>
                <a:gd name="T3" fmla="*/ 48 h 48"/>
                <a:gd name="T4" fmla="*/ 34 w 34"/>
                <a:gd name="T5" fmla="*/ 48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8">
                  <a:moveTo>
                    <a:pt x="0" y="0"/>
                  </a:moveTo>
                  <a:lnTo>
                    <a:pt x="0" y="48"/>
                  </a:lnTo>
                  <a:lnTo>
                    <a:pt x="34" y="4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2" name="Line 708"/>
            <p:cNvSpPr>
              <a:spLocks noChangeShapeType="1"/>
            </p:cNvSpPr>
            <p:nvPr/>
          </p:nvSpPr>
          <p:spPr bwMode="auto">
            <a:xfrm>
              <a:off x="4562" y="3440"/>
              <a:ext cx="1" cy="77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3" name="Line 709"/>
            <p:cNvSpPr>
              <a:spLocks noChangeShapeType="1"/>
            </p:cNvSpPr>
            <p:nvPr/>
          </p:nvSpPr>
          <p:spPr bwMode="auto">
            <a:xfrm>
              <a:off x="4581" y="3440"/>
              <a:ext cx="1" cy="72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4" name="Line 710"/>
            <p:cNvSpPr>
              <a:spLocks noChangeShapeType="1"/>
            </p:cNvSpPr>
            <p:nvPr/>
          </p:nvSpPr>
          <p:spPr bwMode="auto">
            <a:xfrm flipV="1">
              <a:off x="4839" y="1371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5" name="Freeform 711"/>
            <p:cNvSpPr>
              <a:spLocks/>
            </p:cNvSpPr>
            <p:nvPr/>
          </p:nvSpPr>
          <p:spPr bwMode="auto">
            <a:xfrm>
              <a:off x="4877" y="1318"/>
              <a:ext cx="48" cy="34"/>
            </a:xfrm>
            <a:custGeom>
              <a:avLst/>
              <a:gdLst>
                <a:gd name="T0" fmla="*/ 0 w 48"/>
                <a:gd name="T1" fmla="*/ 34 h 34"/>
                <a:gd name="T2" fmla="*/ 0 w 48"/>
                <a:gd name="T3" fmla="*/ 0 h 34"/>
                <a:gd name="T4" fmla="*/ 48 w 48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34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6" name="Freeform 712"/>
            <p:cNvSpPr>
              <a:spLocks/>
            </p:cNvSpPr>
            <p:nvPr/>
          </p:nvSpPr>
          <p:spPr bwMode="auto">
            <a:xfrm>
              <a:off x="4753" y="1318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48 w 48"/>
                <a:gd name="T3" fmla="*/ 0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48" y="0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7" name="Line 713"/>
            <p:cNvSpPr>
              <a:spLocks noChangeShapeType="1"/>
            </p:cNvSpPr>
            <p:nvPr/>
          </p:nvSpPr>
          <p:spPr bwMode="auto">
            <a:xfrm>
              <a:off x="4801" y="1352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8" name="Line 714"/>
            <p:cNvSpPr>
              <a:spLocks noChangeShapeType="1"/>
            </p:cNvSpPr>
            <p:nvPr/>
          </p:nvSpPr>
          <p:spPr bwMode="auto">
            <a:xfrm>
              <a:off x="4801" y="1371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9" name="Line 715"/>
            <p:cNvSpPr>
              <a:spLocks noChangeShapeType="1"/>
            </p:cNvSpPr>
            <p:nvPr/>
          </p:nvSpPr>
          <p:spPr bwMode="auto">
            <a:xfrm flipV="1">
              <a:off x="4839" y="1476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0" name="Freeform 716"/>
            <p:cNvSpPr>
              <a:spLocks/>
            </p:cNvSpPr>
            <p:nvPr/>
          </p:nvSpPr>
          <p:spPr bwMode="auto">
            <a:xfrm>
              <a:off x="4877" y="1428"/>
              <a:ext cx="48" cy="29"/>
            </a:xfrm>
            <a:custGeom>
              <a:avLst/>
              <a:gdLst>
                <a:gd name="T0" fmla="*/ 0 w 48"/>
                <a:gd name="T1" fmla="*/ 29 h 29"/>
                <a:gd name="T2" fmla="*/ 0 w 48"/>
                <a:gd name="T3" fmla="*/ 0 h 29"/>
                <a:gd name="T4" fmla="*/ 48 w 48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29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1" name="Freeform 717"/>
            <p:cNvSpPr>
              <a:spLocks/>
            </p:cNvSpPr>
            <p:nvPr/>
          </p:nvSpPr>
          <p:spPr bwMode="auto">
            <a:xfrm>
              <a:off x="4753" y="1428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48 w 48"/>
                <a:gd name="T3" fmla="*/ 0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48" y="0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2" name="Line 718"/>
            <p:cNvSpPr>
              <a:spLocks noChangeShapeType="1"/>
            </p:cNvSpPr>
            <p:nvPr/>
          </p:nvSpPr>
          <p:spPr bwMode="auto">
            <a:xfrm>
              <a:off x="4801" y="1457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3" name="Line 719"/>
            <p:cNvSpPr>
              <a:spLocks noChangeShapeType="1"/>
            </p:cNvSpPr>
            <p:nvPr/>
          </p:nvSpPr>
          <p:spPr bwMode="auto">
            <a:xfrm>
              <a:off x="4801" y="1476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4" name="Line 720"/>
            <p:cNvSpPr>
              <a:spLocks noChangeShapeType="1"/>
            </p:cNvSpPr>
            <p:nvPr/>
          </p:nvSpPr>
          <p:spPr bwMode="auto">
            <a:xfrm flipV="1">
              <a:off x="4839" y="1586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5" name="Freeform 721"/>
            <p:cNvSpPr>
              <a:spLocks/>
            </p:cNvSpPr>
            <p:nvPr/>
          </p:nvSpPr>
          <p:spPr bwMode="auto">
            <a:xfrm>
              <a:off x="4877" y="1533"/>
              <a:ext cx="48" cy="29"/>
            </a:xfrm>
            <a:custGeom>
              <a:avLst/>
              <a:gdLst>
                <a:gd name="T0" fmla="*/ 0 w 48"/>
                <a:gd name="T1" fmla="*/ 29 h 29"/>
                <a:gd name="T2" fmla="*/ 0 w 48"/>
                <a:gd name="T3" fmla="*/ 0 h 29"/>
                <a:gd name="T4" fmla="*/ 48 w 48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29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6" name="Freeform 722"/>
            <p:cNvSpPr>
              <a:spLocks/>
            </p:cNvSpPr>
            <p:nvPr/>
          </p:nvSpPr>
          <p:spPr bwMode="auto">
            <a:xfrm>
              <a:off x="4753" y="1533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48 w 48"/>
                <a:gd name="T3" fmla="*/ 0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48" y="0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7" name="Line 723"/>
            <p:cNvSpPr>
              <a:spLocks noChangeShapeType="1"/>
            </p:cNvSpPr>
            <p:nvPr/>
          </p:nvSpPr>
          <p:spPr bwMode="auto">
            <a:xfrm>
              <a:off x="4801" y="1562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8" name="Line 724"/>
            <p:cNvSpPr>
              <a:spLocks noChangeShapeType="1"/>
            </p:cNvSpPr>
            <p:nvPr/>
          </p:nvSpPr>
          <p:spPr bwMode="auto">
            <a:xfrm>
              <a:off x="4801" y="1586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9" name="Line 725"/>
            <p:cNvSpPr>
              <a:spLocks noChangeShapeType="1"/>
            </p:cNvSpPr>
            <p:nvPr/>
          </p:nvSpPr>
          <p:spPr bwMode="auto">
            <a:xfrm flipV="1">
              <a:off x="4839" y="1691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0" name="Freeform 726"/>
            <p:cNvSpPr>
              <a:spLocks/>
            </p:cNvSpPr>
            <p:nvPr/>
          </p:nvSpPr>
          <p:spPr bwMode="auto">
            <a:xfrm>
              <a:off x="4877" y="1639"/>
              <a:ext cx="48" cy="33"/>
            </a:xfrm>
            <a:custGeom>
              <a:avLst/>
              <a:gdLst>
                <a:gd name="T0" fmla="*/ 0 w 48"/>
                <a:gd name="T1" fmla="*/ 33 h 33"/>
                <a:gd name="T2" fmla="*/ 0 w 48"/>
                <a:gd name="T3" fmla="*/ 0 h 33"/>
                <a:gd name="T4" fmla="*/ 48 w 48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33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1" name="Freeform 727"/>
            <p:cNvSpPr>
              <a:spLocks/>
            </p:cNvSpPr>
            <p:nvPr/>
          </p:nvSpPr>
          <p:spPr bwMode="auto">
            <a:xfrm>
              <a:off x="4753" y="1639"/>
              <a:ext cx="48" cy="33"/>
            </a:xfrm>
            <a:custGeom>
              <a:avLst/>
              <a:gdLst>
                <a:gd name="T0" fmla="*/ 0 w 48"/>
                <a:gd name="T1" fmla="*/ 0 h 33"/>
                <a:gd name="T2" fmla="*/ 48 w 48"/>
                <a:gd name="T3" fmla="*/ 0 h 33"/>
                <a:gd name="T4" fmla="*/ 48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0"/>
                  </a:moveTo>
                  <a:lnTo>
                    <a:pt x="48" y="0"/>
                  </a:lnTo>
                  <a:lnTo>
                    <a:pt x="48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2" name="Line 728"/>
            <p:cNvSpPr>
              <a:spLocks noChangeShapeType="1"/>
            </p:cNvSpPr>
            <p:nvPr/>
          </p:nvSpPr>
          <p:spPr bwMode="auto">
            <a:xfrm>
              <a:off x="4801" y="1672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3" name="Line 729"/>
            <p:cNvSpPr>
              <a:spLocks noChangeShapeType="1"/>
            </p:cNvSpPr>
            <p:nvPr/>
          </p:nvSpPr>
          <p:spPr bwMode="auto">
            <a:xfrm>
              <a:off x="4801" y="1691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4" name="Line 730"/>
            <p:cNvSpPr>
              <a:spLocks noChangeShapeType="1"/>
            </p:cNvSpPr>
            <p:nvPr/>
          </p:nvSpPr>
          <p:spPr bwMode="auto">
            <a:xfrm flipV="1">
              <a:off x="4839" y="1796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5" name="Freeform 731"/>
            <p:cNvSpPr>
              <a:spLocks/>
            </p:cNvSpPr>
            <p:nvPr/>
          </p:nvSpPr>
          <p:spPr bwMode="auto">
            <a:xfrm>
              <a:off x="4877" y="1744"/>
              <a:ext cx="48" cy="33"/>
            </a:xfrm>
            <a:custGeom>
              <a:avLst/>
              <a:gdLst>
                <a:gd name="T0" fmla="*/ 0 w 48"/>
                <a:gd name="T1" fmla="*/ 33 h 33"/>
                <a:gd name="T2" fmla="*/ 0 w 48"/>
                <a:gd name="T3" fmla="*/ 0 h 33"/>
                <a:gd name="T4" fmla="*/ 48 w 48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33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6" name="Freeform 732"/>
            <p:cNvSpPr>
              <a:spLocks/>
            </p:cNvSpPr>
            <p:nvPr/>
          </p:nvSpPr>
          <p:spPr bwMode="auto">
            <a:xfrm>
              <a:off x="4753" y="1744"/>
              <a:ext cx="48" cy="33"/>
            </a:xfrm>
            <a:custGeom>
              <a:avLst/>
              <a:gdLst>
                <a:gd name="T0" fmla="*/ 0 w 48"/>
                <a:gd name="T1" fmla="*/ 0 h 33"/>
                <a:gd name="T2" fmla="*/ 48 w 48"/>
                <a:gd name="T3" fmla="*/ 0 h 33"/>
                <a:gd name="T4" fmla="*/ 48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0"/>
                  </a:moveTo>
                  <a:lnTo>
                    <a:pt x="48" y="0"/>
                  </a:lnTo>
                  <a:lnTo>
                    <a:pt x="48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7" name="Line 733"/>
            <p:cNvSpPr>
              <a:spLocks noChangeShapeType="1"/>
            </p:cNvSpPr>
            <p:nvPr/>
          </p:nvSpPr>
          <p:spPr bwMode="auto">
            <a:xfrm>
              <a:off x="4801" y="1777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8" name="Line 734"/>
            <p:cNvSpPr>
              <a:spLocks noChangeShapeType="1"/>
            </p:cNvSpPr>
            <p:nvPr/>
          </p:nvSpPr>
          <p:spPr bwMode="auto">
            <a:xfrm>
              <a:off x="4801" y="1796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9" name="Line 735"/>
            <p:cNvSpPr>
              <a:spLocks noChangeShapeType="1"/>
            </p:cNvSpPr>
            <p:nvPr/>
          </p:nvSpPr>
          <p:spPr bwMode="auto">
            <a:xfrm flipV="1">
              <a:off x="4839" y="2819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0" name="Freeform 736"/>
            <p:cNvSpPr>
              <a:spLocks/>
            </p:cNvSpPr>
            <p:nvPr/>
          </p:nvSpPr>
          <p:spPr bwMode="auto">
            <a:xfrm>
              <a:off x="4877" y="2766"/>
              <a:ext cx="48" cy="34"/>
            </a:xfrm>
            <a:custGeom>
              <a:avLst/>
              <a:gdLst>
                <a:gd name="T0" fmla="*/ 0 w 48"/>
                <a:gd name="T1" fmla="*/ 34 h 34"/>
                <a:gd name="T2" fmla="*/ 0 w 48"/>
                <a:gd name="T3" fmla="*/ 0 h 34"/>
                <a:gd name="T4" fmla="*/ 48 w 48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34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1" name="Freeform 737"/>
            <p:cNvSpPr>
              <a:spLocks/>
            </p:cNvSpPr>
            <p:nvPr/>
          </p:nvSpPr>
          <p:spPr bwMode="auto">
            <a:xfrm>
              <a:off x="4753" y="2766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48 w 48"/>
                <a:gd name="T3" fmla="*/ 0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48" y="0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2" name="Line 738"/>
            <p:cNvSpPr>
              <a:spLocks noChangeShapeType="1"/>
            </p:cNvSpPr>
            <p:nvPr/>
          </p:nvSpPr>
          <p:spPr bwMode="auto">
            <a:xfrm>
              <a:off x="4801" y="2800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3" name="Line 739"/>
            <p:cNvSpPr>
              <a:spLocks noChangeShapeType="1"/>
            </p:cNvSpPr>
            <p:nvPr/>
          </p:nvSpPr>
          <p:spPr bwMode="auto">
            <a:xfrm>
              <a:off x="4801" y="2819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4" name="Line 740"/>
            <p:cNvSpPr>
              <a:spLocks noChangeShapeType="1"/>
            </p:cNvSpPr>
            <p:nvPr/>
          </p:nvSpPr>
          <p:spPr bwMode="auto">
            <a:xfrm flipV="1">
              <a:off x="4839" y="2924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5" name="Freeform 741"/>
            <p:cNvSpPr>
              <a:spLocks/>
            </p:cNvSpPr>
            <p:nvPr/>
          </p:nvSpPr>
          <p:spPr bwMode="auto">
            <a:xfrm>
              <a:off x="4877" y="2876"/>
              <a:ext cx="48" cy="29"/>
            </a:xfrm>
            <a:custGeom>
              <a:avLst/>
              <a:gdLst>
                <a:gd name="T0" fmla="*/ 0 w 48"/>
                <a:gd name="T1" fmla="*/ 29 h 29"/>
                <a:gd name="T2" fmla="*/ 0 w 48"/>
                <a:gd name="T3" fmla="*/ 0 h 29"/>
                <a:gd name="T4" fmla="*/ 48 w 48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29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6" name="Freeform 742"/>
            <p:cNvSpPr>
              <a:spLocks/>
            </p:cNvSpPr>
            <p:nvPr/>
          </p:nvSpPr>
          <p:spPr bwMode="auto">
            <a:xfrm>
              <a:off x="4753" y="2876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48 w 48"/>
                <a:gd name="T3" fmla="*/ 0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48" y="0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7" name="Line 743"/>
            <p:cNvSpPr>
              <a:spLocks noChangeShapeType="1"/>
            </p:cNvSpPr>
            <p:nvPr/>
          </p:nvSpPr>
          <p:spPr bwMode="auto">
            <a:xfrm>
              <a:off x="4801" y="2905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8" name="Line 744"/>
            <p:cNvSpPr>
              <a:spLocks noChangeShapeType="1"/>
            </p:cNvSpPr>
            <p:nvPr/>
          </p:nvSpPr>
          <p:spPr bwMode="auto">
            <a:xfrm>
              <a:off x="4801" y="2924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9" name="Line 745"/>
            <p:cNvSpPr>
              <a:spLocks noChangeShapeType="1"/>
            </p:cNvSpPr>
            <p:nvPr/>
          </p:nvSpPr>
          <p:spPr bwMode="auto">
            <a:xfrm flipV="1">
              <a:off x="4839" y="3034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0" name="Freeform 746"/>
            <p:cNvSpPr>
              <a:spLocks/>
            </p:cNvSpPr>
            <p:nvPr/>
          </p:nvSpPr>
          <p:spPr bwMode="auto">
            <a:xfrm>
              <a:off x="4877" y="2981"/>
              <a:ext cx="48" cy="29"/>
            </a:xfrm>
            <a:custGeom>
              <a:avLst/>
              <a:gdLst>
                <a:gd name="T0" fmla="*/ 0 w 48"/>
                <a:gd name="T1" fmla="*/ 29 h 29"/>
                <a:gd name="T2" fmla="*/ 0 w 48"/>
                <a:gd name="T3" fmla="*/ 0 h 29"/>
                <a:gd name="T4" fmla="*/ 48 w 48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29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1" name="Freeform 747"/>
            <p:cNvSpPr>
              <a:spLocks/>
            </p:cNvSpPr>
            <p:nvPr/>
          </p:nvSpPr>
          <p:spPr bwMode="auto">
            <a:xfrm>
              <a:off x="4753" y="2981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48 w 48"/>
                <a:gd name="T3" fmla="*/ 0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48" y="0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2" name="Line 748"/>
            <p:cNvSpPr>
              <a:spLocks noChangeShapeType="1"/>
            </p:cNvSpPr>
            <p:nvPr/>
          </p:nvSpPr>
          <p:spPr bwMode="auto">
            <a:xfrm>
              <a:off x="4801" y="3010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3" name="Line 749"/>
            <p:cNvSpPr>
              <a:spLocks noChangeShapeType="1"/>
            </p:cNvSpPr>
            <p:nvPr/>
          </p:nvSpPr>
          <p:spPr bwMode="auto">
            <a:xfrm>
              <a:off x="4801" y="3029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4" name="Line 750"/>
            <p:cNvSpPr>
              <a:spLocks noChangeShapeType="1"/>
            </p:cNvSpPr>
            <p:nvPr/>
          </p:nvSpPr>
          <p:spPr bwMode="auto">
            <a:xfrm flipV="1">
              <a:off x="4839" y="3139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5" name="Freeform 751"/>
            <p:cNvSpPr>
              <a:spLocks/>
            </p:cNvSpPr>
            <p:nvPr/>
          </p:nvSpPr>
          <p:spPr bwMode="auto">
            <a:xfrm>
              <a:off x="4877" y="3086"/>
              <a:ext cx="48" cy="34"/>
            </a:xfrm>
            <a:custGeom>
              <a:avLst/>
              <a:gdLst>
                <a:gd name="T0" fmla="*/ 0 w 48"/>
                <a:gd name="T1" fmla="*/ 34 h 34"/>
                <a:gd name="T2" fmla="*/ 0 w 48"/>
                <a:gd name="T3" fmla="*/ 0 h 34"/>
                <a:gd name="T4" fmla="*/ 48 w 48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34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6" name="Freeform 752"/>
            <p:cNvSpPr>
              <a:spLocks/>
            </p:cNvSpPr>
            <p:nvPr/>
          </p:nvSpPr>
          <p:spPr bwMode="auto">
            <a:xfrm>
              <a:off x="4753" y="3086"/>
              <a:ext cx="48" cy="34"/>
            </a:xfrm>
            <a:custGeom>
              <a:avLst/>
              <a:gdLst>
                <a:gd name="T0" fmla="*/ 0 w 48"/>
                <a:gd name="T1" fmla="*/ 0 h 34"/>
                <a:gd name="T2" fmla="*/ 48 w 48"/>
                <a:gd name="T3" fmla="*/ 0 h 34"/>
                <a:gd name="T4" fmla="*/ 48 w 48"/>
                <a:gd name="T5" fmla="*/ 3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4">
                  <a:moveTo>
                    <a:pt x="0" y="0"/>
                  </a:moveTo>
                  <a:lnTo>
                    <a:pt x="48" y="0"/>
                  </a:lnTo>
                  <a:lnTo>
                    <a:pt x="48" y="34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7" name="Line 753"/>
            <p:cNvSpPr>
              <a:spLocks noChangeShapeType="1"/>
            </p:cNvSpPr>
            <p:nvPr/>
          </p:nvSpPr>
          <p:spPr bwMode="auto">
            <a:xfrm>
              <a:off x="4801" y="3120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8" name="Line 754"/>
            <p:cNvSpPr>
              <a:spLocks noChangeShapeType="1"/>
            </p:cNvSpPr>
            <p:nvPr/>
          </p:nvSpPr>
          <p:spPr bwMode="auto">
            <a:xfrm>
              <a:off x="4801" y="3139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9" name="Line 755"/>
            <p:cNvSpPr>
              <a:spLocks noChangeShapeType="1"/>
            </p:cNvSpPr>
            <p:nvPr/>
          </p:nvSpPr>
          <p:spPr bwMode="auto">
            <a:xfrm flipV="1">
              <a:off x="4839" y="3244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0" name="Freeform 756"/>
            <p:cNvSpPr>
              <a:spLocks/>
            </p:cNvSpPr>
            <p:nvPr/>
          </p:nvSpPr>
          <p:spPr bwMode="auto">
            <a:xfrm>
              <a:off x="4877" y="3192"/>
              <a:ext cx="48" cy="33"/>
            </a:xfrm>
            <a:custGeom>
              <a:avLst/>
              <a:gdLst>
                <a:gd name="T0" fmla="*/ 0 w 48"/>
                <a:gd name="T1" fmla="*/ 33 h 33"/>
                <a:gd name="T2" fmla="*/ 0 w 48"/>
                <a:gd name="T3" fmla="*/ 0 h 33"/>
                <a:gd name="T4" fmla="*/ 48 w 48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33"/>
                  </a:move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1" name="Freeform 757"/>
            <p:cNvSpPr>
              <a:spLocks/>
            </p:cNvSpPr>
            <p:nvPr/>
          </p:nvSpPr>
          <p:spPr bwMode="auto">
            <a:xfrm>
              <a:off x="4753" y="3192"/>
              <a:ext cx="48" cy="33"/>
            </a:xfrm>
            <a:custGeom>
              <a:avLst/>
              <a:gdLst>
                <a:gd name="T0" fmla="*/ 0 w 48"/>
                <a:gd name="T1" fmla="*/ 0 h 33"/>
                <a:gd name="T2" fmla="*/ 48 w 48"/>
                <a:gd name="T3" fmla="*/ 0 h 33"/>
                <a:gd name="T4" fmla="*/ 48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0"/>
                  </a:moveTo>
                  <a:lnTo>
                    <a:pt x="48" y="0"/>
                  </a:lnTo>
                  <a:lnTo>
                    <a:pt x="48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2" name="Line 758"/>
            <p:cNvSpPr>
              <a:spLocks noChangeShapeType="1"/>
            </p:cNvSpPr>
            <p:nvPr/>
          </p:nvSpPr>
          <p:spPr bwMode="auto">
            <a:xfrm>
              <a:off x="4801" y="3225"/>
              <a:ext cx="76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3" name="Line 759"/>
            <p:cNvSpPr>
              <a:spLocks noChangeShapeType="1"/>
            </p:cNvSpPr>
            <p:nvPr/>
          </p:nvSpPr>
          <p:spPr bwMode="auto">
            <a:xfrm>
              <a:off x="4801" y="3244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4" name="Line 760"/>
            <p:cNvSpPr>
              <a:spLocks noChangeShapeType="1"/>
            </p:cNvSpPr>
            <p:nvPr/>
          </p:nvSpPr>
          <p:spPr bwMode="auto">
            <a:xfrm>
              <a:off x="921" y="3187"/>
              <a:ext cx="1" cy="29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5" name="Freeform 761"/>
            <p:cNvSpPr>
              <a:spLocks/>
            </p:cNvSpPr>
            <p:nvPr/>
          </p:nvSpPr>
          <p:spPr bwMode="auto">
            <a:xfrm>
              <a:off x="959" y="3235"/>
              <a:ext cx="48" cy="28"/>
            </a:xfrm>
            <a:custGeom>
              <a:avLst/>
              <a:gdLst>
                <a:gd name="T0" fmla="*/ 0 w 48"/>
                <a:gd name="T1" fmla="*/ 0 h 28"/>
                <a:gd name="T2" fmla="*/ 0 w 48"/>
                <a:gd name="T3" fmla="*/ 28 h 28"/>
                <a:gd name="T4" fmla="*/ 48 w 48"/>
                <a:gd name="T5" fmla="*/ 28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8">
                  <a:moveTo>
                    <a:pt x="0" y="0"/>
                  </a:moveTo>
                  <a:lnTo>
                    <a:pt x="0" y="28"/>
                  </a:lnTo>
                  <a:lnTo>
                    <a:pt x="48" y="28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6" name="Freeform 762"/>
            <p:cNvSpPr>
              <a:spLocks/>
            </p:cNvSpPr>
            <p:nvPr/>
          </p:nvSpPr>
          <p:spPr bwMode="auto">
            <a:xfrm>
              <a:off x="835" y="3235"/>
              <a:ext cx="53" cy="28"/>
            </a:xfrm>
            <a:custGeom>
              <a:avLst/>
              <a:gdLst>
                <a:gd name="T0" fmla="*/ 0 w 53"/>
                <a:gd name="T1" fmla="*/ 28 h 28"/>
                <a:gd name="T2" fmla="*/ 53 w 53"/>
                <a:gd name="T3" fmla="*/ 28 h 28"/>
                <a:gd name="T4" fmla="*/ 53 w 53"/>
                <a:gd name="T5" fmla="*/ 0 h 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28">
                  <a:moveTo>
                    <a:pt x="0" y="28"/>
                  </a:moveTo>
                  <a:lnTo>
                    <a:pt x="53" y="28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7" name="Line 763"/>
            <p:cNvSpPr>
              <a:spLocks noChangeShapeType="1"/>
            </p:cNvSpPr>
            <p:nvPr/>
          </p:nvSpPr>
          <p:spPr bwMode="auto">
            <a:xfrm>
              <a:off x="888" y="3235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8" name="Line 764"/>
            <p:cNvSpPr>
              <a:spLocks noChangeShapeType="1"/>
            </p:cNvSpPr>
            <p:nvPr/>
          </p:nvSpPr>
          <p:spPr bwMode="auto">
            <a:xfrm>
              <a:off x="888" y="3216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9" name="Line 765"/>
            <p:cNvSpPr>
              <a:spLocks noChangeShapeType="1"/>
            </p:cNvSpPr>
            <p:nvPr/>
          </p:nvSpPr>
          <p:spPr bwMode="auto">
            <a:xfrm>
              <a:off x="921" y="3082"/>
              <a:ext cx="1" cy="24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0" name="Freeform 766"/>
            <p:cNvSpPr>
              <a:spLocks/>
            </p:cNvSpPr>
            <p:nvPr/>
          </p:nvSpPr>
          <p:spPr bwMode="auto">
            <a:xfrm>
              <a:off x="959" y="3125"/>
              <a:ext cx="48" cy="33"/>
            </a:xfrm>
            <a:custGeom>
              <a:avLst/>
              <a:gdLst>
                <a:gd name="T0" fmla="*/ 0 w 48"/>
                <a:gd name="T1" fmla="*/ 0 h 33"/>
                <a:gd name="T2" fmla="*/ 0 w 48"/>
                <a:gd name="T3" fmla="*/ 33 h 33"/>
                <a:gd name="T4" fmla="*/ 48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0"/>
                  </a:moveTo>
                  <a:lnTo>
                    <a:pt x="0" y="33"/>
                  </a:lnTo>
                  <a:lnTo>
                    <a:pt x="48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1" name="Freeform 767"/>
            <p:cNvSpPr>
              <a:spLocks/>
            </p:cNvSpPr>
            <p:nvPr/>
          </p:nvSpPr>
          <p:spPr bwMode="auto">
            <a:xfrm>
              <a:off x="835" y="3125"/>
              <a:ext cx="53" cy="33"/>
            </a:xfrm>
            <a:custGeom>
              <a:avLst/>
              <a:gdLst>
                <a:gd name="T0" fmla="*/ 0 w 53"/>
                <a:gd name="T1" fmla="*/ 33 h 33"/>
                <a:gd name="T2" fmla="*/ 53 w 53"/>
                <a:gd name="T3" fmla="*/ 33 h 33"/>
                <a:gd name="T4" fmla="*/ 53 w 53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33">
                  <a:moveTo>
                    <a:pt x="0" y="33"/>
                  </a:moveTo>
                  <a:lnTo>
                    <a:pt x="53" y="33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2" name="Line 768"/>
            <p:cNvSpPr>
              <a:spLocks noChangeShapeType="1"/>
            </p:cNvSpPr>
            <p:nvPr/>
          </p:nvSpPr>
          <p:spPr bwMode="auto">
            <a:xfrm>
              <a:off x="888" y="3125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3" name="Line 769"/>
            <p:cNvSpPr>
              <a:spLocks noChangeShapeType="1"/>
            </p:cNvSpPr>
            <p:nvPr/>
          </p:nvSpPr>
          <p:spPr bwMode="auto">
            <a:xfrm>
              <a:off x="888" y="3106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4" name="Line 770"/>
            <p:cNvSpPr>
              <a:spLocks noChangeShapeType="1"/>
            </p:cNvSpPr>
            <p:nvPr/>
          </p:nvSpPr>
          <p:spPr bwMode="auto">
            <a:xfrm>
              <a:off x="921" y="2977"/>
              <a:ext cx="1" cy="23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5" name="Freeform 771"/>
            <p:cNvSpPr>
              <a:spLocks/>
            </p:cNvSpPr>
            <p:nvPr/>
          </p:nvSpPr>
          <p:spPr bwMode="auto">
            <a:xfrm>
              <a:off x="959" y="3020"/>
              <a:ext cx="48" cy="33"/>
            </a:xfrm>
            <a:custGeom>
              <a:avLst/>
              <a:gdLst>
                <a:gd name="T0" fmla="*/ 0 w 48"/>
                <a:gd name="T1" fmla="*/ 0 h 33"/>
                <a:gd name="T2" fmla="*/ 0 w 48"/>
                <a:gd name="T3" fmla="*/ 33 h 33"/>
                <a:gd name="T4" fmla="*/ 48 w 48"/>
                <a:gd name="T5" fmla="*/ 33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">
                  <a:moveTo>
                    <a:pt x="0" y="0"/>
                  </a:moveTo>
                  <a:lnTo>
                    <a:pt x="0" y="33"/>
                  </a:lnTo>
                  <a:lnTo>
                    <a:pt x="48" y="33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6" name="Freeform 772"/>
            <p:cNvSpPr>
              <a:spLocks/>
            </p:cNvSpPr>
            <p:nvPr/>
          </p:nvSpPr>
          <p:spPr bwMode="auto">
            <a:xfrm>
              <a:off x="835" y="3020"/>
              <a:ext cx="53" cy="33"/>
            </a:xfrm>
            <a:custGeom>
              <a:avLst/>
              <a:gdLst>
                <a:gd name="T0" fmla="*/ 0 w 53"/>
                <a:gd name="T1" fmla="*/ 33 h 33"/>
                <a:gd name="T2" fmla="*/ 53 w 53"/>
                <a:gd name="T3" fmla="*/ 33 h 33"/>
                <a:gd name="T4" fmla="*/ 53 w 53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33">
                  <a:moveTo>
                    <a:pt x="0" y="33"/>
                  </a:moveTo>
                  <a:lnTo>
                    <a:pt x="53" y="33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7" name="Line 773"/>
            <p:cNvSpPr>
              <a:spLocks noChangeShapeType="1"/>
            </p:cNvSpPr>
            <p:nvPr/>
          </p:nvSpPr>
          <p:spPr bwMode="auto">
            <a:xfrm>
              <a:off x="888" y="3020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8" name="Line 774"/>
            <p:cNvSpPr>
              <a:spLocks noChangeShapeType="1"/>
            </p:cNvSpPr>
            <p:nvPr/>
          </p:nvSpPr>
          <p:spPr bwMode="auto">
            <a:xfrm>
              <a:off x="888" y="3000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9" name="Line 775"/>
            <p:cNvSpPr>
              <a:spLocks noChangeShapeType="1"/>
            </p:cNvSpPr>
            <p:nvPr/>
          </p:nvSpPr>
          <p:spPr bwMode="auto">
            <a:xfrm>
              <a:off x="921" y="2867"/>
              <a:ext cx="1" cy="28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0" name="Freeform 776"/>
            <p:cNvSpPr>
              <a:spLocks/>
            </p:cNvSpPr>
            <p:nvPr/>
          </p:nvSpPr>
          <p:spPr bwMode="auto">
            <a:xfrm>
              <a:off x="959" y="2914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0 w 48"/>
                <a:gd name="T3" fmla="*/ 29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0" y="29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1" name="Freeform 777"/>
            <p:cNvSpPr>
              <a:spLocks/>
            </p:cNvSpPr>
            <p:nvPr/>
          </p:nvSpPr>
          <p:spPr bwMode="auto">
            <a:xfrm>
              <a:off x="835" y="2914"/>
              <a:ext cx="53" cy="29"/>
            </a:xfrm>
            <a:custGeom>
              <a:avLst/>
              <a:gdLst>
                <a:gd name="T0" fmla="*/ 0 w 53"/>
                <a:gd name="T1" fmla="*/ 29 h 29"/>
                <a:gd name="T2" fmla="*/ 53 w 53"/>
                <a:gd name="T3" fmla="*/ 29 h 29"/>
                <a:gd name="T4" fmla="*/ 53 w 53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29">
                  <a:moveTo>
                    <a:pt x="0" y="29"/>
                  </a:moveTo>
                  <a:lnTo>
                    <a:pt x="53" y="29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2" name="Line 778"/>
            <p:cNvSpPr>
              <a:spLocks noChangeShapeType="1"/>
            </p:cNvSpPr>
            <p:nvPr/>
          </p:nvSpPr>
          <p:spPr bwMode="auto">
            <a:xfrm>
              <a:off x="888" y="2914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3" name="Line 779"/>
            <p:cNvSpPr>
              <a:spLocks noChangeShapeType="1"/>
            </p:cNvSpPr>
            <p:nvPr/>
          </p:nvSpPr>
          <p:spPr bwMode="auto">
            <a:xfrm>
              <a:off x="888" y="2895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4" name="Line 780"/>
            <p:cNvSpPr>
              <a:spLocks noChangeShapeType="1"/>
            </p:cNvSpPr>
            <p:nvPr/>
          </p:nvSpPr>
          <p:spPr bwMode="auto">
            <a:xfrm>
              <a:off x="921" y="2762"/>
              <a:ext cx="1" cy="23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5" name="Freeform 781"/>
            <p:cNvSpPr>
              <a:spLocks/>
            </p:cNvSpPr>
            <p:nvPr/>
          </p:nvSpPr>
          <p:spPr bwMode="auto">
            <a:xfrm>
              <a:off x="959" y="2809"/>
              <a:ext cx="48" cy="29"/>
            </a:xfrm>
            <a:custGeom>
              <a:avLst/>
              <a:gdLst>
                <a:gd name="T0" fmla="*/ 0 w 48"/>
                <a:gd name="T1" fmla="*/ 0 h 29"/>
                <a:gd name="T2" fmla="*/ 0 w 48"/>
                <a:gd name="T3" fmla="*/ 29 h 29"/>
                <a:gd name="T4" fmla="*/ 48 w 48"/>
                <a:gd name="T5" fmla="*/ 29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29">
                  <a:moveTo>
                    <a:pt x="0" y="0"/>
                  </a:moveTo>
                  <a:lnTo>
                    <a:pt x="0" y="29"/>
                  </a:lnTo>
                  <a:lnTo>
                    <a:pt x="48" y="29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6" name="Freeform 782"/>
            <p:cNvSpPr>
              <a:spLocks/>
            </p:cNvSpPr>
            <p:nvPr/>
          </p:nvSpPr>
          <p:spPr bwMode="auto">
            <a:xfrm>
              <a:off x="835" y="2809"/>
              <a:ext cx="53" cy="29"/>
            </a:xfrm>
            <a:custGeom>
              <a:avLst/>
              <a:gdLst>
                <a:gd name="T0" fmla="*/ 0 w 53"/>
                <a:gd name="T1" fmla="*/ 29 h 29"/>
                <a:gd name="T2" fmla="*/ 53 w 53"/>
                <a:gd name="T3" fmla="*/ 29 h 29"/>
                <a:gd name="T4" fmla="*/ 53 w 53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" h="29">
                  <a:moveTo>
                    <a:pt x="0" y="29"/>
                  </a:moveTo>
                  <a:lnTo>
                    <a:pt x="53" y="29"/>
                  </a:lnTo>
                  <a:lnTo>
                    <a:pt x="53" y="0"/>
                  </a:lnTo>
                </a:path>
              </a:pathLst>
            </a:custGeom>
            <a:noFill/>
            <a:ln w="14288" cap="flat">
              <a:solidFill>
                <a:srgbClr val="9999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7" name="Line 783"/>
            <p:cNvSpPr>
              <a:spLocks noChangeShapeType="1"/>
            </p:cNvSpPr>
            <p:nvPr/>
          </p:nvSpPr>
          <p:spPr bwMode="auto">
            <a:xfrm>
              <a:off x="888" y="2809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8" name="Line 784"/>
            <p:cNvSpPr>
              <a:spLocks noChangeShapeType="1"/>
            </p:cNvSpPr>
            <p:nvPr/>
          </p:nvSpPr>
          <p:spPr bwMode="auto">
            <a:xfrm>
              <a:off x="888" y="2790"/>
              <a:ext cx="71" cy="1"/>
            </a:xfrm>
            <a:prstGeom prst="line">
              <a:avLst/>
            </a:prstGeom>
            <a:noFill/>
            <a:ln w="14288">
              <a:solidFill>
                <a:srgbClr val="99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507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7" name="Rectangle 5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685800"/>
          </a:xfrm>
        </p:spPr>
        <p:txBody>
          <a:bodyPr/>
          <a:lstStyle/>
          <a:p>
            <a:r>
              <a:rPr lang="en-US" altLang="en-US" sz="4000"/>
              <a:t>Hierarchical Mesh Network</a:t>
            </a:r>
          </a:p>
        </p:txBody>
      </p:sp>
      <p:pic>
        <p:nvPicPr>
          <p:cNvPr id="428036" name="Picture 4" descr="rb_segme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371600"/>
            <a:ext cx="44196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6934201" y="2514600"/>
            <a:ext cx="301108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315263"/>
                </a:solidFill>
              </a:rPr>
              <a:t>Use overlayed mesh</a:t>
            </a:r>
          </a:p>
          <a:p>
            <a:r>
              <a:rPr lang="en-US" altLang="en-US">
                <a:solidFill>
                  <a:srgbClr val="315263"/>
                </a:solidFill>
              </a:rPr>
              <a:t>to support longer connections</a:t>
            </a:r>
          </a:p>
          <a:p>
            <a:endParaRPr lang="en-US" altLang="en-US">
              <a:solidFill>
                <a:srgbClr val="315263"/>
              </a:solidFill>
            </a:endParaRPr>
          </a:p>
          <a:p>
            <a:r>
              <a:rPr lang="en-US" altLang="en-US">
                <a:solidFill>
                  <a:srgbClr val="315263"/>
                </a:solidFill>
              </a:rPr>
              <a:t>Reduced fanout and reduced </a:t>
            </a:r>
            <a:br>
              <a:rPr lang="en-US" altLang="en-US">
                <a:solidFill>
                  <a:srgbClr val="315263"/>
                </a:solidFill>
              </a:rPr>
            </a:br>
            <a:r>
              <a:rPr lang="en-US" altLang="en-US">
                <a:solidFill>
                  <a:srgbClr val="315263"/>
                </a:solidFill>
              </a:rPr>
              <a:t>resistance</a:t>
            </a:r>
          </a:p>
        </p:txBody>
      </p: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4648201" y="6415088"/>
            <a:ext cx="3287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Courtesy Dehon and Wawrzyniek</a:t>
            </a:r>
          </a:p>
        </p:txBody>
      </p:sp>
    </p:spTree>
    <p:extLst>
      <p:ext uri="{BB962C8B-B14F-4D97-AF65-F5344CB8AC3E}">
        <p14:creationId xmlns:p14="http://schemas.microsoft.com/office/powerpoint/2010/main" val="17779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/>
              <a:t>Field-Programmable Gate Arrays</a:t>
            </a:r>
            <a:br>
              <a:rPr lang="en-US" altLang="en-US" sz="4000"/>
            </a:br>
            <a:r>
              <a:rPr lang="en-US" altLang="en-US" sz="4000"/>
              <a:t>Fuse-based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2" t="45740"/>
          <a:stretch>
            <a:fillRect/>
          </a:stretch>
        </p:blipFill>
        <p:spPr bwMode="auto">
          <a:xfrm>
            <a:off x="1752600" y="1600200"/>
            <a:ext cx="6427788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382000" y="3062288"/>
            <a:ext cx="193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i="0">
                <a:solidFill>
                  <a:srgbClr val="000082"/>
                </a:solidFill>
              </a:rPr>
              <a:t>Standard-cell like</a:t>
            </a:r>
          </a:p>
          <a:p>
            <a:r>
              <a:rPr lang="en-US" altLang="en-US" sz="1800" b="0" i="0">
                <a:solidFill>
                  <a:srgbClr val="000082"/>
                </a:solidFill>
              </a:rPr>
              <a:t>floorplan</a:t>
            </a:r>
          </a:p>
        </p:txBody>
      </p:sp>
    </p:spTree>
    <p:extLst>
      <p:ext uri="{BB962C8B-B14F-4D97-AF65-F5344CB8AC3E}">
        <p14:creationId xmlns:p14="http://schemas.microsoft.com/office/powerpoint/2010/main" val="2613315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Xilinx 4000 Interconnect Architecture</a:t>
            </a:r>
          </a:p>
        </p:txBody>
      </p:sp>
      <p:sp>
        <p:nvSpPr>
          <p:cNvPr id="36867" name="AutoShape 9"/>
          <p:cNvSpPr>
            <a:spLocks noChangeAspect="1" noChangeArrowheads="1" noTextEdit="1"/>
          </p:cNvSpPr>
          <p:nvPr/>
        </p:nvSpPr>
        <p:spPr bwMode="auto">
          <a:xfrm>
            <a:off x="2590800" y="1752601"/>
            <a:ext cx="7239000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68" name="Freeform 11"/>
          <p:cNvSpPr>
            <a:spLocks/>
          </p:cNvSpPr>
          <p:nvPr/>
        </p:nvSpPr>
        <p:spPr bwMode="auto">
          <a:xfrm>
            <a:off x="2609851" y="4594225"/>
            <a:ext cx="6511925" cy="323850"/>
          </a:xfrm>
          <a:custGeom>
            <a:avLst/>
            <a:gdLst>
              <a:gd name="T0" fmla="*/ 158750 w 4102"/>
              <a:gd name="T1" fmla="*/ 79375 h 204"/>
              <a:gd name="T2" fmla="*/ 158750 w 4102"/>
              <a:gd name="T3" fmla="*/ 0 h 204"/>
              <a:gd name="T4" fmla="*/ 0 w 4102"/>
              <a:gd name="T5" fmla="*/ 165100 h 204"/>
              <a:gd name="T6" fmla="*/ 158750 w 4102"/>
              <a:gd name="T7" fmla="*/ 323850 h 204"/>
              <a:gd name="T8" fmla="*/ 158750 w 4102"/>
              <a:gd name="T9" fmla="*/ 257175 h 204"/>
              <a:gd name="T10" fmla="*/ 6353175 w 4102"/>
              <a:gd name="T11" fmla="*/ 257175 h 204"/>
              <a:gd name="T12" fmla="*/ 6353175 w 4102"/>
              <a:gd name="T13" fmla="*/ 323850 h 204"/>
              <a:gd name="T14" fmla="*/ 6511925 w 4102"/>
              <a:gd name="T15" fmla="*/ 165100 h 204"/>
              <a:gd name="T16" fmla="*/ 6353175 w 4102"/>
              <a:gd name="T17" fmla="*/ 0 h 204"/>
              <a:gd name="T18" fmla="*/ 6353175 w 4102"/>
              <a:gd name="T19" fmla="*/ 79375 h 204"/>
              <a:gd name="T20" fmla="*/ 158750 w 4102"/>
              <a:gd name="T21" fmla="*/ 79375 h 2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02" h="204">
                <a:moveTo>
                  <a:pt x="100" y="50"/>
                </a:moveTo>
                <a:lnTo>
                  <a:pt x="100" y="0"/>
                </a:lnTo>
                <a:lnTo>
                  <a:pt x="0" y="104"/>
                </a:lnTo>
                <a:lnTo>
                  <a:pt x="100" y="204"/>
                </a:lnTo>
                <a:lnTo>
                  <a:pt x="100" y="162"/>
                </a:lnTo>
                <a:lnTo>
                  <a:pt x="4002" y="162"/>
                </a:lnTo>
                <a:lnTo>
                  <a:pt x="4002" y="204"/>
                </a:lnTo>
                <a:lnTo>
                  <a:pt x="4102" y="104"/>
                </a:lnTo>
                <a:lnTo>
                  <a:pt x="4002" y="0"/>
                </a:lnTo>
                <a:lnTo>
                  <a:pt x="4002" y="50"/>
                </a:lnTo>
                <a:lnTo>
                  <a:pt x="100" y="5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69" name="Line 12"/>
          <p:cNvSpPr>
            <a:spLocks noChangeShapeType="1"/>
          </p:cNvSpPr>
          <p:nvPr/>
        </p:nvSpPr>
        <p:spPr bwMode="auto">
          <a:xfrm>
            <a:off x="8315326" y="4587875"/>
            <a:ext cx="85725" cy="1588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0" name="Freeform 13"/>
          <p:cNvSpPr>
            <a:spLocks/>
          </p:cNvSpPr>
          <p:nvPr/>
        </p:nvSpPr>
        <p:spPr bwMode="auto">
          <a:xfrm>
            <a:off x="8497889" y="4013200"/>
            <a:ext cx="623887" cy="319088"/>
          </a:xfrm>
          <a:custGeom>
            <a:avLst/>
            <a:gdLst>
              <a:gd name="T0" fmla="*/ 0 w 393"/>
              <a:gd name="T1" fmla="*/ 250825 h 201"/>
              <a:gd name="T2" fmla="*/ 465137 w 393"/>
              <a:gd name="T3" fmla="*/ 250825 h 201"/>
              <a:gd name="T4" fmla="*/ 465137 w 393"/>
              <a:gd name="T5" fmla="*/ 319088 h 201"/>
              <a:gd name="T6" fmla="*/ 623887 w 393"/>
              <a:gd name="T7" fmla="*/ 158750 h 201"/>
              <a:gd name="T8" fmla="*/ 465137 w 393"/>
              <a:gd name="T9" fmla="*/ 0 h 201"/>
              <a:gd name="T10" fmla="*/ 465137 w 393"/>
              <a:gd name="T11" fmla="*/ 79375 h 201"/>
              <a:gd name="T12" fmla="*/ 0 w 393"/>
              <a:gd name="T13" fmla="*/ 79375 h 201"/>
              <a:gd name="T14" fmla="*/ 0 w 393"/>
              <a:gd name="T15" fmla="*/ 250825 h 2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93" h="201">
                <a:moveTo>
                  <a:pt x="0" y="158"/>
                </a:moveTo>
                <a:lnTo>
                  <a:pt x="293" y="158"/>
                </a:lnTo>
                <a:lnTo>
                  <a:pt x="293" y="201"/>
                </a:lnTo>
                <a:lnTo>
                  <a:pt x="393" y="100"/>
                </a:lnTo>
                <a:lnTo>
                  <a:pt x="293" y="0"/>
                </a:lnTo>
                <a:lnTo>
                  <a:pt x="293" y="50"/>
                </a:lnTo>
                <a:lnTo>
                  <a:pt x="0" y="50"/>
                </a:lnTo>
                <a:lnTo>
                  <a:pt x="0" y="158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71" name="Freeform 14"/>
          <p:cNvSpPr>
            <a:spLocks/>
          </p:cNvSpPr>
          <p:nvPr/>
        </p:nvSpPr>
        <p:spPr bwMode="auto">
          <a:xfrm>
            <a:off x="2609851" y="2119313"/>
            <a:ext cx="6511925" cy="317500"/>
          </a:xfrm>
          <a:custGeom>
            <a:avLst/>
            <a:gdLst>
              <a:gd name="T0" fmla="*/ 158750 w 4102"/>
              <a:gd name="T1" fmla="*/ 79375 h 200"/>
              <a:gd name="T2" fmla="*/ 158750 w 4102"/>
              <a:gd name="T3" fmla="*/ 0 h 200"/>
              <a:gd name="T4" fmla="*/ 0 w 4102"/>
              <a:gd name="T5" fmla="*/ 158750 h 200"/>
              <a:gd name="T6" fmla="*/ 158750 w 4102"/>
              <a:gd name="T7" fmla="*/ 317500 h 200"/>
              <a:gd name="T8" fmla="*/ 158750 w 4102"/>
              <a:gd name="T9" fmla="*/ 250825 h 200"/>
              <a:gd name="T10" fmla="*/ 6353175 w 4102"/>
              <a:gd name="T11" fmla="*/ 250825 h 200"/>
              <a:gd name="T12" fmla="*/ 6353175 w 4102"/>
              <a:gd name="T13" fmla="*/ 317500 h 200"/>
              <a:gd name="T14" fmla="*/ 6511925 w 4102"/>
              <a:gd name="T15" fmla="*/ 158750 h 200"/>
              <a:gd name="T16" fmla="*/ 6353175 w 4102"/>
              <a:gd name="T17" fmla="*/ 0 h 200"/>
              <a:gd name="T18" fmla="*/ 6353175 w 4102"/>
              <a:gd name="T19" fmla="*/ 79375 h 200"/>
              <a:gd name="T20" fmla="*/ 158750 w 4102"/>
              <a:gd name="T21" fmla="*/ 79375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02" h="200">
                <a:moveTo>
                  <a:pt x="100" y="50"/>
                </a:moveTo>
                <a:lnTo>
                  <a:pt x="100" y="0"/>
                </a:lnTo>
                <a:lnTo>
                  <a:pt x="0" y="100"/>
                </a:lnTo>
                <a:lnTo>
                  <a:pt x="100" y="200"/>
                </a:lnTo>
                <a:lnTo>
                  <a:pt x="100" y="158"/>
                </a:lnTo>
                <a:lnTo>
                  <a:pt x="4002" y="158"/>
                </a:lnTo>
                <a:lnTo>
                  <a:pt x="4002" y="200"/>
                </a:lnTo>
                <a:lnTo>
                  <a:pt x="4102" y="100"/>
                </a:lnTo>
                <a:lnTo>
                  <a:pt x="4002" y="0"/>
                </a:lnTo>
                <a:lnTo>
                  <a:pt x="4002" y="50"/>
                </a:lnTo>
                <a:lnTo>
                  <a:pt x="100" y="5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72" name="Freeform 15"/>
          <p:cNvSpPr>
            <a:spLocks/>
          </p:cNvSpPr>
          <p:nvPr/>
        </p:nvSpPr>
        <p:spPr bwMode="auto">
          <a:xfrm>
            <a:off x="2609851" y="2541588"/>
            <a:ext cx="6511925" cy="317500"/>
          </a:xfrm>
          <a:custGeom>
            <a:avLst/>
            <a:gdLst>
              <a:gd name="T0" fmla="*/ 158750 w 4102"/>
              <a:gd name="T1" fmla="*/ 73025 h 200"/>
              <a:gd name="T2" fmla="*/ 158750 w 4102"/>
              <a:gd name="T3" fmla="*/ 0 h 200"/>
              <a:gd name="T4" fmla="*/ 0 w 4102"/>
              <a:gd name="T5" fmla="*/ 158750 h 200"/>
              <a:gd name="T6" fmla="*/ 158750 w 4102"/>
              <a:gd name="T7" fmla="*/ 317500 h 200"/>
              <a:gd name="T8" fmla="*/ 158750 w 4102"/>
              <a:gd name="T9" fmla="*/ 249238 h 200"/>
              <a:gd name="T10" fmla="*/ 6353175 w 4102"/>
              <a:gd name="T11" fmla="*/ 249238 h 200"/>
              <a:gd name="T12" fmla="*/ 6353175 w 4102"/>
              <a:gd name="T13" fmla="*/ 317500 h 200"/>
              <a:gd name="T14" fmla="*/ 6511925 w 4102"/>
              <a:gd name="T15" fmla="*/ 158750 h 200"/>
              <a:gd name="T16" fmla="*/ 6353175 w 4102"/>
              <a:gd name="T17" fmla="*/ 0 h 200"/>
              <a:gd name="T18" fmla="*/ 6353175 w 4102"/>
              <a:gd name="T19" fmla="*/ 73025 h 200"/>
              <a:gd name="T20" fmla="*/ 158750 w 4102"/>
              <a:gd name="T21" fmla="*/ 73025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02" h="200">
                <a:moveTo>
                  <a:pt x="100" y="46"/>
                </a:moveTo>
                <a:lnTo>
                  <a:pt x="100" y="0"/>
                </a:lnTo>
                <a:lnTo>
                  <a:pt x="0" y="100"/>
                </a:lnTo>
                <a:lnTo>
                  <a:pt x="100" y="200"/>
                </a:lnTo>
                <a:lnTo>
                  <a:pt x="100" y="157"/>
                </a:lnTo>
                <a:lnTo>
                  <a:pt x="4002" y="157"/>
                </a:lnTo>
                <a:lnTo>
                  <a:pt x="4002" y="200"/>
                </a:lnTo>
                <a:lnTo>
                  <a:pt x="4102" y="100"/>
                </a:lnTo>
                <a:lnTo>
                  <a:pt x="4002" y="0"/>
                </a:lnTo>
                <a:lnTo>
                  <a:pt x="4002" y="46"/>
                </a:lnTo>
                <a:lnTo>
                  <a:pt x="100" y="46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3" name="Freeform 16"/>
          <p:cNvSpPr>
            <a:spLocks/>
          </p:cNvSpPr>
          <p:nvPr/>
        </p:nvSpPr>
        <p:spPr bwMode="auto">
          <a:xfrm>
            <a:off x="2609851" y="2955925"/>
            <a:ext cx="6511925" cy="323850"/>
          </a:xfrm>
          <a:custGeom>
            <a:avLst/>
            <a:gdLst>
              <a:gd name="T0" fmla="*/ 158750 w 4102"/>
              <a:gd name="T1" fmla="*/ 79375 h 204"/>
              <a:gd name="T2" fmla="*/ 158750 w 4102"/>
              <a:gd name="T3" fmla="*/ 0 h 204"/>
              <a:gd name="T4" fmla="*/ 0 w 4102"/>
              <a:gd name="T5" fmla="*/ 165100 h 204"/>
              <a:gd name="T6" fmla="*/ 158750 w 4102"/>
              <a:gd name="T7" fmla="*/ 323850 h 204"/>
              <a:gd name="T8" fmla="*/ 158750 w 4102"/>
              <a:gd name="T9" fmla="*/ 250825 h 204"/>
              <a:gd name="T10" fmla="*/ 6353175 w 4102"/>
              <a:gd name="T11" fmla="*/ 250825 h 204"/>
              <a:gd name="T12" fmla="*/ 6353175 w 4102"/>
              <a:gd name="T13" fmla="*/ 323850 h 204"/>
              <a:gd name="T14" fmla="*/ 6511925 w 4102"/>
              <a:gd name="T15" fmla="*/ 165100 h 204"/>
              <a:gd name="T16" fmla="*/ 6353175 w 4102"/>
              <a:gd name="T17" fmla="*/ 0 h 204"/>
              <a:gd name="T18" fmla="*/ 6353175 w 4102"/>
              <a:gd name="T19" fmla="*/ 79375 h 204"/>
              <a:gd name="T20" fmla="*/ 158750 w 4102"/>
              <a:gd name="T21" fmla="*/ 79375 h 2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02" h="204">
                <a:moveTo>
                  <a:pt x="100" y="50"/>
                </a:moveTo>
                <a:lnTo>
                  <a:pt x="100" y="0"/>
                </a:lnTo>
                <a:lnTo>
                  <a:pt x="0" y="104"/>
                </a:lnTo>
                <a:lnTo>
                  <a:pt x="100" y="204"/>
                </a:lnTo>
                <a:lnTo>
                  <a:pt x="100" y="158"/>
                </a:lnTo>
                <a:lnTo>
                  <a:pt x="4002" y="158"/>
                </a:lnTo>
                <a:lnTo>
                  <a:pt x="4002" y="204"/>
                </a:lnTo>
                <a:lnTo>
                  <a:pt x="4102" y="104"/>
                </a:lnTo>
                <a:lnTo>
                  <a:pt x="4002" y="0"/>
                </a:lnTo>
                <a:lnTo>
                  <a:pt x="4002" y="50"/>
                </a:lnTo>
                <a:lnTo>
                  <a:pt x="100" y="5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4" name="Freeform 17"/>
          <p:cNvSpPr>
            <a:spLocks/>
          </p:cNvSpPr>
          <p:nvPr/>
        </p:nvSpPr>
        <p:spPr bwMode="auto">
          <a:xfrm>
            <a:off x="2609851" y="3378200"/>
            <a:ext cx="6511925" cy="323850"/>
          </a:xfrm>
          <a:custGeom>
            <a:avLst/>
            <a:gdLst>
              <a:gd name="T0" fmla="*/ 158750 w 4102"/>
              <a:gd name="T1" fmla="*/ 79375 h 204"/>
              <a:gd name="T2" fmla="*/ 158750 w 4102"/>
              <a:gd name="T3" fmla="*/ 0 h 204"/>
              <a:gd name="T4" fmla="*/ 0 w 4102"/>
              <a:gd name="T5" fmla="*/ 165100 h 204"/>
              <a:gd name="T6" fmla="*/ 158750 w 4102"/>
              <a:gd name="T7" fmla="*/ 323850 h 204"/>
              <a:gd name="T8" fmla="*/ 158750 w 4102"/>
              <a:gd name="T9" fmla="*/ 250825 h 204"/>
              <a:gd name="T10" fmla="*/ 6353175 w 4102"/>
              <a:gd name="T11" fmla="*/ 250825 h 204"/>
              <a:gd name="T12" fmla="*/ 6353175 w 4102"/>
              <a:gd name="T13" fmla="*/ 323850 h 204"/>
              <a:gd name="T14" fmla="*/ 6511925 w 4102"/>
              <a:gd name="T15" fmla="*/ 165100 h 204"/>
              <a:gd name="T16" fmla="*/ 6353175 w 4102"/>
              <a:gd name="T17" fmla="*/ 0 h 204"/>
              <a:gd name="T18" fmla="*/ 6353175 w 4102"/>
              <a:gd name="T19" fmla="*/ 79375 h 204"/>
              <a:gd name="T20" fmla="*/ 158750 w 4102"/>
              <a:gd name="T21" fmla="*/ 79375 h 2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102" h="204">
                <a:moveTo>
                  <a:pt x="100" y="50"/>
                </a:moveTo>
                <a:lnTo>
                  <a:pt x="100" y="0"/>
                </a:lnTo>
                <a:lnTo>
                  <a:pt x="0" y="104"/>
                </a:lnTo>
                <a:lnTo>
                  <a:pt x="100" y="204"/>
                </a:lnTo>
                <a:lnTo>
                  <a:pt x="100" y="158"/>
                </a:lnTo>
                <a:lnTo>
                  <a:pt x="4002" y="158"/>
                </a:lnTo>
                <a:lnTo>
                  <a:pt x="4002" y="204"/>
                </a:lnTo>
                <a:lnTo>
                  <a:pt x="4102" y="104"/>
                </a:lnTo>
                <a:lnTo>
                  <a:pt x="4002" y="0"/>
                </a:lnTo>
                <a:lnTo>
                  <a:pt x="4002" y="50"/>
                </a:lnTo>
                <a:lnTo>
                  <a:pt x="100" y="5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5" name="Freeform 18"/>
          <p:cNvSpPr>
            <a:spLocks/>
          </p:cNvSpPr>
          <p:nvPr/>
        </p:nvSpPr>
        <p:spPr bwMode="auto">
          <a:xfrm>
            <a:off x="7807325" y="1765301"/>
            <a:ext cx="323850" cy="3495675"/>
          </a:xfrm>
          <a:custGeom>
            <a:avLst/>
            <a:gdLst>
              <a:gd name="T0" fmla="*/ 73025 w 204"/>
              <a:gd name="T1" fmla="*/ 0 h 2202"/>
              <a:gd name="T2" fmla="*/ 73025 w 204"/>
              <a:gd name="T3" fmla="*/ 3341688 h 2202"/>
              <a:gd name="T4" fmla="*/ 0 w 204"/>
              <a:gd name="T5" fmla="*/ 3341688 h 2202"/>
              <a:gd name="T6" fmla="*/ 158750 w 204"/>
              <a:gd name="T7" fmla="*/ 3495675 h 2202"/>
              <a:gd name="T8" fmla="*/ 323850 w 204"/>
              <a:gd name="T9" fmla="*/ 3341688 h 2202"/>
              <a:gd name="T10" fmla="*/ 244475 w 204"/>
              <a:gd name="T11" fmla="*/ 3341688 h 2202"/>
              <a:gd name="T12" fmla="*/ 244475 w 204"/>
              <a:gd name="T13" fmla="*/ 0 h 2202"/>
              <a:gd name="T14" fmla="*/ 73025 w 204"/>
              <a:gd name="T15" fmla="*/ 0 h 220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4" h="2202">
                <a:moveTo>
                  <a:pt x="46" y="0"/>
                </a:moveTo>
                <a:lnTo>
                  <a:pt x="46" y="2105"/>
                </a:lnTo>
                <a:lnTo>
                  <a:pt x="0" y="2105"/>
                </a:lnTo>
                <a:lnTo>
                  <a:pt x="100" y="2202"/>
                </a:lnTo>
                <a:lnTo>
                  <a:pt x="204" y="2105"/>
                </a:lnTo>
                <a:lnTo>
                  <a:pt x="154" y="2105"/>
                </a:lnTo>
                <a:lnTo>
                  <a:pt x="154" y="0"/>
                </a:lnTo>
                <a:lnTo>
                  <a:pt x="46" y="0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6" name="Freeform 19"/>
          <p:cNvSpPr>
            <a:spLocks/>
          </p:cNvSpPr>
          <p:nvPr/>
        </p:nvSpPr>
        <p:spPr bwMode="auto">
          <a:xfrm>
            <a:off x="7807325" y="1765301"/>
            <a:ext cx="323850" cy="3495675"/>
          </a:xfrm>
          <a:custGeom>
            <a:avLst/>
            <a:gdLst>
              <a:gd name="T0" fmla="*/ 73025 w 204"/>
              <a:gd name="T1" fmla="*/ 0 h 2202"/>
              <a:gd name="T2" fmla="*/ 73025 w 204"/>
              <a:gd name="T3" fmla="*/ 3341688 h 2202"/>
              <a:gd name="T4" fmla="*/ 0 w 204"/>
              <a:gd name="T5" fmla="*/ 3341688 h 2202"/>
              <a:gd name="T6" fmla="*/ 158750 w 204"/>
              <a:gd name="T7" fmla="*/ 3495675 h 2202"/>
              <a:gd name="T8" fmla="*/ 323850 w 204"/>
              <a:gd name="T9" fmla="*/ 3341688 h 2202"/>
              <a:gd name="T10" fmla="*/ 244475 w 204"/>
              <a:gd name="T11" fmla="*/ 3341688 h 2202"/>
              <a:gd name="T12" fmla="*/ 244475 w 204"/>
              <a:gd name="T13" fmla="*/ 0 h 22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4" h="2202">
                <a:moveTo>
                  <a:pt x="46" y="0"/>
                </a:moveTo>
                <a:lnTo>
                  <a:pt x="46" y="2105"/>
                </a:lnTo>
                <a:lnTo>
                  <a:pt x="0" y="2105"/>
                </a:lnTo>
                <a:lnTo>
                  <a:pt x="100" y="2202"/>
                </a:lnTo>
                <a:lnTo>
                  <a:pt x="204" y="2105"/>
                </a:lnTo>
                <a:lnTo>
                  <a:pt x="154" y="2105"/>
                </a:lnTo>
                <a:lnTo>
                  <a:pt x="154" y="0"/>
                </a:ln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7" name="Rectangle 20"/>
          <p:cNvSpPr>
            <a:spLocks noChangeArrowheads="1"/>
          </p:cNvSpPr>
          <p:nvPr/>
        </p:nvSpPr>
        <p:spPr bwMode="auto">
          <a:xfrm>
            <a:off x="7926388" y="49307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FFFFFF"/>
                </a:solidFill>
              </a:rPr>
              <a:t>2</a:t>
            </a:r>
            <a:endParaRPr lang="en-US" altLang="en-US"/>
          </a:p>
        </p:txBody>
      </p:sp>
      <p:sp>
        <p:nvSpPr>
          <p:cNvPr id="36878" name="Rectangle 21"/>
          <p:cNvSpPr>
            <a:spLocks noChangeArrowheads="1"/>
          </p:cNvSpPr>
          <p:nvPr/>
        </p:nvSpPr>
        <p:spPr bwMode="auto">
          <a:xfrm>
            <a:off x="8586788" y="2182814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FFFFFF"/>
                </a:solidFill>
              </a:rPr>
              <a:t>12</a:t>
            </a:r>
            <a:endParaRPr lang="en-US" altLang="en-US"/>
          </a:p>
        </p:txBody>
      </p:sp>
      <p:sp>
        <p:nvSpPr>
          <p:cNvPr id="36879" name="Rectangle 22"/>
          <p:cNvSpPr>
            <a:spLocks noChangeArrowheads="1"/>
          </p:cNvSpPr>
          <p:nvPr/>
        </p:nvSpPr>
        <p:spPr bwMode="auto">
          <a:xfrm>
            <a:off x="8672514" y="260350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36880" name="Rectangle 23"/>
          <p:cNvSpPr>
            <a:spLocks noChangeArrowheads="1"/>
          </p:cNvSpPr>
          <p:nvPr/>
        </p:nvSpPr>
        <p:spPr bwMode="auto">
          <a:xfrm>
            <a:off x="8672513" y="3021013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36881" name="Rectangle 24"/>
          <p:cNvSpPr>
            <a:spLocks noChangeArrowheads="1"/>
          </p:cNvSpPr>
          <p:nvPr/>
        </p:nvSpPr>
        <p:spPr bwMode="auto">
          <a:xfrm>
            <a:off x="8672513" y="3443288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36882" name="Rectangle 25"/>
          <p:cNvSpPr>
            <a:spLocks noChangeArrowheads="1"/>
          </p:cNvSpPr>
          <p:nvPr/>
        </p:nvSpPr>
        <p:spPr bwMode="auto">
          <a:xfrm>
            <a:off x="8672513" y="407670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FFFFFF"/>
                </a:solidFill>
              </a:rPr>
              <a:t>2</a:t>
            </a:r>
            <a:endParaRPr lang="en-US" altLang="en-US"/>
          </a:p>
        </p:txBody>
      </p:sp>
      <p:sp>
        <p:nvSpPr>
          <p:cNvPr id="36883" name="Rectangle 26"/>
          <p:cNvSpPr>
            <a:spLocks noChangeArrowheads="1"/>
          </p:cNvSpPr>
          <p:nvPr/>
        </p:nvSpPr>
        <p:spPr bwMode="auto">
          <a:xfrm>
            <a:off x="8672514" y="4662489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36884" name="Rectangle 27"/>
          <p:cNvSpPr>
            <a:spLocks noChangeArrowheads="1"/>
          </p:cNvSpPr>
          <p:nvPr/>
        </p:nvSpPr>
        <p:spPr bwMode="auto">
          <a:xfrm>
            <a:off x="7258050" y="3848100"/>
            <a:ext cx="1239838" cy="660400"/>
          </a:xfrm>
          <a:prstGeom prst="rect">
            <a:avLst/>
          </a:prstGeom>
          <a:solidFill>
            <a:srgbClr val="E5E5E5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6885" name="Rectangle 28"/>
          <p:cNvSpPr>
            <a:spLocks noChangeArrowheads="1"/>
          </p:cNvSpPr>
          <p:nvPr/>
        </p:nvSpPr>
        <p:spPr bwMode="auto">
          <a:xfrm>
            <a:off x="7699376" y="4086225"/>
            <a:ext cx="3494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CLB</a:t>
            </a:r>
            <a:endParaRPr lang="en-US" altLang="en-US"/>
          </a:p>
        </p:txBody>
      </p:sp>
      <p:sp>
        <p:nvSpPr>
          <p:cNvPr id="36886" name="Freeform 29"/>
          <p:cNvSpPr>
            <a:spLocks/>
          </p:cNvSpPr>
          <p:nvPr/>
        </p:nvSpPr>
        <p:spPr bwMode="auto">
          <a:xfrm>
            <a:off x="2609850" y="4013200"/>
            <a:ext cx="4648200" cy="319088"/>
          </a:xfrm>
          <a:custGeom>
            <a:avLst/>
            <a:gdLst>
              <a:gd name="T0" fmla="*/ 0 w 2928"/>
              <a:gd name="T1" fmla="*/ 250825 h 201"/>
              <a:gd name="T2" fmla="*/ 4495800 w 2928"/>
              <a:gd name="T3" fmla="*/ 250825 h 201"/>
              <a:gd name="T4" fmla="*/ 4495800 w 2928"/>
              <a:gd name="T5" fmla="*/ 319088 h 201"/>
              <a:gd name="T6" fmla="*/ 4648200 w 2928"/>
              <a:gd name="T7" fmla="*/ 158750 h 201"/>
              <a:gd name="T8" fmla="*/ 4495800 w 2928"/>
              <a:gd name="T9" fmla="*/ 0 h 201"/>
              <a:gd name="T10" fmla="*/ 4495800 w 2928"/>
              <a:gd name="T11" fmla="*/ 79375 h 201"/>
              <a:gd name="T12" fmla="*/ 0 w 2928"/>
              <a:gd name="T13" fmla="*/ 79375 h 201"/>
              <a:gd name="T14" fmla="*/ 0 w 2928"/>
              <a:gd name="T15" fmla="*/ 250825 h 2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928" h="201">
                <a:moveTo>
                  <a:pt x="0" y="158"/>
                </a:moveTo>
                <a:lnTo>
                  <a:pt x="2832" y="158"/>
                </a:lnTo>
                <a:lnTo>
                  <a:pt x="2832" y="201"/>
                </a:lnTo>
                <a:lnTo>
                  <a:pt x="2928" y="100"/>
                </a:lnTo>
                <a:lnTo>
                  <a:pt x="2832" y="0"/>
                </a:lnTo>
                <a:lnTo>
                  <a:pt x="2832" y="50"/>
                </a:lnTo>
                <a:lnTo>
                  <a:pt x="0" y="50"/>
                </a:lnTo>
                <a:lnTo>
                  <a:pt x="0" y="158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87" name="Line 30"/>
          <p:cNvSpPr>
            <a:spLocks noChangeShapeType="1"/>
          </p:cNvSpPr>
          <p:nvPr/>
        </p:nvSpPr>
        <p:spPr bwMode="auto">
          <a:xfrm>
            <a:off x="7423150" y="1838326"/>
            <a:ext cx="1588" cy="200977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8" name="Freeform 31"/>
          <p:cNvSpPr>
            <a:spLocks/>
          </p:cNvSpPr>
          <p:nvPr/>
        </p:nvSpPr>
        <p:spPr bwMode="auto">
          <a:xfrm>
            <a:off x="7373939" y="1765300"/>
            <a:ext cx="98425" cy="165100"/>
          </a:xfrm>
          <a:custGeom>
            <a:avLst/>
            <a:gdLst>
              <a:gd name="T0" fmla="*/ 49213 w 16"/>
              <a:gd name="T1" fmla="*/ 134526 h 27"/>
              <a:gd name="T2" fmla="*/ 0 w 16"/>
              <a:gd name="T3" fmla="*/ 165100 h 27"/>
              <a:gd name="T4" fmla="*/ 0 w 16"/>
              <a:gd name="T5" fmla="*/ 158985 h 27"/>
              <a:gd name="T6" fmla="*/ 30758 w 16"/>
              <a:gd name="T7" fmla="*/ 79493 h 27"/>
              <a:gd name="T8" fmla="*/ 49213 w 16"/>
              <a:gd name="T9" fmla="*/ 0 h 27"/>
              <a:gd name="T10" fmla="*/ 67667 w 16"/>
              <a:gd name="T11" fmla="*/ 79493 h 27"/>
              <a:gd name="T12" fmla="*/ 98425 w 16"/>
              <a:gd name="T13" fmla="*/ 158985 h 27"/>
              <a:gd name="T14" fmla="*/ 98425 w 16"/>
              <a:gd name="T15" fmla="*/ 165100 h 27"/>
              <a:gd name="T16" fmla="*/ 49213 w 16"/>
              <a:gd name="T17" fmla="*/ 134526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" h="27">
                <a:moveTo>
                  <a:pt x="8" y="22"/>
                </a:moveTo>
                <a:cubicBezTo>
                  <a:pt x="0" y="27"/>
                  <a:pt x="0" y="27"/>
                  <a:pt x="0" y="27"/>
                </a:cubicBezTo>
                <a:cubicBezTo>
                  <a:pt x="0" y="26"/>
                  <a:pt x="0" y="26"/>
                  <a:pt x="0" y="26"/>
                </a:cubicBezTo>
                <a:cubicBezTo>
                  <a:pt x="5" y="13"/>
                  <a:pt x="5" y="13"/>
                  <a:pt x="5" y="13"/>
                </a:cubicBezTo>
                <a:cubicBezTo>
                  <a:pt x="6" y="9"/>
                  <a:pt x="7" y="4"/>
                  <a:pt x="8" y="0"/>
                </a:cubicBezTo>
                <a:cubicBezTo>
                  <a:pt x="9" y="4"/>
                  <a:pt x="10" y="9"/>
                  <a:pt x="11" y="13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7"/>
                  <a:pt x="16" y="27"/>
                  <a:pt x="16" y="27"/>
                </a:cubicBez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9" name="Line 32"/>
          <p:cNvSpPr>
            <a:spLocks noChangeShapeType="1"/>
          </p:cNvSpPr>
          <p:nvPr/>
        </p:nvSpPr>
        <p:spPr bwMode="auto">
          <a:xfrm flipV="1">
            <a:off x="7423150" y="4581525"/>
            <a:ext cx="1588" cy="67945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0" name="Freeform 33"/>
          <p:cNvSpPr>
            <a:spLocks/>
          </p:cNvSpPr>
          <p:nvPr/>
        </p:nvSpPr>
        <p:spPr bwMode="auto">
          <a:xfrm>
            <a:off x="7373939" y="4508500"/>
            <a:ext cx="98425" cy="158750"/>
          </a:xfrm>
          <a:custGeom>
            <a:avLst/>
            <a:gdLst>
              <a:gd name="T0" fmla="*/ 49213 w 16"/>
              <a:gd name="T1" fmla="*/ 134327 h 26"/>
              <a:gd name="T2" fmla="*/ 0 w 16"/>
              <a:gd name="T3" fmla="*/ 158750 h 26"/>
              <a:gd name="T4" fmla="*/ 0 w 16"/>
              <a:gd name="T5" fmla="*/ 158750 h 26"/>
              <a:gd name="T6" fmla="*/ 30758 w 16"/>
              <a:gd name="T7" fmla="*/ 79375 h 26"/>
              <a:gd name="T8" fmla="*/ 49213 w 16"/>
              <a:gd name="T9" fmla="*/ 0 h 26"/>
              <a:gd name="T10" fmla="*/ 67667 w 16"/>
              <a:gd name="T11" fmla="*/ 79375 h 26"/>
              <a:gd name="T12" fmla="*/ 98425 w 16"/>
              <a:gd name="T13" fmla="*/ 158750 h 26"/>
              <a:gd name="T14" fmla="*/ 98425 w 16"/>
              <a:gd name="T15" fmla="*/ 158750 h 26"/>
              <a:gd name="T16" fmla="*/ 49213 w 16"/>
              <a:gd name="T17" fmla="*/ 134327 h 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" h="26">
                <a:moveTo>
                  <a:pt x="8" y="22"/>
                </a:moveTo>
                <a:cubicBezTo>
                  <a:pt x="0" y="26"/>
                  <a:pt x="0" y="26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5" y="13"/>
                  <a:pt x="5" y="13"/>
                  <a:pt x="5" y="13"/>
                </a:cubicBezTo>
                <a:cubicBezTo>
                  <a:pt x="6" y="9"/>
                  <a:pt x="7" y="4"/>
                  <a:pt x="8" y="0"/>
                </a:cubicBezTo>
                <a:cubicBezTo>
                  <a:pt x="9" y="4"/>
                  <a:pt x="10" y="9"/>
                  <a:pt x="11" y="13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1" name="Freeform 34"/>
          <p:cNvSpPr>
            <a:spLocks/>
          </p:cNvSpPr>
          <p:nvPr/>
        </p:nvSpPr>
        <p:spPr bwMode="auto">
          <a:xfrm>
            <a:off x="4752975" y="1765301"/>
            <a:ext cx="323850" cy="3495675"/>
          </a:xfrm>
          <a:custGeom>
            <a:avLst/>
            <a:gdLst>
              <a:gd name="T0" fmla="*/ 244475 w 204"/>
              <a:gd name="T1" fmla="*/ 158750 h 2202"/>
              <a:gd name="T2" fmla="*/ 323850 w 204"/>
              <a:gd name="T3" fmla="*/ 158750 h 2202"/>
              <a:gd name="T4" fmla="*/ 158750 w 204"/>
              <a:gd name="T5" fmla="*/ 0 h 2202"/>
              <a:gd name="T6" fmla="*/ 0 w 204"/>
              <a:gd name="T7" fmla="*/ 158750 h 2202"/>
              <a:gd name="T8" fmla="*/ 73025 w 204"/>
              <a:gd name="T9" fmla="*/ 158750 h 2202"/>
              <a:gd name="T10" fmla="*/ 73025 w 204"/>
              <a:gd name="T11" fmla="*/ 3341688 h 2202"/>
              <a:gd name="T12" fmla="*/ 0 w 204"/>
              <a:gd name="T13" fmla="*/ 3341688 h 2202"/>
              <a:gd name="T14" fmla="*/ 158750 w 204"/>
              <a:gd name="T15" fmla="*/ 3495675 h 2202"/>
              <a:gd name="T16" fmla="*/ 323850 w 204"/>
              <a:gd name="T17" fmla="*/ 3341688 h 2202"/>
              <a:gd name="T18" fmla="*/ 244475 w 204"/>
              <a:gd name="T19" fmla="*/ 3341688 h 2202"/>
              <a:gd name="T20" fmla="*/ 244475 w 204"/>
              <a:gd name="T21" fmla="*/ 158750 h 22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4" h="2202">
                <a:moveTo>
                  <a:pt x="154" y="100"/>
                </a:moveTo>
                <a:lnTo>
                  <a:pt x="204" y="100"/>
                </a:lnTo>
                <a:lnTo>
                  <a:pt x="100" y="0"/>
                </a:lnTo>
                <a:lnTo>
                  <a:pt x="0" y="100"/>
                </a:lnTo>
                <a:lnTo>
                  <a:pt x="46" y="100"/>
                </a:lnTo>
                <a:lnTo>
                  <a:pt x="46" y="2105"/>
                </a:lnTo>
                <a:lnTo>
                  <a:pt x="0" y="2105"/>
                </a:lnTo>
                <a:lnTo>
                  <a:pt x="100" y="2202"/>
                </a:lnTo>
                <a:lnTo>
                  <a:pt x="204" y="2105"/>
                </a:lnTo>
                <a:lnTo>
                  <a:pt x="154" y="2105"/>
                </a:lnTo>
                <a:lnTo>
                  <a:pt x="154" y="10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92" name="Rectangle 35"/>
          <p:cNvSpPr>
            <a:spLocks noChangeArrowheads="1"/>
          </p:cNvSpPr>
          <p:nvPr/>
        </p:nvSpPr>
        <p:spPr bwMode="auto">
          <a:xfrm>
            <a:off x="4872038" y="49307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36893" name="Freeform 36"/>
          <p:cNvSpPr>
            <a:spLocks/>
          </p:cNvSpPr>
          <p:nvPr/>
        </p:nvSpPr>
        <p:spPr bwMode="auto">
          <a:xfrm>
            <a:off x="5370513" y="1765301"/>
            <a:ext cx="323850" cy="3495675"/>
          </a:xfrm>
          <a:custGeom>
            <a:avLst/>
            <a:gdLst>
              <a:gd name="T0" fmla="*/ 244475 w 204"/>
              <a:gd name="T1" fmla="*/ 158750 h 2202"/>
              <a:gd name="T2" fmla="*/ 323850 w 204"/>
              <a:gd name="T3" fmla="*/ 158750 h 2202"/>
              <a:gd name="T4" fmla="*/ 165100 w 204"/>
              <a:gd name="T5" fmla="*/ 0 h 2202"/>
              <a:gd name="T6" fmla="*/ 0 w 204"/>
              <a:gd name="T7" fmla="*/ 158750 h 2202"/>
              <a:gd name="T8" fmla="*/ 73025 w 204"/>
              <a:gd name="T9" fmla="*/ 158750 h 2202"/>
              <a:gd name="T10" fmla="*/ 73025 w 204"/>
              <a:gd name="T11" fmla="*/ 3341688 h 2202"/>
              <a:gd name="T12" fmla="*/ 0 w 204"/>
              <a:gd name="T13" fmla="*/ 3341688 h 2202"/>
              <a:gd name="T14" fmla="*/ 165100 w 204"/>
              <a:gd name="T15" fmla="*/ 3495675 h 2202"/>
              <a:gd name="T16" fmla="*/ 323850 w 204"/>
              <a:gd name="T17" fmla="*/ 3341688 h 2202"/>
              <a:gd name="T18" fmla="*/ 244475 w 204"/>
              <a:gd name="T19" fmla="*/ 3341688 h 2202"/>
              <a:gd name="T20" fmla="*/ 244475 w 204"/>
              <a:gd name="T21" fmla="*/ 158750 h 22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4" h="2202">
                <a:moveTo>
                  <a:pt x="154" y="100"/>
                </a:moveTo>
                <a:lnTo>
                  <a:pt x="204" y="100"/>
                </a:lnTo>
                <a:lnTo>
                  <a:pt x="104" y="0"/>
                </a:lnTo>
                <a:lnTo>
                  <a:pt x="0" y="100"/>
                </a:lnTo>
                <a:lnTo>
                  <a:pt x="46" y="100"/>
                </a:lnTo>
                <a:lnTo>
                  <a:pt x="46" y="2105"/>
                </a:lnTo>
                <a:lnTo>
                  <a:pt x="0" y="2105"/>
                </a:lnTo>
                <a:lnTo>
                  <a:pt x="104" y="2202"/>
                </a:lnTo>
                <a:lnTo>
                  <a:pt x="204" y="2105"/>
                </a:lnTo>
                <a:lnTo>
                  <a:pt x="154" y="2105"/>
                </a:lnTo>
                <a:lnTo>
                  <a:pt x="154" y="10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94" name="Rectangle 37"/>
          <p:cNvSpPr>
            <a:spLocks noChangeArrowheads="1"/>
          </p:cNvSpPr>
          <p:nvPr/>
        </p:nvSpPr>
        <p:spPr bwMode="auto">
          <a:xfrm>
            <a:off x="5491163" y="49307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36895" name="Freeform 38"/>
          <p:cNvSpPr>
            <a:spLocks/>
          </p:cNvSpPr>
          <p:nvPr/>
        </p:nvSpPr>
        <p:spPr bwMode="auto">
          <a:xfrm>
            <a:off x="5992814" y="1765301"/>
            <a:ext cx="319087" cy="3495675"/>
          </a:xfrm>
          <a:custGeom>
            <a:avLst/>
            <a:gdLst>
              <a:gd name="T0" fmla="*/ 239712 w 201"/>
              <a:gd name="T1" fmla="*/ 158750 h 2202"/>
              <a:gd name="T2" fmla="*/ 319087 w 201"/>
              <a:gd name="T3" fmla="*/ 158750 h 2202"/>
              <a:gd name="T4" fmla="*/ 160337 w 201"/>
              <a:gd name="T5" fmla="*/ 0 h 2202"/>
              <a:gd name="T6" fmla="*/ 0 w 201"/>
              <a:gd name="T7" fmla="*/ 158750 h 2202"/>
              <a:gd name="T8" fmla="*/ 68262 w 201"/>
              <a:gd name="T9" fmla="*/ 158750 h 2202"/>
              <a:gd name="T10" fmla="*/ 68262 w 201"/>
              <a:gd name="T11" fmla="*/ 3341688 h 2202"/>
              <a:gd name="T12" fmla="*/ 0 w 201"/>
              <a:gd name="T13" fmla="*/ 3341688 h 2202"/>
              <a:gd name="T14" fmla="*/ 160337 w 201"/>
              <a:gd name="T15" fmla="*/ 3495675 h 2202"/>
              <a:gd name="T16" fmla="*/ 319087 w 201"/>
              <a:gd name="T17" fmla="*/ 3341688 h 2202"/>
              <a:gd name="T18" fmla="*/ 239712 w 201"/>
              <a:gd name="T19" fmla="*/ 3341688 h 2202"/>
              <a:gd name="T20" fmla="*/ 239712 w 201"/>
              <a:gd name="T21" fmla="*/ 158750 h 22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1" h="2202">
                <a:moveTo>
                  <a:pt x="151" y="100"/>
                </a:moveTo>
                <a:lnTo>
                  <a:pt x="201" y="100"/>
                </a:lnTo>
                <a:lnTo>
                  <a:pt x="101" y="0"/>
                </a:lnTo>
                <a:lnTo>
                  <a:pt x="0" y="100"/>
                </a:lnTo>
                <a:lnTo>
                  <a:pt x="43" y="100"/>
                </a:lnTo>
                <a:lnTo>
                  <a:pt x="43" y="2105"/>
                </a:lnTo>
                <a:lnTo>
                  <a:pt x="0" y="2105"/>
                </a:lnTo>
                <a:lnTo>
                  <a:pt x="101" y="2202"/>
                </a:lnTo>
                <a:lnTo>
                  <a:pt x="201" y="2105"/>
                </a:lnTo>
                <a:lnTo>
                  <a:pt x="151" y="2105"/>
                </a:lnTo>
                <a:lnTo>
                  <a:pt x="151" y="10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96" name="Rectangle 39"/>
          <p:cNvSpPr>
            <a:spLocks noChangeArrowheads="1"/>
          </p:cNvSpPr>
          <p:nvPr/>
        </p:nvSpPr>
        <p:spPr bwMode="auto">
          <a:xfrm>
            <a:off x="6108700" y="49307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36897" name="Freeform 40"/>
          <p:cNvSpPr>
            <a:spLocks/>
          </p:cNvSpPr>
          <p:nvPr/>
        </p:nvSpPr>
        <p:spPr bwMode="auto">
          <a:xfrm>
            <a:off x="6610350" y="1765301"/>
            <a:ext cx="323850" cy="3495675"/>
          </a:xfrm>
          <a:custGeom>
            <a:avLst/>
            <a:gdLst>
              <a:gd name="T0" fmla="*/ 244475 w 204"/>
              <a:gd name="T1" fmla="*/ 158750 h 2202"/>
              <a:gd name="T2" fmla="*/ 323850 w 204"/>
              <a:gd name="T3" fmla="*/ 158750 h 2202"/>
              <a:gd name="T4" fmla="*/ 158750 w 204"/>
              <a:gd name="T5" fmla="*/ 0 h 2202"/>
              <a:gd name="T6" fmla="*/ 0 w 204"/>
              <a:gd name="T7" fmla="*/ 158750 h 2202"/>
              <a:gd name="T8" fmla="*/ 73025 w 204"/>
              <a:gd name="T9" fmla="*/ 158750 h 2202"/>
              <a:gd name="T10" fmla="*/ 73025 w 204"/>
              <a:gd name="T11" fmla="*/ 3341688 h 2202"/>
              <a:gd name="T12" fmla="*/ 0 w 204"/>
              <a:gd name="T13" fmla="*/ 3341688 h 2202"/>
              <a:gd name="T14" fmla="*/ 158750 w 204"/>
              <a:gd name="T15" fmla="*/ 3495675 h 2202"/>
              <a:gd name="T16" fmla="*/ 323850 w 204"/>
              <a:gd name="T17" fmla="*/ 3341688 h 2202"/>
              <a:gd name="T18" fmla="*/ 244475 w 204"/>
              <a:gd name="T19" fmla="*/ 3341688 h 2202"/>
              <a:gd name="T20" fmla="*/ 244475 w 204"/>
              <a:gd name="T21" fmla="*/ 158750 h 22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4" h="2202">
                <a:moveTo>
                  <a:pt x="154" y="100"/>
                </a:moveTo>
                <a:lnTo>
                  <a:pt x="204" y="100"/>
                </a:lnTo>
                <a:lnTo>
                  <a:pt x="100" y="0"/>
                </a:lnTo>
                <a:lnTo>
                  <a:pt x="0" y="100"/>
                </a:lnTo>
                <a:lnTo>
                  <a:pt x="46" y="100"/>
                </a:lnTo>
                <a:lnTo>
                  <a:pt x="46" y="2105"/>
                </a:lnTo>
                <a:lnTo>
                  <a:pt x="0" y="2105"/>
                </a:lnTo>
                <a:lnTo>
                  <a:pt x="100" y="2202"/>
                </a:lnTo>
                <a:lnTo>
                  <a:pt x="204" y="2105"/>
                </a:lnTo>
                <a:lnTo>
                  <a:pt x="154" y="2105"/>
                </a:lnTo>
                <a:lnTo>
                  <a:pt x="154" y="10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98" name="Rectangle 41"/>
          <p:cNvSpPr>
            <a:spLocks noChangeArrowheads="1"/>
          </p:cNvSpPr>
          <p:nvPr/>
        </p:nvSpPr>
        <p:spPr bwMode="auto">
          <a:xfrm>
            <a:off x="6727825" y="49307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36899" name="Rectangle 42"/>
          <p:cNvSpPr>
            <a:spLocks noChangeArrowheads="1"/>
          </p:cNvSpPr>
          <p:nvPr/>
        </p:nvSpPr>
        <p:spPr bwMode="auto">
          <a:xfrm>
            <a:off x="9201150" y="2187575"/>
            <a:ext cx="4376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Quad</a:t>
            </a:r>
            <a:endParaRPr lang="en-US" altLang="en-US"/>
          </a:p>
        </p:txBody>
      </p:sp>
      <p:sp>
        <p:nvSpPr>
          <p:cNvPr id="36900" name="Rectangle 43"/>
          <p:cNvSpPr>
            <a:spLocks noChangeArrowheads="1"/>
          </p:cNvSpPr>
          <p:nvPr/>
        </p:nvSpPr>
        <p:spPr bwMode="auto">
          <a:xfrm>
            <a:off x="9201150" y="2608263"/>
            <a:ext cx="4985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Single</a:t>
            </a:r>
            <a:endParaRPr lang="en-US" altLang="en-US"/>
          </a:p>
        </p:txBody>
      </p:sp>
      <p:sp>
        <p:nvSpPr>
          <p:cNvPr id="36901" name="Rectangle 44"/>
          <p:cNvSpPr>
            <a:spLocks noChangeArrowheads="1"/>
          </p:cNvSpPr>
          <p:nvPr/>
        </p:nvSpPr>
        <p:spPr bwMode="auto">
          <a:xfrm>
            <a:off x="9201151" y="3028950"/>
            <a:ext cx="5674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Double</a:t>
            </a:r>
            <a:endParaRPr lang="en-US" altLang="en-US"/>
          </a:p>
        </p:txBody>
      </p:sp>
      <p:sp>
        <p:nvSpPr>
          <p:cNvPr id="36902" name="Rectangle 45"/>
          <p:cNvSpPr>
            <a:spLocks noChangeArrowheads="1"/>
          </p:cNvSpPr>
          <p:nvPr/>
        </p:nvSpPr>
        <p:spPr bwMode="auto">
          <a:xfrm>
            <a:off x="9201151" y="3449638"/>
            <a:ext cx="3975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Long</a:t>
            </a:r>
            <a:endParaRPr lang="en-US" altLang="en-US"/>
          </a:p>
        </p:txBody>
      </p:sp>
      <p:sp>
        <p:nvSpPr>
          <p:cNvPr id="36903" name="Rectangle 46"/>
          <p:cNvSpPr>
            <a:spLocks noChangeArrowheads="1"/>
          </p:cNvSpPr>
          <p:nvPr/>
        </p:nvSpPr>
        <p:spPr bwMode="auto">
          <a:xfrm>
            <a:off x="9201151" y="3970338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Direct</a:t>
            </a:r>
            <a:endParaRPr lang="en-US" altLang="en-US"/>
          </a:p>
        </p:txBody>
      </p:sp>
      <p:sp>
        <p:nvSpPr>
          <p:cNvPr id="36904" name="Rectangle 47"/>
          <p:cNvSpPr>
            <a:spLocks noChangeArrowheads="1"/>
          </p:cNvSpPr>
          <p:nvPr/>
        </p:nvSpPr>
        <p:spPr bwMode="auto">
          <a:xfrm>
            <a:off x="9201150" y="4168775"/>
            <a:ext cx="615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Connect</a:t>
            </a:r>
            <a:endParaRPr lang="en-US" altLang="en-US"/>
          </a:p>
        </p:txBody>
      </p:sp>
      <p:sp>
        <p:nvSpPr>
          <p:cNvPr id="36905" name="Rectangle 48"/>
          <p:cNvSpPr>
            <a:spLocks noChangeArrowheads="1"/>
          </p:cNvSpPr>
          <p:nvPr/>
        </p:nvSpPr>
        <p:spPr bwMode="auto">
          <a:xfrm>
            <a:off x="7808913" y="5310189"/>
            <a:ext cx="4318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Direct</a:t>
            </a:r>
            <a:endParaRPr lang="en-US" altLang="en-US"/>
          </a:p>
        </p:txBody>
      </p:sp>
      <p:sp>
        <p:nvSpPr>
          <p:cNvPr id="36906" name="Rectangle 49"/>
          <p:cNvSpPr>
            <a:spLocks noChangeArrowheads="1"/>
          </p:cNvSpPr>
          <p:nvPr/>
        </p:nvSpPr>
        <p:spPr bwMode="auto">
          <a:xfrm>
            <a:off x="7732714" y="5505450"/>
            <a:ext cx="6668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Connect</a:t>
            </a:r>
            <a:endParaRPr lang="en-US" altLang="en-US"/>
          </a:p>
        </p:txBody>
      </p:sp>
      <p:sp>
        <p:nvSpPr>
          <p:cNvPr id="36907" name="Rectangle 50"/>
          <p:cNvSpPr>
            <a:spLocks noChangeArrowheads="1"/>
          </p:cNvSpPr>
          <p:nvPr/>
        </p:nvSpPr>
        <p:spPr bwMode="auto">
          <a:xfrm>
            <a:off x="2849563" y="5310189"/>
            <a:ext cx="40876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Quad</a:t>
            </a:r>
            <a:endParaRPr lang="en-US" altLang="en-US"/>
          </a:p>
        </p:txBody>
      </p:sp>
      <p:sp>
        <p:nvSpPr>
          <p:cNvPr id="36908" name="Rectangle 51"/>
          <p:cNvSpPr>
            <a:spLocks noChangeArrowheads="1"/>
          </p:cNvSpPr>
          <p:nvPr/>
        </p:nvSpPr>
        <p:spPr bwMode="auto">
          <a:xfrm>
            <a:off x="3482975" y="5310189"/>
            <a:ext cx="3683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Long</a:t>
            </a:r>
            <a:endParaRPr lang="en-US" altLang="en-US"/>
          </a:p>
        </p:txBody>
      </p:sp>
      <p:sp>
        <p:nvSpPr>
          <p:cNvPr id="36909" name="Rectangle 52"/>
          <p:cNvSpPr>
            <a:spLocks noChangeArrowheads="1"/>
          </p:cNvSpPr>
          <p:nvPr/>
        </p:nvSpPr>
        <p:spPr bwMode="auto">
          <a:xfrm>
            <a:off x="4040188" y="5310189"/>
            <a:ext cx="48250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Global</a:t>
            </a:r>
            <a:endParaRPr lang="en-US" altLang="en-US"/>
          </a:p>
        </p:txBody>
      </p:sp>
      <p:sp>
        <p:nvSpPr>
          <p:cNvPr id="36910" name="Rectangle 53"/>
          <p:cNvSpPr>
            <a:spLocks noChangeArrowheads="1"/>
          </p:cNvSpPr>
          <p:nvPr/>
        </p:nvSpPr>
        <p:spPr bwMode="auto">
          <a:xfrm>
            <a:off x="4076701" y="5505450"/>
            <a:ext cx="4488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Clock</a:t>
            </a:r>
            <a:endParaRPr lang="en-US" altLang="en-US"/>
          </a:p>
        </p:txBody>
      </p:sp>
      <p:sp>
        <p:nvSpPr>
          <p:cNvPr id="36911" name="Rectangle 54"/>
          <p:cNvSpPr>
            <a:spLocks noChangeArrowheads="1"/>
          </p:cNvSpPr>
          <p:nvPr/>
        </p:nvSpPr>
        <p:spPr bwMode="auto">
          <a:xfrm>
            <a:off x="4719638" y="5310189"/>
            <a:ext cx="3683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Long</a:t>
            </a:r>
            <a:endParaRPr lang="en-US" altLang="en-US"/>
          </a:p>
        </p:txBody>
      </p:sp>
      <p:sp>
        <p:nvSpPr>
          <p:cNvPr id="36912" name="Rectangle 55"/>
          <p:cNvSpPr>
            <a:spLocks noChangeArrowheads="1"/>
          </p:cNvSpPr>
          <p:nvPr/>
        </p:nvSpPr>
        <p:spPr bwMode="auto">
          <a:xfrm>
            <a:off x="5253039" y="5310189"/>
            <a:ext cx="523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Double</a:t>
            </a:r>
            <a:endParaRPr lang="en-US" altLang="en-US"/>
          </a:p>
        </p:txBody>
      </p:sp>
      <p:sp>
        <p:nvSpPr>
          <p:cNvPr id="36913" name="Rectangle 56"/>
          <p:cNvSpPr>
            <a:spLocks noChangeArrowheads="1"/>
          </p:cNvSpPr>
          <p:nvPr/>
        </p:nvSpPr>
        <p:spPr bwMode="auto">
          <a:xfrm>
            <a:off x="5924550" y="5310189"/>
            <a:ext cx="4587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Single</a:t>
            </a:r>
            <a:endParaRPr lang="en-US" altLang="en-US"/>
          </a:p>
        </p:txBody>
      </p:sp>
      <p:sp>
        <p:nvSpPr>
          <p:cNvPr id="36914" name="Rectangle 57"/>
          <p:cNvSpPr>
            <a:spLocks noChangeArrowheads="1"/>
          </p:cNvSpPr>
          <p:nvPr/>
        </p:nvSpPr>
        <p:spPr bwMode="auto">
          <a:xfrm>
            <a:off x="6515100" y="5310189"/>
            <a:ext cx="4778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Global</a:t>
            </a:r>
            <a:endParaRPr lang="en-US" altLang="en-US"/>
          </a:p>
        </p:txBody>
      </p:sp>
      <p:sp>
        <p:nvSpPr>
          <p:cNvPr id="36915" name="Rectangle 58"/>
          <p:cNvSpPr>
            <a:spLocks noChangeArrowheads="1"/>
          </p:cNvSpPr>
          <p:nvPr/>
        </p:nvSpPr>
        <p:spPr bwMode="auto">
          <a:xfrm>
            <a:off x="6551614" y="5505450"/>
            <a:ext cx="4488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Clock</a:t>
            </a:r>
            <a:endParaRPr lang="en-US" altLang="en-US"/>
          </a:p>
        </p:txBody>
      </p:sp>
      <p:sp>
        <p:nvSpPr>
          <p:cNvPr id="36916" name="Rectangle 59"/>
          <p:cNvSpPr>
            <a:spLocks noChangeArrowheads="1"/>
          </p:cNvSpPr>
          <p:nvPr/>
        </p:nvSpPr>
        <p:spPr bwMode="auto">
          <a:xfrm>
            <a:off x="7175501" y="5310189"/>
            <a:ext cx="4048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0" i="0">
                <a:solidFill>
                  <a:srgbClr val="000000"/>
                </a:solidFill>
              </a:rPr>
              <a:t>Carry</a:t>
            </a:r>
            <a:endParaRPr lang="en-US" altLang="en-US"/>
          </a:p>
        </p:txBody>
      </p:sp>
      <p:sp>
        <p:nvSpPr>
          <p:cNvPr id="36917" name="Rectangle 60"/>
          <p:cNvSpPr>
            <a:spLocks noChangeArrowheads="1"/>
          </p:cNvSpPr>
          <p:nvPr/>
        </p:nvSpPr>
        <p:spPr bwMode="auto">
          <a:xfrm>
            <a:off x="7165976" y="5505450"/>
            <a:ext cx="4680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Chain</a:t>
            </a:r>
            <a:endParaRPr lang="en-US" altLang="en-US"/>
          </a:p>
        </p:txBody>
      </p:sp>
      <p:sp>
        <p:nvSpPr>
          <p:cNvPr id="36918" name="Rectangle 61"/>
          <p:cNvSpPr>
            <a:spLocks noChangeArrowheads="1"/>
          </p:cNvSpPr>
          <p:nvPr/>
        </p:nvSpPr>
        <p:spPr bwMode="auto">
          <a:xfrm>
            <a:off x="9201151" y="4667250"/>
            <a:ext cx="3975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000000"/>
                </a:solidFill>
              </a:rPr>
              <a:t>Long</a:t>
            </a:r>
            <a:endParaRPr lang="en-US" altLang="en-US"/>
          </a:p>
        </p:txBody>
      </p:sp>
      <p:sp>
        <p:nvSpPr>
          <p:cNvPr id="36919" name="Freeform 62"/>
          <p:cNvSpPr>
            <a:spLocks/>
          </p:cNvSpPr>
          <p:nvPr/>
        </p:nvSpPr>
        <p:spPr bwMode="auto">
          <a:xfrm>
            <a:off x="2897188" y="1765301"/>
            <a:ext cx="322262" cy="3495675"/>
          </a:xfrm>
          <a:custGeom>
            <a:avLst/>
            <a:gdLst>
              <a:gd name="T0" fmla="*/ 242887 w 203"/>
              <a:gd name="T1" fmla="*/ 158750 h 2202"/>
              <a:gd name="T2" fmla="*/ 322262 w 203"/>
              <a:gd name="T3" fmla="*/ 158750 h 2202"/>
              <a:gd name="T4" fmla="*/ 163512 w 203"/>
              <a:gd name="T5" fmla="*/ 0 h 2202"/>
              <a:gd name="T6" fmla="*/ 0 w 203"/>
              <a:gd name="T7" fmla="*/ 158750 h 2202"/>
              <a:gd name="T8" fmla="*/ 73025 w 203"/>
              <a:gd name="T9" fmla="*/ 158750 h 2202"/>
              <a:gd name="T10" fmla="*/ 73025 w 203"/>
              <a:gd name="T11" fmla="*/ 3341688 h 2202"/>
              <a:gd name="T12" fmla="*/ 0 w 203"/>
              <a:gd name="T13" fmla="*/ 3341688 h 2202"/>
              <a:gd name="T14" fmla="*/ 163512 w 203"/>
              <a:gd name="T15" fmla="*/ 3495675 h 2202"/>
              <a:gd name="T16" fmla="*/ 322262 w 203"/>
              <a:gd name="T17" fmla="*/ 3341688 h 2202"/>
              <a:gd name="T18" fmla="*/ 242887 w 203"/>
              <a:gd name="T19" fmla="*/ 3341688 h 2202"/>
              <a:gd name="T20" fmla="*/ 242887 w 203"/>
              <a:gd name="T21" fmla="*/ 158750 h 22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3" h="2202">
                <a:moveTo>
                  <a:pt x="153" y="100"/>
                </a:moveTo>
                <a:lnTo>
                  <a:pt x="203" y="100"/>
                </a:lnTo>
                <a:lnTo>
                  <a:pt x="103" y="0"/>
                </a:lnTo>
                <a:lnTo>
                  <a:pt x="0" y="100"/>
                </a:lnTo>
                <a:lnTo>
                  <a:pt x="46" y="100"/>
                </a:lnTo>
                <a:lnTo>
                  <a:pt x="46" y="2105"/>
                </a:lnTo>
                <a:lnTo>
                  <a:pt x="0" y="2105"/>
                </a:lnTo>
                <a:lnTo>
                  <a:pt x="103" y="2202"/>
                </a:lnTo>
                <a:lnTo>
                  <a:pt x="203" y="2105"/>
                </a:lnTo>
                <a:lnTo>
                  <a:pt x="153" y="2105"/>
                </a:lnTo>
                <a:lnTo>
                  <a:pt x="153" y="10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20" name="Rectangle 63"/>
          <p:cNvSpPr>
            <a:spLocks noChangeArrowheads="1"/>
          </p:cNvSpPr>
          <p:nvPr/>
        </p:nvSpPr>
        <p:spPr bwMode="auto">
          <a:xfrm>
            <a:off x="2973388" y="4930775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FFFFFF"/>
                </a:solidFill>
              </a:rPr>
              <a:t>12</a:t>
            </a:r>
            <a:endParaRPr lang="en-US" altLang="en-US"/>
          </a:p>
        </p:txBody>
      </p:sp>
      <p:sp>
        <p:nvSpPr>
          <p:cNvPr id="36921" name="Freeform 64"/>
          <p:cNvSpPr>
            <a:spLocks/>
          </p:cNvSpPr>
          <p:nvPr/>
        </p:nvSpPr>
        <p:spPr bwMode="auto">
          <a:xfrm>
            <a:off x="3513138" y="1765301"/>
            <a:ext cx="323850" cy="3495675"/>
          </a:xfrm>
          <a:custGeom>
            <a:avLst/>
            <a:gdLst>
              <a:gd name="T0" fmla="*/ 244475 w 204"/>
              <a:gd name="T1" fmla="*/ 158750 h 2202"/>
              <a:gd name="T2" fmla="*/ 323850 w 204"/>
              <a:gd name="T3" fmla="*/ 158750 h 2202"/>
              <a:gd name="T4" fmla="*/ 165100 w 204"/>
              <a:gd name="T5" fmla="*/ 0 h 2202"/>
              <a:gd name="T6" fmla="*/ 0 w 204"/>
              <a:gd name="T7" fmla="*/ 158750 h 2202"/>
              <a:gd name="T8" fmla="*/ 73025 w 204"/>
              <a:gd name="T9" fmla="*/ 158750 h 2202"/>
              <a:gd name="T10" fmla="*/ 73025 w 204"/>
              <a:gd name="T11" fmla="*/ 3341688 h 2202"/>
              <a:gd name="T12" fmla="*/ 0 w 204"/>
              <a:gd name="T13" fmla="*/ 3341688 h 2202"/>
              <a:gd name="T14" fmla="*/ 165100 w 204"/>
              <a:gd name="T15" fmla="*/ 3495675 h 2202"/>
              <a:gd name="T16" fmla="*/ 323850 w 204"/>
              <a:gd name="T17" fmla="*/ 3341688 h 2202"/>
              <a:gd name="T18" fmla="*/ 244475 w 204"/>
              <a:gd name="T19" fmla="*/ 3341688 h 2202"/>
              <a:gd name="T20" fmla="*/ 244475 w 204"/>
              <a:gd name="T21" fmla="*/ 158750 h 22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4" h="2202">
                <a:moveTo>
                  <a:pt x="154" y="100"/>
                </a:moveTo>
                <a:lnTo>
                  <a:pt x="204" y="100"/>
                </a:lnTo>
                <a:lnTo>
                  <a:pt x="104" y="0"/>
                </a:lnTo>
                <a:lnTo>
                  <a:pt x="0" y="100"/>
                </a:lnTo>
                <a:lnTo>
                  <a:pt x="46" y="100"/>
                </a:lnTo>
                <a:lnTo>
                  <a:pt x="46" y="2105"/>
                </a:lnTo>
                <a:lnTo>
                  <a:pt x="0" y="2105"/>
                </a:lnTo>
                <a:lnTo>
                  <a:pt x="104" y="2202"/>
                </a:lnTo>
                <a:lnTo>
                  <a:pt x="204" y="2105"/>
                </a:lnTo>
                <a:lnTo>
                  <a:pt x="154" y="2105"/>
                </a:lnTo>
                <a:lnTo>
                  <a:pt x="154" y="10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22" name="Rectangle 65"/>
          <p:cNvSpPr>
            <a:spLocks noChangeArrowheads="1"/>
          </p:cNvSpPr>
          <p:nvPr/>
        </p:nvSpPr>
        <p:spPr bwMode="auto">
          <a:xfrm>
            <a:off x="3633788" y="49307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FFFFFF"/>
                </a:solidFill>
              </a:rPr>
              <a:t>4</a:t>
            </a:r>
            <a:endParaRPr lang="en-US" altLang="en-US"/>
          </a:p>
        </p:txBody>
      </p:sp>
      <p:sp>
        <p:nvSpPr>
          <p:cNvPr id="36923" name="Freeform 66"/>
          <p:cNvSpPr>
            <a:spLocks/>
          </p:cNvSpPr>
          <p:nvPr/>
        </p:nvSpPr>
        <p:spPr bwMode="auto">
          <a:xfrm>
            <a:off x="4137025" y="1765301"/>
            <a:ext cx="317500" cy="3495675"/>
          </a:xfrm>
          <a:custGeom>
            <a:avLst/>
            <a:gdLst>
              <a:gd name="T0" fmla="*/ 244475 w 200"/>
              <a:gd name="T1" fmla="*/ 158750 h 2202"/>
              <a:gd name="T2" fmla="*/ 317500 w 200"/>
              <a:gd name="T3" fmla="*/ 158750 h 2202"/>
              <a:gd name="T4" fmla="*/ 158750 w 200"/>
              <a:gd name="T5" fmla="*/ 0 h 2202"/>
              <a:gd name="T6" fmla="*/ 0 w 200"/>
              <a:gd name="T7" fmla="*/ 158750 h 2202"/>
              <a:gd name="T8" fmla="*/ 66675 w 200"/>
              <a:gd name="T9" fmla="*/ 158750 h 2202"/>
              <a:gd name="T10" fmla="*/ 66675 w 200"/>
              <a:gd name="T11" fmla="*/ 3341688 h 2202"/>
              <a:gd name="T12" fmla="*/ 0 w 200"/>
              <a:gd name="T13" fmla="*/ 3341688 h 2202"/>
              <a:gd name="T14" fmla="*/ 158750 w 200"/>
              <a:gd name="T15" fmla="*/ 3495675 h 2202"/>
              <a:gd name="T16" fmla="*/ 317500 w 200"/>
              <a:gd name="T17" fmla="*/ 3341688 h 2202"/>
              <a:gd name="T18" fmla="*/ 244475 w 200"/>
              <a:gd name="T19" fmla="*/ 3341688 h 2202"/>
              <a:gd name="T20" fmla="*/ 244475 w 200"/>
              <a:gd name="T21" fmla="*/ 158750 h 220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00" h="2202">
                <a:moveTo>
                  <a:pt x="154" y="100"/>
                </a:moveTo>
                <a:lnTo>
                  <a:pt x="200" y="100"/>
                </a:lnTo>
                <a:lnTo>
                  <a:pt x="100" y="0"/>
                </a:lnTo>
                <a:lnTo>
                  <a:pt x="0" y="100"/>
                </a:lnTo>
                <a:lnTo>
                  <a:pt x="42" y="100"/>
                </a:lnTo>
                <a:lnTo>
                  <a:pt x="42" y="2105"/>
                </a:lnTo>
                <a:lnTo>
                  <a:pt x="0" y="2105"/>
                </a:lnTo>
                <a:lnTo>
                  <a:pt x="100" y="2202"/>
                </a:lnTo>
                <a:lnTo>
                  <a:pt x="200" y="2105"/>
                </a:lnTo>
                <a:lnTo>
                  <a:pt x="154" y="2105"/>
                </a:lnTo>
                <a:lnTo>
                  <a:pt x="154" y="10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24" name="Rectangle 67"/>
          <p:cNvSpPr>
            <a:spLocks noChangeArrowheads="1"/>
          </p:cNvSpPr>
          <p:nvPr/>
        </p:nvSpPr>
        <p:spPr bwMode="auto">
          <a:xfrm>
            <a:off x="4252913" y="4930775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 i="0">
                <a:solidFill>
                  <a:srgbClr val="FFFFFF"/>
                </a:solidFill>
              </a:rPr>
              <a:t>4</a:t>
            </a:r>
            <a:endParaRPr lang="en-US" altLang="en-US"/>
          </a:p>
        </p:txBody>
      </p:sp>
      <p:sp>
        <p:nvSpPr>
          <p:cNvPr id="36925" name="Freeform 68"/>
          <p:cNvSpPr>
            <a:spLocks/>
          </p:cNvSpPr>
          <p:nvPr/>
        </p:nvSpPr>
        <p:spPr bwMode="auto">
          <a:xfrm>
            <a:off x="8216900" y="3689351"/>
            <a:ext cx="128588" cy="111125"/>
          </a:xfrm>
          <a:custGeom>
            <a:avLst/>
            <a:gdLst>
              <a:gd name="T0" fmla="*/ 128588 w 81"/>
              <a:gd name="T1" fmla="*/ 111125 h 70"/>
              <a:gd name="T2" fmla="*/ 61913 w 81"/>
              <a:gd name="T3" fmla="*/ 0 h 70"/>
              <a:gd name="T4" fmla="*/ 0 w 81"/>
              <a:gd name="T5" fmla="*/ 111125 h 70"/>
              <a:gd name="T6" fmla="*/ 128588 w 81"/>
              <a:gd name="T7" fmla="*/ 111125 h 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" h="70">
                <a:moveTo>
                  <a:pt x="81" y="70"/>
                </a:moveTo>
                <a:lnTo>
                  <a:pt x="39" y="0"/>
                </a:lnTo>
                <a:lnTo>
                  <a:pt x="0" y="70"/>
                </a:lnTo>
                <a:lnTo>
                  <a:pt x="81" y="70"/>
                </a:lnTo>
                <a:close/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6" name="Line 69"/>
          <p:cNvSpPr>
            <a:spLocks noChangeShapeType="1"/>
          </p:cNvSpPr>
          <p:nvPr/>
        </p:nvSpPr>
        <p:spPr bwMode="auto">
          <a:xfrm flipV="1">
            <a:off x="8278814" y="3800476"/>
            <a:ext cx="1587" cy="4762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7" name="Line 70"/>
          <p:cNvSpPr>
            <a:spLocks noChangeShapeType="1"/>
          </p:cNvSpPr>
          <p:nvPr/>
        </p:nvSpPr>
        <p:spPr bwMode="auto">
          <a:xfrm flipV="1">
            <a:off x="8278814" y="3629026"/>
            <a:ext cx="1587" cy="6032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8" name="Line 71"/>
          <p:cNvSpPr>
            <a:spLocks noChangeShapeType="1"/>
          </p:cNvSpPr>
          <p:nvPr/>
        </p:nvSpPr>
        <p:spPr bwMode="auto">
          <a:xfrm>
            <a:off x="8315326" y="3751264"/>
            <a:ext cx="85725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9" name="Freeform 72"/>
          <p:cNvSpPr>
            <a:spLocks/>
          </p:cNvSpPr>
          <p:nvPr/>
        </p:nvSpPr>
        <p:spPr bwMode="auto">
          <a:xfrm>
            <a:off x="8216900" y="4538664"/>
            <a:ext cx="128588" cy="117475"/>
          </a:xfrm>
          <a:custGeom>
            <a:avLst/>
            <a:gdLst>
              <a:gd name="T0" fmla="*/ 128588 w 81"/>
              <a:gd name="T1" fmla="*/ 0 h 74"/>
              <a:gd name="T2" fmla="*/ 61913 w 81"/>
              <a:gd name="T3" fmla="*/ 117475 h 74"/>
              <a:gd name="T4" fmla="*/ 0 w 81"/>
              <a:gd name="T5" fmla="*/ 0 h 74"/>
              <a:gd name="T6" fmla="*/ 128588 w 81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" h="74">
                <a:moveTo>
                  <a:pt x="81" y="0"/>
                </a:moveTo>
                <a:lnTo>
                  <a:pt x="39" y="74"/>
                </a:lnTo>
                <a:lnTo>
                  <a:pt x="0" y="0"/>
                </a:lnTo>
                <a:lnTo>
                  <a:pt x="81" y="0"/>
                </a:lnTo>
                <a:close/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30" name="Line 73"/>
          <p:cNvSpPr>
            <a:spLocks noChangeShapeType="1"/>
          </p:cNvSpPr>
          <p:nvPr/>
        </p:nvSpPr>
        <p:spPr bwMode="auto">
          <a:xfrm>
            <a:off x="8278814" y="4508501"/>
            <a:ext cx="1587" cy="3651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31" name="Line 74"/>
          <p:cNvSpPr>
            <a:spLocks noChangeShapeType="1"/>
          </p:cNvSpPr>
          <p:nvPr/>
        </p:nvSpPr>
        <p:spPr bwMode="auto">
          <a:xfrm>
            <a:off x="8278814" y="4656138"/>
            <a:ext cx="1587" cy="1746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32" name="Text Box 75"/>
          <p:cNvSpPr txBox="1">
            <a:spLocks noChangeArrowheads="1"/>
          </p:cNvSpPr>
          <p:nvPr/>
        </p:nvSpPr>
        <p:spPr bwMode="auto">
          <a:xfrm>
            <a:off x="5334000" y="64150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i="0"/>
              <a:t>Courtesy Xilinx</a:t>
            </a:r>
          </a:p>
        </p:txBody>
      </p:sp>
    </p:spTree>
    <p:extLst>
      <p:ext uri="{BB962C8B-B14F-4D97-AF65-F5344CB8AC3E}">
        <p14:creationId xmlns:p14="http://schemas.microsoft.com/office/powerpoint/2010/main" val="548366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Xilinx FPGAs - </a:t>
            </a:r>
            <a:fld id="{299B2590-59FB-4B16-A1A4-5B4BB7DCE155}" type="slidenum">
              <a:rPr lang="en-US" altLang="en-US"/>
              <a:pPr/>
              <a:t>25</a:t>
            </a:fld>
            <a:endParaRPr lang="en-US" altLang="en-US"/>
          </a:p>
        </p:txBody>
      </p:sp>
      <p:grpSp>
        <p:nvGrpSpPr>
          <p:cNvPr id="248834" name="Group 2050"/>
          <p:cNvGrpSpPr>
            <a:grpSpLocks/>
          </p:cNvGrpSpPr>
          <p:nvPr/>
        </p:nvGrpSpPr>
        <p:grpSpPr bwMode="auto">
          <a:xfrm>
            <a:off x="6490931" y="1473154"/>
            <a:ext cx="3497956" cy="3497956"/>
            <a:chOff x="3172" y="940"/>
            <a:chExt cx="2232" cy="2232"/>
          </a:xfrm>
        </p:grpSpPr>
        <p:sp>
          <p:nvSpPr>
            <p:cNvPr id="248835" name="Rectangle 2051" descr="50%"/>
            <p:cNvSpPr>
              <a:spLocks noChangeArrowheads="1"/>
            </p:cNvSpPr>
            <p:nvPr/>
          </p:nvSpPr>
          <p:spPr bwMode="auto">
            <a:xfrm>
              <a:off x="3384" y="1584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36" name="Rectangle 2052" descr="50%"/>
            <p:cNvSpPr>
              <a:spLocks noChangeArrowheads="1"/>
            </p:cNvSpPr>
            <p:nvPr/>
          </p:nvSpPr>
          <p:spPr bwMode="auto">
            <a:xfrm>
              <a:off x="3384" y="2016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37" name="Rectangle 2053" descr="50%"/>
            <p:cNvSpPr>
              <a:spLocks noChangeArrowheads="1"/>
            </p:cNvSpPr>
            <p:nvPr/>
          </p:nvSpPr>
          <p:spPr bwMode="auto">
            <a:xfrm>
              <a:off x="3384" y="2448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38" name="Rectangle 2054" descr="50%"/>
            <p:cNvSpPr>
              <a:spLocks noChangeArrowheads="1"/>
            </p:cNvSpPr>
            <p:nvPr/>
          </p:nvSpPr>
          <p:spPr bwMode="auto">
            <a:xfrm>
              <a:off x="3384" y="1152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39" name="Rectangle 2055" descr="50%"/>
            <p:cNvSpPr>
              <a:spLocks noChangeArrowheads="1"/>
            </p:cNvSpPr>
            <p:nvPr/>
          </p:nvSpPr>
          <p:spPr bwMode="auto">
            <a:xfrm>
              <a:off x="3384" y="2880"/>
              <a:ext cx="1808" cy="80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0" name="Rectangle 2056" descr="50%"/>
            <p:cNvSpPr>
              <a:spLocks noChangeArrowheads="1"/>
            </p:cNvSpPr>
            <p:nvPr/>
          </p:nvSpPr>
          <p:spPr bwMode="auto">
            <a:xfrm>
              <a:off x="3816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1" name="Rectangle 2057" descr="50%"/>
            <p:cNvSpPr>
              <a:spLocks noChangeArrowheads="1"/>
            </p:cNvSpPr>
            <p:nvPr/>
          </p:nvSpPr>
          <p:spPr bwMode="auto">
            <a:xfrm>
              <a:off x="3384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2" name="Rectangle 2058" descr="50%"/>
            <p:cNvSpPr>
              <a:spLocks noChangeArrowheads="1"/>
            </p:cNvSpPr>
            <p:nvPr/>
          </p:nvSpPr>
          <p:spPr bwMode="auto">
            <a:xfrm>
              <a:off x="4248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3" name="Rectangle 2059" descr="50%"/>
            <p:cNvSpPr>
              <a:spLocks noChangeArrowheads="1"/>
            </p:cNvSpPr>
            <p:nvPr/>
          </p:nvSpPr>
          <p:spPr bwMode="auto">
            <a:xfrm>
              <a:off x="4680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4" name="Rectangle 2060" descr="50%"/>
            <p:cNvSpPr>
              <a:spLocks noChangeArrowheads="1"/>
            </p:cNvSpPr>
            <p:nvPr/>
          </p:nvSpPr>
          <p:spPr bwMode="auto">
            <a:xfrm>
              <a:off x="5112" y="1152"/>
              <a:ext cx="80" cy="180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5" name="Rectangle 2061"/>
            <p:cNvSpPr>
              <a:spLocks noChangeArrowheads="1"/>
            </p:cNvSpPr>
            <p:nvPr/>
          </p:nvSpPr>
          <p:spPr bwMode="auto">
            <a:xfrm>
              <a:off x="3172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6" name="Rectangle 2062"/>
            <p:cNvSpPr>
              <a:spLocks noChangeArrowheads="1"/>
            </p:cNvSpPr>
            <p:nvPr/>
          </p:nvSpPr>
          <p:spPr bwMode="auto">
            <a:xfrm>
              <a:off x="3388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7" name="Rectangle 2063"/>
            <p:cNvSpPr>
              <a:spLocks noChangeArrowheads="1"/>
            </p:cNvSpPr>
            <p:nvPr/>
          </p:nvSpPr>
          <p:spPr bwMode="auto">
            <a:xfrm>
              <a:off x="3604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8" name="Rectangle 2064"/>
            <p:cNvSpPr>
              <a:spLocks noChangeArrowheads="1"/>
            </p:cNvSpPr>
            <p:nvPr/>
          </p:nvSpPr>
          <p:spPr bwMode="auto">
            <a:xfrm>
              <a:off x="3892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49" name="Rectangle 2065"/>
            <p:cNvSpPr>
              <a:spLocks noChangeArrowheads="1"/>
            </p:cNvSpPr>
            <p:nvPr/>
          </p:nvSpPr>
          <p:spPr bwMode="auto">
            <a:xfrm>
              <a:off x="4108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0" name="Rectangle 2066"/>
            <p:cNvSpPr>
              <a:spLocks noChangeArrowheads="1"/>
            </p:cNvSpPr>
            <p:nvPr/>
          </p:nvSpPr>
          <p:spPr bwMode="auto">
            <a:xfrm>
              <a:off x="4324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1" name="Rectangle 2067"/>
            <p:cNvSpPr>
              <a:spLocks noChangeArrowheads="1"/>
            </p:cNvSpPr>
            <p:nvPr/>
          </p:nvSpPr>
          <p:spPr bwMode="auto">
            <a:xfrm>
              <a:off x="4540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2" name="Rectangle 2068"/>
            <p:cNvSpPr>
              <a:spLocks noChangeArrowheads="1"/>
            </p:cNvSpPr>
            <p:nvPr/>
          </p:nvSpPr>
          <p:spPr bwMode="auto">
            <a:xfrm>
              <a:off x="4828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3" name="Rectangle 2069"/>
            <p:cNvSpPr>
              <a:spLocks noChangeArrowheads="1"/>
            </p:cNvSpPr>
            <p:nvPr/>
          </p:nvSpPr>
          <p:spPr bwMode="auto">
            <a:xfrm>
              <a:off x="5044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4" name="Rectangle 2070"/>
            <p:cNvSpPr>
              <a:spLocks noChangeArrowheads="1"/>
            </p:cNvSpPr>
            <p:nvPr/>
          </p:nvSpPr>
          <p:spPr bwMode="auto">
            <a:xfrm>
              <a:off x="5260" y="94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5" name="Rectangle 2071"/>
            <p:cNvSpPr>
              <a:spLocks noChangeArrowheads="1"/>
            </p:cNvSpPr>
            <p:nvPr/>
          </p:nvSpPr>
          <p:spPr bwMode="auto">
            <a:xfrm>
              <a:off x="3172" y="115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6" name="Rectangle 2072"/>
            <p:cNvSpPr>
              <a:spLocks noChangeArrowheads="1"/>
            </p:cNvSpPr>
            <p:nvPr/>
          </p:nvSpPr>
          <p:spPr bwMode="auto">
            <a:xfrm>
              <a:off x="3172" y="137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7" name="Rectangle 2073"/>
            <p:cNvSpPr>
              <a:spLocks noChangeArrowheads="1"/>
            </p:cNvSpPr>
            <p:nvPr/>
          </p:nvSpPr>
          <p:spPr bwMode="auto">
            <a:xfrm>
              <a:off x="3172" y="166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8" name="Rectangle 2074"/>
            <p:cNvSpPr>
              <a:spLocks noChangeArrowheads="1"/>
            </p:cNvSpPr>
            <p:nvPr/>
          </p:nvSpPr>
          <p:spPr bwMode="auto">
            <a:xfrm>
              <a:off x="3172" y="187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59" name="Rectangle 2075"/>
            <p:cNvSpPr>
              <a:spLocks noChangeArrowheads="1"/>
            </p:cNvSpPr>
            <p:nvPr/>
          </p:nvSpPr>
          <p:spPr bwMode="auto">
            <a:xfrm>
              <a:off x="3172" y="209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0" name="Rectangle 2076"/>
            <p:cNvSpPr>
              <a:spLocks noChangeArrowheads="1"/>
            </p:cNvSpPr>
            <p:nvPr/>
          </p:nvSpPr>
          <p:spPr bwMode="auto">
            <a:xfrm>
              <a:off x="3172" y="230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1" name="Rectangle 2077"/>
            <p:cNvSpPr>
              <a:spLocks noChangeArrowheads="1"/>
            </p:cNvSpPr>
            <p:nvPr/>
          </p:nvSpPr>
          <p:spPr bwMode="auto">
            <a:xfrm>
              <a:off x="3172" y="259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2" name="Rectangle 2078"/>
            <p:cNvSpPr>
              <a:spLocks noChangeArrowheads="1"/>
            </p:cNvSpPr>
            <p:nvPr/>
          </p:nvSpPr>
          <p:spPr bwMode="auto">
            <a:xfrm>
              <a:off x="3172" y="281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3" name="Rectangle 2079"/>
            <p:cNvSpPr>
              <a:spLocks noChangeArrowheads="1"/>
            </p:cNvSpPr>
            <p:nvPr/>
          </p:nvSpPr>
          <p:spPr bwMode="auto">
            <a:xfrm>
              <a:off x="3172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4" name="Rectangle 2080"/>
            <p:cNvSpPr>
              <a:spLocks noChangeArrowheads="1"/>
            </p:cNvSpPr>
            <p:nvPr/>
          </p:nvSpPr>
          <p:spPr bwMode="auto">
            <a:xfrm>
              <a:off x="3388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5" name="Rectangle 2081"/>
            <p:cNvSpPr>
              <a:spLocks noChangeArrowheads="1"/>
            </p:cNvSpPr>
            <p:nvPr/>
          </p:nvSpPr>
          <p:spPr bwMode="auto">
            <a:xfrm>
              <a:off x="3604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6" name="Rectangle 2082"/>
            <p:cNvSpPr>
              <a:spLocks noChangeArrowheads="1"/>
            </p:cNvSpPr>
            <p:nvPr/>
          </p:nvSpPr>
          <p:spPr bwMode="auto">
            <a:xfrm>
              <a:off x="3892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7" name="Rectangle 2083"/>
            <p:cNvSpPr>
              <a:spLocks noChangeArrowheads="1"/>
            </p:cNvSpPr>
            <p:nvPr/>
          </p:nvSpPr>
          <p:spPr bwMode="auto">
            <a:xfrm>
              <a:off x="4108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8" name="Rectangle 2084"/>
            <p:cNvSpPr>
              <a:spLocks noChangeArrowheads="1"/>
            </p:cNvSpPr>
            <p:nvPr/>
          </p:nvSpPr>
          <p:spPr bwMode="auto">
            <a:xfrm>
              <a:off x="4324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69" name="Rectangle 2085"/>
            <p:cNvSpPr>
              <a:spLocks noChangeArrowheads="1"/>
            </p:cNvSpPr>
            <p:nvPr/>
          </p:nvSpPr>
          <p:spPr bwMode="auto">
            <a:xfrm>
              <a:off x="4540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0" name="Rectangle 2086"/>
            <p:cNvSpPr>
              <a:spLocks noChangeArrowheads="1"/>
            </p:cNvSpPr>
            <p:nvPr/>
          </p:nvSpPr>
          <p:spPr bwMode="auto">
            <a:xfrm>
              <a:off x="4828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1" name="Rectangle 2087"/>
            <p:cNvSpPr>
              <a:spLocks noChangeArrowheads="1"/>
            </p:cNvSpPr>
            <p:nvPr/>
          </p:nvSpPr>
          <p:spPr bwMode="auto">
            <a:xfrm>
              <a:off x="5044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2" name="Rectangle 2088"/>
            <p:cNvSpPr>
              <a:spLocks noChangeArrowheads="1"/>
            </p:cNvSpPr>
            <p:nvPr/>
          </p:nvSpPr>
          <p:spPr bwMode="auto">
            <a:xfrm>
              <a:off x="5260" y="302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3" name="Rectangle 2089"/>
            <p:cNvSpPr>
              <a:spLocks noChangeArrowheads="1"/>
            </p:cNvSpPr>
            <p:nvPr/>
          </p:nvSpPr>
          <p:spPr bwMode="auto">
            <a:xfrm>
              <a:off x="5260" y="115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4" name="Rectangle 2090"/>
            <p:cNvSpPr>
              <a:spLocks noChangeArrowheads="1"/>
            </p:cNvSpPr>
            <p:nvPr/>
          </p:nvSpPr>
          <p:spPr bwMode="auto">
            <a:xfrm>
              <a:off x="5260" y="137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5" name="Rectangle 2091"/>
            <p:cNvSpPr>
              <a:spLocks noChangeArrowheads="1"/>
            </p:cNvSpPr>
            <p:nvPr/>
          </p:nvSpPr>
          <p:spPr bwMode="auto">
            <a:xfrm>
              <a:off x="5260" y="1660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6" name="Rectangle 2092"/>
            <p:cNvSpPr>
              <a:spLocks noChangeArrowheads="1"/>
            </p:cNvSpPr>
            <p:nvPr/>
          </p:nvSpPr>
          <p:spPr bwMode="auto">
            <a:xfrm>
              <a:off x="5260" y="187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7" name="Rectangle 2093"/>
            <p:cNvSpPr>
              <a:spLocks noChangeArrowheads="1"/>
            </p:cNvSpPr>
            <p:nvPr/>
          </p:nvSpPr>
          <p:spPr bwMode="auto">
            <a:xfrm>
              <a:off x="5260" y="209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8" name="Rectangle 2094"/>
            <p:cNvSpPr>
              <a:spLocks noChangeArrowheads="1"/>
            </p:cNvSpPr>
            <p:nvPr/>
          </p:nvSpPr>
          <p:spPr bwMode="auto">
            <a:xfrm>
              <a:off x="5260" y="2308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79" name="Rectangle 2095"/>
            <p:cNvSpPr>
              <a:spLocks noChangeArrowheads="1"/>
            </p:cNvSpPr>
            <p:nvPr/>
          </p:nvSpPr>
          <p:spPr bwMode="auto">
            <a:xfrm>
              <a:off x="5260" y="2596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80" name="Rectangle 2096"/>
            <p:cNvSpPr>
              <a:spLocks noChangeArrowheads="1"/>
            </p:cNvSpPr>
            <p:nvPr/>
          </p:nvSpPr>
          <p:spPr bwMode="auto">
            <a:xfrm>
              <a:off x="5260" y="2812"/>
              <a:ext cx="144" cy="1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grpSp>
          <p:nvGrpSpPr>
            <p:cNvPr id="248881" name="Group 2097"/>
            <p:cNvGrpSpPr>
              <a:grpSpLocks/>
            </p:cNvGrpSpPr>
            <p:nvPr/>
          </p:nvGrpSpPr>
          <p:grpSpPr bwMode="auto">
            <a:xfrm>
              <a:off x="3884" y="1220"/>
              <a:ext cx="360" cy="360"/>
              <a:chOff x="3884" y="1220"/>
              <a:chExt cx="360" cy="360"/>
            </a:xfrm>
          </p:grpSpPr>
          <p:sp>
            <p:nvSpPr>
              <p:cNvPr id="248882" name="Rectangle 2098"/>
              <p:cNvSpPr>
                <a:spLocks noChangeArrowheads="1"/>
              </p:cNvSpPr>
              <p:nvPr/>
            </p:nvSpPr>
            <p:spPr bwMode="auto">
              <a:xfrm>
                <a:off x="3964" y="1300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3" name="Line 2099"/>
              <p:cNvSpPr>
                <a:spLocks noChangeShapeType="1"/>
              </p:cNvSpPr>
              <p:nvPr/>
            </p:nvSpPr>
            <p:spPr bwMode="auto">
              <a:xfrm flipV="1">
                <a:off x="4032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4" name="Line 2100"/>
              <p:cNvSpPr>
                <a:spLocks noChangeShapeType="1"/>
              </p:cNvSpPr>
              <p:nvPr/>
            </p:nvSpPr>
            <p:spPr bwMode="auto">
              <a:xfrm flipV="1">
                <a:off x="4104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5" name="Line 2101"/>
              <p:cNvSpPr>
                <a:spLocks noChangeShapeType="1"/>
              </p:cNvSpPr>
              <p:nvPr/>
            </p:nvSpPr>
            <p:spPr bwMode="auto">
              <a:xfrm>
                <a:off x="4180" y="1368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6" name="Line 2102"/>
              <p:cNvSpPr>
                <a:spLocks noChangeShapeType="1"/>
              </p:cNvSpPr>
              <p:nvPr/>
            </p:nvSpPr>
            <p:spPr bwMode="auto">
              <a:xfrm>
                <a:off x="4180" y="144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7" name="Line 2103"/>
              <p:cNvSpPr>
                <a:spLocks noChangeShapeType="1"/>
              </p:cNvSpPr>
              <p:nvPr/>
            </p:nvSpPr>
            <p:spPr bwMode="auto">
              <a:xfrm>
                <a:off x="4104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8" name="Line 2104"/>
              <p:cNvSpPr>
                <a:spLocks noChangeShapeType="1"/>
              </p:cNvSpPr>
              <p:nvPr/>
            </p:nvSpPr>
            <p:spPr bwMode="auto">
              <a:xfrm>
                <a:off x="4032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89" name="Line 2105"/>
              <p:cNvSpPr>
                <a:spLocks noChangeShapeType="1"/>
              </p:cNvSpPr>
              <p:nvPr/>
            </p:nvSpPr>
            <p:spPr bwMode="auto">
              <a:xfrm flipH="1">
                <a:off x="3884" y="144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890" name="Line 2106"/>
              <p:cNvSpPr>
                <a:spLocks noChangeShapeType="1"/>
              </p:cNvSpPr>
              <p:nvPr/>
            </p:nvSpPr>
            <p:spPr bwMode="auto">
              <a:xfrm flipH="1">
                <a:off x="3884" y="1368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sp>
          <p:nvSpPr>
            <p:cNvPr id="248891" name="Line 2107"/>
            <p:cNvSpPr>
              <a:spLocks noChangeShapeType="1"/>
            </p:cNvSpPr>
            <p:nvPr/>
          </p:nvSpPr>
          <p:spPr bwMode="auto">
            <a:xfrm>
              <a:off x="3960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2" name="Line 2108"/>
            <p:cNvSpPr>
              <a:spLocks noChangeShapeType="1"/>
            </p:cNvSpPr>
            <p:nvPr/>
          </p:nvSpPr>
          <p:spPr bwMode="auto">
            <a:xfrm>
              <a:off x="4176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3" name="Line 2109"/>
            <p:cNvSpPr>
              <a:spLocks noChangeShapeType="1"/>
            </p:cNvSpPr>
            <p:nvPr/>
          </p:nvSpPr>
          <p:spPr bwMode="auto">
            <a:xfrm>
              <a:off x="3316" y="1440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4" name="Line 2110"/>
            <p:cNvSpPr>
              <a:spLocks noChangeShapeType="1"/>
            </p:cNvSpPr>
            <p:nvPr/>
          </p:nvSpPr>
          <p:spPr bwMode="auto">
            <a:xfrm>
              <a:off x="3316" y="1224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5" name="Line 2111"/>
            <p:cNvSpPr>
              <a:spLocks noChangeShapeType="1"/>
            </p:cNvSpPr>
            <p:nvPr/>
          </p:nvSpPr>
          <p:spPr bwMode="auto">
            <a:xfrm>
              <a:off x="3316" y="1728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6" name="Line 2112"/>
            <p:cNvSpPr>
              <a:spLocks noChangeShapeType="1"/>
            </p:cNvSpPr>
            <p:nvPr/>
          </p:nvSpPr>
          <p:spPr bwMode="auto">
            <a:xfrm>
              <a:off x="3316" y="1944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7" name="Line 2113"/>
            <p:cNvSpPr>
              <a:spLocks noChangeShapeType="1"/>
            </p:cNvSpPr>
            <p:nvPr/>
          </p:nvSpPr>
          <p:spPr bwMode="auto">
            <a:xfrm>
              <a:off x="3316" y="2160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8" name="Line 2114"/>
            <p:cNvSpPr>
              <a:spLocks noChangeShapeType="1"/>
            </p:cNvSpPr>
            <p:nvPr/>
          </p:nvSpPr>
          <p:spPr bwMode="auto">
            <a:xfrm>
              <a:off x="3316" y="2376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899" name="Line 2115"/>
            <p:cNvSpPr>
              <a:spLocks noChangeShapeType="1"/>
            </p:cNvSpPr>
            <p:nvPr/>
          </p:nvSpPr>
          <p:spPr bwMode="auto">
            <a:xfrm>
              <a:off x="3316" y="2664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0" name="Line 2116"/>
            <p:cNvSpPr>
              <a:spLocks noChangeShapeType="1"/>
            </p:cNvSpPr>
            <p:nvPr/>
          </p:nvSpPr>
          <p:spPr bwMode="auto">
            <a:xfrm>
              <a:off x="3316" y="2880"/>
              <a:ext cx="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1" name="Line 2117"/>
            <p:cNvSpPr>
              <a:spLocks noChangeShapeType="1"/>
            </p:cNvSpPr>
            <p:nvPr/>
          </p:nvSpPr>
          <p:spPr bwMode="auto">
            <a:xfrm flipV="1">
              <a:off x="3456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2" name="Line 2118"/>
            <p:cNvSpPr>
              <a:spLocks noChangeShapeType="1"/>
            </p:cNvSpPr>
            <p:nvPr/>
          </p:nvSpPr>
          <p:spPr bwMode="auto">
            <a:xfrm flipV="1">
              <a:off x="3672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3" name="Line 2119"/>
            <p:cNvSpPr>
              <a:spLocks noChangeShapeType="1"/>
            </p:cNvSpPr>
            <p:nvPr/>
          </p:nvSpPr>
          <p:spPr bwMode="auto">
            <a:xfrm flipV="1">
              <a:off x="3960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4" name="Line 2120"/>
            <p:cNvSpPr>
              <a:spLocks noChangeShapeType="1"/>
            </p:cNvSpPr>
            <p:nvPr/>
          </p:nvSpPr>
          <p:spPr bwMode="auto">
            <a:xfrm flipV="1">
              <a:off x="4176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5" name="Line 2121"/>
            <p:cNvSpPr>
              <a:spLocks noChangeShapeType="1"/>
            </p:cNvSpPr>
            <p:nvPr/>
          </p:nvSpPr>
          <p:spPr bwMode="auto">
            <a:xfrm flipV="1">
              <a:off x="4392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6" name="Line 2122"/>
            <p:cNvSpPr>
              <a:spLocks noChangeShapeType="1"/>
            </p:cNvSpPr>
            <p:nvPr/>
          </p:nvSpPr>
          <p:spPr bwMode="auto">
            <a:xfrm flipV="1">
              <a:off x="4608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7" name="Line 2123"/>
            <p:cNvSpPr>
              <a:spLocks noChangeShapeType="1"/>
            </p:cNvSpPr>
            <p:nvPr/>
          </p:nvSpPr>
          <p:spPr bwMode="auto">
            <a:xfrm flipV="1">
              <a:off x="4896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8" name="Line 2124"/>
            <p:cNvSpPr>
              <a:spLocks noChangeShapeType="1"/>
            </p:cNvSpPr>
            <p:nvPr/>
          </p:nvSpPr>
          <p:spPr bwMode="auto">
            <a:xfrm flipV="1">
              <a:off x="5112" y="2948"/>
              <a:ext cx="0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09" name="Line 2125"/>
            <p:cNvSpPr>
              <a:spLocks noChangeShapeType="1"/>
            </p:cNvSpPr>
            <p:nvPr/>
          </p:nvSpPr>
          <p:spPr bwMode="auto">
            <a:xfrm flipH="1">
              <a:off x="5180" y="2880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0" name="Line 2126"/>
            <p:cNvSpPr>
              <a:spLocks noChangeShapeType="1"/>
            </p:cNvSpPr>
            <p:nvPr/>
          </p:nvSpPr>
          <p:spPr bwMode="auto">
            <a:xfrm flipH="1">
              <a:off x="5180" y="266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1" name="Line 2127"/>
            <p:cNvSpPr>
              <a:spLocks noChangeShapeType="1"/>
            </p:cNvSpPr>
            <p:nvPr/>
          </p:nvSpPr>
          <p:spPr bwMode="auto">
            <a:xfrm flipH="1">
              <a:off x="5180" y="2376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2" name="Line 2128"/>
            <p:cNvSpPr>
              <a:spLocks noChangeShapeType="1"/>
            </p:cNvSpPr>
            <p:nvPr/>
          </p:nvSpPr>
          <p:spPr bwMode="auto">
            <a:xfrm flipH="1">
              <a:off x="5180" y="2160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3" name="Line 2129"/>
            <p:cNvSpPr>
              <a:spLocks noChangeShapeType="1"/>
            </p:cNvSpPr>
            <p:nvPr/>
          </p:nvSpPr>
          <p:spPr bwMode="auto">
            <a:xfrm flipH="1">
              <a:off x="5180" y="194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4" name="Line 2130"/>
            <p:cNvSpPr>
              <a:spLocks noChangeShapeType="1"/>
            </p:cNvSpPr>
            <p:nvPr/>
          </p:nvSpPr>
          <p:spPr bwMode="auto">
            <a:xfrm flipH="1">
              <a:off x="5180" y="1728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5" name="Line 2131"/>
            <p:cNvSpPr>
              <a:spLocks noChangeShapeType="1"/>
            </p:cNvSpPr>
            <p:nvPr/>
          </p:nvSpPr>
          <p:spPr bwMode="auto">
            <a:xfrm flipH="1">
              <a:off x="5180" y="1440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6" name="Line 2132"/>
            <p:cNvSpPr>
              <a:spLocks noChangeShapeType="1"/>
            </p:cNvSpPr>
            <p:nvPr/>
          </p:nvSpPr>
          <p:spPr bwMode="auto">
            <a:xfrm flipH="1">
              <a:off x="5180" y="122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7" name="Line 2133"/>
            <p:cNvSpPr>
              <a:spLocks noChangeShapeType="1"/>
            </p:cNvSpPr>
            <p:nvPr/>
          </p:nvSpPr>
          <p:spPr bwMode="auto">
            <a:xfrm>
              <a:off x="5112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8" name="Line 2134"/>
            <p:cNvSpPr>
              <a:spLocks noChangeShapeType="1"/>
            </p:cNvSpPr>
            <p:nvPr/>
          </p:nvSpPr>
          <p:spPr bwMode="auto">
            <a:xfrm>
              <a:off x="4896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19" name="Line 2135"/>
            <p:cNvSpPr>
              <a:spLocks noChangeShapeType="1"/>
            </p:cNvSpPr>
            <p:nvPr/>
          </p:nvSpPr>
          <p:spPr bwMode="auto">
            <a:xfrm>
              <a:off x="4608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20" name="Line 2136"/>
            <p:cNvSpPr>
              <a:spLocks noChangeShapeType="1"/>
            </p:cNvSpPr>
            <p:nvPr/>
          </p:nvSpPr>
          <p:spPr bwMode="auto">
            <a:xfrm>
              <a:off x="4392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21" name="Line 2137"/>
            <p:cNvSpPr>
              <a:spLocks noChangeShapeType="1"/>
            </p:cNvSpPr>
            <p:nvPr/>
          </p:nvSpPr>
          <p:spPr bwMode="auto">
            <a:xfrm>
              <a:off x="3672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sp>
          <p:nvSpPr>
            <p:cNvPr id="248922" name="Line 2138"/>
            <p:cNvSpPr>
              <a:spLocks noChangeShapeType="1"/>
            </p:cNvSpPr>
            <p:nvPr/>
          </p:nvSpPr>
          <p:spPr bwMode="auto">
            <a:xfrm>
              <a:off x="3456" y="108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777"/>
            </a:p>
          </p:txBody>
        </p:sp>
        <p:grpSp>
          <p:nvGrpSpPr>
            <p:cNvPr id="248923" name="Group 2139"/>
            <p:cNvGrpSpPr>
              <a:grpSpLocks/>
            </p:cNvGrpSpPr>
            <p:nvPr/>
          </p:nvGrpSpPr>
          <p:grpSpPr bwMode="auto">
            <a:xfrm>
              <a:off x="3452" y="1220"/>
              <a:ext cx="360" cy="360"/>
              <a:chOff x="3452" y="1220"/>
              <a:chExt cx="360" cy="360"/>
            </a:xfrm>
          </p:grpSpPr>
          <p:sp>
            <p:nvSpPr>
              <p:cNvPr id="248924" name="Rectangle 2140"/>
              <p:cNvSpPr>
                <a:spLocks noChangeArrowheads="1"/>
              </p:cNvSpPr>
              <p:nvPr/>
            </p:nvSpPr>
            <p:spPr bwMode="auto">
              <a:xfrm>
                <a:off x="3532" y="1300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5" name="Line 2141"/>
              <p:cNvSpPr>
                <a:spLocks noChangeShapeType="1"/>
              </p:cNvSpPr>
              <p:nvPr/>
            </p:nvSpPr>
            <p:spPr bwMode="auto">
              <a:xfrm flipV="1">
                <a:off x="3600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6" name="Line 2142"/>
              <p:cNvSpPr>
                <a:spLocks noChangeShapeType="1"/>
              </p:cNvSpPr>
              <p:nvPr/>
            </p:nvSpPr>
            <p:spPr bwMode="auto">
              <a:xfrm flipV="1">
                <a:off x="3672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7" name="Line 2143"/>
              <p:cNvSpPr>
                <a:spLocks noChangeShapeType="1"/>
              </p:cNvSpPr>
              <p:nvPr/>
            </p:nvSpPr>
            <p:spPr bwMode="auto">
              <a:xfrm>
                <a:off x="3748" y="1368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8" name="Line 2144"/>
              <p:cNvSpPr>
                <a:spLocks noChangeShapeType="1"/>
              </p:cNvSpPr>
              <p:nvPr/>
            </p:nvSpPr>
            <p:spPr bwMode="auto">
              <a:xfrm>
                <a:off x="3748" y="144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29" name="Line 2145"/>
              <p:cNvSpPr>
                <a:spLocks noChangeShapeType="1"/>
              </p:cNvSpPr>
              <p:nvPr/>
            </p:nvSpPr>
            <p:spPr bwMode="auto">
              <a:xfrm>
                <a:off x="3672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0" name="Line 2146"/>
              <p:cNvSpPr>
                <a:spLocks noChangeShapeType="1"/>
              </p:cNvSpPr>
              <p:nvPr/>
            </p:nvSpPr>
            <p:spPr bwMode="auto">
              <a:xfrm>
                <a:off x="3600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1" name="Line 2147"/>
              <p:cNvSpPr>
                <a:spLocks noChangeShapeType="1"/>
              </p:cNvSpPr>
              <p:nvPr/>
            </p:nvSpPr>
            <p:spPr bwMode="auto">
              <a:xfrm flipH="1">
                <a:off x="3452" y="144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2" name="Line 2148"/>
              <p:cNvSpPr>
                <a:spLocks noChangeShapeType="1"/>
              </p:cNvSpPr>
              <p:nvPr/>
            </p:nvSpPr>
            <p:spPr bwMode="auto">
              <a:xfrm flipH="1">
                <a:off x="3452" y="1368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33" name="Group 2149"/>
            <p:cNvGrpSpPr>
              <a:grpSpLocks/>
            </p:cNvGrpSpPr>
            <p:nvPr/>
          </p:nvGrpSpPr>
          <p:grpSpPr bwMode="auto">
            <a:xfrm>
              <a:off x="4748" y="1220"/>
              <a:ext cx="360" cy="360"/>
              <a:chOff x="4748" y="1220"/>
              <a:chExt cx="360" cy="360"/>
            </a:xfrm>
          </p:grpSpPr>
          <p:sp>
            <p:nvSpPr>
              <p:cNvPr id="248934" name="Rectangle 2150"/>
              <p:cNvSpPr>
                <a:spLocks noChangeArrowheads="1"/>
              </p:cNvSpPr>
              <p:nvPr/>
            </p:nvSpPr>
            <p:spPr bwMode="auto">
              <a:xfrm>
                <a:off x="4828" y="1300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5" name="Line 2151"/>
              <p:cNvSpPr>
                <a:spLocks noChangeShapeType="1"/>
              </p:cNvSpPr>
              <p:nvPr/>
            </p:nvSpPr>
            <p:spPr bwMode="auto">
              <a:xfrm flipV="1">
                <a:off x="4896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6" name="Line 2152"/>
              <p:cNvSpPr>
                <a:spLocks noChangeShapeType="1"/>
              </p:cNvSpPr>
              <p:nvPr/>
            </p:nvSpPr>
            <p:spPr bwMode="auto">
              <a:xfrm flipV="1">
                <a:off x="4968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7" name="Line 2153"/>
              <p:cNvSpPr>
                <a:spLocks noChangeShapeType="1"/>
              </p:cNvSpPr>
              <p:nvPr/>
            </p:nvSpPr>
            <p:spPr bwMode="auto">
              <a:xfrm>
                <a:off x="5044" y="1368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8" name="Line 2154"/>
              <p:cNvSpPr>
                <a:spLocks noChangeShapeType="1"/>
              </p:cNvSpPr>
              <p:nvPr/>
            </p:nvSpPr>
            <p:spPr bwMode="auto">
              <a:xfrm>
                <a:off x="5044" y="144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39" name="Line 2155"/>
              <p:cNvSpPr>
                <a:spLocks noChangeShapeType="1"/>
              </p:cNvSpPr>
              <p:nvPr/>
            </p:nvSpPr>
            <p:spPr bwMode="auto">
              <a:xfrm>
                <a:off x="4968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0" name="Line 2156"/>
              <p:cNvSpPr>
                <a:spLocks noChangeShapeType="1"/>
              </p:cNvSpPr>
              <p:nvPr/>
            </p:nvSpPr>
            <p:spPr bwMode="auto">
              <a:xfrm>
                <a:off x="4896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1" name="Line 2157"/>
              <p:cNvSpPr>
                <a:spLocks noChangeShapeType="1"/>
              </p:cNvSpPr>
              <p:nvPr/>
            </p:nvSpPr>
            <p:spPr bwMode="auto">
              <a:xfrm flipH="1">
                <a:off x="4748" y="144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2" name="Line 2158"/>
              <p:cNvSpPr>
                <a:spLocks noChangeShapeType="1"/>
              </p:cNvSpPr>
              <p:nvPr/>
            </p:nvSpPr>
            <p:spPr bwMode="auto">
              <a:xfrm flipH="1">
                <a:off x="4748" y="1368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43" name="Group 2159"/>
            <p:cNvGrpSpPr>
              <a:grpSpLocks/>
            </p:cNvGrpSpPr>
            <p:nvPr/>
          </p:nvGrpSpPr>
          <p:grpSpPr bwMode="auto">
            <a:xfrm>
              <a:off x="4316" y="1220"/>
              <a:ext cx="360" cy="360"/>
              <a:chOff x="4316" y="1220"/>
              <a:chExt cx="360" cy="360"/>
            </a:xfrm>
          </p:grpSpPr>
          <p:sp>
            <p:nvSpPr>
              <p:cNvPr id="248944" name="Rectangle 2160"/>
              <p:cNvSpPr>
                <a:spLocks noChangeArrowheads="1"/>
              </p:cNvSpPr>
              <p:nvPr/>
            </p:nvSpPr>
            <p:spPr bwMode="auto">
              <a:xfrm>
                <a:off x="4396" y="1300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5" name="Line 2161"/>
              <p:cNvSpPr>
                <a:spLocks noChangeShapeType="1"/>
              </p:cNvSpPr>
              <p:nvPr/>
            </p:nvSpPr>
            <p:spPr bwMode="auto">
              <a:xfrm flipV="1">
                <a:off x="4464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6" name="Line 2162"/>
              <p:cNvSpPr>
                <a:spLocks noChangeShapeType="1"/>
              </p:cNvSpPr>
              <p:nvPr/>
            </p:nvSpPr>
            <p:spPr bwMode="auto">
              <a:xfrm flipV="1">
                <a:off x="4536" y="122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7" name="Line 2163"/>
              <p:cNvSpPr>
                <a:spLocks noChangeShapeType="1"/>
              </p:cNvSpPr>
              <p:nvPr/>
            </p:nvSpPr>
            <p:spPr bwMode="auto">
              <a:xfrm>
                <a:off x="4612" y="1368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8" name="Line 2164"/>
              <p:cNvSpPr>
                <a:spLocks noChangeShapeType="1"/>
              </p:cNvSpPr>
              <p:nvPr/>
            </p:nvSpPr>
            <p:spPr bwMode="auto">
              <a:xfrm>
                <a:off x="4612" y="144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49" name="Line 2165"/>
              <p:cNvSpPr>
                <a:spLocks noChangeShapeType="1"/>
              </p:cNvSpPr>
              <p:nvPr/>
            </p:nvSpPr>
            <p:spPr bwMode="auto">
              <a:xfrm>
                <a:off x="4536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0" name="Line 2166"/>
              <p:cNvSpPr>
                <a:spLocks noChangeShapeType="1"/>
              </p:cNvSpPr>
              <p:nvPr/>
            </p:nvSpPr>
            <p:spPr bwMode="auto">
              <a:xfrm>
                <a:off x="4464" y="1516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1" name="Line 2167"/>
              <p:cNvSpPr>
                <a:spLocks noChangeShapeType="1"/>
              </p:cNvSpPr>
              <p:nvPr/>
            </p:nvSpPr>
            <p:spPr bwMode="auto">
              <a:xfrm flipH="1">
                <a:off x="4316" y="144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2" name="Line 2168"/>
              <p:cNvSpPr>
                <a:spLocks noChangeShapeType="1"/>
              </p:cNvSpPr>
              <p:nvPr/>
            </p:nvSpPr>
            <p:spPr bwMode="auto">
              <a:xfrm flipH="1">
                <a:off x="4316" y="1368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53" name="Group 2169"/>
            <p:cNvGrpSpPr>
              <a:grpSpLocks/>
            </p:cNvGrpSpPr>
            <p:nvPr/>
          </p:nvGrpSpPr>
          <p:grpSpPr bwMode="auto">
            <a:xfrm>
              <a:off x="3884" y="1652"/>
              <a:ext cx="360" cy="360"/>
              <a:chOff x="3884" y="1652"/>
              <a:chExt cx="360" cy="360"/>
            </a:xfrm>
          </p:grpSpPr>
          <p:sp>
            <p:nvSpPr>
              <p:cNvPr id="248954" name="Rectangle 2170"/>
              <p:cNvSpPr>
                <a:spLocks noChangeArrowheads="1"/>
              </p:cNvSpPr>
              <p:nvPr/>
            </p:nvSpPr>
            <p:spPr bwMode="auto">
              <a:xfrm>
                <a:off x="3964" y="1732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5" name="Line 2171"/>
              <p:cNvSpPr>
                <a:spLocks noChangeShapeType="1"/>
              </p:cNvSpPr>
              <p:nvPr/>
            </p:nvSpPr>
            <p:spPr bwMode="auto">
              <a:xfrm flipV="1">
                <a:off x="4032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6" name="Line 2172"/>
              <p:cNvSpPr>
                <a:spLocks noChangeShapeType="1"/>
              </p:cNvSpPr>
              <p:nvPr/>
            </p:nvSpPr>
            <p:spPr bwMode="auto">
              <a:xfrm flipV="1">
                <a:off x="4104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7" name="Line 2173"/>
              <p:cNvSpPr>
                <a:spLocks noChangeShapeType="1"/>
              </p:cNvSpPr>
              <p:nvPr/>
            </p:nvSpPr>
            <p:spPr bwMode="auto">
              <a:xfrm>
                <a:off x="4180" y="180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8" name="Line 2174"/>
              <p:cNvSpPr>
                <a:spLocks noChangeShapeType="1"/>
              </p:cNvSpPr>
              <p:nvPr/>
            </p:nvSpPr>
            <p:spPr bwMode="auto">
              <a:xfrm>
                <a:off x="4180" y="187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59" name="Line 2175"/>
              <p:cNvSpPr>
                <a:spLocks noChangeShapeType="1"/>
              </p:cNvSpPr>
              <p:nvPr/>
            </p:nvSpPr>
            <p:spPr bwMode="auto">
              <a:xfrm>
                <a:off x="4104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0" name="Line 2176"/>
              <p:cNvSpPr>
                <a:spLocks noChangeShapeType="1"/>
              </p:cNvSpPr>
              <p:nvPr/>
            </p:nvSpPr>
            <p:spPr bwMode="auto">
              <a:xfrm>
                <a:off x="4032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1" name="Line 2177"/>
              <p:cNvSpPr>
                <a:spLocks noChangeShapeType="1"/>
              </p:cNvSpPr>
              <p:nvPr/>
            </p:nvSpPr>
            <p:spPr bwMode="auto">
              <a:xfrm flipH="1">
                <a:off x="3884" y="187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2" name="Line 2178"/>
              <p:cNvSpPr>
                <a:spLocks noChangeShapeType="1"/>
              </p:cNvSpPr>
              <p:nvPr/>
            </p:nvSpPr>
            <p:spPr bwMode="auto">
              <a:xfrm flipH="1">
                <a:off x="3884" y="180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63" name="Group 2179"/>
            <p:cNvGrpSpPr>
              <a:grpSpLocks/>
            </p:cNvGrpSpPr>
            <p:nvPr/>
          </p:nvGrpSpPr>
          <p:grpSpPr bwMode="auto">
            <a:xfrm>
              <a:off x="3452" y="1652"/>
              <a:ext cx="360" cy="360"/>
              <a:chOff x="3452" y="1652"/>
              <a:chExt cx="360" cy="360"/>
            </a:xfrm>
          </p:grpSpPr>
          <p:sp>
            <p:nvSpPr>
              <p:cNvPr id="248964" name="Rectangle 2180"/>
              <p:cNvSpPr>
                <a:spLocks noChangeArrowheads="1"/>
              </p:cNvSpPr>
              <p:nvPr/>
            </p:nvSpPr>
            <p:spPr bwMode="auto">
              <a:xfrm>
                <a:off x="3532" y="1732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5" name="Line 2181"/>
              <p:cNvSpPr>
                <a:spLocks noChangeShapeType="1"/>
              </p:cNvSpPr>
              <p:nvPr/>
            </p:nvSpPr>
            <p:spPr bwMode="auto">
              <a:xfrm flipV="1">
                <a:off x="3600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6" name="Line 2182"/>
              <p:cNvSpPr>
                <a:spLocks noChangeShapeType="1"/>
              </p:cNvSpPr>
              <p:nvPr/>
            </p:nvSpPr>
            <p:spPr bwMode="auto">
              <a:xfrm flipV="1">
                <a:off x="3672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7" name="Line 2183"/>
              <p:cNvSpPr>
                <a:spLocks noChangeShapeType="1"/>
              </p:cNvSpPr>
              <p:nvPr/>
            </p:nvSpPr>
            <p:spPr bwMode="auto">
              <a:xfrm>
                <a:off x="3748" y="180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8" name="Line 2184"/>
              <p:cNvSpPr>
                <a:spLocks noChangeShapeType="1"/>
              </p:cNvSpPr>
              <p:nvPr/>
            </p:nvSpPr>
            <p:spPr bwMode="auto">
              <a:xfrm>
                <a:off x="3748" y="187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69" name="Line 2185"/>
              <p:cNvSpPr>
                <a:spLocks noChangeShapeType="1"/>
              </p:cNvSpPr>
              <p:nvPr/>
            </p:nvSpPr>
            <p:spPr bwMode="auto">
              <a:xfrm>
                <a:off x="3672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0" name="Line 2186"/>
              <p:cNvSpPr>
                <a:spLocks noChangeShapeType="1"/>
              </p:cNvSpPr>
              <p:nvPr/>
            </p:nvSpPr>
            <p:spPr bwMode="auto">
              <a:xfrm>
                <a:off x="3600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1" name="Line 2187"/>
              <p:cNvSpPr>
                <a:spLocks noChangeShapeType="1"/>
              </p:cNvSpPr>
              <p:nvPr/>
            </p:nvSpPr>
            <p:spPr bwMode="auto">
              <a:xfrm flipH="1">
                <a:off x="3452" y="187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2" name="Line 2188"/>
              <p:cNvSpPr>
                <a:spLocks noChangeShapeType="1"/>
              </p:cNvSpPr>
              <p:nvPr/>
            </p:nvSpPr>
            <p:spPr bwMode="auto">
              <a:xfrm flipH="1">
                <a:off x="3452" y="180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73" name="Group 2189"/>
            <p:cNvGrpSpPr>
              <a:grpSpLocks/>
            </p:cNvGrpSpPr>
            <p:nvPr/>
          </p:nvGrpSpPr>
          <p:grpSpPr bwMode="auto">
            <a:xfrm>
              <a:off x="4748" y="1652"/>
              <a:ext cx="360" cy="360"/>
              <a:chOff x="4748" y="1652"/>
              <a:chExt cx="360" cy="360"/>
            </a:xfrm>
          </p:grpSpPr>
          <p:sp>
            <p:nvSpPr>
              <p:cNvPr id="248974" name="Rectangle 2190"/>
              <p:cNvSpPr>
                <a:spLocks noChangeArrowheads="1"/>
              </p:cNvSpPr>
              <p:nvPr/>
            </p:nvSpPr>
            <p:spPr bwMode="auto">
              <a:xfrm>
                <a:off x="4828" y="1732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5" name="Line 2191"/>
              <p:cNvSpPr>
                <a:spLocks noChangeShapeType="1"/>
              </p:cNvSpPr>
              <p:nvPr/>
            </p:nvSpPr>
            <p:spPr bwMode="auto">
              <a:xfrm flipV="1">
                <a:off x="4896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6" name="Line 2192"/>
              <p:cNvSpPr>
                <a:spLocks noChangeShapeType="1"/>
              </p:cNvSpPr>
              <p:nvPr/>
            </p:nvSpPr>
            <p:spPr bwMode="auto">
              <a:xfrm flipV="1">
                <a:off x="4968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7" name="Line 2193"/>
              <p:cNvSpPr>
                <a:spLocks noChangeShapeType="1"/>
              </p:cNvSpPr>
              <p:nvPr/>
            </p:nvSpPr>
            <p:spPr bwMode="auto">
              <a:xfrm>
                <a:off x="5044" y="180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8" name="Line 2194"/>
              <p:cNvSpPr>
                <a:spLocks noChangeShapeType="1"/>
              </p:cNvSpPr>
              <p:nvPr/>
            </p:nvSpPr>
            <p:spPr bwMode="auto">
              <a:xfrm>
                <a:off x="5044" y="187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79" name="Line 2195"/>
              <p:cNvSpPr>
                <a:spLocks noChangeShapeType="1"/>
              </p:cNvSpPr>
              <p:nvPr/>
            </p:nvSpPr>
            <p:spPr bwMode="auto">
              <a:xfrm>
                <a:off x="4968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0" name="Line 2196"/>
              <p:cNvSpPr>
                <a:spLocks noChangeShapeType="1"/>
              </p:cNvSpPr>
              <p:nvPr/>
            </p:nvSpPr>
            <p:spPr bwMode="auto">
              <a:xfrm>
                <a:off x="4896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1" name="Line 2197"/>
              <p:cNvSpPr>
                <a:spLocks noChangeShapeType="1"/>
              </p:cNvSpPr>
              <p:nvPr/>
            </p:nvSpPr>
            <p:spPr bwMode="auto">
              <a:xfrm flipH="1">
                <a:off x="4748" y="187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2" name="Line 2198"/>
              <p:cNvSpPr>
                <a:spLocks noChangeShapeType="1"/>
              </p:cNvSpPr>
              <p:nvPr/>
            </p:nvSpPr>
            <p:spPr bwMode="auto">
              <a:xfrm flipH="1">
                <a:off x="4748" y="180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83" name="Group 2199"/>
            <p:cNvGrpSpPr>
              <a:grpSpLocks/>
            </p:cNvGrpSpPr>
            <p:nvPr/>
          </p:nvGrpSpPr>
          <p:grpSpPr bwMode="auto">
            <a:xfrm>
              <a:off x="4316" y="1652"/>
              <a:ext cx="360" cy="360"/>
              <a:chOff x="4316" y="1652"/>
              <a:chExt cx="360" cy="360"/>
            </a:xfrm>
          </p:grpSpPr>
          <p:sp>
            <p:nvSpPr>
              <p:cNvPr id="248984" name="Rectangle 2200"/>
              <p:cNvSpPr>
                <a:spLocks noChangeArrowheads="1"/>
              </p:cNvSpPr>
              <p:nvPr/>
            </p:nvSpPr>
            <p:spPr bwMode="auto">
              <a:xfrm>
                <a:off x="4396" y="1732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5" name="Line 2201"/>
              <p:cNvSpPr>
                <a:spLocks noChangeShapeType="1"/>
              </p:cNvSpPr>
              <p:nvPr/>
            </p:nvSpPr>
            <p:spPr bwMode="auto">
              <a:xfrm flipV="1">
                <a:off x="4464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6" name="Line 2202"/>
              <p:cNvSpPr>
                <a:spLocks noChangeShapeType="1"/>
              </p:cNvSpPr>
              <p:nvPr/>
            </p:nvSpPr>
            <p:spPr bwMode="auto">
              <a:xfrm flipV="1">
                <a:off x="4536" y="1652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7" name="Line 2203"/>
              <p:cNvSpPr>
                <a:spLocks noChangeShapeType="1"/>
              </p:cNvSpPr>
              <p:nvPr/>
            </p:nvSpPr>
            <p:spPr bwMode="auto">
              <a:xfrm>
                <a:off x="4612" y="1800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8" name="Line 2204"/>
              <p:cNvSpPr>
                <a:spLocks noChangeShapeType="1"/>
              </p:cNvSpPr>
              <p:nvPr/>
            </p:nvSpPr>
            <p:spPr bwMode="auto">
              <a:xfrm>
                <a:off x="4612" y="187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89" name="Line 2205"/>
              <p:cNvSpPr>
                <a:spLocks noChangeShapeType="1"/>
              </p:cNvSpPr>
              <p:nvPr/>
            </p:nvSpPr>
            <p:spPr bwMode="auto">
              <a:xfrm>
                <a:off x="4536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0" name="Line 2206"/>
              <p:cNvSpPr>
                <a:spLocks noChangeShapeType="1"/>
              </p:cNvSpPr>
              <p:nvPr/>
            </p:nvSpPr>
            <p:spPr bwMode="auto">
              <a:xfrm>
                <a:off x="4464" y="1948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1" name="Line 2207"/>
              <p:cNvSpPr>
                <a:spLocks noChangeShapeType="1"/>
              </p:cNvSpPr>
              <p:nvPr/>
            </p:nvSpPr>
            <p:spPr bwMode="auto">
              <a:xfrm flipH="1">
                <a:off x="4316" y="187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2" name="Line 2208"/>
              <p:cNvSpPr>
                <a:spLocks noChangeShapeType="1"/>
              </p:cNvSpPr>
              <p:nvPr/>
            </p:nvSpPr>
            <p:spPr bwMode="auto">
              <a:xfrm flipH="1">
                <a:off x="4316" y="1800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8993" name="Group 2209"/>
            <p:cNvGrpSpPr>
              <a:grpSpLocks/>
            </p:cNvGrpSpPr>
            <p:nvPr/>
          </p:nvGrpSpPr>
          <p:grpSpPr bwMode="auto">
            <a:xfrm>
              <a:off x="3884" y="2084"/>
              <a:ext cx="360" cy="360"/>
              <a:chOff x="3884" y="2084"/>
              <a:chExt cx="360" cy="360"/>
            </a:xfrm>
          </p:grpSpPr>
          <p:sp>
            <p:nvSpPr>
              <p:cNvPr id="248994" name="Rectangle 2210"/>
              <p:cNvSpPr>
                <a:spLocks noChangeArrowheads="1"/>
              </p:cNvSpPr>
              <p:nvPr/>
            </p:nvSpPr>
            <p:spPr bwMode="auto">
              <a:xfrm>
                <a:off x="3964" y="2164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5" name="Line 2211"/>
              <p:cNvSpPr>
                <a:spLocks noChangeShapeType="1"/>
              </p:cNvSpPr>
              <p:nvPr/>
            </p:nvSpPr>
            <p:spPr bwMode="auto">
              <a:xfrm flipV="1">
                <a:off x="4032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6" name="Line 2212"/>
              <p:cNvSpPr>
                <a:spLocks noChangeShapeType="1"/>
              </p:cNvSpPr>
              <p:nvPr/>
            </p:nvSpPr>
            <p:spPr bwMode="auto">
              <a:xfrm flipV="1">
                <a:off x="4104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7" name="Line 2213"/>
              <p:cNvSpPr>
                <a:spLocks noChangeShapeType="1"/>
              </p:cNvSpPr>
              <p:nvPr/>
            </p:nvSpPr>
            <p:spPr bwMode="auto">
              <a:xfrm>
                <a:off x="4180" y="223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8" name="Line 2214"/>
              <p:cNvSpPr>
                <a:spLocks noChangeShapeType="1"/>
              </p:cNvSpPr>
              <p:nvPr/>
            </p:nvSpPr>
            <p:spPr bwMode="auto">
              <a:xfrm>
                <a:off x="4180" y="230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8999" name="Line 2215"/>
              <p:cNvSpPr>
                <a:spLocks noChangeShapeType="1"/>
              </p:cNvSpPr>
              <p:nvPr/>
            </p:nvSpPr>
            <p:spPr bwMode="auto">
              <a:xfrm>
                <a:off x="4104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0" name="Line 2216"/>
              <p:cNvSpPr>
                <a:spLocks noChangeShapeType="1"/>
              </p:cNvSpPr>
              <p:nvPr/>
            </p:nvSpPr>
            <p:spPr bwMode="auto">
              <a:xfrm>
                <a:off x="4032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1" name="Line 2217"/>
              <p:cNvSpPr>
                <a:spLocks noChangeShapeType="1"/>
              </p:cNvSpPr>
              <p:nvPr/>
            </p:nvSpPr>
            <p:spPr bwMode="auto">
              <a:xfrm flipH="1">
                <a:off x="3884" y="230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2" name="Line 2218"/>
              <p:cNvSpPr>
                <a:spLocks noChangeShapeType="1"/>
              </p:cNvSpPr>
              <p:nvPr/>
            </p:nvSpPr>
            <p:spPr bwMode="auto">
              <a:xfrm flipH="1">
                <a:off x="3884" y="223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03" name="Group 2219"/>
            <p:cNvGrpSpPr>
              <a:grpSpLocks/>
            </p:cNvGrpSpPr>
            <p:nvPr/>
          </p:nvGrpSpPr>
          <p:grpSpPr bwMode="auto">
            <a:xfrm>
              <a:off x="3452" y="2084"/>
              <a:ext cx="360" cy="360"/>
              <a:chOff x="3452" y="2084"/>
              <a:chExt cx="360" cy="360"/>
            </a:xfrm>
          </p:grpSpPr>
          <p:sp>
            <p:nvSpPr>
              <p:cNvPr id="249004" name="Rectangle 2220"/>
              <p:cNvSpPr>
                <a:spLocks noChangeArrowheads="1"/>
              </p:cNvSpPr>
              <p:nvPr/>
            </p:nvSpPr>
            <p:spPr bwMode="auto">
              <a:xfrm>
                <a:off x="3532" y="2164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5" name="Line 2221"/>
              <p:cNvSpPr>
                <a:spLocks noChangeShapeType="1"/>
              </p:cNvSpPr>
              <p:nvPr/>
            </p:nvSpPr>
            <p:spPr bwMode="auto">
              <a:xfrm flipV="1">
                <a:off x="3600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6" name="Line 2222"/>
              <p:cNvSpPr>
                <a:spLocks noChangeShapeType="1"/>
              </p:cNvSpPr>
              <p:nvPr/>
            </p:nvSpPr>
            <p:spPr bwMode="auto">
              <a:xfrm flipV="1">
                <a:off x="3672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7" name="Line 2223"/>
              <p:cNvSpPr>
                <a:spLocks noChangeShapeType="1"/>
              </p:cNvSpPr>
              <p:nvPr/>
            </p:nvSpPr>
            <p:spPr bwMode="auto">
              <a:xfrm>
                <a:off x="3748" y="223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8" name="Line 2224"/>
              <p:cNvSpPr>
                <a:spLocks noChangeShapeType="1"/>
              </p:cNvSpPr>
              <p:nvPr/>
            </p:nvSpPr>
            <p:spPr bwMode="auto">
              <a:xfrm>
                <a:off x="3748" y="230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09" name="Line 2225"/>
              <p:cNvSpPr>
                <a:spLocks noChangeShapeType="1"/>
              </p:cNvSpPr>
              <p:nvPr/>
            </p:nvSpPr>
            <p:spPr bwMode="auto">
              <a:xfrm>
                <a:off x="3672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0" name="Line 2226"/>
              <p:cNvSpPr>
                <a:spLocks noChangeShapeType="1"/>
              </p:cNvSpPr>
              <p:nvPr/>
            </p:nvSpPr>
            <p:spPr bwMode="auto">
              <a:xfrm>
                <a:off x="3600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1" name="Line 2227"/>
              <p:cNvSpPr>
                <a:spLocks noChangeShapeType="1"/>
              </p:cNvSpPr>
              <p:nvPr/>
            </p:nvSpPr>
            <p:spPr bwMode="auto">
              <a:xfrm flipH="1">
                <a:off x="3452" y="230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2" name="Line 2228"/>
              <p:cNvSpPr>
                <a:spLocks noChangeShapeType="1"/>
              </p:cNvSpPr>
              <p:nvPr/>
            </p:nvSpPr>
            <p:spPr bwMode="auto">
              <a:xfrm flipH="1">
                <a:off x="3452" y="223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13" name="Group 2229"/>
            <p:cNvGrpSpPr>
              <a:grpSpLocks/>
            </p:cNvGrpSpPr>
            <p:nvPr/>
          </p:nvGrpSpPr>
          <p:grpSpPr bwMode="auto">
            <a:xfrm>
              <a:off x="4748" y="2084"/>
              <a:ext cx="360" cy="360"/>
              <a:chOff x="4748" y="2084"/>
              <a:chExt cx="360" cy="360"/>
            </a:xfrm>
          </p:grpSpPr>
          <p:sp>
            <p:nvSpPr>
              <p:cNvPr id="249014" name="Rectangle 2230"/>
              <p:cNvSpPr>
                <a:spLocks noChangeArrowheads="1"/>
              </p:cNvSpPr>
              <p:nvPr/>
            </p:nvSpPr>
            <p:spPr bwMode="auto">
              <a:xfrm>
                <a:off x="4828" y="2164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5" name="Line 2231"/>
              <p:cNvSpPr>
                <a:spLocks noChangeShapeType="1"/>
              </p:cNvSpPr>
              <p:nvPr/>
            </p:nvSpPr>
            <p:spPr bwMode="auto">
              <a:xfrm flipV="1">
                <a:off x="4896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6" name="Line 2232"/>
              <p:cNvSpPr>
                <a:spLocks noChangeShapeType="1"/>
              </p:cNvSpPr>
              <p:nvPr/>
            </p:nvSpPr>
            <p:spPr bwMode="auto">
              <a:xfrm flipV="1">
                <a:off x="4968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7" name="Line 2233"/>
              <p:cNvSpPr>
                <a:spLocks noChangeShapeType="1"/>
              </p:cNvSpPr>
              <p:nvPr/>
            </p:nvSpPr>
            <p:spPr bwMode="auto">
              <a:xfrm>
                <a:off x="5044" y="223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8" name="Line 2234"/>
              <p:cNvSpPr>
                <a:spLocks noChangeShapeType="1"/>
              </p:cNvSpPr>
              <p:nvPr/>
            </p:nvSpPr>
            <p:spPr bwMode="auto">
              <a:xfrm>
                <a:off x="5044" y="230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19" name="Line 2235"/>
              <p:cNvSpPr>
                <a:spLocks noChangeShapeType="1"/>
              </p:cNvSpPr>
              <p:nvPr/>
            </p:nvSpPr>
            <p:spPr bwMode="auto">
              <a:xfrm>
                <a:off x="4968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0" name="Line 2236"/>
              <p:cNvSpPr>
                <a:spLocks noChangeShapeType="1"/>
              </p:cNvSpPr>
              <p:nvPr/>
            </p:nvSpPr>
            <p:spPr bwMode="auto">
              <a:xfrm>
                <a:off x="4896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1" name="Line 2237"/>
              <p:cNvSpPr>
                <a:spLocks noChangeShapeType="1"/>
              </p:cNvSpPr>
              <p:nvPr/>
            </p:nvSpPr>
            <p:spPr bwMode="auto">
              <a:xfrm flipH="1">
                <a:off x="4748" y="230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2" name="Line 2238"/>
              <p:cNvSpPr>
                <a:spLocks noChangeShapeType="1"/>
              </p:cNvSpPr>
              <p:nvPr/>
            </p:nvSpPr>
            <p:spPr bwMode="auto">
              <a:xfrm flipH="1">
                <a:off x="4748" y="223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23" name="Group 2239"/>
            <p:cNvGrpSpPr>
              <a:grpSpLocks/>
            </p:cNvGrpSpPr>
            <p:nvPr/>
          </p:nvGrpSpPr>
          <p:grpSpPr bwMode="auto">
            <a:xfrm>
              <a:off x="4316" y="2084"/>
              <a:ext cx="360" cy="360"/>
              <a:chOff x="4316" y="2084"/>
              <a:chExt cx="360" cy="360"/>
            </a:xfrm>
          </p:grpSpPr>
          <p:sp>
            <p:nvSpPr>
              <p:cNvPr id="249024" name="Rectangle 2240"/>
              <p:cNvSpPr>
                <a:spLocks noChangeArrowheads="1"/>
              </p:cNvSpPr>
              <p:nvPr/>
            </p:nvSpPr>
            <p:spPr bwMode="auto">
              <a:xfrm>
                <a:off x="4396" y="2164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5" name="Line 2241"/>
              <p:cNvSpPr>
                <a:spLocks noChangeShapeType="1"/>
              </p:cNvSpPr>
              <p:nvPr/>
            </p:nvSpPr>
            <p:spPr bwMode="auto">
              <a:xfrm flipV="1">
                <a:off x="4464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6" name="Line 2242"/>
              <p:cNvSpPr>
                <a:spLocks noChangeShapeType="1"/>
              </p:cNvSpPr>
              <p:nvPr/>
            </p:nvSpPr>
            <p:spPr bwMode="auto">
              <a:xfrm flipV="1">
                <a:off x="4536" y="2084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7" name="Line 2243"/>
              <p:cNvSpPr>
                <a:spLocks noChangeShapeType="1"/>
              </p:cNvSpPr>
              <p:nvPr/>
            </p:nvSpPr>
            <p:spPr bwMode="auto">
              <a:xfrm>
                <a:off x="4612" y="2232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8" name="Line 2244"/>
              <p:cNvSpPr>
                <a:spLocks noChangeShapeType="1"/>
              </p:cNvSpPr>
              <p:nvPr/>
            </p:nvSpPr>
            <p:spPr bwMode="auto">
              <a:xfrm>
                <a:off x="4612" y="230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29" name="Line 2245"/>
              <p:cNvSpPr>
                <a:spLocks noChangeShapeType="1"/>
              </p:cNvSpPr>
              <p:nvPr/>
            </p:nvSpPr>
            <p:spPr bwMode="auto">
              <a:xfrm>
                <a:off x="4536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0" name="Line 2246"/>
              <p:cNvSpPr>
                <a:spLocks noChangeShapeType="1"/>
              </p:cNvSpPr>
              <p:nvPr/>
            </p:nvSpPr>
            <p:spPr bwMode="auto">
              <a:xfrm>
                <a:off x="4464" y="238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1" name="Line 2247"/>
              <p:cNvSpPr>
                <a:spLocks noChangeShapeType="1"/>
              </p:cNvSpPr>
              <p:nvPr/>
            </p:nvSpPr>
            <p:spPr bwMode="auto">
              <a:xfrm flipH="1">
                <a:off x="4316" y="230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2" name="Line 2248"/>
              <p:cNvSpPr>
                <a:spLocks noChangeShapeType="1"/>
              </p:cNvSpPr>
              <p:nvPr/>
            </p:nvSpPr>
            <p:spPr bwMode="auto">
              <a:xfrm flipH="1">
                <a:off x="4316" y="2232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33" name="Group 2249"/>
            <p:cNvGrpSpPr>
              <a:grpSpLocks/>
            </p:cNvGrpSpPr>
            <p:nvPr/>
          </p:nvGrpSpPr>
          <p:grpSpPr bwMode="auto">
            <a:xfrm>
              <a:off x="3884" y="2516"/>
              <a:ext cx="360" cy="360"/>
              <a:chOff x="3884" y="2516"/>
              <a:chExt cx="360" cy="360"/>
            </a:xfrm>
          </p:grpSpPr>
          <p:sp>
            <p:nvSpPr>
              <p:cNvPr id="249034" name="Rectangle 2250"/>
              <p:cNvSpPr>
                <a:spLocks noChangeArrowheads="1"/>
              </p:cNvSpPr>
              <p:nvPr/>
            </p:nvSpPr>
            <p:spPr bwMode="auto">
              <a:xfrm>
                <a:off x="3964" y="2596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5" name="Line 2251"/>
              <p:cNvSpPr>
                <a:spLocks noChangeShapeType="1"/>
              </p:cNvSpPr>
              <p:nvPr/>
            </p:nvSpPr>
            <p:spPr bwMode="auto">
              <a:xfrm flipV="1">
                <a:off x="4032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6" name="Line 2252"/>
              <p:cNvSpPr>
                <a:spLocks noChangeShapeType="1"/>
              </p:cNvSpPr>
              <p:nvPr/>
            </p:nvSpPr>
            <p:spPr bwMode="auto">
              <a:xfrm flipV="1">
                <a:off x="4104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7" name="Line 2253"/>
              <p:cNvSpPr>
                <a:spLocks noChangeShapeType="1"/>
              </p:cNvSpPr>
              <p:nvPr/>
            </p:nvSpPr>
            <p:spPr bwMode="auto">
              <a:xfrm>
                <a:off x="4180" y="266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8" name="Line 2254"/>
              <p:cNvSpPr>
                <a:spLocks noChangeShapeType="1"/>
              </p:cNvSpPr>
              <p:nvPr/>
            </p:nvSpPr>
            <p:spPr bwMode="auto">
              <a:xfrm>
                <a:off x="4180" y="27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39" name="Line 2255"/>
              <p:cNvSpPr>
                <a:spLocks noChangeShapeType="1"/>
              </p:cNvSpPr>
              <p:nvPr/>
            </p:nvSpPr>
            <p:spPr bwMode="auto">
              <a:xfrm>
                <a:off x="4104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0" name="Line 2256"/>
              <p:cNvSpPr>
                <a:spLocks noChangeShapeType="1"/>
              </p:cNvSpPr>
              <p:nvPr/>
            </p:nvSpPr>
            <p:spPr bwMode="auto">
              <a:xfrm>
                <a:off x="4032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1" name="Line 2257"/>
              <p:cNvSpPr>
                <a:spLocks noChangeShapeType="1"/>
              </p:cNvSpPr>
              <p:nvPr/>
            </p:nvSpPr>
            <p:spPr bwMode="auto">
              <a:xfrm flipH="1">
                <a:off x="3884" y="2736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2" name="Line 2258"/>
              <p:cNvSpPr>
                <a:spLocks noChangeShapeType="1"/>
              </p:cNvSpPr>
              <p:nvPr/>
            </p:nvSpPr>
            <p:spPr bwMode="auto">
              <a:xfrm flipH="1">
                <a:off x="3884" y="266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43" name="Group 2259"/>
            <p:cNvGrpSpPr>
              <a:grpSpLocks/>
            </p:cNvGrpSpPr>
            <p:nvPr/>
          </p:nvGrpSpPr>
          <p:grpSpPr bwMode="auto">
            <a:xfrm>
              <a:off x="3452" y="2516"/>
              <a:ext cx="360" cy="360"/>
              <a:chOff x="3452" y="2516"/>
              <a:chExt cx="360" cy="360"/>
            </a:xfrm>
          </p:grpSpPr>
          <p:sp>
            <p:nvSpPr>
              <p:cNvPr id="249044" name="Rectangle 2260"/>
              <p:cNvSpPr>
                <a:spLocks noChangeArrowheads="1"/>
              </p:cNvSpPr>
              <p:nvPr/>
            </p:nvSpPr>
            <p:spPr bwMode="auto">
              <a:xfrm>
                <a:off x="3532" y="2596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5" name="Line 2261"/>
              <p:cNvSpPr>
                <a:spLocks noChangeShapeType="1"/>
              </p:cNvSpPr>
              <p:nvPr/>
            </p:nvSpPr>
            <p:spPr bwMode="auto">
              <a:xfrm flipV="1">
                <a:off x="3600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6" name="Line 2262"/>
              <p:cNvSpPr>
                <a:spLocks noChangeShapeType="1"/>
              </p:cNvSpPr>
              <p:nvPr/>
            </p:nvSpPr>
            <p:spPr bwMode="auto">
              <a:xfrm flipV="1">
                <a:off x="3672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7" name="Line 2263"/>
              <p:cNvSpPr>
                <a:spLocks noChangeShapeType="1"/>
              </p:cNvSpPr>
              <p:nvPr/>
            </p:nvSpPr>
            <p:spPr bwMode="auto">
              <a:xfrm>
                <a:off x="3748" y="266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8" name="Line 2264"/>
              <p:cNvSpPr>
                <a:spLocks noChangeShapeType="1"/>
              </p:cNvSpPr>
              <p:nvPr/>
            </p:nvSpPr>
            <p:spPr bwMode="auto">
              <a:xfrm>
                <a:off x="3748" y="27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49" name="Line 2265"/>
              <p:cNvSpPr>
                <a:spLocks noChangeShapeType="1"/>
              </p:cNvSpPr>
              <p:nvPr/>
            </p:nvSpPr>
            <p:spPr bwMode="auto">
              <a:xfrm>
                <a:off x="3672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0" name="Line 2266"/>
              <p:cNvSpPr>
                <a:spLocks noChangeShapeType="1"/>
              </p:cNvSpPr>
              <p:nvPr/>
            </p:nvSpPr>
            <p:spPr bwMode="auto">
              <a:xfrm>
                <a:off x="3600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1" name="Line 2267"/>
              <p:cNvSpPr>
                <a:spLocks noChangeShapeType="1"/>
              </p:cNvSpPr>
              <p:nvPr/>
            </p:nvSpPr>
            <p:spPr bwMode="auto">
              <a:xfrm flipH="1">
                <a:off x="3452" y="2736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2" name="Line 2268"/>
              <p:cNvSpPr>
                <a:spLocks noChangeShapeType="1"/>
              </p:cNvSpPr>
              <p:nvPr/>
            </p:nvSpPr>
            <p:spPr bwMode="auto">
              <a:xfrm flipH="1">
                <a:off x="3452" y="266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53" name="Group 2269"/>
            <p:cNvGrpSpPr>
              <a:grpSpLocks/>
            </p:cNvGrpSpPr>
            <p:nvPr/>
          </p:nvGrpSpPr>
          <p:grpSpPr bwMode="auto">
            <a:xfrm>
              <a:off x="4748" y="2516"/>
              <a:ext cx="360" cy="360"/>
              <a:chOff x="4748" y="2516"/>
              <a:chExt cx="360" cy="360"/>
            </a:xfrm>
          </p:grpSpPr>
          <p:sp>
            <p:nvSpPr>
              <p:cNvPr id="249054" name="Rectangle 2270"/>
              <p:cNvSpPr>
                <a:spLocks noChangeArrowheads="1"/>
              </p:cNvSpPr>
              <p:nvPr/>
            </p:nvSpPr>
            <p:spPr bwMode="auto">
              <a:xfrm>
                <a:off x="4828" y="2596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5" name="Line 2271"/>
              <p:cNvSpPr>
                <a:spLocks noChangeShapeType="1"/>
              </p:cNvSpPr>
              <p:nvPr/>
            </p:nvSpPr>
            <p:spPr bwMode="auto">
              <a:xfrm flipV="1">
                <a:off x="4896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6" name="Line 2272"/>
              <p:cNvSpPr>
                <a:spLocks noChangeShapeType="1"/>
              </p:cNvSpPr>
              <p:nvPr/>
            </p:nvSpPr>
            <p:spPr bwMode="auto">
              <a:xfrm flipV="1">
                <a:off x="4968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7" name="Line 2273"/>
              <p:cNvSpPr>
                <a:spLocks noChangeShapeType="1"/>
              </p:cNvSpPr>
              <p:nvPr/>
            </p:nvSpPr>
            <p:spPr bwMode="auto">
              <a:xfrm>
                <a:off x="5044" y="266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8" name="Line 2274"/>
              <p:cNvSpPr>
                <a:spLocks noChangeShapeType="1"/>
              </p:cNvSpPr>
              <p:nvPr/>
            </p:nvSpPr>
            <p:spPr bwMode="auto">
              <a:xfrm>
                <a:off x="5044" y="27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59" name="Line 2275"/>
              <p:cNvSpPr>
                <a:spLocks noChangeShapeType="1"/>
              </p:cNvSpPr>
              <p:nvPr/>
            </p:nvSpPr>
            <p:spPr bwMode="auto">
              <a:xfrm>
                <a:off x="4968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0" name="Line 2276"/>
              <p:cNvSpPr>
                <a:spLocks noChangeShapeType="1"/>
              </p:cNvSpPr>
              <p:nvPr/>
            </p:nvSpPr>
            <p:spPr bwMode="auto">
              <a:xfrm>
                <a:off x="4896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1" name="Line 2277"/>
              <p:cNvSpPr>
                <a:spLocks noChangeShapeType="1"/>
              </p:cNvSpPr>
              <p:nvPr/>
            </p:nvSpPr>
            <p:spPr bwMode="auto">
              <a:xfrm flipH="1">
                <a:off x="4748" y="2736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2" name="Line 2278"/>
              <p:cNvSpPr>
                <a:spLocks noChangeShapeType="1"/>
              </p:cNvSpPr>
              <p:nvPr/>
            </p:nvSpPr>
            <p:spPr bwMode="auto">
              <a:xfrm flipH="1">
                <a:off x="4748" y="266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  <p:grpSp>
          <p:nvGrpSpPr>
            <p:cNvPr id="249063" name="Group 2279"/>
            <p:cNvGrpSpPr>
              <a:grpSpLocks/>
            </p:cNvGrpSpPr>
            <p:nvPr/>
          </p:nvGrpSpPr>
          <p:grpSpPr bwMode="auto">
            <a:xfrm>
              <a:off x="4316" y="2516"/>
              <a:ext cx="360" cy="360"/>
              <a:chOff x="4316" y="2516"/>
              <a:chExt cx="360" cy="360"/>
            </a:xfrm>
          </p:grpSpPr>
          <p:sp>
            <p:nvSpPr>
              <p:cNvPr id="249064" name="Rectangle 2280"/>
              <p:cNvSpPr>
                <a:spLocks noChangeArrowheads="1"/>
              </p:cNvSpPr>
              <p:nvPr/>
            </p:nvSpPr>
            <p:spPr bwMode="auto">
              <a:xfrm>
                <a:off x="4396" y="2596"/>
                <a:ext cx="216" cy="2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5" name="Line 2281"/>
              <p:cNvSpPr>
                <a:spLocks noChangeShapeType="1"/>
              </p:cNvSpPr>
              <p:nvPr/>
            </p:nvSpPr>
            <p:spPr bwMode="auto">
              <a:xfrm flipV="1">
                <a:off x="4464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6" name="Line 2282"/>
              <p:cNvSpPr>
                <a:spLocks noChangeShapeType="1"/>
              </p:cNvSpPr>
              <p:nvPr/>
            </p:nvSpPr>
            <p:spPr bwMode="auto">
              <a:xfrm flipV="1">
                <a:off x="4536" y="2516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7" name="Line 2283"/>
              <p:cNvSpPr>
                <a:spLocks noChangeShapeType="1"/>
              </p:cNvSpPr>
              <p:nvPr/>
            </p:nvSpPr>
            <p:spPr bwMode="auto">
              <a:xfrm>
                <a:off x="4612" y="2664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8" name="Line 2284"/>
              <p:cNvSpPr>
                <a:spLocks noChangeShapeType="1"/>
              </p:cNvSpPr>
              <p:nvPr/>
            </p:nvSpPr>
            <p:spPr bwMode="auto">
              <a:xfrm>
                <a:off x="4612" y="2736"/>
                <a:ext cx="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69" name="Line 2285"/>
              <p:cNvSpPr>
                <a:spLocks noChangeShapeType="1"/>
              </p:cNvSpPr>
              <p:nvPr/>
            </p:nvSpPr>
            <p:spPr bwMode="auto">
              <a:xfrm>
                <a:off x="4536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70" name="Line 2286"/>
              <p:cNvSpPr>
                <a:spLocks noChangeShapeType="1"/>
              </p:cNvSpPr>
              <p:nvPr/>
            </p:nvSpPr>
            <p:spPr bwMode="auto">
              <a:xfrm>
                <a:off x="4464" y="2812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71" name="Line 2287"/>
              <p:cNvSpPr>
                <a:spLocks noChangeShapeType="1"/>
              </p:cNvSpPr>
              <p:nvPr/>
            </p:nvSpPr>
            <p:spPr bwMode="auto">
              <a:xfrm flipH="1">
                <a:off x="4316" y="2736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  <p:sp>
            <p:nvSpPr>
              <p:cNvPr id="249072" name="Line 2288"/>
              <p:cNvSpPr>
                <a:spLocks noChangeShapeType="1"/>
              </p:cNvSpPr>
              <p:nvPr/>
            </p:nvSpPr>
            <p:spPr bwMode="auto">
              <a:xfrm flipH="1">
                <a:off x="4316" y="2664"/>
                <a:ext cx="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777"/>
              </a:p>
            </p:txBody>
          </p:sp>
        </p:grpSp>
      </p:grpSp>
      <p:sp>
        <p:nvSpPr>
          <p:cNvPr id="249073" name="Rectangle 2289"/>
          <p:cNvSpPr>
            <a:spLocks noChangeArrowheads="1"/>
          </p:cNvSpPr>
          <p:nvPr/>
        </p:nvSpPr>
        <p:spPr bwMode="auto">
          <a:xfrm>
            <a:off x="1820721" y="4939766"/>
            <a:ext cx="8550559" cy="110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806" tIns="26643" rIns="18806" bIns="26643"/>
          <a:lstStyle>
            <a:lvl1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172"/>
              </a:lnSpc>
              <a:spcBef>
                <a:spcPts val="592"/>
              </a:spcBef>
            </a:pPr>
            <a:endParaRPr lang="en-US" altLang="en-US" sz="1777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9074" name="Rectangle 22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Field-Programmable Gate Arrays</a:t>
            </a:r>
          </a:p>
        </p:txBody>
      </p:sp>
      <p:sp>
        <p:nvSpPr>
          <p:cNvPr id="249075" name="Rectangle 2291"/>
          <p:cNvSpPr>
            <a:spLocks noGrp="1" noChangeArrowheads="1"/>
          </p:cNvSpPr>
          <p:nvPr>
            <p:ph type="body" idx="1"/>
          </p:nvPr>
        </p:nvSpPr>
        <p:spPr>
          <a:xfrm>
            <a:off x="1977439" y="1553081"/>
            <a:ext cx="8494141" cy="44570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sz="1580"/>
              <a:t>Logic blocks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to implement combinational</a:t>
            </a:r>
            <a:br>
              <a:rPr lang="en-US" altLang="en-US" sz="1580"/>
            </a:br>
            <a:r>
              <a:rPr lang="en-US" altLang="en-US" sz="1580"/>
              <a:t>and sequential logic</a:t>
            </a:r>
          </a:p>
          <a:p>
            <a:pPr>
              <a:lnSpc>
                <a:spcPct val="120000"/>
              </a:lnSpc>
            </a:pPr>
            <a:r>
              <a:rPr lang="en-US" altLang="en-US" sz="1580"/>
              <a:t>Interconnect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wires to connect inputs and</a:t>
            </a:r>
            <a:br>
              <a:rPr lang="en-US" altLang="en-US" sz="1580"/>
            </a:br>
            <a:r>
              <a:rPr lang="en-US" altLang="en-US" sz="1580"/>
              <a:t>outputs to logic blocks</a:t>
            </a:r>
          </a:p>
          <a:p>
            <a:pPr>
              <a:lnSpc>
                <a:spcPct val="120000"/>
              </a:lnSpc>
            </a:pPr>
            <a:r>
              <a:rPr lang="en-US" altLang="en-US" sz="1580"/>
              <a:t>I/O blocks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special logic blocks at periphery</a:t>
            </a:r>
            <a:br>
              <a:rPr lang="en-US" altLang="en-US" sz="1580"/>
            </a:br>
            <a:r>
              <a:rPr lang="en-US" altLang="en-US" sz="1580"/>
              <a:t>of device for external connections</a:t>
            </a:r>
            <a:br>
              <a:rPr lang="en-US" altLang="en-US" sz="1580"/>
            </a:br>
            <a:endParaRPr lang="en-US" altLang="en-US" sz="1580"/>
          </a:p>
          <a:p>
            <a:pPr>
              <a:lnSpc>
                <a:spcPct val="120000"/>
              </a:lnSpc>
            </a:pPr>
            <a:r>
              <a:rPr lang="en-US" altLang="en-US" sz="1580"/>
              <a:t>Key questions: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how to make logic blocks programmable?</a:t>
            </a:r>
          </a:p>
          <a:p>
            <a:pPr lvl="1">
              <a:lnSpc>
                <a:spcPct val="120000"/>
              </a:lnSpc>
            </a:pPr>
            <a:r>
              <a:rPr lang="en-US" altLang="en-US" sz="1580"/>
              <a:t>how to connect the wires?</a:t>
            </a:r>
          </a:p>
          <a:p>
            <a:pPr lvl="1">
              <a:lnSpc>
                <a:spcPct val="120000"/>
              </a:lnSpc>
            </a:pPr>
            <a:r>
              <a:rPr lang="en-US" altLang="en-US" sz="1580" i="1"/>
              <a:t>after the chip has been fabbed</a:t>
            </a:r>
            <a:r>
              <a:rPr lang="en-US" altLang="en-US" sz="1580"/>
              <a:t> </a:t>
            </a:r>
          </a:p>
          <a:p>
            <a:pPr>
              <a:lnSpc>
                <a:spcPct val="120000"/>
              </a:lnSpc>
            </a:pPr>
            <a:endParaRPr lang="en-US" altLang="en-US" sz="1580"/>
          </a:p>
        </p:txBody>
      </p:sp>
      <p:sp>
        <p:nvSpPr>
          <p:cNvPr id="249076" name="Line 2292"/>
          <p:cNvSpPr>
            <a:spLocks noChangeShapeType="1"/>
          </p:cNvSpPr>
          <p:nvPr/>
        </p:nvSpPr>
        <p:spPr bwMode="auto">
          <a:xfrm flipV="1">
            <a:off x="3550892" y="3385119"/>
            <a:ext cx="3084219" cy="3761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777"/>
          </a:p>
        </p:txBody>
      </p:sp>
      <p:sp>
        <p:nvSpPr>
          <p:cNvPr id="249077" name="Line 2293"/>
          <p:cNvSpPr>
            <a:spLocks noChangeShapeType="1"/>
          </p:cNvSpPr>
          <p:nvPr/>
        </p:nvSpPr>
        <p:spPr bwMode="auto">
          <a:xfrm flipV="1">
            <a:off x="3776567" y="2557645"/>
            <a:ext cx="3234669" cy="22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777"/>
          </a:p>
        </p:txBody>
      </p:sp>
      <p:sp>
        <p:nvSpPr>
          <p:cNvPr id="249078" name="Line 2294"/>
          <p:cNvSpPr>
            <a:spLocks noChangeShapeType="1"/>
          </p:cNvSpPr>
          <p:nvPr/>
        </p:nvSpPr>
        <p:spPr bwMode="auto">
          <a:xfrm>
            <a:off x="3701342" y="1805397"/>
            <a:ext cx="4137367" cy="451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777"/>
          </a:p>
        </p:txBody>
      </p:sp>
    </p:spTree>
    <p:extLst>
      <p:ext uri="{BB962C8B-B14F-4D97-AF65-F5344CB8AC3E}">
        <p14:creationId xmlns:p14="http://schemas.microsoft.com/office/powerpoint/2010/main" val="2211691953"/>
      </p:ext>
    </p:extLst>
  </p:cSld>
  <p:clrMapOvr>
    <a:masterClrMapping/>
  </p:clrMapOvr>
  <p:transition advTm="2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Xilinx FPGAs - </a:t>
            </a:r>
            <a:fld id="{B828942C-EB54-4C7F-944F-B1FA94782719}" type="slidenum">
              <a:rPr lang="en-US" altLang="en-US"/>
              <a:pPr/>
              <a:t>26</a:t>
            </a:fld>
            <a:endParaRPr lang="en-US" altLang="en-US"/>
          </a:p>
        </p:txBody>
      </p:sp>
      <p:pic>
        <p:nvPicPr>
          <p:cNvPr id="55305" name="Picture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538" y="2331971"/>
            <a:ext cx="4237667" cy="397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Xilinx Programmable Gate Arrays</a:t>
            </a:r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CLB - Configurable Logic Block</a:t>
            </a:r>
          </a:p>
          <a:p>
            <a:pPr lvl="1"/>
            <a:r>
              <a:rPr lang="en-US" altLang="en-US" dirty="0"/>
              <a:t>5-input, 1 output function</a:t>
            </a:r>
          </a:p>
          <a:p>
            <a:pPr lvl="1"/>
            <a:r>
              <a:rPr lang="en-US" altLang="en-US" dirty="0"/>
              <a:t>or 2 4-input, 1 output functions</a:t>
            </a:r>
          </a:p>
          <a:p>
            <a:pPr lvl="1"/>
            <a:r>
              <a:rPr lang="en-US" altLang="en-US" dirty="0"/>
              <a:t>optional register on outputs</a:t>
            </a:r>
          </a:p>
          <a:p>
            <a:r>
              <a:rPr lang="en-US" altLang="en-US" dirty="0"/>
              <a:t>Built-in fast carry logic</a:t>
            </a:r>
          </a:p>
          <a:p>
            <a:r>
              <a:rPr lang="en-US" altLang="en-US" dirty="0"/>
              <a:t>Can be used as memory</a:t>
            </a:r>
          </a:p>
          <a:p>
            <a:r>
              <a:rPr lang="en-US" altLang="en-US" dirty="0"/>
              <a:t>Three types of routing</a:t>
            </a:r>
          </a:p>
          <a:p>
            <a:pPr lvl="1"/>
            <a:r>
              <a:rPr lang="en-US" altLang="en-US" dirty="0"/>
              <a:t>direct</a:t>
            </a:r>
          </a:p>
          <a:p>
            <a:pPr lvl="1"/>
            <a:r>
              <a:rPr lang="en-US" altLang="en-US" dirty="0"/>
              <a:t>general-purpose</a:t>
            </a:r>
          </a:p>
          <a:p>
            <a:pPr lvl="1"/>
            <a:r>
              <a:rPr lang="en-US" altLang="en-US" dirty="0"/>
              <a:t>long lines of various lengths</a:t>
            </a:r>
          </a:p>
          <a:p>
            <a:r>
              <a:rPr lang="en-US" altLang="en-US" dirty="0"/>
              <a:t>RAM-programmable</a:t>
            </a:r>
          </a:p>
          <a:p>
            <a:pPr lvl="1"/>
            <a:r>
              <a:rPr lang="en-US" altLang="en-US" dirty="0"/>
              <a:t>can be reconfigured</a:t>
            </a:r>
          </a:p>
        </p:txBody>
      </p:sp>
    </p:spTree>
    <p:extLst>
      <p:ext uri="{BB962C8B-B14F-4D97-AF65-F5344CB8AC3E}">
        <p14:creationId xmlns:p14="http://schemas.microsoft.com/office/powerpoint/2010/main" val="2869313302"/>
      </p:ext>
    </p:extLst>
  </p:cSld>
  <p:clrMapOvr>
    <a:masterClrMapping/>
  </p:clrMapOvr>
  <p:transition advTm="2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175" name="Group 15"/>
          <p:cNvGrpSpPr>
            <a:grpSpLocks/>
          </p:cNvGrpSpPr>
          <p:nvPr/>
        </p:nvGrpSpPr>
        <p:grpSpPr bwMode="auto">
          <a:xfrm>
            <a:off x="3886270" y="686427"/>
            <a:ext cx="4355207" cy="1084492"/>
            <a:chOff x="1489" y="432"/>
            <a:chExt cx="2741" cy="684"/>
          </a:xfrm>
        </p:grpSpPr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2330" y="535"/>
              <a:ext cx="334" cy="474"/>
            </a:xfrm>
            <a:custGeom>
              <a:avLst/>
              <a:gdLst>
                <a:gd name="T0" fmla="*/ 333 w 334"/>
                <a:gd name="T1" fmla="*/ 0 h 474"/>
                <a:gd name="T2" fmla="*/ 55 w 334"/>
                <a:gd name="T3" fmla="*/ 473 h 474"/>
                <a:gd name="T4" fmla="*/ 0 w 334"/>
                <a:gd name="T5" fmla="*/ 473 h 474"/>
                <a:gd name="T6" fmla="*/ 280 w 334"/>
                <a:gd name="T7" fmla="*/ 0 h 474"/>
                <a:gd name="T8" fmla="*/ 333 w 334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474">
                  <a:moveTo>
                    <a:pt x="333" y="0"/>
                  </a:moveTo>
                  <a:lnTo>
                    <a:pt x="55" y="473"/>
                  </a:lnTo>
                  <a:lnTo>
                    <a:pt x="0" y="473"/>
                  </a:lnTo>
                  <a:lnTo>
                    <a:pt x="280" y="0"/>
                  </a:lnTo>
                  <a:lnTo>
                    <a:pt x="33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2330" y="533"/>
              <a:ext cx="334" cy="476"/>
            </a:xfrm>
            <a:custGeom>
              <a:avLst/>
              <a:gdLst>
                <a:gd name="T0" fmla="*/ 96 w 334"/>
                <a:gd name="T1" fmla="*/ 0 h 476"/>
                <a:gd name="T2" fmla="*/ 333 w 334"/>
                <a:gd name="T3" fmla="*/ 475 h 476"/>
                <a:gd name="T4" fmla="*/ 243 w 334"/>
                <a:gd name="T5" fmla="*/ 475 h 476"/>
                <a:gd name="T6" fmla="*/ 0 w 334"/>
                <a:gd name="T7" fmla="*/ 0 h 476"/>
                <a:gd name="T8" fmla="*/ 96 w 334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476">
                  <a:moveTo>
                    <a:pt x="96" y="0"/>
                  </a:moveTo>
                  <a:lnTo>
                    <a:pt x="333" y="475"/>
                  </a:lnTo>
                  <a:lnTo>
                    <a:pt x="243" y="475"/>
                  </a:lnTo>
                  <a:lnTo>
                    <a:pt x="0" y="0"/>
                  </a:lnTo>
                  <a:lnTo>
                    <a:pt x="9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78" name="Freeform 18"/>
            <p:cNvSpPr>
              <a:spLocks/>
            </p:cNvSpPr>
            <p:nvPr/>
          </p:nvSpPr>
          <p:spPr bwMode="auto">
            <a:xfrm>
              <a:off x="2695" y="536"/>
              <a:ext cx="76" cy="472"/>
            </a:xfrm>
            <a:custGeom>
              <a:avLst/>
              <a:gdLst>
                <a:gd name="T0" fmla="*/ 0 w 76"/>
                <a:gd name="T1" fmla="*/ 0 h 472"/>
                <a:gd name="T2" fmla="*/ 75 w 76"/>
                <a:gd name="T3" fmla="*/ 0 h 472"/>
                <a:gd name="T4" fmla="*/ 75 w 76"/>
                <a:gd name="T5" fmla="*/ 471 h 472"/>
                <a:gd name="T6" fmla="*/ 0 w 76"/>
                <a:gd name="T7" fmla="*/ 471 h 472"/>
                <a:gd name="T8" fmla="*/ 0 w 76"/>
                <a:gd name="T9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472">
                  <a:moveTo>
                    <a:pt x="0" y="0"/>
                  </a:moveTo>
                  <a:lnTo>
                    <a:pt x="75" y="0"/>
                  </a:lnTo>
                  <a:lnTo>
                    <a:pt x="75" y="471"/>
                  </a:lnTo>
                  <a:lnTo>
                    <a:pt x="0" y="4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79" name="Freeform 19"/>
            <p:cNvSpPr>
              <a:spLocks/>
            </p:cNvSpPr>
            <p:nvPr/>
          </p:nvSpPr>
          <p:spPr bwMode="auto">
            <a:xfrm>
              <a:off x="2845" y="535"/>
              <a:ext cx="241" cy="473"/>
            </a:xfrm>
            <a:custGeom>
              <a:avLst/>
              <a:gdLst>
                <a:gd name="T0" fmla="*/ 240 w 241"/>
                <a:gd name="T1" fmla="*/ 472 h 473"/>
                <a:gd name="T2" fmla="*/ 0 w 241"/>
                <a:gd name="T3" fmla="*/ 472 h 473"/>
                <a:gd name="T4" fmla="*/ 0 w 241"/>
                <a:gd name="T5" fmla="*/ 0 h 473"/>
                <a:gd name="T6" fmla="*/ 80 w 241"/>
                <a:gd name="T7" fmla="*/ 0 h 473"/>
                <a:gd name="T8" fmla="*/ 80 w 241"/>
                <a:gd name="T9" fmla="*/ 433 h 473"/>
                <a:gd name="T10" fmla="*/ 240 w 241"/>
                <a:gd name="T11" fmla="*/ 433 h 473"/>
                <a:gd name="T12" fmla="*/ 240 w 241"/>
                <a:gd name="T13" fmla="*/ 472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473">
                  <a:moveTo>
                    <a:pt x="240" y="472"/>
                  </a:moveTo>
                  <a:lnTo>
                    <a:pt x="0" y="472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433"/>
                  </a:lnTo>
                  <a:lnTo>
                    <a:pt x="240" y="433"/>
                  </a:lnTo>
                  <a:lnTo>
                    <a:pt x="240" y="4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80" name="Freeform 20"/>
            <p:cNvSpPr>
              <a:spLocks/>
            </p:cNvSpPr>
            <p:nvPr/>
          </p:nvSpPr>
          <p:spPr bwMode="auto">
            <a:xfrm>
              <a:off x="3130" y="536"/>
              <a:ext cx="78" cy="472"/>
            </a:xfrm>
            <a:custGeom>
              <a:avLst/>
              <a:gdLst>
                <a:gd name="T0" fmla="*/ 0 w 78"/>
                <a:gd name="T1" fmla="*/ 0 h 472"/>
                <a:gd name="T2" fmla="*/ 77 w 78"/>
                <a:gd name="T3" fmla="*/ 0 h 472"/>
                <a:gd name="T4" fmla="*/ 77 w 78"/>
                <a:gd name="T5" fmla="*/ 471 h 472"/>
                <a:gd name="T6" fmla="*/ 0 w 78"/>
                <a:gd name="T7" fmla="*/ 471 h 472"/>
                <a:gd name="T8" fmla="*/ 0 w 78"/>
                <a:gd name="T9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72">
                  <a:moveTo>
                    <a:pt x="0" y="0"/>
                  </a:moveTo>
                  <a:lnTo>
                    <a:pt x="77" y="0"/>
                  </a:lnTo>
                  <a:lnTo>
                    <a:pt x="77" y="471"/>
                  </a:lnTo>
                  <a:lnTo>
                    <a:pt x="0" y="4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81" name="Freeform 21"/>
            <p:cNvSpPr>
              <a:spLocks/>
            </p:cNvSpPr>
            <p:nvPr/>
          </p:nvSpPr>
          <p:spPr bwMode="auto">
            <a:xfrm>
              <a:off x="3271" y="535"/>
              <a:ext cx="345" cy="474"/>
            </a:xfrm>
            <a:custGeom>
              <a:avLst/>
              <a:gdLst>
                <a:gd name="T0" fmla="*/ 0 w 345"/>
                <a:gd name="T1" fmla="*/ 473 h 474"/>
                <a:gd name="T2" fmla="*/ 0 w 345"/>
                <a:gd name="T3" fmla="*/ 1 h 474"/>
                <a:gd name="T4" fmla="*/ 76 w 345"/>
                <a:gd name="T5" fmla="*/ 1 h 474"/>
                <a:gd name="T6" fmla="*/ 294 w 345"/>
                <a:gd name="T7" fmla="*/ 365 h 474"/>
                <a:gd name="T8" fmla="*/ 294 w 345"/>
                <a:gd name="T9" fmla="*/ 0 h 474"/>
                <a:gd name="T10" fmla="*/ 344 w 345"/>
                <a:gd name="T11" fmla="*/ 0 h 474"/>
                <a:gd name="T12" fmla="*/ 344 w 345"/>
                <a:gd name="T13" fmla="*/ 473 h 474"/>
                <a:gd name="T14" fmla="*/ 253 w 345"/>
                <a:gd name="T15" fmla="*/ 473 h 474"/>
                <a:gd name="T16" fmla="*/ 52 w 345"/>
                <a:gd name="T17" fmla="*/ 133 h 474"/>
                <a:gd name="T18" fmla="*/ 52 w 345"/>
                <a:gd name="T19" fmla="*/ 473 h 474"/>
                <a:gd name="T20" fmla="*/ 0 w 345"/>
                <a:gd name="T21" fmla="*/ 4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5" h="474">
                  <a:moveTo>
                    <a:pt x="0" y="473"/>
                  </a:moveTo>
                  <a:lnTo>
                    <a:pt x="0" y="1"/>
                  </a:lnTo>
                  <a:lnTo>
                    <a:pt x="76" y="1"/>
                  </a:lnTo>
                  <a:lnTo>
                    <a:pt x="294" y="365"/>
                  </a:lnTo>
                  <a:lnTo>
                    <a:pt x="294" y="0"/>
                  </a:lnTo>
                  <a:lnTo>
                    <a:pt x="344" y="0"/>
                  </a:lnTo>
                  <a:lnTo>
                    <a:pt x="344" y="473"/>
                  </a:lnTo>
                  <a:lnTo>
                    <a:pt x="253" y="473"/>
                  </a:lnTo>
                  <a:lnTo>
                    <a:pt x="52" y="133"/>
                  </a:lnTo>
                  <a:lnTo>
                    <a:pt x="52" y="473"/>
                  </a:lnTo>
                  <a:lnTo>
                    <a:pt x="0" y="47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grpSp>
          <p:nvGrpSpPr>
            <p:cNvPr id="220182" name="Group 22"/>
            <p:cNvGrpSpPr>
              <a:grpSpLocks/>
            </p:cNvGrpSpPr>
            <p:nvPr/>
          </p:nvGrpSpPr>
          <p:grpSpPr bwMode="auto">
            <a:xfrm>
              <a:off x="1489" y="432"/>
              <a:ext cx="725" cy="684"/>
              <a:chOff x="1489" y="432"/>
              <a:chExt cx="725" cy="684"/>
            </a:xfrm>
          </p:grpSpPr>
          <p:sp>
            <p:nvSpPr>
              <p:cNvPr id="220183" name="Freeform 23"/>
              <p:cNvSpPr>
                <a:spLocks/>
              </p:cNvSpPr>
              <p:nvPr/>
            </p:nvSpPr>
            <p:spPr bwMode="auto">
              <a:xfrm>
                <a:off x="1489" y="432"/>
                <a:ext cx="429" cy="681"/>
              </a:xfrm>
              <a:custGeom>
                <a:avLst/>
                <a:gdLst>
                  <a:gd name="T0" fmla="*/ 141 w 429"/>
                  <a:gd name="T1" fmla="*/ 0 h 681"/>
                  <a:gd name="T2" fmla="*/ 1 w 429"/>
                  <a:gd name="T3" fmla="*/ 139 h 681"/>
                  <a:gd name="T4" fmla="*/ 203 w 429"/>
                  <a:gd name="T5" fmla="*/ 339 h 681"/>
                  <a:gd name="T6" fmla="*/ 0 w 429"/>
                  <a:gd name="T7" fmla="*/ 541 h 681"/>
                  <a:gd name="T8" fmla="*/ 141 w 429"/>
                  <a:gd name="T9" fmla="*/ 680 h 681"/>
                  <a:gd name="T10" fmla="*/ 365 w 429"/>
                  <a:gd name="T11" fmla="*/ 680 h 681"/>
                  <a:gd name="T12" fmla="*/ 227 w 429"/>
                  <a:gd name="T13" fmla="*/ 542 h 681"/>
                  <a:gd name="T14" fmla="*/ 428 w 429"/>
                  <a:gd name="T15" fmla="*/ 341 h 681"/>
                  <a:gd name="T16" fmla="*/ 224 w 429"/>
                  <a:gd name="T17" fmla="*/ 138 h 681"/>
                  <a:gd name="T18" fmla="*/ 362 w 429"/>
                  <a:gd name="T19" fmla="*/ 0 h 681"/>
                  <a:gd name="T20" fmla="*/ 141 w 429"/>
                  <a:gd name="T21" fmla="*/ 0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9" h="681">
                    <a:moveTo>
                      <a:pt x="141" y="0"/>
                    </a:moveTo>
                    <a:lnTo>
                      <a:pt x="1" y="139"/>
                    </a:lnTo>
                    <a:lnTo>
                      <a:pt x="203" y="339"/>
                    </a:lnTo>
                    <a:lnTo>
                      <a:pt x="0" y="541"/>
                    </a:lnTo>
                    <a:lnTo>
                      <a:pt x="141" y="680"/>
                    </a:lnTo>
                    <a:lnTo>
                      <a:pt x="365" y="680"/>
                    </a:lnTo>
                    <a:lnTo>
                      <a:pt x="227" y="542"/>
                    </a:lnTo>
                    <a:lnTo>
                      <a:pt x="428" y="341"/>
                    </a:lnTo>
                    <a:lnTo>
                      <a:pt x="224" y="138"/>
                    </a:lnTo>
                    <a:lnTo>
                      <a:pt x="362" y="0"/>
                    </a:lnTo>
                    <a:lnTo>
                      <a:pt x="141" y="0"/>
                    </a:lnTo>
                  </a:path>
                </a:pathLst>
              </a:custGeom>
              <a:solidFill>
                <a:srgbClr val="6E0043"/>
              </a:solidFill>
              <a:ln w="12700" cap="rnd" cmpd="sng">
                <a:solidFill>
                  <a:srgbClr val="6E004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777"/>
              </a:p>
            </p:txBody>
          </p:sp>
          <p:sp>
            <p:nvSpPr>
              <p:cNvPr id="220184" name="Freeform 24"/>
              <p:cNvSpPr>
                <a:spLocks/>
              </p:cNvSpPr>
              <p:nvPr/>
            </p:nvSpPr>
            <p:spPr bwMode="auto">
              <a:xfrm>
                <a:off x="1855" y="433"/>
                <a:ext cx="346" cy="170"/>
              </a:xfrm>
              <a:custGeom>
                <a:avLst/>
                <a:gdLst>
                  <a:gd name="T0" fmla="*/ 0 w 346"/>
                  <a:gd name="T1" fmla="*/ 0 h 170"/>
                  <a:gd name="T2" fmla="*/ 65 w 346"/>
                  <a:gd name="T3" fmla="*/ 64 h 170"/>
                  <a:gd name="T4" fmla="*/ 173 w 346"/>
                  <a:gd name="T5" fmla="*/ 169 h 170"/>
                  <a:gd name="T6" fmla="*/ 345 w 346"/>
                  <a:gd name="T7" fmla="*/ 3 h 170"/>
                  <a:gd name="T8" fmla="*/ 127 w 346"/>
                  <a:gd name="T9" fmla="*/ 3 h 170"/>
                  <a:gd name="T10" fmla="*/ 65 w 346"/>
                  <a:gd name="T11" fmla="*/ 64 h 170"/>
                  <a:gd name="T12" fmla="*/ 0 w 346"/>
                  <a:gd name="T13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170">
                    <a:moveTo>
                      <a:pt x="0" y="0"/>
                    </a:moveTo>
                    <a:lnTo>
                      <a:pt x="65" y="64"/>
                    </a:lnTo>
                    <a:lnTo>
                      <a:pt x="173" y="169"/>
                    </a:lnTo>
                    <a:lnTo>
                      <a:pt x="345" y="3"/>
                    </a:lnTo>
                    <a:lnTo>
                      <a:pt x="127" y="3"/>
                    </a:lnTo>
                    <a:lnTo>
                      <a:pt x="65" y="6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6E0043"/>
              </a:solidFill>
              <a:ln w="12700" cap="rnd" cmpd="sng">
                <a:solidFill>
                  <a:srgbClr val="6E004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777"/>
              </a:p>
            </p:txBody>
          </p:sp>
          <p:sp>
            <p:nvSpPr>
              <p:cNvPr id="220185" name="Freeform 25"/>
              <p:cNvSpPr>
                <a:spLocks/>
              </p:cNvSpPr>
              <p:nvPr/>
            </p:nvSpPr>
            <p:spPr bwMode="auto">
              <a:xfrm>
                <a:off x="1855" y="433"/>
                <a:ext cx="352" cy="176"/>
              </a:xfrm>
              <a:custGeom>
                <a:avLst/>
                <a:gdLst>
                  <a:gd name="T0" fmla="*/ 0 w 352"/>
                  <a:gd name="T1" fmla="*/ 0 h 176"/>
                  <a:gd name="T2" fmla="*/ 66 w 352"/>
                  <a:gd name="T3" fmla="*/ 66 h 176"/>
                  <a:gd name="T4" fmla="*/ 176 w 352"/>
                  <a:gd name="T5" fmla="*/ 175 h 176"/>
                  <a:gd name="T6" fmla="*/ 351 w 352"/>
                  <a:gd name="T7" fmla="*/ 3 h 176"/>
                  <a:gd name="T8" fmla="*/ 129 w 352"/>
                  <a:gd name="T9" fmla="*/ 3 h 176"/>
                  <a:gd name="T10" fmla="*/ 66 w 352"/>
                  <a:gd name="T11" fmla="*/ 6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2" h="176">
                    <a:moveTo>
                      <a:pt x="0" y="0"/>
                    </a:moveTo>
                    <a:lnTo>
                      <a:pt x="66" y="66"/>
                    </a:lnTo>
                    <a:lnTo>
                      <a:pt x="176" y="175"/>
                    </a:lnTo>
                    <a:lnTo>
                      <a:pt x="351" y="3"/>
                    </a:lnTo>
                    <a:lnTo>
                      <a:pt x="129" y="3"/>
                    </a:lnTo>
                    <a:lnTo>
                      <a:pt x="66" y="66"/>
                    </a:lnTo>
                  </a:path>
                </a:pathLst>
              </a:custGeom>
              <a:solidFill>
                <a:srgbClr val="6E0043"/>
              </a:solidFill>
              <a:ln w="12700" cap="rnd" cmpd="sng">
                <a:solidFill>
                  <a:srgbClr val="6E004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777"/>
              </a:p>
            </p:txBody>
          </p:sp>
          <p:sp>
            <p:nvSpPr>
              <p:cNvPr id="220186" name="Freeform 26"/>
              <p:cNvSpPr>
                <a:spLocks/>
              </p:cNvSpPr>
              <p:nvPr/>
            </p:nvSpPr>
            <p:spPr bwMode="auto">
              <a:xfrm>
                <a:off x="1859" y="941"/>
                <a:ext cx="349" cy="169"/>
              </a:xfrm>
              <a:custGeom>
                <a:avLst/>
                <a:gdLst>
                  <a:gd name="T0" fmla="*/ 0 w 349"/>
                  <a:gd name="T1" fmla="*/ 168 h 169"/>
                  <a:gd name="T2" fmla="*/ 0 w 349"/>
                  <a:gd name="T3" fmla="*/ 168 h 169"/>
                  <a:gd name="T4" fmla="*/ 174 w 349"/>
                  <a:gd name="T5" fmla="*/ 0 h 169"/>
                  <a:gd name="T6" fmla="*/ 348 w 349"/>
                  <a:gd name="T7" fmla="*/ 167 h 169"/>
                  <a:gd name="T8" fmla="*/ 124 w 349"/>
                  <a:gd name="T9" fmla="*/ 167 h 169"/>
                  <a:gd name="T10" fmla="*/ 62 w 349"/>
                  <a:gd name="T11" fmla="*/ 108 h 169"/>
                  <a:gd name="T12" fmla="*/ 0 w 349"/>
                  <a:gd name="T13" fmla="*/ 168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169">
                    <a:moveTo>
                      <a:pt x="0" y="168"/>
                    </a:moveTo>
                    <a:lnTo>
                      <a:pt x="0" y="168"/>
                    </a:lnTo>
                    <a:lnTo>
                      <a:pt x="174" y="0"/>
                    </a:lnTo>
                    <a:lnTo>
                      <a:pt x="348" y="167"/>
                    </a:lnTo>
                    <a:lnTo>
                      <a:pt x="124" y="167"/>
                    </a:lnTo>
                    <a:lnTo>
                      <a:pt x="62" y="108"/>
                    </a:lnTo>
                    <a:lnTo>
                      <a:pt x="0" y="168"/>
                    </a:lnTo>
                  </a:path>
                </a:pathLst>
              </a:custGeom>
              <a:solidFill>
                <a:srgbClr val="6E0043"/>
              </a:solidFill>
              <a:ln w="12700" cap="rnd" cmpd="sng">
                <a:solidFill>
                  <a:srgbClr val="6E004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777"/>
              </a:p>
            </p:txBody>
          </p:sp>
          <p:sp>
            <p:nvSpPr>
              <p:cNvPr id="220187" name="Freeform 27"/>
              <p:cNvSpPr>
                <a:spLocks/>
              </p:cNvSpPr>
              <p:nvPr/>
            </p:nvSpPr>
            <p:spPr bwMode="auto">
              <a:xfrm>
                <a:off x="1859" y="941"/>
                <a:ext cx="355" cy="175"/>
              </a:xfrm>
              <a:custGeom>
                <a:avLst/>
                <a:gdLst>
                  <a:gd name="T0" fmla="*/ 0 w 355"/>
                  <a:gd name="T1" fmla="*/ 174 h 175"/>
                  <a:gd name="T2" fmla="*/ 0 w 355"/>
                  <a:gd name="T3" fmla="*/ 174 h 175"/>
                  <a:gd name="T4" fmla="*/ 177 w 355"/>
                  <a:gd name="T5" fmla="*/ 0 h 175"/>
                  <a:gd name="T6" fmla="*/ 354 w 355"/>
                  <a:gd name="T7" fmla="*/ 173 h 175"/>
                  <a:gd name="T8" fmla="*/ 126 w 355"/>
                  <a:gd name="T9" fmla="*/ 173 h 175"/>
                  <a:gd name="T10" fmla="*/ 63 w 355"/>
                  <a:gd name="T11" fmla="*/ 112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5" h="175">
                    <a:moveTo>
                      <a:pt x="0" y="174"/>
                    </a:moveTo>
                    <a:lnTo>
                      <a:pt x="0" y="174"/>
                    </a:lnTo>
                    <a:lnTo>
                      <a:pt x="177" y="0"/>
                    </a:lnTo>
                    <a:lnTo>
                      <a:pt x="354" y="173"/>
                    </a:lnTo>
                    <a:lnTo>
                      <a:pt x="126" y="173"/>
                    </a:lnTo>
                    <a:lnTo>
                      <a:pt x="63" y="112"/>
                    </a:lnTo>
                  </a:path>
                </a:pathLst>
              </a:custGeom>
              <a:solidFill>
                <a:srgbClr val="6E0043"/>
              </a:solidFill>
              <a:ln w="12700" cap="rnd" cmpd="sng">
                <a:solidFill>
                  <a:srgbClr val="6E004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777"/>
              </a:p>
            </p:txBody>
          </p:sp>
        </p:grpSp>
        <p:sp>
          <p:nvSpPr>
            <p:cNvPr id="220188" name="Freeform 28"/>
            <p:cNvSpPr>
              <a:spLocks/>
            </p:cNvSpPr>
            <p:nvPr/>
          </p:nvSpPr>
          <p:spPr bwMode="auto">
            <a:xfrm>
              <a:off x="3652" y="535"/>
              <a:ext cx="335" cy="474"/>
            </a:xfrm>
            <a:custGeom>
              <a:avLst/>
              <a:gdLst>
                <a:gd name="T0" fmla="*/ 334 w 335"/>
                <a:gd name="T1" fmla="*/ 0 h 474"/>
                <a:gd name="T2" fmla="*/ 57 w 335"/>
                <a:gd name="T3" fmla="*/ 473 h 474"/>
                <a:gd name="T4" fmla="*/ 0 w 335"/>
                <a:gd name="T5" fmla="*/ 473 h 474"/>
                <a:gd name="T6" fmla="*/ 280 w 335"/>
                <a:gd name="T7" fmla="*/ 0 h 474"/>
                <a:gd name="T8" fmla="*/ 334 w 335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474">
                  <a:moveTo>
                    <a:pt x="334" y="0"/>
                  </a:moveTo>
                  <a:lnTo>
                    <a:pt x="57" y="473"/>
                  </a:lnTo>
                  <a:lnTo>
                    <a:pt x="0" y="473"/>
                  </a:lnTo>
                  <a:lnTo>
                    <a:pt x="280" y="0"/>
                  </a:lnTo>
                  <a:lnTo>
                    <a:pt x="33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89" name="Freeform 29"/>
            <p:cNvSpPr>
              <a:spLocks/>
            </p:cNvSpPr>
            <p:nvPr/>
          </p:nvSpPr>
          <p:spPr bwMode="auto">
            <a:xfrm>
              <a:off x="3652" y="533"/>
              <a:ext cx="335" cy="476"/>
            </a:xfrm>
            <a:custGeom>
              <a:avLst/>
              <a:gdLst>
                <a:gd name="T0" fmla="*/ 96 w 335"/>
                <a:gd name="T1" fmla="*/ 0 h 476"/>
                <a:gd name="T2" fmla="*/ 334 w 335"/>
                <a:gd name="T3" fmla="*/ 475 h 476"/>
                <a:gd name="T4" fmla="*/ 243 w 335"/>
                <a:gd name="T5" fmla="*/ 475 h 476"/>
                <a:gd name="T6" fmla="*/ 0 w 335"/>
                <a:gd name="T7" fmla="*/ 0 h 476"/>
                <a:gd name="T8" fmla="*/ 96 w 335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476">
                  <a:moveTo>
                    <a:pt x="96" y="0"/>
                  </a:moveTo>
                  <a:lnTo>
                    <a:pt x="334" y="475"/>
                  </a:lnTo>
                  <a:lnTo>
                    <a:pt x="243" y="475"/>
                  </a:lnTo>
                  <a:lnTo>
                    <a:pt x="0" y="0"/>
                  </a:lnTo>
                  <a:lnTo>
                    <a:pt x="9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90" name="Freeform 30"/>
            <p:cNvSpPr>
              <a:spLocks/>
            </p:cNvSpPr>
            <p:nvPr/>
          </p:nvSpPr>
          <p:spPr bwMode="auto">
            <a:xfrm>
              <a:off x="4106" y="569"/>
              <a:ext cx="73" cy="88"/>
            </a:xfrm>
            <a:custGeom>
              <a:avLst/>
              <a:gdLst>
                <a:gd name="T0" fmla="*/ 0 w 73"/>
                <a:gd name="T1" fmla="*/ 0 h 88"/>
                <a:gd name="T2" fmla="*/ 46 w 73"/>
                <a:gd name="T3" fmla="*/ 0 h 88"/>
                <a:gd name="T4" fmla="*/ 56 w 73"/>
                <a:gd name="T5" fmla="*/ 4 h 88"/>
                <a:gd name="T6" fmla="*/ 64 w 73"/>
                <a:gd name="T7" fmla="*/ 10 h 88"/>
                <a:gd name="T8" fmla="*/ 68 w 73"/>
                <a:gd name="T9" fmla="*/ 21 h 88"/>
                <a:gd name="T10" fmla="*/ 67 w 73"/>
                <a:gd name="T11" fmla="*/ 32 h 88"/>
                <a:gd name="T12" fmla="*/ 63 w 73"/>
                <a:gd name="T13" fmla="*/ 41 h 88"/>
                <a:gd name="T14" fmla="*/ 60 w 73"/>
                <a:gd name="T15" fmla="*/ 46 h 88"/>
                <a:gd name="T16" fmla="*/ 64 w 73"/>
                <a:gd name="T17" fmla="*/ 51 h 88"/>
                <a:gd name="T18" fmla="*/ 66 w 73"/>
                <a:gd name="T19" fmla="*/ 57 h 88"/>
                <a:gd name="T20" fmla="*/ 67 w 73"/>
                <a:gd name="T21" fmla="*/ 66 h 88"/>
                <a:gd name="T22" fmla="*/ 67 w 73"/>
                <a:gd name="T23" fmla="*/ 72 h 88"/>
                <a:gd name="T24" fmla="*/ 67 w 73"/>
                <a:gd name="T25" fmla="*/ 76 h 88"/>
                <a:gd name="T26" fmla="*/ 67 w 73"/>
                <a:gd name="T27" fmla="*/ 80 h 88"/>
                <a:gd name="T28" fmla="*/ 68 w 73"/>
                <a:gd name="T29" fmla="*/ 82 h 88"/>
                <a:gd name="T30" fmla="*/ 70 w 73"/>
                <a:gd name="T31" fmla="*/ 85 h 88"/>
                <a:gd name="T32" fmla="*/ 71 w 73"/>
                <a:gd name="T33" fmla="*/ 86 h 88"/>
                <a:gd name="T34" fmla="*/ 72 w 73"/>
                <a:gd name="T35" fmla="*/ 87 h 88"/>
                <a:gd name="T36" fmla="*/ 56 w 73"/>
                <a:gd name="T37" fmla="*/ 85 h 88"/>
                <a:gd name="T38" fmla="*/ 56 w 73"/>
                <a:gd name="T39" fmla="*/ 78 h 88"/>
                <a:gd name="T40" fmla="*/ 56 w 73"/>
                <a:gd name="T41" fmla="*/ 67 h 88"/>
                <a:gd name="T42" fmla="*/ 54 w 73"/>
                <a:gd name="T43" fmla="*/ 59 h 88"/>
                <a:gd name="T44" fmla="*/ 51 w 73"/>
                <a:gd name="T45" fmla="*/ 53 h 88"/>
                <a:gd name="T46" fmla="*/ 45 w 73"/>
                <a:gd name="T47" fmla="*/ 50 h 88"/>
                <a:gd name="T48" fmla="*/ 11 w 73"/>
                <a:gd name="T49" fmla="*/ 50 h 88"/>
                <a:gd name="T50" fmla="*/ 0 w 73"/>
                <a:gd name="T51" fmla="*/ 87 h 88"/>
                <a:gd name="T52" fmla="*/ 42 w 73"/>
                <a:gd name="T53" fmla="*/ 41 h 88"/>
                <a:gd name="T54" fmla="*/ 47 w 73"/>
                <a:gd name="T55" fmla="*/ 40 h 88"/>
                <a:gd name="T56" fmla="*/ 53 w 73"/>
                <a:gd name="T57" fmla="*/ 36 h 88"/>
                <a:gd name="T58" fmla="*/ 56 w 73"/>
                <a:gd name="T59" fmla="*/ 32 h 88"/>
                <a:gd name="T60" fmla="*/ 57 w 73"/>
                <a:gd name="T61" fmla="*/ 26 h 88"/>
                <a:gd name="T62" fmla="*/ 56 w 73"/>
                <a:gd name="T63" fmla="*/ 21 h 88"/>
                <a:gd name="T64" fmla="*/ 54 w 73"/>
                <a:gd name="T65" fmla="*/ 15 h 88"/>
                <a:gd name="T66" fmla="*/ 49 w 73"/>
                <a:gd name="T67" fmla="*/ 11 h 88"/>
                <a:gd name="T68" fmla="*/ 42 w 73"/>
                <a:gd name="T69" fmla="*/ 10 h 88"/>
                <a:gd name="T70" fmla="*/ 11 w 73"/>
                <a:gd name="T71" fmla="*/ 4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3" h="88">
                  <a:moveTo>
                    <a:pt x="0" y="87"/>
                  </a:moveTo>
                  <a:lnTo>
                    <a:pt x="0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1" y="2"/>
                  </a:lnTo>
                  <a:lnTo>
                    <a:pt x="56" y="4"/>
                  </a:lnTo>
                  <a:lnTo>
                    <a:pt x="60" y="7"/>
                  </a:lnTo>
                  <a:lnTo>
                    <a:pt x="64" y="10"/>
                  </a:lnTo>
                  <a:lnTo>
                    <a:pt x="66" y="15"/>
                  </a:lnTo>
                  <a:lnTo>
                    <a:pt x="68" y="21"/>
                  </a:lnTo>
                  <a:lnTo>
                    <a:pt x="68" y="25"/>
                  </a:lnTo>
                  <a:lnTo>
                    <a:pt x="67" y="32"/>
                  </a:lnTo>
                  <a:lnTo>
                    <a:pt x="66" y="37"/>
                  </a:lnTo>
                  <a:lnTo>
                    <a:pt x="63" y="41"/>
                  </a:lnTo>
                  <a:lnTo>
                    <a:pt x="57" y="45"/>
                  </a:lnTo>
                  <a:lnTo>
                    <a:pt x="60" y="46"/>
                  </a:lnTo>
                  <a:lnTo>
                    <a:pt x="63" y="49"/>
                  </a:lnTo>
                  <a:lnTo>
                    <a:pt x="64" y="51"/>
                  </a:lnTo>
                  <a:lnTo>
                    <a:pt x="65" y="53"/>
                  </a:lnTo>
                  <a:lnTo>
                    <a:pt x="66" y="57"/>
                  </a:lnTo>
                  <a:lnTo>
                    <a:pt x="66" y="63"/>
                  </a:lnTo>
                  <a:lnTo>
                    <a:pt x="67" y="66"/>
                  </a:lnTo>
                  <a:lnTo>
                    <a:pt x="67" y="71"/>
                  </a:lnTo>
                  <a:lnTo>
                    <a:pt x="67" y="72"/>
                  </a:lnTo>
                  <a:lnTo>
                    <a:pt x="67" y="75"/>
                  </a:lnTo>
                  <a:lnTo>
                    <a:pt x="67" y="76"/>
                  </a:lnTo>
                  <a:lnTo>
                    <a:pt x="67" y="79"/>
                  </a:lnTo>
                  <a:lnTo>
                    <a:pt x="67" y="80"/>
                  </a:lnTo>
                  <a:lnTo>
                    <a:pt x="68" y="81"/>
                  </a:lnTo>
                  <a:lnTo>
                    <a:pt x="68" y="82"/>
                  </a:lnTo>
                  <a:lnTo>
                    <a:pt x="68" y="83"/>
                  </a:lnTo>
                  <a:lnTo>
                    <a:pt x="70" y="85"/>
                  </a:lnTo>
                  <a:lnTo>
                    <a:pt x="71" y="85"/>
                  </a:lnTo>
                  <a:lnTo>
                    <a:pt x="71" y="86"/>
                  </a:lnTo>
                  <a:lnTo>
                    <a:pt x="72" y="86"/>
                  </a:lnTo>
                  <a:lnTo>
                    <a:pt x="72" y="87"/>
                  </a:lnTo>
                  <a:lnTo>
                    <a:pt x="57" y="87"/>
                  </a:lnTo>
                  <a:lnTo>
                    <a:pt x="56" y="85"/>
                  </a:lnTo>
                  <a:lnTo>
                    <a:pt x="56" y="81"/>
                  </a:lnTo>
                  <a:lnTo>
                    <a:pt x="56" y="78"/>
                  </a:lnTo>
                  <a:lnTo>
                    <a:pt x="56" y="72"/>
                  </a:lnTo>
                  <a:lnTo>
                    <a:pt x="56" y="67"/>
                  </a:lnTo>
                  <a:lnTo>
                    <a:pt x="54" y="63"/>
                  </a:lnTo>
                  <a:lnTo>
                    <a:pt x="54" y="59"/>
                  </a:lnTo>
                  <a:lnTo>
                    <a:pt x="54" y="56"/>
                  </a:lnTo>
                  <a:lnTo>
                    <a:pt x="51" y="53"/>
                  </a:lnTo>
                  <a:lnTo>
                    <a:pt x="49" y="51"/>
                  </a:lnTo>
                  <a:lnTo>
                    <a:pt x="45" y="50"/>
                  </a:lnTo>
                  <a:lnTo>
                    <a:pt x="42" y="50"/>
                  </a:lnTo>
                  <a:lnTo>
                    <a:pt x="11" y="50"/>
                  </a:lnTo>
                  <a:lnTo>
                    <a:pt x="11" y="87"/>
                  </a:lnTo>
                  <a:lnTo>
                    <a:pt x="0" y="87"/>
                  </a:lnTo>
                  <a:lnTo>
                    <a:pt x="11" y="41"/>
                  </a:lnTo>
                  <a:lnTo>
                    <a:pt x="42" y="41"/>
                  </a:lnTo>
                  <a:lnTo>
                    <a:pt x="45" y="41"/>
                  </a:lnTo>
                  <a:lnTo>
                    <a:pt x="47" y="40"/>
                  </a:lnTo>
                  <a:lnTo>
                    <a:pt x="50" y="37"/>
                  </a:lnTo>
                  <a:lnTo>
                    <a:pt x="53" y="36"/>
                  </a:lnTo>
                  <a:lnTo>
                    <a:pt x="54" y="34"/>
                  </a:lnTo>
                  <a:lnTo>
                    <a:pt x="56" y="32"/>
                  </a:lnTo>
                  <a:lnTo>
                    <a:pt x="57" y="29"/>
                  </a:lnTo>
                  <a:lnTo>
                    <a:pt x="57" y="26"/>
                  </a:lnTo>
                  <a:lnTo>
                    <a:pt x="57" y="22"/>
                  </a:lnTo>
                  <a:lnTo>
                    <a:pt x="56" y="21"/>
                  </a:lnTo>
                  <a:lnTo>
                    <a:pt x="54" y="18"/>
                  </a:lnTo>
                  <a:lnTo>
                    <a:pt x="54" y="15"/>
                  </a:lnTo>
                  <a:lnTo>
                    <a:pt x="51" y="14"/>
                  </a:lnTo>
                  <a:lnTo>
                    <a:pt x="49" y="11"/>
                  </a:lnTo>
                  <a:lnTo>
                    <a:pt x="46" y="10"/>
                  </a:lnTo>
                  <a:lnTo>
                    <a:pt x="42" y="10"/>
                  </a:lnTo>
                  <a:lnTo>
                    <a:pt x="11" y="10"/>
                  </a:lnTo>
                  <a:lnTo>
                    <a:pt x="11" y="41"/>
                  </a:lnTo>
                  <a:lnTo>
                    <a:pt x="0" y="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91" name="Freeform 31"/>
            <p:cNvSpPr>
              <a:spLocks/>
            </p:cNvSpPr>
            <p:nvPr/>
          </p:nvSpPr>
          <p:spPr bwMode="auto">
            <a:xfrm>
              <a:off x="4147" y="616"/>
              <a:ext cx="83" cy="83"/>
            </a:xfrm>
            <a:custGeom>
              <a:avLst/>
              <a:gdLst>
                <a:gd name="T0" fmla="*/ 73 w 83"/>
                <a:gd name="T1" fmla="*/ 0 h 83"/>
                <a:gd name="T2" fmla="*/ 73 w 83"/>
                <a:gd name="T3" fmla="*/ 0 h 83"/>
                <a:gd name="T4" fmla="*/ 73 w 83"/>
                <a:gd name="T5" fmla="*/ 15 h 83"/>
                <a:gd name="T6" fmla="*/ 67 w 83"/>
                <a:gd name="T7" fmla="*/ 28 h 83"/>
                <a:gd name="T8" fmla="*/ 60 w 83"/>
                <a:gd name="T9" fmla="*/ 41 h 83"/>
                <a:gd name="T10" fmla="*/ 52 w 83"/>
                <a:gd name="T11" fmla="*/ 52 h 83"/>
                <a:gd name="T12" fmla="*/ 41 w 83"/>
                <a:gd name="T13" fmla="*/ 60 h 83"/>
                <a:gd name="T14" fmla="*/ 29 w 83"/>
                <a:gd name="T15" fmla="*/ 67 h 83"/>
                <a:gd name="T16" fmla="*/ 15 w 83"/>
                <a:gd name="T17" fmla="*/ 72 h 83"/>
                <a:gd name="T18" fmla="*/ 0 w 83"/>
                <a:gd name="T19" fmla="*/ 72 h 83"/>
                <a:gd name="T20" fmla="*/ 0 w 83"/>
                <a:gd name="T21" fmla="*/ 82 h 83"/>
                <a:gd name="T22" fmla="*/ 15 w 83"/>
                <a:gd name="T23" fmla="*/ 79 h 83"/>
                <a:gd name="T24" fmla="*/ 31 w 83"/>
                <a:gd name="T25" fmla="*/ 75 h 83"/>
                <a:gd name="T26" fmla="*/ 46 w 83"/>
                <a:gd name="T27" fmla="*/ 67 h 83"/>
                <a:gd name="T28" fmla="*/ 57 w 83"/>
                <a:gd name="T29" fmla="*/ 57 h 83"/>
                <a:gd name="T30" fmla="*/ 67 w 83"/>
                <a:gd name="T31" fmla="*/ 46 h 83"/>
                <a:gd name="T32" fmla="*/ 75 w 83"/>
                <a:gd name="T33" fmla="*/ 31 h 83"/>
                <a:gd name="T34" fmla="*/ 80 w 83"/>
                <a:gd name="T35" fmla="*/ 15 h 83"/>
                <a:gd name="T36" fmla="*/ 82 w 83"/>
                <a:gd name="T37" fmla="*/ 0 h 83"/>
                <a:gd name="T38" fmla="*/ 73 w 83"/>
                <a:gd name="T3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83">
                  <a:moveTo>
                    <a:pt x="73" y="0"/>
                  </a:moveTo>
                  <a:lnTo>
                    <a:pt x="73" y="0"/>
                  </a:lnTo>
                  <a:lnTo>
                    <a:pt x="73" y="15"/>
                  </a:lnTo>
                  <a:lnTo>
                    <a:pt x="67" y="28"/>
                  </a:lnTo>
                  <a:lnTo>
                    <a:pt x="60" y="41"/>
                  </a:lnTo>
                  <a:lnTo>
                    <a:pt x="52" y="52"/>
                  </a:lnTo>
                  <a:lnTo>
                    <a:pt x="41" y="60"/>
                  </a:lnTo>
                  <a:lnTo>
                    <a:pt x="29" y="67"/>
                  </a:lnTo>
                  <a:lnTo>
                    <a:pt x="15" y="72"/>
                  </a:lnTo>
                  <a:lnTo>
                    <a:pt x="0" y="72"/>
                  </a:lnTo>
                  <a:lnTo>
                    <a:pt x="0" y="82"/>
                  </a:lnTo>
                  <a:lnTo>
                    <a:pt x="15" y="79"/>
                  </a:lnTo>
                  <a:lnTo>
                    <a:pt x="31" y="75"/>
                  </a:lnTo>
                  <a:lnTo>
                    <a:pt x="46" y="67"/>
                  </a:lnTo>
                  <a:lnTo>
                    <a:pt x="57" y="57"/>
                  </a:lnTo>
                  <a:lnTo>
                    <a:pt x="67" y="46"/>
                  </a:lnTo>
                  <a:lnTo>
                    <a:pt x="75" y="31"/>
                  </a:lnTo>
                  <a:lnTo>
                    <a:pt x="80" y="15"/>
                  </a:lnTo>
                  <a:lnTo>
                    <a:pt x="82" y="0"/>
                  </a:lnTo>
                  <a:lnTo>
                    <a:pt x="7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92" name="Freeform 32"/>
            <p:cNvSpPr>
              <a:spLocks/>
            </p:cNvSpPr>
            <p:nvPr/>
          </p:nvSpPr>
          <p:spPr bwMode="auto">
            <a:xfrm>
              <a:off x="4147" y="528"/>
              <a:ext cx="83" cy="83"/>
            </a:xfrm>
            <a:custGeom>
              <a:avLst/>
              <a:gdLst>
                <a:gd name="T0" fmla="*/ 0 w 83"/>
                <a:gd name="T1" fmla="*/ 10 h 83"/>
                <a:gd name="T2" fmla="*/ 0 w 83"/>
                <a:gd name="T3" fmla="*/ 10 h 83"/>
                <a:gd name="T4" fmla="*/ 15 w 83"/>
                <a:gd name="T5" fmla="*/ 10 h 83"/>
                <a:gd name="T6" fmla="*/ 29 w 83"/>
                <a:gd name="T7" fmla="*/ 15 h 83"/>
                <a:gd name="T8" fmla="*/ 41 w 83"/>
                <a:gd name="T9" fmla="*/ 22 h 83"/>
                <a:gd name="T10" fmla="*/ 52 w 83"/>
                <a:gd name="T11" fmla="*/ 30 h 83"/>
                <a:gd name="T12" fmla="*/ 60 w 83"/>
                <a:gd name="T13" fmla="*/ 41 h 83"/>
                <a:gd name="T14" fmla="*/ 67 w 83"/>
                <a:gd name="T15" fmla="*/ 53 h 83"/>
                <a:gd name="T16" fmla="*/ 73 w 83"/>
                <a:gd name="T17" fmla="*/ 67 h 83"/>
                <a:gd name="T18" fmla="*/ 73 w 83"/>
                <a:gd name="T19" fmla="*/ 82 h 83"/>
                <a:gd name="T20" fmla="*/ 82 w 83"/>
                <a:gd name="T21" fmla="*/ 82 h 83"/>
                <a:gd name="T22" fmla="*/ 80 w 83"/>
                <a:gd name="T23" fmla="*/ 67 h 83"/>
                <a:gd name="T24" fmla="*/ 75 w 83"/>
                <a:gd name="T25" fmla="*/ 51 h 83"/>
                <a:gd name="T26" fmla="*/ 67 w 83"/>
                <a:gd name="T27" fmla="*/ 36 h 83"/>
                <a:gd name="T28" fmla="*/ 57 w 83"/>
                <a:gd name="T29" fmla="*/ 25 h 83"/>
                <a:gd name="T30" fmla="*/ 46 w 83"/>
                <a:gd name="T31" fmla="*/ 15 h 83"/>
                <a:gd name="T32" fmla="*/ 31 w 83"/>
                <a:gd name="T33" fmla="*/ 7 h 83"/>
                <a:gd name="T34" fmla="*/ 15 w 83"/>
                <a:gd name="T35" fmla="*/ 3 h 83"/>
                <a:gd name="T36" fmla="*/ 0 w 83"/>
                <a:gd name="T37" fmla="*/ 0 h 83"/>
                <a:gd name="T38" fmla="*/ 0 w 83"/>
                <a:gd name="T39" fmla="*/ 1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83">
                  <a:moveTo>
                    <a:pt x="0" y="10"/>
                  </a:moveTo>
                  <a:lnTo>
                    <a:pt x="0" y="10"/>
                  </a:lnTo>
                  <a:lnTo>
                    <a:pt x="15" y="10"/>
                  </a:lnTo>
                  <a:lnTo>
                    <a:pt x="29" y="15"/>
                  </a:lnTo>
                  <a:lnTo>
                    <a:pt x="41" y="22"/>
                  </a:lnTo>
                  <a:lnTo>
                    <a:pt x="52" y="30"/>
                  </a:lnTo>
                  <a:lnTo>
                    <a:pt x="60" y="41"/>
                  </a:lnTo>
                  <a:lnTo>
                    <a:pt x="67" y="53"/>
                  </a:lnTo>
                  <a:lnTo>
                    <a:pt x="73" y="67"/>
                  </a:lnTo>
                  <a:lnTo>
                    <a:pt x="73" y="82"/>
                  </a:lnTo>
                  <a:lnTo>
                    <a:pt x="82" y="82"/>
                  </a:lnTo>
                  <a:lnTo>
                    <a:pt x="80" y="67"/>
                  </a:lnTo>
                  <a:lnTo>
                    <a:pt x="75" y="51"/>
                  </a:lnTo>
                  <a:lnTo>
                    <a:pt x="67" y="36"/>
                  </a:lnTo>
                  <a:lnTo>
                    <a:pt x="57" y="25"/>
                  </a:lnTo>
                  <a:lnTo>
                    <a:pt x="46" y="15"/>
                  </a:lnTo>
                  <a:lnTo>
                    <a:pt x="31" y="7"/>
                  </a:lnTo>
                  <a:lnTo>
                    <a:pt x="15" y="3"/>
                  </a:lnTo>
                  <a:lnTo>
                    <a:pt x="0" y="0"/>
                  </a:lnTo>
                  <a:lnTo>
                    <a:pt x="0" y="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93" name="Freeform 33"/>
            <p:cNvSpPr>
              <a:spLocks/>
            </p:cNvSpPr>
            <p:nvPr/>
          </p:nvSpPr>
          <p:spPr bwMode="auto">
            <a:xfrm>
              <a:off x="4061" y="528"/>
              <a:ext cx="81" cy="83"/>
            </a:xfrm>
            <a:custGeom>
              <a:avLst/>
              <a:gdLst>
                <a:gd name="T0" fmla="*/ 9 w 81"/>
                <a:gd name="T1" fmla="*/ 82 h 83"/>
                <a:gd name="T2" fmla="*/ 9 w 81"/>
                <a:gd name="T3" fmla="*/ 82 h 83"/>
                <a:gd name="T4" fmla="*/ 9 w 81"/>
                <a:gd name="T5" fmla="*/ 67 h 83"/>
                <a:gd name="T6" fmla="*/ 15 w 81"/>
                <a:gd name="T7" fmla="*/ 53 h 83"/>
                <a:gd name="T8" fmla="*/ 20 w 81"/>
                <a:gd name="T9" fmla="*/ 41 h 83"/>
                <a:gd name="T10" fmla="*/ 30 w 81"/>
                <a:gd name="T11" fmla="*/ 30 h 83"/>
                <a:gd name="T12" fmla="*/ 41 w 81"/>
                <a:gd name="T13" fmla="*/ 22 h 83"/>
                <a:gd name="T14" fmla="*/ 52 w 81"/>
                <a:gd name="T15" fmla="*/ 15 h 83"/>
                <a:gd name="T16" fmla="*/ 64 w 81"/>
                <a:gd name="T17" fmla="*/ 10 h 83"/>
                <a:gd name="T18" fmla="*/ 80 w 81"/>
                <a:gd name="T19" fmla="*/ 10 h 83"/>
                <a:gd name="T20" fmla="*/ 80 w 81"/>
                <a:gd name="T21" fmla="*/ 0 h 83"/>
                <a:gd name="T22" fmla="*/ 64 w 81"/>
                <a:gd name="T23" fmla="*/ 3 h 83"/>
                <a:gd name="T24" fmla="*/ 49 w 81"/>
                <a:gd name="T25" fmla="*/ 7 h 83"/>
                <a:gd name="T26" fmla="*/ 36 w 81"/>
                <a:gd name="T27" fmla="*/ 15 h 83"/>
                <a:gd name="T28" fmla="*/ 24 w 81"/>
                <a:gd name="T29" fmla="*/ 25 h 83"/>
                <a:gd name="T30" fmla="*/ 13 w 81"/>
                <a:gd name="T31" fmla="*/ 36 h 83"/>
                <a:gd name="T32" fmla="*/ 7 w 81"/>
                <a:gd name="T33" fmla="*/ 51 h 83"/>
                <a:gd name="T34" fmla="*/ 2 w 81"/>
                <a:gd name="T35" fmla="*/ 67 h 83"/>
                <a:gd name="T36" fmla="*/ 0 w 81"/>
                <a:gd name="T37" fmla="*/ 82 h 83"/>
                <a:gd name="T38" fmla="*/ 9 w 81"/>
                <a:gd name="T39" fmla="*/ 8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1" h="83">
                  <a:moveTo>
                    <a:pt x="9" y="82"/>
                  </a:moveTo>
                  <a:lnTo>
                    <a:pt x="9" y="82"/>
                  </a:lnTo>
                  <a:lnTo>
                    <a:pt x="9" y="67"/>
                  </a:lnTo>
                  <a:lnTo>
                    <a:pt x="15" y="53"/>
                  </a:lnTo>
                  <a:lnTo>
                    <a:pt x="20" y="41"/>
                  </a:lnTo>
                  <a:lnTo>
                    <a:pt x="30" y="30"/>
                  </a:lnTo>
                  <a:lnTo>
                    <a:pt x="41" y="22"/>
                  </a:lnTo>
                  <a:lnTo>
                    <a:pt x="52" y="15"/>
                  </a:lnTo>
                  <a:lnTo>
                    <a:pt x="64" y="10"/>
                  </a:lnTo>
                  <a:lnTo>
                    <a:pt x="80" y="10"/>
                  </a:lnTo>
                  <a:lnTo>
                    <a:pt x="80" y="0"/>
                  </a:lnTo>
                  <a:lnTo>
                    <a:pt x="64" y="3"/>
                  </a:lnTo>
                  <a:lnTo>
                    <a:pt x="49" y="7"/>
                  </a:lnTo>
                  <a:lnTo>
                    <a:pt x="36" y="15"/>
                  </a:lnTo>
                  <a:lnTo>
                    <a:pt x="24" y="25"/>
                  </a:lnTo>
                  <a:lnTo>
                    <a:pt x="13" y="36"/>
                  </a:lnTo>
                  <a:lnTo>
                    <a:pt x="7" y="51"/>
                  </a:lnTo>
                  <a:lnTo>
                    <a:pt x="2" y="67"/>
                  </a:lnTo>
                  <a:lnTo>
                    <a:pt x="0" y="82"/>
                  </a:lnTo>
                  <a:lnTo>
                    <a:pt x="9" y="8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  <p:sp>
          <p:nvSpPr>
            <p:cNvPr id="220194" name="Freeform 34"/>
            <p:cNvSpPr>
              <a:spLocks/>
            </p:cNvSpPr>
            <p:nvPr/>
          </p:nvSpPr>
          <p:spPr bwMode="auto">
            <a:xfrm>
              <a:off x="4061" y="616"/>
              <a:ext cx="81" cy="83"/>
            </a:xfrm>
            <a:custGeom>
              <a:avLst/>
              <a:gdLst>
                <a:gd name="T0" fmla="*/ 80 w 81"/>
                <a:gd name="T1" fmla="*/ 72 h 83"/>
                <a:gd name="T2" fmla="*/ 80 w 81"/>
                <a:gd name="T3" fmla="*/ 72 h 83"/>
                <a:gd name="T4" fmla="*/ 64 w 81"/>
                <a:gd name="T5" fmla="*/ 72 h 83"/>
                <a:gd name="T6" fmla="*/ 52 w 81"/>
                <a:gd name="T7" fmla="*/ 67 h 83"/>
                <a:gd name="T8" fmla="*/ 41 w 81"/>
                <a:gd name="T9" fmla="*/ 60 h 83"/>
                <a:gd name="T10" fmla="*/ 30 w 81"/>
                <a:gd name="T11" fmla="*/ 52 h 83"/>
                <a:gd name="T12" fmla="*/ 20 w 81"/>
                <a:gd name="T13" fmla="*/ 41 h 83"/>
                <a:gd name="T14" fmla="*/ 15 w 81"/>
                <a:gd name="T15" fmla="*/ 28 h 83"/>
                <a:gd name="T16" fmla="*/ 9 w 81"/>
                <a:gd name="T17" fmla="*/ 15 h 83"/>
                <a:gd name="T18" fmla="*/ 9 w 81"/>
                <a:gd name="T19" fmla="*/ 0 h 83"/>
                <a:gd name="T20" fmla="*/ 0 w 81"/>
                <a:gd name="T21" fmla="*/ 0 h 83"/>
                <a:gd name="T22" fmla="*/ 2 w 81"/>
                <a:gd name="T23" fmla="*/ 15 h 83"/>
                <a:gd name="T24" fmla="*/ 7 w 81"/>
                <a:gd name="T25" fmla="*/ 31 h 83"/>
                <a:gd name="T26" fmla="*/ 13 w 81"/>
                <a:gd name="T27" fmla="*/ 46 h 83"/>
                <a:gd name="T28" fmla="*/ 24 w 81"/>
                <a:gd name="T29" fmla="*/ 57 h 83"/>
                <a:gd name="T30" fmla="*/ 36 w 81"/>
                <a:gd name="T31" fmla="*/ 67 h 83"/>
                <a:gd name="T32" fmla="*/ 49 w 81"/>
                <a:gd name="T33" fmla="*/ 75 h 83"/>
                <a:gd name="T34" fmla="*/ 64 w 81"/>
                <a:gd name="T35" fmla="*/ 79 h 83"/>
                <a:gd name="T36" fmla="*/ 80 w 81"/>
                <a:gd name="T37" fmla="*/ 82 h 83"/>
                <a:gd name="T38" fmla="*/ 80 w 81"/>
                <a:gd name="T39" fmla="*/ 7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1" h="83">
                  <a:moveTo>
                    <a:pt x="80" y="72"/>
                  </a:moveTo>
                  <a:lnTo>
                    <a:pt x="80" y="72"/>
                  </a:lnTo>
                  <a:lnTo>
                    <a:pt x="64" y="72"/>
                  </a:lnTo>
                  <a:lnTo>
                    <a:pt x="52" y="67"/>
                  </a:lnTo>
                  <a:lnTo>
                    <a:pt x="41" y="60"/>
                  </a:lnTo>
                  <a:lnTo>
                    <a:pt x="30" y="52"/>
                  </a:lnTo>
                  <a:lnTo>
                    <a:pt x="20" y="41"/>
                  </a:lnTo>
                  <a:lnTo>
                    <a:pt x="15" y="28"/>
                  </a:lnTo>
                  <a:lnTo>
                    <a:pt x="9" y="15"/>
                  </a:lnTo>
                  <a:lnTo>
                    <a:pt x="9" y="0"/>
                  </a:lnTo>
                  <a:lnTo>
                    <a:pt x="0" y="0"/>
                  </a:lnTo>
                  <a:lnTo>
                    <a:pt x="2" y="15"/>
                  </a:lnTo>
                  <a:lnTo>
                    <a:pt x="7" y="31"/>
                  </a:lnTo>
                  <a:lnTo>
                    <a:pt x="13" y="46"/>
                  </a:lnTo>
                  <a:lnTo>
                    <a:pt x="24" y="57"/>
                  </a:lnTo>
                  <a:lnTo>
                    <a:pt x="36" y="67"/>
                  </a:lnTo>
                  <a:lnTo>
                    <a:pt x="49" y="75"/>
                  </a:lnTo>
                  <a:lnTo>
                    <a:pt x="64" y="79"/>
                  </a:lnTo>
                  <a:lnTo>
                    <a:pt x="80" y="82"/>
                  </a:lnTo>
                  <a:lnTo>
                    <a:pt x="80" y="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777"/>
            </a:p>
          </p:txBody>
        </p:sp>
      </p:grpSp>
      <p:pic>
        <p:nvPicPr>
          <p:cNvPr id="220196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194" y="2120401"/>
            <a:ext cx="4198487" cy="427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107197"/>
      </p:ext>
    </p:extLst>
  </p:cSld>
  <p:clrMapOvr>
    <a:masterClrMapping/>
  </p:clrMapOvr>
  <p:transition spd="med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45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A Historical Perspective: the PLA</a:t>
            </a:r>
          </a:p>
        </p:txBody>
      </p:sp>
      <p:grpSp>
        <p:nvGrpSpPr>
          <p:cNvPr id="8195" name="Group 7"/>
          <p:cNvGrpSpPr>
            <a:grpSpLocks noChangeAspect="1"/>
          </p:cNvGrpSpPr>
          <p:nvPr/>
        </p:nvGrpSpPr>
        <p:grpSpPr bwMode="auto">
          <a:xfrm>
            <a:off x="3581400" y="1597026"/>
            <a:ext cx="4953000" cy="4043363"/>
            <a:chOff x="1296" y="1006"/>
            <a:chExt cx="2928" cy="2390"/>
          </a:xfrm>
        </p:grpSpPr>
        <p:sp>
          <p:nvSpPr>
            <p:cNvPr id="8196" name="AutoShape 6"/>
            <p:cNvSpPr>
              <a:spLocks noChangeAspect="1" noChangeArrowheads="1" noTextEdit="1"/>
            </p:cNvSpPr>
            <p:nvPr/>
          </p:nvSpPr>
          <p:spPr bwMode="auto">
            <a:xfrm>
              <a:off x="1296" y="1008"/>
              <a:ext cx="2928" cy="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7" name="Rectangle 8"/>
            <p:cNvSpPr>
              <a:spLocks noChangeArrowheads="1"/>
            </p:cNvSpPr>
            <p:nvPr/>
          </p:nvSpPr>
          <p:spPr bwMode="auto">
            <a:xfrm>
              <a:off x="1304" y="1288"/>
              <a:ext cx="1400" cy="824"/>
            </a:xfrm>
            <a:prstGeom prst="rect">
              <a:avLst/>
            </a:prstGeom>
            <a:solidFill>
              <a:srgbClr val="E5E5E5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198" name="Rectangle 9"/>
            <p:cNvSpPr>
              <a:spLocks noChangeArrowheads="1"/>
            </p:cNvSpPr>
            <p:nvPr/>
          </p:nvSpPr>
          <p:spPr bwMode="auto">
            <a:xfrm>
              <a:off x="3260" y="1288"/>
              <a:ext cx="952" cy="824"/>
            </a:xfrm>
            <a:prstGeom prst="rect">
              <a:avLst/>
            </a:prstGeom>
            <a:solidFill>
              <a:srgbClr val="E5E5E5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199" name="Freeform 10"/>
            <p:cNvSpPr>
              <a:spLocks/>
            </p:cNvSpPr>
            <p:nvPr/>
          </p:nvSpPr>
          <p:spPr bwMode="auto">
            <a:xfrm>
              <a:off x="1468" y="2448"/>
              <a:ext cx="212" cy="180"/>
            </a:xfrm>
            <a:custGeom>
              <a:avLst/>
              <a:gdLst>
                <a:gd name="T0" fmla="*/ 212 w 212"/>
                <a:gd name="T1" fmla="*/ 180 h 180"/>
                <a:gd name="T2" fmla="*/ 108 w 212"/>
                <a:gd name="T3" fmla="*/ 0 h 180"/>
                <a:gd name="T4" fmla="*/ 0 w 212"/>
                <a:gd name="T5" fmla="*/ 180 h 180"/>
                <a:gd name="T6" fmla="*/ 212 w 212"/>
                <a:gd name="T7" fmla="*/ 180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" h="180">
                  <a:moveTo>
                    <a:pt x="212" y="180"/>
                  </a:moveTo>
                  <a:lnTo>
                    <a:pt x="108" y="0"/>
                  </a:lnTo>
                  <a:lnTo>
                    <a:pt x="0" y="180"/>
                  </a:lnTo>
                  <a:lnTo>
                    <a:pt x="212" y="18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0" name="Oval 11"/>
            <p:cNvSpPr>
              <a:spLocks noChangeArrowheads="1"/>
            </p:cNvSpPr>
            <p:nvPr/>
          </p:nvSpPr>
          <p:spPr bwMode="auto">
            <a:xfrm>
              <a:off x="1548" y="2388"/>
              <a:ext cx="56" cy="5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01" name="Freeform 12"/>
            <p:cNvSpPr>
              <a:spLocks/>
            </p:cNvSpPr>
            <p:nvPr/>
          </p:nvSpPr>
          <p:spPr bwMode="auto">
            <a:xfrm>
              <a:off x="1468" y="2872"/>
              <a:ext cx="212" cy="184"/>
            </a:xfrm>
            <a:custGeom>
              <a:avLst/>
              <a:gdLst>
                <a:gd name="T0" fmla="*/ 212 w 212"/>
                <a:gd name="T1" fmla="*/ 184 h 184"/>
                <a:gd name="T2" fmla="*/ 108 w 212"/>
                <a:gd name="T3" fmla="*/ 0 h 184"/>
                <a:gd name="T4" fmla="*/ 0 w 212"/>
                <a:gd name="T5" fmla="*/ 184 h 184"/>
                <a:gd name="T6" fmla="*/ 212 w 212"/>
                <a:gd name="T7" fmla="*/ 184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" h="184">
                  <a:moveTo>
                    <a:pt x="212" y="184"/>
                  </a:moveTo>
                  <a:lnTo>
                    <a:pt x="108" y="0"/>
                  </a:lnTo>
                  <a:lnTo>
                    <a:pt x="0" y="184"/>
                  </a:lnTo>
                  <a:lnTo>
                    <a:pt x="212" y="184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2" name="Oval 13"/>
            <p:cNvSpPr>
              <a:spLocks noChangeArrowheads="1"/>
            </p:cNvSpPr>
            <p:nvPr/>
          </p:nvSpPr>
          <p:spPr bwMode="auto">
            <a:xfrm>
              <a:off x="1548" y="2812"/>
              <a:ext cx="56" cy="5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03" name="Line 14"/>
            <p:cNvSpPr>
              <a:spLocks noChangeShapeType="1"/>
            </p:cNvSpPr>
            <p:nvPr/>
          </p:nvSpPr>
          <p:spPr bwMode="auto">
            <a:xfrm flipV="1">
              <a:off x="1576" y="2184"/>
              <a:ext cx="1" cy="2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4" name="Freeform 15"/>
            <p:cNvSpPr>
              <a:spLocks/>
            </p:cNvSpPr>
            <p:nvPr/>
          </p:nvSpPr>
          <p:spPr bwMode="auto">
            <a:xfrm>
              <a:off x="1544" y="2112"/>
              <a:ext cx="60" cy="96"/>
            </a:xfrm>
            <a:custGeom>
              <a:avLst/>
              <a:gdLst>
                <a:gd name="T0" fmla="*/ 32 w 15"/>
                <a:gd name="T1" fmla="*/ 80 h 24"/>
                <a:gd name="T2" fmla="*/ 0 w 15"/>
                <a:gd name="T3" fmla="*/ 96 h 24"/>
                <a:gd name="T4" fmla="*/ 0 w 15"/>
                <a:gd name="T5" fmla="*/ 96 h 24"/>
                <a:gd name="T6" fmla="*/ 20 w 15"/>
                <a:gd name="T7" fmla="*/ 48 h 24"/>
                <a:gd name="T8" fmla="*/ 32 w 15"/>
                <a:gd name="T9" fmla="*/ 0 h 24"/>
                <a:gd name="T10" fmla="*/ 40 w 15"/>
                <a:gd name="T11" fmla="*/ 48 h 24"/>
                <a:gd name="T12" fmla="*/ 60 w 15"/>
                <a:gd name="T13" fmla="*/ 96 h 24"/>
                <a:gd name="T14" fmla="*/ 60 w 15"/>
                <a:gd name="T15" fmla="*/ 96 h 24"/>
                <a:gd name="T16" fmla="*/ 32 w 15"/>
                <a:gd name="T17" fmla="*/ 8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8" y="2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8"/>
                    <a:pt x="7" y="4"/>
                    <a:pt x="8" y="0"/>
                  </a:cubicBezTo>
                  <a:cubicBezTo>
                    <a:pt x="9" y="4"/>
                    <a:pt x="9" y="8"/>
                    <a:pt x="10" y="1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5" name="Line 16"/>
            <p:cNvSpPr>
              <a:spLocks noChangeShapeType="1"/>
            </p:cNvSpPr>
            <p:nvPr/>
          </p:nvSpPr>
          <p:spPr bwMode="auto">
            <a:xfrm>
              <a:off x="1576" y="2628"/>
              <a:ext cx="1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Oval 17"/>
            <p:cNvSpPr>
              <a:spLocks noChangeArrowheads="1"/>
            </p:cNvSpPr>
            <p:nvPr/>
          </p:nvSpPr>
          <p:spPr bwMode="auto">
            <a:xfrm>
              <a:off x="1552" y="2696"/>
              <a:ext cx="48" cy="4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07" name="Freeform 18"/>
            <p:cNvSpPr>
              <a:spLocks/>
            </p:cNvSpPr>
            <p:nvPr/>
          </p:nvSpPr>
          <p:spPr bwMode="auto">
            <a:xfrm>
              <a:off x="1372" y="2184"/>
              <a:ext cx="204" cy="536"/>
            </a:xfrm>
            <a:custGeom>
              <a:avLst/>
              <a:gdLst>
                <a:gd name="T0" fmla="*/ 204 w 204"/>
                <a:gd name="T1" fmla="*/ 536 h 536"/>
                <a:gd name="T2" fmla="*/ 0 w 204"/>
                <a:gd name="T3" fmla="*/ 536 h 536"/>
                <a:gd name="T4" fmla="*/ 0 w 204"/>
                <a:gd name="T5" fmla="*/ 0 h 5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4" h="536">
                  <a:moveTo>
                    <a:pt x="204" y="536"/>
                  </a:moveTo>
                  <a:lnTo>
                    <a:pt x="0" y="536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Freeform 19"/>
            <p:cNvSpPr>
              <a:spLocks/>
            </p:cNvSpPr>
            <p:nvPr/>
          </p:nvSpPr>
          <p:spPr bwMode="auto">
            <a:xfrm>
              <a:off x="1340" y="2112"/>
              <a:ext cx="60" cy="96"/>
            </a:xfrm>
            <a:custGeom>
              <a:avLst/>
              <a:gdLst>
                <a:gd name="T0" fmla="*/ 32 w 15"/>
                <a:gd name="T1" fmla="*/ 80 h 24"/>
                <a:gd name="T2" fmla="*/ 0 w 15"/>
                <a:gd name="T3" fmla="*/ 96 h 24"/>
                <a:gd name="T4" fmla="*/ 0 w 15"/>
                <a:gd name="T5" fmla="*/ 96 h 24"/>
                <a:gd name="T6" fmla="*/ 20 w 15"/>
                <a:gd name="T7" fmla="*/ 48 h 24"/>
                <a:gd name="T8" fmla="*/ 32 w 15"/>
                <a:gd name="T9" fmla="*/ 0 h 24"/>
                <a:gd name="T10" fmla="*/ 40 w 15"/>
                <a:gd name="T11" fmla="*/ 48 h 24"/>
                <a:gd name="T12" fmla="*/ 60 w 15"/>
                <a:gd name="T13" fmla="*/ 96 h 24"/>
                <a:gd name="T14" fmla="*/ 60 w 15"/>
                <a:gd name="T15" fmla="*/ 96 h 24"/>
                <a:gd name="T16" fmla="*/ 32 w 15"/>
                <a:gd name="T17" fmla="*/ 8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8" y="2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8"/>
                    <a:pt x="7" y="4"/>
                    <a:pt x="8" y="0"/>
                  </a:cubicBezTo>
                  <a:cubicBezTo>
                    <a:pt x="8" y="4"/>
                    <a:pt x="9" y="8"/>
                    <a:pt x="10" y="1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9" name="Line 20"/>
            <p:cNvSpPr>
              <a:spLocks noChangeShapeType="1"/>
            </p:cNvSpPr>
            <p:nvPr/>
          </p:nvSpPr>
          <p:spPr bwMode="auto">
            <a:xfrm flipV="1">
              <a:off x="1576" y="3124"/>
              <a:ext cx="1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0" name="Freeform 21"/>
            <p:cNvSpPr>
              <a:spLocks/>
            </p:cNvSpPr>
            <p:nvPr/>
          </p:nvSpPr>
          <p:spPr bwMode="auto">
            <a:xfrm>
              <a:off x="1544" y="3056"/>
              <a:ext cx="60" cy="96"/>
            </a:xfrm>
            <a:custGeom>
              <a:avLst/>
              <a:gdLst>
                <a:gd name="T0" fmla="*/ 32 w 15"/>
                <a:gd name="T1" fmla="*/ 76 h 24"/>
                <a:gd name="T2" fmla="*/ 0 w 15"/>
                <a:gd name="T3" fmla="*/ 96 h 24"/>
                <a:gd name="T4" fmla="*/ 0 w 15"/>
                <a:gd name="T5" fmla="*/ 96 h 24"/>
                <a:gd name="T6" fmla="*/ 20 w 15"/>
                <a:gd name="T7" fmla="*/ 48 h 24"/>
                <a:gd name="T8" fmla="*/ 32 w 15"/>
                <a:gd name="T9" fmla="*/ 0 h 24"/>
                <a:gd name="T10" fmla="*/ 40 w 15"/>
                <a:gd name="T11" fmla="*/ 48 h 24"/>
                <a:gd name="T12" fmla="*/ 60 w 15"/>
                <a:gd name="T13" fmla="*/ 96 h 24"/>
                <a:gd name="T14" fmla="*/ 60 w 15"/>
                <a:gd name="T15" fmla="*/ 96 h 24"/>
                <a:gd name="T16" fmla="*/ 32 w 15"/>
                <a:gd name="T17" fmla="*/ 7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8" y="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8"/>
                    <a:pt x="7" y="4"/>
                    <a:pt x="8" y="0"/>
                  </a:cubicBezTo>
                  <a:cubicBezTo>
                    <a:pt x="9" y="4"/>
                    <a:pt x="9" y="8"/>
                    <a:pt x="10" y="1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lnTo>
                    <a:pt x="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1" name="Rectangle 22"/>
            <p:cNvSpPr>
              <a:spLocks noChangeArrowheads="1"/>
            </p:cNvSpPr>
            <p:nvPr/>
          </p:nvSpPr>
          <p:spPr bwMode="auto">
            <a:xfrm>
              <a:off x="1518" y="3213"/>
              <a:ext cx="6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b="0"/>
            </a:p>
          </p:txBody>
        </p:sp>
        <p:sp>
          <p:nvSpPr>
            <p:cNvPr id="8212" name="Rectangle 23"/>
            <p:cNvSpPr>
              <a:spLocks noChangeArrowheads="1"/>
            </p:cNvSpPr>
            <p:nvPr/>
          </p:nvSpPr>
          <p:spPr bwMode="auto">
            <a:xfrm>
              <a:off x="1582" y="3273"/>
              <a:ext cx="5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>
                  <a:solidFill>
                    <a:srgbClr val="000000"/>
                  </a:solidFill>
                </a:rPr>
                <a:t>0</a:t>
              </a:r>
              <a:endParaRPr lang="en-US" altLang="en-US" b="0"/>
            </a:p>
          </p:txBody>
        </p:sp>
        <p:sp>
          <p:nvSpPr>
            <p:cNvPr id="8213" name="Freeform 24"/>
            <p:cNvSpPr>
              <a:spLocks/>
            </p:cNvSpPr>
            <p:nvPr/>
          </p:nvSpPr>
          <p:spPr bwMode="auto">
            <a:xfrm>
              <a:off x="1944" y="2448"/>
              <a:ext cx="208" cy="180"/>
            </a:xfrm>
            <a:custGeom>
              <a:avLst/>
              <a:gdLst>
                <a:gd name="T0" fmla="*/ 208 w 208"/>
                <a:gd name="T1" fmla="*/ 180 h 180"/>
                <a:gd name="T2" fmla="*/ 104 w 208"/>
                <a:gd name="T3" fmla="*/ 0 h 180"/>
                <a:gd name="T4" fmla="*/ 0 w 208"/>
                <a:gd name="T5" fmla="*/ 180 h 180"/>
                <a:gd name="T6" fmla="*/ 208 w 208"/>
                <a:gd name="T7" fmla="*/ 180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" h="180">
                  <a:moveTo>
                    <a:pt x="208" y="180"/>
                  </a:moveTo>
                  <a:lnTo>
                    <a:pt x="104" y="0"/>
                  </a:lnTo>
                  <a:lnTo>
                    <a:pt x="0" y="180"/>
                  </a:lnTo>
                  <a:lnTo>
                    <a:pt x="208" y="18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Oval 25"/>
            <p:cNvSpPr>
              <a:spLocks noChangeArrowheads="1"/>
            </p:cNvSpPr>
            <p:nvPr/>
          </p:nvSpPr>
          <p:spPr bwMode="auto">
            <a:xfrm>
              <a:off x="2020" y="2388"/>
              <a:ext cx="56" cy="5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15" name="Freeform 26"/>
            <p:cNvSpPr>
              <a:spLocks/>
            </p:cNvSpPr>
            <p:nvPr/>
          </p:nvSpPr>
          <p:spPr bwMode="auto">
            <a:xfrm>
              <a:off x="1944" y="2872"/>
              <a:ext cx="208" cy="184"/>
            </a:xfrm>
            <a:custGeom>
              <a:avLst/>
              <a:gdLst>
                <a:gd name="T0" fmla="*/ 208 w 208"/>
                <a:gd name="T1" fmla="*/ 184 h 184"/>
                <a:gd name="T2" fmla="*/ 104 w 208"/>
                <a:gd name="T3" fmla="*/ 0 h 184"/>
                <a:gd name="T4" fmla="*/ 0 w 208"/>
                <a:gd name="T5" fmla="*/ 184 h 184"/>
                <a:gd name="T6" fmla="*/ 208 w 208"/>
                <a:gd name="T7" fmla="*/ 184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" h="184">
                  <a:moveTo>
                    <a:pt x="208" y="184"/>
                  </a:moveTo>
                  <a:lnTo>
                    <a:pt x="104" y="0"/>
                  </a:lnTo>
                  <a:lnTo>
                    <a:pt x="0" y="184"/>
                  </a:lnTo>
                  <a:lnTo>
                    <a:pt x="208" y="184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6" name="Oval 27"/>
            <p:cNvSpPr>
              <a:spLocks noChangeArrowheads="1"/>
            </p:cNvSpPr>
            <p:nvPr/>
          </p:nvSpPr>
          <p:spPr bwMode="auto">
            <a:xfrm>
              <a:off x="2020" y="2812"/>
              <a:ext cx="56" cy="5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17" name="Line 28"/>
            <p:cNvSpPr>
              <a:spLocks noChangeShapeType="1"/>
            </p:cNvSpPr>
            <p:nvPr/>
          </p:nvSpPr>
          <p:spPr bwMode="auto">
            <a:xfrm flipV="1">
              <a:off x="2048" y="2184"/>
              <a:ext cx="1" cy="2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8" name="Freeform 29"/>
            <p:cNvSpPr>
              <a:spLocks/>
            </p:cNvSpPr>
            <p:nvPr/>
          </p:nvSpPr>
          <p:spPr bwMode="auto">
            <a:xfrm>
              <a:off x="2020" y="2112"/>
              <a:ext cx="56" cy="96"/>
            </a:xfrm>
            <a:custGeom>
              <a:avLst/>
              <a:gdLst>
                <a:gd name="T0" fmla="*/ 28 w 14"/>
                <a:gd name="T1" fmla="*/ 80 h 24"/>
                <a:gd name="T2" fmla="*/ 0 w 14"/>
                <a:gd name="T3" fmla="*/ 96 h 24"/>
                <a:gd name="T4" fmla="*/ 0 w 14"/>
                <a:gd name="T5" fmla="*/ 96 h 24"/>
                <a:gd name="T6" fmla="*/ 16 w 14"/>
                <a:gd name="T7" fmla="*/ 48 h 24"/>
                <a:gd name="T8" fmla="*/ 28 w 14"/>
                <a:gd name="T9" fmla="*/ 0 h 24"/>
                <a:gd name="T10" fmla="*/ 40 w 14"/>
                <a:gd name="T11" fmla="*/ 48 h 24"/>
                <a:gd name="T12" fmla="*/ 56 w 14"/>
                <a:gd name="T13" fmla="*/ 96 h 24"/>
                <a:gd name="T14" fmla="*/ 56 w 14"/>
                <a:gd name="T15" fmla="*/ 96 h 24"/>
                <a:gd name="T16" fmla="*/ 28 w 14"/>
                <a:gd name="T17" fmla="*/ 8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4">
                  <a:moveTo>
                    <a:pt x="7" y="2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8"/>
                    <a:pt x="6" y="4"/>
                    <a:pt x="7" y="0"/>
                  </a:cubicBezTo>
                  <a:cubicBezTo>
                    <a:pt x="8" y="4"/>
                    <a:pt x="9" y="8"/>
                    <a:pt x="10" y="12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9" name="Line 30"/>
            <p:cNvSpPr>
              <a:spLocks noChangeShapeType="1"/>
            </p:cNvSpPr>
            <p:nvPr/>
          </p:nvSpPr>
          <p:spPr bwMode="auto">
            <a:xfrm>
              <a:off x="2048" y="2628"/>
              <a:ext cx="1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0" name="Oval 31"/>
            <p:cNvSpPr>
              <a:spLocks noChangeArrowheads="1"/>
            </p:cNvSpPr>
            <p:nvPr/>
          </p:nvSpPr>
          <p:spPr bwMode="auto">
            <a:xfrm>
              <a:off x="2024" y="2696"/>
              <a:ext cx="48" cy="4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21" name="Freeform 32"/>
            <p:cNvSpPr>
              <a:spLocks/>
            </p:cNvSpPr>
            <p:nvPr/>
          </p:nvSpPr>
          <p:spPr bwMode="auto">
            <a:xfrm>
              <a:off x="1844" y="2184"/>
              <a:ext cx="204" cy="536"/>
            </a:xfrm>
            <a:custGeom>
              <a:avLst/>
              <a:gdLst>
                <a:gd name="T0" fmla="*/ 204 w 204"/>
                <a:gd name="T1" fmla="*/ 536 h 536"/>
                <a:gd name="T2" fmla="*/ 0 w 204"/>
                <a:gd name="T3" fmla="*/ 536 h 536"/>
                <a:gd name="T4" fmla="*/ 0 w 204"/>
                <a:gd name="T5" fmla="*/ 0 h 5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4" h="536">
                  <a:moveTo>
                    <a:pt x="204" y="536"/>
                  </a:moveTo>
                  <a:lnTo>
                    <a:pt x="0" y="536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2" name="Freeform 33"/>
            <p:cNvSpPr>
              <a:spLocks/>
            </p:cNvSpPr>
            <p:nvPr/>
          </p:nvSpPr>
          <p:spPr bwMode="auto">
            <a:xfrm>
              <a:off x="1812" y="2112"/>
              <a:ext cx="60" cy="96"/>
            </a:xfrm>
            <a:custGeom>
              <a:avLst/>
              <a:gdLst>
                <a:gd name="T0" fmla="*/ 32 w 15"/>
                <a:gd name="T1" fmla="*/ 80 h 24"/>
                <a:gd name="T2" fmla="*/ 4 w 15"/>
                <a:gd name="T3" fmla="*/ 96 h 24"/>
                <a:gd name="T4" fmla="*/ 0 w 15"/>
                <a:gd name="T5" fmla="*/ 96 h 24"/>
                <a:gd name="T6" fmla="*/ 20 w 15"/>
                <a:gd name="T7" fmla="*/ 48 h 24"/>
                <a:gd name="T8" fmla="*/ 32 w 15"/>
                <a:gd name="T9" fmla="*/ 0 h 24"/>
                <a:gd name="T10" fmla="*/ 44 w 15"/>
                <a:gd name="T11" fmla="*/ 48 h 24"/>
                <a:gd name="T12" fmla="*/ 60 w 15"/>
                <a:gd name="T13" fmla="*/ 96 h 24"/>
                <a:gd name="T14" fmla="*/ 60 w 15"/>
                <a:gd name="T15" fmla="*/ 96 h 24"/>
                <a:gd name="T16" fmla="*/ 32 w 15"/>
                <a:gd name="T17" fmla="*/ 8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8" y="20"/>
                  </a:moveTo>
                  <a:cubicBezTo>
                    <a:pt x="1" y="24"/>
                    <a:pt x="1" y="24"/>
                    <a:pt x="1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8"/>
                    <a:pt x="7" y="4"/>
                    <a:pt x="8" y="0"/>
                  </a:cubicBezTo>
                  <a:cubicBezTo>
                    <a:pt x="9" y="4"/>
                    <a:pt x="10" y="8"/>
                    <a:pt x="11" y="1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3" name="Line 34"/>
            <p:cNvSpPr>
              <a:spLocks noChangeShapeType="1"/>
            </p:cNvSpPr>
            <p:nvPr/>
          </p:nvSpPr>
          <p:spPr bwMode="auto">
            <a:xfrm flipV="1">
              <a:off x="2048" y="3124"/>
              <a:ext cx="1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4" name="Freeform 35"/>
            <p:cNvSpPr>
              <a:spLocks/>
            </p:cNvSpPr>
            <p:nvPr/>
          </p:nvSpPr>
          <p:spPr bwMode="auto">
            <a:xfrm>
              <a:off x="2020" y="3056"/>
              <a:ext cx="56" cy="96"/>
            </a:xfrm>
            <a:custGeom>
              <a:avLst/>
              <a:gdLst>
                <a:gd name="T0" fmla="*/ 28 w 14"/>
                <a:gd name="T1" fmla="*/ 76 h 24"/>
                <a:gd name="T2" fmla="*/ 0 w 14"/>
                <a:gd name="T3" fmla="*/ 96 h 24"/>
                <a:gd name="T4" fmla="*/ 0 w 14"/>
                <a:gd name="T5" fmla="*/ 96 h 24"/>
                <a:gd name="T6" fmla="*/ 16 w 14"/>
                <a:gd name="T7" fmla="*/ 48 h 24"/>
                <a:gd name="T8" fmla="*/ 28 w 14"/>
                <a:gd name="T9" fmla="*/ 0 h 24"/>
                <a:gd name="T10" fmla="*/ 40 w 14"/>
                <a:gd name="T11" fmla="*/ 48 h 24"/>
                <a:gd name="T12" fmla="*/ 56 w 14"/>
                <a:gd name="T13" fmla="*/ 96 h 24"/>
                <a:gd name="T14" fmla="*/ 56 w 14"/>
                <a:gd name="T15" fmla="*/ 96 h 24"/>
                <a:gd name="T16" fmla="*/ 28 w 14"/>
                <a:gd name="T17" fmla="*/ 7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4">
                  <a:moveTo>
                    <a:pt x="7" y="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8"/>
                    <a:pt x="6" y="4"/>
                    <a:pt x="7" y="0"/>
                  </a:cubicBezTo>
                  <a:cubicBezTo>
                    <a:pt x="8" y="4"/>
                    <a:pt x="9" y="8"/>
                    <a:pt x="10" y="12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lnTo>
                    <a:pt x="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5" name="Rectangle 36"/>
            <p:cNvSpPr>
              <a:spLocks noChangeArrowheads="1"/>
            </p:cNvSpPr>
            <p:nvPr/>
          </p:nvSpPr>
          <p:spPr bwMode="auto">
            <a:xfrm>
              <a:off x="1992" y="3213"/>
              <a:ext cx="6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b="0"/>
            </a:p>
          </p:txBody>
        </p:sp>
        <p:sp>
          <p:nvSpPr>
            <p:cNvPr id="8226" name="Rectangle 37"/>
            <p:cNvSpPr>
              <a:spLocks noChangeArrowheads="1"/>
            </p:cNvSpPr>
            <p:nvPr/>
          </p:nvSpPr>
          <p:spPr bwMode="auto">
            <a:xfrm>
              <a:off x="2056" y="3273"/>
              <a:ext cx="5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>
                  <a:solidFill>
                    <a:srgbClr val="000000"/>
                  </a:solidFill>
                </a:rPr>
                <a:t>1</a:t>
              </a:r>
              <a:endParaRPr lang="en-US" altLang="en-US" b="0"/>
            </a:p>
          </p:txBody>
        </p:sp>
        <p:sp>
          <p:nvSpPr>
            <p:cNvPr id="8227" name="Freeform 38"/>
            <p:cNvSpPr>
              <a:spLocks/>
            </p:cNvSpPr>
            <p:nvPr/>
          </p:nvSpPr>
          <p:spPr bwMode="auto">
            <a:xfrm>
              <a:off x="2416" y="2448"/>
              <a:ext cx="208" cy="180"/>
            </a:xfrm>
            <a:custGeom>
              <a:avLst/>
              <a:gdLst>
                <a:gd name="T0" fmla="*/ 208 w 208"/>
                <a:gd name="T1" fmla="*/ 180 h 180"/>
                <a:gd name="T2" fmla="*/ 104 w 208"/>
                <a:gd name="T3" fmla="*/ 0 h 180"/>
                <a:gd name="T4" fmla="*/ 0 w 208"/>
                <a:gd name="T5" fmla="*/ 180 h 180"/>
                <a:gd name="T6" fmla="*/ 208 w 208"/>
                <a:gd name="T7" fmla="*/ 180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" h="180">
                  <a:moveTo>
                    <a:pt x="208" y="180"/>
                  </a:moveTo>
                  <a:lnTo>
                    <a:pt x="104" y="0"/>
                  </a:lnTo>
                  <a:lnTo>
                    <a:pt x="0" y="180"/>
                  </a:lnTo>
                  <a:lnTo>
                    <a:pt x="208" y="18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28" name="Oval 39"/>
            <p:cNvSpPr>
              <a:spLocks noChangeArrowheads="1"/>
            </p:cNvSpPr>
            <p:nvPr/>
          </p:nvSpPr>
          <p:spPr bwMode="auto">
            <a:xfrm>
              <a:off x="2492" y="2388"/>
              <a:ext cx="56" cy="5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29" name="Freeform 40"/>
            <p:cNvSpPr>
              <a:spLocks/>
            </p:cNvSpPr>
            <p:nvPr/>
          </p:nvSpPr>
          <p:spPr bwMode="auto">
            <a:xfrm>
              <a:off x="2416" y="2872"/>
              <a:ext cx="208" cy="184"/>
            </a:xfrm>
            <a:custGeom>
              <a:avLst/>
              <a:gdLst>
                <a:gd name="T0" fmla="*/ 208 w 208"/>
                <a:gd name="T1" fmla="*/ 184 h 184"/>
                <a:gd name="T2" fmla="*/ 104 w 208"/>
                <a:gd name="T3" fmla="*/ 0 h 184"/>
                <a:gd name="T4" fmla="*/ 0 w 208"/>
                <a:gd name="T5" fmla="*/ 184 h 184"/>
                <a:gd name="T6" fmla="*/ 208 w 208"/>
                <a:gd name="T7" fmla="*/ 184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" h="184">
                  <a:moveTo>
                    <a:pt x="208" y="184"/>
                  </a:moveTo>
                  <a:lnTo>
                    <a:pt x="104" y="0"/>
                  </a:lnTo>
                  <a:lnTo>
                    <a:pt x="0" y="184"/>
                  </a:lnTo>
                  <a:lnTo>
                    <a:pt x="208" y="184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0" name="Oval 41"/>
            <p:cNvSpPr>
              <a:spLocks noChangeArrowheads="1"/>
            </p:cNvSpPr>
            <p:nvPr/>
          </p:nvSpPr>
          <p:spPr bwMode="auto">
            <a:xfrm>
              <a:off x="2492" y="2812"/>
              <a:ext cx="56" cy="5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31" name="Line 42"/>
            <p:cNvSpPr>
              <a:spLocks noChangeShapeType="1"/>
            </p:cNvSpPr>
            <p:nvPr/>
          </p:nvSpPr>
          <p:spPr bwMode="auto">
            <a:xfrm flipV="1">
              <a:off x="2520" y="2184"/>
              <a:ext cx="1" cy="2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2" name="Freeform 43"/>
            <p:cNvSpPr>
              <a:spLocks/>
            </p:cNvSpPr>
            <p:nvPr/>
          </p:nvSpPr>
          <p:spPr bwMode="auto">
            <a:xfrm>
              <a:off x="2492" y="2112"/>
              <a:ext cx="60" cy="96"/>
            </a:xfrm>
            <a:custGeom>
              <a:avLst/>
              <a:gdLst>
                <a:gd name="T0" fmla="*/ 28 w 15"/>
                <a:gd name="T1" fmla="*/ 80 h 24"/>
                <a:gd name="T2" fmla="*/ 0 w 15"/>
                <a:gd name="T3" fmla="*/ 96 h 24"/>
                <a:gd name="T4" fmla="*/ 0 w 15"/>
                <a:gd name="T5" fmla="*/ 96 h 24"/>
                <a:gd name="T6" fmla="*/ 20 w 15"/>
                <a:gd name="T7" fmla="*/ 48 h 24"/>
                <a:gd name="T8" fmla="*/ 28 w 15"/>
                <a:gd name="T9" fmla="*/ 0 h 24"/>
                <a:gd name="T10" fmla="*/ 40 w 15"/>
                <a:gd name="T11" fmla="*/ 48 h 24"/>
                <a:gd name="T12" fmla="*/ 60 w 15"/>
                <a:gd name="T13" fmla="*/ 96 h 24"/>
                <a:gd name="T14" fmla="*/ 56 w 15"/>
                <a:gd name="T15" fmla="*/ 96 h 24"/>
                <a:gd name="T16" fmla="*/ 28 w 15"/>
                <a:gd name="T17" fmla="*/ 8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7" y="2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8"/>
                    <a:pt x="6" y="4"/>
                    <a:pt x="7" y="0"/>
                  </a:cubicBezTo>
                  <a:cubicBezTo>
                    <a:pt x="8" y="4"/>
                    <a:pt x="9" y="8"/>
                    <a:pt x="10" y="1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4"/>
                    <a:pt x="14" y="24"/>
                    <a:pt x="14" y="24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3" name="Line 44"/>
            <p:cNvSpPr>
              <a:spLocks noChangeShapeType="1"/>
            </p:cNvSpPr>
            <p:nvPr/>
          </p:nvSpPr>
          <p:spPr bwMode="auto">
            <a:xfrm>
              <a:off x="2520" y="2628"/>
              <a:ext cx="1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Oval 45"/>
            <p:cNvSpPr>
              <a:spLocks noChangeArrowheads="1"/>
            </p:cNvSpPr>
            <p:nvPr/>
          </p:nvSpPr>
          <p:spPr bwMode="auto">
            <a:xfrm>
              <a:off x="2496" y="2696"/>
              <a:ext cx="48" cy="4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8235" name="Freeform 46"/>
            <p:cNvSpPr>
              <a:spLocks/>
            </p:cNvSpPr>
            <p:nvPr/>
          </p:nvSpPr>
          <p:spPr bwMode="auto">
            <a:xfrm>
              <a:off x="2316" y="2184"/>
              <a:ext cx="204" cy="536"/>
            </a:xfrm>
            <a:custGeom>
              <a:avLst/>
              <a:gdLst>
                <a:gd name="T0" fmla="*/ 204 w 204"/>
                <a:gd name="T1" fmla="*/ 536 h 536"/>
                <a:gd name="T2" fmla="*/ 0 w 204"/>
                <a:gd name="T3" fmla="*/ 536 h 536"/>
                <a:gd name="T4" fmla="*/ 0 w 204"/>
                <a:gd name="T5" fmla="*/ 0 h 5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4" h="536">
                  <a:moveTo>
                    <a:pt x="204" y="536"/>
                  </a:moveTo>
                  <a:lnTo>
                    <a:pt x="0" y="536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6" name="Freeform 47"/>
            <p:cNvSpPr>
              <a:spLocks/>
            </p:cNvSpPr>
            <p:nvPr/>
          </p:nvSpPr>
          <p:spPr bwMode="auto">
            <a:xfrm>
              <a:off x="2288" y="2112"/>
              <a:ext cx="60" cy="96"/>
            </a:xfrm>
            <a:custGeom>
              <a:avLst/>
              <a:gdLst>
                <a:gd name="T0" fmla="*/ 28 w 15"/>
                <a:gd name="T1" fmla="*/ 80 h 24"/>
                <a:gd name="T2" fmla="*/ 0 w 15"/>
                <a:gd name="T3" fmla="*/ 96 h 24"/>
                <a:gd name="T4" fmla="*/ 0 w 15"/>
                <a:gd name="T5" fmla="*/ 96 h 24"/>
                <a:gd name="T6" fmla="*/ 16 w 15"/>
                <a:gd name="T7" fmla="*/ 48 h 24"/>
                <a:gd name="T8" fmla="*/ 28 w 15"/>
                <a:gd name="T9" fmla="*/ 0 h 24"/>
                <a:gd name="T10" fmla="*/ 40 w 15"/>
                <a:gd name="T11" fmla="*/ 48 h 24"/>
                <a:gd name="T12" fmla="*/ 60 w 15"/>
                <a:gd name="T13" fmla="*/ 96 h 24"/>
                <a:gd name="T14" fmla="*/ 56 w 15"/>
                <a:gd name="T15" fmla="*/ 96 h 24"/>
                <a:gd name="T16" fmla="*/ 28 w 15"/>
                <a:gd name="T17" fmla="*/ 8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7" y="2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8"/>
                    <a:pt x="6" y="4"/>
                    <a:pt x="7" y="0"/>
                  </a:cubicBezTo>
                  <a:cubicBezTo>
                    <a:pt x="8" y="4"/>
                    <a:pt x="9" y="8"/>
                    <a:pt x="10" y="1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4"/>
                    <a:pt x="14" y="24"/>
                    <a:pt x="14" y="24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Line 48"/>
            <p:cNvSpPr>
              <a:spLocks noChangeShapeType="1"/>
            </p:cNvSpPr>
            <p:nvPr/>
          </p:nvSpPr>
          <p:spPr bwMode="auto">
            <a:xfrm flipV="1">
              <a:off x="2520" y="3124"/>
              <a:ext cx="1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8" name="Freeform 49"/>
            <p:cNvSpPr>
              <a:spLocks/>
            </p:cNvSpPr>
            <p:nvPr/>
          </p:nvSpPr>
          <p:spPr bwMode="auto">
            <a:xfrm>
              <a:off x="2492" y="3056"/>
              <a:ext cx="60" cy="96"/>
            </a:xfrm>
            <a:custGeom>
              <a:avLst/>
              <a:gdLst>
                <a:gd name="T0" fmla="*/ 28 w 15"/>
                <a:gd name="T1" fmla="*/ 76 h 24"/>
                <a:gd name="T2" fmla="*/ 0 w 15"/>
                <a:gd name="T3" fmla="*/ 96 h 24"/>
                <a:gd name="T4" fmla="*/ 0 w 15"/>
                <a:gd name="T5" fmla="*/ 96 h 24"/>
                <a:gd name="T6" fmla="*/ 20 w 15"/>
                <a:gd name="T7" fmla="*/ 48 h 24"/>
                <a:gd name="T8" fmla="*/ 28 w 15"/>
                <a:gd name="T9" fmla="*/ 0 h 24"/>
                <a:gd name="T10" fmla="*/ 40 w 15"/>
                <a:gd name="T11" fmla="*/ 48 h 24"/>
                <a:gd name="T12" fmla="*/ 60 w 15"/>
                <a:gd name="T13" fmla="*/ 96 h 24"/>
                <a:gd name="T14" fmla="*/ 56 w 15"/>
                <a:gd name="T15" fmla="*/ 96 h 24"/>
                <a:gd name="T16" fmla="*/ 28 w 15"/>
                <a:gd name="T17" fmla="*/ 7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7" y="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8"/>
                    <a:pt x="6" y="4"/>
                    <a:pt x="7" y="0"/>
                  </a:cubicBezTo>
                  <a:cubicBezTo>
                    <a:pt x="8" y="4"/>
                    <a:pt x="9" y="8"/>
                    <a:pt x="10" y="12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4"/>
                    <a:pt x="14" y="24"/>
                    <a:pt x="14" y="24"/>
                  </a:cubicBezTo>
                  <a:lnTo>
                    <a:pt x="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9" name="Rectangle 50"/>
            <p:cNvSpPr>
              <a:spLocks noChangeArrowheads="1"/>
            </p:cNvSpPr>
            <p:nvPr/>
          </p:nvSpPr>
          <p:spPr bwMode="auto">
            <a:xfrm>
              <a:off x="2465" y="3213"/>
              <a:ext cx="6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b="0"/>
            </a:p>
          </p:txBody>
        </p:sp>
        <p:sp>
          <p:nvSpPr>
            <p:cNvPr id="8240" name="Rectangle 51"/>
            <p:cNvSpPr>
              <a:spLocks noChangeArrowheads="1"/>
            </p:cNvSpPr>
            <p:nvPr/>
          </p:nvSpPr>
          <p:spPr bwMode="auto">
            <a:xfrm>
              <a:off x="2529" y="3273"/>
              <a:ext cx="5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>
                  <a:solidFill>
                    <a:srgbClr val="000000"/>
                  </a:solidFill>
                </a:rPr>
                <a:t>2</a:t>
              </a:r>
              <a:endParaRPr lang="en-US" altLang="en-US" b="0"/>
            </a:p>
          </p:txBody>
        </p:sp>
        <p:sp>
          <p:nvSpPr>
            <p:cNvPr id="8241" name="Freeform 52"/>
            <p:cNvSpPr>
              <a:spLocks/>
            </p:cNvSpPr>
            <p:nvPr/>
          </p:nvSpPr>
          <p:spPr bwMode="auto">
            <a:xfrm>
              <a:off x="3420" y="2408"/>
              <a:ext cx="212" cy="184"/>
            </a:xfrm>
            <a:custGeom>
              <a:avLst/>
              <a:gdLst>
                <a:gd name="T0" fmla="*/ 0 w 212"/>
                <a:gd name="T1" fmla="*/ 0 h 184"/>
                <a:gd name="T2" fmla="*/ 108 w 212"/>
                <a:gd name="T3" fmla="*/ 184 h 184"/>
                <a:gd name="T4" fmla="*/ 212 w 212"/>
                <a:gd name="T5" fmla="*/ 0 h 184"/>
                <a:gd name="T6" fmla="*/ 0 w 212"/>
                <a:gd name="T7" fmla="*/ 0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2" h="184">
                  <a:moveTo>
                    <a:pt x="0" y="0"/>
                  </a:moveTo>
                  <a:lnTo>
                    <a:pt x="108" y="184"/>
                  </a:lnTo>
                  <a:lnTo>
                    <a:pt x="21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2" name="Rectangle 53"/>
            <p:cNvSpPr>
              <a:spLocks noChangeArrowheads="1"/>
            </p:cNvSpPr>
            <p:nvPr/>
          </p:nvSpPr>
          <p:spPr bwMode="auto">
            <a:xfrm>
              <a:off x="1848" y="1552"/>
              <a:ext cx="255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AND</a:t>
              </a:r>
              <a:endParaRPr lang="en-US" altLang="en-US" b="0"/>
            </a:p>
          </p:txBody>
        </p:sp>
        <p:sp>
          <p:nvSpPr>
            <p:cNvPr id="8243" name="Rectangle 54"/>
            <p:cNvSpPr>
              <a:spLocks noChangeArrowheads="1"/>
            </p:cNvSpPr>
            <p:nvPr/>
          </p:nvSpPr>
          <p:spPr bwMode="auto">
            <a:xfrm>
              <a:off x="1852" y="1696"/>
              <a:ext cx="29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plane</a:t>
              </a:r>
              <a:endParaRPr lang="en-US" altLang="en-US" b="0"/>
            </a:p>
          </p:txBody>
        </p:sp>
        <p:sp>
          <p:nvSpPr>
            <p:cNvPr id="8244" name="Line 55"/>
            <p:cNvSpPr>
              <a:spLocks noChangeShapeType="1"/>
            </p:cNvSpPr>
            <p:nvPr/>
          </p:nvSpPr>
          <p:spPr bwMode="auto">
            <a:xfrm>
              <a:off x="2704" y="1424"/>
              <a:ext cx="48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5" name="Freeform 56"/>
            <p:cNvSpPr>
              <a:spLocks/>
            </p:cNvSpPr>
            <p:nvPr/>
          </p:nvSpPr>
          <p:spPr bwMode="auto">
            <a:xfrm>
              <a:off x="3160" y="1396"/>
              <a:ext cx="100" cy="56"/>
            </a:xfrm>
            <a:custGeom>
              <a:avLst/>
              <a:gdLst>
                <a:gd name="T0" fmla="*/ 20 w 25"/>
                <a:gd name="T1" fmla="*/ 28 h 14"/>
                <a:gd name="T2" fmla="*/ 0 w 25"/>
                <a:gd name="T3" fmla="*/ 0 h 14"/>
                <a:gd name="T4" fmla="*/ 4 w 25"/>
                <a:gd name="T5" fmla="*/ 0 h 14"/>
                <a:gd name="T6" fmla="*/ 48 w 25"/>
                <a:gd name="T7" fmla="*/ 16 h 14"/>
                <a:gd name="T8" fmla="*/ 100 w 25"/>
                <a:gd name="T9" fmla="*/ 28 h 14"/>
                <a:gd name="T10" fmla="*/ 48 w 25"/>
                <a:gd name="T11" fmla="*/ 40 h 14"/>
                <a:gd name="T12" fmla="*/ 4 w 25"/>
                <a:gd name="T13" fmla="*/ 56 h 14"/>
                <a:gd name="T14" fmla="*/ 0 w 25"/>
                <a:gd name="T15" fmla="*/ 56 h 14"/>
                <a:gd name="T16" fmla="*/ 20 w 25"/>
                <a:gd name="T17" fmla="*/ 28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4">
                  <a:moveTo>
                    <a:pt x="5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5"/>
                    <a:pt x="20" y="6"/>
                    <a:pt x="25" y="7"/>
                  </a:cubicBezTo>
                  <a:cubicBezTo>
                    <a:pt x="20" y="8"/>
                    <a:pt x="16" y="9"/>
                    <a:pt x="12" y="10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6" name="Line 57"/>
            <p:cNvSpPr>
              <a:spLocks noChangeShapeType="1"/>
            </p:cNvSpPr>
            <p:nvPr/>
          </p:nvSpPr>
          <p:spPr bwMode="auto">
            <a:xfrm>
              <a:off x="2704" y="1648"/>
              <a:ext cx="48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7" name="Freeform 58"/>
            <p:cNvSpPr>
              <a:spLocks/>
            </p:cNvSpPr>
            <p:nvPr/>
          </p:nvSpPr>
          <p:spPr bwMode="auto">
            <a:xfrm>
              <a:off x="3160" y="1616"/>
              <a:ext cx="100" cy="60"/>
            </a:xfrm>
            <a:custGeom>
              <a:avLst/>
              <a:gdLst>
                <a:gd name="T0" fmla="*/ 20 w 25"/>
                <a:gd name="T1" fmla="*/ 32 h 15"/>
                <a:gd name="T2" fmla="*/ 0 w 25"/>
                <a:gd name="T3" fmla="*/ 0 h 15"/>
                <a:gd name="T4" fmla="*/ 4 w 25"/>
                <a:gd name="T5" fmla="*/ 0 h 15"/>
                <a:gd name="T6" fmla="*/ 48 w 25"/>
                <a:gd name="T7" fmla="*/ 20 h 15"/>
                <a:gd name="T8" fmla="*/ 100 w 25"/>
                <a:gd name="T9" fmla="*/ 32 h 15"/>
                <a:gd name="T10" fmla="*/ 48 w 25"/>
                <a:gd name="T11" fmla="*/ 40 h 15"/>
                <a:gd name="T12" fmla="*/ 4 w 25"/>
                <a:gd name="T13" fmla="*/ 60 h 15"/>
                <a:gd name="T14" fmla="*/ 0 w 25"/>
                <a:gd name="T15" fmla="*/ 60 h 15"/>
                <a:gd name="T16" fmla="*/ 20 w 25"/>
                <a:gd name="T17" fmla="*/ 32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5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6" y="6"/>
                    <a:pt x="20" y="7"/>
                    <a:pt x="25" y="8"/>
                  </a:cubicBezTo>
                  <a:cubicBezTo>
                    <a:pt x="20" y="9"/>
                    <a:pt x="16" y="9"/>
                    <a:pt x="12" y="10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8" name="Line 59"/>
            <p:cNvSpPr>
              <a:spLocks noChangeShapeType="1"/>
            </p:cNvSpPr>
            <p:nvPr/>
          </p:nvSpPr>
          <p:spPr bwMode="auto">
            <a:xfrm>
              <a:off x="2704" y="1820"/>
              <a:ext cx="48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9" name="Freeform 60"/>
            <p:cNvSpPr>
              <a:spLocks/>
            </p:cNvSpPr>
            <p:nvPr/>
          </p:nvSpPr>
          <p:spPr bwMode="auto">
            <a:xfrm>
              <a:off x="3160" y="1788"/>
              <a:ext cx="100" cy="60"/>
            </a:xfrm>
            <a:custGeom>
              <a:avLst/>
              <a:gdLst>
                <a:gd name="T0" fmla="*/ 20 w 25"/>
                <a:gd name="T1" fmla="*/ 32 h 15"/>
                <a:gd name="T2" fmla="*/ 0 w 25"/>
                <a:gd name="T3" fmla="*/ 0 h 15"/>
                <a:gd name="T4" fmla="*/ 4 w 25"/>
                <a:gd name="T5" fmla="*/ 0 h 15"/>
                <a:gd name="T6" fmla="*/ 48 w 25"/>
                <a:gd name="T7" fmla="*/ 20 h 15"/>
                <a:gd name="T8" fmla="*/ 100 w 25"/>
                <a:gd name="T9" fmla="*/ 32 h 15"/>
                <a:gd name="T10" fmla="*/ 48 w 25"/>
                <a:gd name="T11" fmla="*/ 40 h 15"/>
                <a:gd name="T12" fmla="*/ 4 w 25"/>
                <a:gd name="T13" fmla="*/ 60 h 15"/>
                <a:gd name="T14" fmla="*/ 0 w 25"/>
                <a:gd name="T15" fmla="*/ 60 h 15"/>
                <a:gd name="T16" fmla="*/ 20 w 25"/>
                <a:gd name="T17" fmla="*/ 32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5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6" y="6"/>
                    <a:pt x="20" y="7"/>
                    <a:pt x="25" y="8"/>
                  </a:cubicBezTo>
                  <a:cubicBezTo>
                    <a:pt x="20" y="9"/>
                    <a:pt x="16" y="9"/>
                    <a:pt x="12" y="10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0" name="Line 61"/>
            <p:cNvSpPr>
              <a:spLocks noChangeShapeType="1"/>
            </p:cNvSpPr>
            <p:nvPr/>
          </p:nvSpPr>
          <p:spPr bwMode="auto">
            <a:xfrm>
              <a:off x="2704" y="1976"/>
              <a:ext cx="48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1" name="Freeform 62"/>
            <p:cNvSpPr>
              <a:spLocks/>
            </p:cNvSpPr>
            <p:nvPr/>
          </p:nvSpPr>
          <p:spPr bwMode="auto">
            <a:xfrm>
              <a:off x="3160" y="1948"/>
              <a:ext cx="100" cy="60"/>
            </a:xfrm>
            <a:custGeom>
              <a:avLst/>
              <a:gdLst>
                <a:gd name="T0" fmla="*/ 20 w 25"/>
                <a:gd name="T1" fmla="*/ 28 h 15"/>
                <a:gd name="T2" fmla="*/ 0 w 25"/>
                <a:gd name="T3" fmla="*/ 0 h 15"/>
                <a:gd name="T4" fmla="*/ 4 w 25"/>
                <a:gd name="T5" fmla="*/ 0 h 15"/>
                <a:gd name="T6" fmla="*/ 48 w 25"/>
                <a:gd name="T7" fmla="*/ 20 h 15"/>
                <a:gd name="T8" fmla="*/ 100 w 25"/>
                <a:gd name="T9" fmla="*/ 28 h 15"/>
                <a:gd name="T10" fmla="*/ 48 w 25"/>
                <a:gd name="T11" fmla="*/ 40 h 15"/>
                <a:gd name="T12" fmla="*/ 4 w 25"/>
                <a:gd name="T13" fmla="*/ 60 h 15"/>
                <a:gd name="T14" fmla="*/ 0 w 25"/>
                <a:gd name="T15" fmla="*/ 56 h 15"/>
                <a:gd name="T16" fmla="*/ 20 w 25"/>
                <a:gd name="T17" fmla="*/ 28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" h="15">
                  <a:moveTo>
                    <a:pt x="5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6" y="5"/>
                    <a:pt x="20" y="6"/>
                    <a:pt x="25" y="7"/>
                  </a:cubicBezTo>
                  <a:cubicBezTo>
                    <a:pt x="20" y="8"/>
                    <a:pt x="16" y="9"/>
                    <a:pt x="12" y="10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2" name="Rectangle 63"/>
            <p:cNvSpPr>
              <a:spLocks noChangeArrowheads="1"/>
            </p:cNvSpPr>
            <p:nvPr/>
          </p:nvSpPr>
          <p:spPr bwMode="auto">
            <a:xfrm>
              <a:off x="2800" y="1251"/>
              <a:ext cx="6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b="0"/>
            </a:p>
          </p:txBody>
        </p:sp>
        <p:sp>
          <p:nvSpPr>
            <p:cNvPr id="8253" name="Rectangle 64"/>
            <p:cNvSpPr>
              <a:spLocks noChangeArrowheads="1"/>
            </p:cNvSpPr>
            <p:nvPr/>
          </p:nvSpPr>
          <p:spPr bwMode="auto">
            <a:xfrm>
              <a:off x="2864" y="1311"/>
              <a:ext cx="5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>
                  <a:solidFill>
                    <a:srgbClr val="000000"/>
                  </a:solidFill>
                </a:rPr>
                <a:t>0</a:t>
              </a:r>
              <a:endParaRPr lang="en-US" altLang="en-US" b="0"/>
            </a:p>
          </p:txBody>
        </p:sp>
        <p:sp>
          <p:nvSpPr>
            <p:cNvPr id="8254" name="Rectangle 65"/>
            <p:cNvSpPr>
              <a:spLocks noChangeArrowheads="1"/>
            </p:cNvSpPr>
            <p:nvPr/>
          </p:nvSpPr>
          <p:spPr bwMode="auto">
            <a:xfrm>
              <a:off x="2922" y="1251"/>
              <a:ext cx="6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b="0"/>
            </a:p>
          </p:txBody>
        </p:sp>
        <p:sp>
          <p:nvSpPr>
            <p:cNvPr id="8255" name="Rectangle 66"/>
            <p:cNvSpPr>
              <a:spLocks noChangeArrowheads="1"/>
            </p:cNvSpPr>
            <p:nvPr/>
          </p:nvSpPr>
          <p:spPr bwMode="auto">
            <a:xfrm>
              <a:off x="2986" y="1311"/>
              <a:ext cx="5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>
                  <a:solidFill>
                    <a:srgbClr val="000000"/>
                  </a:solidFill>
                </a:rPr>
                <a:t>1</a:t>
              </a:r>
              <a:endParaRPr lang="en-US" altLang="en-US" b="0"/>
            </a:p>
          </p:txBody>
        </p:sp>
        <p:sp>
          <p:nvSpPr>
            <p:cNvPr id="8256" name="Rectangle 67"/>
            <p:cNvSpPr>
              <a:spLocks noChangeArrowheads="1"/>
            </p:cNvSpPr>
            <p:nvPr/>
          </p:nvSpPr>
          <p:spPr bwMode="auto">
            <a:xfrm>
              <a:off x="2880" y="1475"/>
              <a:ext cx="61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x</a:t>
              </a:r>
              <a:endParaRPr lang="en-US" altLang="en-US" b="0"/>
            </a:p>
          </p:txBody>
        </p:sp>
        <p:sp>
          <p:nvSpPr>
            <p:cNvPr id="8257" name="Rectangle 68"/>
            <p:cNvSpPr>
              <a:spLocks noChangeArrowheads="1"/>
            </p:cNvSpPr>
            <p:nvPr/>
          </p:nvSpPr>
          <p:spPr bwMode="auto">
            <a:xfrm>
              <a:off x="2944" y="1535"/>
              <a:ext cx="5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>
                  <a:solidFill>
                    <a:srgbClr val="000000"/>
                  </a:solidFill>
                </a:rPr>
                <a:t>2</a:t>
              </a:r>
              <a:endParaRPr lang="en-US" altLang="en-US" b="0"/>
            </a:p>
          </p:txBody>
        </p:sp>
        <p:sp>
          <p:nvSpPr>
            <p:cNvPr id="8258" name="Line 69"/>
            <p:cNvSpPr>
              <a:spLocks noChangeShapeType="1"/>
            </p:cNvSpPr>
            <p:nvPr/>
          </p:nvSpPr>
          <p:spPr bwMode="auto">
            <a:xfrm>
              <a:off x="2888" y="1508"/>
              <a:ext cx="5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9" name="Line 70"/>
            <p:cNvSpPr>
              <a:spLocks noChangeShapeType="1"/>
            </p:cNvSpPr>
            <p:nvPr/>
          </p:nvSpPr>
          <p:spPr bwMode="auto">
            <a:xfrm flipH="1">
              <a:off x="3136" y="1108"/>
              <a:ext cx="88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0" name="Freeform 71"/>
            <p:cNvSpPr>
              <a:spLocks/>
            </p:cNvSpPr>
            <p:nvPr/>
          </p:nvSpPr>
          <p:spPr bwMode="auto">
            <a:xfrm>
              <a:off x="3112" y="1248"/>
              <a:ext cx="56" cy="80"/>
            </a:xfrm>
            <a:custGeom>
              <a:avLst/>
              <a:gdLst>
                <a:gd name="T0" fmla="*/ 28 w 14"/>
                <a:gd name="T1" fmla="*/ 20 h 20"/>
                <a:gd name="T2" fmla="*/ 56 w 14"/>
                <a:gd name="T3" fmla="*/ 20 h 20"/>
                <a:gd name="T4" fmla="*/ 56 w 14"/>
                <a:gd name="T5" fmla="*/ 20 h 20"/>
                <a:gd name="T6" fmla="*/ 24 w 14"/>
                <a:gd name="T7" fmla="*/ 48 h 20"/>
                <a:gd name="T8" fmla="*/ 0 w 14"/>
                <a:gd name="T9" fmla="*/ 80 h 20"/>
                <a:gd name="T10" fmla="*/ 8 w 14"/>
                <a:gd name="T11" fmla="*/ 40 h 20"/>
                <a:gd name="T12" fmla="*/ 12 w 14"/>
                <a:gd name="T13" fmla="*/ 0 h 20"/>
                <a:gd name="T14" fmla="*/ 12 w 14"/>
                <a:gd name="T15" fmla="*/ 0 h 20"/>
                <a:gd name="T16" fmla="*/ 28 w 14"/>
                <a:gd name="T17" fmla="*/ 2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0">
                  <a:moveTo>
                    <a:pt x="7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4" y="14"/>
                    <a:pt x="2" y="17"/>
                    <a:pt x="0" y="20"/>
                  </a:cubicBezTo>
                  <a:cubicBezTo>
                    <a:pt x="1" y="16"/>
                    <a:pt x="1" y="13"/>
                    <a:pt x="2" y="1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1" name="Rectangle 72"/>
            <p:cNvSpPr>
              <a:spLocks noChangeArrowheads="1"/>
            </p:cNvSpPr>
            <p:nvPr/>
          </p:nvSpPr>
          <p:spPr bwMode="auto">
            <a:xfrm>
              <a:off x="3263" y="1006"/>
              <a:ext cx="74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Product terms</a:t>
              </a:r>
              <a:endParaRPr lang="en-US" altLang="en-US" b="0"/>
            </a:p>
          </p:txBody>
        </p:sp>
        <p:sp>
          <p:nvSpPr>
            <p:cNvPr id="8262" name="Rectangle 73"/>
            <p:cNvSpPr>
              <a:spLocks noChangeArrowheads="1"/>
            </p:cNvSpPr>
            <p:nvPr/>
          </p:nvSpPr>
          <p:spPr bwMode="auto">
            <a:xfrm>
              <a:off x="3631" y="1552"/>
              <a:ext cx="18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OR</a:t>
              </a:r>
              <a:endParaRPr lang="en-US" altLang="en-US" b="0"/>
            </a:p>
          </p:txBody>
        </p:sp>
        <p:sp>
          <p:nvSpPr>
            <p:cNvPr id="8263" name="Rectangle 74"/>
            <p:cNvSpPr>
              <a:spLocks noChangeArrowheads="1"/>
            </p:cNvSpPr>
            <p:nvPr/>
          </p:nvSpPr>
          <p:spPr bwMode="auto">
            <a:xfrm>
              <a:off x="3581" y="1696"/>
              <a:ext cx="29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 i="0">
                  <a:solidFill>
                    <a:srgbClr val="000000"/>
                  </a:solidFill>
                </a:rPr>
                <a:t>plane</a:t>
              </a:r>
              <a:endParaRPr lang="en-US" altLang="en-US" b="0"/>
            </a:p>
          </p:txBody>
        </p:sp>
        <p:sp>
          <p:nvSpPr>
            <p:cNvPr id="8264" name="Line 75"/>
            <p:cNvSpPr>
              <a:spLocks noChangeShapeType="1"/>
            </p:cNvSpPr>
            <p:nvPr/>
          </p:nvSpPr>
          <p:spPr bwMode="auto">
            <a:xfrm>
              <a:off x="3528" y="2112"/>
              <a:ext cx="1" cy="2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5" name="Freeform 76"/>
            <p:cNvSpPr>
              <a:spLocks/>
            </p:cNvSpPr>
            <p:nvPr/>
          </p:nvSpPr>
          <p:spPr bwMode="auto">
            <a:xfrm>
              <a:off x="3496" y="2312"/>
              <a:ext cx="60" cy="96"/>
            </a:xfrm>
            <a:custGeom>
              <a:avLst/>
              <a:gdLst>
                <a:gd name="T0" fmla="*/ 32 w 15"/>
                <a:gd name="T1" fmla="*/ 16 h 24"/>
                <a:gd name="T2" fmla="*/ 60 w 15"/>
                <a:gd name="T3" fmla="*/ 0 h 24"/>
                <a:gd name="T4" fmla="*/ 60 w 15"/>
                <a:gd name="T5" fmla="*/ 0 h 24"/>
                <a:gd name="T6" fmla="*/ 40 w 15"/>
                <a:gd name="T7" fmla="*/ 48 h 24"/>
                <a:gd name="T8" fmla="*/ 32 w 15"/>
                <a:gd name="T9" fmla="*/ 96 h 24"/>
                <a:gd name="T10" fmla="*/ 20 w 15"/>
                <a:gd name="T11" fmla="*/ 48 h 24"/>
                <a:gd name="T12" fmla="*/ 0 w 15"/>
                <a:gd name="T13" fmla="*/ 0 h 24"/>
                <a:gd name="T14" fmla="*/ 0 w 15"/>
                <a:gd name="T15" fmla="*/ 0 h 24"/>
                <a:gd name="T16" fmla="*/ 32 w 15"/>
                <a:gd name="T17" fmla="*/ 1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8" y="4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6"/>
                    <a:pt x="8" y="20"/>
                    <a:pt x="8" y="24"/>
                  </a:cubicBezTo>
                  <a:cubicBezTo>
                    <a:pt x="7" y="20"/>
                    <a:pt x="6" y="16"/>
                    <a:pt x="5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6" name="Line 77"/>
            <p:cNvSpPr>
              <a:spLocks noChangeShapeType="1"/>
            </p:cNvSpPr>
            <p:nvPr/>
          </p:nvSpPr>
          <p:spPr bwMode="auto">
            <a:xfrm>
              <a:off x="3528" y="2592"/>
              <a:ext cx="1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7" name="Freeform 78"/>
            <p:cNvSpPr>
              <a:spLocks/>
            </p:cNvSpPr>
            <p:nvPr/>
          </p:nvSpPr>
          <p:spPr bwMode="auto">
            <a:xfrm>
              <a:off x="3496" y="2704"/>
              <a:ext cx="60" cy="96"/>
            </a:xfrm>
            <a:custGeom>
              <a:avLst/>
              <a:gdLst>
                <a:gd name="T0" fmla="*/ 32 w 15"/>
                <a:gd name="T1" fmla="*/ 16 h 24"/>
                <a:gd name="T2" fmla="*/ 60 w 15"/>
                <a:gd name="T3" fmla="*/ 0 h 24"/>
                <a:gd name="T4" fmla="*/ 60 w 15"/>
                <a:gd name="T5" fmla="*/ 0 h 24"/>
                <a:gd name="T6" fmla="*/ 40 w 15"/>
                <a:gd name="T7" fmla="*/ 48 h 24"/>
                <a:gd name="T8" fmla="*/ 32 w 15"/>
                <a:gd name="T9" fmla="*/ 96 h 24"/>
                <a:gd name="T10" fmla="*/ 20 w 15"/>
                <a:gd name="T11" fmla="*/ 48 h 24"/>
                <a:gd name="T12" fmla="*/ 0 w 15"/>
                <a:gd name="T13" fmla="*/ 0 h 24"/>
                <a:gd name="T14" fmla="*/ 0 w 15"/>
                <a:gd name="T15" fmla="*/ 0 h 24"/>
                <a:gd name="T16" fmla="*/ 32 w 15"/>
                <a:gd name="T17" fmla="*/ 1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8" y="4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6"/>
                    <a:pt x="8" y="20"/>
                    <a:pt x="8" y="24"/>
                  </a:cubicBezTo>
                  <a:cubicBezTo>
                    <a:pt x="7" y="20"/>
                    <a:pt x="6" y="16"/>
                    <a:pt x="5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8" name="Rectangle 79"/>
            <p:cNvSpPr>
              <a:spLocks noChangeArrowheads="1"/>
            </p:cNvSpPr>
            <p:nvPr/>
          </p:nvSpPr>
          <p:spPr bwMode="auto">
            <a:xfrm>
              <a:off x="3481" y="2823"/>
              <a:ext cx="34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f</a:t>
              </a:r>
              <a:endParaRPr lang="en-US" altLang="en-US" b="0"/>
            </a:p>
          </p:txBody>
        </p:sp>
        <p:sp>
          <p:nvSpPr>
            <p:cNvPr id="8269" name="Rectangle 80"/>
            <p:cNvSpPr>
              <a:spLocks noChangeArrowheads="1"/>
            </p:cNvSpPr>
            <p:nvPr/>
          </p:nvSpPr>
          <p:spPr bwMode="auto">
            <a:xfrm>
              <a:off x="3523" y="2883"/>
              <a:ext cx="5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>
                  <a:solidFill>
                    <a:srgbClr val="000000"/>
                  </a:solidFill>
                </a:rPr>
                <a:t>0</a:t>
              </a:r>
              <a:endParaRPr lang="en-US" altLang="en-US" b="0"/>
            </a:p>
          </p:txBody>
        </p:sp>
        <p:sp>
          <p:nvSpPr>
            <p:cNvPr id="8270" name="Freeform 81"/>
            <p:cNvSpPr>
              <a:spLocks/>
            </p:cNvSpPr>
            <p:nvPr/>
          </p:nvSpPr>
          <p:spPr bwMode="auto">
            <a:xfrm>
              <a:off x="3972" y="2408"/>
              <a:ext cx="208" cy="184"/>
            </a:xfrm>
            <a:custGeom>
              <a:avLst/>
              <a:gdLst>
                <a:gd name="T0" fmla="*/ 0 w 208"/>
                <a:gd name="T1" fmla="*/ 0 h 184"/>
                <a:gd name="T2" fmla="*/ 104 w 208"/>
                <a:gd name="T3" fmla="*/ 184 h 184"/>
                <a:gd name="T4" fmla="*/ 208 w 208"/>
                <a:gd name="T5" fmla="*/ 0 h 184"/>
                <a:gd name="T6" fmla="*/ 0 w 208"/>
                <a:gd name="T7" fmla="*/ 0 h 1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" h="184">
                  <a:moveTo>
                    <a:pt x="0" y="0"/>
                  </a:moveTo>
                  <a:lnTo>
                    <a:pt x="104" y="184"/>
                  </a:lnTo>
                  <a:lnTo>
                    <a:pt x="20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1" name="Line 82"/>
            <p:cNvSpPr>
              <a:spLocks noChangeShapeType="1"/>
            </p:cNvSpPr>
            <p:nvPr/>
          </p:nvSpPr>
          <p:spPr bwMode="auto">
            <a:xfrm>
              <a:off x="4076" y="2112"/>
              <a:ext cx="1" cy="2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2" name="Freeform 83"/>
            <p:cNvSpPr>
              <a:spLocks/>
            </p:cNvSpPr>
            <p:nvPr/>
          </p:nvSpPr>
          <p:spPr bwMode="auto">
            <a:xfrm>
              <a:off x="4044" y="2312"/>
              <a:ext cx="60" cy="96"/>
            </a:xfrm>
            <a:custGeom>
              <a:avLst/>
              <a:gdLst>
                <a:gd name="T0" fmla="*/ 32 w 15"/>
                <a:gd name="T1" fmla="*/ 16 h 24"/>
                <a:gd name="T2" fmla="*/ 60 w 15"/>
                <a:gd name="T3" fmla="*/ 0 h 24"/>
                <a:gd name="T4" fmla="*/ 60 w 15"/>
                <a:gd name="T5" fmla="*/ 0 h 24"/>
                <a:gd name="T6" fmla="*/ 44 w 15"/>
                <a:gd name="T7" fmla="*/ 48 h 24"/>
                <a:gd name="T8" fmla="*/ 32 w 15"/>
                <a:gd name="T9" fmla="*/ 96 h 24"/>
                <a:gd name="T10" fmla="*/ 20 w 15"/>
                <a:gd name="T11" fmla="*/ 48 h 24"/>
                <a:gd name="T12" fmla="*/ 0 w 15"/>
                <a:gd name="T13" fmla="*/ 0 h 24"/>
                <a:gd name="T14" fmla="*/ 4 w 15"/>
                <a:gd name="T15" fmla="*/ 0 h 24"/>
                <a:gd name="T16" fmla="*/ 32 w 15"/>
                <a:gd name="T17" fmla="*/ 1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8" y="4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6"/>
                    <a:pt x="9" y="20"/>
                    <a:pt x="8" y="24"/>
                  </a:cubicBezTo>
                  <a:cubicBezTo>
                    <a:pt x="7" y="20"/>
                    <a:pt x="6" y="16"/>
                    <a:pt x="5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3" name="Line 84"/>
            <p:cNvSpPr>
              <a:spLocks noChangeShapeType="1"/>
            </p:cNvSpPr>
            <p:nvPr/>
          </p:nvSpPr>
          <p:spPr bwMode="auto">
            <a:xfrm>
              <a:off x="4076" y="2592"/>
              <a:ext cx="1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4" name="Freeform 85"/>
            <p:cNvSpPr>
              <a:spLocks/>
            </p:cNvSpPr>
            <p:nvPr/>
          </p:nvSpPr>
          <p:spPr bwMode="auto">
            <a:xfrm>
              <a:off x="4044" y="2704"/>
              <a:ext cx="60" cy="96"/>
            </a:xfrm>
            <a:custGeom>
              <a:avLst/>
              <a:gdLst>
                <a:gd name="T0" fmla="*/ 32 w 15"/>
                <a:gd name="T1" fmla="*/ 16 h 24"/>
                <a:gd name="T2" fmla="*/ 60 w 15"/>
                <a:gd name="T3" fmla="*/ 0 h 24"/>
                <a:gd name="T4" fmla="*/ 60 w 15"/>
                <a:gd name="T5" fmla="*/ 0 h 24"/>
                <a:gd name="T6" fmla="*/ 44 w 15"/>
                <a:gd name="T7" fmla="*/ 48 h 24"/>
                <a:gd name="T8" fmla="*/ 32 w 15"/>
                <a:gd name="T9" fmla="*/ 96 h 24"/>
                <a:gd name="T10" fmla="*/ 20 w 15"/>
                <a:gd name="T11" fmla="*/ 48 h 24"/>
                <a:gd name="T12" fmla="*/ 0 w 15"/>
                <a:gd name="T13" fmla="*/ 0 h 24"/>
                <a:gd name="T14" fmla="*/ 4 w 15"/>
                <a:gd name="T15" fmla="*/ 0 h 24"/>
                <a:gd name="T16" fmla="*/ 32 w 15"/>
                <a:gd name="T17" fmla="*/ 1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24">
                  <a:moveTo>
                    <a:pt x="8" y="4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6"/>
                    <a:pt x="9" y="20"/>
                    <a:pt x="8" y="24"/>
                  </a:cubicBezTo>
                  <a:cubicBezTo>
                    <a:pt x="7" y="20"/>
                    <a:pt x="6" y="16"/>
                    <a:pt x="5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5" name="Rectangle 86"/>
            <p:cNvSpPr>
              <a:spLocks noChangeArrowheads="1"/>
            </p:cNvSpPr>
            <p:nvPr/>
          </p:nvSpPr>
          <p:spPr bwMode="auto">
            <a:xfrm>
              <a:off x="4030" y="2823"/>
              <a:ext cx="34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solidFill>
                    <a:srgbClr val="000000"/>
                  </a:solidFill>
                </a:rPr>
                <a:t>f</a:t>
              </a:r>
              <a:endParaRPr lang="en-US" altLang="en-US" b="0"/>
            </a:p>
          </p:txBody>
        </p:sp>
        <p:sp>
          <p:nvSpPr>
            <p:cNvPr id="8276" name="Rectangle 87"/>
            <p:cNvSpPr>
              <a:spLocks noChangeArrowheads="1"/>
            </p:cNvSpPr>
            <p:nvPr/>
          </p:nvSpPr>
          <p:spPr bwMode="auto">
            <a:xfrm>
              <a:off x="4073" y="2883"/>
              <a:ext cx="5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b="0" i="0">
                  <a:solidFill>
                    <a:srgbClr val="000000"/>
                  </a:solidFill>
                </a:rPr>
                <a:t>1</a:t>
              </a:r>
              <a:endParaRPr lang="en-US" alt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23094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5791200" y="4114800"/>
            <a:ext cx="4343400" cy="1447800"/>
          </a:xfrm>
          <a:prstGeom prst="rect">
            <a:avLst/>
          </a:prstGeom>
          <a:solidFill>
            <a:srgbClr val="C66B5A">
              <a:alpha val="7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Two-Level Logic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828800"/>
            <a:ext cx="3810000" cy="1335088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4191001"/>
            <a:ext cx="3810000" cy="1223963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9"/>
          <p:cNvSpPr>
            <a:spLocks noChangeArrowheads="1"/>
          </p:cNvSpPr>
          <p:nvPr/>
        </p:nvSpPr>
        <p:spPr bwMode="auto">
          <a:xfrm rot="5400000">
            <a:off x="3352800" y="3581400"/>
            <a:ext cx="1524000" cy="1524000"/>
          </a:xfrm>
          <a:custGeom>
            <a:avLst/>
            <a:gdLst>
              <a:gd name="T0" fmla="*/ 1088602 w 21600"/>
              <a:gd name="T1" fmla="*/ 0 h 21600"/>
              <a:gd name="T2" fmla="*/ 653133 w 21600"/>
              <a:gd name="T3" fmla="*/ 508000 h 21600"/>
              <a:gd name="T4" fmla="*/ 0 w 21600"/>
              <a:gd name="T5" fmla="*/ 1270071 h 21600"/>
              <a:gd name="T6" fmla="*/ 653133 w 21600"/>
              <a:gd name="T7" fmla="*/ 1524000 h 21600"/>
              <a:gd name="T8" fmla="*/ 1306266 w 21600"/>
              <a:gd name="T9" fmla="*/ 1058333 h 21600"/>
              <a:gd name="T10" fmla="*/ 1524000 w 21600"/>
              <a:gd name="T11" fmla="*/ 508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C66B5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2209801" y="5181601"/>
            <a:ext cx="314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>
                <a:solidFill>
                  <a:srgbClr val="C66B5A"/>
                </a:solidFill>
              </a:rPr>
              <a:t>Inverting format (NOR-NOR) more effective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6477000" y="1371601"/>
            <a:ext cx="3824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0">
                <a:solidFill>
                  <a:srgbClr val="315263"/>
                </a:solidFill>
              </a:rPr>
              <a:t>Every logic function can be</a:t>
            </a:r>
            <a:br>
              <a:rPr lang="en-US" altLang="en-US" sz="2000" i="0">
                <a:solidFill>
                  <a:srgbClr val="315263"/>
                </a:solidFill>
              </a:rPr>
            </a:br>
            <a:r>
              <a:rPr lang="en-US" altLang="en-US" sz="2000" i="0">
                <a:solidFill>
                  <a:srgbClr val="315263"/>
                </a:solidFill>
              </a:rPr>
              <a:t>expressed in sum-of-products</a:t>
            </a:r>
            <a:br>
              <a:rPr lang="en-US" altLang="en-US" sz="2000" i="0">
                <a:solidFill>
                  <a:srgbClr val="315263"/>
                </a:solidFill>
              </a:rPr>
            </a:br>
            <a:r>
              <a:rPr lang="en-US" altLang="en-US" sz="2000" i="0">
                <a:solidFill>
                  <a:srgbClr val="315263"/>
                </a:solidFill>
              </a:rPr>
              <a:t>format (AND-OR)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6705601" y="3048000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315263"/>
                </a:solidFill>
              </a:rPr>
              <a:t>minterm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4953000" y="2438400"/>
            <a:ext cx="1219200" cy="685800"/>
          </a:xfrm>
          <a:prstGeom prst="ellipse">
            <a:avLst/>
          </a:prstGeom>
          <a:solidFill>
            <a:srgbClr val="315263">
              <a:alpha val="18823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9227" name="Line 15"/>
          <p:cNvSpPr>
            <a:spLocks noChangeShapeType="1"/>
          </p:cNvSpPr>
          <p:nvPr/>
        </p:nvSpPr>
        <p:spPr bwMode="auto">
          <a:xfrm>
            <a:off x="6096000" y="3048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98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altLang="en-US" sz="4000"/>
              <a:t>PLA Layout – Exploiting Regularity</a:t>
            </a:r>
          </a:p>
        </p:txBody>
      </p:sp>
      <p:pic>
        <p:nvPicPr>
          <p:cNvPr id="10243" name="Picture 4" descr="P_P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1"/>
            <a:ext cx="6629400" cy="38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5486401"/>
            <a:ext cx="49942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Line 7"/>
          <p:cNvSpPr>
            <a:spLocks noChangeShapeType="1"/>
          </p:cNvSpPr>
          <p:nvPr/>
        </p:nvSpPr>
        <p:spPr bwMode="auto">
          <a:xfrm flipH="1" flipV="1">
            <a:off x="3886200" y="38862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 flipV="1">
            <a:off x="7086600" y="4724400"/>
            <a:ext cx="838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0247" name="Group 10"/>
          <p:cNvGrpSpPr>
            <a:grpSpLocks noChangeAspect="1"/>
          </p:cNvGrpSpPr>
          <p:nvPr/>
        </p:nvGrpSpPr>
        <p:grpSpPr bwMode="auto">
          <a:xfrm>
            <a:off x="3048000" y="1143000"/>
            <a:ext cx="6446838" cy="642938"/>
            <a:chOff x="960" y="720"/>
            <a:chExt cx="4061" cy="405"/>
          </a:xfrm>
        </p:grpSpPr>
        <p:sp>
          <p:nvSpPr>
            <p:cNvPr id="10248" name="AutoShape 9"/>
            <p:cNvSpPr>
              <a:spLocks noChangeAspect="1" noChangeArrowheads="1" noTextEdit="1"/>
            </p:cNvSpPr>
            <p:nvPr/>
          </p:nvSpPr>
          <p:spPr bwMode="auto">
            <a:xfrm>
              <a:off x="960" y="720"/>
              <a:ext cx="4061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9" name="Rectangle 11"/>
            <p:cNvSpPr>
              <a:spLocks noChangeArrowheads="1"/>
            </p:cNvSpPr>
            <p:nvPr/>
          </p:nvSpPr>
          <p:spPr bwMode="auto">
            <a:xfrm>
              <a:off x="984" y="815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i="0">
                  <a:solidFill>
                    <a:srgbClr val="000000"/>
                  </a:solidFill>
                </a:rPr>
                <a:t>V</a:t>
              </a:r>
              <a:endParaRPr lang="en-US" altLang="en-US" b="0"/>
            </a:p>
          </p:txBody>
        </p:sp>
        <p:sp>
          <p:nvSpPr>
            <p:cNvPr id="10250" name="Rectangle 12"/>
            <p:cNvSpPr>
              <a:spLocks noChangeArrowheads="1"/>
            </p:cNvSpPr>
            <p:nvPr/>
          </p:nvSpPr>
          <p:spPr bwMode="auto">
            <a:xfrm>
              <a:off x="1088" y="879"/>
              <a:ext cx="1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i="0">
                  <a:solidFill>
                    <a:srgbClr val="000000"/>
                  </a:solidFill>
                </a:rPr>
                <a:t>DD</a:t>
              </a:r>
              <a:endParaRPr lang="en-US" altLang="en-US" b="0"/>
            </a:p>
          </p:txBody>
        </p:sp>
        <p:sp>
          <p:nvSpPr>
            <p:cNvPr id="10251" name="Rectangle 13"/>
            <p:cNvSpPr>
              <a:spLocks noChangeArrowheads="1"/>
            </p:cNvSpPr>
            <p:nvPr/>
          </p:nvSpPr>
          <p:spPr bwMode="auto">
            <a:xfrm>
              <a:off x="4661" y="823"/>
              <a:ext cx="3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i="0">
                  <a:solidFill>
                    <a:srgbClr val="000000"/>
                  </a:solidFill>
                </a:rPr>
                <a:t>GND</a:t>
              </a:r>
              <a:endParaRPr lang="en-US" altLang="en-US" b="0"/>
            </a:p>
          </p:txBody>
        </p:sp>
        <p:sp>
          <p:nvSpPr>
            <p:cNvPr id="10252" name="Rectangle 14"/>
            <p:cNvSpPr>
              <a:spLocks noChangeArrowheads="1"/>
            </p:cNvSpPr>
            <p:nvPr/>
          </p:nvSpPr>
          <p:spPr bwMode="auto">
            <a:xfrm>
              <a:off x="4102" y="823"/>
              <a:ext cx="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0" i="0">
                  <a:solidFill>
                    <a:srgbClr val="000000"/>
                  </a:solidFill>
                  <a:latin typeface="Symbol" panose="05050102010706020507" pitchFamily="18" charset="2"/>
                </a:rPr>
                <a:t>f</a:t>
              </a:r>
            </a:p>
          </p:txBody>
        </p:sp>
        <p:sp>
          <p:nvSpPr>
            <p:cNvPr id="10253" name="Rectangle 15"/>
            <p:cNvSpPr>
              <a:spLocks noChangeArrowheads="1"/>
            </p:cNvSpPr>
            <p:nvPr/>
          </p:nvSpPr>
          <p:spPr bwMode="auto">
            <a:xfrm>
              <a:off x="2367" y="728"/>
              <a:ext cx="7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0000"/>
                  </a:solidFill>
                </a:rPr>
                <a:t>And-Plane</a:t>
              </a:r>
              <a:endParaRPr lang="en-US" altLang="en-US" b="0"/>
            </a:p>
          </p:txBody>
        </p:sp>
        <p:sp>
          <p:nvSpPr>
            <p:cNvPr id="10254" name="Freeform 16"/>
            <p:cNvSpPr>
              <a:spLocks/>
            </p:cNvSpPr>
            <p:nvPr/>
          </p:nvSpPr>
          <p:spPr bwMode="auto">
            <a:xfrm>
              <a:off x="4182" y="1054"/>
              <a:ext cx="48" cy="39"/>
            </a:xfrm>
            <a:custGeom>
              <a:avLst/>
              <a:gdLst>
                <a:gd name="T0" fmla="*/ 32 w 48"/>
                <a:gd name="T1" fmla="*/ 7 h 39"/>
                <a:gd name="T2" fmla="*/ 48 w 48"/>
                <a:gd name="T3" fmla="*/ 0 h 39"/>
                <a:gd name="T4" fmla="*/ 48 w 48"/>
                <a:gd name="T5" fmla="*/ 0 h 39"/>
                <a:gd name="T6" fmla="*/ 48 w 48"/>
                <a:gd name="T7" fmla="*/ 0 h 39"/>
                <a:gd name="T8" fmla="*/ 48 w 48"/>
                <a:gd name="T9" fmla="*/ 31 h 39"/>
                <a:gd name="T10" fmla="*/ 48 w 48"/>
                <a:gd name="T11" fmla="*/ 39 h 39"/>
                <a:gd name="T12" fmla="*/ 48 w 48"/>
                <a:gd name="T13" fmla="*/ 39 h 39"/>
                <a:gd name="T14" fmla="*/ 16 w 48"/>
                <a:gd name="T15" fmla="*/ 23 h 39"/>
                <a:gd name="T16" fmla="*/ 0 w 48"/>
                <a:gd name="T17" fmla="*/ 23 h 39"/>
                <a:gd name="T18" fmla="*/ 16 w 48"/>
                <a:gd name="T19" fmla="*/ 15 h 39"/>
                <a:gd name="T20" fmla="*/ 16 w 48"/>
                <a:gd name="T21" fmla="*/ 15 h 39"/>
                <a:gd name="T22" fmla="*/ 48 w 48"/>
                <a:gd name="T23" fmla="*/ 31 h 39"/>
                <a:gd name="T24" fmla="*/ 48 w 48"/>
                <a:gd name="T25" fmla="*/ 39 h 39"/>
                <a:gd name="T26" fmla="*/ 40 w 48"/>
                <a:gd name="T27" fmla="*/ 31 h 39"/>
                <a:gd name="T28" fmla="*/ 40 w 48"/>
                <a:gd name="T29" fmla="*/ 0 h 39"/>
                <a:gd name="T30" fmla="*/ 48 w 48"/>
                <a:gd name="T31" fmla="*/ 0 h 39"/>
                <a:gd name="T32" fmla="*/ 48 w 48"/>
                <a:gd name="T33" fmla="*/ 7 h 39"/>
                <a:gd name="T34" fmla="*/ 32 w 48"/>
                <a:gd name="T35" fmla="*/ 15 h 39"/>
                <a:gd name="T36" fmla="*/ 32 w 48"/>
                <a:gd name="T37" fmla="*/ 7 h 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8" h="39">
                  <a:moveTo>
                    <a:pt x="32" y="7"/>
                  </a:moveTo>
                  <a:lnTo>
                    <a:pt x="48" y="0"/>
                  </a:lnTo>
                  <a:lnTo>
                    <a:pt x="48" y="31"/>
                  </a:lnTo>
                  <a:lnTo>
                    <a:pt x="48" y="39"/>
                  </a:lnTo>
                  <a:lnTo>
                    <a:pt x="16" y="23"/>
                  </a:lnTo>
                  <a:lnTo>
                    <a:pt x="0" y="23"/>
                  </a:lnTo>
                  <a:lnTo>
                    <a:pt x="16" y="15"/>
                  </a:lnTo>
                  <a:lnTo>
                    <a:pt x="48" y="31"/>
                  </a:lnTo>
                  <a:lnTo>
                    <a:pt x="48" y="39"/>
                  </a:lnTo>
                  <a:lnTo>
                    <a:pt x="40" y="31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48" y="7"/>
                  </a:lnTo>
                  <a:lnTo>
                    <a:pt x="32" y="15"/>
                  </a:lnTo>
                  <a:lnTo>
                    <a:pt x="32" y="7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5" name="Freeform 17"/>
            <p:cNvSpPr>
              <a:spLocks/>
            </p:cNvSpPr>
            <p:nvPr/>
          </p:nvSpPr>
          <p:spPr bwMode="auto">
            <a:xfrm>
              <a:off x="4198" y="1061"/>
              <a:ext cx="16" cy="16"/>
            </a:xfrm>
            <a:custGeom>
              <a:avLst/>
              <a:gdLst>
                <a:gd name="T0" fmla="*/ 0 w 16"/>
                <a:gd name="T1" fmla="*/ 8 h 16"/>
                <a:gd name="T2" fmla="*/ 16 w 16"/>
                <a:gd name="T3" fmla="*/ 0 h 16"/>
                <a:gd name="T4" fmla="*/ 16 w 16"/>
                <a:gd name="T5" fmla="*/ 8 h 16"/>
                <a:gd name="T6" fmla="*/ 16 w 16"/>
                <a:gd name="T7" fmla="*/ 8 h 16"/>
                <a:gd name="T8" fmla="*/ 16 w 16"/>
                <a:gd name="T9" fmla="*/ 8 h 16"/>
                <a:gd name="T10" fmla="*/ 0 w 16"/>
                <a:gd name="T11" fmla="*/ 16 h 16"/>
                <a:gd name="T12" fmla="*/ 0 w 16"/>
                <a:gd name="T13" fmla="*/ 8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lnTo>
                    <a:pt x="16" y="0"/>
                  </a:lnTo>
                  <a:lnTo>
                    <a:pt x="16" y="8"/>
                  </a:lnTo>
                  <a:lnTo>
                    <a:pt x="0" y="16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6" name="Freeform 18"/>
            <p:cNvSpPr>
              <a:spLocks/>
            </p:cNvSpPr>
            <p:nvPr/>
          </p:nvSpPr>
          <p:spPr bwMode="auto">
            <a:xfrm>
              <a:off x="4198" y="1054"/>
              <a:ext cx="32" cy="31"/>
            </a:xfrm>
            <a:custGeom>
              <a:avLst/>
              <a:gdLst>
                <a:gd name="T0" fmla="*/ 16 w 32"/>
                <a:gd name="T1" fmla="*/ 7 h 31"/>
                <a:gd name="T2" fmla="*/ 32 w 32"/>
                <a:gd name="T3" fmla="*/ 0 h 31"/>
                <a:gd name="T4" fmla="*/ 32 w 32"/>
                <a:gd name="T5" fmla="*/ 31 h 31"/>
                <a:gd name="T6" fmla="*/ 0 w 32"/>
                <a:gd name="T7" fmla="*/ 15 h 31"/>
                <a:gd name="T8" fmla="*/ 16 w 32"/>
                <a:gd name="T9" fmla="*/ 7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1">
                  <a:moveTo>
                    <a:pt x="16" y="7"/>
                  </a:moveTo>
                  <a:lnTo>
                    <a:pt x="32" y="0"/>
                  </a:lnTo>
                  <a:lnTo>
                    <a:pt x="32" y="31"/>
                  </a:lnTo>
                  <a:lnTo>
                    <a:pt x="0" y="15"/>
                  </a:lnTo>
                  <a:lnTo>
                    <a:pt x="16" y="7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7" name="Freeform 19"/>
            <p:cNvSpPr>
              <a:spLocks/>
            </p:cNvSpPr>
            <p:nvPr/>
          </p:nvSpPr>
          <p:spPr bwMode="auto">
            <a:xfrm>
              <a:off x="4182" y="1006"/>
              <a:ext cx="8" cy="8"/>
            </a:xfrm>
            <a:custGeom>
              <a:avLst/>
              <a:gdLst>
                <a:gd name="T0" fmla="*/ 8 w 8"/>
                <a:gd name="T1" fmla="*/ 0 h 8"/>
                <a:gd name="T2" fmla="*/ 8 w 8"/>
                <a:gd name="T3" fmla="*/ 0 h 8"/>
                <a:gd name="T4" fmla="*/ 0 w 8"/>
                <a:gd name="T5" fmla="*/ 8 h 8"/>
                <a:gd name="T6" fmla="*/ 0 w 8"/>
                <a:gd name="T7" fmla="*/ 8 h 8"/>
                <a:gd name="T8" fmla="*/ 8 w 8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8" name="Freeform 20"/>
            <p:cNvSpPr>
              <a:spLocks/>
            </p:cNvSpPr>
            <p:nvPr/>
          </p:nvSpPr>
          <p:spPr bwMode="auto">
            <a:xfrm>
              <a:off x="4214" y="1054"/>
              <a:ext cx="8" cy="7"/>
            </a:xfrm>
            <a:custGeom>
              <a:avLst/>
              <a:gdLst>
                <a:gd name="T0" fmla="*/ 8 w 8"/>
                <a:gd name="T1" fmla="*/ 0 h 7"/>
                <a:gd name="T2" fmla="*/ 8 w 8"/>
                <a:gd name="T3" fmla="*/ 0 h 7"/>
                <a:gd name="T4" fmla="*/ 0 w 8"/>
                <a:gd name="T5" fmla="*/ 7 h 7"/>
                <a:gd name="T6" fmla="*/ 0 w 8"/>
                <a:gd name="T7" fmla="*/ 7 h 7"/>
                <a:gd name="T8" fmla="*/ 8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8" y="0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9" name="Freeform 21"/>
            <p:cNvSpPr>
              <a:spLocks/>
            </p:cNvSpPr>
            <p:nvPr/>
          </p:nvSpPr>
          <p:spPr bwMode="auto">
            <a:xfrm>
              <a:off x="4182" y="1006"/>
              <a:ext cx="40" cy="55"/>
            </a:xfrm>
            <a:custGeom>
              <a:avLst/>
              <a:gdLst>
                <a:gd name="T0" fmla="*/ 8 w 40"/>
                <a:gd name="T1" fmla="*/ 0 h 55"/>
                <a:gd name="T2" fmla="*/ 0 w 40"/>
                <a:gd name="T3" fmla="*/ 8 h 55"/>
                <a:gd name="T4" fmla="*/ 32 w 40"/>
                <a:gd name="T5" fmla="*/ 55 h 55"/>
                <a:gd name="T6" fmla="*/ 40 w 40"/>
                <a:gd name="T7" fmla="*/ 48 h 55"/>
                <a:gd name="T8" fmla="*/ 8 w 40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55">
                  <a:moveTo>
                    <a:pt x="8" y="0"/>
                  </a:moveTo>
                  <a:lnTo>
                    <a:pt x="0" y="8"/>
                  </a:lnTo>
                  <a:lnTo>
                    <a:pt x="32" y="55"/>
                  </a:lnTo>
                  <a:lnTo>
                    <a:pt x="40" y="48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0" name="Rectangle 22"/>
            <p:cNvSpPr>
              <a:spLocks noChangeArrowheads="1"/>
            </p:cNvSpPr>
            <p:nvPr/>
          </p:nvSpPr>
          <p:spPr bwMode="auto">
            <a:xfrm>
              <a:off x="3878" y="720"/>
              <a:ext cx="6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0000"/>
                  </a:solidFill>
                </a:rPr>
                <a:t>Or-Plane</a:t>
              </a:r>
              <a:endParaRPr lang="en-US" alt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25954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Breathing Some New Life in PLAs</a:t>
            </a:r>
          </a:p>
        </p:txBody>
      </p:sp>
      <p:sp>
        <p:nvSpPr>
          <p:cNvPr id="1126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305800" cy="762000"/>
          </a:xfrm>
          <a:noFill/>
        </p:spPr>
        <p:txBody>
          <a:bodyPr vert="horz" lIns="92075" tIns="46038" rIns="92075" bIns="46038" rtlCol="0">
            <a:normAutofit fontScale="5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66B5A"/>
                </a:solidFill>
              </a:rPr>
              <a:t>River PLAs</a:t>
            </a:r>
          </a:p>
          <a:p>
            <a:r>
              <a:rPr lang="en-US" altLang="en-US" sz="2000" b="1"/>
              <a:t>A cascade of multiple-output</a:t>
            </a:r>
            <a:r>
              <a:rPr lang="en-US" altLang="en-US" sz="2000" b="1">
                <a:solidFill>
                  <a:srgbClr val="000082"/>
                </a:solidFill>
              </a:rPr>
              <a:t> </a:t>
            </a:r>
            <a:r>
              <a:rPr lang="en-US" altLang="en-US" sz="2000" b="1"/>
              <a:t>PLAs.</a:t>
            </a:r>
          </a:p>
          <a:p>
            <a:r>
              <a:rPr lang="en-US" altLang="en-US" sz="2000" b="1"/>
              <a:t>Adjacent PLAs are connected via river routing.</a:t>
            </a:r>
          </a:p>
          <a:p>
            <a:pPr>
              <a:lnSpc>
                <a:spcPct val="115000"/>
              </a:lnSpc>
            </a:pPr>
            <a:endParaRPr lang="en-US" altLang="en-US" sz="1400" b="1"/>
          </a:p>
        </p:txBody>
      </p:sp>
      <p:graphicFrame>
        <p:nvGraphicFramePr>
          <p:cNvPr id="11268" name="Object 12"/>
          <p:cNvGraphicFramePr>
            <a:graphicFrameLocks noChangeAspect="1"/>
          </p:cNvGraphicFramePr>
          <p:nvPr/>
        </p:nvGraphicFramePr>
        <p:xfrm>
          <a:off x="1981200" y="2320925"/>
          <a:ext cx="4343400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3" imgW="12263896" imgH="9885241" progId="Visio.Drawing.5">
                  <p:embed/>
                </p:oleObj>
              </mc:Choice>
              <mc:Fallback>
                <p:oleObj name="VISIO" r:id="rId3" imgW="12263896" imgH="9885241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20925"/>
                        <a:ext cx="4343400" cy="349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AutoShape 13"/>
          <p:cNvSpPr>
            <a:spLocks noChangeArrowheads="1"/>
          </p:cNvSpPr>
          <p:nvPr/>
        </p:nvSpPr>
        <p:spPr bwMode="auto">
          <a:xfrm>
            <a:off x="5867400" y="2397125"/>
            <a:ext cx="4343400" cy="2743200"/>
          </a:xfrm>
          <a:prstGeom prst="leftArrowCallout">
            <a:avLst>
              <a:gd name="adj1" fmla="val 3472"/>
              <a:gd name="adj2" fmla="val 7755"/>
              <a:gd name="adj3" fmla="val 7521"/>
              <a:gd name="adj4" fmla="val 80745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11270" name="Picture 14" descr="3-regular-RPLAStructureLayou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49525"/>
            <a:ext cx="33528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6553200" y="5216526"/>
            <a:ext cx="36576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8275" indent="-16827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1600" b="0" i="0"/>
              <a:t>No placement and routing needed.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1600" b="0" i="0"/>
              <a:t>Output buffers and the input buffers of the next stage are shared.</a:t>
            </a:r>
          </a:p>
        </p:txBody>
      </p:sp>
      <p:sp>
        <p:nvSpPr>
          <p:cNvPr id="11272" name="Text Box 16"/>
          <p:cNvSpPr txBox="1">
            <a:spLocks noChangeArrowheads="1"/>
          </p:cNvSpPr>
          <p:nvPr/>
        </p:nvSpPr>
        <p:spPr bwMode="auto">
          <a:xfrm>
            <a:off x="5318126" y="6445250"/>
            <a:ext cx="200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0" i="0"/>
              <a:t>Courtesy B. Brayton</a:t>
            </a:r>
          </a:p>
        </p:txBody>
      </p:sp>
    </p:spTree>
    <p:extLst>
      <p:ext uri="{BB962C8B-B14F-4D97-AF65-F5344CB8AC3E}">
        <p14:creationId xmlns:p14="http://schemas.microsoft.com/office/powerpoint/2010/main" val="157944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25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3-</a:t>
            </a:r>
            <a:fld id="{46DA3217-5ADB-4FE2-8CD1-88A20D73763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057400" y="4572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/>
              <a:t>FPGA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057400" y="13716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altLang="en-US" sz="2200">
                <a:latin typeface="Arial" panose="020B0604020202020204" pitchFamily="34" charset="0"/>
              </a:rPr>
              <a:t>  FPGA consists of an array of programmable basic logic</a:t>
            </a:r>
            <a:br>
              <a:rPr lang="en-US" altLang="en-US" sz="2200">
                <a:latin typeface="Arial" panose="020B0604020202020204" pitchFamily="34" charset="0"/>
              </a:rPr>
            </a:br>
            <a:r>
              <a:rPr lang="en-US" altLang="en-US" sz="2200">
                <a:latin typeface="Arial" panose="020B0604020202020204" pitchFamily="34" charset="0"/>
              </a:rPr>
              <a:t>     cells surrounded by programmable interconnect.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057400" y="2362200"/>
            <a:ext cx="800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altLang="en-US" sz="2200">
                <a:latin typeface="Arial" panose="020B0604020202020204" pitchFamily="34" charset="0"/>
              </a:rPr>
              <a:t>  FPGA Structure</a:t>
            </a:r>
          </a:p>
        </p:txBody>
      </p:sp>
      <p:grpSp>
        <p:nvGrpSpPr>
          <p:cNvPr id="83003" name="Group 59"/>
          <p:cNvGrpSpPr>
            <a:grpSpLocks/>
          </p:cNvGrpSpPr>
          <p:nvPr/>
        </p:nvGrpSpPr>
        <p:grpSpPr bwMode="auto">
          <a:xfrm>
            <a:off x="3962400" y="3048000"/>
            <a:ext cx="3733800" cy="3124200"/>
            <a:chOff x="1248" y="1968"/>
            <a:chExt cx="2352" cy="1968"/>
          </a:xfrm>
        </p:grpSpPr>
        <p:sp>
          <p:nvSpPr>
            <p:cNvPr id="83002" name="Rectangle 58"/>
            <p:cNvSpPr>
              <a:spLocks noChangeArrowheads="1"/>
            </p:cNvSpPr>
            <p:nvPr/>
          </p:nvSpPr>
          <p:spPr bwMode="auto">
            <a:xfrm>
              <a:off x="1248" y="1968"/>
              <a:ext cx="2352" cy="19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1728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58" name="Rectangle 14"/>
            <p:cNvSpPr>
              <a:spLocks noChangeArrowheads="1"/>
            </p:cNvSpPr>
            <p:nvPr/>
          </p:nvSpPr>
          <p:spPr bwMode="auto">
            <a:xfrm>
              <a:off x="2304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2880" y="2304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1728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23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2880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1728" y="3360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2304" y="3360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2880" y="3360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66" name="Line 22"/>
            <p:cNvSpPr>
              <a:spLocks noChangeShapeType="1"/>
            </p:cNvSpPr>
            <p:nvPr/>
          </p:nvSpPr>
          <p:spPr bwMode="auto">
            <a:xfrm>
              <a:off x="1680" y="2640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67" name="Line 23"/>
            <p:cNvSpPr>
              <a:spLocks noChangeShapeType="1"/>
            </p:cNvSpPr>
            <p:nvPr/>
          </p:nvSpPr>
          <p:spPr bwMode="auto">
            <a:xfrm>
              <a:off x="1680" y="273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0" name="Line 26"/>
            <p:cNvSpPr>
              <a:spLocks noChangeShapeType="1"/>
            </p:cNvSpPr>
            <p:nvPr/>
          </p:nvSpPr>
          <p:spPr bwMode="auto">
            <a:xfrm>
              <a:off x="2112" y="225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1" name="Line 27"/>
            <p:cNvSpPr>
              <a:spLocks noChangeShapeType="1"/>
            </p:cNvSpPr>
            <p:nvPr/>
          </p:nvSpPr>
          <p:spPr bwMode="auto">
            <a:xfrm>
              <a:off x="2208" y="225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2" name="Line 28"/>
            <p:cNvSpPr>
              <a:spLocks noChangeShapeType="1"/>
            </p:cNvSpPr>
            <p:nvPr/>
          </p:nvSpPr>
          <p:spPr bwMode="auto">
            <a:xfrm>
              <a:off x="2688" y="225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3" name="Line 29"/>
            <p:cNvSpPr>
              <a:spLocks noChangeShapeType="1"/>
            </p:cNvSpPr>
            <p:nvPr/>
          </p:nvSpPr>
          <p:spPr bwMode="auto">
            <a:xfrm>
              <a:off x="2784" y="225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4" name="Rectangle 30"/>
            <p:cNvSpPr>
              <a:spLocks noChangeArrowheads="1"/>
            </p:cNvSpPr>
            <p:nvPr/>
          </p:nvSpPr>
          <p:spPr bwMode="auto">
            <a:xfrm>
              <a:off x="1344" y="201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1632" y="201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auto">
            <a:xfrm>
              <a:off x="1920" y="201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2208" y="201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78" name="Rectangle 34"/>
            <p:cNvSpPr>
              <a:spLocks noChangeArrowheads="1"/>
            </p:cNvSpPr>
            <p:nvPr/>
          </p:nvSpPr>
          <p:spPr bwMode="auto">
            <a:xfrm>
              <a:off x="2496" y="201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79" name="Rectangle 35"/>
            <p:cNvSpPr>
              <a:spLocks noChangeArrowheads="1"/>
            </p:cNvSpPr>
            <p:nvPr/>
          </p:nvSpPr>
          <p:spPr bwMode="auto">
            <a:xfrm>
              <a:off x="2784" y="201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0" name="Rectangle 36"/>
            <p:cNvSpPr>
              <a:spLocks noChangeArrowheads="1"/>
            </p:cNvSpPr>
            <p:nvPr/>
          </p:nvSpPr>
          <p:spPr bwMode="auto">
            <a:xfrm>
              <a:off x="3072" y="201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1" name="Rectangle 37"/>
            <p:cNvSpPr>
              <a:spLocks noChangeArrowheads="1"/>
            </p:cNvSpPr>
            <p:nvPr/>
          </p:nvSpPr>
          <p:spPr bwMode="auto">
            <a:xfrm>
              <a:off x="3360" y="201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2" name="Rectangle 38"/>
            <p:cNvSpPr>
              <a:spLocks noChangeArrowheads="1"/>
            </p:cNvSpPr>
            <p:nvPr/>
          </p:nvSpPr>
          <p:spPr bwMode="auto">
            <a:xfrm>
              <a:off x="1344" y="374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3" name="Rectangle 39"/>
            <p:cNvSpPr>
              <a:spLocks noChangeArrowheads="1"/>
            </p:cNvSpPr>
            <p:nvPr/>
          </p:nvSpPr>
          <p:spPr bwMode="auto">
            <a:xfrm>
              <a:off x="1632" y="374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4" name="Rectangle 40"/>
            <p:cNvSpPr>
              <a:spLocks noChangeArrowheads="1"/>
            </p:cNvSpPr>
            <p:nvPr/>
          </p:nvSpPr>
          <p:spPr bwMode="auto">
            <a:xfrm>
              <a:off x="1920" y="374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5" name="Rectangle 41"/>
            <p:cNvSpPr>
              <a:spLocks noChangeArrowheads="1"/>
            </p:cNvSpPr>
            <p:nvPr/>
          </p:nvSpPr>
          <p:spPr bwMode="auto">
            <a:xfrm>
              <a:off x="2208" y="374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6" name="Rectangle 42"/>
            <p:cNvSpPr>
              <a:spLocks noChangeArrowheads="1"/>
            </p:cNvSpPr>
            <p:nvPr/>
          </p:nvSpPr>
          <p:spPr bwMode="auto">
            <a:xfrm>
              <a:off x="2496" y="374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7" name="Rectangle 43"/>
            <p:cNvSpPr>
              <a:spLocks noChangeArrowheads="1"/>
            </p:cNvSpPr>
            <p:nvPr/>
          </p:nvSpPr>
          <p:spPr bwMode="auto">
            <a:xfrm>
              <a:off x="2784" y="374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8" name="Rectangle 44"/>
            <p:cNvSpPr>
              <a:spLocks noChangeArrowheads="1"/>
            </p:cNvSpPr>
            <p:nvPr/>
          </p:nvSpPr>
          <p:spPr bwMode="auto">
            <a:xfrm>
              <a:off x="3072" y="374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9" name="Rectangle 45"/>
            <p:cNvSpPr>
              <a:spLocks noChangeArrowheads="1"/>
            </p:cNvSpPr>
            <p:nvPr/>
          </p:nvSpPr>
          <p:spPr bwMode="auto">
            <a:xfrm>
              <a:off x="3360" y="374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0" name="Rectangle 46"/>
            <p:cNvSpPr>
              <a:spLocks noChangeArrowheads="1"/>
            </p:cNvSpPr>
            <p:nvPr/>
          </p:nvSpPr>
          <p:spPr bwMode="auto">
            <a:xfrm>
              <a:off x="1344" y="345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1" name="Rectangle 47"/>
            <p:cNvSpPr>
              <a:spLocks noChangeArrowheads="1"/>
            </p:cNvSpPr>
            <p:nvPr/>
          </p:nvSpPr>
          <p:spPr bwMode="auto">
            <a:xfrm>
              <a:off x="1344" y="3168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2" name="Rectangle 48"/>
            <p:cNvSpPr>
              <a:spLocks noChangeArrowheads="1"/>
            </p:cNvSpPr>
            <p:nvPr/>
          </p:nvSpPr>
          <p:spPr bwMode="auto">
            <a:xfrm>
              <a:off x="1344" y="2880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3" name="Rectangle 49"/>
            <p:cNvSpPr>
              <a:spLocks noChangeArrowheads="1"/>
            </p:cNvSpPr>
            <p:nvPr/>
          </p:nvSpPr>
          <p:spPr bwMode="auto">
            <a:xfrm>
              <a:off x="1344" y="2592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4" name="Rectangle 50"/>
            <p:cNvSpPr>
              <a:spLocks noChangeArrowheads="1"/>
            </p:cNvSpPr>
            <p:nvPr/>
          </p:nvSpPr>
          <p:spPr bwMode="auto">
            <a:xfrm>
              <a:off x="1344" y="230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5" name="Rectangle 51"/>
            <p:cNvSpPr>
              <a:spLocks noChangeArrowheads="1"/>
            </p:cNvSpPr>
            <p:nvPr/>
          </p:nvSpPr>
          <p:spPr bwMode="auto">
            <a:xfrm>
              <a:off x="3360" y="3456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6" name="Rectangle 52"/>
            <p:cNvSpPr>
              <a:spLocks noChangeArrowheads="1"/>
            </p:cNvSpPr>
            <p:nvPr/>
          </p:nvSpPr>
          <p:spPr bwMode="auto">
            <a:xfrm>
              <a:off x="3360" y="3168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7" name="Rectangle 53"/>
            <p:cNvSpPr>
              <a:spLocks noChangeArrowheads="1"/>
            </p:cNvSpPr>
            <p:nvPr/>
          </p:nvSpPr>
          <p:spPr bwMode="auto">
            <a:xfrm>
              <a:off x="3360" y="2880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8" name="Rectangle 54"/>
            <p:cNvSpPr>
              <a:spLocks noChangeArrowheads="1"/>
            </p:cNvSpPr>
            <p:nvPr/>
          </p:nvSpPr>
          <p:spPr bwMode="auto">
            <a:xfrm>
              <a:off x="3360" y="2592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99" name="Rectangle 55"/>
            <p:cNvSpPr>
              <a:spLocks noChangeArrowheads="1"/>
            </p:cNvSpPr>
            <p:nvPr/>
          </p:nvSpPr>
          <p:spPr bwMode="auto">
            <a:xfrm>
              <a:off x="3360" y="2304"/>
              <a:ext cx="144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000" name="Line 56"/>
            <p:cNvSpPr>
              <a:spLocks noChangeShapeType="1"/>
            </p:cNvSpPr>
            <p:nvPr/>
          </p:nvSpPr>
          <p:spPr bwMode="auto">
            <a:xfrm>
              <a:off x="1680" y="3168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01" name="Line 57"/>
            <p:cNvSpPr>
              <a:spLocks noChangeShapeType="1"/>
            </p:cNvSpPr>
            <p:nvPr/>
          </p:nvSpPr>
          <p:spPr bwMode="auto">
            <a:xfrm>
              <a:off x="1680" y="326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004" name="Text Box 60"/>
          <p:cNvSpPr txBox="1">
            <a:spLocks noChangeArrowheads="1"/>
          </p:cNvSpPr>
          <p:nvPr/>
        </p:nvSpPr>
        <p:spPr bwMode="auto">
          <a:xfrm>
            <a:off x="2514601" y="3733800"/>
            <a:ext cx="9380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Logic cell</a:t>
            </a:r>
          </a:p>
        </p:txBody>
      </p:sp>
      <p:sp>
        <p:nvSpPr>
          <p:cNvPr id="83005" name="Line 61"/>
          <p:cNvSpPr>
            <a:spLocks noChangeShapeType="1"/>
          </p:cNvSpPr>
          <p:nvPr/>
        </p:nvSpPr>
        <p:spPr bwMode="auto">
          <a:xfrm flipV="1">
            <a:off x="3505200" y="3886200"/>
            <a:ext cx="1219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6" name="Line 62"/>
          <p:cNvSpPr>
            <a:spLocks noChangeShapeType="1"/>
          </p:cNvSpPr>
          <p:nvPr/>
        </p:nvSpPr>
        <p:spPr bwMode="auto">
          <a:xfrm flipV="1">
            <a:off x="7010400" y="3733800"/>
            <a:ext cx="106680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7" name="Text Box 63"/>
          <p:cNvSpPr txBox="1">
            <a:spLocks noChangeArrowheads="1"/>
          </p:cNvSpPr>
          <p:nvPr/>
        </p:nvSpPr>
        <p:spPr bwMode="auto">
          <a:xfrm>
            <a:off x="8077200" y="3429001"/>
            <a:ext cx="1457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Programmable </a:t>
            </a:r>
          </a:p>
          <a:p>
            <a:r>
              <a:rPr lang="en-US" altLang="en-US" sz="1600"/>
              <a:t>interconnect</a:t>
            </a:r>
          </a:p>
        </p:txBody>
      </p:sp>
      <p:sp>
        <p:nvSpPr>
          <p:cNvPr id="83008" name="Line 64"/>
          <p:cNvSpPr>
            <a:spLocks noChangeShapeType="1"/>
          </p:cNvSpPr>
          <p:nvPr/>
        </p:nvSpPr>
        <p:spPr bwMode="auto">
          <a:xfrm flipH="1">
            <a:off x="7543800" y="4876800"/>
            <a:ext cx="60960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9" name="Text Box 65"/>
          <p:cNvSpPr txBox="1">
            <a:spLocks noChangeArrowheads="1"/>
          </p:cNvSpPr>
          <p:nvPr/>
        </p:nvSpPr>
        <p:spPr bwMode="auto">
          <a:xfrm>
            <a:off x="8153401" y="4724400"/>
            <a:ext cx="8018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I/O Cell</a:t>
            </a:r>
          </a:p>
        </p:txBody>
      </p:sp>
    </p:spTree>
    <p:extLst>
      <p:ext uri="{BB962C8B-B14F-4D97-AF65-F5344CB8AC3E}">
        <p14:creationId xmlns:p14="http://schemas.microsoft.com/office/powerpoint/2010/main" val="121313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613</Words>
  <Application>Microsoft Office PowerPoint</Application>
  <PresentationFormat>Widescreen</PresentationFormat>
  <Paragraphs>366</Paragraphs>
  <Slides>27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Ten Roman</vt:lpstr>
      <vt:lpstr>Wingdings</vt:lpstr>
      <vt:lpstr>Office Theme</vt:lpstr>
      <vt:lpstr>Equation</vt:lpstr>
      <vt:lpstr>VISIO 5 Drawing</vt:lpstr>
      <vt:lpstr>FPGA   Internal  Structures</vt:lpstr>
      <vt:lpstr>PowerPoint Presentation</vt:lpstr>
      <vt:lpstr>PowerPoint Presentation</vt:lpstr>
      <vt:lpstr>A Historical Perspective: the PLA</vt:lpstr>
      <vt:lpstr>Two-Level Logic</vt:lpstr>
      <vt:lpstr>PLA Layout – Exploiting Regularity</vt:lpstr>
      <vt:lpstr>Breathing Some New Life in PLAs</vt:lpstr>
      <vt:lpstr>PowerPoint Presentation</vt:lpstr>
      <vt:lpstr>PowerPoint Presentation</vt:lpstr>
      <vt:lpstr>Field-Programmable Gate Arrays</vt:lpstr>
      <vt:lpstr>2-input MUX as programmable logic block</vt:lpstr>
      <vt:lpstr>Implementing Logic functions with LUTs</vt:lpstr>
      <vt:lpstr>Two-input LUT</vt:lpstr>
      <vt:lpstr>LUT-Based Logic Cell</vt:lpstr>
      <vt:lpstr>2-input mux  as programmable logic block</vt:lpstr>
      <vt:lpstr>Logic Cell of Actel Fuse-Based FPGA</vt:lpstr>
      <vt:lpstr>Look-up Table Based Logic Cell</vt:lpstr>
      <vt:lpstr>LUT-Based Logic Cell</vt:lpstr>
      <vt:lpstr>Array-Based Programmable Wiring</vt:lpstr>
      <vt:lpstr>Mesh-based Interconnect Network</vt:lpstr>
      <vt:lpstr>Transistor Implementation of Mesh</vt:lpstr>
      <vt:lpstr>Hierarchical Mesh Network</vt:lpstr>
      <vt:lpstr>Field-Programmable Gate Arrays Fuse-based</vt:lpstr>
      <vt:lpstr>Xilinx 4000 Interconnect Architecture</vt:lpstr>
      <vt:lpstr>Field-Programmable Gate Arrays</vt:lpstr>
      <vt:lpstr>Xilinx Programmable Gate Arrays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on Chip FPGA  CPLD  Internal  Structures &amp;</dc:title>
  <dc:creator>Parviz Keshavarzi</dc:creator>
  <cp:lastModifiedBy>Parviz Keshavarzi</cp:lastModifiedBy>
  <cp:revision>17</cp:revision>
  <dcterms:created xsi:type="dcterms:W3CDTF">2017-02-19T16:09:14Z</dcterms:created>
  <dcterms:modified xsi:type="dcterms:W3CDTF">2020-05-12T08:00:49Z</dcterms:modified>
</cp:coreProperties>
</file>