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9"/>
  </p:notesMasterIdLst>
  <p:sldIdLst>
    <p:sldId id="256" r:id="rId2"/>
    <p:sldId id="257" r:id="rId3"/>
    <p:sldId id="365" r:id="rId4"/>
    <p:sldId id="367" r:id="rId5"/>
    <p:sldId id="368" r:id="rId6"/>
    <p:sldId id="369" r:id="rId7"/>
    <p:sldId id="370" r:id="rId8"/>
    <p:sldId id="366" r:id="rId9"/>
    <p:sldId id="286" r:id="rId10"/>
    <p:sldId id="354" r:id="rId11"/>
    <p:sldId id="272" r:id="rId12"/>
    <p:sldId id="273" r:id="rId13"/>
    <p:sldId id="274" r:id="rId14"/>
    <p:sldId id="275" r:id="rId15"/>
    <p:sldId id="344" r:id="rId16"/>
    <p:sldId id="345" r:id="rId17"/>
    <p:sldId id="346" r:id="rId18"/>
    <p:sldId id="371" r:id="rId19"/>
    <p:sldId id="372" r:id="rId20"/>
    <p:sldId id="373" r:id="rId21"/>
    <p:sldId id="374" r:id="rId22"/>
    <p:sldId id="353" r:id="rId23"/>
    <p:sldId id="375" r:id="rId24"/>
    <p:sldId id="376" r:id="rId25"/>
    <p:sldId id="359" r:id="rId26"/>
    <p:sldId id="363" r:id="rId27"/>
    <p:sldId id="364" r:id="rId2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00" autoAdjust="0"/>
    <p:restoredTop sz="94660"/>
  </p:normalViewPr>
  <p:slideViewPr>
    <p:cSldViewPr snapToGrid="0">
      <p:cViewPr varScale="1">
        <p:scale>
          <a:sx n="69" d="100"/>
          <a:sy n="69" d="100"/>
        </p:scale>
        <p:origin x="86" y="23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055CC00-8357-494C-AB03-3A63F7E5B047}" type="datetimeFigureOut">
              <a:rPr lang="en-GB" smtClean="0"/>
              <a:t>12/05/2020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6BBE2D9-FEA8-4F05-B4A1-35DF125ECD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026043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15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15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2918747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15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15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5246031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46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46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5329343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56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56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45667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D6FF16-F955-4F2B-A436-6CF4A8C947D8}" type="datetimeFigureOut">
              <a:rPr lang="en-GB" smtClean="0"/>
              <a:t>12/05/2020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6EBEF6-468C-40FB-B9FA-FB9B4B78FB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553330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D6FF16-F955-4F2B-A436-6CF4A8C947D8}" type="datetimeFigureOut">
              <a:rPr lang="en-GB" smtClean="0"/>
              <a:t>12/05/2020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6EBEF6-468C-40FB-B9FA-FB9B4B78FB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38774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D6FF16-F955-4F2B-A436-6CF4A8C947D8}" type="datetimeFigureOut">
              <a:rPr lang="en-GB" smtClean="0"/>
              <a:t>12/05/2020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6EBEF6-468C-40FB-B9FA-FB9B4B78FB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946960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D6FF16-F955-4F2B-A436-6CF4A8C947D8}" type="datetimeFigureOut">
              <a:rPr lang="en-GB" smtClean="0"/>
              <a:t>12/05/2020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6EBEF6-468C-40FB-B9FA-FB9B4B78FB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940678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D6FF16-F955-4F2B-A436-6CF4A8C947D8}" type="datetimeFigureOut">
              <a:rPr lang="en-GB" smtClean="0"/>
              <a:t>12/05/2020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6EBEF6-468C-40FB-B9FA-FB9B4B78FB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217280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D6FF16-F955-4F2B-A436-6CF4A8C947D8}" type="datetimeFigureOut">
              <a:rPr lang="en-GB" smtClean="0"/>
              <a:t>12/05/2020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6EBEF6-468C-40FB-B9FA-FB9B4B78FB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2062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D6FF16-F955-4F2B-A436-6CF4A8C947D8}" type="datetimeFigureOut">
              <a:rPr lang="en-GB" smtClean="0"/>
              <a:t>12/05/2020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6EBEF6-468C-40FB-B9FA-FB9B4B78FB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711444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D6FF16-F955-4F2B-A436-6CF4A8C947D8}" type="datetimeFigureOut">
              <a:rPr lang="en-GB" smtClean="0"/>
              <a:t>12/05/2020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6EBEF6-468C-40FB-B9FA-FB9B4B78FB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511867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D6FF16-F955-4F2B-A436-6CF4A8C947D8}" type="datetimeFigureOut">
              <a:rPr lang="en-GB" smtClean="0"/>
              <a:t>12/05/2020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6EBEF6-468C-40FB-B9FA-FB9B4B78FB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003184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D6FF16-F955-4F2B-A436-6CF4A8C947D8}" type="datetimeFigureOut">
              <a:rPr lang="en-GB" smtClean="0"/>
              <a:t>12/05/2020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6EBEF6-468C-40FB-B9FA-FB9B4B78FB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833170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D6FF16-F955-4F2B-A436-6CF4A8C947D8}" type="datetimeFigureOut">
              <a:rPr lang="en-GB" smtClean="0"/>
              <a:t>12/05/2020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6EBEF6-468C-40FB-B9FA-FB9B4B78FB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518175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D6FF16-F955-4F2B-A436-6CF4A8C947D8}" type="datetimeFigureOut">
              <a:rPr lang="en-GB" smtClean="0"/>
              <a:t>12/05/2020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6EBEF6-468C-40FB-B9FA-FB9B4B78FB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916085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wmf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wmf"/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w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7.jpeg"/><Relationship Id="rId4" Type="http://schemas.openxmlformats.org/officeDocument/2006/relationships/image" Target="../media/image6.wmf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2442009"/>
            <a:ext cx="9144000" cy="2387600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>FPGA </a:t>
            </a:r>
            <a:br>
              <a:rPr lang="en-GB" dirty="0" smtClean="0"/>
            </a:b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>Internal </a:t>
            </a:r>
            <a:br>
              <a:rPr lang="en-GB" dirty="0" smtClean="0"/>
            </a:br>
            <a:r>
              <a:rPr lang="en-GB" dirty="0" smtClean="0"/>
              <a:t>Structures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4952857"/>
            <a:ext cx="9144000" cy="1655762"/>
          </a:xfrm>
        </p:spPr>
        <p:txBody>
          <a:bodyPr/>
          <a:lstStyle/>
          <a:p>
            <a:r>
              <a:rPr lang="en-GB" dirty="0" smtClean="0"/>
              <a:t>System on Chip</a:t>
            </a:r>
            <a:br>
              <a:rPr lang="en-GB" dirty="0" smtClean="0"/>
            </a:br>
            <a:r>
              <a:rPr lang="en-GB" dirty="0" smtClean="0"/>
              <a:t>Parviz Keshavarzi</a:t>
            </a:r>
          </a:p>
          <a:p>
            <a:r>
              <a:rPr lang="en-GB" dirty="0" smtClean="0"/>
              <a:t>2020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7032428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Xilinx FPGAs - </a:t>
            </a:r>
            <a:fld id="{299B2590-59FB-4B16-A1A4-5B4BB7DCE155}" type="slidenum">
              <a:rPr lang="en-US" altLang="en-US"/>
              <a:pPr/>
              <a:t>10</a:t>
            </a:fld>
            <a:endParaRPr lang="en-US" altLang="en-US"/>
          </a:p>
        </p:txBody>
      </p:sp>
      <p:grpSp>
        <p:nvGrpSpPr>
          <p:cNvPr id="248834" name="Group 2050"/>
          <p:cNvGrpSpPr>
            <a:grpSpLocks/>
          </p:cNvGrpSpPr>
          <p:nvPr/>
        </p:nvGrpSpPr>
        <p:grpSpPr bwMode="auto">
          <a:xfrm>
            <a:off x="6490931" y="1473154"/>
            <a:ext cx="3497956" cy="3497956"/>
            <a:chOff x="3172" y="940"/>
            <a:chExt cx="2232" cy="2232"/>
          </a:xfrm>
        </p:grpSpPr>
        <p:sp>
          <p:nvSpPr>
            <p:cNvPr id="248835" name="Rectangle 2051" descr="50%"/>
            <p:cNvSpPr>
              <a:spLocks noChangeArrowheads="1"/>
            </p:cNvSpPr>
            <p:nvPr/>
          </p:nvSpPr>
          <p:spPr bwMode="auto">
            <a:xfrm>
              <a:off x="3384" y="1584"/>
              <a:ext cx="1808" cy="80"/>
            </a:xfrm>
            <a:prstGeom prst="rect">
              <a:avLst/>
            </a:prstGeom>
            <a:pattFill prst="pct50">
              <a:fgClr>
                <a:srgbClr val="000000"/>
              </a:fgClr>
              <a:bgClr>
                <a:srgbClr val="FFFFFF"/>
              </a:bgClr>
            </a:patt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 sz="1777"/>
            </a:p>
          </p:txBody>
        </p:sp>
        <p:sp>
          <p:nvSpPr>
            <p:cNvPr id="248836" name="Rectangle 2052" descr="50%"/>
            <p:cNvSpPr>
              <a:spLocks noChangeArrowheads="1"/>
            </p:cNvSpPr>
            <p:nvPr/>
          </p:nvSpPr>
          <p:spPr bwMode="auto">
            <a:xfrm>
              <a:off x="3384" y="2016"/>
              <a:ext cx="1808" cy="80"/>
            </a:xfrm>
            <a:prstGeom prst="rect">
              <a:avLst/>
            </a:prstGeom>
            <a:pattFill prst="pct50">
              <a:fgClr>
                <a:srgbClr val="000000"/>
              </a:fgClr>
              <a:bgClr>
                <a:srgbClr val="FFFFFF"/>
              </a:bgClr>
            </a:patt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 sz="1777"/>
            </a:p>
          </p:txBody>
        </p:sp>
        <p:sp>
          <p:nvSpPr>
            <p:cNvPr id="248837" name="Rectangle 2053" descr="50%"/>
            <p:cNvSpPr>
              <a:spLocks noChangeArrowheads="1"/>
            </p:cNvSpPr>
            <p:nvPr/>
          </p:nvSpPr>
          <p:spPr bwMode="auto">
            <a:xfrm>
              <a:off x="3384" y="2448"/>
              <a:ext cx="1808" cy="80"/>
            </a:xfrm>
            <a:prstGeom prst="rect">
              <a:avLst/>
            </a:prstGeom>
            <a:pattFill prst="pct50">
              <a:fgClr>
                <a:srgbClr val="000000"/>
              </a:fgClr>
              <a:bgClr>
                <a:srgbClr val="FFFFFF"/>
              </a:bgClr>
            </a:patt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 sz="1777"/>
            </a:p>
          </p:txBody>
        </p:sp>
        <p:sp>
          <p:nvSpPr>
            <p:cNvPr id="248838" name="Rectangle 2054" descr="50%"/>
            <p:cNvSpPr>
              <a:spLocks noChangeArrowheads="1"/>
            </p:cNvSpPr>
            <p:nvPr/>
          </p:nvSpPr>
          <p:spPr bwMode="auto">
            <a:xfrm>
              <a:off x="3384" y="1152"/>
              <a:ext cx="1808" cy="80"/>
            </a:xfrm>
            <a:prstGeom prst="rect">
              <a:avLst/>
            </a:prstGeom>
            <a:pattFill prst="pct50">
              <a:fgClr>
                <a:srgbClr val="000000"/>
              </a:fgClr>
              <a:bgClr>
                <a:srgbClr val="FFFFFF"/>
              </a:bgClr>
            </a:patt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 sz="1777"/>
            </a:p>
          </p:txBody>
        </p:sp>
        <p:sp>
          <p:nvSpPr>
            <p:cNvPr id="248839" name="Rectangle 2055" descr="50%"/>
            <p:cNvSpPr>
              <a:spLocks noChangeArrowheads="1"/>
            </p:cNvSpPr>
            <p:nvPr/>
          </p:nvSpPr>
          <p:spPr bwMode="auto">
            <a:xfrm>
              <a:off x="3384" y="2880"/>
              <a:ext cx="1808" cy="80"/>
            </a:xfrm>
            <a:prstGeom prst="rect">
              <a:avLst/>
            </a:prstGeom>
            <a:pattFill prst="pct50">
              <a:fgClr>
                <a:srgbClr val="000000"/>
              </a:fgClr>
              <a:bgClr>
                <a:srgbClr val="FFFFFF"/>
              </a:bgClr>
            </a:patt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 sz="1777"/>
            </a:p>
          </p:txBody>
        </p:sp>
        <p:sp>
          <p:nvSpPr>
            <p:cNvPr id="248840" name="Rectangle 2056" descr="50%"/>
            <p:cNvSpPr>
              <a:spLocks noChangeArrowheads="1"/>
            </p:cNvSpPr>
            <p:nvPr/>
          </p:nvSpPr>
          <p:spPr bwMode="auto">
            <a:xfrm>
              <a:off x="3816" y="1152"/>
              <a:ext cx="80" cy="1808"/>
            </a:xfrm>
            <a:prstGeom prst="rect">
              <a:avLst/>
            </a:prstGeom>
            <a:pattFill prst="pct50">
              <a:fgClr>
                <a:srgbClr val="000000"/>
              </a:fgClr>
              <a:bgClr>
                <a:srgbClr val="FFFFFF"/>
              </a:bgClr>
            </a:patt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 sz="1777"/>
            </a:p>
          </p:txBody>
        </p:sp>
        <p:sp>
          <p:nvSpPr>
            <p:cNvPr id="248841" name="Rectangle 2057" descr="50%"/>
            <p:cNvSpPr>
              <a:spLocks noChangeArrowheads="1"/>
            </p:cNvSpPr>
            <p:nvPr/>
          </p:nvSpPr>
          <p:spPr bwMode="auto">
            <a:xfrm>
              <a:off x="3384" y="1152"/>
              <a:ext cx="80" cy="1808"/>
            </a:xfrm>
            <a:prstGeom prst="rect">
              <a:avLst/>
            </a:prstGeom>
            <a:pattFill prst="pct50">
              <a:fgClr>
                <a:srgbClr val="000000"/>
              </a:fgClr>
              <a:bgClr>
                <a:srgbClr val="FFFFFF"/>
              </a:bgClr>
            </a:patt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 sz="1777"/>
            </a:p>
          </p:txBody>
        </p:sp>
        <p:sp>
          <p:nvSpPr>
            <p:cNvPr id="248842" name="Rectangle 2058" descr="50%"/>
            <p:cNvSpPr>
              <a:spLocks noChangeArrowheads="1"/>
            </p:cNvSpPr>
            <p:nvPr/>
          </p:nvSpPr>
          <p:spPr bwMode="auto">
            <a:xfrm>
              <a:off x="4248" y="1152"/>
              <a:ext cx="80" cy="1808"/>
            </a:xfrm>
            <a:prstGeom prst="rect">
              <a:avLst/>
            </a:prstGeom>
            <a:pattFill prst="pct50">
              <a:fgClr>
                <a:srgbClr val="000000"/>
              </a:fgClr>
              <a:bgClr>
                <a:srgbClr val="FFFFFF"/>
              </a:bgClr>
            </a:patt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 sz="1777"/>
            </a:p>
          </p:txBody>
        </p:sp>
        <p:sp>
          <p:nvSpPr>
            <p:cNvPr id="248843" name="Rectangle 2059" descr="50%"/>
            <p:cNvSpPr>
              <a:spLocks noChangeArrowheads="1"/>
            </p:cNvSpPr>
            <p:nvPr/>
          </p:nvSpPr>
          <p:spPr bwMode="auto">
            <a:xfrm>
              <a:off x="4680" y="1152"/>
              <a:ext cx="80" cy="1808"/>
            </a:xfrm>
            <a:prstGeom prst="rect">
              <a:avLst/>
            </a:prstGeom>
            <a:pattFill prst="pct50">
              <a:fgClr>
                <a:srgbClr val="000000"/>
              </a:fgClr>
              <a:bgClr>
                <a:srgbClr val="FFFFFF"/>
              </a:bgClr>
            </a:patt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 sz="1777"/>
            </a:p>
          </p:txBody>
        </p:sp>
        <p:sp>
          <p:nvSpPr>
            <p:cNvPr id="248844" name="Rectangle 2060" descr="50%"/>
            <p:cNvSpPr>
              <a:spLocks noChangeArrowheads="1"/>
            </p:cNvSpPr>
            <p:nvPr/>
          </p:nvSpPr>
          <p:spPr bwMode="auto">
            <a:xfrm>
              <a:off x="5112" y="1152"/>
              <a:ext cx="80" cy="1808"/>
            </a:xfrm>
            <a:prstGeom prst="rect">
              <a:avLst/>
            </a:prstGeom>
            <a:pattFill prst="pct50">
              <a:fgClr>
                <a:srgbClr val="000000"/>
              </a:fgClr>
              <a:bgClr>
                <a:srgbClr val="FFFFFF"/>
              </a:bgClr>
            </a:patt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 sz="1777"/>
            </a:p>
          </p:txBody>
        </p:sp>
        <p:sp>
          <p:nvSpPr>
            <p:cNvPr id="248845" name="Rectangle 2061"/>
            <p:cNvSpPr>
              <a:spLocks noChangeArrowheads="1"/>
            </p:cNvSpPr>
            <p:nvPr/>
          </p:nvSpPr>
          <p:spPr bwMode="auto">
            <a:xfrm>
              <a:off x="3172" y="940"/>
              <a:ext cx="144" cy="144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 sz="1777"/>
            </a:p>
          </p:txBody>
        </p:sp>
        <p:sp>
          <p:nvSpPr>
            <p:cNvPr id="248846" name="Rectangle 2062"/>
            <p:cNvSpPr>
              <a:spLocks noChangeArrowheads="1"/>
            </p:cNvSpPr>
            <p:nvPr/>
          </p:nvSpPr>
          <p:spPr bwMode="auto">
            <a:xfrm>
              <a:off x="3388" y="940"/>
              <a:ext cx="144" cy="144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 sz="1777"/>
            </a:p>
          </p:txBody>
        </p:sp>
        <p:sp>
          <p:nvSpPr>
            <p:cNvPr id="248847" name="Rectangle 2063"/>
            <p:cNvSpPr>
              <a:spLocks noChangeArrowheads="1"/>
            </p:cNvSpPr>
            <p:nvPr/>
          </p:nvSpPr>
          <p:spPr bwMode="auto">
            <a:xfrm>
              <a:off x="3604" y="940"/>
              <a:ext cx="144" cy="144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 sz="1777"/>
            </a:p>
          </p:txBody>
        </p:sp>
        <p:sp>
          <p:nvSpPr>
            <p:cNvPr id="248848" name="Rectangle 2064"/>
            <p:cNvSpPr>
              <a:spLocks noChangeArrowheads="1"/>
            </p:cNvSpPr>
            <p:nvPr/>
          </p:nvSpPr>
          <p:spPr bwMode="auto">
            <a:xfrm>
              <a:off x="3892" y="940"/>
              <a:ext cx="144" cy="144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 sz="1777"/>
            </a:p>
          </p:txBody>
        </p:sp>
        <p:sp>
          <p:nvSpPr>
            <p:cNvPr id="248849" name="Rectangle 2065"/>
            <p:cNvSpPr>
              <a:spLocks noChangeArrowheads="1"/>
            </p:cNvSpPr>
            <p:nvPr/>
          </p:nvSpPr>
          <p:spPr bwMode="auto">
            <a:xfrm>
              <a:off x="4108" y="940"/>
              <a:ext cx="144" cy="144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 sz="1777"/>
            </a:p>
          </p:txBody>
        </p:sp>
        <p:sp>
          <p:nvSpPr>
            <p:cNvPr id="248850" name="Rectangle 2066"/>
            <p:cNvSpPr>
              <a:spLocks noChangeArrowheads="1"/>
            </p:cNvSpPr>
            <p:nvPr/>
          </p:nvSpPr>
          <p:spPr bwMode="auto">
            <a:xfrm>
              <a:off x="4324" y="940"/>
              <a:ext cx="144" cy="144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 sz="1777"/>
            </a:p>
          </p:txBody>
        </p:sp>
        <p:sp>
          <p:nvSpPr>
            <p:cNvPr id="248851" name="Rectangle 2067"/>
            <p:cNvSpPr>
              <a:spLocks noChangeArrowheads="1"/>
            </p:cNvSpPr>
            <p:nvPr/>
          </p:nvSpPr>
          <p:spPr bwMode="auto">
            <a:xfrm>
              <a:off x="4540" y="940"/>
              <a:ext cx="144" cy="144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 sz="1777"/>
            </a:p>
          </p:txBody>
        </p:sp>
        <p:sp>
          <p:nvSpPr>
            <p:cNvPr id="248852" name="Rectangle 2068"/>
            <p:cNvSpPr>
              <a:spLocks noChangeArrowheads="1"/>
            </p:cNvSpPr>
            <p:nvPr/>
          </p:nvSpPr>
          <p:spPr bwMode="auto">
            <a:xfrm>
              <a:off x="4828" y="940"/>
              <a:ext cx="144" cy="144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 sz="1777"/>
            </a:p>
          </p:txBody>
        </p:sp>
        <p:sp>
          <p:nvSpPr>
            <p:cNvPr id="248853" name="Rectangle 2069"/>
            <p:cNvSpPr>
              <a:spLocks noChangeArrowheads="1"/>
            </p:cNvSpPr>
            <p:nvPr/>
          </p:nvSpPr>
          <p:spPr bwMode="auto">
            <a:xfrm>
              <a:off x="5044" y="940"/>
              <a:ext cx="144" cy="144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 sz="1777"/>
            </a:p>
          </p:txBody>
        </p:sp>
        <p:sp>
          <p:nvSpPr>
            <p:cNvPr id="248854" name="Rectangle 2070"/>
            <p:cNvSpPr>
              <a:spLocks noChangeArrowheads="1"/>
            </p:cNvSpPr>
            <p:nvPr/>
          </p:nvSpPr>
          <p:spPr bwMode="auto">
            <a:xfrm>
              <a:off x="5260" y="940"/>
              <a:ext cx="144" cy="144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 sz="1777"/>
            </a:p>
          </p:txBody>
        </p:sp>
        <p:sp>
          <p:nvSpPr>
            <p:cNvPr id="248855" name="Rectangle 2071"/>
            <p:cNvSpPr>
              <a:spLocks noChangeArrowheads="1"/>
            </p:cNvSpPr>
            <p:nvPr/>
          </p:nvSpPr>
          <p:spPr bwMode="auto">
            <a:xfrm>
              <a:off x="3172" y="1156"/>
              <a:ext cx="144" cy="144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 sz="1777"/>
            </a:p>
          </p:txBody>
        </p:sp>
        <p:sp>
          <p:nvSpPr>
            <p:cNvPr id="248856" name="Rectangle 2072"/>
            <p:cNvSpPr>
              <a:spLocks noChangeArrowheads="1"/>
            </p:cNvSpPr>
            <p:nvPr/>
          </p:nvSpPr>
          <p:spPr bwMode="auto">
            <a:xfrm>
              <a:off x="3172" y="1372"/>
              <a:ext cx="144" cy="144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 sz="1777"/>
            </a:p>
          </p:txBody>
        </p:sp>
        <p:sp>
          <p:nvSpPr>
            <p:cNvPr id="248857" name="Rectangle 2073"/>
            <p:cNvSpPr>
              <a:spLocks noChangeArrowheads="1"/>
            </p:cNvSpPr>
            <p:nvPr/>
          </p:nvSpPr>
          <p:spPr bwMode="auto">
            <a:xfrm>
              <a:off x="3172" y="1660"/>
              <a:ext cx="144" cy="144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 sz="1777"/>
            </a:p>
          </p:txBody>
        </p:sp>
        <p:sp>
          <p:nvSpPr>
            <p:cNvPr id="248858" name="Rectangle 2074"/>
            <p:cNvSpPr>
              <a:spLocks noChangeArrowheads="1"/>
            </p:cNvSpPr>
            <p:nvPr/>
          </p:nvSpPr>
          <p:spPr bwMode="auto">
            <a:xfrm>
              <a:off x="3172" y="1876"/>
              <a:ext cx="144" cy="144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 sz="1777"/>
            </a:p>
          </p:txBody>
        </p:sp>
        <p:sp>
          <p:nvSpPr>
            <p:cNvPr id="248859" name="Rectangle 2075"/>
            <p:cNvSpPr>
              <a:spLocks noChangeArrowheads="1"/>
            </p:cNvSpPr>
            <p:nvPr/>
          </p:nvSpPr>
          <p:spPr bwMode="auto">
            <a:xfrm>
              <a:off x="3172" y="2092"/>
              <a:ext cx="144" cy="144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 sz="1777"/>
            </a:p>
          </p:txBody>
        </p:sp>
        <p:sp>
          <p:nvSpPr>
            <p:cNvPr id="248860" name="Rectangle 2076"/>
            <p:cNvSpPr>
              <a:spLocks noChangeArrowheads="1"/>
            </p:cNvSpPr>
            <p:nvPr/>
          </p:nvSpPr>
          <p:spPr bwMode="auto">
            <a:xfrm>
              <a:off x="3172" y="2308"/>
              <a:ext cx="144" cy="144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 sz="1777"/>
            </a:p>
          </p:txBody>
        </p:sp>
        <p:sp>
          <p:nvSpPr>
            <p:cNvPr id="248861" name="Rectangle 2077"/>
            <p:cNvSpPr>
              <a:spLocks noChangeArrowheads="1"/>
            </p:cNvSpPr>
            <p:nvPr/>
          </p:nvSpPr>
          <p:spPr bwMode="auto">
            <a:xfrm>
              <a:off x="3172" y="2596"/>
              <a:ext cx="144" cy="144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 sz="1777"/>
            </a:p>
          </p:txBody>
        </p:sp>
        <p:sp>
          <p:nvSpPr>
            <p:cNvPr id="248862" name="Rectangle 2078"/>
            <p:cNvSpPr>
              <a:spLocks noChangeArrowheads="1"/>
            </p:cNvSpPr>
            <p:nvPr/>
          </p:nvSpPr>
          <p:spPr bwMode="auto">
            <a:xfrm>
              <a:off x="3172" y="2812"/>
              <a:ext cx="144" cy="144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 sz="1777"/>
            </a:p>
          </p:txBody>
        </p:sp>
        <p:sp>
          <p:nvSpPr>
            <p:cNvPr id="248863" name="Rectangle 2079"/>
            <p:cNvSpPr>
              <a:spLocks noChangeArrowheads="1"/>
            </p:cNvSpPr>
            <p:nvPr/>
          </p:nvSpPr>
          <p:spPr bwMode="auto">
            <a:xfrm>
              <a:off x="3172" y="3028"/>
              <a:ext cx="144" cy="144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 sz="1777"/>
            </a:p>
          </p:txBody>
        </p:sp>
        <p:sp>
          <p:nvSpPr>
            <p:cNvPr id="248864" name="Rectangle 2080"/>
            <p:cNvSpPr>
              <a:spLocks noChangeArrowheads="1"/>
            </p:cNvSpPr>
            <p:nvPr/>
          </p:nvSpPr>
          <p:spPr bwMode="auto">
            <a:xfrm>
              <a:off x="3388" y="3028"/>
              <a:ext cx="144" cy="144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 sz="1777"/>
            </a:p>
          </p:txBody>
        </p:sp>
        <p:sp>
          <p:nvSpPr>
            <p:cNvPr id="248865" name="Rectangle 2081"/>
            <p:cNvSpPr>
              <a:spLocks noChangeArrowheads="1"/>
            </p:cNvSpPr>
            <p:nvPr/>
          </p:nvSpPr>
          <p:spPr bwMode="auto">
            <a:xfrm>
              <a:off x="3604" y="3028"/>
              <a:ext cx="144" cy="144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 sz="1777"/>
            </a:p>
          </p:txBody>
        </p:sp>
        <p:sp>
          <p:nvSpPr>
            <p:cNvPr id="248866" name="Rectangle 2082"/>
            <p:cNvSpPr>
              <a:spLocks noChangeArrowheads="1"/>
            </p:cNvSpPr>
            <p:nvPr/>
          </p:nvSpPr>
          <p:spPr bwMode="auto">
            <a:xfrm>
              <a:off x="3892" y="3028"/>
              <a:ext cx="144" cy="144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 sz="1777"/>
            </a:p>
          </p:txBody>
        </p:sp>
        <p:sp>
          <p:nvSpPr>
            <p:cNvPr id="248867" name="Rectangle 2083"/>
            <p:cNvSpPr>
              <a:spLocks noChangeArrowheads="1"/>
            </p:cNvSpPr>
            <p:nvPr/>
          </p:nvSpPr>
          <p:spPr bwMode="auto">
            <a:xfrm>
              <a:off x="4108" y="3028"/>
              <a:ext cx="144" cy="144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 sz="1777"/>
            </a:p>
          </p:txBody>
        </p:sp>
        <p:sp>
          <p:nvSpPr>
            <p:cNvPr id="248868" name="Rectangle 2084"/>
            <p:cNvSpPr>
              <a:spLocks noChangeArrowheads="1"/>
            </p:cNvSpPr>
            <p:nvPr/>
          </p:nvSpPr>
          <p:spPr bwMode="auto">
            <a:xfrm>
              <a:off x="4324" y="3028"/>
              <a:ext cx="144" cy="144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 sz="1777"/>
            </a:p>
          </p:txBody>
        </p:sp>
        <p:sp>
          <p:nvSpPr>
            <p:cNvPr id="248869" name="Rectangle 2085"/>
            <p:cNvSpPr>
              <a:spLocks noChangeArrowheads="1"/>
            </p:cNvSpPr>
            <p:nvPr/>
          </p:nvSpPr>
          <p:spPr bwMode="auto">
            <a:xfrm>
              <a:off x="4540" y="3028"/>
              <a:ext cx="144" cy="144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 sz="1777"/>
            </a:p>
          </p:txBody>
        </p:sp>
        <p:sp>
          <p:nvSpPr>
            <p:cNvPr id="248870" name="Rectangle 2086"/>
            <p:cNvSpPr>
              <a:spLocks noChangeArrowheads="1"/>
            </p:cNvSpPr>
            <p:nvPr/>
          </p:nvSpPr>
          <p:spPr bwMode="auto">
            <a:xfrm>
              <a:off x="4828" y="3028"/>
              <a:ext cx="144" cy="144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 sz="1777"/>
            </a:p>
          </p:txBody>
        </p:sp>
        <p:sp>
          <p:nvSpPr>
            <p:cNvPr id="248871" name="Rectangle 2087"/>
            <p:cNvSpPr>
              <a:spLocks noChangeArrowheads="1"/>
            </p:cNvSpPr>
            <p:nvPr/>
          </p:nvSpPr>
          <p:spPr bwMode="auto">
            <a:xfrm>
              <a:off x="5044" y="3028"/>
              <a:ext cx="144" cy="144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 sz="1777"/>
            </a:p>
          </p:txBody>
        </p:sp>
        <p:sp>
          <p:nvSpPr>
            <p:cNvPr id="248872" name="Rectangle 2088"/>
            <p:cNvSpPr>
              <a:spLocks noChangeArrowheads="1"/>
            </p:cNvSpPr>
            <p:nvPr/>
          </p:nvSpPr>
          <p:spPr bwMode="auto">
            <a:xfrm>
              <a:off x="5260" y="3028"/>
              <a:ext cx="144" cy="144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 sz="1777"/>
            </a:p>
          </p:txBody>
        </p:sp>
        <p:sp>
          <p:nvSpPr>
            <p:cNvPr id="248873" name="Rectangle 2089"/>
            <p:cNvSpPr>
              <a:spLocks noChangeArrowheads="1"/>
            </p:cNvSpPr>
            <p:nvPr/>
          </p:nvSpPr>
          <p:spPr bwMode="auto">
            <a:xfrm>
              <a:off x="5260" y="1156"/>
              <a:ext cx="144" cy="144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 sz="1777"/>
            </a:p>
          </p:txBody>
        </p:sp>
        <p:sp>
          <p:nvSpPr>
            <p:cNvPr id="248874" name="Rectangle 2090"/>
            <p:cNvSpPr>
              <a:spLocks noChangeArrowheads="1"/>
            </p:cNvSpPr>
            <p:nvPr/>
          </p:nvSpPr>
          <p:spPr bwMode="auto">
            <a:xfrm>
              <a:off x="5260" y="1372"/>
              <a:ext cx="144" cy="144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 sz="1777"/>
            </a:p>
          </p:txBody>
        </p:sp>
        <p:sp>
          <p:nvSpPr>
            <p:cNvPr id="248875" name="Rectangle 2091"/>
            <p:cNvSpPr>
              <a:spLocks noChangeArrowheads="1"/>
            </p:cNvSpPr>
            <p:nvPr/>
          </p:nvSpPr>
          <p:spPr bwMode="auto">
            <a:xfrm>
              <a:off x="5260" y="1660"/>
              <a:ext cx="144" cy="144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 sz="1777"/>
            </a:p>
          </p:txBody>
        </p:sp>
        <p:sp>
          <p:nvSpPr>
            <p:cNvPr id="248876" name="Rectangle 2092"/>
            <p:cNvSpPr>
              <a:spLocks noChangeArrowheads="1"/>
            </p:cNvSpPr>
            <p:nvPr/>
          </p:nvSpPr>
          <p:spPr bwMode="auto">
            <a:xfrm>
              <a:off x="5260" y="1876"/>
              <a:ext cx="144" cy="144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 sz="1777"/>
            </a:p>
          </p:txBody>
        </p:sp>
        <p:sp>
          <p:nvSpPr>
            <p:cNvPr id="248877" name="Rectangle 2093"/>
            <p:cNvSpPr>
              <a:spLocks noChangeArrowheads="1"/>
            </p:cNvSpPr>
            <p:nvPr/>
          </p:nvSpPr>
          <p:spPr bwMode="auto">
            <a:xfrm>
              <a:off x="5260" y="2092"/>
              <a:ext cx="144" cy="144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 sz="1777"/>
            </a:p>
          </p:txBody>
        </p:sp>
        <p:sp>
          <p:nvSpPr>
            <p:cNvPr id="248878" name="Rectangle 2094"/>
            <p:cNvSpPr>
              <a:spLocks noChangeArrowheads="1"/>
            </p:cNvSpPr>
            <p:nvPr/>
          </p:nvSpPr>
          <p:spPr bwMode="auto">
            <a:xfrm>
              <a:off x="5260" y="2308"/>
              <a:ext cx="144" cy="144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 sz="1777"/>
            </a:p>
          </p:txBody>
        </p:sp>
        <p:sp>
          <p:nvSpPr>
            <p:cNvPr id="248879" name="Rectangle 2095"/>
            <p:cNvSpPr>
              <a:spLocks noChangeArrowheads="1"/>
            </p:cNvSpPr>
            <p:nvPr/>
          </p:nvSpPr>
          <p:spPr bwMode="auto">
            <a:xfrm>
              <a:off x="5260" y="2596"/>
              <a:ext cx="144" cy="144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 sz="1777"/>
            </a:p>
          </p:txBody>
        </p:sp>
        <p:sp>
          <p:nvSpPr>
            <p:cNvPr id="248880" name="Rectangle 2096"/>
            <p:cNvSpPr>
              <a:spLocks noChangeArrowheads="1"/>
            </p:cNvSpPr>
            <p:nvPr/>
          </p:nvSpPr>
          <p:spPr bwMode="auto">
            <a:xfrm>
              <a:off x="5260" y="2812"/>
              <a:ext cx="144" cy="144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 sz="1777"/>
            </a:p>
          </p:txBody>
        </p:sp>
        <p:grpSp>
          <p:nvGrpSpPr>
            <p:cNvPr id="248881" name="Group 2097"/>
            <p:cNvGrpSpPr>
              <a:grpSpLocks/>
            </p:cNvGrpSpPr>
            <p:nvPr/>
          </p:nvGrpSpPr>
          <p:grpSpPr bwMode="auto">
            <a:xfrm>
              <a:off x="3884" y="1220"/>
              <a:ext cx="360" cy="360"/>
              <a:chOff x="3884" y="1220"/>
              <a:chExt cx="360" cy="360"/>
            </a:xfrm>
          </p:grpSpPr>
          <p:sp>
            <p:nvSpPr>
              <p:cNvPr id="248882" name="Rectangle 2098"/>
              <p:cNvSpPr>
                <a:spLocks noChangeArrowheads="1"/>
              </p:cNvSpPr>
              <p:nvPr/>
            </p:nvSpPr>
            <p:spPr bwMode="auto">
              <a:xfrm>
                <a:off x="3964" y="1300"/>
                <a:ext cx="216" cy="216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 sz="1777"/>
              </a:p>
            </p:txBody>
          </p:sp>
          <p:sp>
            <p:nvSpPr>
              <p:cNvPr id="248883" name="Line 2099"/>
              <p:cNvSpPr>
                <a:spLocks noChangeShapeType="1"/>
              </p:cNvSpPr>
              <p:nvPr/>
            </p:nvSpPr>
            <p:spPr bwMode="auto">
              <a:xfrm flipV="1">
                <a:off x="4032" y="1220"/>
                <a:ext cx="0" cy="8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 sz="1777"/>
              </a:p>
            </p:txBody>
          </p:sp>
          <p:sp>
            <p:nvSpPr>
              <p:cNvPr id="248884" name="Line 2100"/>
              <p:cNvSpPr>
                <a:spLocks noChangeShapeType="1"/>
              </p:cNvSpPr>
              <p:nvPr/>
            </p:nvSpPr>
            <p:spPr bwMode="auto">
              <a:xfrm flipV="1">
                <a:off x="4104" y="1220"/>
                <a:ext cx="0" cy="8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 sz="1777"/>
              </a:p>
            </p:txBody>
          </p:sp>
          <p:sp>
            <p:nvSpPr>
              <p:cNvPr id="248885" name="Line 2101"/>
              <p:cNvSpPr>
                <a:spLocks noChangeShapeType="1"/>
              </p:cNvSpPr>
              <p:nvPr/>
            </p:nvSpPr>
            <p:spPr bwMode="auto">
              <a:xfrm>
                <a:off x="4180" y="1368"/>
                <a:ext cx="64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 sz="1777"/>
              </a:p>
            </p:txBody>
          </p:sp>
          <p:sp>
            <p:nvSpPr>
              <p:cNvPr id="248886" name="Line 2102"/>
              <p:cNvSpPr>
                <a:spLocks noChangeShapeType="1"/>
              </p:cNvSpPr>
              <p:nvPr/>
            </p:nvSpPr>
            <p:spPr bwMode="auto">
              <a:xfrm>
                <a:off x="4180" y="1440"/>
                <a:ext cx="64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 sz="1777"/>
              </a:p>
            </p:txBody>
          </p:sp>
          <p:sp>
            <p:nvSpPr>
              <p:cNvPr id="248887" name="Line 2103"/>
              <p:cNvSpPr>
                <a:spLocks noChangeShapeType="1"/>
              </p:cNvSpPr>
              <p:nvPr/>
            </p:nvSpPr>
            <p:spPr bwMode="auto">
              <a:xfrm>
                <a:off x="4104" y="1516"/>
                <a:ext cx="0" cy="64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 sz="1777"/>
              </a:p>
            </p:txBody>
          </p:sp>
          <p:sp>
            <p:nvSpPr>
              <p:cNvPr id="248888" name="Line 2104"/>
              <p:cNvSpPr>
                <a:spLocks noChangeShapeType="1"/>
              </p:cNvSpPr>
              <p:nvPr/>
            </p:nvSpPr>
            <p:spPr bwMode="auto">
              <a:xfrm>
                <a:off x="4032" y="1516"/>
                <a:ext cx="0" cy="64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 sz="1777"/>
              </a:p>
            </p:txBody>
          </p:sp>
          <p:sp>
            <p:nvSpPr>
              <p:cNvPr id="248889" name="Line 2105"/>
              <p:cNvSpPr>
                <a:spLocks noChangeShapeType="1"/>
              </p:cNvSpPr>
              <p:nvPr/>
            </p:nvSpPr>
            <p:spPr bwMode="auto">
              <a:xfrm flipH="1">
                <a:off x="3884" y="1440"/>
                <a:ext cx="80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 sz="1777"/>
              </a:p>
            </p:txBody>
          </p:sp>
          <p:sp>
            <p:nvSpPr>
              <p:cNvPr id="248890" name="Line 2106"/>
              <p:cNvSpPr>
                <a:spLocks noChangeShapeType="1"/>
              </p:cNvSpPr>
              <p:nvPr/>
            </p:nvSpPr>
            <p:spPr bwMode="auto">
              <a:xfrm flipH="1">
                <a:off x="3884" y="1368"/>
                <a:ext cx="80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 sz="1777"/>
              </a:p>
            </p:txBody>
          </p:sp>
        </p:grpSp>
        <p:sp>
          <p:nvSpPr>
            <p:cNvPr id="248891" name="Line 2107"/>
            <p:cNvSpPr>
              <a:spLocks noChangeShapeType="1"/>
            </p:cNvSpPr>
            <p:nvPr/>
          </p:nvSpPr>
          <p:spPr bwMode="auto">
            <a:xfrm>
              <a:off x="3960" y="1084"/>
              <a:ext cx="0" cy="64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 sz="1777"/>
            </a:p>
          </p:txBody>
        </p:sp>
        <p:sp>
          <p:nvSpPr>
            <p:cNvPr id="248892" name="Line 2108"/>
            <p:cNvSpPr>
              <a:spLocks noChangeShapeType="1"/>
            </p:cNvSpPr>
            <p:nvPr/>
          </p:nvSpPr>
          <p:spPr bwMode="auto">
            <a:xfrm>
              <a:off x="4176" y="1084"/>
              <a:ext cx="0" cy="64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 sz="1777"/>
            </a:p>
          </p:txBody>
        </p:sp>
        <p:sp>
          <p:nvSpPr>
            <p:cNvPr id="248893" name="Line 2109"/>
            <p:cNvSpPr>
              <a:spLocks noChangeShapeType="1"/>
            </p:cNvSpPr>
            <p:nvPr/>
          </p:nvSpPr>
          <p:spPr bwMode="auto">
            <a:xfrm>
              <a:off x="3316" y="1440"/>
              <a:ext cx="64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 sz="1777"/>
            </a:p>
          </p:txBody>
        </p:sp>
        <p:sp>
          <p:nvSpPr>
            <p:cNvPr id="248894" name="Line 2110"/>
            <p:cNvSpPr>
              <a:spLocks noChangeShapeType="1"/>
            </p:cNvSpPr>
            <p:nvPr/>
          </p:nvSpPr>
          <p:spPr bwMode="auto">
            <a:xfrm>
              <a:off x="3316" y="1224"/>
              <a:ext cx="64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 sz="1777"/>
            </a:p>
          </p:txBody>
        </p:sp>
        <p:sp>
          <p:nvSpPr>
            <p:cNvPr id="248895" name="Line 2111"/>
            <p:cNvSpPr>
              <a:spLocks noChangeShapeType="1"/>
            </p:cNvSpPr>
            <p:nvPr/>
          </p:nvSpPr>
          <p:spPr bwMode="auto">
            <a:xfrm>
              <a:off x="3316" y="1728"/>
              <a:ext cx="64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 sz="1777"/>
            </a:p>
          </p:txBody>
        </p:sp>
        <p:sp>
          <p:nvSpPr>
            <p:cNvPr id="248896" name="Line 2112"/>
            <p:cNvSpPr>
              <a:spLocks noChangeShapeType="1"/>
            </p:cNvSpPr>
            <p:nvPr/>
          </p:nvSpPr>
          <p:spPr bwMode="auto">
            <a:xfrm>
              <a:off x="3316" y="1944"/>
              <a:ext cx="64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 sz="1777"/>
            </a:p>
          </p:txBody>
        </p:sp>
        <p:sp>
          <p:nvSpPr>
            <p:cNvPr id="248897" name="Line 2113"/>
            <p:cNvSpPr>
              <a:spLocks noChangeShapeType="1"/>
            </p:cNvSpPr>
            <p:nvPr/>
          </p:nvSpPr>
          <p:spPr bwMode="auto">
            <a:xfrm>
              <a:off x="3316" y="2160"/>
              <a:ext cx="64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 sz="1777"/>
            </a:p>
          </p:txBody>
        </p:sp>
        <p:sp>
          <p:nvSpPr>
            <p:cNvPr id="248898" name="Line 2114"/>
            <p:cNvSpPr>
              <a:spLocks noChangeShapeType="1"/>
            </p:cNvSpPr>
            <p:nvPr/>
          </p:nvSpPr>
          <p:spPr bwMode="auto">
            <a:xfrm>
              <a:off x="3316" y="2376"/>
              <a:ext cx="64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 sz="1777"/>
            </a:p>
          </p:txBody>
        </p:sp>
        <p:sp>
          <p:nvSpPr>
            <p:cNvPr id="248899" name="Line 2115"/>
            <p:cNvSpPr>
              <a:spLocks noChangeShapeType="1"/>
            </p:cNvSpPr>
            <p:nvPr/>
          </p:nvSpPr>
          <p:spPr bwMode="auto">
            <a:xfrm>
              <a:off x="3316" y="2664"/>
              <a:ext cx="64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 sz="1777"/>
            </a:p>
          </p:txBody>
        </p:sp>
        <p:sp>
          <p:nvSpPr>
            <p:cNvPr id="248900" name="Line 2116"/>
            <p:cNvSpPr>
              <a:spLocks noChangeShapeType="1"/>
            </p:cNvSpPr>
            <p:nvPr/>
          </p:nvSpPr>
          <p:spPr bwMode="auto">
            <a:xfrm>
              <a:off x="3316" y="2880"/>
              <a:ext cx="64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 sz="1777"/>
            </a:p>
          </p:txBody>
        </p:sp>
        <p:sp>
          <p:nvSpPr>
            <p:cNvPr id="248901" name="Line 2117"/>
            <p:cNvSpPr>
              <a:spLocks noChangeShapeType="1"/>
            </p:cNvSpPr>
            <p:nvPr/>
          </p:nvSpPr>
          <p:spPr bwMode="auto">
            <a:xfrm flipV="1">
              <a:off x="3456" y="2948"/>
              <a:ext cx="0" cy="8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 sz="1777"/>
            </a:p>
          </p:txBody>
        </p:sp>
        <p:sp>
          <p:nvSpPr>
            <p:cNvPr id="248902" name="Line 2118"/>
            <p:cNvSpPr>
              <a:spLocks noChangeShapeType="1"/>
            </p:cNvSpPr>
            <p:nvPr/>
          </p:nvSpPr>
          <p:spPr bwMode="auto">
            <a:xfrm flipV="1">
              <a:off x="3672" y="2948"/>
              <a:ext cx="0" cy="8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 sz="1777"/>
            </a:p>
          </p:txBody>
        </p:sp>
        <p:sp>
          <p:nvSpPr>
            <p:cNvPr id="248903" name="Line 2119"/>
            <p:cNvSpPr>
              <a:spLocks noChangeShapeType="1"/>
            </p:cNvSpPr>
            <p:nvPr/>
          </p:nvSpPr>
          <p:spPr bwMode="auto">
            <a:xfrm flipV="1">
              <a:off x="3960" y="2948"/>
              <a:ext cx="0" cy="8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 sz="1777"/>
            </a:p>
          </p:txBody>
        </p:sp>
        <p:sp>
          <p:nvSpPr>
            <p:cNvPr id="248904" name="Line 2120"/>
            <p:cNvSpPr>
              <a:spLocks noChangeShapeType="1"/>
            </p:cNvSpPr>
            <p:nvPr/>
          </p:nvSpPr>
          <p:spPr bwMode="auto">
            <a:xfrm flipV="1">
              <a:off x="4176" y="2948"/>
              <a:ext cx="0" cy="8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 sz="1777"/>
            </a:p>
          </p:txBody>
        </p:sp>
        <p:sp>
          <p:nvSpPr>
            <p:cNvPr id="248905" name="Line 2121"/>
            <p:cNvSpPr>
              <a:spLocks noChangeShapeType="1"/>
            </p:cNvSpPr>
            <p:nvPr/>
          </p:nvSpPr>
          <p:spPr bwMode="auto">
            <a:xfrm flipV="1">
              <a:off x="4392" y="2948"/>
              <a:ext cx="0" cy="8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 sz="1777"/>
            </a:p>
          </p:txBody>
        </p:sp>
        <p:sp>
          <p:nvSpPr>
            <p:cNvPr id="248906" name="Line 2122"/>
            <p:cNvSpPr>
              <a:spLocks noChangeShapeType="1"/>
            </p:cNvSpPr>
            <p:nvPr/>
          </p:nvSpPr>
          <p:spPr bwMode="auto">
            <a:xfrm flipV="1">
              <a:off x="4608" y="2948"/>
              <a:ext cx="0" cy="8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 sz="1777"/>
            </a:p>
          </p:txBody>
        </p:sp>
        <p:sp>
          <p:nvSpPr>
            <p:cNvPr id="248907" name="Line 2123"/>
            <p:cNvSpPr>
              <a:spLocks noChangeShapeType="1"/>
            </p:cNvSpPr>
            <p:nvPr/>
          </p:nvSpPr>
          <p:spPr bwMode="auto">
            <a:xfrm flipV="1">
              <a:off x="4896" y="2948"/>
              <a:ext cx="0" cy="8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 sz="1777"/>
            </a:p>
          </p:txBody>
        </p:sp>
        <p:sp>
          <p:nvSpPr>
            <p:cNvPr id="248908" name="Line 2124"/>
            <p:cNvSpPr>
              <a:spLocks noChangeShapeType="1"/>
            </p:cNvSpPr>
            <p:nvPr/>
          </p:nvSpPr>
          <p:spPr bwMode="auto">
            <a:xfrm flipV="1">
              <a:off x="5112" y="2948"/>
              <a:ext cx="0" cy="8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 sz="1777"/>
            </a:p>
          </p:txBody>
        </p:sp>
        <p:sp>
          <p:nvSpPr>
            <p:cNvPr id="248909" name="Line 2125"/>
            <p:cNvSpPr>
              <a:spLocks noChangeShapeType="1"/>
            </p:cNvSpPr>
            <p:nvPr/>
          </p:nvSpPr>
          <p:spPr bwMode="auto">
            <a:xfrm flipH="1">
              <a:off x="5180" y="2880"/>
              <a:ext cx="80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 sz="1777"/>
            </a:p>
          </p:txBody>
        </p:sp>
        <p:sp>
          <p:nvSpPr>
            <p:cNvPr id="248910" name="Line 2126"/>
            <p:cNvSpPr>
              <a:spLocks noChangeShapeType="1"/>
            </p:cNvSpPr>
            <p:nvPr/>
          </p:nvSpPr>
          <p:spPr bwMode="auto">
            <a:xfrm flipH="1">
              <a:off x="5180" y="2664"/>
              <a:ext cx="80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 sz="1777"/>
            </a:p>
          </p:txBody>
        </p:sp>
        <p:sp>
          <p:nvSpPr>
            <p:cNvPr id="248911" name="Line 2127"/>
            <p:cNvSpPr>
              <a:spLocks noChangeShapeType="1"/>
            </p:cNvSpPr>
            <p:nvPr/>
          </p:nvSpPr>
          <p:spPr bwMode="auto">
            <a:xfrm flipH="1">
              <a:off x="5180" y="2376"/>
              <a:ext cx="80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 sz="1777"/>
            </a:p>
          </p:txBody>
        </p:sp>
        <p:sp>
          <p:nvSpPr>
            <p:cNvPr id="248912" name="Line 2128"/>
            <p:cNvSpPr>
              <a:spLocks noChangeShapeType="1"/>
            </p:cNvSpPr>
            <p:nvPr/>
          </p:nvSpPr>
          <p:spPr bwMode="auto">
            <a:xfrm flipH="1">
              <a:off x="5180" y="2160"/>
              <a:ext cx="80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 sz="1777"/>
            </a:p>
          </p:txBody>
        </p:sp>
        <p:sp>
          <p:nvSpPr>
            <p:cNvPr id="248913" name="Line 2129"/>
            <p:cNvSpPr>
              <a:spLocks noChangeShapeType="1"/>
            </p:cNvSpPr>
            <p:nvPr/>
          </p:nvSpPr>
          <p:spPr bwMode="auto">
            <a:xfrm flipH="1">
              <a:off x="5180" y="1944"/>
              <a:ext cx="80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 sz="1777"/>
            </a:p>
          </p:txBody>
        </p:sp>
        <p:sp>
          <p:nvSpPr>
            <p:cNvPr id="248914" name="Line 2130"/>
            <p:cNvSpPr>
              <a:spLocks noChangeShapeType="1"/>
            </p:cNvSpPr>
            <p:nvPr/>
          </p:nvSpPr>
          <p:spPr bwMode="auto">
            <a:xfrm flipH="1">
              <a:off x="5180" y="1728"/>
              <a:ext cx="80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 sz="1777"/>
            </a:p>
          </p:txBody>
        </p:sp>
        <p:sp>
          <p:nvSpPr>
            <p:cNvPr id="248915" name="Line 2131"/>
            <p:cNvSpPr>
              <a:spLocks noChangeShapeType="1"/>
            </p:cNvSpPr>
            <p:nvPr/>
          </p:nvSpPr>
          <p:spPr bwMode="auto">
            <a:xfrm flipH="1">
              <a:off x="5180" y="1440"/>
              <a:ext cx="80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 sz="1777"/>
            </a:p>
          </p:txBody>
        </p:sp>
        <p:sp>
          <p:nvSpPr>
            <p:cNvPr id="248916" name="Line 2132"/>
            <p:cNvSpPr>
              <a:spLocks noChangeShapeType="1"/>
            </p:cNvSpPr>
            <p:nvPr/>
          </p:nvSpPr>
          <p:spPr bwMode="auto">
            <a:xfrm flipH="1">
              <a:off x="5180" y="1224"/>
              <a:ext cx="80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 sz="1777"/>
            </a:p>
          </p:txBody>
        </p:sp>
        <p:sp>
          <p:nvSpPr>
            <p:cNvPr id="248917" name="Line 2133"/>
            <p:cNvSpPr>
              <a:spLocks noChangeShapeType="1"/>
            </p:cNvSpPr>
            <p:nvPr/>
          </p:nvSpPr>
          <p:spPr bwMode="auto">
            <a:xfrm>
              <a:off x="5112" y="1084"/>
              <a:ext cx="0" cy="64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 sz="1777"/>
            </a:p>
          </p:txBody>
        </p:sp>
        <p:sp>
          <p:nvSpPr>
            <p:cNvPr id="248918" name="Line 2134"/>
            <p:cNvSpPr>
              <a:spLocks noChangeShapeType="1"/>
            </p:cNvSpPr>
            <p:nvPr/>
          </p:nvSpPr>
          <p:spPr bwMode="auto">
            <a:xfrm>
              <a:off x="4896" y="1084"/>
              <a:ext cx="0" cy="64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 sz="1777"/>
            </a:p>
          </p:txBody>
        </p:sp>
        <p:sp>
          <p:nvSpPr>
            <p:cNvPr id="248919" name="Line 2135"/>
            <p:cNvSpPr>
              <a:spLocks noChangeShapeType="1"/>
            </p:cNvSpPr>
            <p:nvPr/>
          </p:nvSpPr>
          <p:spPr bwMode="auto">
            <a:xfrm>
              <a:off x="4608" y="1084"/>
              <a:ext cx="0" cy="64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 sz="1777"/>
            </a:p>
          </p:txBody>
        </p:sp>
        <p:sp>
          <p:nvSpPr>
            <p:cNvPr id="248920" name="Line 2136"/>
            <p:cNvSpPr>
              <a:spLocks noChangeShapeType="1"/>
            </p:cNvSpPr>
            <p:nvPr/>
          </p:nvSpPr>
          <p:spPr bwMode="auto">
            <a:xfrm>
              <a:off x="4392" y="1084"/>
              <a:ext cx="0" cy="64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 sz="1777"/>
            </a:p>
          </p:txBody>
        </p:sp>
        <p:sp>
          <p:nvSpPr>
            <p:cNvPr id="248921" name="Line 2137"/>
            <p:cNvSpPr>
              <a:spLocks noChangeShapeType="1"/>
            </p:cNvSpPr>
            <p:nvPr/>
          </p:nvSpPr>
          <p:spPr bwMode="auto">
            <a:xfrm>
              <a:off x="3672" y="1084"/>
              <a:ext cx="0" cy="64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 sz="1777"/>
            </a:p>
          </p:txBody>
        </p:sp>
        <p:sp>
          <p:nvSpPr>
            <p:cNvPr id="248922" name="Line 2138"/>
            <p:cNvSpPr>
              <a:spLocks noChangeShapeType="1"/>
            </p:cNvSpPr>
            <p:nvPr/>
          </p:nvSpPr>
          <p:spPr bwMode="auto">
            <a:xfrm>
              <a:off x="3456" y="1084"/>
              <a:ext cx="0" cy="64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 sz="1777"/>
            </a:p>
          </p:txBody>
        </p:sp>
        <p:grpSp>
          <p:nvGrpSpPr>
            <p:cNvPr id="248923" name="Group 2139"/>
            <p:cNvGrpSpPr>
              <a:grpSpLocks/>
            </p:cNvGrpSpPr>
            <p:nvPr/>
          </p:nvGrpSpPr>
          <p:grpSpPr bwMode="auto">
            <a:xfrm>
              <a:off x="3452" y="1220"/>
              <a:ext cx="360" cy="360"/>
              <a:chOff x="3452" y="1220"/>
              <a:chExt cx="360" cy="360"/>
            </a:xfrm>
          </p:grpSpPr>
          <p:sp>
            <p:nvSpPr>
              <p:cNvPr id="248924" name="Rectangle 2140"/>
              <p:cNvSpPr>
                <a:spLocks noChangeArrowheads="1"/>
              </p:cNvSpPr>
              <p:nvPr/>
            </p:nvSpPr>
            <p:spPr bwMode="auto">
              <a:xfrm>
                <a:off x="3532" y="1300"/>
                <a:ext cx="216" cy="216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 sz="1777"/>
              </a:p>
            </p:txBody>
          </p:sp>
          <p:sp>
            <p:nvSpPr>
              <p:cNvPr id="248925" name="Line 2141"/>
              <p:cNvSpPr>
                <a:spLocks noChangeShapeType="1"/>
              </p:cNvSpPr>
              <p:nvPr/>
            </p:nvSpPr>
            <p:spPr bwMode="auto">
              <a:xfrm flipV="1">
                <a:off x="3600" y="1220"/>
                <a:ext cx="0" cy="8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 sz="1777"/>
              </a:p>
            </p:txBody>
          </p:sp>
          <p:sp>
            <p:nvSpPr>
              <p:cNvPr id="248926" name="Line 2142"/>
              <p:cNvSpPr>
                <a:spLocks noChangeShapeType="1"/>
              </p:cNvSpPr>
              <p:nvPr/>
            </p:nvSpPr>
            <p:spPr bwMode="auto">
              <a:xfrm flipV="1">
                <a:off x="3672" y="1220"/>
                <a:ext cx="0" cy="8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 sz="1777"/>
              </a:p>
            </p:txBody>
          </p:sp>
          <p:sp>
            <p:nvSpPr>
              <p:cNvPr id="248927" name="Line 2143"/>
              <p:cNvSpPr>
                <a:spLocks noChangeShapeType="1"/>
              </p:cNvSpPr>
              <p:nvPr/>
            </p:nvSpPr>
            <p:spPr bwMode="auto">
              <a:xfrm>
                <a:off x="3748" y="1368"/>
                <a:ext cx="64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 sz="1777"/>
              </a:p>
            </p:txBody>
          </p:sp>
          <p:sp>
            <p:nvSpPr>
              <p:cNvPr id="248928" name="Line 2144"/>
              <p:cNvSpPr>
                <a:spLocks noChangeShapeType="1"/>
              </p:cNvSpPr>
              <p:nvPr/>
            </p:nvSpPr>
            <p:spPr bwMode="auto">
              <a:xfrm>
                <a:off x="3748" y="1440"/>
                <a:ext cx="64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 sz="1777"/>
              </a:p>
            </p:txBody>
          </p:sp>
          <p:sp>
            <p:nvSpPr>
              <p:cNvPr id="248929" name="Line 2145"/>
              <p:cNvSpPr>
                <a:spLocks noChangeShapeType="1"/>
              </p:cNvSpPr>
              <p:nvPr/>
            </p:nvSpPr>
            <p:spPr bwMode="auto">
              <a:xfrm>
                <a:off x="3672" y="1516"/>
                <a:ext cx="0" cy="64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 sz="1777"/>
              </a:p>
            </p:txBody>
          </p:sp>
          <p:sp>
            <p:nvSpPr>
              <p:cNvPr id="248930" name="Line 2146"/>
              <p:cNvSpPr>
                <a:spLocks noChangeShapeType="1"/>
              </p:cNvSpPr>
              <p:nvPr/>
            </p:nvSpPr>
            <p:spPr bwMode="auto">
              <a:xfrm>
                <a:off x="3600" y="1516"/>
                <a:ext cx="0" cy="64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 sz="1777"/>
              </a:p>
            </p:txBody>
          </p:sp>
          <p:sp>
            <p:nvSpPr>
              <p:cNvPr id="248931" name="Line 2147"/>
              <p:cNvSpPr>
                <a:spLocks noChangeShapeType="1"/>
              </p:cNvSpPr>
              <p:nvPr/>
            </p:nvSpPr>
            <p:spPr bwMode="auto">
              <a:xfrm flipH="1">
                <a:off x="3452" y="1440"/>
                <a:ext cx="80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 sz="1777"/>
              </a:p>
            </p:txBody>
          </p:sp>
          <p:sp>
            <p:nvSpPr>
              <p:cNvPr id="248932" name="Line 2148"/>
              <p:cNvSpPr>
                <a:spLocks noChangeShapeType="1"/>
              </p:cNvSpPr>
              <p:nvPr/>
            </p:nvSpPr>
            <p:spPr bwMode="auto">
              <a:xfrm flipH="1">
                <a:off x="3452" y="1368"/>
                <a:ext cx="80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 sz="1777"/>
              </a:p>
            </p:txBody>
          </p:sp>
        </p:grpSp>
        <p:grpSp>
          <p:nvGrpSpPr>
            <p:cNvPr id="248933" name="Group 2149"/>
            <p:cNvGrpSpPr>
              <a:grpSpLocks/>
            </p:cNvGrpSpPr>
            <p:nvPr/>
          </p:nvGrpSpPr>
          <p:grpSpPr bwMode="auto">
            <a:xfrm>
              <a:off x="4748" y="1220"/>
              <a:ext cx="360" cy="360"/>
              <a:chOff x="4748" y="1220"/>
              <a:chExt cx="360" cy="360"/>
            </a:xfrm>
          </p:grpSpPr>
          <p:sp>
            <p:nvSpPr>
              <p:cNvPr id="248934" name="Rectangle 2150"/>
              <p:cNvSpPr>
                <a:spLocks noChangeArrowheads="1"/>
              </p:cNvSpPr>
              <p:nvPr/>
            </p:nvSpPr>
            <p:spPr bwMode="auto">
              <a:xfrm>
                <a:off x="4828" y="1300"/>
                <a:ext cx="216" cy="216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 sz="1777"/>
              </a:p>
            </p:txBody>
          </p:sp>
          <p:sp>
            <p:nvSpPr>
              <p:cNvPr id="248935" name="Line 2151"/>
              <p:cNvSpPr>
                <a:spLocks noChangeShapeType="1"/>
              </p:cNvSpPr>
              <p:nvPr/>
            </p:nvSpPr>
            <p:spPr bwMode="auto">
              <a:xfrm flipV="1">
                <a:off x="4896" y="1220"/>
                <a:ext cx="0" cy="8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 sz="1777"/>
              </a:p>
            </p:txBody>
          </p:sp>
          <p:sp>
            <p:nvSpPr>
              <p:cNvPr id="248936" name="Line 2152"/>
              <p:cNvSpPr>
                <a:spLocks noChangeShapeType="1"/>
              </p:cNvSpPr>
              <p:nvPr/>
            </p:nvSpPr>
            <p:spPr bwMode="auto">
              <a:xfrm flipV="1">
                <a:off x="4968" y="1220"/>
                <a:ext cx="0" cy="8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 sz="1777"/>
              </a:p>
            </p:txBody>
          </p:sp>
          <p:sp>
            <p:nvSpPr>
              <p:cNvPr id="248937" name="Line 2153"/>
              <p:cNvSpPr>
                <a:spLocks noChangeShapeType="1"/>
              </p:cNvSpPr>
              <p:nvPr/>
            </p:nvSpPr>
            <p:spPr bwMode="auto">
              <a:xfrm>
                <a:off x="5044" y="1368"/>
                <a:ext cx="64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 sz="1777"/>
              </a:p>
            </p:txBody>
          </p:sp>
          <p:sp>
            <p:nvSpPr>
              <p:cNvPr id="248938" name="Line 2154"/>
              <p:cNvSpPr>
                <a:spLocks noChangeShapeType="1"/>
              </p:cNvSpPr>
              <p:nvPr/>
            </p:nvSpPr>
            <p:spPr bwMode="auto">
              <a:xfrm>
                <a:off x="5044" y="1440"/>
                <a:ext cx="64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 sz="1777"/>
              </a:p>
            </p:txBody>
          </p:sp>
          <p:sp>
            <p:nvSpPr>
              <p:cNvPr id="248939" name="Line 2155"/>
              <p:cNvSpPr>
                <a:spLocks noChangeShapeType="1"/>
              </p:cNvSpPr>
              <p:nvPr/>
            </p:nvSpPr>
            <p:spPr bwMode="auto">
              <a:xfrm>
                <a:off x="4968" y="1516"/>
                <a:ext cx="0" cy="64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 sz="1777"/>
              </a:p>
            </p:txBody>
          </p:sp>
          <p:sp>
            <p:nvSpPr>
              <p:cNvPr id="248940" name="Line 2156"/>
              <p:cNvSpPr>
                <a:spLocks noChangeShapeType="1"/>
              </p:cNvSpPr>
              <p:nvPr/>
            </p:nvSpPr>
            <p:spPr bwMode="auto">
              <a:xfrm>
                <a:off x="4896" y="1516"/>
                <a:ext cx="0" cy="64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 sz="1777"/>
              </a:p>
            </p:txBody>
          </p:sp>
          <p:sp>
            <p:nvSpPr>
              <p:cNvPr id="248941" name="Line 2157"/>
              <p:cNvSpPr>
                <a:spLocks noChangeShapeType="1"/>
              </p:cNvSpPr>
              <p:nvPr/>
            </p:nvSpPr>
            <p:spPr bwMode="auto">
              <a:xfrm flipH="1">
                <a:off x="4748" y="1440"/>
                <a:ext cx="80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 sz="1777"/>
              </a:p>
            </p:txBody>
          </p:sp>
          <p:sp>
            <p:nvSpPr>
              <p:cNvPr id="248942" name="Line 2158"/>
              <p:cNvSpPr>
                <a:spLocks noChangeShapeType="1"/>
              </p:cNvSpPr>
              <p:nvPr/>
            </p:nvSpPr>
            <p:spPr bwMode="auto">
              <a:xfrm flipH="1">
                <a:off x="4748" y="1368"/>
                <a:ext cx="80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 sz="1777"/>
              </a:p>
            </p:txBody>
          </p:sp>
        </p:grpSp>
        <p:grpSp>
          <p:nvGrpSpPr>
            <p:cNvPr id="248943" name="Group 2159"/>
            <p:cNvGrpSpPr>
              <a:grpSpLocks/>
            </p:cNvGrpSpPr>
            <p:nvPr/>
          </p:nvGrpSpPr>
          <p:grpSpPr bwMode="auto">
            <a:xfrm>
              <a:off x="4316" y="1220"/>
              <a:ext cx="360" cy="360"/>
              <a:chOff x="4316" y="1220"/>
              <a:chExt cx="360" cy="360"/>
            </a:xfrm>
          </p:grpSpPr>
          <p:sp>
            <p:nvSpPr>
              <p:cNvPr id="248944" name="Rectangle 2160"/>
              <p:cNvSpPr>
                <a:spLocks noChangeArrowheads="1"/>
              </p:cNvSpPr>
              <p:nvPr/>
            </p:nvSpPr>
            <p:spPr bwMode="auto">
              <a:xfrm>
                <a:off x="4396" y="1300"/>
                <a:ext cx="216" cy="216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 sz="1777"/>
              </a:p>
            </p:txBody>
          </p:sp>
          <p:sp>
            <p:nvSpPr>
              <p:cNvPr id="248945" name="Line 2161"/>
              <p:cNvSpPr>
                <a:spLocks noChangeShapeType="1"/>
              </p:cNvSpPr>
              <p:nvPr/>
            </p:nvSpPr>
            <p:spPr bwMode="auto">
              <a:xfrm flipV="1">
                <a:off x="4464" y="1220"/>
                <a:ext cx="0" cy="8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 sz="1777"/>
              </a:p>
            </p:txBody>
          </p:sp>
          <p:sp>
            <p:nvSpPr>
              <p:cNvPr id="248946" name="Line 2162"/>
              <p:cNvSpPr>
                <a:spLocks noChangeShapeType="1"/>
              </p:cNvSpPr>
              <p:nvPr/>
            </p:nvSpPr>
            <p:spPr bwMode="auto">
              <a:xfrm flipV="1">
                <a:off x="4536" y="1220"/>
                <a:ext cx="0" cy="8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 sz="1777"/>
              </a:p>
            </p:txBody>
          </p:sp>
          <p:sp>
            <p:nvSpPr>
              <p:cNvPr id="248947" name="Line 2163"/>
              <p:cNvSpPr>
                <a:spLocks noChangeShapeType="1"/>
              </p:cNvSpPr>
              <p:nvPr/>
            </p:nvSpPr>
            <p:spPr bwMode="auto">
              <a:xfrm>
                <a:off x="4612" y="1368"/>
                <a:ext cx="64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 sz="1777"/>
              </a:p>
            </p:txBody>
          </p:sp>
          <p:sp>
            <p:nvSpPr>
              <p:cNvPr id="248948" name="Line 2164"/>
              <p:cNvSpPr>
                <a:spLocks noChangeShapeType="1"/>
              </p:cNvSpPr>
              <p:nvPr/>
            </p:nvSpPr>
            <p:spPr bwMode="auto">
              <a:xfrm>
                <a:off x="4612" y="1440"/>
                <a:ext cx="64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 sz="1777"/>
              </a:p>
            </p:txBody>
          </p:sp>
          <p:sp>
            <p:nvSpPr>
              <p:cNvPr id="248949" name="Line 2165"/>
              <p:cNvSpPr>
                <a:spLocks noChangeShapeType="1"/>
              </p:cNvSpPr>
              <p:nvPr/>
            </p:nvSpPr>
            <p:spPr bwMode="auto">
              <a:xfrm>
                <a:off x="4536" y="1516"/>
                <a:ext cx="0" cy="64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 sz="1777"/>
              </a:p>
            </p:txBody>
          </p:sp>
          <p:sp>
            <p:nvSpPr>
              <p:cNvPr id="248950" name="Line 2166"/>
              <p:cNvSpPr>
                <a:spLocks noChangeShapeType="1"/>
              </p:cNvSpPr>
              <p:nvPr/>
            </p:nvSpPr>
            <p:spPr bwMode="auto">
              <a:xfrm>
                <a:off x="4464" y="1516"/>
                <a:ext cx="0" cy="64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 sz="1777"/>
              </a:p>
            </p:txBody>
          </p:sp>
          <p:sp>
            <p:nvSpPr>
              <p:cNvPr id="248951" name="Line 2167"/>
              <p:cNvSpPr>
                <a:spLocks noChangeShapeType="1"/>
              </p:cNvSpPr>
              <p:nvPr/>
            </p:nvSpPr>
            <p:spPr bwMode="auto">
              <a:xfrm flipH="1">
                <a:off x="4316" y="1440"/>
                <a:ext cx="80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 sz="1777"/>
              </a:p>
            </p:txBody>
          </p:sp>
          <p:sp>
            <p:nvSpPr>
              <p:cNvPr id="248952" name="Line 2168"/>
              <p:cNvSpPr>
                <a:spLocks noChangeShapeType="1"/>
              </p:cNvSpPr>
              <p:nvPr/>
            </p:nvSpPr>
            <p:spPr bwMode="auto">
              <a:xfrm flipH="1">
                <a:off x="4316" y="1368"/>
                <a:ext cx="80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 sz="1777"/>
              </a:p>
            </p:txBody>
          </p:sp>
        </p:grpSp>
        <p:grpSp>
          <p:nvGrpSpPr>
            <p:cNvPr id="248953" name="Group 2169"/>
            <p:cNvGrpSpPr>
              <a:grpSpLocks/>
            </p:cNvGrpSpPr>
            <p:nvPr/>
          </p:nvGrpSpPr>
          <p:grpSpPr bwMode="auto">
            <a:xfrm>
              <a:off x="3884" y="1652"/>
              <a:ext cx="360" cy="360"/>
              <a:chOff x="3884" y="1652"/>
              <a:chExt cx="360" cy="360"/>
            </a:xfrm>
          </p:grpSpPr>
          <p:sp>
            <p:nvSpPr>
              <p:cNvPr id="248954" name="Rectangle 2170"/>
              <p:cNvSpPr>
                <a:spLocks noChangeArrowheads="1"/>
              </p:cNvSpPr>
              <p:nvPr/>
            </p:nvSpPr>
            <p:spPr bwMode="auto">
              <a:xfrm>
                <a:off x="3964" y="1732"/>
                <a:ext cx="216" cy="216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 sz="1777"/>
              </a:p>
            </p:txBody>
          </p:sp>
          <p:sp>
            <p:nvSpPr>
              <p:cNvPr id="248955" name="Line 2171"/>
              <p:cNvSpPr>
                <a:spLocks noChangeShapeType="1"/>
              </p:cNvSpPr>
              <p:nvPr/>
            </p:nvSpPr>
            <p:spPr bwMode="auto">
              <a:xfrm flipV="1">
                <a:off x="4032" y="1652"/>
                <a:ext cx="0" cy="8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 sz="1777"/>
              </a:p>
            </p:txBody>
          </p:sp>
          <p:sp>
            <p:nvSpPr>
              <p:cNvPr id="248956" name="Line 2172"/>
              <p:cNvSpPr>
                <a:spLocks noChangeShapeType="1"/>
              </p:cNvSpPr>
              <p:nvPr/>
            </p:nvSpPr>
            <p:spPr bwMode="auto">
              <a:xfrm flipV="1">
                <a:off x="4104" y="1652"/>
                <a:ext cx="0" cy="8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 sz="1777"/>
              </a:p>
            </p:txBody>
          </p:sp>
          <p:sp>
            <p:nvSpPr>
              <p:cNvPr id="248957" name="Line 2173"/>
              <p:cNvSpPr>
                <a:spLocks noChangeShapeType="1"/>
              </p:cNvSpPr>
              <p:nvPr/>
            </p:nvSpPr>
            <p:spPr bwMode="auto">
              <a:xfrm>
                <a:off x="4180" y="1800"/>
                <a:ext cx="64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 sz="1777"/>
              </a:p>
            </p:txBody>
          </p:sp>
          <p:sp>
            <p:nvSpPr>
              <p:cNvPr id="248958" name="Line 2174"/>
              <p:cNvSpPr>
                <a:spLocks noChangeShapeType="1"/>
              </p:cNvSpPr>
              <p:nvPr/>
            </p:nvSpPr>
            <p:spPr bwMode="auto">
              <a:xfrm>
                <a:off x="4180" y="1872"/>
                <a:ext cx="64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 sz="1777"/>
              </a:p>
            </p:txBody>
          </p:sp>
          <p:sp>
            <p:nvSpPr>
              <p:cNvPr id="248959" name="Line 2175"/>
              <p:cNvSpPr>
                <a:spLocks noChangeShapeType="1"/>
              </p:cNvSpPr>
              <p:nvPr/>
            </p:nvSpPr>
            <p:spPr bwMode="auto">
              <a:xfrm>
                <a:off x="4104" y="1948"/>
                <a:ext cx="0" cy="64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 sz="1777"/>
              </a:p>
            </p:txBody>
          </p:sp>
          <p:sp>
            <p:nvSpPr>
              <p:cNvPr id="248960" name="Line 2176"/>
              <p:cNvSpPr>
                <a:spLocks noChangeShapeType="1"/>
              </p:cNvSpPr>
              <p:nvPr/>
            </p:nvSpPr>
            <p:spPr bwMode="auto">
              <a:xfrm>
                <a:off x="4032" y="1948"/>
                <a:ext cx="0" cy="64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 sz="1777"/>
              </a:p>
            </p:txBody>
          </p:sp>
          <p:sp>
            <p:nvSpPr>
              <p:cNvPr id="248961" name="Line 2177"/>
              <p:cNvSpPr>
                <a:spLocks noChangeShapeType="1"/>
              </p:cNvSpPr>
              <p:nvPr/>
            </p:nvSpPr>
            <p:spPr bwMode="auto">
              <a:xfrm flipH="1">
                <a:off x="3884" y="1872"/>
                <a:ext cx="80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 sz="1777"/>
              </a:p>
            </p:txBody>
          </p:sp>
          <p:sp>
            <p:nvSpPr>
              <p:cNvPr id="248962" name="Line 2178"/>
              <p:cNvSpPr>
                <a:spLocks noChangeShapeType="1"/>
              </p:cNvSpPr>
              <p:nvPr/>
            </p:nvSpPr>
            <p:spPr bwMode="auto">
              <a:xfrm flipH="1">
                <a:off x="3884" y="1800"/>
                <a:ext cx="80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 sz="1777"/>
              </a:p>
            </p:txBody>
          </p:sp>
        </p:grpSp>
        <p:grpSp>
          <p:nvGrpSpPr>
            <p:cNvPr id="248963" name="Group 2179"/>
            <p:cNvGrpSpPr>
              <a:grpSpLocks/>
            </p:cNvGrpSpPr>
            <p:nvPr/>
          </p:nvGrpSpPr>
          <p:grpSpPr bwMode="auto">
            <a:xfrm>
              <a:off x="3452" y="1652"/>
              <a:ext cx="360" cy="360"/>
              <a:chOff x="3452" y="1652"/>
              <a:chExt cx="360" cy="360"/>
            </a:xfrm>
          </p:grpSpPr>
          <p:sp>
            <p:nvSpPr>
              <p:cNvPr id="248964" name="Rectangle 2180"/>
              <p:cNvSpPr>
                <a:spLocks noChangeArrowheads="1"/>
              </p:cNvSpPr>
              <p:nvPr/>
            </p:nvSpPr>
            <p:spPr bwMode="auto">
              <a:xfrm>
                <a:off x="3532" y="1732"/>
                <a:ext cx="216" cy="216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 sz="1777"/>
              </a:p>
            </p:txBody>
          </p:sp>
          <p:sp>
            <p:nvSpPr>
              <p:cNvPr id="248965" name="Line 2181"/>
              <p:cNvSpPr>
                <a:spLocks noChangeShapeType="1"/>
              </p:cNvSpPr>
              <p:nvPr/>
            </p:nvSpPr>
            <p:spPr bwMode="auto">
              <a:xfrm flipV="1">
                <a:off x="3600" y="1652"/>
                <a:ext cx="0" cy="8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 sz="1777"/>
              </a:p>
            </p:txBody>
          </p:sp>
          <p:sp>
            <p:nvSpPr>
              <p:cNvPr id="248966" name="Line 2182"/>
              <p:cNvSpPr>
                <a:spLocks noChangeShapeType="1"/>
              </p:cNvSpPr>
              <p:nvPr/>
            </p:nvSpPr>
            <p:spPr bwMode="auto">
              <a:xfrm flipV="1">
                <a:off x="3672" y="1652"/>
                <a:ext cx="0" cy="8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 sz="1777"/>
              </a:p>
            </p:txBody>
          </p:sp>
          <p:sp>
            <p:nvSpPr>
              <p:cNvPr id="248967" name="Line 2183"/>
              <p:cNvSpPr>
                <a:spLocks noChangeShapeType="1"/>
              </p:cNvSpPr>
              <p:nvPr/>
            </p:nvSpPr>
            <p:spPr bwMode="auto">
              <a:xfrm>
                <a:off x="3748" y="1800"/>
                <a:ext cx="64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 sz="1777"/>
              </a:p>
            </p:txBody>
          </p:sp>
          <p:sp>
            <p:nvSpPr>
              <p:cNvPr id="248968" name="Line 2184"/>
              <p:cNvSpPr>
                <a:spLocks noChangeShapeType="1"/>
              </p:cNvSpPr>
              <p:nvPr/>
            </p:nvSpPr>
            <p:spPr bwMode="auto">
              <a:xfrm>
                <a:off x="3748" y="1872"/>
                <a:ext cx="64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 sz="1777"/>
              </a:p>
            </p:txBody>
          </p:sp>
          <p:sp>
            <p:nvSpPr>
              <p:cNvPr id="248969" name="Line 2185"/>
              <p:cNvSpPr>
                <a:spLocks noChangeShapeType="1"/>
              </p:cNvSpPr>
              <p:nvPr/>
            </p:nvSpPr>
            <p:spPr bwMode="auto">
              <a:xfrm>
                <a:off x="3672" y="1948"/>
                <a:ext cx="0" cy="64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 sz="1777"/>
              </a:p>
            </p:txBody>
          </p:sp>
          <p:sp>
            <p:nvSpPr>
              <p:cNvPr id="248970" name="Line 2186"/>
              <p:cNvSpPr>
                <a:spLocks noChangeShapeType="1"/>
              </p:cNvSpPr>
              <p:nvPr/>
            </p:nvSpPr>
            <p:spPr bwMode="auto">
              <a:xfrm>
                <a:off x="3600" y="1948"/>
                <a:ext cx="0" cy="64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 sz="1777"/>
              </a:p>
            </p:txBody>
          </p:sp>
          <p:sp>
            <p:nvSpPr>
              <p:cNvPr id="248971" name="Line 2187"/>
              <p:cNvSpPr>
                <a:spLocks noChangeShapeType="1"/>
              </p:cNvSpPr>
              <p:nvPr/>
            </p:nvSpPr>
            <p:spPr bwMode="auto">
              <a:xfrm flipH="1">
                <a:off x="3452" y="1872"/>
                <a:ext cx="80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 sz="1777"/>
              </a:p>
            </p:txBody>
          </p:sp>
          <p:sp>
            <p:nvSpPr>
              <p:cNvPr id="248972" name="Line 2188"/>
              <p:cNvSpPr>
                <a:spLocks noChangeShapeType="1"/>
              </p:cNvSpPr>
              <p:nvPr/>
            </p:nvSpPr>
            <p:spPr bwMode="auto">
              <a:xfrm flipH="1">
                <a:off x="3452" y="1800"/>
                <a:ext cx="80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 sz="1777"/>
              </a:p>
            </p:txBody>
          </p:sp>
        </p:grpSp>
        <p:grpSp>
          <p:nvGrpSpPr>
            <p:cNvPr id="248973" name="Group 2189"/>
            <p:cNvGrpSpPr>
              <a:grpSpLocks/>
            </p:cNvGrpSpPr>
            <p:nvPr/>
          </p:nvGrpSpPr>
          <p:grpSpPr bwMode="auto">
            <a:xfrm>
              <a:off x="4748" y="1652"/>
              <a:ext cx="360" cy="360"/>
              <a:chOff x="4748" y="1652"/>
              <a:chExt cx="360" cy="360"/>
            </a:xfrm>
          </p:grpSpPr>
          <p:sp>
            <p:nvSpPr>
              <p:cNvPr id="248974" name="Rectangle 2190"/>
              <p:cNvSpPr>
                <a:spLocks noChangeArrowheads="1"/>
              </p:cNvSpPr>
              <p:nvPr/>
            </p:nvSpPr>
            <p:spPr bwMode="auto">
              <a:xfrm>
                <a:off x="4828" y="1732"/>
                <a:ext cx="216" cy="216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 sz="1777"/>
              </a:p>
            </p:txBody>
          </p:sp>
          <p:sp>
            <p:nvSpPr>
              <p:cNvPr id="248975" name="Line 2191"/>
              <p:cNvSpPr>
                <a:spLocks noChangeShapeType="1"/>
              </p:cNvSpPr>
              <p:nvPr/>
            </p:nvSpPr>
            <p:spPr bwMode="auto">
              <a:xfrm flipV="1">
                <a:off x="4896" y="1652"/>
                <a:ext cx="0" cy="8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 sz="1777"/>
              </a:p>
            </p:txBody>
          </p:sp>
          <p:sp>
            <p:nvSpPr>
              <p:cNvPr id="248976" name="Line 2192"/>
              <p:cNvSpPr>
                <a:spLocks noChangeShapeType="1"/>
              </p:cNvSpPr>
              <p:nvPr/>
            </p:nvSpPr>
            <p:spPr bwMode="auto">
              <a:xfrm flipV="1">
                <a:off x="4968" y="1652"/>
                <a:ext cx="0" cy="8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 sz="1777"/>
              </a:p>
            </p:txBody>
          </p:sp>
          <p:sp>
            <p:nvSpPr>
              <p:cNvPr id="248977" name="Line 2193"/>
              <p:cNvSpPr>
                <a:spLocks noChangeShapeType="1"/>
              </p:cNvSpPr>
              <p:nvPr/>
            </p:nvSpPr>
            <p:spPr bwMode="auto">
              <a:xfrm>
                <a:off x="5044" y="1800"/>
                <a:ext cx="64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 sz="1777"/>
              </a:p>
            </p:txBody>
          </p:sp>
          <p:sp>
            <p:nvSpPr>
              <p:cNvPr id="248978" name="Line 2194"/>
              <p:cNvSpPr>
                <a:spLocks noChangeShapeType="1"/>
              </p:cNvSpPr>
              <p:nvPr/>
            </p:nvSpPr>
            <p:spPr bwMode="auto">
              <a:xfrm>
                <a:off x="5044" y="1872"/>
                <a:ext cx="64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 sz="1777"/>
              </a:p>
            </p:txBody>
          </p:sp>
          <p:sp>
            <p:nvSpPr>
              <p:cNvPr id="248979" name="Line 2195"/>
              <p:cNvSpPr>
                <a:spLocks noChangeShapeType="1"/>
              </p:cNvSpPr>
              <p:nvPr/>
            </p:nvSpPr>
            <p:spPr bwMode="auto">
              <a:xfrm>
                <a:off x="4968" y="1948"/>
                <a:ext cx="0" cy="64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 sz="1777"/>
              </a:p>
            </p:txBody>
          </p:sp>
          <p:sp>
            <p:nvSpPr>
              <p:cNvPr id="248980" name="Line 2196"/>
              <p:cNvSpPr>
                <a:spLocks noChangeShapeType="1"/>
              </p:cNvSpPr>
              <p:nvPr/>
            </p:nvSpPr>
            <p:spPr bwMode="auto">
              <a:xfrm>
                <a:off x="4896" y="1948"/>
                <a:ext cx="0" cy="64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 sz="1777"/>
              </a:p>
            </p:txBody>
          </p:sp>
          <p:sp>
            <p:nvSpPr>
              <p:cNvPr id="248981" name="Line 2197"/>
              <p:cNvSpPr>
                <a:spLocks noChangeShapeType="1"/>
              </p:cNvSpPr>
              <p:nvPr/>
            </p:nvSpPr>
            <p:spPr bwMode="auto">
              <a:xfrm flipH="1">
                <a:off x="4748" y="1872"/>
                <a:ext cx="80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 sz="1777"/>
              </a:p>
            </p:txBody>
          </p:sp>
          <p:sp>
            <p:nvSpPr>
              <p:cNvPr id="248982" name="Line 2198"/>
              <p:cNvSpPr>
                <a:spLocks noChangeShapeType="1"/>
              </p:cNvSpPr>
              <p:nvPr/>
            </p:nvSpPr>
            <p:spPr bwMode="auto">
              <a:xfrm flipH="1">
                <a:off x="4748" y="1800"/>
                <a:ext cx="80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 sz="1777"/>
              </a:p>
            </p:txBody>
          </p:sp>
        </p:grpSp>
        <p:grpSp>
          <p:nvGrpSpPr>
            <p:cNvPr id="248983" name="Group 2199"/>
            <p:cNvGrpSpPr>
              <a:grpSpLocks/>
            </p:cNvGrpSpPr>
            <p:nvPr/>
          </p:nvGrpSpPr>
          <p:grpSpPr bwMode="auto">
            <a:xfrm>
              <a:off x="4316" y="1652"/>
              <a:ext cx="360" cy="360"/>
              <a:chOff x="4316" y="1652"/>
              <a:chExt cx="360" cy="360"/>
            </a:xfrm>
          </p:grpSpPr>
          <p:sp>
            <p:nvSpPr>
              <p:cNvPr id="248984" name="Rectangle 2200"/>
              <p:cNvSpPr>
                <a:spLocks noChangeArrowheads="1"/>
              </p:cNvSpPr>
              <p:nvPr/>
            </p:nvSpPr>
            <p:spPr bwMode="auto">
              <a:xfrm>
                <a:off x="4396" y="1732"/>
                <a:ext cx="216" cy="216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 sz="1777"/>
              </a:p>
            </p:txBody>
          </p:sp>
          <p:sp>
            <p:nvSpPr>
              <p:cNvPr id="248985" name="Line 2201"/>
              <p:cNvSpPr>
                <a:spLocks noChangeShapeType="1"/>
              </p:cNvSpPr>
              <p:nvPr/>
            </p:nvSpPr>
            <p:spPr bwMode="auto">
              <a:xfrm flipV="1">
                <a:off x="4464" y="1652"/>
                <a:ext cx="0" cy="8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 sz="1777"/>
              </a:p>
            </p:txBody>
          </p:sp>
          <p:sp>
            <p:nvSpPr>
              <p:cNvPr id="248986" name="Line 2202"/>
              <p:cNvSpPr>
                <a:spLocks noChangeShapeType="1"/>
              </p:cNvSpPr>
              <p:nvPr/>
            </p:nvSpPr>
            <p:spPr bwMode="auto">
              <a:xfrm flipV="1">
                <a:off x="4536" y="1652"/>
                <a:ext cx="0" cy="8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 sz="1777"/>
              </a:p>
            </p:txBody>
          </p:sp>
          <p:sp>
            <p:nvSpPr>
              <p:cNvPr id="248987" name="Line 2203"/>
              <p:cNvSpPr>
                <a:spLocks noChangeShapeType="1"/>
              </p:cNvSpPr>
              <p:nvPr/>
            </p:nvSpPr>
            <p:spPr bwMode="auto">
              <a:xfrm>
                <a:off x="4612" y="1800"/>
                <a:ext cx="64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 sz="1777"/>
              </a:p>
            </p:txBody>
          </p:sp>
          <p:sp>
            <p:nvSpPr>
              <p:cNvPr id="248988" name="Line 2204"/>
              <p:cNvSpPr>
                <a:spLocks noChangeShapeType="1"/>
              </p:cNvSpPr>
              <p:nvPr/>
            </p:nvSpPr>
            <p:spPr bwMode="auto">
              <a:xfrm>
                <a:off x="4612" y="1872"/>
                <a:ext cx="64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 sz="1777"/>
              </a:p>
            </p:txBody>
          </p:sp>
          <p:sp>
            <p:nvSpPr>
              <p:cNvPr id="248989" name="Line 2205"/>
              <p:cNvSpPr>
                <a:spLocks noChangeShapeType="1"/>
              </p:cNvSpPr>
              <p:nvPr/>
            </p:nvSpPr>
            <p:spPr bwMode="auto">
              <a:xfrm>
                <a:off x="4536" y="1948"/>
                <a:ext cx="0" cy="64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 sz="1777"/>
              </a:p>
            </p:txBody>
          </p:sp>
          <p:sp>
            <p:nvSpPr>
              <p:cNvPr id="248990" name="Line 2206"/>
              <p:cNvSpPr>
                <a:spLocks noChangeShapeType="1"/>
              </p:cNvSpPr>
              <p:nvPr/>
            </p:nvSpPr>
            <p:spPr bwMode="auto">
              <a:xfrm>
                <a:off x="4464" y="1948"/>
                <a:ext cx="0" cy="64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 sz="1777"/>
              </a:p>
            </p:txBody>
          </p:sp>
          <p:sp>
            <p:nvSpPr>
              <p:cNvPr id="248991" name="Line 2207"/>
              <p:cNvSpPr>
                <a:spLocks noChangeShapeType="1"/>
              </p:cNvSpPr>
              <p:nvPr/>
            </p:nvSpPr>
            <p:spPr bwMode="auto">
              <a:xfrm flipH="1">
                <a:off x="4316" y="1872"/>
                <a:ext cx="80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 sz="1777"/>
              </a:p>
            </p:txBody>
          </p:sp>
          <p:sp>
            <p:nvSpPr>
              <p:cNvPr id="248992" name="Line 2208"/>
              <p:cNvSpPr>
                <a:spLocks noChangeShapeType="1"/>
              </p:cNvSpPr>
              <p:nvPr/>
            </p:nvSpPr>
            <p:spPr bwMode="auto">
              <a:xfrm flipH="1">
                <a:off x="4316" y="1800"/>
                <a:ext cx="80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 sz="1777"/>
              </a:p>
            </p:txBody>
          </p:sp>
        </p:grpSp>
        <p:grpSp>
          <p:nvGrpSpPr>
            <p:cNvPr id="248993" name="Group 2209"/>
            <p:cNvGrpSpPr>
              <a:grpSpLocks/>
            </p:cNvGrpSpPr>
            <p:nvPr/>
          </p:nvGrpSpPr>
          <p:grpSpPr bwMode="auto">
            <a:xfrm>
              <a:off x="3884" y="2084"/>
              <a:ext cx="360" cy="360"/>
              <a:chOff x="3884" y="2084"/>
              <a:chExt cx="360" cy="360"/>
            </a:xfrm>
          </p:grpSpPr>
          <p:sp>
            <p:nvSpPr>
              <p:cNvPr id="248994" name="Rectangle 2210"/>
              <p:cNvSpPr>
                <a:spLocks noChangeArrowheads="1"/>
              </p:cNvSpPr>
              <p:nvPr/>
            </p:nvSpPr>
            <p:spPr bwMode="auto">
              <a:xfrm>
                <a:off x="3964" y="2164"/>
                <a:ext cx="216" cy="216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 sz="1777"/>
              </a:p>
            </p:txBody>
          </p:sp>
          <p:sp>
            <p:nvSpPr>
              <p:cNvPr id="248995" name="Line 2211"/>
              <p:cNvSpPr>
                <a:spLocks noChangeShapeType="1"/>
              </p:cNvSpPr>
              <p:nvPr/>
            </p:nvSpPr>
            <p:spPr bwMode="auto">
              <a:xfrm flipV="1">
                <a:off x="4032" y="2084"/>
                <a:ext cx="0" cy="8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 sz="1777"/>
              </a:p>
            </p:txBody>
          </p:sp>
          <p:sp>
            <p:nvSpPr>
              <p:cNvPr id="248996" name="Line 2212"/>
              <p:cNvSpPr>
                <a:spLocks noChangeShapeType="1"/>
              </p:cNvSpPr>
              <p:nvPr/>
            </p:nvSpPr>
            <p:spPr bwMode="auto">
              <a:xfrm flipV="1">
                <a:off x="4104" y="2084"/>
                <a:ext cx="0" cy="8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 sz="1777"/>
              </a:p>
            </p:txBody>
          </p:sp>
          <p:sp>
            <p:nvSpPr>
              <p:cNvPr id="248997" name="Line 2213"/>
              <p:cNvSpPr>
                <a:spLocks noChangeShapeType="1"/>
              </p:cNvSpPr>
              <p:nvPr/>
            </p:nvSpPr>
            <p:spPr bwMode="auto">
              <a:xfrm>
                <a:off x="4180" y="2232"/>
                <a:ext cx="64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 sz="1777"/>
              </a:p>
            </p:txBody>
          </p:sp>
          <p:sp>
            <p:nvSpPr>
              <p:cNvPr id="248998" name="Line 2214"/>
              <p:cNvSpPr>
                <a:spLocks noChangeShapeType="1"/>
              </p:cNvSpPr>
              <p:nvPr/>
            </p:nvSpPr>
            <p:spPr bwMode="auto">
              <a:xfrm>
                <a:off x="4180" y="2304"/>
                <a:ext cx="64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 sz="1777"/>
              </a:p>
            </p:txBody>
          </p:sp>
          <p:sp>
            <p:nvSpPr>
              <p:cNvPr id="248999" name="Line 2215"/>
              <p:cNvSpPr>
                <a:spLocks noChangeShapeType="1"/>
              </p:cNvSpPr>
              <p:nvPr/>
            </p:nvSpPr>
            <p:spPr bwMode="auto">
              <a:xfrm>
                <a:off x="4104" y="2380"/>
                <a:ext cx="0" cy="64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 sz="1777"/>
              </a:p>
            </p:txBody>
          </p:sp>
          <p:sp>
            <p:nvSpPr>
              <p:cNvPr id="249000" name="Line 2216"/>
              <p:cNvSpPr>
                <a:spLocks noChangeShapeType="1"/>
              </p:cNvSpPr>
              <p:nvPr/>
            </p:nvSpPr>
            <p:spPr bwMode="auto">
              <a:xfrm>
                <a:off x="4032" y="2380"/>
                <a:ext cx="0" cy="64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 sz="1777"/>
              </a:p>
            </p:txBody>
          </p:sp>
          <p:sp>
            <p:nvSpPr>
              <p:cNvPr id="249001" name="Line 2217"/>
              <p:cNvSpPr>
                <a:spLocks noChangeShapeType="1"/>
              </p:cNvSpPr>
              <p:nvPr/>
            </p:nvSpPr>
            <p:spPr bwMode="auto">
              <a:xfrm flipH="1">
                <a:off x="3884" y="2304"/>
                <a:ext cx="80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 sz="1777"/>
              </a:p>
            </p:txBody>
          </p:sp>
          <p:sp>
            <p:nvSpPr>
              <p:cNvPr id="249002" name="Line 2218"/>
              <p:cNvSpPr>
                <a:spLocks noChangeShapeType="1"/>
              </p:cNvSpPr>
              <p:nvPr/>
            </p:nvSpPr>
            <p:spPr bwMode="auto">
              <a:xfrm flipH="1">
                <a:off x="3884" y="2232"/>
                <a:ext cx="80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 sz="1777"/>
              </a:p>
            </p:txBody>
          </p:sp>
        </p:grpSp>
        <p:grpSp>
          <p:nvGrpSpPr>
            <p:cNvPr id="249003" name="Group 2219"/>
            <p:cNvGrpSpPr>
              <a:grpSpLocks/>
            </p:cNvGrpSpPr>
            <p:nvPr/>
          </p:nvGrpSpPr>
          <p:grpSpPr bwMode="auto">
            <a:xfrm>
              <a:off x="3452" y="2084"/>
              <a:ext cx="360" cy="360"/>
              <a:chOff x="3452" y="2084"/>
              <a:chExt cx="360" cy="360"/>
            </a:xfrm>
          </p:grpSpPr>
          <p:sp>
            <p:nvSpPr>
              <p:cNvPr id="249004" name="Rectangle 2220"/>
              <p:cNvSpPr>
                <a:spLocks noChangeArrowheads="1"/>
              </p:cNvSpPr>
              <p:nvPr/>
            </p:nvSpPr>
            <p:spPr bwMode="auto">
              <a:xfrm>
                <a:off x="3532" y="2164"/>
                <a:ext cx="216" cy="216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 sz="1777"/>
              </a:p>
            </p:txBody>
          </p:sp>
          <p:sp>
            <p:nvSpPr>
              <p:cNvPr id="249005" name="Line 2221"/>
              <p:cNvSpPr>
                <a:spLocks noChangeShapeType="1"/>
              </p:cNvSpPr>
              <p:nvPr/>
            </p:nvSpPr>
            <p:spPr bwMode="auto">
              <a:xfrm flipV="1">
                <a:off x="3600" y="2084"/>
                <a:ext cx="0" cy="8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 sz="1777"/>
              </a:p>
            </p:txBody>
          </p:sp>
          <p:sp>
            <p:nvSpPr>
              <p:cNvPr id="249006" name="Line 2222"/>
              <p:cNvSpPr>
                <a:spLocks noChangeShapeType="1"/>
              </p:cNvSpPr>
              <p:nvPr/>
            </p:nvSpPr>
            <p:spPr bwMode="auto">
              <a:xfrm flipV="1">
                <a:off x="3672" y="2084"/>
                <a:ext cx="0" cy="8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 sz="1777"/>
              </a:p>
            </p:txBody>
          </p:sp>
          <p:sp>
            <p:nvSpPr>
              <p:cNvPr id="249007" name="Line 2223"/>
              <p:cNvSpPr>
                <a:spLocks noChangeShapeType="1"/>
              </p:cNvSpPr>
              <p:nvPr/>
            </p:nvSpPr>
            <p:spPr bwMode="auto">
              <a:xfrm>
                <a:off x="3748" y="2232"/>
                <a:ext cx="64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 sz="1777"/>
              </a:p>
            </p:txBody>
          </p:sp>
          <p:sp>
            <p:nvSpPr>
              <p:cNvPr id="249008" name="Line 2224"/>
              <p:cNvSpPr>
                <a:spLocks noChangeShapeType="1"/>
              </p:cNvSpPr>
              <p:nvPr/>
            </p:nvSpPr>
            <p:spPr bwMode="auto">
              <a:xfrm>
                <a:off x="3748" y="2304"/>
                <a:ext cx="64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 sz="1777"/>
              </a:p>
            </p:txBody>
          </p:sp>
          <p:sp>
            <p:nvSpPr>
              <p:cNvPr id="249009" name="Line 2225"/>
              <p:cNvSpPr>
                <a:spLocks noChangeShapeType="1"/>
              </p:cNvSpPr>
              <p:nvPr/>
            </p:nvSpPr>
            <p:spPr bwMode="auto">
              <a:xfrm>
                <a:off x="3672" y="2380"/>
                <a:ext cx="0" cy="64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 sz="1777"/>
              </a:p>
            </p:txBody>
          </p:sp>
          <p:sp>
            <p:nvSpPr>
              <p:cNvPr id="249010" name="Line 2226"/>
              <p:cNvSpPr>
                <a:spLocks noChangeShapeType="1"/>
              </p:cNvSpPr>
              <p:nvPr/>
            </p:nvSpPr>
            <p:spPr bwMode="auto">
              <a:xfrm>
                <a:off x="3600" y="2380"/>
                <a:ext cx="0" cy="64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 sz="1777"/>
              </a:p>
            </p:txBody>
          </p:sp>
          <p:sp>
            <p:nvSpPr>
              <p:cNvPr id="249011" name="Line 2227"/>
              <p:cNvSpPr>
                <a:spLocks noChangeShapeType="1"/>
              </p:cNvSpPr>
              <p:nvPr/>
            </p:nvSpPr>
            <p:spPr bwMode="auto">
              <a:xfrm flipH="1">
                <a:off x="3452" y="2304"/>
                <a:ext cx="80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 sz="1777"/>
              </a:p>
            </p:txBody>
          </p:sp>
          <p:sp>
            <p:nvSpPr>
              <p:cNvPr id="249012" name="Line 2228"/>
              <p:cNvSpPr>
                <a:spLocks noChangeShapeType="1"/>
              </p:cNvSpPr>
              <p:nvPr/>
            </p:nvSpPr>
            <p:spPr bwMode="auto">
              <a:xfrm flipH="1">
                <a:off x="3452" y="2232"/>
                <a:ext cx="80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 sz="1777"/>
              </a:p>
            </p:txBody>
          </p:sp>
        </p:grpSp>
        <p:grpSp>
          <p:nvGrpSpPr>
            <p:cNvPr id="249013" name="Group 2229"/>
            <p:cNvGrpSpPr>
              <a:grpSpLocks/>
            </p:cNvGrpSpPr>
            <p:nvPr/>
          </p:nvGrpSpPr>
          <p:grpSpPr bwMode="auto">
            <a:xfrm>
              <a:off x="4748" y="2084"/>
              <a:ext cx="360" cy="360"/>
              <a:chOff x="4748" y="2084"/>
              <a:chExt cx="360" cy="360"/>
            </a:xfrm>
          </p:grpSpPr>
          <p:sp>
            <p:nvSpPr>
              <p:cNvPr id="249014" name="Rectangle 2230"/>
              <p:cNvSpPr>
                <a:spLocks noChangeArrowheads="1"/>
              </p:cNvSpPr>
              <p:nvPr/>
            </p:nvSpPr>
            <p:spPr bwMode="auto">
              <a:xfrm>
                <a:off x="4828" y="2164"/>
                <a:ext cx="216" cy="216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 sz="1777"/>
              </a:p>
            </p:txBody>
          </p:sp>
          <p:sp>
            <p:nvSpPr>
              <p:cNvPr id="249015" name="Line 2231"/>
              <p:cNvSpPr>
                <a:spLocks noChangeShapeType="1"/>
              </p:cNvSpPr>
              <p:nvPr/>
            </p:nvSpPr>
            <p:spPr bwMode="auto">
              <a:xfrm flipV="1">
                <a:off x="4896" y="2084"/>
                <a:ext cx="0" cy="8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 sz="1777"/>
              </a:p>
            </p:txBody>
          </p:sp>
          <p:sp>
            <p:nvSpPr>
              <p:cNvPr id="249016" name="Line 2232"/>
              <p:cNvSpPr>
                <a:spLocks noChangeShapeType="1"/>
              </p:cNvSpPr>
              <p:nvPr/>
            </p:nvSpPr>
            <p:spPr bwMode="auto">
              <a:xfrm flipV="1">
                <a:off x="4968" y="2084"/>
                <a:ext cx="0" cy="8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 sz="1777"/>
              </a:p>
            </p:txBody>
          </p:sp>
          <p:sp>
            <p:nvSpPr>
              <p:cNvPr id="249017" name="Line 2233"/>
              <p:cNvSpPr>
                <a:spLocks noChangeShapeType="1"/>
              </p:cNvSpPr>
              <p:nvPr/>
            </p:nvSpPr>
            <p:spPr bwMode="auto">
              <a:xfrm>
                <a:off x="5044" y="2232"/>
                <a:ext cx="64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 sz="1777"/>
              </a:p>
            </p:txBody>
          </p:sp>
          <p:sp>
            <p:nvSpPr>
              <p:cNvPr id="249018" name="Line 2234"/>
              <p:cNvSpPr>
                <a:spLocks noChangeShapeType="1"/>
              </p:cNvSpPr>
              <p:nvPr/>
            </p:nvSpPr>
            <p:spPr bwMode="auto">
              <a:xfrm>
                <a:off x="5044" y="2304"/>
                <a:ext cx="64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 sz="1777"/>
              </a:p>
            </p:txBody>
          </p:sp>
          <p:sp>
            <p:nvSpPr>
              <p:cNvPr id="249019" name="Line 2235"/>
              <p:cNvSpPr>
                <a:spLocks noChangeShapeType="1"/>
              </p:cNvSpPr>
              <p:nvPr/>
            </p:nvSpPr>
            <p:spPr bwMode="auto">
              <a:xfrm>
                <a:off x="4968" y="2380"/>
                <a:ext cx="0" cy="64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 sz="1777"/>
              </a:p>
            </p:txBody>
          </p:sp>
          <p:sp>
            <p:nvSpPr>
              <p:cNvPr id="249020" name="Line 2236"/>
              <p:cNvSpPr>
                <a:spLocks noChangeShapeType="1"/>
              </p:cNvSpPr>
              <p:nvPr/>
            </p:nvSpPr>
            <p:spPr bwMode="auto">
              <a:xfrm>
                <a:off x="4896" y="2380"/>
                <a:ext cx="0" cy="64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 sz="1777"/>
              </a:p>
            </p:txBody>
          </p:sp>
          <p:sp>
            <p:nvSpPr>
              <p:cNvPr id="249021" name="Line 2237"/>
              <p:cNvSpPr>
                <a:spLocks noChangeShapeType="1"/>
              </p:cNvSpPr>
              <p:nvPr/>
            </p:nvSpPr>
            <p:spPr bwMode="auto">
              <a:xfrm flipH="1">
                <a:off x="4748" y="2304"/>
                <a:ext cx="80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 sz="1777"/>
              </a:p>
            </p:txBody>
          </p:sp>
          <p:sp>
            <p:nvSpPr>
              <p:cNvPr id="249022" name="Line 2238"/>
              <p:cNvSpPr>
                <a:spLocks noChangeShapeType="1"/>
              </p:cNvSpPr>
              <p:nvPr/>
            </p:nvSpPr>
            <p:spPr bwMode="auto">
              <a:xfrm flipH="1">
                <a:off x="4748" y="2232"/>
                <a:ext cx="80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 sz="1777"/>
              </a:p>
            </p:txBody>
          </p:sp>
        </p:grpSp>
        <p:grpSp>
          <p:nvGrpSpPr>
            <p:cNvPr id="249023" name="Group 2239"/>
            <p:cNvGrpSpPr>
              <a:grpSpLocks/>
            </p:cNvGrpSpPr>
            <p:nvPr/>
          </p:nvGrpSpPr>
          <p:grpSpPr bwMode="auto">
            <a:xfrm>
              <a:off x="4316" y="2084"/>
              <a:ext cx="360" cy="360"/>
              <a:chOff x="4316" y="2084"/>
              <a:chExt cx="360" cy="360"/>
            </a:xfrm>
          </p:grpSpPr>
          <p:sp>
            <p:nvSpPr>
              <p:cNvPr id="249024" name="Rectangle 2240"/>
              <p:cNvSpPr>
                <a:spLocks noChangeArrowheads="1"/>
              </p:cNvSpPr>
              <p:nvPr/>
            </p:nvSpPr>
            <p:spPr bwMode="auto">
              <a:xfrm>
                <a:off x="4396" y="2164"/>
                <a:ext cx="216" cy="216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 sz="1777"/>
              </a:p>
            </p:txBody>
          </p:sp>
          <p:sp>
            <p:nvSpPr>
              <p:cNvPr id="249025" name="Line 2241"/>
              <p:cNvSpPr>
                <a:spLocks noChangeShapeType="1"/>
              </p:cNvSpPr>
              <p:nvPr/>
            </p:nvSpPr>
            <p:spPr bwMode="auto">
              <a:xfrm flipV="1">
                <a:off x="4464" y="2084"/>
                <a:ext cx="0" cy="8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 sz="1777"/>
              </a:p>
            </p:txBody>
          </p:sp>
          <p:sp>
            <p:nvSpPr>
              <p:cNvPr id="249026" name="Line 2242"/>
              <p:cNvSpPr>
                <a:spLocks noChangeShapeType="1"/>
              </p:cNvSpPr>
              <p:nvPr/>
            </p:nvSpPr>
            <p:spPr bwMode="auto">
              <a:xfrm flipV="1">
                <a:off x="4536" y="2084"/>
                <a:ext cx="0" cy="8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 sz="1777"/>
              </a:p>
            </p:txBody>
          </p:sp>
          <p:sp>
            <p:nvSpPr>
              <p:cNvPr id="249027" name="Line 2243"/>
              <p:cNvSpPr>
                <a:spLocks noChangeShapeType="1"/>
              </p:cNvSpPr>
              <p:nvPr/>
            </p:nvSpPr>
            <p:spPr bwMode="auto">
              <a:xfrm>
                <a:off x="4612" y="2232"/>
                <a:ext cx="64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 sz="1777"/>
              </a:p>
            </p:txBody>
          </p:sp>
          <p:sp>
            <p:nvSpPr>
              <p:cNvPr id="249028" name="Line 2244"/>
              <p:cNvSpPr>
                <a:spLocks noChangeShapeType="1"/>
              </p:cNvSpPr>
              <p:nvPr/>
            </p:nvSpPr>
            <p:spPr bwMode="auto">
              <a:xfrm>
                <a:off x="4612" y="2304"/>
                <a:ext cx="64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 sz="1777"/>
              </a:p>
            </p:txBody>
          </p:sp>
          <p:sp>
            <p:nvSpPr>
              <p:cNvPr id="249029" name="Line 2245"/>
              <p:cNvSpPr>
                <a:spLocks noChangeShapeType="1"/>
              </p:cNvSpPr>
              <p:nvPr/>
            </p:nvSpPr>
            <p:spPr bwMode="auto">
              <a:xfrm>
                <a:off x="4536" y="2380"/>
                <a:ext cx="0" cy="64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 sz="1777"/>
              </a:p>
            </p:txBody>
          </p:sp>
          <p:sp>
            <p:nvSpPr>
              <p:cNvPr id="249030" name="Line 2246"/>
              <p:cNvSpPr>
                <a:spLocks noChangeShapeType="1"/>
              </p:cNvSpPr>
              <p:nvPr/>
            </p:nvSpPr>
            <p:spPr bwMode="auto">
              <a:xfrm>
                <a:off x="4464" y="2380"/>
                <a:ext cx="0" cy="64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 sz="1777"/>
              </a:p>
            </p:txBody>
          </p:sp>
          <p:sp>
            <p:nvSpPr>
              <p:cNvPr id="249031" name="Line 2247"/>
              <p:cNvSpPr>
                <a:spLocks noChangeShapeType="1"/>
              </p:cNvSpPr>
              <p:nvPr/>
            </p:nvSpPr>
            <p:spPr bwMode="auto">
              <a:xfrm flipH="1">
                <a:off x="4316" y="2304"/>
                <a:ext cx="80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 sz="1777"/>
              </a:p>
            </p:txBody>
          </p:sp>
          <p:sp>
            <p:nvSpPr>
              <p:cNvPr id="249032" name="Line 2248"/>
              <p:cNvSpPr>
                <a:spLocks noChangeShapeType="1"/>
              </p:cNvSpPr>
              <p:nvPr/>
            </p:nvSpPr>
            <p:spPr bwMode="auto">
              <a:xfrm flipH="1">
                <a:off x="4316" y="2232"/>
                <a:ext cx="80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 sz="1777"/>
              </a:p>
            </p:txBody>
          </p:sp>
        </p:grpSp>
        <p:grpSp>
          <p:nvGrpSpPr>
            <p:cNvPr id="249033" name="Group 2249"/>
            <p:cNvGrpSpPr>
              <a:grpSpLocks/>
            </p:cNvGrpSpPr>
            <p:nvPr/>
          </p:nvGrpSpPr>
          <p:grpSpPr bwMode="auto">
            <a:xfrm>
              <a:off x="3884" y="2516"/>
              <a:ext cx="360" cy="360"/>
              <a:chOff x="3884" y="2516"/>
              <a:chExt cx="360" cy="360"/>
            </a:xfrm>
          </p:grpSpPr>
          <p:sp>
            <p:nvSpPr>
              <p:cNvPr id="249034" name="Rectangle 2250"/>
              <p:cNvSpPr>
                <a:spLocks noChangeArrowheads="1"/>
              </p:cNvSpPr>
              <p:nvPr/>
            </p:nvSpPr>
            <p:spPr bwMode="auto">
              <a:xfrm>
                <a:off x="3964" y="2596"/>
                <a:ext cx="216" cy="216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 sz="1777"/>
              </a:p>
            </p:txBody>
          </p:sp>
          <p:sp>
            <p:nvSpPr>
              <p:cNvPr id="249035" name="Line 2251"/>
              <p:cNvSpPr>
                <a:spLocks noChangeShapeType="1"/>
              </p:cNvSpPr>
              <p:nvPr/>
            </p:nvSpPr>
            <p:spPr bwMode="auto">
              <a:xfrm flipV="1">
                <a:off x="4032" y="2516"/>
                <a:ext cx="0" cy="8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 sz="1777"/>
              </a:p>
            </p:txBody>
          </p:sp>
          <p:sp>
            <p:nvSpPr>
              <p:cNvPr id="249036" name="Line 2252"/>
              <p:cNvSpPr>
                <a:spLocks noChangeShapeType="1"/>
              </p:cNvSpPr>
              <p:nvPr/>
            </p:nvSpPr>
            <p:spPr bwMode="auto">
              <a:xfrm flipV="1">
                <a:off x="4104" y="2516"/>
                <a:ext cx="0" cy="8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 sz="1777"/>
              </a:p>
            </p:txBody>
          </p:sp>
          <p:sp>
            <p:nvSpPr>
              <p:cNvPr id="249037" name="Line 2253"/>
              <p:cNvSpPr>
                <a:spLocks noChangeShapeType="1"/>
              </p:cNvSpPr>
              <p:nvPr/>
            </p:nvSpPr>
            <p:spPr bwMode="auto">
              <a:xfrm>
                <a:off x="4180" y="2664"/>
                <a:ext cx="64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 sz="1777"/>
              </a:p>
            </p:txBody>
          </p:sp>
          <p:sp>
            <p:nvSpPr>
              <p:cNvPr id="249038" name="Line 2254"/>
              <p:cNvSpPr>
                <a:spLocks noChangeShapeType="1"/>
              </p:cNvSpPr>
              <p:nvPr/>
            </p:nvSpPr>
            <p:spPr bwMode="auto">
              <a:xfrm>
                <a:off x="4180" y="2736"/>
                <a:ext cx="64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 sz="1777"/>
              </a:p>
            </p:txBody>
          </p:sp>
          <p:sp>
            <p:nvSpPr>
              <p:cNvPr id="249039" name="Line 2255"/>
              <p:cNvSpPr>
                <a:spLocks noChangeShapeType="1"/>
              </p:cNvSpPr>
              <p:nvPr/>
            </p:nvSpPr>
            <p:spPr bwMode="auto">
              <a:xfrm>
                <a:off x="4104" y="2812"/>
                <a:ext cx="0" cy="64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 sz="1777"/>
              </a:p>
            </p:txBody>
          </p:sp>
          <p:sp>
            <p:nvSpPr>
              <p:cNvPr id="249040" name="Line 2256"/>
              <p:cNvSpPr>
                <a:spLocks noChangeShapeType="1"/>
              </p:cNvSpPr>
              <p:nvPr/>
            </p:nvSpPr>
            <p:spPr bwMode="auto">
              <a:xfrm>
                <a:off x="4032" y="2812"/>
                <a:ext cx="0" cy="64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 sz="1777"/>
              </a:p>
            </p:txBody>
          </p:sp>
          <p:sp>
            <p:nvSpPr>
              <p:cNvPr id="249041" name="Line 2257"/>
              <p:cNvSpPr>
                <a:spLocks noChangeShapeType="1"/>
              </p:cNvSpPr>
              <p:nvPr/>
            </p:nvSpPr>
            <p:spPr bwMode="auto">
              <a:xfrm flipH="1">
                <a:off x="3884" y="2736"/>
                <a:ext cx="80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 sz="1777"/>
              </a:p>
            </p:txBody>
          </p:sp>
          <p:sp>
            <p:nvSpPr>
              <p:cNvPr id="249042" name="Line 2258"/>
              <p:cNvSpPr>
                <a:spLocks noChangeShapeType="1"/>
              </p:cNvSpPr>
              <p:nvPr/>
            </p:nvSpPr>
            <p:spPr bwMode="auto">
              <a:xfrm flipH="1">
                <a:off x="3884" y="2664"/>
                <a:ext cx="80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 sz="1777"/>
              </a:p>
            </p:txBody>
          </p:sp>
        </p:grpSp>
        <p:grpSp>
          <p:nvGrpSpPr>
            <p:cNvPr id="249043" name="Group 2259"/>
            <p:cNvGrpSpPr>
              <a:grpSpLocks/>
            </p:cNvGrpSpPr>
            <p:nvPr/>
          </p:nvGrpSpPr>
          <p:grpSpPr bwMode="auto">
            <a:xfrm>
              <a:off x="3452" y="2516"/>
              <a:ext cx="360" cy="360"/>
              <a:chOff x="3452" y="2516"/>
              <a:chExt cx="360" cy="360"/>
            </a:xfrm>
          </p:grpSpPr>
          <p:sp>
            <p:nvSpPr>
              <p:cNvPr id="249044" name="Rectangle 2260"/>
              <p:cNvSpPr>
                <a:spLocks noChangeArrowheads="1"/>
              </p:cNvSpPr>
              <p:nvPr/>
            </p:nvSpPr>
            <p:spPr bwMode="auto">
              <a:xfrm>
                <a:off x="3532" y="2596"/>
                <a:ext cx="216" cy="216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 sz="1777"/>
              </a:p>
            </p:txBody>
          </p:sp>
          <p:sp>
            <p:nvSpPr>
              <p:cNvPr id="249045" name="Line 2261"/>
              <p:cNvSpPr>
                <a:spLocks noChangeShapeType="1"/>
              </p:cNvSpPr>
              <p:nvPr/>
            </p:nvSpPr>
            <p:spPr bwMode="auto">
              <a:xfrm flipV="1">
                <a:off x="3600" y="2516"/>
                <a:ext cx="0" cy="8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 sz="1777"/>
              </a:p>
            </p:txBody>
          </p:sp>
          <p:sp>
            <p:nvSpPr>
              <p:cNvPr id="249046" name="Line 2262"/>
              <p:cNvSpPr>
                <a:spLocks noChangeShapeType="1"/>
              </p:cNvSpPr>
              <p:nvPr/>
            </p:nvSpPr>
            <p:spPr bwMode="auto">
              <a:xfrm flipV="1">
                <a:off x="3672" y="2516"/>
                <a:ext cx="0" cy="8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 sz="1777"/>
              </a:p>
            </p:txBody>
          </p:sp>
          <p:sp>
            <p:nvSpPr>
              <p:cNvPr id="249047" name="Line 2263"/>
              <p:cNvSpPr>
                <a:spLocks noChangeShapeType="1"/>
              </p:cNvSpPr>
              <p:nvPr/>
            </p:nvSpPr>
            <p:spPr bwMode="auto">
              <a:xfrm>
                <a:off x="3748" y="2664"/>
                <a:ext cx="64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 sz="1777"/>
              </a:p>
            </p:txBody>
          </p:sp>
          <p:sp>
            <p:nvSpPr>
              <p:cNvPr id="249048" name="Line 2264"/>
              <p:cNvSpPr>
                <a:spLocks noChangeShapeType="1"/>
              </p:cNvSpPr>
              <p:nvPr/>
            </p:nvSpPr>
            <p:spPr bwMode="auto">
              <a:xfrm>
                <a:off x="3748" y="2736"/>
                <a:ext cx="64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 sz="1777"/>
              </a:p>
            </p:txBody>
          </p:sp>
          <p:sp>
            <p:nvSpPr>
              <p:cNvPr id="249049" name="Line 2265"/>
              <p:cNvSpPr>
                <a:spLocks noChangeShapeType="1"/>
              </p:cNvSpPr>
              <p:nvPr/>
            </p:nvSpPr>
            <p:spPr bwMode="auto">
              <a:xfrm>
                <a:off x="3672" y="2812"/>
                <a:ext cx="0" cy="64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 sz="1777"/>
              </a:p>
            </p:txBody>
          </p:sp>
          <p:sp>
            <p:nvSpPr>
              <p:cNvPr id="249050" name="Line 2266"/>
              <p:cNvSpPr>
                <a:spLocks noChangeShapeType="1"/>
              </p:cNvSpPr>
              <p:nvPr/>
            </p:nvSpPr>
            <p:spPr bwMode="auto">
              <a:xfrm>
                <a:off x="3600" y="2812"/>
                <a:ext cx="0" cy="64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 sz="1777"/>
              </a:p>
            </p:txBody>
          </p:sp>
          <p:sp>
            <p:nvSpPr>
              <p:cNvPr id="249051" name="Line 2267"/>
              <p:cNvSpPr>
                <a:spLocks noChangeShapeType="1"/>
              </p:cNvSpPr>
              <p:nvPr/>
            </p:nvSpPr>
            <p:spPr bwMode="auto">
              <a:xfrm flipH="1">
                <a:off x="3452" y="2736"/>
                <a:ext cx="80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 sz="1777"/>
              </a:p>
            </p:txBody>
          </p:sp>
          <p:sp>
            <p:nvSpPr>
              <p:cNvPr id="249052" name="Line 2268"/>
              <p:cNvSpPr>
                <a:spLocks noChangeShapeType="1"/>
              </p:cNvSpPr>
              <p:nvPr/>
            </p:nvSpPr>
            <p:spPr bwMode="auto">
              <a:xfrm flipH="1">
                <a:off x="3452" y="2664"/>
                <a:ext cx="80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 sz="1777"/>
              </a:p>
            </p:txBody>
          </p:sp>
        </p:grpSp>
        <p:grpSp>
          <p:nvGrpSpPr>
            <p:cNvPr id="249053" name="Group 2269"/>
            <p:cNvGrpSpPr>
              <a:grpSpLocks/>
            </p:cNvGrpSpPr>
            <p:nvPr/>
          </p:nvGrpSpPr>
          <p:grpSpPr bwMode="auto">
            <a:xfrm>
              <a:off x="4748" y="2516"/>
              <a:ext cx="360" cy="360"/>
              <a:chOff x="4748" y="2516"/>
              <a:chExt cx="360" cy="360"/>
            </a:xfrm>
          </p:grpSpPr>
          <p:sp>
            <p:nvSpPr>
              <p:cNvPr id="249054" name="Rectangle 2270"/>
              <p:cNvSpPr>
                <a:spLocks noChangeArrowheads="1"/>
              </p:cNvSpPr>
              <p:nvPr/>
            </p:nvSpPr>
            <p:spPr bwMode="auto">
              <a:xfrm>
                <a:off x="4828" y="2596"/>
                <a:ext cx="216" cy="216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 sz="1777"/>
              </a:p>
            </p:txBody>
          </p:sp>
          <p:sp>
            <p:nvSpPr>
              <p:cNvPr id="249055" name="Line 2271"/>
              <p:cNvSpPr>
                <a:spLocks noChangeShapeType="1"/>
              </p:cNvSpPr>
              <p:nvPr/>
            </p:nvSpPr>
            <p:spPr bwMode="auto">
              <a:xfrm flipV="1">
                <a:off x="4896" y="2516"/>
                <a:ext cx="0" cy="8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 sz="1777"/>
              </a:p>
            </p:txBody>
          </p:sp>
          <p:sp>
            <p:nvSpPr>
              <p:cNvPr id="249056" name="Line 2272"/>
              <p:cNvSpPr>
                <a:spLocks noChangeShapeType="1"/>
              </p:cNvSpPr>
              <p:nvPr/>
            </p:nvSpPr>
            <p:spPr bwMode="auto">
              <a:xfrm flipV="1">
                <a:off x="4968" y="2516"/>
                <a:ext cx="0" cy="8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 sz="1777"/>
              </a:p>
            </p:txBody>
          </p:sp>
          <p:sp>
            <p:nvSpPr>
              <p:cNvPr id="249057" name="Line 2273"/>
              <p:cNvSpPr>
                <a:spLocks noChangeShapeType="1"/>
              </p:cNvSpPr>
              <p:nvPr/>
            </p:nvSpPr>
            <p:spPr bwMode="auto">
              <a:xfrm>
                <a:off x="5044" y="2664"/>
                <a:ext cx="64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 sz="1777"/>
              </a:p>
            </p:txBody>
          </p:sp>
          <p:sp>
            <p:nvSpPr>
              <p:cNvPr id="249058" name="Line 2274"/>
              <p:cNvSpPr>
                <a:spLocks noChangeShapeType="1"/>
              </p:cNvSpPr>
              <p:nvPr/>
            </p:nvSpPr>
            <p:spPr bwMode="auto">
              <a:xfrm>
                <a:off x="5044" y="2736"/>
                <a:ext cx="64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 sz="1777"/>
              </a:p>
            </p:txBody>
          </p:sp>
          <p:sp>
            <p:nvSpPr>
              <p:cNvPr id="249059" name="Line 2275"/>
              <p:cNvSpPr>
                <a:spLocks noChangeShapeType="1"/>
              </p:cNvSpPr>
              <p:nvPr/>
            </p:nvSpPr>
            <p:spPr bwMode="auto">
              <a:xfrm>
                <a:off x="4968" y="2812"/>
                <a:ext cx="0" cy="64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 sz="1777"/>
              </a:p>
            </p:txBody>
          </p:sp>
          <p:sp>
            <p:nvSpPr>
              <p:cNvPr id="249060" name="Line 2276"/>
              <p:cNvSpPr>
                <a:spLocks noChangeShapeType="1"/>
              </p:cNvSpPr>
              <p:nvPr/>
            </p:nvSpPr>
            <p:spPr bwMode="auto">
              <a:xfrm>
                <a:off x="4896" y="2812"/>
                <a:ext cx="0" cy="64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 sz="1777"/>
              </a:p>
            </p:txBody>
          </p:sp>
          <p:sp>
            <p:nvSpPr>
              <p:cNvPr id="249061" name="Line 2277"/>
              <p:cNvSpPr>
                <a:spLocks noChangeShapeType="1"/>
              </p:cNvSpPr>
              <p:nvPr/>
            </p:nvSpPr>
            <p:spPr bwMode="auto">
              <a:xfrm flipH="1">
                <a:off x="4748" y="2736"/>
                <a:ext cx="80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 sz="1777"/>
              </a:p>
            </p:txBody>
          </p:sp>
          <p:sp>
            <p:nvSpPr>
              <p:cNvPr id="249062" name="Line 2278"/>
              <p:cNvSpPr>
                <a:spLocks noChangeShapeType="1"/>
              </p:cNvSpPr>
              <p:nvPr/>
            </p:nvSpPr>
            <p:spPr bwMode="auto">
              <a:xfrm flipH="1">
                <a:off x="4748" y="2664"/>
                <a:ext cx="80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 sz="1777"/>
              </a:p>
            </p:txBody>
          </p:sp>
        </p:grpSp>
        <p:grpSp>
          <p:nvGrpSpPr>
            <p:cNvPr id="249063" name="Group 2279"/>
            <p:cNvGrpSpPr>
              <a:grpSpLocks/>
            </p:cNvGrpSpPr>
            <p:nvPr/>
          </p:nvGrpSpPr>
          <p:grpSpPr bwMode="auto">
            <a:xfrm>
              <a:off x="4316" y="2516"/>
              <a:ext cx="360" cy="360"/>
              <a:chOff x="4316" y="2516"/>
              <a:chExt cx="360" cy="360"/>
            </a:xfrm>
          </p:grpSpPr>
          <p:sp>
            <p:nvSpPr>
              <p:cNvPr id="249064" name="Rectangle 2280"/>
              <p:cNvSpPr>
                <a:spLocks noChangeArrowheads="1"/>
              </p:cNvSpPr>
              <p:nvPr/>
            </p:nvSpPr>
            <p:spPr bwMode="auto">
              <a:xfrm>
                <a:off x="4396" y="2596"/>
                <a:ext cx="216" cy="216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 sz="1777"/>
              </a:p>
            </p:txBody>
          </p:sp>
          <p:sp>
            <p:nvSpPr>
              <p:cNvPr id="249065" name="Line 2281"/>
              <p:cNvSpPr>
                <a:spLocks noChangeShapeType="1"/>
              </p:cNvSpPr>
              <p:nvPr/>
            </p:nvSpPr>
            <p:spPr bwMode="auto">
              <a:xfrm flipV="1">
                <a:off x="4464" y="2516"/>
                <a:ext cx="0" cy="8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 sz="1777"/>
              </a:p>
            </p:txBody>
          </p:sp>
          <p:sp>
            <p:nvSpPr>
              <p:cNvPr id="249066" name="Line 2282"/>
              <p:cNvSpPr>
                <a:spLocks noChangeShapeType="1"/>
              </p:cNvSpPr>
              <p:nvPr/>
            </p:nvSpPr>
            <p:spPr bwMode="auto">
              <a:xfrm flipV="1">
                <a:off x="4536" y="2516"/>
                <a:ext cx="0" cy="8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 sz="1777"/>
              </a:p>
            </p:txBody>
          </p:sp>
          <p:sp>
            <p:nvSpPr>
              <p:cNvPr id="249067" name="Line 2283"/>
              <p:cNvSpPr>
                <a:spLocks noChangeShapeType="1"/>
              </p:cNvSpPr>
              <p:nvPr/>
            </p:nvSpPr>
            <p:spPr bwMode="auto">
              <a:xfrm>
                <a:off x="4612" y="2664"/>
                <a:ext cx="64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 sz="1777"/>
              </a:p>
            </p:txBody>
          </p:sp>
          <p:sp>
            <p:nvSpPr>
              <p:cNvPr id="249068" name="Line 2284"/>
              <p:cNvSpPr>
                <a:spLocks noChangeShapeType="1"/>
              </p:cNvSpPr>
              <p:nvPr/>
            </p:nvSpPr>
            <p:spPr bwMode="auto">
              <a:xfrm>
                <a:off x="4612" y="2736"/>
                <a:ext cx="64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 sz="1777"/>
              </a:p>
            </p:txBody>
          </p:sp>
          <p:sp>
            <p:nvSpPr>
              <p:cNvPr id="249069" name="Line 2285"/>
              <p:cNvSpPr>
                <a:spLocks noChangeShapeType="1"/>
              </p:cNvSpPr>
              <p:nvPr/>
            </p:nvSpPr>
            <p:spPr bwMode="auto">
              <a:xfrm>
                <a:off x="4536" y="2812"/>
                <a:ext cx="0" cy="64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 sz="1777"/>
              </a:p>
            </p:txBody>
          </p:sp>
          <p:sp>
            <p:nvSpPr>
              <p:cNvPr id="249070" name="Line 2286"/>
              <p:cNvSpPr>
                <a:spLocks noChangeShapeType="1"/>
              </p:cNvSpPr>
              <p:nvPr/>
            </p:nvSpPr>
            <p:spPr bwMode="auto">
              <a:xfrm>
                <a:off x="4464" y="2812"/>
                <a:ext cx="0" cy="64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 sz="1777"/>
              </a:p>
            </p:txBody>
          </p:sp>
          <p:sp>
            <p:nvSpPr>
              <p:cNvPr id="249071" name="Line 2287"/>
              <p:cNvSpPr>
                <a:spLocks noChangeShapeType="1"/>
              </p:cNvSpPr>
              <p:nvPr/>
            </p:nvSpPr>
            <p:spPr bwMode="auto">
              <a:xfrm flipH="1">
                <a:off x="4316" y="2736"/>
                <a:ext cx="80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 sz="1777"/>
              </a:p>
            </p:txBody>
          </p:sp>
          <p:sp>
            <p:nvSpPr>
              <p:cNvPr id="249072" name="Line 2288"/>
              <p:cNvSpPr>
                <a:spLocks noChangeShapeType="1"/>
              </p:cNvSpPr>
              <p:nvPr/>
            </p:nvSpPr>
            <p:spPr bwMode="auto">
              <a:xfrm flipH="1">
                <a:off x="4316" y="2664"/>
                <a:ext cx="80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 sz="1777"/>
              </a:p>
            </p:txBody>
          </p:sp>
        </p:grpSp>
      </p:grpSp>
      <p:sp>
        <p:nvSpPr>
          <p:cNvPr id="249073" name="Rectangle 2289"/>
          <p:cNvSpPr>
            <a:spLocks noChangeArrowheads="1"/>
          </p:cNvSpPr>
          <p:nvPr/>
        </p:nvSpPr>
        <p:spPr bwMode="auto">
          <a:xfrm>
            <a:off x="1820721" y="4939766"/>
            <a:ext cx="8550559" cy="11032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8806" tIns="26643" rIns="18806" bIns="26643"/>
          <a:lstStyle>
            <a:lvl1pPr algn="l">
              <a:tabLst>
                <a:tab pos="457200" algn="l"/>
                <a:tab pos="914400" algn="l"/>
                <a:tab pos="137160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algn="l">
              <a:tabLst>
                <a:tab pos="457200" algn="l"/>
                <a:tab pos="914400" algn="l"/>
                <a:tab pos="137160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algn="l">
              <a:tabLst>
                <a:tab pos="457200" algn="l"/>
                <a:tab pos="914400" algn="l"/>
                <a:tab pos="137160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algn="l">
              <a:tabLst>
                <a:tab pos="457200" algn="l"/>
                <a:tab pos="914400" algn="l"/>
                <a:tab pos="137160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algn="l">
              <a:tabLst>
                <a:tab pos="457200" algn="l"/>
                <a:tab pos="914400" algn="l"/>
                <a:tab pos="137160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  <a:tab pos="914400" algn="l"/>
                <a:tab pos="137160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  <a:tab pos="914400" algn="l"/>
                <a:tab pos="137160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  <a:tab pos="914400" algn="l"/>
                <a:tab pos="137160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  <a:tab pos="914400" algn="l"/>
                <a:tab pos="137160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ts val="2172"/>
              </a:lnSpc>
              <a:spcBef>
                <a:spcPts val="592"/>
              </a:spcBef>
            </a:pPr>
            <a:endParaRPr lang="en-US" altLang="en-US" sz="1777" b="1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249074" name="Rectangle 2290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Field-Programmable Gate Arrays</a:t>
            </a:r>
          </a:p>
        </p:txBody>
      </p:sp>
      <p:sp>
        <p:nvSpPr>
          <p:cNvPr id="249075" name="Rectangle 2291"/>
          <p:cNvSpPr>
            <a:spLocks noGrp="1" noChangeArrowheads="1"/>
          </p:cNvSpPr>
          <p:nvPr>
            <p:ph type="body" idx="1"/>
          </p:nvPr>
        </p:nvSpPr>
        <p:spPr>
          <a:xfrm>
            <a:off x="1977439" y="1553081"/>
            <a:ext cx="8494141" cy="4457073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20000"/>
              </a:lnSpc>
            </a:pPr>
            <a:r>
              <a:rPr lang="en-US" altLang="en-US" sz="1580"/>
              <a:t>Logic blocks</a:t>
            </a:r>
          </a:p>
          <a:p>
            <a:pPr lvl="1">
              <a:lnSpc>
                <a:spcPct val="120000"/>
              </a:lnSpc>
            </a:pPr>
            <a:r>
              <a:rPr lang="en-US" altLang="en-US" sz="1580"/>
              <a:t>to implement combinational</a:t>
            </a:r>
            <a:br>
              <a:rPr lang="en-US" altLang="en-US" sz="1580"/>
            </a:br>
            <a:r>
              <a:rPr lang="en-US" altLang="en-US" sz="1580"/>
              <a:t>and sequential logic</a:t>
            </a:r>
          </a:p>
          <a:p>
            <a:pPr>
              <a:lnSpc>
                <a:spcPct val="120000"/>
              </a:lnSpc>
            </a:pPr>
            <a:r>
              <a:rPr lang="en-US" altLang="en-US" sz="1580"/>
              <a:t>Interconnect</a:t>
            </a:r>
          </a:p>
          <a:p>
            <a:pPr lvl="1">
              <a:lnSpc>
                <a:spcPct val="120000"/>
              </a:lnSpc>
            </a:pPr>
            <a:r>
              <a:rPr lang="en-US" altLang="en-US" sz="1580"/>
              <a:t>wires to connect inputs and</a:t>
            </a:r>
            <a:br>
              <a:rPr lang="en-US" altLang="en-US" sz="1580"/>
            </a:br>
            <a:r>
              <a:rPr lang="en-US" altLang="en-US" sz="1580"/>
              <a:t>outputs to logic blocks</a:t>
            </a:r>
          </a:p>
          <a:p>
            <a:pPr>
              <a:lnSpc>
                <a:spcPct val="120000"/>
              </a:lnSpc>
            </a:pPr>
            <a:r>
              <a:rPr lang="en-US" altLang="en-US" sz="1580"/>
              <a:t>I/O blocks</a:t>
            </a:r>
          </a:p>
          <a:p>
            <a:pPr lvl="1">
              <a:lnSpc>
                <a:spcPct val="120000"/>
              </a:lnSpc>
            </a:pPr>
            <a:r>
              <a:rPr lang="en-US" altLang="en-US" sz="1580"/>
              <a:t>special logic blocks at periphery</a:t>
            </a:r>
            <a:br>
              <a:rPr lang="en-US" altLang="en-US" sz="1580"/>
            </a:br>
            <a:r>
              <a:rPr lang="en-US" altLang="en-US" sz="1580"/>
              <a:t>of device for external connections</a:t>
            </a:r>
            <a:br>
              <a:rPr lang="en-US" altLang="en-US" sz="1580"/>
            </a:br>
            <a:endParaRPr lang="en-US" altLang="en-US" sz="1580"/>
          </a:p>
          <a:p>
            <a:pPr>
              <a:lnSpc>
                <a:spcPct val="120000"/>
              </a:lnSpc>
            </a:pPr>
            <a:r>
              <a:rPr lang="en-US" altLang="en-US" sz="1580"/>
              <a:t>Key questions:</a:t>
            </a:r>
          </a:p>
          <a:p>
            <a:pPr lvl="1">
              <a:lnSpc>
                <a:spcPct val="120000"/>
              </a:lnSpc>
            </a:pPr>
            <a:r>
              <a:rPr lang="en-US" altLang="en-US" sz="1580"/>
              <a:t>how to make logic blocks programmable?</a:t>
            </a:r>
          </a:p>
          <a:p>
            <a:pPr lvl="1">
              <a:lnSpc>
                <a:spcPct val="120000"/>
              </a:lnSpc>
            </a:pPr>
            <a:r>
              <a:rPr lang="en-US" altLang="en-US" sz="1580"/>
              <a:t>how to connect the wires?</a:t>
            </a:r>
          </a:p>
          <a:p>
            <a:pPr lvl="1">
              <a:lnSpc>
                <a:spcPct val="120000"/>
              </a:lnSpc>
            </a:pPr>
            <a:r>
              <a:rPr lang="en-US" altLang="en-US" sz="1580" i="1"/>
              <a:t>after the chip has been fabbed</a:t>
            </a:r>
            <a:r>
              <a:rPr lang="en-US" altLang="en-US" sz="1580"/>
              <a:t> </a:t>
            </a:r>
          </a:p>
          <a:p>
            <a:pPr>
              <a:lnSpc>
                <a:spcPct val="120000"/>
              </a:lnSpc>
            </a:pPr>
            <a:endParaRPr lang="en-US" altLang="en-US" sz="1580"/>
          </a:p>
        </p:txBody>
      </p:sp>
      <p:sp>
        <p:nvSpPr>
          <p:cNvPr id="249076" name="Line 2292"/>
          <p:cNvSpPr>
            <a:spLocks noChangeShapeType="1"/>
          </p:cNvSpPr>
          <p:nvPr/>
        </p:nvSpPr>
        <p:spPr bwMode="auto">
          <a:xfrm flipV="1">
            <a:off x="3550892" y="3385119"/>
            <a:ext cx="3084219" cy="376124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 sz="1777"/>
          </a:p>
        </p:txBody>
      </p:sp>
      <p:sp>
        <p:nvSpPr>
          <p:cNvPr id="249077" name="Line 2293"/>
          <p:cNvSpPr>
            <a:spLocks noChangeShapeType="1"/>
          </p:cNvSpPr>
          <p:nvPr/>
        </p:nvSpPr>
        <p:spPr bwMode="auto">
          <a:xfrm flipV="1">
            <a:off x="3776567" y="2557645"/>
            <a:ext cx="3234669" cy="2256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 sz="1777"/>
          </a:p>
        </p:txBody>
      </p:sp>
      <p:sp>
        <p:nvSpPr>
          <p:cNvPr id="249078" name="Line 2294"/>
          <p:cNvSpPr>
            <a:spLocks noChangeShapeType="1"/>
          </p:cNvSpPr>
          <p:nvPr/>
        </p:nvSpPr>
        <p:spPr bwMode="auto">
          <a:xfrm>
            <a:off x="3701342" y="1805397"/>
            <a:ext cx="4137367" cy="451349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 sz="1777"/>
          </a:p>
        </p:txBody>
      </p:sp>
    </p:spTree>
    <p:extLst>
      <p:ext uri="{BB962C8B-B14F-4D97-AF65-F5344CB8AC3E}">
        <p14:creationId xmlns:p14="http://schemas.microsoft.com/office/powerpoint/2010/main" val="1705595546"/>
      </p:ext>
    </p:extLst>
  </p:cSld>
  <p:clrMapOvr>
    <a:masterClrMapping/>
  </p:clrMapOvr>
  <p:transition advTm="2000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6770" name="Rectangle 2"/>
          <p:cNvSpPr>
            <a:spLocks noGrp="1" noChangeArrowheads="1"/>
          </p:cNvSpPr>
          <p:nvPr>
            <p:ph type="title"/>
          </p:nvPr>
        </p:nvSpPr>
        <p:spPr>
          <a:xfrm>
            <a:off x="1752600" y="381000"/>
            <a:ext cx="8610600" cy="1143000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US" dirty="0" smtClean="0"/>
              <a:t>2-input MUX as programmable logic block</a:t>
            </a:r>
          </a:p>
        </p:txBody>
      </p:sp>
      <p:sp>
        <p:nvSpPr>
          <p:cNvPr id="26627" name="AutoShape 6"/>
          <p:cNvSpPr>
            <a:spLocks noChangeAspect="1" noChangeArrowheads="1" noTextEdit="1"/>
          </p:cNvSpPr>
          <p:nvPr/>
        </p:nvSpPr>
        <p:spPr bwMode="auto">
          <a:xfrm>
            <a:off x="2895600" y="1905000"/>
            <a:ext cx="6019800" cy="3429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6628" name="Freeform 8"/>
          <p:cNvSpPr>
            <a:spLocks/>
          </p:cNvSpPr>
          <p:nvPr/>
        </p:nvSpPr>
        <p:spPr bwMode="auto">
          <a:xfrm>
            <a:off x="3438526" y="2725738"/>
            <a:ext cx="773113" cy="1751012"/>
          </a:xfrm>
          <a:custGeom>
            <a:avLst/>
            <a:gdLst>
              <a:gd name="T0" fmla="*/ 0 w 333"/>
              <a:gd name="T1" fmla="*/ 2147483647 h 822"/>
              <a:gd name="T2" fmla="*/ 2147483647 w 333"/>
              <a:gd name="T3" fmla="*/ 2147483647 h 822"/>
              <a:gd name="T4" fmla="*/ 2147483647 w 333"/>
              <a:gd name="T5" fmla="*/ 2147483647 h 822"/>
              <a:gd name="T6" fmla="*/ 0 w 333"/>
              <a:gd name="T7" fmla="*/ 0 h 822"/>
              <a:gd name="T8" fmla="*/ 0 w 333"/>
              <a:gd name="T9" fmla="*/ 2147483647 h 82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333"/>
              <a:gd name="T16" fmla="*/ 0 h 822"/>
              <a:gd name="T17" fmla="*/ 333 w 333"/>
              <a:gd name="T18" fmla="*/ 822 h 822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33" h="822">
                <a:moveTo>
                  <a:pt x="0" y="822"/>
                </a:moveTo>
                <a:lnTo>
                  <a:pt x="333" y="662"/>
                </a:lnTo>
                <a:lnTo>
                  <a:pt x="333" y="161"/>
                </a:lnTo>
                <a:lnTo>
                  <a:pt x="0" y="0"/>
                </a:lnTo>
                <a:lnTo>
                  <a:pt x="0" y="822"/>
                </a:lnTo>
                <a:close/>
              </a:path>
            </a:pathLst>
          </a:custGeom>
          <a:noFill/>
          <a:ln w="7938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6629" name="Line 9"/>
          <p:cNvSpPr>
            <a:spLocks noChangeShapeType="1"/>
          </p:cNvSpPr>
          <p:nvPr/>
        </p:nvSpPr>
        <p:spPr bwMode="auto">
          <a:xfrm flipH="1">
            <a:off x="4211639" y="3602039"/>
            <a:ext cx="377825" cy="1587"/>
          </a:xfrm>
          <a:prstGeom prst="line">
            <a:avLst/>
          </a:prstGeom>
          <a:noFill/>
          <a:ln w="7938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6630" name="Rectangle 10"/>
          <p:cNvSpPr>
            <a:spLocks noChangeArrowheads="1"/>
          </p:cNvSpPr>
          <p:nvPr/>
        </p:nvSpPr>
        <p:spPr bwMode="auto">
          <a:xfrm>
            <a:off x="4648201" y="3505201"/>
            <a:ext cx="123825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1600" b="0">
                <a:solidFill>
                  <a:srgbClr val="000000"/>
                </a:solidFill>
              </a:rPr>
              <a:t>F</a:t>
            </a:r>
            <a:endParaRPr lang="en-US" altLang="en-US" sz="1600" b="0"/>
          </a:p>
        </p:txBody>
      </p:sp>
      <p:sp>
        <p:nvSpPr>
          <p:cNvPr id="26631" name="Line 11"/>
          <p:cNvSpPr>
            <a:spLocks noChangeShapeType="1"/>
          </p:cNvSpPr>
          <p:nvPr/>
        </p:nvSpPr>
        <p:spPr bwMode="auto">
          <a:xfrm flipH="1">
            <a:off x="3060701" y="3235325"/>
            <a:ext cx="377825" cy="1588"/>
          </a:xfrm>
          <a:prstGeom prst="line">
            <a:avLst/>
          </a:prstGeom>
          <a:noFill/>
          <a:ln w="7938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6632" name="Rectangle 12"/>
          <p:cNvSpPr>
            <a:spLocks noChangeArrowheads="1"/>
          </p:cNvSpPr>
          <p:nvPr/>
        </p:nvSpPr>
        <p:spPr bwMode="auto">
          <a:xfrm>
            <a:off x="2897188" y="3144839"/>
            <a:ext cx="136256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1600" b="0">
                <a:solidFill>
                  <a:srgbClr val="000000"/>
                </a:solidFill>
              </a:rPr>
              <a:t>A</a:t>
            </a:r>
            <a:endParaRPr lang="en-US" altLang="en-US" sz="1600" b="0"/>
          </a:p>
        </p:txBody>
      </p:sp>
      <p:sp>
        <p:nvSpPr>
          <p:cNvPr id="26633" name="Rectangle 13"/>
          <p:cNvSpPr>
            <a:spLocks noChangeArrowheads="1"/>
          </p:cNvSpPr>
          <p:nvPr/>
        </p:nvSpPr>
        <p:spPr bwMode="auto">
          <a:xfrm>
            <a:off x="3538538" y="3144839"/>
            <a:ext cx="113814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1600" b="0" i="0">
                <a:solidFill>
                  <a:srgbClr val="000000"/>
                </a:solidFill>
              </a:rPr>
              <a:t>0</a:t>
            </a:r>
            <a:endParaRPr lang="en-US" altLang="en-US" sz="1600" b="0"/>
          </a:p>
        </p:txBody>
      </p:sp>
      <p:sp>
        <p:nvSpPr>
          <p:cNvPr id="26634" name="Line 14"/>
          <p:cNvSpPr>
            <a:spLocks noChangeShapeType="1"/>
          </p:cNvSpPr>
          <p:nvPr/>
        </p:nvSpPr>
        <p:spPr bwMode="auto">
          <a:xfrm flipH="1">
            <a:off x="3060701" y="3929064"/>
            <a:ext cx="377825" cy="3175"/>
          </a:xfrm>
          <a:prstGeom prst="line">
            <a:avLst/>
          </a:prstGeom>
          <a:noFill/>
          <a:ln w="7938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6635" name="Line 15"/>
          <p:cNvSpPr>
            <a:spLocks noChangeShapeType="1"/>
          </p:cNvSpPr>
          <p:nvPr/>
        </p:nvSpPr>
        <p:spPr bwMode="auto">
          <a:xfrm>
            <a:off x="3829050" y="4306888"/>
            <a:ext cx="1588" cy="347662"/>
          </a:xfrm>
          <a:prstGeom prst="line">
            <a:avLst/>
          </a:prstGeom>
          <a:noFill/>
          <a:ln w="7938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6636" name="Rectangle 16"/>
          <p:cNvSpPr>
            <a:spLocks noChangeArrowheads="1"/>
          </p:cNvSpPr>
          <p:nvPr/>
        </p:nvSpPr>
        <p:spPr bwMode="auto">
          <a:xfrm>
            <a:off x="2901950" y="3833814"/>
            <a:ext cx="134938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1600" b="0">
                <a:solidFill>
                  <a:srgbClr val="000000"/>
                </a:solidFill>
              </a:rPr>
              <a:t>B</a:t>
            </a:r>
            <a:endParaRPr lang="en-US" altLang="en-US" sz="1600" b="0"/>
          </a:p>
        </p:txBody>
      </p:sp>
      <p:sp>
        <p:nvSpPr>
          <p:cNvPr id="26637" name="Rectangle 17"/>
          <p:cNvSpPr>
            <a:spLocks noChangeArrowheads="1"/>
          </p:cNvSpPr>
          <p:nvPr/>
        </p:nvSpPr>
        <p:spPr bwMode="auto">
          <a:xfrm>
            <a:off x="3776663" y="4684714"/>
            <a:ext cx="136256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1600" b="0">
                <a:solidFill>
                  <a:srgbClr val="000000"/>
                </a:solidFill>
              </a:rPr>
              <a:t>S</a:t>
            </a:r>
            <a:endParaRPr lang="en-US" altLang="en-US" sz="1600" b="0"/>
          </a:p>
        </p:txBody>
      </p:sp>
      <p:sp>
        <p:nvSpPr>
          <p:cNvPr id="26638" name="Rectangle 18"/>
          <p:cNvSpPr>
            <a:spLocks noChangeArrowheads="1"/>
          </p:cNvSpPr>
          <p:nvPr/>
        </p:nvSpPr>
        <p:spPr bwMode="auto">
          <a:xfrm>
            <a:off x="3538538" y="3833814"/>
            <a:ext cx="113814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1600" b="0" i="0">
                <a:solidFill>
                  <a:srgbClr val="000000"/>
                </a:solidFill>
              </a:rPr>
              <a:t>1</a:t>
            </a:r>
            <a:endParaRPr lang="en-US" altLang="en-US" sz="1600" b="0"/>
          </a:p>
        </p:txBody>
      </p:sp>
      <p:sp>
        <p:nvSpPr>
          <p:cNvPr id="26639" name="Rectangle 29"/>
          <p:cNvSpPr>
            <a:spLocks noChangeArrowheads="1"/>
          </p:cNvSpPr>
          <p:nvPr/>
        </p:nvSpPr>
        <p:spPr bwMode="auto">
          <a:xfrm>
            <a:off x="8607426" y="2360614"/>
            <a:ext cx="65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US" altLang="en-US" sz="1600" b="0"/>
          </a:p>
        </p:txBody>
      </p:sp>
      <p:grpSp>
        <p:nvGrpSpPr>
          <p:cNvPr id="26640" name="Group 77"/>
          <p:cNvGrpSpPr>
            <a:grpSpLocks/>
          </p:cNvGrpSpPr>
          <p:nvPr/>
        </p:nvGrpSpPr>
        <p:grpSpPr bwMode="auto">
          <a:xfrm>
            <a:off x="6553201" y="1916114"/>
            <a:ext cx="2124075" cy="3419475"/>
            <a:chOff x="3462" y="1207"/>
            <a:chExt cx="1187" cy="2154"/>
          </a:xfrm>
        </p:grpSpPr>
        <p:sp>
          <p:nvSpPr>
            <p:cNvPr id="26641" name="Line 19"/>
            <p:cNvSpPr>
              <a:spLocks noChangeShapeType="1"/>
            </p:cNvSpPr>
            <p:nvPr/>
          </p:nvSpPr>
          <p:spPr bwMode="auto">
            <a:xfrm>
              <a:off x="3462" y="1207"/>
              <a:ext cx="1187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6642" name="Line 20"/>
            <p:cNvSpPr>
              <a:spLocks noChangeShapeType="1"/>
            </p:cNvSpPr>
            <p:nvPr/>
          </p:nvSpPr>
          <p:spPr bwMode="auto">
            <a:xfrm flipV="1">
              <a:off x="4266" y="1207"/>
              <a:ext cx="1" cy="2146"/>
            </a:xfrm>
            <a:prstGeom prst="line">
              <a:avLst/>
            </a:prstGeom>
            <a:noFill/>
            <a:ln w="7938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6643" name="Line 21"/>
            <p:cNvSpPr>
              <a:spLocks noChangeShapeType="1"/>
            </p:cNvSpPr>
            <p:nvPr/>
          </p:nvSpPr>
          <p:spPr bwMode="auto">
            <a:xfrm flipH="1">
              <a:off x="3462" y="1654"/>
              <a:ext cx="1187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6644" name="Line 22"/>
            <p:cNvSpPr>
              <a:spLocks noChangeShapeType="1"/>
            </p:cNvSpPr>
            <p:nvPr/>
          </p:nvSpPr>
          <p:spPr bwMode="auto">
            <a:xfrm flipH="1">
              <a:off x="3462" y="3353"/>
              <a:ext cx="1187" cy="2"/>
            </a:xfrm>
            <a:prstGeom prst="line">
              <a:avLst/>
            </a:prstGeom>
            <a:noFill/>
            <a:ln w="7938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6645" name="Line 23"/>
            <p:cNvSpPr>
              <a:spLocks noChangeShapeType="1"/>
            </p:cNvSpPr>
            <p:nvPr/>
          </p:nvSpPr>
          <p:spPr bwMode="auto">
            <a:xfrm>
              <a:off x="3462" y="1428"/>
              <a:ext cx="804" cy="2"/>
            </a:xfrm>
            <a:prstGeom prst="line">
              <a:avLst/>
            </a:prstGeom>
            <a:noFill/>
            <a:ln w="7938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6646" name="Rectangle 24"/>
            <p:cNvSpPr>
              <a:spLocks noChangeArrowheads="1"/>
            </p:cNvSpPr>
            <p:nvPr/>
          </p:nvSpPr>
          <p:spPr bwMode="auto">
            <a:xfrm>
              <a:off x="3525" y="1250"/>
              <a:ext cx="752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en-US" sz="1600" i="0">
                  <a:solidFill>
                    <a:srgbClr val="000000"/>
                  </a:solidFill>
                </a:rPr>
                <a:t>Configuration</a:t>
              </a:r>
              <a:endParaRPr lang="en-US" altLang="en-US" sz="1600" b="0"/>
            </a:p>
          </p:txBody>
        </p:sp>
        <p:sp>
          <p:nvSpPr>
            <p:cNvPr id="26647" name="Rectangle 25"/>
            <p:cNvSpPr>
              <a:spLocks noChangeArrowheads="1"/>
            </p:cNvSpPr>
            <p:nvPr/>
          </p:nvSpPr>
          <p:spPr bwMode="auto">
            <a:xfrm>
              <a:off x="3554" y="1468"/>
              <a:ext cx="82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en-US" sz="1600">
                  <a:solidFill>
                    <a:srgbClr val="000000"/>
                  </a:solidFill>
                </a:rPr>
                <a:t>A</a:t>
              </a:r>
              <a:endParaRPr lang="en-US" altLang="en-US" sz="1600" b="0"/>
            </a:p>
          </p:txBody>
        </p:sp>
        <p:sp>
          <p:nvSpPr>
            <p:cNvPr id="26648" name="Rectangle 26"/>
            <p:cNvSpPr>
              <a:spLocks noChangeArrowheads="1"/>
            </p:cNvSpPr>
            <p:nvPr/>
          </p:nvSpPr>
          <p:spPr bwMode="auto">
            <a:xfrm>
              <a:off x="3823" y="1468"/>
              <a:ext cx="82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en-US" sz="1600">
                  <a:solidFill>
                    <a:srgbClr val="000000"/>
                  </a:solidFill>
                </a:rPr>
                <a:t>B</a:t>
              </a:r>
              <a:endParaRPr lang="en-US" altLang="en-US" sz="1600" b="0"/>
            </a:p>
          </p:txBody>
        </p:sp>
        <p:sp>
          <p:nvSpPr>
            <p:cNvPr id="26649" name="Rectangle 27"/>
            <p:cNvSpPr>
              <a:spLocks noChangeArrowheads="1"/>
            </p:cNvSpPr>
            <p:nvPr/>
          </p:nvSpPr>
          <p:spPr bwMode="auto">
            <a:xfrm>
              <a:off x="4096" y="1468"/>
              <a:ext cx="76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en-US" sz="1600">
                  <a:solidFill>
                    <a:srgbClr val="000000"/>
                  </a:solidFill>
                </a:rPr>
                <a:t>S</a:t>
              </a:r>
              <a:endParaRPr lang="en-US" altLang="en-US" sz="1600" b="0"/>
            </a:p>
          </p:txBody>
        </p:sp>
        <p:sp>
          <p:nvSpPr>
            <p:cNvPr id="26650" name="Rectangle 28"/>
            <p:cNvSpPr>
              <a:spLocks noChangeArrowheads="1"/>
            </p:cNvSpPr>
            <p:nvPr/>
          </p:nvSpPr>
          <p:spPr bwMode="auto">
            <a:xfrm>
              <a:off x="4361" y="1468"/>
              <a:ext cx="137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en-US" sz="1600">
                  <a:solidFill>
                    <a:srgbClr val="000000"/>
                  </a:solidFill>
                </a:rPr>
                <a:t>F=</a:t>
              </a:r>
              <a:endParaRPr lang="en-US" altLang="en-US" sz="1600" b="0"/>
            </a:p>
          </p:txBody>
        </p:sp>
        <p:sp>
          <p:nvSpPr>
            <p:cNvPr id="26651" name="Rectangle 30"/>
            <p:cNvSpPr>
              <a:spLocks noChangeArrowheads="1"/>
            </p:cNvSpPr>
            <p:nvPr/>
          </p:nvSpPr>
          <p:spPr bwMode="auto">
            <a:xfrm>
              <a:off x="3568" y="1666"/>
              <a:ext cx="63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en-US" sz="1600" b="0" i="0">
                  <a:solidFill>
                    <a:srgbClr val="000000"/>
                  </a:solidFill>
                </a:rPr>
                <a:t>0</a:t>
              </a:r>
              <a:endParaRPr lang="en-US" altLang="en-US" sz="1600" b="0"/>
            </a:p>
          </p:txBody>
        </p:sp>
        <p:sp>
          <p:nvSpPr>
            <p:cNvPr id="26652" name="Rectangle 31"/>
            <p:cNvSpPr>
              <a:spLocks noChangeArrowheads="1"/>
            </p:cNvSpPr>
            <p:nvPr/>
          </p:nvSpPr>
          <p:spPr bwMode="auto">
            <a:xfrm>
              <a:off x="3834" y="1666"/>
              <a:ext cx="63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en-US" sz="1600" b="0" i="0">
                  <a:solidFill>
                    <a:srgbClr val="000000"/>
                  </a:solidFill>
                </a:rPr>
                <a:t>0</a:t>
              </a:r>
              <a:endParaRPr lang="en-US" altLang="en-US" sz="1600" b="0"/>
            </a:p>
          </p:txBody>
        </p:sp>
        <p:sp>
          <p:nvSpPr>
            <p:cNvPr id="26653" name="Rectangle 32"/>
            <p:cNvSpPr>
              <a:spLocks noChangeArrowheads="1"/>
            </p:cNvSpPr>
            <p:nvPr/>
          </p:nvSpPr>
          <p:spPr bwMode="auto">
            <a:xfrm>
              <a:off x="4099" y="1666"/>
              <a:ext cx="63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en-US" sz="1600" b="0" i="0">
                  <a:solidFill>
                    <a:srgbClr val="000000"/>
                  </a:solidFill>
                </a:rPr>
                <a:t>0</a:t>
              </a:r>
              <a:endParaRPr lang="en-US" altLang="en-US" sz="1600" b="0"/>
            </a:p>
          </p:txBody>
        </p:sp>
        <p:sp>
          <p:nvSpPr>
            <p:cNvPr id="26654" name="Rectangle 33"/>
            <p:cNvSpPr>
              <a:spLocks noChangeArrowheads="1"/>
            </p:cNvSpPr>
            <p:nvPr/>
          </p:nvSpPr>
          <p:spPr bwMode="auto">
            <a:xfrm>
              <a:off x="4429" y="1666"/>
              <a:ext cx="63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en-US" sz="1600" b="0" i="0">
                  <a:solidFill>
                    <a:srgbClr val="000000"/>
                  </a:solidFill>
                </a:rPr>
                <a:t>0</a:t>
              </a:r>
              <a:endParaRPr lang="en-US" altLang="en-US" sz="1600" b="0"/>
            </a:p>
          </p:txBody>
        </p:sp>
        <p:sp>
          <p:nvSpPr>
            <p:cNvPr id="26655" name="Rectangle 34"/>
            <p:cNvSpPr>
              <a:spLocks noChangeArrowheads="1"/>
            </p:cNvSpPr>
            <p:nvPr/>
          </p:nvSpPr>
          <p:spPr bwMode="auto">
            <a:xfrm>
              <a:off x="3568" y="1836"/>
              <a:ext cx="63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en-US" sz="1600" b="0" i="0">
                  <a:solidFill>
                    <a:srgbClr val="000000"/>
                  </a:solidFill>
                </a:rPr>
                <a:t>0</a:t>
              </a:r>
              <a:endParaRPr lang="en-US" altLang="en-US" sz="1600" b="0"/>
            </a:p>
          </p:txBody>
        </p:sp>
        <p:sp>
          <p:nvSpPr>
            <p:cNvPr id="26656" name="Rectangle 35"/>
            <p:cNvSpPr>
              <a:spLocks noChangeArrowheads="1"/>
            </p:cNvSpPr>
            <p:nvPr/>
          </p:nvSpPr>
          <p:spPr bwMode="auto">
            <a:xfrm>
              <a:off x="3820" y="1836"/>
              <a:ext cx="76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en-US" sz="1600" b="0">
                  <a:solidFill>
                    <a:srgbClr val="000000"/>
                  </a:solidFill>
                </a:rPr>
                <a:t>X</a:t>
              </a:r>
              <a:endParaRPr lang="en-US" altLang="en-US" sz="1600" b="0"/>
            </a:p>
          </p:txBody>
        </p:sp>
        <p:sp>
          <p:nvSpPr>
            <p:cNvPr id="26657" name="Rectangle 36"/>
            <p:cNvSpPr>
              <a:spLocks noChangeArrowheads="1"/>
            </p:cNvSpPr>
            <p:nvPr/>
          </p:nvSpPr>
          <p:spPr bwMode="auto">
            <a:xfrm>
              <a:off x="4099" y="1836"/>
              <a:ext cx="63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en-US" sz="1600" b="0" i="0">
                  <a:solidFill>
                    <a:srgbClr val="000000"/>
                  </a:solidFill>
                </a:rPr>
                <a:t>1</a:t>
              </a:r>
              <a:endParaRPr lang="en-US" altLang="en-US" sz="1600" b="0"/>
            </a:p>
          </p:txBody>
        </p:sp>
        <p:sp>
          <p:nvSpPr>
            <p:cNvPr id="26658" name="Rectangle 37"/>
            <p:cNvSpPr>
              <a:spLocks noChangeArrowheads="1"/>
            </p:cNvSpPr>
            <p:nvPr/>
          </p:nvSpPr>
          <p:spPr bwMode="auto">
            <a:xfrm>
              <a:off x="4413" y="1836"/>
              <a:ext cx="76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en-US" sz="1600" b="0">
                  <a:solidFill>
                    <a:srgbClr val="000000"/>
                  </a:solidFill>
                </a:rPr>
                <a:t>X</a:t>
              </a:r>
              <a:endParaRPr lang="en-US" altLang="en-US" sz="1600" b="0"/>
            </a:p>
          </p:txBody>
        </p:sp>
        <p:sp>
          <p:nvSpPr>
            <p:cNvPr id="26659" name="Rectangle 38"/>
            <p:cNvSpPr>
              <a:spLocks noChangeArrowheads="1"/>
            </p:cNvSpPr>
            <p:nvPr/>
          </p:nvSpPr>
          <p:spPr bwMode="auto">
            <a:xfrm>
              <a:off x="3568" y="2008"/>
              <a:ext cx="63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en-US" sz="1600" b="0" i="0">
                  <a:solidFill>
                    <a:srgbClr val="000000"/>
                  </a:solidFill>
                </a:rPr>
                <a:t>0</a:t>
              </a:r>
              <a:endParaRPr lang="en-US" altLang="en-US" sz="1600" b="0"/>
            </a:p>
          </p:txBody>
        </p:sp>
        <p:sp>
          <p:nvSpPr>
            <p:cNvPr id="26660" name="Rectangle 39"/>
            <p:cNvSpPr>
              <a:spLocks noChangeArrowheads="1"/>
            </p:cNvSpPr>
            <p:nvPr/>
          </p:nvSpPr>
          <p:spPr bwMode="auto">
            <a:xfrm>
              <a:off x="3823" y="2008"/>
              <a:ext cx="76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en-US" sz="1600" b="0">
                  <a:solidFill>
                    <a:srgbClr val="000000"/>
                  </a:solidFill>
                </a:rPr>
                <a:t>Y</a:t>
              </a:r>
              <a:endParaRPr lang="en-US" altLang="en-US" sz="1600" b="0"/>
            </a:p>
          </p:txBody>
        </p:sp>
        <p:sp>
          <p:nvSpPr>
            <p:cNvPr id="26661" name="Rectangle 40"/>
            <p:cNvSpPr>
              <a:spLocks noChangeArrowheads="1"/>
            </p:cNvSpPr>
            <p:nvPr/>
          </p:nvSpPr>
          <p:spPr bwMode="auto">
            <a:xfrm>
              <a:off x="4099" y="2008"/>
              <a:ext cx="63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en-US" sz="1600" b="0" i="0">
                  <a:solidFill>
                    <a:srgbClr val="000000"/>
                  </a:solidFill>
                </a:rPr>
                <a:t>1</a:t>
              </a:r>
              <a:endParaRPr lang="en-US" altLang="en-US" sz="1600" b="0"/>
            </a:p>
          </p:txBody>
        </p:sp>
        <p:sp>
          <p:nvSpPr>
            <p:cNvPr id="26662" name="Rectangle 41"/>
            <p:cNvSpPr>
              <a:spLocks noChangeArrowheads="1"/>
            </p:cNvSpPr>
            <p:nvPr/>
          </p:nvSpPr>
          <p:spPr bwMode="auto">
            <a:xfrm>
              <a:off x="4418" y="2008"/>
              <a:ext cx="76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en-US" sz="1600" b="0">
                  <a:solidFill>
                    <a:srgbClr val="000000"/>
                  </a:solidFill>
                </a:rPr>
                <a:t>Y</a:t>
              </a:r>
              <a:endParaRPr lang="en-US" altLang="en-US" sz="1600" b="0"/>
            </a:p>
          </p:txBody>
        </p:sp>
        <p:sp>
          <p:nvSpPr>
            <p:cNvPr id="26663" name="Rectangle 42"/>
            <p:cNvSpPr>
              <a:spLocks noChangeArrowheads="1"/>
            </p:cNvSpPr>
            <p:nvPr/>
          </p:nvSpPr>
          <p:spPr bwMode="auto">
            <a:xfrm>
              <a:off x="3568" y="2181"/>
              <a:ext cx="63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en-US" sz="1600" b="0" i="0">
                  <a:solidFill>
                    <a:srgbClr val="000000"/>
                  </a:solidFill>
                </a:rPr>
                <a:t>0</a:t>
              </a:r>
              <a:endParaRPr lang="en-US" altLang="en-US" sz="1600" b="0"/>
            </a:p>
          </p:txBody>
        </p:sp>
        <p:sp>
          <p:nvSpPr>
            <p:cNvPr id="26664" name="Rectangle 43"/>
            <p:cNvSpPr>
              <a:spLocks noChangeArrowheads="1"/>
            </p:cNvSpPr>
            <p:nvPr/>
          </p:nvSpPr>
          <p:spPr bwMode="auto">
            <a:xfrm>
              <a:off x="3823" y="2181"/>
              <a:ext cx="76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en-US" sz="1600" b="0">
                  <a:solidFill>
                    <a:srgbClr val="000000"/>
                  </a:solidFill>
                </a:rPr>
                <a:t>Y</a:t>
              </a:r>
              <a:endParaRPr lang="en-US" altLang="en-US" sz="1600" b="0"/>
            </a:p>
          </p:txBody>
        </p:sp>
        <p:sp>
          <p:nvSpPr>
            <p:cNvPr id="26665" name="Rectangle 44"/>
            <p:cNvSpPr>
              <a:spLocks noChangeArrowheads="1"/>
            </p:cNvSpPr>
            <p:nvPr/>
          </p:nvSpPr>
          <p:spPr bwMode="auto">
            <a:xfrm>
              <a:off x="4084" y="2181"/>
              <a:ext cx="76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en-US" sz="1600" b="0">
                  <a:solidFill>
                    <a:srgbClr val="000000"/>
                  </a:solidFill>
                </a:rPr>
                <a:t>X</a:t>
              </a:r>
              <a:endParaRPr lang="en-US" altLang="en-US" sz="1600" b="0"/>
            </a:p>
          </p:txBody>
        </p:sp>
        <p:sp>
          <p:nvSpPr>
            <p:cNvPr id="26666" name="Rectangle 45"/>
            <p:cNvSpPr>
              <a:spLocks noChangeArrowheads="1"/>
            </p:cNvSpPr>
            <p:nvPr/>
          </p:nvSpPr>
          <p:spPr bwMode="auto">
            <a:xfrm>
              <a:off x="4374" y="2181"/>
              <a:ext cx="151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en-US" sz="1600" b="0">
                  <a:solidFill>
                    <a:srgbClr val="000000"/>
                  </a:solidFill>
                </a:rPr>
                <a:t>XY</a:t>
              </a:r>
              <a:endParaRPr lang="en-US" altLang="en-US" sz="1600" b="0"/>
            </a:p>
          </p:txBody>
        </p:sp>
        <p:sp>
          <p:nvSpPr>
            <p:cNvPr id="26667" name="Rectangle 46"/>
            <p:cNvSpPr>
              <a:spLocks noChangeArrowheads="1"/>
            </p:cNvSpPr>
            <p:nvPr/>
          </p:nvSpPr>
          <p:spPr bwMode="auto">
            <a:xfrm>
              <a:off x="3554" y="2350"/>
              <a:ext cx="76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en-US" sz="1600" b="0">
                  <a:solidFill>
                    <a:srgbClr val="000000"/>
                  </a:solidFill>
                </a:rPr>
                <a:t>X</a:t>
              </a:r>
              <a:endParaRPr lang="en-US" altLang="en-US" sz="1600" b="0"/>
            </a:p>
          </p:txBody>
        </p:sp>
        <p:sp>
          <p:nvSpPr>
            <p:cNvPr id="26668" name="Rectangle 47"/>
            <p:cNvSpPr>
              <a:spLocks noChangeArrowheads="1"/>
            </p:cNvSpPr>
            <p:nvPr/>
          </p:nvSpPr>
          <p:spPr bwMode="auto">
            <a:xfrm>
              <a:off x="3834" y="2350"/>
              <a:ext cx="63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en-US" sz="1600" b="0" i="0">
                  <a:solidFill>
                    <a:srgbClr val="000000"/>
                  </a:solidFill>
                </a:rPr>
                <a:t>0</a:t>
              </a:r>
              <a:endParaRPr lang="en-US" altLang="en-US" sz="1600" b="0"/>
            </a:p>
          </p:txBody>
        </p:sp>
        <p:sp>
          <p:nvSpPr>
            <p:cNvPr id="26669" name="Rectangle 48"/>
            <p:cNvSpPr>
              <a:spLocks noChangeArrowheads="1"/>
            </p:cNvSpPr>
            <p:nvPr/>
          </p:nvSpPr>
          <p:spPr bwMode="auto">
            <a:xfrm>
              <a:off x="4087" y="2350"/>
              <a:ext cx="76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en-US" sz="1600" b="0">
                  <a:solidFill>
                    <a:srgbClr val="000000"/>
                  </a:solidFill>
                </a:rPr>
                <a:t>Y</a:t>
              </a:r>
              <a:endParaRPr lang="en-US" altLang="en-US" sz="1600" b="0"/>
            </a:p>
          </p:txBody>
        </p:sp>
        <p:sp>
          <p:nvSpPr>
            <p:cNvPr id="26670" name="Rectangle 49"/>
            <p:cNvSpPr>
              <a:spLocks noChangeArrowheads="1"/>
            </p:cNvSpPr>
            <p:nvPr/>
          </p:nvSpPr>
          <p:spPr bwMode="auto">
            <a:xfrm>
              <a:off x="3557" y="2522"/>
              <a:ext cx="76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en-US" sz="1600" b="0">
                  <a:solidFill>
                    <a:srgbClr val="000000"/>
                  </a:solidFill>
                </a:rPr>
                <a:t>Y</a:t>
              </a:r>
              <a:endParaRPr lang="en-US" altLang="en-US" sz="1600" b="0"/>
            </a:p>
          </p:txBody>
        </p:sp>
        <p:sp>
          <p:nvSpPr>
            <p:cNvPr id="26671" name="Rectangle 50"/>
            <p:cNvSpPr>
              <a:spLocks noChangeArrowheads="1"/>
            </p:cNvSpPr>
            <p:nvPr/>
          </p:nvSpPr>
          <p:spPr bwMode="auto">
            <a:xfrm>
              <a:off x="3834" y="2522"/>
              <a:ext cx="63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en-US" sz="1600" b="0" i="0">
                  <a:solidFill>
                    <a:srgbClr val="000000"/>
                  </a:solidFill>
                </a:rPr>
                <a:t>0</a:t>
              </a:r>
              <a:endParaRPr lang="en-US" altLang="en-US" sz="1600" b="0"/>
            </a:p>
          </p:txBody>
        </p:sp>
        <p:sp>
          <p:nvSpPr>
            <p:cNvPr id="26672" name="Rectangle 51"/>
            <p:cNvSpPr>
              <a:spLocks noChangeArrowheads="1"/>
            </p:cNvSpPr>
            <p:nvPr/>
          </p:nvSpPr>
          <p:spPr bwMode="auto">
            <a:xfrm>
              <a:off x="4084" y="2522"/>
              <a:ext cx="76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en-US" sz="1600" b="0">
                  <a:solidFill>
                    <a:srgbClr val="000000"/>
                  </a:solidFill>
                </a:rPr>
                <a:t>X</a:t>
              </a:r>
              <a:endParaRPr lang="en-US" altLang="en-US" sz="1600" b="0"/>
            </a:p>
          </p:txBody>
        </p:sp>
        <p:sp>
          <p:nvSpPr>
            <p:cNvPr id="26673" name="Rectangle 52"/>
            <p:cNvSpPr>
              <a:spLocks noChangeArrowheads="1"/>
            </p:cNvSpPr>
            <p:nvPr/>
          </p:nvSpPr>
          <p:spPr bwMode="auto">
            <a:xfrm>
              <a:off x="3557" y="2693"/>
              <a:ext cx="76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en-US" sz="1600" b="0">
                  <a:solidFill>
                    <a:srgbClr val="000000"/>
                  </a:solidFill>
                </a:rPr>
                <a:t>Y</a:t>
              </a:r>
              <a:endParaRPr lang="en-US" altLang="en-US" sz="1600" b="0"/>
            </a:p>
          </p:txBody>
        </p:sp>
        <p:sp>
          <p:nvSpPr>
            <p:cNvPr id="26674" name="Rectangle 53"/>
            <p:cNvSpPr>
              <a:spLocks noChangeArrowheads="1"/>
            </p:cNvSpPr>
            <p:nvPr/>
          </p:nvSpPr>
          <p:spPr bwMode="auto">
            <a:xfrm>
              <a:off x="3834" y="2693"/>
              <a:ext cx="63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en-US" sz="1600" b="0" i="0">
                  <a:solidFill>
                    <a:srgbClr val="000000"/>
                  </a:solidFill>
                </a:rPr>
                <a:t>1</a:t>
              </a:r>
              <a:endParaRPr lang="en-US" altLang="en-US" sz="1600" b="0"/>
            </a:p>
          </p:txBody>
        </p:sp>
        <p:sp>
          <p:nvSpPr>
            <p:cNvPr id="26675" name="Rectangle 54"/>
            <p:cNvSpPr>
              <a:spLocks noChangeArrowheads="1"/>
            </p:cNvSpPr>
            <p:nvPr/>
          </p:nvSpPr>
          <p:spPr bwMode="auto">
            <a:xfrm>
              <a:off x="4084" y="2693"/>
              <a:ext cx="76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en-US" sz="1600" b="0">
                  <a:solidFill>
                    <a:srgbClr val="000000"/>
                  </a:solidFill>
                </a:rPr>
                <a:t>X</a:t>
              </a:r>
              <a:endParaRPr lang="en-US" altLang="en-US" sz="1600" b="0"/>
            </a:p>
          </p:txBody>
        </p:sp>
        <p:sp>
          <p:nvSpPr>
            <p:cNvPr id="26676" name="Rectangle 55"/>
            <p:cNvSpPr>
              <a:spLocks noChangeArrowheads="1"/>
            </p:cNvSpPr>
            <p:nvPr/>
          </p:nvSpPr>
          <p:spPr bwMode="auto">
            <a:xfrm>
              <a:off x="4304" y="2693"/>
              <a:ext cx="76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en-US" sz="1600" b="0">
                  <a:solidFill>
                    <a:srgbClr val="000000"/>
                  </a:solidFill>
                </a:rPr>
                <a:t>X</a:t>
              </a:r>
              <a:endParaRPr lang="en-US" altLang="en-US" sz="1600" b="0"/>
            </a:p>
          </p:txBody>
        </p:sp>
        <p:sp>
          <p:nvSpPr>
            <p:cNvPr id="26677" name="Rectangle 56"/>
            <p:cNvSpPr>
              <a:spLocks noChangeArrowheads="1"/>
            </p:cNvSpPr>
            <p:nvPr/>
          </p:nvSpPr>
          <p:spPr bwMode="auto">
            <a:xfrm>
              <a:off x="4418" y="2709"/>
              <a:ext cx="67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en-US" sz="1600" b="0" i="0">
                  <a:solidFill>
                    <a:srgbClr val="000000"/>
                  </a:solidFill>
                </a:rPr>
                <a:t>+</a:t>
              </a:r>
              <a:endParaRPr lang="en-US" altLang="en-US" sz="1600" b="0"/>
            </a:p>
          </p:txBody>
        </p:sp>
        <p:sp>
          <p:nvSpPr>
            <p:cNvPr id="26678" name="Rectangle 57"/>
            <p:cNvSpPr>
              <a:spLocks noChangeArrowheads="1"/>
            </p:cNvSpPr>
            <p:nvPr/>
          </p:nvSpPr>
          <p:spPr bwMode="auto">
            <a:xfrm>
              <a:off x="4510" y="2693"/>
              <a:ext cx="107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en-US" sz="1600" b="0">
                  <a:solidFill>
                    <a:srgbClr val="000000"/>
                  </a:solidFill>
                </a:rPr>
                <a:t> Y</a:t>
              </a:r>
              <a:endParaRPr lang="en-US" altLang="en-US" sz="1600" b="0"/>
            </a:p>
          </p:txBody>
        </p:sp>
        <p:sp>
          <p:nvSpPr>
            <p:cNvPr id="26679" name="Rectangle 58"/>
            <p:cNvSpPr>
              <a:spLocks noChangeArrowheads="1"/>
            </p:cNvSpPr>
            <p:nvPr/>
          </p:nvSpPr>
          <p:spPr bwMode="auto">
            <a:xfrm>
              <a:off x="3568" y="2865"/>
              <a:ext cx="63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en-US" sz="1600" b="0" i="0">
                  <a:solidFill>
                    <a:srgbClr val="000000"/>
                  </a:solidFill>
                </a:rPr>
                <a:t>1</a:t>
              </a:r>
              <a:endParaRPr lang="en-US" altLang="en-US" sz="1600" b="0"/>
            </a:p>
          </p:txBody>
        </p:sp>
        <p:sp>
          <p:nvSpPr>
            <p:cNvPr id="26680" name="Rectangle 59"/>
            <p:cNvSpPr>
              <a:spLocks noChangeArrowheads="1"/>
            </p:cNvSpPr>
            <p:nvPr/>
          </p:nvSpPr>
          <p:spPr bwMode="auto">
            <a:xfrm>
              <a:off x="3834" y="2865"/>
              <a:ext cx="63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en-US" sz="1600" b="0" i="0">
                  <a:solidFill>
                    <a:srgbClr val="000000"/>
                  </a:solidFill>
                </a:rPr>
                <a:t>0</a:t>
              </a:r>
              <a:endParaRPr lang="en-US" altLang="en-US" sz="1600" b="0"/>
            </a:p>
          </p:txBody>
        </p:sp>
        <p:sp>
          <p:nvSpPr>
            <p:cNvPr id="26681" name="Rectangle 60"/>
            <p:cNvSpPr>
              <a:spLocks noChangeArrowheads="1"/>
            </p:cNvSpPr>
            <p:nvPr/>
          </p:nvSpPr>
          <p:spPr bwMode="auto">
            <a:xfrm>
              <a:off x="4084" y="2865"/>
              <a:ext cx="76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en-US" sz="1600" b="0">
                  <a:solidFill>
                    <a:srgbClr val="000000"/>
                  </a:solidFill>
                </a:rPr>
                <a:t>X</a:t>
              </a:r>
              <a:endParaRPr lang="en-US" altLang="en-US" sz="1600" b="0"/>
            </a:p>
          </p:txBody>
        </p:sp>
        <p:sp>
          <p:nvSpPr>
            <p:cNvPr id="26682" name="Rectangle 61"/>
            <p:cNvSpPr>
              <a:spLocks noChangeArrowheads="1"/>
            </p:cNvSpPr>
            <p:nvPr/>
          </p:nvSpPr>
          <p:spPr bwMode="auto">
            <a:xfrm>
              <a:off x="3568" y="3035"/>
              <a:ext cx="63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en-US" sz="1600" b="0" i="0">
                  <a:solidFill>
                    <a:srgbClr val="000000"/>
                  </a:solidFill>
                </a:rPr>
                <a:t>1</a:t>
              </a:r>
              <a:endParaRPr lang="en-US" altLang="en-US" sz="1600" b="0"/>
            </a:p>
          </p:txBody>
        </p:sp>
        <p:sp>
          <p:nvSpPr>
            <p:cNvPr id="26683" name="Rectangle 62"/>
            <p:cNvSpPr>
              <a:spLocks noChangeArrowheads="1"/>
            </p:cNvSpPr>
            <p:nvPr/>
          </p:nvSpPr>
          <p:spPr bwMode="auto">
            <a:xfrm>
              <a:off x="3834" y="3035"/>
              <a:ext cx="63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en-US" sz="1600" b="0" i="0">
                  <a:solidFill>
                    <a:srgbClr val="000000"/>
                  </a:solidFill>
                </a:rPr>
                <a:t>0</a:t>
              </a:r>
              <a:endParaRPr lang="en-US" altLang="en-US" sz="1600" b="0"/>
            </a:p>
          </p:txBody>
        </p:sp>
        <p:sp>
          <p:nvSpPr>
            <p:cNvPr id="26684" name="Rectangle 63"/>
            <p:cNvSpPr>
              <a:spLocks noChangeArrowheads="1"/>
            </p:cNvSpPr>
            <p:nvPr/>
          </p:nvSpPr>
          <p:spPr bwMode="auto">
            <a:xfrm>
              <a:off x="4087" y="3035"/>
              <a:ext cx="76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en-US" sz="1600" b="0">
                  <a:solidFill>
                    <a:srgbClr val="000000"/>
                  </a:solidFill>
                </a:rPr>
                <a:t>Y</a:t>
              </a:r>
              <a:endParaRPr lang="en-US" altLang="en-US" sz="1600" b="0"/>
            </a:p>
          </p:txBody>
        </p:sp>
        <p:sp>
          <p:nvSpPr>
            <p:cNvPr id="26685" name="Rectangle 64"/>
            <p:cNvSpPr>
              <a:spLocks noChangeArrowheads="1"/>
            </p:cNvSpPr>
            <p:nvPr/>
          </p:nvSpPr>
          <p:spPr bwMode="auto">
            <a:xfrm>
              <a:off x="3568" y="3207"/>
              <a:ext cx="63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en-US" sz="1600" b="0" i="0">
                  <a:solidFill>
                    <a:srgbClr val="000000"/>
                  </a:solidFill>
                </a:rPr>
                <a:t>1</a:t>
              </a:r>
              <a:endParaRPr lang="en-US" altLang="en-US" sz="1600" b="0"/>
            </a:p>
          </p:txBody>
        </p:sp>
        <p:sp>
          <p:nvSpPr>
            <p:cNvPr id="26686" name="Rectangle 65"/>
            <p:cNvSpPr>
              <a:spLocks noChangeArrowheads="1"/>
            </p:cNvSpPr>
            <p:nvPr/>
          </p:nvSpPr>
          <p:spPr bwMode="auto">
            <a:xfrm>
              <a:off x="3834" y="3207"/>
              <a:ext cx="63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en-US" sz="1600" b="0" i="0">
                  <a:solidFill>
                    <a:srgbClr val="000000"/>
                  </a:solidFill>
                </a:rPr>
                <a:t>1</a:t>
              </a:r>
              <a:endParaRPr lang="en-US" altLang="en-US" sz="1600" b="0"/>
            </a:p>
          </p:txBody>
        </p:sp>
        <p:sp>
          <p:nvSpPr>
            <p:cNvPr id="26687" name="Rectangle 66"/>
            <p:cNvSpPr>
              <a:spLocks noChangeArrowheads="1"/>
            </p:cNvSpPr>
            <p:nvPr/>
          </p:nvSpPr>
          <p:spPr bwMode="auto">
            <a:xfrm>
              <a:off x="4099" y="3207"/>
              <a:ext cx="63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en-US" sz="1600" b="0" i="0">
                  <a:solidFill>
                    <a:srgbClr val="000000"/>
                  </a:solidFill>
                </a:rPr>
                <a:t>1</a:t>
              </a:r>
              <a:endParaRPr lang="en-US" altLang="en-US" sz="1600" b="0"/>
            </a:p>
          </p:txBody>
        </p:sp>
        <p:sp>
          <p:nvSpPr>
            <p:cNvPr id="26688" name="Rectangle 67"/>
            <p:cNvSpPr>
              <a:spLocks noChangeArrowheads="1"/>
            </p:cNvSpPr>
            <p:nvPr/>
          </p:nvSpPr>
          <p:spPr bwMode="auto">
            <a:xfrm>
              <a:off x="4429" y="3207"/>
              <a:ext cx="63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en-US" sz="1600" b="0" i="0">
                  <a:solidFill>
                    <a:srgbClr val="000000"/>
                  </a:solidFill>
                </a:rPr>
                <a:t>1</a:t>
              </a:r>
              <a:endParaRPr lang="en-US" altLang="en-US" sz="1600" b="0"/>
            </a:p>
          </p:txBody>
        </p:sp>
        <p:sp>
          <p:nvSpPr>
            <p:cNvPr id="26689" name="Rectangle 68"/>
            <p:cNvSpPr>
              <a:spLocks noChangeArrowheads="1"/>
            </p:cNvSpPr>
            <p:nvPr/>
          </p:nvSpPr>
          <p:spPr bwMode="auto">
            <a:xfrm>
              <a:off x="4374" y="2350"/>
              <a:ext cx="151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en-US" sz="1600" b="0">
                  <a:solidFill>
                    <a:srgbClr val="000000"/>
                  </a:solidFill>
                </a:rPr>
                <a:t>XY</a:t>
              </a:r>
              <a:endParaRPr lang="en-US" altLang="en-US" sz="1600" b="0"/>
            </a:p>
          </p:txBody>
        </p:sp>
        <p:sp>
          <p:nvSpPr>
            <p:cNvPr id="26690" name="Line 69"/>
            <p:cNvSpPr>
              <a:spLocks noChangeShapeType="1"/>
            </p:cNvSpPr>
            <p:nvPr/>
          </p:nvSpPr>
          <p:spPr bwMode="auto">
            <a:xfrm>
              <a:off x="4473" y="2355"/>
              <a:ext cx="76" cy="1"/>
            </a:xfrm>
            <a:prstGeom prst="line">
              <a:avLst/>
            </a:prstGeom>
            <a:noFill/>
            <a:ln w="7938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6691" name="Rectangle 70"/>
            <p:cNvSpPr>
              <a:spLocks noChangeArrowheads="1"/>
            </p:cNvSpPr>
            <p:nvPr/>
          </p:nvSpPr>
          <p:spPr bwMode="auto">
            <a:xfrm>
              <a:off x="4374" y="2522"/>
              <a:ext cx="151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en-US" sz="1600" b="0">
                  <a:solidFill>
                    <a:srgbClr val="000000"/>
                  </a:solidFill>
                </a:rPr>
                <a:t>XY</a:t>
              </a:r>
              <a:endParaRPr lang="en-US" altLang="en-US" sz="1600" b="0"/>
            </a:p>
          </p:txBody>
        </p:sp>
        <p:sp>
          <p:nvSpPr>
            <p:cNvPr id="26692" name="Line 71"/>
            <p:cNvSpPr>
              <a:spLocks noChangeShapeType="1"/>
            </p:cNvSpPr>
            <p:nvPr/>
          </p:nvSpPr>
          <p:spPr bwMode="auto">
            <a:xfrm>
              <a:off x="4393" y="2529"/>
              <a:ext cx="80" cy="1"/>
            </a:xfrm>
            <a:prstGeom prst="line">
              <a:avLst/>
            </a:prstGeom>
            <a:noFill/>
            <a:ln w="7938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6693" name="Rectangle 72"/>
            <p:cNvSpPr>
              <a:spLocks noChangeArrowheads="1"/>
            </p:cNvSpPr>
            <p:nvPr/>
          </p:nvSpPr>
          <p:spPr bwMode="auto">
            <a:xfrm>
              <a:off x="4413" y="2865"/>
              <a:ext cx="76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en-US" sz="1600" b="0">
                  <a:solidFill>
                    <a:srgbClr val="000000"/>
                  </a:solidFill>
                </a:rPr>
                <a:t>X</a:t>
              </a:r>
              <a:endParaRPr lang="en-US" altLang="en-US" sz="1600" b="0"/>
            </a:p>
          </p:txBody>
        </p:sp>
        <p:sp>
          <p:nvSpPr>
            <p:cNvPr id="26694" name="Line 73"/>
            <p:cNvSpPr>
              <a:spLocks noChangeShapeType="1"/>
            </p:cNvSpPr>
            <p:nvPr/>
          </p:nvSpPr>
          <p:spPr bwMode="auto">
            <a:xfrm>
              <a:off x="4431" y="2871"/>
              <a:ext cx="80" cy="2"/>
            </a:xfrm>
            <a:prstGeom prst="line">
              <a:avLst/>
            </a:prstGeom>
            <a:noFill/>
            <a:ln w="7938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6695" name="Rectangle 74"/>
            <p:cNvSpPr>
              <a:spLocks noChangeArrowheads="1"/>
            </p:cNvSpPr>
            <p:nvPr/>
          </p:nvSpPr>
          <p:spPr bwMode="auto">
            <a:xfrm>
              <a:off x="4418" y="3035"/>
              <a:ext cx="76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en-US" sz="1600" b="0">
                  <a:solidFill>
                    <a:srgbClr val="000000"/>
                  </a:solidFill>
                </a:rPr>
                <a:t>Y</a:t>
              </a:r>
              <a:endParaRPr lang="en-US" altLang="en-US" sz="1600" b="0"/>
            </a:p>
          </p:txBody>
        </p:sp>
        <p:sp>
          <p:nvSpPr>
            <p:cNvPr id="26696" name="Line 75"/>
            <p:cNvSpPr>
              <a:spLocks noChangeShapeType="1"/>
            </p:cNvSpPr>
            <p:nvPr/>
          </p:nvSpPr>
          <p:spPr bwMode="auto">
            <a:xfrm>
              <a:off x="4428" y="3039"/>
              <a:ext cx="76" cy="1"/>
            </a:xfrm>
            <a:prstGeom prst="line">
              <a:avLst/>
            </a:prstGeom>
            <a:noFill/>
            <a:ln w="7938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</p:grpSp>
    </p:spTree>
    <p:extLst>
      <p:ext uri="{BB962C8B-B14F-4D97-AF65-F5344CB8AC3E}">
        <p14:creationId xmlns:p14="http://schemas.microsoft.com/office/powerpoint/2010/main" val="16741460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>
          <a:xfrm>
            <a:off x="1828800" y="762000"/>
            <a:ext cx="8458200" cy="762000"/>
          </a:xfrm>
        </p:spPr>
        <p:txBody>
          <a:bodyPr/>
          <a:lstStyle/>
          <a:p>
            <a:pPr eaLnBrk="1" hangingPunct="1"/>
            <a:r>
              <a:rPr lang="en-US" altLang="en-US" sz="3600"/>
              <a:t>Implementing Logic functions with LUTs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2209800" y="2133600"/>
            <a:ext cx="7772400" cy="4114800"/>
          </a:xfrm>
        </p:spPr>
        <p:txBody>
          <a:bodyPr/>
          <a:lstStyle/>
          <a:p>
            <a:pPr eaLnBrk="1" hangingPunct="1"/>
            <a:r>
              <a:rPr lang="en-US" altLang="en-US" sz="2400">
                <a:latin typeface="Arial" panose="020B0604020202020204" pitchFamily="34" charset="0"/>
                <a:cs typeface="Arial" panose="020B0604020202020204" pitchFamily="34" charset="0"/>
              </a:rPr>
              <a:t>Each logic block</a:t>
            </a:r>
            <a:r>
              <a:rPr lang="en-US" altLang="en-US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>
                <a:latin typeface="Arial" panose="020B0604020202020204" pitchFamily="34" charset="0"/>
                <a:cs typeface="Arial" panose="020B0604020202020204" pitchFamily="34" charset="0"/>
              </a:rPr>
              <a:t>in an FPGA has a small number of inputs and outputs</a:t>
            </a:r>
          </a:p>
          <a:p>
            <a:pPr eaLnBrk="1" hangingPunct="1"/>
            <a:r>
              <a:rPr lang="en-US" altLang="en-US" sz="2400">
                <a:latin typeface="Arial" panose="020B0604020202020204" pitchFamily="34" charset="0"/>
                <a:cs typeface="Arial" panose="020B0604020202020204" pitchFamily="34" charset="0"/>
              </a:rPr>
              <a:t>The most commonly used logic block is a </a:t>
            </a:r>
            <a:r>
              <a:rPr lang="en-US" altLang="en-US" sz="2400" i="1">
                <a:latin typeface="Arial" panose="020B0604020202020204" pitchFamily="34" charset="0"/>
                <a:cs typeface="Arial" panose="020B0604020202020204" pitchFamily="34" charset="0"/>
              </a:rPr>
              <a:t>lookup table (LUT), which contains storage cells that are used to implement a small logic function</a:t>
            </a:r>
          </a:p>
          <a:p>
            <a:pPr eaLnBrk="1" hangingPunct="1"/>
            <a:endParaRPr lang="en-US" altLang="en-US" i="1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76891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5138" name="Rectangle 2"/>
          <p:cNvSpPr>
            <a:spLocks noGrp="1" noChangeArrowheads="1"/>
          </p:cNvSpPr>
          <p:nvPr>
            <p:ph type="title"/>
          </p:nvPr>
        </p:nvSpPr>
        <p:spPr>
          <a:xfrm>
            <a:off x="2133600" y="457200"/>
            <a:ext cx="7772400" cy="685800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US" smtClean="0"/>
              <a:t>Two-input LUT</a:t>
            </a:r>
          </a:p>
        </p:txBody>
      </p:sp>
      <p:sp>
        <p:nvSpPr>
          <p:cNvPr id="28675" name="Rectangle 10"/>
          <p:cNvSpPr>
            <a:spLocks noChangeArrowheads="1"/>
          </p:cNvSpPr>
          <p:nvPr/>
        </p:nvSpPr>
        <p:spPr bwMode="auto">
          <a:xfrm>
            <a:off x="1524001" y="3079107"/>
            <a:ext cx="184731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US" altLang="en-US"/>
          </a:p>
        </p:txBody>
      </p:sp>
      <p:graphicFrame>
        <p:nvGraphicFramePr>
          <p:cNvPr id="28676" name="Object 9"/>
          <p:cNvGraphicFramePr>
            <a:graphicFrameLocks noChangeAspect="1"/>
          </p:cNvGraphicFramePr>
          <p:nvPr/>
        </p:nvGraphicFramePr>
        <p:xfrm>
          <a:off x="4495800" y="5029200"/>
          <a:ext cx="3352800" cy="782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6" name="Equation" r:id="rId3" imgW="1016000" imgH="241300" progId="Equation.3">
                  <p:embed/>
                </p:oleObj>
              </mc:Choice>
              <mc:Fallback>
                <p:oleObj name="Equation" r:id="rId3" imgW="1016000" imgH="2413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95800" y="5029200"/>
                        <a:ext cx="3352800" cy="7826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8677" name="Group 10"/>
          <p:cNvGrpSpPr>
            <a:grpSpLocks noChangeAspect="1"/>
          </p:cNvGrpSpPr>
          <p:nvPr/>
        </p:nvGrpSpPr>
        <p:grpSpPr bwMode="auto">
          <a:xfrm>
            <a:off x="2209800" y="1981200"/>
            <a:ext cx="3581400" cy="2679700"/>
            <a:chOff x="432" y="1248"/>
            <a:chExt cx="2256" cy="1688"/>
          </a:xfrm>
        </p:grpSpPr>
        <p:sp>
          <p:nvSpPr>
            <p:cNvPr id="28681" name="AutoShape 9"/>
            <p:cNvSpPr>
              <a:spLocks noChangeAspect="1" noChangeArrowheads="1" noTextEdit="1"/>
            </p:cNvSpPr>
            <p:nvPr/>
          </p:nvSpPr>
          <p:spPr bwMode="auto">
            <a:xfrm>
              <a:off x="432" y="1248"/>
              <a:ext cx="2256" cy="16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pic>
          <p:nvPicPr>
            <p:cNvPr id="28682" name="Picture 11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32" y="1248"/>
              <a:ext cx="2260" cy="16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4" name="Group 14"/>
          <p:cNvGrpSpPr>
            <a:grpSpLocks noChangeAspect="1"/>
          </p:cNvGrpSpPr>
          <p:nvPr/>
        </p:nvGrpSpPr>
        <p:grpSpPr bwMode="auto">
          <a:xfrm>
            <a:off x="6324600" y="1905000"/>
            <a:ext cx="3905250" cy="2801938"/>
            <a:chOff x="3024" y="1200"/>
            <a:chExt cx="2460" cy="1765"/>
          </a:xfrm>
        </p:grpSpPr>
        <p:sp>
          <p:nvSpPr>
            <p:cNvPr id="28679" name="AutoShape 13"/>
            <p:cNvSpPr>
              <a:spLocks noChangeAspect="1" noChangeArrowheads="1" noTextEdit="1"/>
            </p:cNvSpPr>
            <p:nvPr/>
          </p:nvSpPr>
          <p:spPr bwMode="auto">
            <a:xfrm>
              <a:off x="3024" y="1200"/>
              <a:ext cx="2460" cy="17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pic>
          <p:nvPicPr>
            <p:cNvPr id="28680" name="Picture 15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024" y="1200"/>
              <a:ext cx="2464" cy="17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5175499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LUT-Based Logic Cell</a:t>
            </a:r>
          </a:p>
        </p:txBody>
      </p:sp>
      <p:grpSp>
        <p:nvGrpSpPr>
          <p:cNvPr id="29699" name="Group 6"/>
          <p:cNvGrpSpPr>
            <a:grpSpLocks noChangeAspect="1"/>
          </p:cNvGrpSpPr>
          <p:nvPr/>
        </p:nvGrpSpPr>
        <p:grpSpPr bwMode="auto">
          <a:xfrm>
            <a:off x="2286000" y="1905001"/>
            <a:ext cx="7543800" cy="3984625"/>
            <a:chOff x="480" y="1200"/>
            <a:chExt cx="4752" cy="2510"/>
          </a:xfrm>
        </p:grpSpPr>
        <p:sp>
          <p:nvSpPr>
            <p:cNvPr id="29700" name="AutoShape 5"/>
            <p:cNvSpPr>
              <a:spLocks noChangeAspect="1" noChangeArrowheads="1" noTextEdit="1"/>
            </p:cNvSpPr>
            <p:nvPr/>
          </p:nvSpPr>
          <p:spPr bwMode="auto">
            <a:xfrm>
              <a:off x="480" y="1200"/>
              <a:ext cx="4752" cy="25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9701" name="Rectangle 7"/>
            <p:cNvSpPr>
              <a:spLocks noChangeArrowheads="1"/>
            </p:cNvSpPr>
            <p:nvPr/>
          </p:nvSpPr>
          <p:spPr bwMode="auto">
            <a:xfrm>
              <a:off x="3495" y="1432"/>
              <a:ext cx="1290" cy="1778"/>
            </a:xfrm>
            <a:prstGeom prst="rect">
              <a:avLst/>
            </a:prstGeom>
            <a:solidFill>
              <a:srgbClr val="E5E5E5"/>
            </a:solidFill>
            <a:ln w="1587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IN" altLang="en-US"/>
            </a:p>
          </p:txBody>
        </p:sp>
        <p:sp>
          <p:nvSpPr>
            <p:cNvPr id="29702" name="Rectangle 8"/>
            <p:cNvSpPr>
              <a:spLocks noChangeArrowheads="1"/>
            </p:cNvSpPr>
            <p:nvPr/>
          </p:nvSpPr>
          <p:spPr bwMode="auto">
            <a:xfrm>
              <a:off x="2199" y="1965"/>
              <a:ext cx="254" cy="2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en-US" sz="2100" b="0" i="0">
                  <a:solidFill>
                    <a:srgbClr val="000000"/>
                  </a:solidFill>
                  <a:latin typeface="Times Ten Roman" pitchFamily="18" charset="0"/>
                </a:rPr>
                <a:t>Out</a:t>
              </a:r>
              <a:endParaRPr lang="en-US" altLang="en-US"/>
            </a:p>
          </p:txBody>
        </p:sp>
        <p:sp>
          <p:nvSpPr>
            <p:cNvPr id="29703" name="Rectangle 9"/>
            <p:cNvSpPr>
              <a:spLocks noChangeArrowheads="1"/>
            </p:cNvSpPr>
            <p:nvPr/>
          </p:nvSpPr>
          <p:spPr bwMode="auto">
            <a:xfrm>
              <a:off x="1367" y="3479"/>
              <a:ext cx="217" cy="2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en-US" sz="2100" b="0" i="0">
                  <a:solidFill>
                    <a:srgbClr val="000000"/>
                  </a:solidFill>
                  <a:latin typeface="Times Ten Roman" pitchFamily="18" charset="0"/>
                </a:rPr>
                <a:t>ln1</a:t>
              </a:r>
              <a:endParaRPr lang="en-US" altLang="en-US"/>
            </a:p>
          </p:txBody>
        </p:sp>
        <p:sp>
          <p:nvSpPr>
            <p:cNvPr id="29704" name="Rectangle 10"/>
            <p:cNvSpPr>
              <a:spLocks noChangeArrowheads="1"/>
            </p:cNvSpPr>
            <p:nvPr/>
          </p:nvSpPr>
          <p:spPr bwMode="auto">
            <a:xfrm>
              <a:off x="1683" y="3479"/>
              <a:ext cx="217" cy="2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en-US" sz="2100" b="0" i="0">
                  <a:solidFill>
                    <a:srgbClr val="000000"/>
                  </a:solidFill>
                  <a:latin typeface="Times Ten Roman" pitchFamily="18" charset="0"/>
                </a:rPr>
                <a:t>ln2</a:t>
              </a:r>
              <a:endParaRPr lang="en-US" altLang="en-US"/>
            </a:p>
          </p:txBody>
        </p:sp>
        <p:sp>
          <p:nvSpPr>
            <p:cNvPr id="29705" name="Freeform 11"/>
            <p:cNvSpPr>
              <a:spLocks/>
            </p:cNvSpPr>
            <p:nvPr/>
          </p:nvSpPr>
          <p:spPr bwMode="auto">
            <a:xfrm>
              <a:off x="1417" y="1221"/>
              <a:ext cx="442" cy="1673"/>
            </a:xfrm>
            <a:custGeom>
              <a:avLst/>
              <a:gdLst>
                <a:gd name="T0" fmla="*/ 442 w 442"/>
                <a:gd name="T1" fmla="*/ 1268 h 1673"/>
                <a:gd name="T2" fmla="*/ 0 w 442"/>
                <a:gd name="T3" fmla="*/ 1673 h 1673"/>
                <a:gd name="T4" fmla="*/ 0 w 442"/>
                <a:gd name="T5" fmla="*/ 0 h 1673"/>
                <a:gd name="T6" fmla="*/ 442 w 442"/>
                <a:gd name="T7" fmla="*/ 411 h 1673"/>
                <a:gd name="T8" fmla="*/ 442 w 442"/>
                <a:gd name="T9" fmla="*/ 1268 h 167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42"/>
                <a:gd name="T16" fmla="*/ 0 h 1673"/>
                <a:gd name="T17" fmla="*/ 442 w 442"/>
                <a:gd name="T18" fmla="*/ 1673 h 167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42" h="1673">
                  <a:moveTo>
                    <a:pt x="442" y="1268"/>
                  </a:moveTo>
                  <a:lnTo>
                    <a:pt x="0" y="1673"/>
                  </a:lnTo>
                  <a:lnTo>
                    <a:pt x="0" y="0"/>
                  </a:lnTo>
                  <a:lnTo>
                    <a:pt x="442" y="411"/>
                  </a:lnTo>
                  <a:lnTo>
                    <a:pt x="442" y="1268"/>
                  </a:lnTo>
                  <a:close/>
                </a:path>
              </a:pathLst>
            </a:custGeom>
            <a:solidFill>
              <a:srgbClr val="E5E5E5"/>
            </a:solidFill>
            <a:ln w="15875" cap="flat">
              <a:solidFill>
                <a:srgbClr val="000000"/>
              </a:solidFill>
              <a:prstDash val="solid"/>
              <a:miter lim="800000"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29706" name="Line 12"/>
            <p:cNvSpPr>
              <a:spLocks noChangeShapeType="1"/>
            </p:cNvSpPr>
            <p:nvPr/>
          </p:nvSpPr>
          <p:spPr bwMode="auto">
            <a:xfrm>
              <a:off x="1859" y="2058"/>
              <a:ext cx="279" cy="1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9707" name="Line 13"/>
            <p:cNvSpPr>
              <a:spLocks noChangeShapeType="1"/>
            </p:cNvSpPr>
            <p:nvPr/>
          </p:nvSpPr>
          <p:spPr bwMode="auto">
            <a:xfrm>
              <a:off x="2827" y="1842"/>
              <a:ext cx="668" cy="1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9708" name="Line 14"/>
            <p:cNvSpPr>
              <a:spLocks noChangeShapeType="1"/>
            </p:cNvSpPr>
            <p:nvPr/>
          </p:nvSpPr>
          <p:spPr bwMode="auto">
            <a:xfrm>
              <a:off x="2827" y="2800"/>
              <a:ext cx="668" cy="1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9709" name="Line 15"/>
            <p:cNvSpPr>
              <a:spLocks noChangeShapeType="1"/>
            </p:cNvSpPr>
            <p:nvPr/>
          </p:nvSpPr>
          <p:spPr bwMode="auto">
            <a:xfrm>
              <a:off x="4785" y="2321"/>
              <a:ext cx="426" cy="1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9710" name="Rectangle 16"/>
            <p:cNvSpPr>
              <a:spLocks noChangeArrowheads="1"/>
            </p:cNvSpPr>
            <p:nvPr/>
          </p:nvSpPr>
          <p:spPr bwMode="auto">
            <a:xfrm>
              <a:off x="490" y="1221"/>
              <a:ext cx="427" cy="1673"/>
            </a:xfrm>
            <a:prstGeom prst="rect">
              <a:avLst/>
            </a:prstGeom>
            <a:solidFill>
              <a:srgbClr val="E5E5E5"/>
            </a:solidFill>
            <a:ln w="1587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IN" altLang="en-US"/>
            </a:p>
          </p:txBody>
        </p:sp>
        <p:sp>
          <p:nvSpPr>
            <p:cNvPr id="29711" name="Rectangle 17"/>
            <p:cNvSpPr>
              <a:spLocks noChangeArrowheads="1"/>
            </p:cNvSpPr>
            <p:nvPr/>
          </p:nvSpPr>
          <p:spPr bwMode="auto">
            <a:xfrm>
              <a:off x="480" y="2960"/>
              <a:ext cx="667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en-US" b="0" i="0">
                  <a:solidFill>
                    <a:srgbClr val="000000"/>
                  </a:solidFill>
                  <a:latin typeface="Times Ten Roman" pitchFamily="18" charset="0"/>
                </a:rPr>
                <a:t>Memory</a:t>
              </a:r>
              <a:endParaRPr lang="en-US" altLang="en-US"/>
            </a:p>
          </p:txBody>
        </p:sp>
        <p:sp>
          <p:nvSpPr>
            <p:cNvPr id="29712" name="Line 18"/>
            <p:cNvSpPr>
              <a:spLocks noChangeShapeType="1"/>
            </p:cNvSpPr>
            <p:nvPr/>
          </p:nvSpPr>
          <p:spPr bwMode="auto">
            <a:xfrm>
              <a:off x="917" y="1432"/>
              <a:ext cx="500" cy="1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9713" name="Line 19"/>
            <p:cNvSpPr>
              <a:spLocks noChangeShapeType="1"/>
            </p:cNvSpPr>
            <p:nvPr/>
          </p:nvSpPr>
          <p:spPr bwMode="auto">
            <a:xfrm>
              <a:off x="917" y="2684"/>
              <a:ext cx="500" cy="1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9714" name="Line 20"/>
            <p:cNvSpPr>
              <a:spLocks noChangeShapeType="1"/>
            </p:cNvSpPr>
            <p:nvPr/>
          </p:nvSpPr>
          <p:spPr bwMode="auto">
            <a:xfrm>
              <a:off x="917" y="2268"/>
              <a:ext cx="500" cy="1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9715" name="Line 21"/>
            <p:cNvSpPr>
              <a:spLocks noChangeShapeType="1"/>
            </p:cNvSpPr>
            <p:nvPr/>
          </p:nvSpPr>
          <p:spPr bwMode="auto">
            <a:xfrm>
              <a:off x="917" y="1853"/>
              <a:ext cx="500" cy="1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9716" name="Line 22"/>
            <p:cNvSpPr>
              <a:spLocks noChangeShapeType="1"/>
            </p:cNvSpPr>
            <p:nvPr/>
          </p:nvSpPr>
          <p:spPr bwMode="auto">
            <a:xfrm flipV="1">
              <a:off x="1753" y="2689"/>
              <a:ext cx="1" cy="753"/>
            </a:xfrm>
            <a:prstGeom prst="line">
              <a:avLst/>
            </a:prstGeom>
            <a:noFill/>
            <a:ln w="33338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9717" name="Freeform 23"/>
            <p:cNvSpPr>
              <a:spLocks/>
            </p:cNvSpPr>
            <p:nvPr/>
          </p:nvSpPr>
          <p:spPr bwMode="auto">
            <a:xfrm>
              <a:off x="1711" y="2584"/>
              <a:ext cx="84" cy="142"/>
            </a:xfrm>
            <a:custGeom>
              <a:avLst/>
              <a:gdLst>
                <a:gd name="T0" fmla="*/ 6090 w 16"/>
                <a:gd name="T1" fmla="*/ 16872 h 27"/>
                <a:gd name="T2" fmla="*/ 0 w 16"/>
                <a:gd name="T3" fmla="*/ 20664 h 27"/>
                <a:gd name="T4" fmla="*/ 0 w 16"/>
                <a:gd name="T5" fmla="*/ 20664 h 27"/>
                <a:gd name="T6" fmla="*/ 3775 w 16"/>
                <a:gd name="T7" fmla="*/ 10760 h 27"/>
                <a:gd name="T8" fmla="*/ 6090 w 16"/>
                <a:gd name="T9" fmla="*/ 0 h 27"/>
                <a:gd name="T10" fmla="*/ 8405 w 16"/>
                <a:gd name="T11" fmla="*/ 10760 h 27"/>
                <a:gd name="T12" fmla="*/ 12154 w 16"/>
                <a:gd name="T13" fmla="*/ 20664 h 27"/>
                <a:gd name="T14" fmla="*/ 12154 w 16"/>
                <a:gd name="T15" fmla="*/ 20664 h 27"/>
                <a:gd name="T16" fmla="*/ 6090 w 16"/>
                <a:gd name="T17" fmla="*/ 16872 h 27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16"/>
                <a:gd name="T28" fmla="*/ 0 h 27"/>
                <a:gd name="T29" fmla="*/ 16 w 16"/>
                <a:gd name="T30" fmla="*/ 27 h 27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16" h="27">
                  <a:moveTo>
                    <a:pt x="8" y="22"/>
                  </a:moveTo>
                  <a:cubicBezTo>
                    <a:pt x="0" y="27"/>
                    <a:pt x="0" y="27"/>
                    <a:pt x="0" y="27"/>
                  </a:cubicBezTo>
                  <a:cubicBezTo>
                    <a:pt x="0" y="27"/>
                    <a:pt x="0" y="27"/>
                    <a:pt x="0" y="27"/>
                  </a:cubicBezTo>
                  <a:cubicBezTo>
                    <a:pt x="5" y="14"/>
                    <a:pt x="5" y="14"/>
                    <a:pt x="5" y="14"/>
                  </a:cubicBezTo>
                  <a:cubicBezTo>
                    <a:pt x="6" y="9"/>
                    <a:pt x="7" y="5"/>
                    <a:pt x="8" y="0"/>
                  </a:cubicBezTo>
                  <a:cubicBezTo>
                    <a:pt x="9" y="5"/>
                    <a:pt x="10" y="9"/>
                    <a:pt x="11" y="14"/>
                  </a:cubicBezTo>
                  <a:cubicBezTo>
                    <a:pt x="16" y="27"/>
                    <a:pt x="16" y="27"/>
                    <a:pt x="16" y="27"/>
                  </a:cubicBezTo>
                  <a:cubicBezTo>
                    <a:pt x="16" y="27"/>
                    <a:pt x="16" y="27"/>
                    <a:pt x="16" y="27"/>
                  </a:cubicBezTo>
                  <a:lnTo>
                    <a:pt x="8" y="2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9718" name="Line 24"/>
            <p:cNvSpPr>
              <a:spLocks noChangeShapeType="1"/>
            </p:cNvSpPr>
            <p:nvPr/>
          </p:nvSpPr>
          <p:spPr bwMode="auto">
            <a:xfrm flipV="1">
              <a:off x="1522" y="2905"/>
              <a:ext cx="1" cy="537"/>
            </a:xfrm>
            <a:prstGeom prst="line">
              <a:avLst/>
            </a:prstGeom>
            <a:noFill/>
            <a:ln w="33338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9719" name="Freeform 25"/>
            <p:cNvSpPr>
              <a:spLocks/>
            </p:cNvSpPr>
            <p:nvPr/>
          </p:nvSpPr>
          <p:spPr bwMode="auto">
            <a:xfrm>
              <a:off x="1480" y="2800"/>
              <a:ext cx="84" cy="142"/>
            </a:xfrm>
            <a:custGeom>
              <a:avLst/>
              <a:gdLst>
                <a:gd name="T0" fmla="*/ 6090 w 16"/>
                <a:gd name="T1" fmla="*/ 16872 h 27"/>
                <a:gd name="T2" fmla="*/ 0 w 16"/>
                <a:gd name="T3" fmla="*/ 20664 h 27"/>
                <a:gd name="T4" fmla="*/ 0 w 16"/>
                <a:gd name="T5" fmla="*/ 19943 h 27"/>
                <a:gd name="T6" fmla="*/ 3775 w 16"/>
                <a:gd name="T7" fmla="*/ 9903 h 27"/>
                <a:gd name="T8" fmla="*/ 6090 w 16"/>
                <a:gd name="T9" fmla="*/ 0 h 27"/>
                <a:gd name="T10" fmla="*/ 8405 w 16"/>
                <a:gd name="T11" fmla="*/ 9903 h 27"/>
                <a:gd name="T12" fmla="*/ 12154 w 16"/>
                <a:gd name="T13" fmla="*/ 19943 h 27"/>
                <a:gd name="T14" fmla="*/ 12154 w 16"/>
                <a:gd name="T15" fmla="*/ 20664 h 27"/>
                <a:gd name="T16" fmla="*/ 6090 w 16"/>
                <a:gd name="T17" fmla="*/ 16872 h 27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16"/>
                <a:gd name="T28" fmla="*/ 0 h 27"/>
                <a:gd name="T29" fmla="*/ 16 w 16"/>
                <a:gd name="T30" fmla="*/ 27 h 27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16" h="27">
                  <a:moveTo>
                    <a:pt x="8" y="22"/>
                  </a:moveTo>
                  <a:cubicBezTo>
                    <a:pt x="0" y="27"/>
                    <a:pt x="0" y="27"/>
                    <a:pt x="0" y="27"/>
                  </a:cubicBezTo>
                  <a:cubicBezTo>
                    <a:pt x="0" y="26"/>
                    <a:pt x="0" y="26"/>
                    <a:pt x="0" y="26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6" y="9"/>
                    <a:pt x="7" y="4"/>
                    <a:pt x="8" y="0"/>
                  </a:cubicBezTo>
                  <a:cubicBezTo>
                    <a:pt x="9" y="4"/>
                    <a:pt x="10" y="9"/>
                    <a:pt x="11" y="13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7"/>
                    <a:pt x="16" y="27"/>
                    <a:pt x="16" y="27"/>
                  </a:cubicBezTo>
                  <a:lnTo>
                    <a:pt x="8" y="2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9720" name="Line 26"/>
            <p:cNvSpPr>
              <a:spLocks noChangeShapeType="1"/>
            </p:cNvSpPr>
            <p:nvPr/>
          </p:nvSpPr>
          <p:spPr bwMode="auto">
            <a:xfrm>
              <a:off x="4137" y="1568"/>
              <a:ext cx="1" cy="1568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9721" name="Line 27"/>
            <p:cNvSpPr>
              <a:spLocks noChangeShapeType="1"/>
            </p:cNvSpPr>
            <p:nvPr/>
          </p:nvSpPr>
          <p:spPr bwMode="auto">
            <a:xfrm>
              <a:off x="3564" y="1900"/>
              <a:ext cx="1152" cy="1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9722" name="Rectangle 28"/>
            <p:cNvSpPr>
              <a:spLocks noChangeArrowheads="1"/>
            </p:cNvSpPr>
            <p:nvPr/>
          </p:nvSpPr>
          <p:spPr bwMode="auto">
            <a:xfrm>
              <a:off x="3711" y="1655"/>
              <a:ext cx="141" cy="2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en-US" sz="2100" b="0" i="0">
                  <a:solidFill>
                    <a:srgbClr val="000000"/>
                  </a:solidFill>
                  <a:latin typeface="Times Ten Roman" pitchFamily="18" charset="0"/>
                </a:rPr>
                <a:t>In</a:t>
              </a:r>
              <a:endParaRPr lang="en-US" altLang="en-US"/>
            </a:p>
          </p:txBody>
        </p:sp>
        <p:sp>
          <p:nvSpPr>
            <p:cNvPr id="29723" name="Rectangle 29"/>
            <p:cNvSpPr>
              <a:spLocks noChangeArrowheads="1"/>
            </p:cNvSpPr>
            <p:nvPr/>
          </p:nvSpPr>
          <p:spPr bwMode="auto">
            <a:xfrm>
              <a:off x="4331" y="1655"/>
              <a:ext cx="254" cy="2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en-US" sz="2100" b="0" i="0">
                  <a:solidFill>
                    <a:srgbClr val="000000"/>
                  </a:solidFill>
                  <a:latin typeface="Times Ten Roman" pitchFamily="18" charset="0"/>
                </a:rPr>
                <a:t>Out</a:t>
              </a:r>
              <a:endParaRPr lang="en-US" altLang="en-US"/>
            </a:p>
          </p:txBody>
        </p:sp>
        <p:sp>
          <p:nvSpPr>
            <p:cNvPr id="29724" name="Rectangle 30"/>
            <p:cNvSpPr>
              <a:spLocks noChangeArrowheads="1"/>
            </p:cNvSpPr>
            <p:nvPr/>
          </p:nvSpPr>
          <p:spPr bwMode="auto">
            <a:xfrm>
              <a:off x="3706" y="1984"/>
              <a:ext cx="170" cy="2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en-US" sz="2100" b="0" i="0">
                  <a:solidFill>
                    <a:srgbClr val="000000"/>
                  </a:solidFill>
                  <a:latin typeface="Times Ten Roman" pitchFamily="18" charset="0"/>
                </a:rPr>
                <a:t>00</a:t>
              </a:r>
              <a:endParaRPr lang="en-US" altLang="en-US"/>
            </a:p>
          </p:txBody>
        </p:sp>
        <p:sp>
          <p:nvSpPr>
            <p:cNvPr id="29725" name="Rectangle 31"/>
            <p:cNvSpPr>
              <a:spLocks noChangeArrowheads="1"/>
            </p:cNvSpPr>
            <p:nvPr/>
          </p:nvSpPr>
          <p:spPr bwMode="auto">
            <a:xfrm>
              <a:off x="4416" y="1984"/>
              <a:ext cx="96" cy="2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en-US" sz="2100" b="0" i="0">
                  <a:solidFill>
                    <a:srgbClr val="000000"/>
                  </a:solidFill>
                  <a:latin typeface="Times Ten Roman" pitchFamily="18" charset="0"/>
                </a:rPr>
                <a:t>0</a:t>
              </a:r>
              <a:endParaRPr lang="en-US" altLang="en-US"/>
            </a:p>
          </p:txBody>
        </p:sp>
        <p:sp>
          <p:nvSpPr>
            <p:cNvPr id="29726" name="Rectangle 32"/>
            <p:cNvSpPr>
              <a:spLocks noChangeArrowheads="1"/>
            </p:cNvSpPr>
            <p:nvPr/>
          </p:nvSpPr>
          <p:spPr bwMode="auto">
            <a:xfrm>
              <a:off x="3706" y="2314"/>
              <a:ext cx="170" cy="2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en-US" sz="2100" b="0" i="0">
                  <a:solidFill>
                    <a:srgbClr val="000000"/>
                  </a:solidFill>
                  <a:latin typeface="Times Ten Roman" pitchFamily="18" charset="0"/>
                </a:rPr>
                <a:t>01</a:t>
              </a:r>
              <a:endParaRPr lang="en-US" altLang="en-US"/>
            </a:p>
          </p:txBody>
        </p:sp>
        <p:sp>
          <p:nvSpPr>
            <p:cNvPr id="29727" name="Rectangle 33"/>
            <p:cNvSpPr>
              <a:spLocks noChangeArrowheads="1"/>
            </p:cNvSpPr>
            <p:nvPr/>
          </p:nvSpPr>
          <p:spPr bwMode="auto">
            <a:xfrm>
              <a:off x="4434" y="2314"/>
              <a:ext cx="85" cy="2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en-US" sz="2100" b="0" i="0">
                  <a:solidFill>
                    <a:srgbClr val="000000"/>
                  </a:solidFill>
                  <a:latin typeface="Times Ten Roman" pitchFamily="18" charset="0"/>
                </a:rPr>
                <a:t>1</a:t>
              </a:r>
              <a:endParaRPr lang="en-US" altLang="en-US"/>
            </a:p>
          </p:txBody>
        </p:sp>
        <p:sp>
          <p:nvSpPr>
            <p:cNvPr id="29728" name="Rectangle 34"/>
            <p:cNvSpPr>
              <a:spLocks noChangeArrowheads="1"/>
            </p:cNvSpPr>
            <p:nvPr/>
          </p:nvSpPr>
          <p:spPr bwMode="auto">
            <a:xfrm>
              <a:off x="3706" y="2643"/>
              <a:ext cx="170" cy="2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en-US" sz="2100" b="0" i="0">
                  <a:solidFill>
                    <a:srgbClr val="000000"/>
                  </a:solidFill>
                  <a:latin typeface="Times Ten Roman" pitchFamily="18" charset="0"/>
                </a:rPr>
                <a:t>10</a:t>
              </a:r>
              <a:endParaRPr lang="en-US" altLang="en-US"/>
            </a:p>
          </p:txBody>
        </p:sp>
        <p:sp>
          <p:nvSpPr>
            <p:cNvPr id="29729" name="Rectangle 35"/>
            <p:cNvSpPr>
              <a:spLocks noChangeArrowheads="1"/>
            </p:cNvSpPr>
            <p:nvPr/>
          </p:nvSpPr>
          <p:spPr bwMode="auto">
            <a:xfrm>
              <a:off x="4434" y="2643"/>
              <a:ext cx="85" cy="2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en-US" sz="2100" b="0" i="0">
                  <a:solidFill>
                    <a:srgbClr val="000000"/>
                  </a:solidFill>
                  <a:latin typeface="Times Ten Roman" pitchFamily="18" charset="0"/>
                </a:rPr>
                <a:t>1</a:t>
              </a:r>
              <a:endParaRPr lang="en-US" altLang="en-US"/>
            </a:p>
          </p:txBody>
        </p:sp>
        <p:sp>
          <p:nvSpPr>
            <p:cNvPr id="29730" name="Rectangle 36"/>
            <p:cNvSpPr>
              <a:spLocks noChangeArrowheads="1"/>
            </p:cNvSpPr>
            <p:nvPr/>
          </p:nvSpPr>
          <p:spPr bwMode="auto">
            <a:xfrm>
              <a:off x="3706" y="2974"/>
              <a:ext cx="163" cy="2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en-US" sz="2100" b="0" i="0">
                  <a:solidFill>
                    <a:srgbClr val="000000"/>
                  </a:solidFill>
                  <a:latin typeface="Times Ten Roman" pitchFamily="18" charset="0"/>
                </a:rPr>
                <a:t>11</a:t>
              </a:r>
              <a:endParaRPr lang="en-US" altLang="en-US"/>
            </a:p>
          </p:txBody>
        </p:sp>
        <p:sp>
          <p:nvSpPr>
            <p:cNvPr id="29731" name="Rectangle 37"/>
            <p:cNvSpPr>
              <a:spLocks noChangeArrowheads="1"/>
            </p:cNvSpPr>
            <p:nvPr/>
          </p:nvSpPr>
          <p:spPr bwMode="auto">
            <a:xfrm>
              <a:off x="4434" y="2974"/>
              <a:ext cx="85" cy="2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en-US" sz="2100" b="0" i="0">
                  <a:solidFill>
                    <a:srgbClr val="000000"/>
                  </a:solidFill>
                  <a:latin typeface="Times Ten Roman" pitchFamily="18" charset="0"/>
                </a:rPr>
                <a:t>0</a:t>
              </a:r>
              <a:endParaRPr lang="en-US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16662788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6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4000"/>
              <a:t>2-input mux </a:t>
            </a:r>
            <a:br>
              <a:rPr lang="en-US" altLang="en-US" sz="4000"/>
            </a:br>
            <a:r>
              <a:rPr lang="en-US" altLang="en-US" sz="4000"/>
              <a:t>as programmable logic block</a:t>
            </a:r>
          </a:p>
        </p:txBody>
      </p:sp>
      <p:sp>
        <p:nvSpPr>
          <p:cNvPr id="416774" name="AutoShape 6"/>
          <p:cNvSpPr>
            <a:spLocks noChangeAspect="1" noChangeArrowheads="1" noTextEdit="1"/>
          </p:cNvSpPr>
          <p:nvPr/>
        </p:nvSpPr>
        <p:spPr bwMode="auto">
          <a:xfrm>
            <a:off x="2895600" y="1905000"/>
            <a:ext cx="6019800" cy="3429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416776" name="Freeform 8"/>
          <p:cNvSpPr>
            <a:spLocks/>
          </p:cNvSpPr>
          <p:nvPr/>
        </p:nvSpPr>
        <p:spPr bwMode="auto">
          <a:xfrm>
            <a:off x="3438526" y="2725738"/>
            <a:ext cx="773113" cy="1751012"/>
          </a:xfrm>
          <a:custGeom>
            <a:avLst/>
            <a:gdLst>
              <a:gd name="T0" fmla="*/ 0 w 333"/>
              <a:gd name="T1" fmla="*/ 822 h 822"/>
              <a:gd name="T2" fmla="*/ 333 w 333"/>
              <a:gd name="T3" fmla="*/ 662 h 822"/>
              <a:gd name="T4" fmla="*/ 333 w 333"/>
              <a:gd name="T5" fmla="*/ 161 h 822"/>
              <a:gd name="T6" fmla="*/ 0 w 333"/>
              <a:gd name="T7" fmla="*/ 0 h 822"/>
              <a:gd name="T8" fmla="*/ 0 w 333"/>
              <a:gd name="T9" fmla="*/ 822 h 82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33" h="822">
                <a:moveTo>
                  <a:pt x="0" y="822"/>
                </a:moveTo>
                <a:lnTo>
                  <a:pt x="333" y="662"/>
                </a:lnTo>
                <a:lnTo>
                  <a:pt x="333" y="161"/>
                </a:lnTo>
                <a:lnTo>
                  <a:pt x="0" y="0"/>
                </a:lnTo>
                <a:lnTo>
                  <a:pt x="0" y="822"/>
                </a:lnTo>
                <a:close/>
              </a:path>
            </a:pathLst>
          </a:custGeom>
          <a:noFill/>
          <a:ln w="7938" cap="flat">
            <a:solidFill>
              <a:srgbClr val="000000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416777" name="Line 9"/>
          <p:cNvSpPr>
            <a:spLocks noChangeShapeType="1"/>
          </p:cNvSpPr>
          <p:nvPr/>
        </p:nvSpPr>
        <p:spPr bwMode="auto">
          <a:xfrm flipH="1">
            <a:off x="4211639" y="3602039"/>
            <a:ext cx="377825" cy="1587"/>
          </a:xfrm>
          <a:prstGeom prst="line">
            <a:avLst/>
          </a:prstGeom>
          <a:noFill/>
          <a:ln w="7938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416778" name="Rectangle 10"/>
          <p:cNvSpPr>
            <a:spLocks noChangeArrowheads="1"/>
          </p:cNvSpPr>
          <p:nvPr/>
        </p:nvSpPr>
        <p:spPr bwMode="auto">
          <a:xfrm>
            <a:off x="4613275" y="3413126"/>
            <a:ext cx="94578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altLang="en-US" sz="1600">
                <a:solidFill>
                  <a:srgbClr val="000000"/>
                </a:solidFill>
              </a:rPr>
              <a:t>F</a:t>
            </a:r>
            <a:endParaRPr lang="en-US" altLang="en-US" sz="1600"/>
          </a:p>
        </p:txBody>
      </p:sp>
      <p:sp>
        <p:nvSpPr>
          <p:cNvPr id="416779" name="Line 11"/>
          <p:cNvSpPr>
            <a:spLocks noChangeShapeType="1"/>
          </p:cNvSpPr>
          <p:nvPr/>
        </p:nvSpPr>
        <p:spPr bwMode="auto">
          <a:xfrm flipH="1">
            <a:off x="3060701" y="3235325"/>
            <a:ext cx="377825" cy="1588"/>
          </a:xfrm>
          <a:prstGeom prst="line">
            <a:avLst/>
          </a:prstGeom>
          <a:noFill/>
          <a:ln w="7938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416780" name="Rectangle 12"/>
          <p:cNvSpPr>
            <a:spLocks noChangeArrowheads="1"/>
          </p:cNvSpPr>
          <p:nvPr/>
        </p:nvSpPr>
        <p:spPr bwMode="auto">
          <a:xfrm>
            <a:off x="2897188" y="3144839"/>
            <a:ext cx="118622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altLang="en-US" sz="1600">
                <a:solidFill>
                  <a:srgbClr val="000000"/>
                </a:solidFill>
              </a:rPr>
              <a:t>A</a:t>
            </a:r>
            <a:endParaRPr lang="en-US" altLang="en-US" sz="1600"/>
          </a:p>
        </p:txBody>
      </p:sp>
      <p:sp>
        <p:nvSpPr>
          <p:cNvPr id="416781" name="Rectangle 13"/>
          <p:cNvSpPr>
            <a:spLocks noChangeArrowheads="1"/>
          </p:cNvSpPr>
          <p:nvPr/>
        </p:nvSpPr>
        <p:spPr bwMode="auto">
          <a:xfrm>
            <a:off x="3538538" y="3144839"/>
            <a:ext cx="104196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altLang="en-US" sz="1600">
                <a:solidFill>
                  <a:srgbClr val="000000"/>
                </a:solidFill>
              </a:rPr>
              <a:t>0</a:t>
            </a:r>
            <a:endParaRPr lang="en-US" altLang="en-US" sz="1600"/>
          </a:p>
        </p:txBody>
      </p:sp>
      <p:sp>
        <p:nvSpPr>
          <p:cNvPr id="416782" name="Line 14"/>
          <p:cNvSpPr>
            <a:spLocks noChangeShapeType="1"/>
          </p:cNvSpPr>
          <p:nvPr/>
        </p:nvSpPr>
        <p:spPr bwMode="auto">
          <a:xfrm flipH="1">
            <a:off x="3060701" y="3929064"/>
            <a:ext cx="377825" cy="3175"/>
          </a:xfrm>
          <a:prstGeom prst="line">
            <a:avLst/>
          </a:prstGeom>
          <a:noFill/>
          <a:ln w="7938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416783" name="Line 15"/>
          <p:cNvSpPr>
            <a:spLocks noChangeShapeType="1"/>
          </p:cNvSpPr>
          <p:nvPr/>
        </p:nvSpPr>
        <p:spPr bwMode="auto">
          <a:xfrm>
            <a:off x="3829050" y="4306888"/>
            <a:ext cx="1588" cy="347662"/>
          </a:xfrm>
          <a:prstGeom prst="line">
            <a:avLst/>
          </a:prstGeom>
          <a:noFill/>
          <a:ln w="7938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416784" name="Rectangle 16"/>
          <p:cNvSpPr>
            <a:spLocks noChangeArrowheads="1"/>
          </p:cNvSpPr>
          <p:nvPr/>
        </p:nvSpPr>
        <p:spPr bwMode="auto">
          <a:xfrm>
            <a:off x="2901950" y="3833814"/>
            <a:ext cx="112210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altLang="en-US" sz="1600">
                <a:solidFill>
                  <a:srgbClr val="000000"/>
                </a:solidFill>
              </a:rPr>
              <a:t>B</a:t>
            </a:r>
            <a:endParaRPr lang="en-US" altLang="en-US" sz="1600"/>
          </a:p>
        </p:txBody>
      </p:sp>
      <p:sp>
        <p:nvSpPr>
          <p:cNvPr id="416785" name="Rectangle 17"/>
          <p:cNvSpPr>
            <a:spLocks noChangeArrowheads="1"/>
          </p:cNvSpPr>
          <p:nvPr/>
        </p:nvSpPr>
        <p:spPr bwMode="auto">
          <a:xfrm>
            <a:off x="3776663" y="4684714"/>
            <a:ext cx="94578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altLang="en-US" sz="1600">
                <a:solidFill>
                  <a:srgbClr val="000000"/>
                </a:solidFill>
              </a:rPr>
              <a:t>S</a:t>
            </a:r>
            <a:endParaRPr lang="en-US" altLang="en-US" sz="1600"/>
          </a:p>
        </p:txBody>
      </p:sp>
      <p:sp>
        <p:nvSpPr>
          <p:cNvPr id="416786" name="Rectangle 18"/>
          <p:cNvSpPr>
            <a:spLocks noChangeArrowheads="1"/>
          </p:cNvSpPr>
          <p:nvPr/>
        </p:nvSpPr>
        <p:spPr bwMode="auto">
          <a:xfrm>
            <a:off x="3538538" y="3833814"/>
            <a:ext cx="104196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altLang="en-US" sz="1600">
                <a:solidFill>
                  <a:srgbClr val="000000"/>
                </a:solidFill>
              </a:rPr>
              <a:t>1</a:t>
            </a:r>
            <a:endParaRPr lang="en-US" altLang="en-US" sz="1600"/>
          </a:p>
        </p:txBody>
      </p:sp>
      <p:sp>
        <p:nvSpPr>
          <p:cNvPr id="416797" name="Rectangle 29"/>
          <p:cNvSpPr>
            <a:spLocks noChangeArrowheads="1"/>
          </p:cNvSpPr>
          <p:nvPr/>
        </p:nvSpPr>
        <p:spPr bwMode="auto">
          <a:xfrm>
            <a:off x="8607426" y="2360614"/>
            <a:ext cx="65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endParaRPr lang="en-US" altLang="en-US" sz="1600"/>
          </a:p>
        </p:txBody>
      </p:sp>
      <p:grpSp>
        <p:nvGrpSpPr>
          <p:cNvPr id="416845" name="Group 77"/>
          <p:cNvGrpSpPr>
            <a:grpSpLocks/>
          </p:cNvGrpSpPr>
          <p:nvPr/>
        </p:nvGrpSpPr>
        <p:grpSpPr bwMode="auto">
          <a:xfrm>
            <a:off x="6553201" y="1916114"/>
            <a:ext cx="2124075" cy="3421063"/>
            <a:chOff x="3462" y="1207"/>
            <a:chExt cx="1187" cy="2155"/>
          </a:xfrm>
        </p:grpSpPr>
        <p:sp>
          <p:nvSpPr>
            <p:cNvPr id="416787" name="Line 19"/>
            <p:cNvSpPr>
              <a:spLocks noChangeShapeType="1"/>
            </p:cNvSpPr>
            <p:nvPr/>
          </p:nvSpPr>
          <p:spPr bwMode="auto">
            <a:xfrm>
              <a:off x="3462" y="1207"/>
              <a:ext cx="1187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416788" name="Line 20"/>
            <p:cNvSpPr>
              <a:spLocks noChangeShapeType="1"/>
            </p:cNvSpPr>
            <p:nvPr/>
          </p:nvSpPr>
          <p:spPr bwMode="auto">
            <a:xfrm flipV="1">
              <a:off x="4266" y="1207"/>
              <a:ext cx="1" cy="2146"/>
            </a:xfrm>
            <a:prstGeom prst="line">
              <a:avLst/>
            </a:prstGeom>
            <a:noFill/>
            <a:ln w="7938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416789" name="Line 21"/>
            <p:cNvSpPr>
              <a:spLocks noChangeShapeType="1"/>
            </p:cNvSpPr>
            <p:nvPr/>
          </p:nvSpPr>
          <p:spPr bwMode="auto">
            <a:xfrm flipH="1">
              <a:off x="3462" y="1654"/>
              <a:ext cx="1187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416790" name="Line 22"/>
            <p:cNvSpPr>
              <a:spLocks noChangeShapeType="1"/>
            </p:cNvSpPr>
            <p:nvPr/>
          </p:nvSpPr>
          <p:spPr bwMode="auto">
            <a:xfrm flipH="1">
              <a:off x="3462" y="3353"/>
              <a:ext cx="1187" cy="2"/>
            </a:xfrm>
            <a:prstGeom prst="line">
              <a:avLst/>
            </a:prstGeom>
            <a:noFill/>
            <a:ln w="7938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416791" name="Line 23"/>
            <p:cNvSpPr>
              <a:spLocks noChangeShapeType="1"/>
            </p:cNvSpPr>
            <p:nvPr/>
          </p:nvSpPr>
          <p:spPr bwMode="auto">
            <a:xfrm>
              <a:off x="3462" y="1428"/>
              <a:ext cx="804" cy="2"/>
            </a:xfrm>
            <a:prstGeom prst="line">
              <a:avLst/>
            </a:prstGeom>
            <a:noFill/>
            <a:ln w="7938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416792" name="Rectangle 24"/>
            <p:cNvSpPr>
              <a:spLocks noChangeArrowheads="1"/>
            </p:cNvSpPr>
            <p:nvPr/>
          </p:nvSpPr>
          <p:spPr bwMode="auto">
            <a:xfrm>
              <a:off x="3525" y="1250"/>
              <a:ext cx="633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altLang="en-US" sz="1600">
                  <a:solidFill>
                    <a:srgbClr val="000000"/>
                  </a:solidFill>
                </a:rPr>
                <a:t>Configuration</a:t>
              </a:r>
              <a:endParaRPr lang="en-US" altLang="en-US" sz="1600"/>
            </a:p>
          </p:txBody>
        </p:sp>
        <p:sp>
          <p:nvSpPr>
            <p:cNvPr id="416793" name="Rectangle 25"/>
            <p:cNvSpPr>
              <a:spLocks noChangeArrowheads="1"/>
            </p:cNvSpPr>
            <p:nvPr/>
          </p:nvSpPr>
          <p:spPr bwMode="auto">
            <a:xfrm>
              <a:off x="3554" y="1468"/>
              <a:ext cx="66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altLang="en-US" sz="1600">
                  <a:solidFill>
                    <a:srgbClr val="000000"/>
                  </a:solidFill>
                </a:rPr>
                <a:t>A</a:t>
              </a:r>
              <a:endParaRPr lang="en-US" altLang="en-US" sz="1600"/>
            </a:p>
          </p:txBody>
        </p:sp>
        <p:sp>
          <p:nvSpPr>
            <p:cNvPr id="416794" name="Rectangle 26"/>
            <p:cNvSpPr>
              <a:spLocks noChangeArrowheads="1"/>
            </p:cNvSpPr>
            <p:nvPr/>
          </p:nvSpPr>
          <p:spPr bwMode="auto">
            <a:xfrm>
              <a:off x="3823" y="1468"/>
              <a:ext cx="63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altLang="en-US" sz="1600">
                  <a:solidFill>
                    <a:srgbClr val="000000"/>
                  </a:solidFill>
                </a:rPr>
                <a:t>B</a:t>
              </a:r>
              <a:endParaRPr lang="en-US" altLang="en-US" sz="1600"/>
            </a:p>
          </p:txBody>
        </p:sp>
        <p:sp>
          <p:nvSpPr>
            <p:cNvPr id="416795" name="Rectangle 27"/>
            <p:cNvSpPr>
              <a:spLocks noChangeArrowheads="1"/>
            </p:cNvSpPr>
            <p:nvPr/>
          </p:nvSpPr>
          <p:spPr bwMode="auto">
            <a:xfrm>
              <a:off x="4096" y="1468"/>
              <a:ext cx="53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altLang="en-US" sz="1600">
                  <a:solidFill>
                    <a:srgbClr val="000000"/>
                  </a:solidFill>
                </a:rPr>
                <a:t>S</a:t>
              </a:r>
              <a:endParaRPr lang="en-US" altLang="en-US" sz="1600"/>
            </a:p>
          </p:txBody>
        </p:sp>
        <p:sp>
          <p:nvSpPr>
            <p:cNvPr id="416796" name="Rectangle 28"/>
            <p:cNvSpPr>
              <a:spLocks noChangeArrowheads="1"/>
            </p:cNvSpPr>
            <p:nvPr/>
          </p:nvSpPr>
          <p:spPr bwMode="auto">
            <a:xfrm>
              <a:off x="4361" y="1468"/>
              <a:ext cx="110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altLang="en-US" sz="1600">
                  <a:solidFill>
                    <a:srgbClr val="000000"/>
                  </a:solidFill>
                </a:rPr>
                <a:t>F=</a:t>
              </a:r>
              <a:endParaRPr lang="en-US" altLang="en-US" sz="1600"/>
            </a:p>
          </p:txBody>
        </p:sp>
        <p:sp>
          <p:nvSpPr>
            <p:cNvPr id="416798" name="Rectangle 30"/>
            <p:cNvSpPr>
              <a:spLocks noChangeArrowheads="1"/>
            </p:cNvSpPr>
            <p:nvPr/>
          </p:nvSpPr>
          <p:spPr bwMode="auto">
            <a:xfrm>
              <a:off x="3568" y="1666"/>
              <a:ext cx="58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altLang="en-US" sz="1600">
                  <a:solidFill>
                    <a:srgbClr val="000000"/>
                  </a:solidFill>
                </a:rPr>
                <a:t>0</a:t>
              </a:r>
              <a:endParaRPr lang="en-US" altLang="en-US" sz="1600"/>
            </a:p>
          </p:txBody>
        </p:sp>
        <p:sp>
          <p:nvSpPr>
            <p:cNvPr id="416799" name="Rectangle 31"/>
            <p:cNvSpPr>
              <a:spLocks noChangeArrowheads="1"/>
            </p:cNvSpPr>
            <p:nvPr/>
          </p:nvSpPr>
          <p:spPr bwMode="auto">
            <a:xfrm>
              <a:off x="3834" y="1666"/>
              <a:ext cx="58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altLang="en-US" sz="1600">
                  <a:solidFill>
                    <a:srgbClr val="000000"/>
                  </a:solidFill>
                </a:rPr>
                <a:t>0</a:t>
              </a:r>
              <a:endParaRPr lang="en-US" altLang="en-US" sz="1600"/>
            </a:p>
          </p:txBody>
        </p:sp>
        <p:sp>
          <p:nvSpPr>
            <p:cNvPr id="416800" name="Rectangle 32"/>
            <p:cNvSpPr>
              <a:spLocks noChangeArrowheads="1"/>
            </p:cNvSpPr>
            <p:nvPr/>
          </p:nvSpPr>
          <p:spPr bwMode="auto">
            <a:xfrm>
              <a:off x="4099" y="1666"/>
              <a:ext cx="58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altLang="en-US" sz="1600">
                  <a:solidFill>
                    <a:srgbClr val="000000"/>
                  </a:solidFill>
                </a:rPr>
                <a:t>0</a:t>
              </a:r>
              <a:endParaRPr lang="en-US" altLang="en-US" sz="1600"/>
            </a:p>
          </p:txBody>
        </p:sp>
        <p:sp>
          <p:nvSpPr>
            <p:cNvPr id="416801" name="Rectangle 33"/>
            <p:cNvSpPr>
              <a:spLocks noChangeArrowheads="1"/>
            </p:cNvSpPr>
            <p:nvPr/>
          </p:nvSpPr>
          <p:spPr bwMode="auto">
            <a:xfrm>
              <a:off x="4429" y="1666"/>
              <a:ext cx="58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altLang="en-US" sz="1600">
                  <a:solidFill>
                    <a:srgbClr val="000000"/>
                  </a:solidFill>
                </a:rPr>
                <a:t>0</a:t>
              </a:r>
              <a:endParaRPr lang="en-US" altLang="en-US" sz="1600"/>
            </a:p>
          </p:txBody>
        </p:sp>
        <p:sp>
          <p:nvSpPr>
            <p:cNvPr id="416802" name="Rectangle 34"/>
            <p:cNvSpPr>
              <a:spLocks noChangeArrowheads="1"/>
            </p:cNvSpPr>
            <p:nvPr/>
          </p:nvSpPr>
          <p:spPr bwMode="auto">
            <a:xfrm>
              <a:off x="3568" y="1836"/>
              <a:ext cx="58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altLang="en-US" sz="1600">
                  <a:solidFill>
                    <a:srgbClr val="000000"/>
                  </a:solidFill>
                </a:rPr>
                <a:t>0</a:t>
              </a:r>
              <a:endParaRPr lang="en-US" altLang="en-US" sz="1600"/>
            </a:p>
          </p:txBody>
        </p:sp>
        <p:sp>
          <p:nvSpPr>
            <p:cNvPr id="416803" name="Rectangle 35"/>
            <p:cNvSpPr>
              <a:spLocks noChangeArrowheads="1"/>
            </p:cNvSpPr>
            <p:nvPr/>
          </p:nvSpPr>
          <p:spPr bwMode="auto">
            <a:xfrm>
              <a:off x="3820" y="1836"/>
              <a:ext cx="59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altLang="en-US" sz="1600">
                  <a:solidFill>
                    <a:srgbClr val="000000"/>
                  </a:solidFill>
                </a:rPr>
                <a:t>X</a:t>
              </a:r>
              <a:endParaRPr lang="en-US" altLang="en-US" sz="1600"/>
            </a:p>
          </p:txBody>
        </p:sp>
        <p:sp>
          <p:nvSpPr>
            <p:cNvPr id="416804" name="Rectangle 36"/>
            <p:cNvSpPr>
              <a:spLocks noChangeArrowheads="1"/>
            </p:cNvSpPr>
            <p:nvPr/>
          </p:nvSpPr>
          <p:spPr bwMode="auto">
            <a:xfrm>
              <a:off x="4099" y="1836"/>
              <a:ext cx="58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altLang="en-US" sz="1600">
                  <a:solidFill>
                    <a:srgbClr val="000000"/>
                  </a:solidFill>
                </a:rPr>
                <a:t>1</a:t>
              </a:r>
              <a:endParaRPr lang="en-US" altLang="en-US" sz="1600"/>
            </a:p>
          </p:txBody>
        </p:sp>
        <p:sp>
          <p:nvSpPr>
            <p:cNvPr id="416805" name="Rectangle 37"/>
            <p:cNvSpPr>
              <a:spLocks noChangeArrowheads="1"/>
            </p:cNvSpPr>
            <p:nvPr/>
          </p:nvSpPr>
          <p:spPr bwMode="auto">
            <a:xfrm>
              <a:off x="4413" y="1836"/>
              <a:ext cx="59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altLang="en-US" sz="1600">
                  <a:solidFill>
                    <a:srgbClr val="000000"/>
                  </a:solidFill>
                </a:rPr>
                <a:t>X</a:t>
              </a:r>
              <a:endParaRPr lang="en-US" altLang="en-US" sz="1600"/>
            </a:p>
          </p:txBody>
        </p:sp>
        <p:sp>
          <p:nvSpPr>
            <p:cNvPr id="416806" name="Rectangle 38"/>
            <p:cNvSpPr>
              <a:spLocks noChangeArrowheads="1"/>
            </p:cNvSpPr>
            <p:nvPr/>
          </p:nvSpPr>
          <p:spPr bwMode="auto">
            <a:xfrm>
              <a:off x="3568" y="2008"/>
              <a:ext cx="58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altLang="en-US" sz="1600">
                  <a:solidFill>
                    <a:srgbClr val="000000"/>
                  </a:solidFill>
                </a:rPr>
                <a:t>0</a:t>
              </a:r>
              <a:endParaRPr lang="en-US" altLang="en-US" sz="1600"/>
            </a:p>
          </p:txBody>
        </p:sp>
        <p:sp>
          <p:nvSpPr>
            <p:cNvPr id="416807" name="Rectangle 39"/>
            <p:cNvSpPr>
              <a:spLocks noChangeArrowheads="1"/>
            </p:cNvSpPr>
            <p:nvPr/>
          </p:nvSpPr>
          <p:spPr bwMode="auto">
            <a:xfrm>
              <a:off x="3823" y="2008"/>
              <a:ext cx="56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altLang="en-US" sz="1600">
                  <a:solidFill>
                    <a:srgbClr val="000000"/>
                  </a:solidFill>
                </a:rPr>
                <a:t>Y</a:t>
              </a:r>
              <a:endParaRPr lang="en-US" altLang="en-US" sz="1600"/>
            </a:p>
          </p:txBody>
        </p:sp>
        <p:sp>
          <p:nvSpPr>
            <p:cNvPr id="416808" name="Rectangle 40"/>
            <p:cNvSpPr>
              <a:spLocks noChangeArrowheads="1"/>
            </p:cNvSpPr>
            <p:nvPr/>
          </p:nvSpPr>
          <p:spPr bwMode="auto">
            <a:xfrm>
              <a:off x="4099" y="2008"/>
              <a:ext cx="58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altLang="en-US" sz="1600">
                  <a:solidFill>
                    <a:srgbClr val="000000"/>
                  </a:solidFill>
                </a:rPr>
                <a:t>1</a:t>
              </a:r>
              <a:endParaRPr lang="en-US" altLang="en-US" sz="1600"/>
            </a:p>
          </p:txBody>
        </p:sp>
        <p:sp>
          <p:nvSpPr>
            <p:cNvPr id="416809" name="Rectangle 41"/>
            <p:cNvSpPr>
              <a:spLocks noChangeArrowheads="1"/>
            </p:cNvSpPr>
            <p:nvPr/>
          </p:nvSpPr>
          <p:spPr bwMode="auto">
            <a:xfrm>
              <a:off x="4418" y="2008"/>
              <a:ext cx="56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altLang="en-US" sz="1600">
                  <a:solidFill>
                    <a:srgbClr val="000000"/>
                  </a:solidFill>
                </a:rPr>
                <a:t>Y</a:t>
              </a:r>
              <a:endParaRPr lang="en-US" altLang="en-US" sz="1600"/>
            </a:p>
          </p:txBody>
        </p:sp>
        <p:sp>
          <p:nvSpPr>
            <p:cNvPr id="416810" name="Rectangle 42"/>
            <p:cNvSpPr>
              <a:spLocks noChangeArrowheads="1"/>
            </p:cNvSpPr>
            <p:nvPr/>
          </p:nvSpPr>
          <p:spPr bwMode="auto">
            <a:xfrm>
              <a:off x="3568" y="2181"/>
              <a:ext cx="58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altLang="en-US" sz="1600">
                  <a:solidFill>
                    <a:srgbClr val="000000"/>
                  </a:solidFill>
                </a:rPr>
                <a:t>0</a:t>
              </a:r>
              <a:endParaRPr lang="en-US" altLang="en-US" sz="1600"/>
            </a:p>
          </p:txBody>
        </p:sp>
        <p:sp>
          <p:nvSpPr>
            <p:cNvPr id="416811" name="Rectangle 43"/>
            <p:cNvSpPr>
              <a:spLocks noChangeArrowheads="1"/>
            </p:cNvSpPr>
            <p:nvPr/>
          </p:nvSpPr>
          <p:spPr bwMode="auto">
            <a:xfrm>
              <a:off x="3823" y="2181"/>
              <a:ext cx="56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altLang="en-US" sz="1600">
                  <a:solidFill>
                    <a:srgbClr val="000000"/>
                  </a:solidFill>
                </a:rPr>
                <a:t>Y</a:t>
              </a:r>
              <a:endParaRPr lang="en-US" altLang="en-US" sz="1600"/>
            </a:p>
          </p:txBody>
        </p:sp>
        <p:sp>
          <p:nvSpPr>
            <p:cNvPr id="416812" name="Rectangle 44"/>
            <p:cNvSpPr>
              <a:spLocks noChangeArrowheads="1"/>
            </p:cNvSpPr>
            <p:nvPr/>
          </p:nvSpPr>
          <p:spPr bwMode="auto">
            <a:xfrm>
              <a:off x="4084" y="2181"/>
              <a:ext cx="59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altLang="en-US" sz="1600">
                  <a:solidFill>
                    <a:srgbClr val="000000"/>
                  </a:solidFill>
                </a:rPr>
                <a:t>X</a:t>
              </a:r>
              <a:endParaRPr lang="en-US" altLang="en-US" sz="1600"/>
            </a:p>
          </p:txBody>
        </p:sp>
        <p:sp>
          <p:nvSpPr>
            <p:cNvPr id="416813" name="Rectangle 45"/>
            <p:cNvSpPr>
              <a:spLocks noChangeArrowheads="1"/>
            </p:cNvSpPr>
            <p:nvPr/>
          </p:nvSpPr>
          <p:spPr bwMode="auto">
            <a:xfrm>
              <a:off x="4374" y="2181"/>
              <a:ext cx="115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altLang="en-US" sz="1600">
                  <a:solidFill>
                    <a:srgbClr val="000000"/>
                  </a:solidFill>
                </a:rPr>
                <a:t>XY</a:t>
              </a:r>
              <a:endParaRPr lang="en-US" altLang="en-US" sz="1600"/>
            </a:p>
          </p:txBody>
        </p:sp>
        <p:sp>
          <p:nvSpPr>
            <p:cNvPr id="416814" name="Rectangle 46"/>
            <p:cNvSpPr>
              <a:spLocks noChangeArrowheads="1"/>
            </p:cNvSpPr>
            <p:nvPr/>
          </p:nvSpPr>
          <p:spPr bwMode="auto">
            <a:xfrm>
              <a:off x="3554" y="2350"/>
              <a:ext cx="59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altLang="en-US" sz="1600">
                  <a:solidFill>
                    <a:srgbClr val="000000"/>
                  </a:solidFill>
                </a:rPr>
                <a:t>X</a:t>
              </a:r>
              <a:endParaRPr lang="en-US" altLang="en-US" sz="1600"/>
            </a:p>
          </p:txBody>
        </p:sp>
        <p:sp>
          <p:nvSpPr>
            <p:cNvPr id="416815" name="Rectangle 47"/>
            <p:cNvSpPr>
              <a:spLocks noChangeArrowheads="1"/>
            </p:cNvSpPr>
            <p:nvPr/>
          </p:nvSpPr>
          <p:spPr bwMode="auto">
            <a:xfrm>
              <a:off x="3834" y="2350"/>
              <a:ext cx="58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altLang="en-US" sz="1600">
                  <a:solidFill>
                    <a:srgbClr val="000000"/>
                  </a:solidFill>
                </a:rPr>
                <a:t>0</a:t>
              </a:r>
              <a:endParaRPr lang="en-US" altLang="en-US" sz="1600"/>
            </a:p>
          </p:txBody>
        </p:sp>
        <p:sp>
          <p:nvSpPr>
            <p:cNvPr id="416816" name="Rectangle 48"/>
            <p:cNvSpPr>
              <a:spLocks noChangeArrowheads="1"/>
            </p:cNvSpPr>
            <p:nvPr/>
          </p:nvSpPr>
          <p:spPr bwMode="auto">
            <a:xfrm>
              <a:off x="4087" y="2350"/>
              <a:ext cx="56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altLang="en-US" sz="1600">
                  <a:solidFill>
                    <a:srgbClr val="000000"/>
                  </a:solidFill>
                </a:rPr>
                <a:t>Y</a:t>
              </a:r>
              <a:endParaRPr lang="en-US" altLang="en-US" sz="1600"/>
            </a:p>
          </p:txBody>
        </p:sp>
        <p:sp>
          <p:nvSpPr>
            <p:cNvPr id="416817" name="Rectangle 49"/>
            <p:cNvSpPr>
              <a:spLocks noChangeArrowheads="1"/>
            </p:cNvSpPr>
            <p:nvPr/>
          </p:nvSpPr>
          <p:spPr bwMode="auto">
            <a:xfrm>
              <a:off x="3557" y="2522"/>
              <a:ext cx="56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altLang="en-US" sz="1600">
                  <a:solidFill>
                    <a:srgbClr val="000000"/>
                  </a:solidFill>
                </a:rPr>
                <a:t>Y</a:t>
              </a:r>
              <a:endParaRPr lang="en-US" altLang="en-US" sz="1600"/>
            </a:p>
          </p:txBody>
        </p:sp>
        <p:sp>
          <p:nvSpPr>
            <p:cNvPr id="416818" name="Rectangle 50"/>
            <p:cNvSpPr>
              <a:spLocks noChangeArrowheads="1"/>
            </p:cNvSpPr>
            <p:nvPr/>
          </p:nvSpPr>
          <p:spPr bwMode="auto">
            <a:xfrm>
              <a:off x="3834" y="2522"/>
              <a:ext cx="58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altLang="en-US" sz="1600">
                  <a:solidFill>
                    <a:srgbClr val="000000"/>
                  </a:solidFill>
                </a:rPr>
                <a:t>0</a:t>
              </a:r>
              <a:endParaRPr lang="en-US" altLang="en-US" sz="1600"/>
            </a:p>
          </p:txBody>
        </p:sp>
        <p:sp>
          <p:nvSpPr>
            <p:cNvPr id="416819" name="Rectangle 51"/>
            <p:cNvSpPr>
              <a:spLocks noChangeArrowheads="1"/>
            </p:cNvSpPr>
            <p:nvPr/>
          </p:nvSpPr>
          <p:spPr bwMode="auto">
            <a:xfrm>
              <a:off x="4084" y="2522"/>
              <a:ext cx="59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altLang="en-US" sz="1600">
                  <a:solidFill>
                    <a:srgbClr val="000000"/>
                  </a:solidFill>
                </a:rPr>
                <a:t>X</a:t>
              </a:r>
              <a:endParaRPr lang="en-US" altLang="en-US" sz="1600"/>
            </a:p>
          </p:txBody>
        </p:sp>
        <p:sp>
          <p:nvSpPr>
            <p:cNvPr id="416820" name="Rectangle 52"/>
            <p:cNvSpPr>
              <a:spLocks noChangeArrowheads="1"/>
            </p:cNvSpPr>
            <p:nvPr/>
          </p:nvSpPr>
          <p:spPr bwMode="auto">
            <a:xfrm>
              <a:off x="3557" y="2693"/>
              <a:ext cx="56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altLang="en-US" sz="1600">
                  <a:solidFill>
                    <a:srgbClr val="000000"/>
                  </a:solidFill>
                </a:rPr>
                <a:t>Y</a:t>
              </a:r>
              <a:endParaRPr lang="en-US" altLang="en-US" sz="1600"/>
            </a:p>
          </p:txBody>
        </p:sp>
        <p:sp>
          <p:nvSpPr>
            <p:cNvPr id="416821" name="Rectangle 53"/>
            <p:cNvSpPr>
              <a:spLocks noChangeArrowheads="1"/>
            </p:cNvSpPr>
            <p:nvPr/>
          </p:nvSpPr>
          <p:spPr bwMode="auto">
            <a:xfrm>
              <a:off x="3834" y="2693"/>
              <a:ext cx="58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altLang="en-US" sz="1600">
                  <a:solidFill>
                    <a:srgbClr val="000000"/>
                  </a:solidFill>
                </a:rPr>
                <a:t>1</a:t>
              </a:r>
              <a:endParaRPr lang="en-US" altLang="en-US" sz="1600"/>
            </a:p>
          </p:txBody>
        </p:sp>
        <p:sp>
          <p:nvSpPr>
            <p:cNvPr id="416822" name="Rectangle 54"/>
            <p:cNvSpPr>
              <a:spLocks noChangeArrowheads="1"/>
            </p:cNvSpPr>
            <p:nvPr/>
          </p:nvSpPr>
          <p:spPr bwMode="auto">
            <a:xfrm>
              <a:off x="4084" y="2693"/>
              <a:ext cx="59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altLang="en-US" sz="1600">
                  <a:solidFill>
                    <a:srgbClr val="000000"/>
                  </a:solidFill>
                </a:rPr>
                <a:t>X</a:t>
              </a:r>
              <a:endParaRPr lang="en-US" altLang="en-US" sz="1600"/>
            </a:p>
          </p:txBody>
        </p:sp>
        <p:sp>
          <p:nvSpPr>
            <p:cNvPr id="416823" name="Rectangle 55"/>
            <p:cNvSpPr>
              <a:spLocks noChangeArrowheads="1"/>
            </p:cNvSpPr>
            <p:nvPr/>
          </p:nvSpPr>
          <p:spPr bwMode="auto">
            <a:xfrm>
              <a:off x="4304" y="2693"/>
              <a:ext cx="59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altLang="en-US" sz="1600">
                  <a:solidFill>
                    <a:srgbClr val="000000"/>
                  </a:solidFill>
                </a:rPr>
                <a:t>X</a:t>
              </a:r>
              <a:endParaRPr lang="en-US" altLang="en-US" sz="1600"/>
            </a:p>
          </p:txBody>
        </p:sp>
        <p:sp>
          <p:nvSpPr>
            <p:cNvPr id="416824" name="Rectangle 56"/>
            <p:cNvSpPr>
              <a:spLocks noChangeArrowheads="1"/>
            </p:cNvSpPr>
            <p:nvPr/>
          </p:nvSpPr>
          <p:spPr bwMode="auto">
            <a:xfrm>
              <a:off x="4418" y="2709"/>
              <a:ext cx="58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altLang="en-US" sz="1600">
                  <a:solidFill>
                    <a:srgbClr val="000000"/>
                  </a:solidFill>
                </a:rPr>
                <a:t>1</a:t>
              </a:r>
              <a:endParaRPr lang="en-US" altLang="en-US" sz="1600"/>
            </a:p>
          </p:txBody>
        </p:sp>
        <p:sp>
          <p:nvSpPr>
            <p:cNvPr id="416825" name="Rectangle 57"/>
            <p:cNvSpPr>
              <a:spLocks noChangeArrowheads="1"/>
            </p:cNvSpPr>
            <p:nvPr/>
          </p:nvSpPr>
          <p:spPr bwMode="auto">
            <a:xfrm>
              <a:off x="4510" y="2693"/>
              <a:ext cx="82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altLang="en-US" sz="1600">
                  <a:solidFill>
                    <a:srgbClr val="000000"/>
                  </a:solidFill>
                </a:rPr>
                <a:t> Y</a:t>
              </a:r>
              <a:endParaRPr lang="en-US" altLang="en-US" sz="1600"/>
            </a:p>
          </p:txBody>
        </p:sp>
        <p:sp>
          <p:nvSpPr>
            <p:cNvPr id="416826" name="Rectangle 58"/>
            <p:cNvSpPr>
              <a:spLocks noChangeArrowheads="1"/>
            </p:cNvSpPr>
            <p:nvPr/>
          </p:nvSpPr>
          <p:spPr bwMode="auto">
            <a:xfrm>
              <a:off x="3568" y="2865"/>
              <a:ext cx="58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altLang="en-US" sz="1600">
                  <a:solidFill>
                    <a:srgbClr val="000000"/>
                  </a:solidFill>
                </a:rPr>
                <a:t>1</a:t>
              </a:r>
              <a:endParaRPr lang="en-US" altLang="en-US" sz="1600"/>
            </a:p>
          </p:txBody>
        </p:sp>
        <p:sp>
          <p:nvSpPr>
            <p:cNvPr id="416827" name="Rectangle 59"/>
            <p:cNvSpPr>
              <a:spLocks noChangeArrowheads="1"/>
            </p:cNvSpPr>
            <p:nvPr/>
          </p:nvSpPr>
          <p:spPr bwMode="auto">
            <a:xfrm>
              <a:off x="3834" y="2865"/>
              <a:ext cx="58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altLang="en-US" sz="1600">
                  <a:solidFill>
                    <a:srgbClr val="000000"/>
                  </a:solidFill>
                </a:rPr>
                <a:t>0</a:t>
              </a:r>
              <a:endParaRPr lang="en-US" altLang="en-US" sz="1600"/>
            </a:p>
          </p:txBody>
        </p:sp>
        <p:sp>
          <p:nvSpPr>
            <p:cNvPr id="416828" name="Rectangle 60"/>
            <p:cNvSpPr>
              <a:spLocks noChangeArrowheads="1"/>
            </p:cNvSpPr>
            <p:nvPr/>
          </p:nvSpPr>
          <p:spPr bwMode="auto">
            <a:xfrm>
              <a:off x="4084" y="2865"/>
              <a:ext cx="59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altLang="en-US" sz="1600">
                  <a:solidFill>
                    <a:srgbClr val="000000"/>
                  </a:solidFill>
                </a:rPr>
                <a:t>X</a:t>
              </a:r>
              <a:endParaRPr lang="en-US" altLang="en-US" sz="1600"/>
            </a:p>
          </p:txBody>
        </p:sp>
        <p:sp>
          <p:nvSpPr>
            <p:cNvPr id="416829" name="Rectangle 61"/>
            <p:cNvSpPr>
              <a:spLocks noChangeArrowheads="1"/>
            </p:cNvSpPr>
            <p:nvPr/>
          </p:nvSpPr>
          <p:spPr bwMode="auto">
            <a:xfrm>
              <a:off x="3568" y="3035"/>
              <a:ext cx="58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altLang="en-US" sz="1600">
                  <a:solidFill>
                    <a:srgbClr val="000000"/>
                  </a:solidFill>
                </a:rPr>
                <a:t>1</a:t>
              </a:r>
              <a:endParaRPr lang="en-US" altLang="en-US" sz="1600"/>
            </a:p>
          </p:txBody>
        </p:sp>
        <p:sp>
          <p:nvSpPr>
            <p:cNvPr id="416830" name="Rectangle 62"/>
            <p:cNvSpPr>
              <a:spLocks noChangeArrowheads="1"/>
            </p:cNvSpPr>
            <p:nvPr/>
          </p:nvSpPr>
          <p:spPr bwMode="auto">
            <a:xfrm>
              <a:off x="3834" y="3035"/>
              <a:ext cx="58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altLang="en-US" sz="1600">
                  <a:solidFill>
                    <a:srgbClr val="000000"/>
                  </a:solidFill>
                </a:rPr>
                <a:t>0</a:t>
              </a:r>
              <a:endParaRPr lang="en-US" altLang="en-US" sz="1600"/>
            </a:p>
          </p:txBody>
        </p:sp>
        <p:sp>
          <p:nvSpPr>
            <p:cNvPr id="416831" name="Rectangle 63"/>
            <p:cNvSpPr>
              <a:spLocks noChangeArrowheads="1"/>
            </p:cNvSpPr>
            <p:nvPr/>
          </p:nvSpPr>
          <p:spPr bwMode="auto">
            <a:xfrm>
              <a:off x="4087" y="3035"/>
              <a:ext cx="56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altLang="en-US" sz="1600">
                  <a:solidFill>
                    <a:srgbClr val="000000"/>
                  </a:solidFill>
                </a:rPr>
                <a:t>Y</a:t>
              </a:r>
              <a:endParaRPr lang="en-US" altLang="en-US" sz="1600"/>
            </a:p>
          </p:txBody>
        </p:sp>
        <p:sp>
          <p:nvSpPr>
            <p:cNvPr id="416832" name="Rectangle 64"/>
            <p:cNvSpPr>
              <a:spLocks noChangeArrowheads="1"/>
            </p:cNvSpPr>
            <p:nvPr/>
          </p:nvSpPr>
          <p:spPr bwMode="auto">
            <a:xfrm>
              <a:off x="3568" y="3207"/>
              <a:ext cx="58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altLang="en-US" sz="1600">
                  <a:solidFill>
                    <a:srgbClr val="000000"/>
                  </a:solidFill>
                </a:rPr>
                <a:t>1</a:t>
              </a:r>
              <a:endParaRPr lang="en-US" altLang="en-US" sz="1600"/>
            </a:p>
          </p:txBody>
        </p:sp>
        <p:sp>
          <p:nvSpPr>
            <p:cNvPr id="416833" name="Rectangle 65"/>
            <p:cNvSpPr>
              <a:spLocks noChangeArrowheads="1"/>
            </p:cNvSpPr>
            <p:nvPr/>
          </p:nvSpPr>
          <p:spPr bwMode="auto">
            <a:xfrm>
              <a:off x="3834" y="3207"/>
              <a:ext cx="58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altLang="en-US" sz="1600">
                  <a:solidFill>
                    <a:srgbClr val="000000"/>
                  </a:solidFill>
                </a:rPr>
                <a:t>1</a:t>
              </a:r>
              <a:endParaRPr lang="en-US" altLang="en-US" sz="1600"/>
            </a:p>
          </p:txBody>
        </p:sp>
        <p:sp>
          <p:nvSpPr>
            <p:cNvPr id="416834" name="Rectangle 66"/>
            <p:cNvSpPr>
              <a:spLocks noChangeArrowheads="1"/>
            </p:cNvSpPr>
            <p:nvPr/>
          </p:nvSpPr>
          <p:spPr bwMode="auto">
            <a:xfrm>
              <a:off x="4099" y="3207"/>
              <a:ext cx="58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altLang="en-US" sz="1600">
                  <a:solidFill>
                    <a:srgbClr val="000000"/>
                  </a:solidFill>
                </a:rPr>
                <a:t>1</a:t>
              </a:r>
              <a:endParaRPr lang="en-US" altLang="en-US" sz="1600"/>
            </a:p>
          </p:txBody>
        </p:sp>
        <p:sp>
          <p:nvSpPr>
            <p:cNvPr id="416835" name="Rectangle 67"/>
            <p:cNvSpPr>
              <a:spLocks noChangeArrowheads="1"/>
            </p:cNvSpPr>
            <p:nvPr/>
          </p:nvSpPr>
          <p:spPr bwMode="auto">
            <a:xfrm>
              <a:off x="4429" y="3207"/>
              <a:ext cx="58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altLang="en-US" sz="1600">
                  <a:solidFill>
                    <a:srgbClr val="000000"/>
                  </a:solidFill>
                </a:rPr>
                <a:t>1</a:t>
              </a:r>
              <a:endParaRPr lang="en-US" altLang="en-US" sz="1600"/>
            </a:p>
          </p:txBody>
        </p:sp>
        <p:sp>
          <p:nvSpPr>
            <p:cNvPr id="416836" name="Rectangle 68"/>
            <p:cNvSpPr>
              <a:spLocks noChangeArrowheads="1"/>
            </p:cNvSpPr>
            <p:nvPr/>
          </p:nvSpPr>
          <p:spPr bwMode="auto">
            <a:xfrm>
              <a:off x="4374" y="2350"/>
              <a:ext cx="115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altLang="en-US" sz="1600">
                  <a:solidFill>
                    <a:srgbClr val="000000"/>
                  </a:solidFill>
                </a:rPr>
                <a:t>XY</a:t>
              </a:r>
              <a:endParaRPr lang="en-US" altLang="en-US" sz="1600"/>
            </a:p>
          </p:txBody>
        </p:sp>
        <p:sp>
          <p:nvSpPr>
            <p:cNvPr id="416837" name="Line 69"/>
            <p:cNvSpPr>
              <a:spLocks noChangeShapeType="1"/>
            </p:cNvSpPr>
            <p:nvPr/>
          </p:nvSpPr>
          <p:spPr bwMode="auto">
            <a:xfrm>
              <a:off x="4473" y="2355"/>
              <a:ext cx="76" cy="1"/>
            </a:xfrm>
            <a:prstGeom prst="line">
              <a:avLst/>
            </a:prstGeom>
            <a:noFill/>
            <a:ln w="7938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416838" name="Rectangle 70"/>
            <p:cNvSpPr>
              <a:spLocks noChangeArrowheads="1"/>
            </p:cNvSpPr>
            <p:nvPr/>
          </p:nvSpPr>
          <p:spPr bwMode="auto">
            <a:xfrm>
              <a:off x="4374" y="2522"/>
              <a:ext cx="115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altLang="en-US" sz="1600">
                  <a:solidFill>
                    <a:srgbClr val="000000"/>
                  </a:solidFill>
                </a:rPr>
                <a:t>XY</a:t>
              </a:r>
              <a:endParaRPr lang="en-US" altLang="en-US" sz="1600"/>
            </a:p>
          </p:txBody>
        </p:sp>
        <p:sp>
          <p:nvSpPr>
            <p:cNvPr id="416839" name="Line 71"/>
            <p:cNvSpPr>
              <a:spLocks noChangeShapeType="1"/>
            </p:cNvSpPr>
            <p:nvPr/>
          </p:nvSpPr>
          <p:spPr bwMode="auto">
            <a:xfrm>
              <a:off x="4393" y="2529"/>
              <a:ext cx="80" cy="1"/>
            </a:xfrm>
            <a:prstGeom prst="line">
              <a:avLst/>
            </a:prstGeom>
            <a:noFill/>
            <a:ln w="7938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416840" name="Rectangle 72"/>
            <p:cNvSpPr>
              <a:spLocks noChangeArrowheads="1"/>
            </p:cNvSpPr>
            <p:nvPr/>
          </p:nvSpPr>
          <p:spPr bwMode="auto">
            <a:xfrm>
              <a:off x="4413" y="2865"/>
              <a:ext cx="59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altLang="en-US" sz="1600">
                  <a:solidFill>
                    <a:srgbClr val="000000"/>
                  </a:solidFill>
                </a:rPr>
                <a:t>X</a:t>
              </a:r>
              <a:endParaRPr lang="en-US" altLang="en-US" sz="1600"/>
            </a:p>
          </p:txBody>
        </p:sp>
        <p:sp>
          <p:nvSpPr>
            <p:cNvPr id="416841" name="Line 73"/>
            <p:cNvSpPr>
              <a:spLocks noChangeShapeType="1"/>
            </p:cNvSpPr>
            <p:nvPr/>
          </p:nvSpPr>
          <p:spPr bwMode="auto">
            <a:xfrm>
              <a:off x="4431" y="2871"/>
              <a:ext cx="80" cy="2"/>
            </a:xfrm>
            <a:prstGeom prst="line">
              <a:avLst/>
            </a:prstGeom>
            <a:noFill/>
            <a:ln w="7938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416842" name="Rectangle 74"/>
            <p:cNvSpPr>
              <a:spLocks noChangeArrowheads="1"/>
            </p:cNvSpPr>
            <p:nvPr/>
          </p:nvSpPr>
          <p:spPr bwMode="auto">
            <a:xfrm>
              <a:off x="4418" y="3035"/>
              <a:ext cx="56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altLang="en-US" sz="1600">
                  <a:solidFill>
                    <a:srgbClr val="000000"/>
                  </a:solidFill>
                </a:rPr>
                <a:t>Y</a:t>
              </a:r>
              <a:endParaRPr lang="en-US" altLang="en-US" sz="1600"/>
            </a:p>
          </p:txBody>
        </p:sp>
        <p:sp>
          <p:nvSpPr>
            <p:cNvPr id="416843" name="Line 75"/>
            <p:cNvSpPr>
              <a:spLocks noChangeShapeType="1"/>
            </p:cNvSpPr>
            <p:nvPr/>
          </p:nvSpPr>
          <p:spPr bwMode="auto">
            <a:xfrm>
              <a:off x="4428" y="3039"/>
              <a:ext cx="76" cy="1"/>
            </a:xfrm>
            <a:prstGeom prst="line">
              <a:avLst/>
            </a:prstGeom>
            <a:noFill/>
            <a:ln w="7938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</p:grpSp>
    </p:spTree>
    <p:extLst>
      <p:ext uri="{BB962C8B-B14F-4D97-AF65-F5344CB8AC3E}">
        <p14:creationId xmlns:p14="http://schemas.microsoft.com/office/powerpoint/2010/main" val="333166264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8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4000"/>
              <a:t>Logic Cell of Actel Fuse-Based FPGA</a:t>
            </a:r>
          </a:p>
        </p:txBody>
      </p:sp>
      <p:pic>
        <p:nvPicPr>
          <p:cNvPr id="418820" name="Picture 4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419600" y="1905000"/>
            <a:ext cx="3005138" cy="3962400"/>
          </a:xfrm>
          <a:noFill/>
          <a:ln/>
          <a:extLst>
            <a:ext uri="{91240B29-F687-4F45-9708-019B960494DF}">
              <a14:hiddenLine xmlns:a14="http://schemas.microsoft.com/office/drawing/2010/main" w="12700" cap="flat" cmpd="sng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978004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0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Look-up Table Based Logic Cell</a:t>
            </a:r>
          </a:p>
        </p:txBody>
      </p:sp>
      <p:pic>
        <p:nvPicPr>
          <p:cNvPr id="420907" name="Picture 43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133600" y="1828801"/>
            <a:ext cx="7543800" cy="3984625"/>
          </a:xfrm>
          <a:noFill/>
          <a:ln/>
          <a:extLst>
            <a:ext uri="{91240B29-F687-4F45-9708-019B960494DF}">
              <a14:hiddenLine xmlns:a14="http://schemas.microsoft.com/office/drawing/2010/main" w="12700" cap="flat" cmpd="sng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340546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2914" name="Rectangle 2"/>
          <p:cNvSpPr>
            <a:spLocks noGrp="1" noChangeArrowheads="1"/>
          </p:cNvSpPr>
          <p:nvPr>
            <p:ph type="title"/>
          </p:nvPr>
        </p:nvSpPr>
        <p:spPr>
          <a:xfrm>
            <a:off x="2057400" y="381000"/>
            <a:ext cx="7772400" cy="762000"/>
          </a:xfrm>
        </p:spPr>
        <p:txBody>
          <a:bodyPr/>
          <a:lstStyle/>
          <a:p>
            <a:pPr>
              <a:defRPr/>
            </a:pPr>
            <a:r>
              <a:rPr lang="en-US" altLang="en-US" smtClean="0"/>
              <a:t>LUT-Based Logic Cell</a:t>
            </a:r>
          </a:p>
        </p:txBody>
      </p:sp>
      <p:sp>
        <p:nvSpPr>
          <p:cNvPr id="27651" name="Text Box 4"/>
          <p:cNvSpPr txBox="1">
            <a:spLocks noChangeArrowheads="1"/>
          </p:cNvSpPr>
          <p:nvPr/>
        </p:nvSpPr>
        <p:spPr bwMode="auto">
          <a:xfrm>
            <a:off x="5334000" y="6415088"/>
            <a:ext cx="1708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1800" b="0" i="0"/>
              <a:t>Courtesy Xilinx</a:t>
            </a:r>
          </a:p>
        </p:txBody>
      </p:sp>
      <p:sp>
        <p:nvSpPr>
          <p:cNvPr id="27652" name="AutoShape 10"/>
          <p:cNvSpPr>
            <a:spLocks noChangeAspect="1" noChangeArrowheads="1" noTextEdit="1"/>
          </p:cNvSpPr>
          <p:nvPr/>
        </p:nvSpPr>
        <p:spPr bwMode="auto">
          <a:xfrm>
            <a:off x="2590800" y="1298575"/>
            <a:ext cx="6858000" cy="476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7653" name="Freeform 12"/>
          <p:cNvSpPr>
            <a:spLocks/>
          </p:cNvSpPr>
          <p:nvPr/>
        </p:nvSpPr>
        <p:spPr bwMode="auto">
          <a:xfrm>
            <a:off x="7107239" y="1822450"/>
            <a:ext cx="168275" cy="3119438"/>
          </a:xfrm>
          <a:custGeom>
            <a:avLst/>
            <a:gdLst>
              <a:gd name="T0" fmla="*/ 0 w 106"/>
              <a:gd name="T1" fmla="*/ 0 h 1965"/>
              <a:gd name="T2" fmla="*/ 0 w 106"/>
              <a:gd name="T3" fmla="*/ 3119438 h 1965"/>
              <a:gd name="T4" fmla="*/ 168275 w 106"/>
              <a:gd name="T5" fmla="*/ 3119438 h 1965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06" h="1965">
                <a:moveTo>
                  <a:pt x="0" y="0"/>
                </a:moveTo>
                <a:lnTo>
                  <a:pt x="0" y="1965"/>
                </a:lnTo>
                <a:lnTo>
                  <a:pt x="106" y="1965"/>
                </a:lnTo>
              </a:path>
            </a:pathLst>
          </a:custGeom>
          <a:noFill/>
          <a:ln w="12700" cap="flat">
            <a:solidFill>
              <a:srgbClr val="000000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7654" name="Freeform 13"/>
          <p:cNvSpPr>
            <a:spLocks/>
          </p:cNvSpPr>
          <p:nvPr/>
        </p:nvSpPr>
        <p:spPr bwMode="auto">
          <a:xfrm>
            <a:off x="3119438" y="1479550"/>
            <a:ext cx="3987800" cy="192088"/>
          </a:xfrm>
          <a:custGeom>
            <a:avLst/>
            <a:gdLst>
              <a:gd name="T0" fmla="*/ 0 w 2512"/>
              <a:gd name="T1" fmla="*/ 0 h 121"/>
              <a:gd name="T2" fmla="*/ 3987800 w 2512"/>
              <a:gd name="T3" fmla="*/ 0 h 121"/>
              <a:gd name="T4" fmla="*/ 3987800 w 2512"/>
              <a:gd name="T5" fmla="*/ 192088 h 121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512" h="121">
                <a:moveTo>
                  <a:pt x="0" y="0"/>
                </a:moveTo>
                <a:lnTo>
                  <a:pt x="2512" y="0"/>
                </a:lnTo>
                <a:lnTo>
                  <a:pt x="2512" y="121"/>
                </a:lnTo>
              </a:path>
            </a:pathLst>
          </a:custGeom>
          <a:noFill/>
          <a:ln w="12700" cap="flat">
            <a:solidFill>
              <a:srgbClr val="000000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7655" name="Rectangle 14"/>
          <p:cNvSpPr>
            <a:spLocks noChangeArrowheads="1"/>
          </p:cNvSpPr>
          <p:nvPr/>
        </p:nvSpPr>
        <p:spPr bwMode="auto">
          <a:xfrm>
            <a:off x="3257551" y="2139950"/>
            <a:ext cx="722313" cy="1157288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GB" altLang="en-US"/>
          </a:p>
        </p:txBody>
      </p:sp>
      <p:sp>
        <p:nvSpPr>
          <p:cNvPr id="27656" name="Line 15"/>
          <p:cNvSpPr>
            <a:spLocks noChangeShapeType="1"/>
          </p:cNvSpPr>
          <p:nvPr/>
        </p:nvSpPr>
        <p:spPr bwMode="auto">
          <a:xfrm flipH="1">
            <a:off x="3132138" y="2282825"/>
            <a:ext cx="125412" cy="1588"/>
          </a:xfrm>
          <a:prstGeom prst="line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7657" name="Line 16"/>
          <p:cNvSpPr>
            <a:spLocks noChangeShapeType="1"/>
          </p:cNvSpPr>
          <p:nvPr/>
        </p:nvSpPr>
        <p:spPr bwMode="auto">
          <a:xfrm flipH="1">
            <a:off x="3132138" y="2581275"/>
            <a:ext cx="125412" cy="1588"/>
          </a:xfrm>
          <a:prstGeom prst="line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7658" name="Line 17"/>
          <p:cNvSpPr>
            <a:spLocks noChangeShapeType="1"/>
          </p:cNvSpPr>
          <p:nvPr/>
        </p:nvSpPr>
        <p:spPr bwMode="auto">
          <a:xfrm flipH="1">
            <a:off x="3132138" y="2874964"/>
            <a:ext cx="125412" cy="1587"/>
          </a:xfrm>
          <a:prstGeom prst="line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7659" name="Line 18"/>
          <p:cNvSpPr>
            <a:spLocks noChangeShapeType="1"/>
          </p:cNvSpPr>
          <p:nvPr/>
        </p:nvSpPr>
        <p:spPr bwMode="auto">
          <a:xfrm flipH="1">
            <a:off x="3132138" y="3160714"/>
            <a:ext cx="125412" cy="1587"/>
          </a:xfrm>
          <a:prstGeom prst="line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7660" name="Rectangle 19"/>
          <p:cNvSpPr>
            <a:spLocks noChangeArrowheads="1"/>
          </p:cNvSpPr>
          <p:nvPr/>
        </p:nvSpPr>
        <p:spPr bwMode="auto">
          <a:xfrm>
            <a:off x="2909888" y="2195513"/>
            <a:ext cx="110608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1200" b="0" i="0">
                <a:solidFill>
                  <a:srgbClr val="000000"/>
                </a:solidFill>
              </a:rPr>
              <a:t>D</a:t>
            </a:r>
            <a:endParaRPr lang="en-US" altLang="en-US"/>
          </a:p>
        </p:txBody>
      </p:sp>
      <p:sp>
        <p:nvSpPr>
          <p:cNvPr id="27661" name="Rectangle 20"/>
          <p:cNvSpPr>
            <a:spLocks noChangeArrowheads="1"/>
          </p:cNvSpPr>
          <p:nvPr/>
        </p:nvSpPr>
        <p:spPr bwMode="auto">
          <a:xfrm>
            <a:off x="3033713" y="2287589"/>
            <a:ext cx="57150" cy="122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800" b="0" i="0">
                <a:solidFill>
                  <a:srgbClr val="000000"/>
                </a:solidFill>
              </a:rPr>
              <a:t>4</a:t>
            </a:r>
            <a:endParaRPr lang="en-US" altLang="en-US"/>
          </a:p>
        </p:txBody>
      </p:sp>
      <p:sp>
        <p:nvSpPr>
          <p:cNvPr id="27662" name="Rectangle 21"/>
          <p:cNvSpPr>
            <a:spLocks noChangeArrowheads="1"/>
          </p:cNvSpPr>
          <p:nvPr/>
        </p:nvSpPr>
        <p:spPr bwMode="auto">
          <a:xfrm>
            <a:off x="2581275" y="1377950"/>
            <a:ext cx="110608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1200" b="0" i="0">
                <a:solidFill>
                  <a:srgbClr val="000000"/>
                </a:solidFill>
              </a:rPr>
              <a:t>C</a:t>
            </a:r>
            <a:endParaRPr lang="en-US" altLang="en-US"/>
          </a:p>
        </p:txBody>
      </p:sp>
      <p:sp>
        <p:nvSpPr>
          <p:cNvPr id="27663" name="Rectangle 22"/>
          <p:cNvSpPr>
            <a:spLocks noChangeArrowheads="1"/>
          </p:cNvSpPr>
          <p:nvPr/>
        </p:nvSpPr>
        <p:spPr bwMode="auto">
          <a:xfrm>
            <a:off x="2689225" y="1470025"/>
            <a:ext cx="57150" cy="122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800" b="0" i="0">
                <a:solidFill>
                  <a:srgbClr val="000000"/>
                </a:solidFill>
              </a:rPr>
              <a:t>1</a:t>
            </a:r>
            <a:endParaRPr lang="en-US" altLang="en-US"/>
          </a:p>
        </p:txBody>
      </p:sp>
      <p:sp>
        <p:nvSpPr>
          <p:cNvPr id="27664" name="Rectangle 23"/>
          <p:cNvSpPr>
            <a:spLocks noChangeArrowheads="1"/>
          </p:cNvSpPr>
          <p:nvPr/>
        </p:nvSpPr>
        <p:spPr bwMode="auto">
          <a:xfrm>
            <a:off x="2738438" y="1377950"/>
            <a:ext cx="283732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1200" b="0" i="0">
                <a:solidFill>
                  <a:srgbClr val="000000"/>
                </a:solidFill>
              </a:rPr>
              <a:t>....C</a:t>
            </a:r>
            <a:endParaRPr lang="en-US" altLang="en-US"/>
          </a:p>
        </p:txBody>
      </p:sp>
      <p:sp>
        <p:nvSpPr>
          <p:cNvPr id="27665" name="Rectangle 24"/>
          <p:cNvSpPr>
            <a:spLocks noChangeArrowheads="1"/>
          </p:cNvSpPr>
          <p:nvPr/>
        </p:nvSpPr>
        <p:spPr bwMode="auto">
          <a:xfrm>
            <a:off x="2997200" y="1470025"/>
            <a:ext cx="57150" cy="122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800" b="0" i="0">
                <a:solidFill>
                  <a:srgbClr val="000000"/>
                </a:solidFill>
              </a:rPr>
              <a:t>4</a:t>
            </a:r>
            <a:endParaRPr lang="en-US" altLang="en-US"/>
          </a:p>
        </p:txBody>
      </p:sp>
      <p:sp>
        <p:nvSpPr>
          <p:cNvPr id="27666" name="Rectangle 25"/>
          <p:cNvSpPr>
            <a:spLocks noChangeArrowheads="1"/>
          </p:cNvSpPr>
          <p:nvPr/>
        </p:nvSpPr>
        <p:spPr bwMode="auto">
          <a:xfrm>
            <a:off x="2995613" y="5087938"/>
            <a:ext cx="76944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1200" b="0" i="0">
                <a:solidFill>
                  <a:srgbClr val="000000"/>
                </a:solidFill>
              </a:rPr>
              <a:t>x</a:t>
            </a:r>
            <a:endParaRPr lang="en-US" altLang="en-US"/>
          </a:p>
        </p:txBody>
      </p:sp>
      <p:sp>
        <p:nvSpPr>
          <p:cNvPr id="27667" name="Rectangle 26"/>
          <p:cNvSpPr>
            <a:spLocks noChangeArrowheads="1"/>
          </p:cNvSpPr>
          <p:nvPr/>
        </p:nvSpPr>
        <p:spPr bwMode="auto">
          <a:xfrm>
            <a:off x="2995614" y="5262563"/>
            <a:ext cx="384721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1200" b="0" i="0">
                <a:solidFill>
                  <a:srgbClr val="000000"/>
                </a:solidFill>
              </a:rPr>
              <a:t>xxxxx</a:t>
            </a:r>
            <a:endParaRPr lang="en-US" altLang="en-US"/>
          </a:p>
        </p:txBody>
      </p:sp>
      <p:sp>
        <p:nvSpPr>
          <p:cNvPr id="27668" name="Rectangle 27"/>
          <p:cNvSpPr>
            <a:spLocks noChangeArrowheads="1"/>
          </p:cNvSpPr>
          <p:nvPr/>
        </p:nvSpPr>
        <p:spPr bwMode="auto">
          <a:xfrm>
            <a:off x="2909888" y="2503488"/>
            <a:ext cx="110608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1200" b="0" i="0">
                <a:solidFill>
                  <a:srgbClr val="000000"/>
                </a:solidFill>
              </a:rPr>
              <a:t>D</a:t>
            </a:r>
            <a:endParaRPr lang="en-US" altLang="en-US"/>
          </a:p>
        </p:txBody>
      </p:sp>
      <p:sp>
        <p:nvSpPr>
          <p:cNvPr id="27669" name="Rectangle 28"/>
          <p:cNvSpPr>
            <a:spLocks noChangeArrowheads="1"/>
          </p:cNvSpPr>
          <p:nvPr/>
        </p:nvSpPr>
        <p:spPr bwMode="auto">
          <a:xfrm>
            <a:off x="3033713" y="2595564"/>
            <a:ext cx="57150" cy="122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800" b="0" i="0">
                <a:solidFill>
                  <a:srgbClr val="000000"/>
                </a:solidFill>
              </a:rPr>
              <a:t>3</a:t>
            </a:r>
            <a:endParaRPr lang="en-US" altLang="en-US"/>
          </a:p>
        </p:txBody>
      </p:sp>
      <p:sp>
        <p:nvSpPr>
          <p:cNvPr id="27670" name="Rectangle 29"/>
          <p:cNvSpPr>
            <a:spLocks noChangeArrowheads="1"/>
          </p:cNvSpPr>
          <p:nvPr/>
        </p:nvSpPr>
        <p:spPr bwMode="auto">
          <a:xfrm>
            <a:off x="2909888" y="2779713"/>
            <a:ext cx="110608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1200" b="0" i="0">
                <a:solidFill>
                  <a:srgbClr val="000000"/>
                </a:solidFill>
              </a:rPr>
              <a:t>D</a:t>
            </a:r>
            <a:endParaRPr lang="en-US" altLang="en-US"/>
          </a:p>
        </p:txBody>
      </p:sp>
      <p:sp>
        <p:nvSpPr>
          <p:cNvPr id="27671" name="Rectangle 30"/>
          <p:cNvSpPr>
            <a:spLocks noChangeArrowheads="1"/>
          </p:cNvSpPr>
          <p:nvPr/>
        </p:nvSpPr>
        <p:spPr bwMode="auto">
          <a:xfrm>
            <a:off x="3033713" y="2871789"/>
            <a:ext cx="57150" cy="122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800" b="0" i="0">
                <a:solidFill>
                  <a:srgbClr val="000000"/>
                </a:solidFill>
              </a:rPr>
              <a:t>2</a:t>
            </a:r>
            <a:endParaRPr lang="en-US" altLang="en-US"/>
          </a:p>
        </p:txBody>
      </p:sp>
      <p:sp>
        <p:nvSpPr>
          <p:cNvPr id="27672" name="Rectangle 31"/>
          <p:cNvSpPr>
            <a:spLocks noChangeArrowheads="1"/>
          </p:cNvSpPr>
          <p:nvPr/>
        </p:nvSpPr>
        <p:spPr bwMode="auto">
          <a:xfrm>
            <a:off x="2909888" y="3090863"/>
            <a:ext cx="110608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1200" b="0" i="0">
                <a:solidFill>
                  <a:srgbClr val="000000"/>
                </a:solidFill>
              </a:rPr>
              <a:t>D</a:t>
            </a:r>
            <a:endParaRPr lang="en-US" altLang="en-US"/>
          </a:p>
        </p:txBody>
      </p:sp>
      <p:sp>
        <p:nvSpPr>
          <p:cNvPr id="27673" name="Rectangle 32"/>
          <p:cNvSpPr>
            <a:spLocks noChangeArrowheads="1"/>
          </p:cNvSpPr>
          <p:nvPr/>
        </p:nvSpPr>
        <p:spPr bwMode="auto">
          <a:xfrm>
            <a:off x="3033713" y="3182939"/>
            <a:ext cx="57150" cy="122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800" b="0" i="0">
                <a:solidFill>
                  <a:srgbClr val="000000"/>
                </a:solidFill>
              </a:rPr>
              <a:t>1</a:t>
            </a:r>
            <a:endParaRPr lang="en-US" altLang="en-US"/>
          </a:p>
        </p:txBody>
      </p:sp>
      <p:sp>
        <p:nvSpPr>
          <p:cNvPr id="27674" name="Rectangle 33"/>
          <p:cNvSpPr>
            <a:spLocks noChangeArrowheads="1"/>
          </p:cNvSpPr>
          <p:nvPr/>
        </p:nvSpPr>
        <p:spPr bwMode="auto">
          <a:xfrm>
            <a:off x="2943225" y="3811588"/>
            <a:ext cx="94578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1200" b="0" i="0">
                <a:solidFill>
                  <a:srgbClr val="000000"/>
                </a:solidFill>
              </a:rPr>
              <a:t>F</a:t>
            </a:r>
            <a:endParaRPr lang="en-US" altLang="en-US"/>
          </a:p>
        </p:txBody>
      </p:sp>
      <p:sp>
        <p:nvSpPr>
          <p:cNvPr id="27675" name="Rectangle 34"/>
          <p:cNvSpPr>
            <a:spLocks noChangeArrowheads="1"/>
          </p:cNvSpPr>
          <p:nvPr/>
        </p:nvSpPr>
        <p:spPr bwMode="auto">
          <a:xfrm>
            <a:off x="3033713" y="3906839"/>
            <a:ext cx="57150" cy="122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800" b="0" i="0">
                <a:solidFill>
                  <a:srgbClr val="000000"/>
                </a:solidFill>
              </a:rPr>
              <a:t>4</a:t>
            </a:r>
            <a:endParaRPr lang="en-US" altLang="en-US"/>
          </a:p>
        </p:txBody>
      </p:sp>
      <p:sp>
        <p:nvSpPr>
          <p:cNvPr id="27676" name="Rectangle 35"/>
          <p:cNvSpPr>
            <a:spLocks noChangeArrowheads="1"/>
          </p:cNvSpPr>
          <p:nvPr/>
        </p:nvSpPr>
        <p:spPr bwMode="auto">
          <a:xfrm>
            <a:off x="2943225" y="4122738"/>
            <a:ext cx="94578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1200" b="0" i="0">
                <a:solidFill>
                  <a:srgbClr val="000000"/>
                </a:solidFill>
              </a:rPr>
              <a:t>F</a:t>
            </a:r>
            <a:endParaRPr lang="en-US" altLang="en-US"/>
          </a:p>
        </p:txBody>
      </p:sp>
      <p:sp>
        <p:nvSpPr>
          <p:cNvPr id="27677" name="Rectangle 36"/>
          <p:cNvSpPr>
            <a:spLocks noChangeArrowheads="1"/>
          </p:cNvSpPr>
          <p:nvPr/>
        </p:nvSpPr>
        <p:spPr bwMode="auto">
          <a:xfrm>
            <a:off x="3033713" y="4214814"/>
            <a:ext cx="57150" cy="122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800" b="0" i="0">
                <a:solidFill>
                  <a:srgbClr val="000000"/>
                </a:solidFill>
              </a:rPr>
              <a:t>3</a:t>
            </a:r>
            <a:endParaRPr lang="en-US" altLang="en-US"/>
          </a:p>
        </p:txBody>
      </p:sp>
      <p:sp>
        <p:nvSpPr>
          <p:cNvPr id="27678" name="Rectangle 37"/>
          <p:cNvSpPr>
            <a:spLocks noChangeArrowheads="1"/>
          </p:cNvSpPr>
          <p:nvPr/>
        </p:nvSpPr>
        <p:spPr bwMode="auto">
          <a:xfrm>
            <a:off x="2943225" y="4398963"/>
            <a:ext cx="94578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1200" b="0" i="0">
                <a:solidFill>
                  <a:srgbClr val="000000"/>
                </a:solidFill>
              </a:rPr>
              <a:t>F</a:t>
            </a:r>
            <a:endParaRPr lang="en-US" altLang="en-US"/>
          </a:p>
        </p:txBody>
      </p:sp>
      <p:sp>
        <p:nvSpPr>
          <p:cNvPr id="27679" name="Rectangle 38"/>
          <p:cNvSpPr>
            <a:spLocks noChangeArrowheads="1"/>
          </p:cNvSpPr>
          <p:nvPr/>
        </p:nvSpPr>
        <p:spPr bwMode="auto">
          <a:xfrm>
            <a:off x="3033713" y="4491039"/>
            <a:ext cx="57150" cy="122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800" b="0" i="0">
                <a:solidFill>
                  <a:srgbClr val="000000"/>
                </a:solidFill>
              </a:rPr>
              <a:t>2</a:t>
            </a:r>
            <a:endParaRPr lang="en-US" altLang="en-US"/>
          </a:p>
        </p:txBody>
      </p:sp>
      <p:sp>
        <p:nvSpPr>
          <p:cNvPr id="27680" name="Rectangle 39"/>
          <p:cNvSpPr>
            <a:spLocks noChangeArrowheads="1"/>
          </p:cNvSpPr>
          <p:nvPr/>
        </p:nvSpPr>
        <p:spPr bwMode="auto">
          <a:xfrm>
            <a:off x="2943225" y="4706938"/>
            <a:ext cx="94578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1200" b="0" i="0">
                <a:solidFill>
                  <a:srgbClr val="000000"/>
                </a:solidFill>
              </a:rPr>
              <a:t>F</a:t>
            </a:r>
            <a:endParaRPr lang="en-US" altLang="en-US"/>
          </a:p>
        </p:txBody>
      </p:sp>
      <p:sp>
        <p:nvSpPr>
          <p:cNvPr id="27681" name="Rectangle 40"/>
          <p:cNvSpPr>
            <a:spLocks noChangeArrowheads="1"/>
          </p:cNvSpPr>
          <p:nvPr/>
        </p:nvSpPr>
        <p:spPr bwMode="auto">
          <a:xfrm>
            <a:off x="3033713" y="4803775"/>
            <a:ext cx="57150" cy="122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800" b="0" i="0">
                <a:solidFill>
                  <a:srgbClr val="000000"/>
                </a:solidFill>
              </a:rPr>
              <a:t>1</a:t>
            </a:r>
            <a:endParaRPr lang="en-US" altLang="en-US"/>
          </a:p>
        </p:txBody>
      </p:sp>
      <p:sp>
        <p:nvSpPr>
          <p:cNvPr id="27682" name="Rectangle 41"/>
          <p:cNvSpPr>
            <a:spLocks noChangeArrowheads="1"/>
          </p:cNvSpPr>
          <p:nvPr/>
        </p:nvSpPr>
        <p:spPr bwMode="auto">
          <a:xfrm>
            <a:off x="3433764" y="2371725"/>
            <a:ext cx="365485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1200" b="0" i="0">
                <a:solidFill>
                  <a:srgbClr val="000000"/>
                </a:solidFill>
              </a:rPr>
              <a:t>Logic</a:t>
            </a:r>
            <a:endParaRPr lang="en-US" altLang="en-US"/>
          </a:p>
        </p:txBody>
      </p:sp>
      <p:sp>
        <p:nvSpPr>
          <p:cNvPr id="27683" name="Rectangle 42"/>
          <p:cNvSpPr>
            <a:spLocks noChangeArrowheads="1"/>
          </p:cNvSpPr>
          <p:nvPr/>
        </p:nvSpPr>
        <p:spPr bwMode="auto">
          <a:xfrm>
            <a:off x="3346450" y="2546350"/>
            <a:ext cx="537006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1200" b="0" i="0">
                <a:solidFill>
                  <a:srgbClr val="000000"/>
                </a:solidFill>
              </a:rPr>
              <a:t>function</a:t>
            </a:r>
            <a:endParaRPr lang="en-US" altLang="en-US"/>
          </a:p>
        </p:txBody>
      </p:sp>
      <p:sp>
        <p:nvSpPr>
          <p:cNvPr id="27684" name="Rectangle 43"/>
          <p:cNvSpPr>
            <a:spLocks noChangeArrowheads="1"/>
          </p:cNvSpPr>
          <p:nvPr/>
        </p:nvSpPr>
        <p:spPr bwMode="auto">
          <a:xfrm>
            <a:off x="3551238" y="2722563"/>
            <a:ext cx="128240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1200" b="0" i="0">
                <a:solidFill>
                  <a:srgbClr val="000000"/>
                </a:solidFill>
              </a:rPr>
              <a:t>of</a:t>
            </a:r>
            <a:endParaRPr lang="en-US" altLang="en-US"/>
          </a:p>
        </p:txBody>
      </p:sp>
      <p:sp>
        <p:nvSpPr>
          <p:cNvPr id="27685" name="Rectangle 44"/>
          <p:cNvSpPr>
            <a:spLocks noChangeArrowheads="1"/>
          </p:cNvSpPr>
          <p:nvPr/>
        </p:nvSpPr>
        <p:spPr bwMode="auto">
          <a:xfrm>
            <a:off x="3505200" y="2897188"/>
            <a:ext cx="230832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1200" b="0" i="0">
                <a:solidFill>
                  <a:srgbClr val="000000"/>
                </a:solidFill>
              </a:rPr>
              <a:t>xxx</a:t>
            </a:r>
            <a:endParaRPr lang="en-US" altLang="en-US"/>
          </a:p>
        </p:txBody>
      </p:sp>
      <p:sp>
        <p:nvSpPr>
          <p:cNvPr id="27686" name="Rectangle 45"/>
          <p:cNvSpPr>
            <a:spLocks noChangeArrowheads="1"/>
          </p:cNvSpPr>
          <p:nvPr/>
        </p:nvSpPr>
        <p:spPr bwMode="auto">
          <a:xfrm>
            <a:off x="4918076" y="3214688"/>
            <a:ext cx="365485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1200" b="0" i="0">
                <a:solidFill>
                  <a:srgbClr val="000000"/>
                </a:solidFill>
              </a:rPr>
              <a:t>Logic</a:t>
            </a:r>
            <a:endParaRPr lang="en-US" altLang="en-US"/>
          </a:p>
        </p:txBody>
      </p:sp>
      <p:sp>
        <p:nvSpPr>
          <p:cNvPr id="27687" name="Rectangle 46"/>
          <p:cNvSpPr>
            <a:spLocks noChangeArrowheads="1"/>
          </p:cNvSpPr>
          <p:nvPr/>
        </p:nvSpPr>
        <p:spPr bwMode="auto">
          <a:xfrm>
            <a:off x="4830763" y="3386138"/>
            <a:ext cx="537006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1200" b="0" i="0">
                <a:solidFill>
                  <a:srgbClr val="000000"/>
                </a:solidFill>
              </a:rPr>
              <a:t>function</a:t>
            </a:r>
            <a:endParaRPr lang="en-US" altLang="en-US"/>
          </a:p>
        </p:txBody>
      </p:sp>
      <p:sp>
        <p:nvSpPr>
          <p:cNvPr id="27688" name="Rectangle 47"/>
          <p:cNvSpPr>
            <a:spLocks noChangeArrowheads="1"/>
          </p:cNvSpPr>
          <p:nvPr/>
        </p:nvSpPr>
        <p:spPr bwMode="auto">
          <a:xfrm>
            <a:off x="5033963" y="3560763"/>
            <a:ext cx="128240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1200" b="0" i="0">
                <a:solidFill>
                  <a:srgbClr val="000000"/>
                </a:solidFill>
              </a:rPr>
              <a:t>of</a:t>
            </a:r>
            <a:endParaRPr lang="en-US" altLang="en-US"/>
          </a:p>
        </p:txBody>
      </p:sp>
      <p:sp>
        <p:nvSpPr>
          <p:cNvPr id="27689" name="Rectangle 48"/>
          <p:cNvSpPr>
            <a:spLocks noChangeArrowheads="1"/>
          </p:cNvSpPr>
          <p:nvPr/>
        </p:nvSpPr>
        <p:spPr bwMode="auto">
          <a:xfrm>
            <a:off x="4987925" y="3736975"/>
            <a:ext cx="230832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1200" b="0" i="0">
                <a:solidFill>
                  <a:srgbClr val="000000"/>
                </a:solidFill>
              </a:rPr>
              <a:t>xxx</a:t>
            </a:r>
            <a:endParaRPr lang="en-US" altLang="en-US"/>
          </a:p>
        </p:txBody>
      </p:sp>
      <p:sp>
        <p:nvSpPr>
          <p:cNvPr id="27690" name="Rectangle 49"/>
          <p:cNvSpPr>
            <a:spLocks noChangeArrowheads="1"/>
          </p:cNvSpPr>
          <p:nvPr/>
        </p:nvSpPr>
        <p:spPr bwMode="auto">
          <a:xfrm>
            <a:off x="3257551" y="3821114"/>
            <a:ext cx="722313" cy="1152525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GB" altLang="en-US"/>
          </a:p>
        </p:txBody>
      </p:sp>
      <p:sp>
        <p:nvSpPr>
          <p:cNvPr id="27691" name="Line 50"/>
          <p:cNvSpPr>
            <a:spLocks noChangeShapeType="1"/>
          </p:cNvSpPr>
          <p:nvPr/>
        </p:nvSpPr>
        <p:spPr bwMode="auto">
          <a:xfrm flipH="1">
            <a:off x="3132138" y="3957639"/>
            <a:ext cx="125412" cy="1587"/>
          </a:xfrm>
          <a:prstGeom prst="line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7692" name="Line 51"/>
          <p:cNvSpPr>
            <a:spLocks noChangeShapeType="1"/>
          </p:cNvSpPr>
          <p:nvPr/>
        </p:nvSpPr>
        <p:spPr bwMode="auto">
          <a:xfrm flipH="1">
            <a:off x="3132138" y="4262439"/>
            <a:ext cx="125412" cy="1587"/>
          </a:xfrm>
          <a:prstGeom prst="line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7693" name="Line 52"/>
          <p:cNvSpPr>
            <a:spLocks noChangeShapeType="1"/>
          </p:cNvSpPr>
          <p:nvPr/>
        </p:nvSpPr>
        <p:spPr bwMode="auto">
          <a:xfrm flipH="1">
            <a:off x="3132138" y="4556125"/>
            <a:ext cx="125412" cy="1588"/>
          </a:xfrm>
          <a:prstGeom prst="line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7694" name="Line 53"/>
          <p:cNvSpPr>
            <a:spLocks noChangeShapeType="1"/>
          </p:cNvSpPr>
          <p:nvPr/>
        </p:nvSpPr>
        <p:spPr bwMode="auto">
          <a:xfrm flipH="1">
            <a:off x="3132138" y="4835525"/>
            <a:ext cx="125412" cy="1588"/>
          </a:xfrm>
          <a:prstGeom prst="line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7695" name="Rectangle 54"/>
          <p:cNvSpPr>
            <a:spLocks noChangeArrowheads="1"/>
          </p:cNvSpPr>
          <p:nvPr/>
        </p:nvSpPr>
        <p:spPr bwMode="auto">
          <a:xfrm>
            <a:off x="3433764" y="4048125"/>
            <a:ext cx="365485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1200" b="0" i="0">
                <a:solidFill>
                  <a:srgbClr val="000000"/>
                </a:solidFill>
              </a:rPr>
              <a:t>Logic</a:t>
            </a:r>
            <a:endParaRPr lang="en-US" altLang="en-US"/>
          </a:p>
        </p:txBody>
      </p:sp>
      <p:sp>
        <p:nvSpPr>
          <p:cNvPr id="27696" name="Rectangle 55"/>
          <p:cNvSpPr>
            <a:spLocks noChangeArrowheads="1"/>
          </p:cNvSpPr>
          <p:nvPr/>
        </p:nvSpPr>
        <p:spPr bwMode="auto">
          <a:xfrm>
            <a:off x="3346450" y="4224338"/>
            <a:ext cx="537006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1200" b="0" i="0">
                <a:solidFill>
                  <a:srgbClr val="000000"/>
                </a:solidFill>
              </a:rPr>
              <a:t>function</a:t>
            </a:r>
            <a:endParaRPr lang="en-US" altLang="en-US"/>
          </a:p>
        </p:txBody>
      </p:sp>
      <p:sp>
        <p:nvSpPr>
          <p:cNvPr id="27697" name="Rectangle 56"/>
          <p:cNvSpPr>
            <a:spLocks noChangeArrowheads="1"/>
          </p:cNvSpPr>
          <p:nvPr/>
        </p:nvSpPr>
        <p:spPr bwMode="auto">
          <a:xfrm>
            <a:off x="3551238" y="4398963"/>
            <a:ext cx="128240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1200" b="0" i="0">
                <a:solidFill>
                  <a:srgbClr val="000000"/>
                </a:solidFill>
              </a:rPr>
              <a:t>of</a:t>
            </a:r>
            <a:endParaRPr lang="en-US" altLang="en-US"/>
          </a:p>
        </p:txBody>
      </p:sp>
      <p:sp>
        <p:nvSpPr>
          <p:cNvPr id="27698" name="Rectangle 57"/>
          <p:cNvSpPr>
            <a:spLocks noChangeArrowheads="1"/>
          </p:cNvSpPr>
          <p:nvPr/>
        </p:nvSpPr>
        <p:spPr bwMode="auto">
          <a:xfrm>
            <a:off x="3505200" y="4573588"/>
            <a:ext cx="230832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1200" b="0" i="0">
                <a:solidFill>
                  <a:srgbClr val="000000"/>
                </a:solidFill>
              </a:rPr>
              <a:t>xxx</a:t>
            </a:r>
            <a:endParaRPr lang="en-US" altLang="en-US"/>
          </a:p>
        </p:txBody>
      </p:sp>
      <p:sp>
        <p:nvSpPr>
          <p:cNvPr id="27699" name="Freeform 58"/>
          <p:cNvSpPr>
            <a:spLocks/>
          </p:cNvSpPr>
          <p:nvPr/>
        </p:nvSpPr>
        <p:spPr bwMode="auto">
          <a:xfrm>
            <a:off x="4365626" y="2892426"/>
            <a:ext cx="155575" cy="430213"/>
          </a:xfrm>
          <a:custGeom>
            <a:avLst/>
            <a:gdLst>
              <a:gd name="T0" fmla="*/ 155575 w 98"/>
              <a:gd name="T1" fmla="*/ 125413 h 271"/>
              <a:gd name="T2" fmla="*/ 155575 w 98"/>
              <a:gd name="T3" fmla="*/ 306388 h 271"/>
              <a:gd name="T4" fmla="*/ 0 w 98"/>
              <a:gd name="T5" fmla="*/ 430213 h 271"/>
              <a:gd name="T6" fmla="*/ 0 w 98"/>
              <a:gd name="T7" fmla="*/ 0 h 271"/>
              <a:gd name="T8" fmla="*/ 155575 w 98"/>
              <a:gd name="T9" fmla="*/ 125413 h 271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98" h="271">
                <a:moveTo>
                  <a:pt x="98" y="79"/>
                </a:moveTo>
                <a:lnTo>
                  <a:pt x="98" y="193"/>
                </a:lnTo>
                <a:lnTo>
                  <a:pt x="0" y="271"/>
                </a:lnTo>
                <a:lnTo>
                  <a:pt x="0" y="0"/>
                </a:lnTo>
                <a:lnTo>
                  <a:pt x="98" y="79"/>
                </a:lnTo>
                <a:close/>
              </a:path>
            </a:pathLst>
          </a:custGeom>
          <a:noFill/>
          <a:ln w="12700" cap="flat">
            <a:solidFill>
              <a:srgbClr val="000000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7700" name="Freeform 59"/>
          <p:cNvSpPr>
            <a:spLocks/>
          </p:cNvSpPr>
          <p:nvPr/>
        </p:nvSpPr>
        <p:spPr bwMode="auto">
          <a:xfrm>
            <a:off x="5805489" y="2376488"/>
            <a:ext cx="168275" cy="603250"/>
          </a:xfrm>
          <a:custGeom>
            <a:avLst/>
            <a:gdLst>
              <a:gd name="T0" fmla="*/ 168275 w 106"/>
              <a:gd name="T1" fmla="*/ 111125 h 380"/>
              <a:gd name="T2" fmla="*/ 168275 w 106"/>
              <a:gd name="T3" fmla="*/ 492125 h 380"/>
              <a:gd name="T4" fmla="*/ 0 w 106"/>
              <a:gd name="T5" fmla="*/ 603250 h 380"/>
              <a:gd name="T6" fmla="*/ 0 w 106"/>
              <a:gd name="T7" fmla="*/ 0 h 380"/>
              <a:gd name="T8" fmla="*/ 168275 w 106"/>
              <a:gd name="T9" fmla="*/ 111125 h 38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06" h="380">
                <a:moveTo>
                  <a:pt x="106" y="70"/>
                </a:moveTo>
                <a:lnTo>
                  <a:pt x="106" y="310"/>
                </a:lnTo>
                <a:lnTo>
                  <a:pt x="0" y="380"/>
                </a:lnTo>
                <a:lnTo>
                  <a:pt x="0" y="0"/>
                </a:lnTo>
                <a:lnTo>
                  <a:pt x="106" y="70"/>
                </a:lnTo>
                <a:close/>
              </a:path>
            </a:pathLst>
          </a:custGeom>
          <a:noFill/>
          <a:ln w="12700" cap="flat">
            <a:solidFill>
              <a:srgbClr val="000000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7701" name="Freeform 60"/>
          <p:cNvSpPr>
            <a:spLocks/>
          </p:cNvSpPr>
          <p:nvPr/>
        </p:nvSpPr>
        <p:spPr bwMode="auto">
          <a:xfrm>
            <a:off x="4365626" y="3833814"/>
            <a:ext cx="155575" cy="428625"/>
          </a:xfrm>
          <a:custGeom>
            <a:avLst/>
            <a:gdLst>
              <a:gd name="T0" fmla="*/ 155575 w 98"/>
              <a:gd name="T1" fmla="*/ 123825 h 270"/>
              <a:gd name="T2" fmla="*/ 155575 w 98"/>
              <a:gd name="T3" fmla="*/ 304800 h 270"/>
              <a:gd name="T4" fmla="*/ 0 w 98"/>
              <a:gd name="T5" fmla="*/ 428625 h 270"/>
              <a:gd name="T6" fmla="*/ 0 w 98"/>
              <a:gd name="T7" fmla="*/ 0 h 270"/>
              <a:gd name="T8" fmla="*/ 155575 w 98"/>
              <a:gd name="T9" fmla="*/ 123825 h 27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98" h="270">
                <a:moveTo>
                  <a:pt x="98" y="78"/>
                </a:moveTo>
                <a:lnTo>
                  <a:pt x="98" y="192"/>
                </a:lnTo>
                <a:lnTo>
                  <a:pt x="0" y="270"/>
                </a:lnTo>
                <a:lnTo>
                  <a:pt x="0" y="0"/>
                </a:lnTo>
                <a:lnTo>
                  <a:pt x="98" y="78"/>
                </a:lnTo>
                <a:close/>
              </a:path>
            </a:pathLst>
          </a:custGeom>
          <a:noFill/>
          <a:ln w="12700" cap="flat">
            <a:solidFill>
              <a:srgbClr val="000000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7702" name="Freeform 61"/>
          <p:cNvSpPr>
            <a:spLocks/>
          </p:cNvSpPr>
          <p:nvPr/>
        </p:nvSpPr>
        <p:spPr bwMode="auto">
          <a:xfrm>
            <a:off x="5805489" y="3303588"/>
            <a:ext cx="155575" cy="430212"/>
          </a:xfrm>
          <a:custGeom>
            <a:avLst/>
            <a:gdLst>
              <a:gd name="T0" fmla="*/ 155575 w 98"/>
              <a:gd name="T1" fmla="*/ 125412 h 271"/>
              <a:gd name="T2" fmla="*/ 155575 w 98"/>
              <a:gd name="T3" fmla="*/ 304800 h 271"/>
              <a:gd name="T4" fmla="*/ 0 w 98"/>
              <a:gd name="T5" fmla="*/ 430212 h 271"/>
              <a:gd name="T6" fmla="*/ 0 w 98"/>
              <a:gd name="T7" fmla="*/ 0 h 271"/>
              <a:gd name="T8" fmla="*/ 155575 w 98"/>
              <a:gd name="T9" fmla="*/ 125412 h 271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98" h="271">
                <a:moveTo>
                  <a:pt x="98" y="79"/>
                </a:moveTo>
                <a:lnTo>
                  <a:pt x="98" y="192"/>
                </a:lnTo>
                <a:lnTo>
                  <a:pt x="0" y="271"/>
                </a:lnTo>
                <a:lnTo>
                  <a:pt x="0" y="0"/>
                </a:lnTo>
                <a:lnTo>
                  <a:pt x="98" y="79"/>
                </a:lnTo>
                <a:close/>
              </a:path>
            </a:pathLst>
          </a:custGeom>
          <a:noFill/>
          <a:ln w="12700" cap="flat">
            <a:solidFill>
              <a:srgbClr val="000000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7703" name="Freeform 62"/>
          <p:cNvSpPr>
            <a:spLocks/>
          </p:cNvSpPr>
          <p:nvPr/>
        </p:nvSpPr>
        <p:spPr bwMode="auto">
          <a:xfrm>
            <a:off x="6534151" y="4487864"/>
            <a:ext cx="149225" cy="428625"/>
          </a:xfrm>
          <a:custGeom>
            <a:avLst/>
            <a:gdLst>
              <a:gd name="T0" fmla="*/ 149225 w 94"/>
              <a:gd name="T1" fmla="*/ 123825 h 270"/>
              <a:gd name="T2" fmla="*/ 149225 w 94"/>
              <a:gd name="T3" fmla="*/ 304800 h 270"/>
              <a:gd name="T4" fmla="*/ 0 w 94"/>
              <a:gd name="T5" fmla="*/ 428625 h 270"/>
              <a:gd name="T6" fmla="*/ 0 w 94"/>
              <a:gd name="T7" fmla="*/ 0 h 270"/>
              <a:gd name="T8" fmla="*/ 149225 w 94"/>
              <a:gd name="T9" fmla="*/ 123825 h 27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94" h="270">
                <a:moveTo>
                  <a:pt x="94" y="78"/>
                </a:moveTo>
                <a:lnTo>
                  <a:pt x="94" y="192"/>
                </a:lnTo>
                <a:lnTo>
                  <a:pt x="0" y="270"/>
                </a:lnTo>
                <a:lnTo>
                  <a:pt x="0" y="0"/>
                </a:lnTo>
                <a:lnTo>
                  <a:pt x="94" y="78"/>
                </a:lnTo>
                <a:close/>
              </a:path>
            </a:pathLst>
          </a:custGeom>
          <a:noFill/>
          <a:ln w="12700" cap="flat">
            <a:solidFill>
              <a:srgbClr val="000000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7704" name="Freeform 63"/>
          <p:cNvSpPr>
            <a:spLocks/>
          </p:cNvSpPr>
          <p:nvPr/>
        </p:nvSpPr>
        <p:spPr bwMode="auto">
          <a:xfrm>
            <a:off x="6677026" y="5614989"/>
            <a:ext cx="149225" cy="422275"/>
          </a:xfrm>
          <a:custGeom>
            <a:avLst/>
            <a:gdLst>
              <a:gd name="T0" fmla="*/ 149225 w 94"/>
              <a:gd name="T1" fmla="*/ 123825 h 266"/>
              <a:gd name="T2" fmla="*/ 149225 w 94"/>
              <a:gd name="T3" fmla="*/ 298450 h 266"/>
              <a:gd name="T4" fmla="*/ 0 w 94"/>
              <a:gd name="T5" fmla="*/ 422275 h 266"/>
              <a:gd name="T6" fmla="*/ 0 w 94"/>
              <a:gd name="T7" fmla="*/ 0 h 266"/>
              <a:gd name="T8" fmla="*/ 149225 w 94"/>
              <a:gd name="T9" fmla="*/ 123825 h 26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94" h="266">
                <a:moveTo>
                  <a:pt x="94" y="78"/>
                </a:moveTo>
                <a:lnTo>
                  <a:pt x="94" y="188"/>
                </a:lnTo>
                <a:lnTo>
                  <a:pt x="0" y="266"/>
                </a:lnTo>
                <a:lnTo>
                  <a:pt x="0" y="0"/>
                </a:lnTo>
                <a:lnTo>
                  <a:pt x="94" y="78"/>
                </a:lnTo>
                <a:close/>
              </a:path>
            </a:pathLst>
          </a:custGeom>
          <a:noFill/>
          <a:ln w="12700" cap="flat">
            <a:solidFill>
              <a:srgbClr val="000000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7705" name="Freeform 64"/>
          <p:cNvSpPr>
            <a:spLocks/>
          </p:cNvSpPr>
          <p:nvPr/>
        </p:nvSpPr>
        <p:spPr bwMode="auto">
          <a:xfrm>
            <a:off x="8807451" y="4019551"/>
            <a:ext cx="155575" cy="430213"/>
          </a:xfrm>
          <a:custGeom>
            <a:avLst/>
            <a:gdLst>
              <a:gd name="T0" fmla="*/ 155575 w 98"/>
              <a:gd name="T1" fmla="*/ 125413 h 271"/>
              <a:gd name="T2" fmla="*/ 155575 w 98"/>
              <a:gd name="T3" fmla="*/ 306388 h 271"/>
              <a:gd name="T4" fmla="*/ 0 w 98"/>
              <a:gd name="T5" fmla="*/ 430213 h 271"/>
              <a:gd name="T6" fmla="*/ 0 w 98"/>
              <a:gd name="T7" fmla="*/ 0 h 271"/>
              <a:gd name="T8" fmla="*/ 155575 w 98"/>
              <a:gd name="T9" fmla="*/ 125413 h 271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98" h="271">
                <a:moveTo>
                  <a:pt x="98" y="79"/>
                </a:moveTo>
                <a:lnTo>
                  <a:pt x="98" y="193"/>
                </a:lnTo>
                <a:lnTo>
                  <a:pt x="0" y="271"/>
                </a:lnTo>
                <a:lnTo>
                  <a:pt x="0" y="0"/>
                </a:lnTo>
                <a:lnTo>
                  <a:pt x="98" y="79"/>
                </a:lnTo>
                <a:close/>
              </a:path>
            </a:pathLst>
          </a:custGeom>
          <a:noFill/>
          <a:ln w="12700" cap="flat">
            <a:solidFill>
              <a:srgbClr val="000000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7706" name="Freeform 65"/>
          <p:cNvSpPr>
            <a:spLocks/>
          </p:cNvSpPr>
          <p:nvPr/>
        </p:nvSpPr>
        <p:spPr bwMode="auto">
          <a:xfrm>
            <a:off x="8807451" y="2363788"/>
            <a:ext cx="155575" cy="430212"/>
          </a:xfrm>
          <a:custGeom>
            <a:avLst/>
            <a:gdLst>
              <a:gd name="T0" fmla="*/ 155575 w 98"/>
              <a:gd name="T1" fmla="*/ 123825 h 271"/>
              <a:gd name="T2" fmla="*/ 155575 w 98"/>
              <a:gd name="T3" fmla="*/ 304800 h 271"/>
              <a:gd name="T4" fmla="*/ 0 w 98"/>
              <a:gd name="T5" fmla="*/ 430212 h 271"/>
              <a:gd name="T6" fmla="*/ 0 w 98"/>
              <a:gd name="T7" fmla="*/ 0 h 271"/>
              <a:gd name="T8" fmla="*/ 155575 w 98"/>
              <a:gd name="T9" fmla="*/ 123825 h 271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98" h="271">
                <a:moveTo>
                  <a:pt x="98" y="78"/>
                </a:moveTo>
                <a:lnTo>
                  <a:pt x="98" y="192"/>
                </a:lnTo>
                <a:lnTo>
                  <a:pt x="0" y="271"/>
                </a:lnTo>
                <a:lnTo>
                  <a:pt x="0" y="0"/>
                </a:lnTo>
                <a:lnTo>
                  <a:pt x="98" y="78"/>
                </a:lnTo>
                <a:close/>
              </a:path>
            </a:pathLst>
          </a:custGeom>
          <a:noFill/>
          <a:ln w="12700" cap="flat">
            <a:solidFill>
              <a:srgbClr val="000000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7707" name="Freeform 66"/>
          <p:cNvSpPr>
            <a:spLocks/>
          </p:cNvSpPr>
          <p:nvPr/>
        </p:nvSpPr>
        <p:spPr bwMode="auto">
          <a:xfrm>
            <a:off x="6534151" y="2811463"/>
            <a:ext cx="149225" cy="430212"/>
          </a:xfrm>
          <a:custGeom>
            <a:avLst/>
            <a:gdLst>
              <a:gd name="T0" fmla="*/ 149225 w 94"/>
              <a:gd name="T1" fmla="*/ 125412 h 271"/>
              <a:gd name="T2" fmla="*/ 149225 w 94"/>
              <a:gd name="T3" fmla="*/ 306387 h 271"/>
              <a:gd name="T4" fmla="*/ 0 w 94"/>
              <a:gd name="T5" fmla="*/ 430212 h 271"/>
              <a:gd name="T6" fmla="*/ 0 w 94"/>
              <a:gd name="T7" fmla="*/ 0 h 271"/>
              <a:gd name="T8" fmla="*/ 149225 w 94"/>
              <a:gd name="T9" fmla="*/ 125412 h 271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94" h="271">
                <a:moveTo>
                  <a:pt x="94" y="79"/>
                </a:moveTo>
                <a:lnTo>
                  <a:pt x="94" y="193"/>
                </a:lnTo>
                <a:lnTo>
                  <a:pt x="0" y="271"/>
                </a:lnTo>
                <a:lnTo>
                  <a:pt x="0" y="0"/>
                </a:lnTo>
                <a:lnTo>
                  <a:pt x="94" y="79"/>
                </a:lnTo>
                <a:close/>
              </a:path>
            </a:pathLst>
          </a:custGeom>
          <a:noFill/>
          <a:ln w="12700" cap="flat">
            <a:solidFill>
              <a:srgbClr val="000000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7708" name="Freeform 67"/>
          <p:cNvSpPr>
            <a:spLocks/>
          </p:cNvSpPr>
          <p:nvPr/>
        </p:nvSpPr>
        <p:spPr bwMode="auto">
          <a:xfrm>
            <a:off x="7275514" y="4848226"/>
            <a:ext cx="155575" cy="430213"/>
          </a:xfrm>
          <a:custGeom>
            <a:avLst/>
            <a:gdLst>
              <a:gd name="T0" fmla="*/ 155575 w 98"/>
              <a:gd name="T1" fmla="*/ 125413 h 271"/>
              <a:gd name="T2" fmla="*/ 155575 w 98"/>
              <a:gd name="T3" fmla="*/ 304800 h 271"/>
              <a:gd name="T4" fmla="*/ 0 w 98"/>
              <a:gd name="T5" fmla="*/ 430213 h 271"/>
              <a:gd name="T6" fmla="*/ 0 w 98"/>
              <a:gd name="T7" fmla="*/ 0 h 271"/>
              <a:gd name="T8" fmla="*/ 155575 w 98"/>
              <a:gd name="T9" fmla="*/ 125413 h 271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98" h="271">
                <a:moveTo>
                  <a:pt x="98" y="79"/>
                </a:moveTo>
                <a:lnTo>
                  <a:pt x="98" y="192"/>
                </a:lnTo>
                <a:lnTo>
                  <a:pt x="0" y="271"/>
                </a:lnTo>
                <a:lnTo>
                  <a:pt x="0" y="0"/>
                </a:lnTo>
                <a:lnTo>
                  <a:pt x="98" y="79"/>
                </a:lnTo>
                <a:close/>
              </a:path>
            </a:pathLst>
          </a:custGeom>
          <a:noFill/>
          <a:ln w="12700" cap="flat">
            <a:solidFill>
              <a:srgbClr val="000000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7709" name="Freeform 68"/>
          <p:cNvSpPr>
            <a:spLocks/>
          </p:cNvSpPr>
          <p:nvPr/>
        </p:nvSpPr>
        <p:spPr bwMode="auto">
          <a:xfrm>
            <a:off x="7275514" y="3160713"/>
            <a:ext cx="155575" cy="430212"/>
          </a:xfrm>
          <a:custGeom>
            <a:avLst/>
            <a:gdLst>
              <a:gd name="T0" fmla="*/ 155575 w 98"/>
              <a:gd name="T1" fmla="*/ 123825 h 271"/>
              <a:gd name="T2" fmla="*/ 155575 w 98"/>
              <a:gd name="T3" fmla="*/ 304800 h 271"/>
              <a:gd name="T4" fmla="*/ 0 w 98"/>
              <a:gd name="T5" fmla="*/ 430212 h 271"/>
              <a:gd name="T6" fmla="*/ 0 w 98"/>
              <a:gd name="T7" fmla="*/ 0 h 271"/>
              <a:gd name="T8" fmla="*/ 155575 w 98"/>
              <a:gd name="T9" fmla="*/ 123825 h 271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98" h="271">
                <a:moveTo>
                  <a:pt x="98" y="78"/>
                </a:moveTo>
                <a:lnTo>
                  <a:pt x="98" y="192"/>
                </a:lnTo>
                <a:lnTo>
                  <a:pt x="0" y="271"/>
                </a:lnTo>
                <a:lnTo>
                  <a:pt x="0" y="0"/>
                </a:lnTo>
                <a:lnTo>
                  <a:pt x="98" y="78"/>
                </a:lnTo>
                <a:close/>
              </a:path>
            </a:pathLst>
          </a:custGeom>
          <a:noFill/>
          <a:ln w="12700" cap="flat">
            <a:solidFill>
              <a:srgbClr val="000000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7710" name="Freeform 69"/>
          <p:cNvSpPr>
            <a:spLocks/>
          </p:cNvSpPr>
          <p:nvPr/>
        </p:nvSpPr>
        <p:spPr bwMode="auto">
          <a:xfrm>
            <a:off x="4714876" y="1822451"/>
            <a:ext cx="74613" cy="1624013"/>
          </a:xfrm>
          <a:custGeom>
            <a:avLst/>
            <a:gdLst>
              <a:gd name="T0" fmla="*/ 0 w 47"/>
              <a:gd name="T1" fmla="*/ 0 h 1023"/>
              <a:gd name="T2" fmla="*/ 0 w 47"/>
              <a:gd name="T3" fmla="*/ 1624013 h 1023"/>
              <a:gd name="T4" fmla="*/ 74613 w 47"/>
              <a:gd name="T5" fmla="*/ 1624013 h 1023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47" h="1023">
                <a:moveTo>
                  <a:pt x="0" y="0"/>
                </a:moveTo>
                <a:lnTo>
                  <a:pt x="0" y="1023"/>
                </a:lnTo>
                <a:lnTo>
                  <a:pt x="47" y="1023"/>
                </a:lnTo>
              </a:path>
            </a:pathLst>
          </a:custGeom>
          <a:noFill/>
          <a:ln w="12700" cap="flat">
            <a:solidFill>
              <a:srgbClr val="000000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7711" name="Line 70"/>
          <p:cNvSpPr>
            <a:spLocks noChangeShapeType="1"/>
          </p:cNvSpPr>
          <p:nvPr/>
        </p:nvSpPr>
        <p:spPr bwMode="auto">
          <a:xfrm>
            <a:off x="4714875" y="1479550"/>
            <a:ext cx="1588" cy="192088"/>
          </a:xfrm>
          <a:prstGeom prst="line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7712" name="Freeform 71"/>
          <p:cNvSpPr>
            <a:spLocks/>
          </p:cNvSpPr>
          <p:nvPr/>
        </p:nvSpPr>
        <p:spPr bwMode="auto">
          <a:xfrm>
            <a:off x="6596063" y="1822450"/>
            <a:ext cx="641350" cy="522288"/>
          </a:xfrm>
          <a:custGeom>
            <a:avLst/>
            <a:gdLst>
              <a:gd name="T0" fmla="*/ 0 w 404"/>
              <a:gd name="T1" fmla="*/ 0 h 329"/>
              <a:gd name="T2" fmla="*/ 0 w 404"/>
              <a:gd name="T3" fmla="*/ 522288 h 329"/>
              <a:gd name="T4" fmla="*/ 641350 w 404"/>
              <a:gd name="T5" fmla="*/ 522288 h 329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404" h="329">
                <a:moveTo>
                  <a:pt x="0" y="0"/>
                </a:moveTo>
                <a:lnTo>
                  <a:pt x="0" y="329"/>
                </a:lnTo>
                <a:lnTo>
                  <a:pt x="404" y="329"/>
                </a:lnTo>
              </a:path>
            </a:pathLst>
          </a:custGeom>
          <a:noFill/>
          <a:ln w="12700" cap="flat">
            <a:solidFill>
              <a:srgbClr val="000000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7713" name="Line 72"/>
          <p:cNvSpPr>
            <a:spLocks noChangeShapeType="1"/>
          </p:cNvSpPr>
          <p:nvPr/>
        </p:nvSpPr>
        <p:spPr bwMode="auto">
          <a:xfrm>
            <a:off x="6596064" y="1479550"/>
            <a:ext cx="1587" cy="192088"/>
          </a:xfrm>
          <a:prstGeom prst="line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7714" name="Freeform 73"/>
          <p:cNvSpPr>
            <a:spLocks/>
          </p:cNvSpPr>
          <p:nvPr/>
        </p:nvSpPr>
        <p:spPr bwMode="auto">
          <a:xfrm>
            <a:off x="4497389" y="1671638"/>
            <a:ext cx="428625" cy="150812"/>
          </a:xfrm>
          <a:custGeom>
            <a:avLst/>
            <a:gdLst>
              <a:gd name="T0" fmla="*/ 304800 w 270"/>
              <a:gd name="T1" fmla="*/ 150812 h 95"/>
              <a:gd name="T2" fmla="*/ 123825 w 270"/>
              <a:gd name="T3" fmla="*/ 150812 h 95"/>
              <a:gd name="T4" fmla="*/ 0 w 270"/>
              <a:gd name="T5" fmla="*/ 0 h 95"/>
              <a:gd name="T6" fmla="*/ 428625 w 270"/>
              <a:gd name="T7" fmla="*/ 0 h 95"/>
              <a:gd name="T8" fmla="*/ 304800 w 270"/>
              <a:gd name="T9" fmla="*/ 150812 h 9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70" h="95">
                <a:moveTo>
                  <a:pt x="192" y="95"/>
                </a:moveTo>
                <a:lnTo>
                  <a:pt x="78" y="95"/>
                </a:lnTo>
                <a:lnTo>
                  <a:pt x="0" y="0"/>
                </a:lnTo>
                <a:lnTo>
                  <a:pt x="270" y="0"/>
                </a:lnTo>
                <a:lnTo>
                  <a:pt x="192" y="95"/>
                </a:lnTo>
                <a:close/>
              </a:path>
            </a:pathLst>
          </a:custGeom>
          <a:noFill/>
          <a:ln w="12700" cap="flat">
            <a:solidFill>
              <a:srgbClr val="000000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7715" name="Freeform 74"/>
          <p:cNvSpPr>
            <a:spLocks/>
          </p:cNvSpPr>
          <p:nvPr/>
        </p:nvSpPr>
        <p:spPr bwMode="auto">
          <a:xfrm>
            <a:off x="6384926" y="1671638"/>
            <a:ext cx="428625" cy="150812"/>
          </a:xfrm>
          <a:custGeom>
            <a:avLst/>
            <a:gdLst>
              <a:gd name="T0" fmla="*/ 304800 w 270"/>
              <a:gd name="T1" fmla="*/ 150812 h 95"/>
              <a:gd name="T2" fmla="*/ 123825 w 270"/>
              <a:gd name="T3" fmla="*/ 150812 h 95"/>
              <a:gd name="T4" fmla="*/ 0 w 270"/>
              <a:gd name="T5" fmla="*/ 0 h 95"/>
              <a:gd name="T6" fmla="*/ 428625 w 270"/>
              <a:gd name="T7" fmla="*/ 0 h 95"/>
              <a:gd name="T8" fmla="*/ 304800 w 270"/>
              <a:gd name="T9" fmla="*/ 150812 h 9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70" h="95">
                <a:moveTo>
                  <a:pt x="192" y="95"/>
                </a:moveTo>
                <a:lnTo>
                  <a:pt x="78" y="95"/>
                </a:lnTo>
                <a:lnTo>
                  <a:pt x="0" y="0"/>
                </a:lnTo>
                <a:lnTo>
                  <a:pt x="270" y="0"/>
                </a:lnTo>
                <a:lnTo>
                  <a:pt x="192" y="95"/>
                </a:lnTo>
                <a:close/>
              </a:path>
            </a:pathLst>
          </a:custGeom>
          <a:noFill/>
          <a:ln w="12700" cap="flat">
            <a:solidFill>
              <a:srgbClr val="000000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7716" name="Freeform 75"/>
          <p:cNvSpPr>
            <a:spLocks/>
          </p:cNvSpPr>
          <p:nvPr/>
        </p:nvSpPr>
        <p:spPr bwMode="auto">
          <a:xfrm>
            <a:off x="6888163" y="1671638"/>
            <a:ext cx="430212" cy="150812"/>
          </a:xfrm>
          <a:custGeom>
            <a:avLst/>
            <a:gdLst>
              <a:gd name="T0" fmla="*/ 306387 w 271"/>
              <a:gd name="T1" fmla="*/ 150812 h 95"/>
              <a:gd name="T2" fmla="*/ 125412 w 271"/>
              <a:gd name="T3" fmla="*/ 150812 h 95"/>
              <a:gd name="T4" fmla="*/ 0 w 271"/>
              <a:gd name="T5" fmla="*/ 0 h 95"/>
              <a:gd name="T6" fmla="*/ 430212 w 271"/>
              <a:gd name="T7" fmla="*/ 0 h 95"/>
              <a:gd name="T8" fmla="*/ 306387 w 271"/>
              <a:gd name="T9" fmla="*/ 150812 h 9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71" h="95">
                <a:moveTo>
                  <a:pt x="193" y="95"/>
                </a:moveTo>
                <a:lnTo>
                  <a:pt x="79" y="95"/>
                </a:lnTo>
                <a:lnTo>
                  <a:pt x="0" y="0"/>
                </a:lnTo>
                <a:lnTo>
                  <a:pt x="271" y="0"/>
                </a:lnTo>
                <a:lnTo>
                  <a:pt x="193" y="95"/>
                </a:lnTo>
                <a:close/>
              </a:path>
            </a:pathLst>
          </a:custGeom>
          <a:noFill/>
          <a:ln w="12700" cap="flat">
            <a:solidFill>
              <a:srgbClr val="000000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7717" name="Freeform 76"/>
          <p:cNvSpPr>
            <a:spLocks/>
          </p:cNvSpPr>
          <p:nvPr/>
        </p:nvSpPr>
        <p:spPr bwMode="auto">
          <a:xfrm>
            <a:off x="4229101" y="2195514"/>
            <a:ext cx="2366963" cy="803275"/>
          </a:xfrm>
          <a:custGeom>
            <a:avLst/>
            <a:gdLst>
              <a:gd name="T0" fmla="*/ 136525 w 1491"/>
              <a:gd name="T1" fmla="*/ 803275 h 506"/>
              <a:gd name="T2" fmla="*/ 0 w 1491"/>
              <a:gd name="T3" fmla="*/ 803275 h 506"/>
              <a:gd name="T4" fmla="*/ 0 w 1491"/>
              <a:gd name="T5" fmla="*/ 0 h 506"/>
              <a:gd name="T6" fmla="*/ 2366963 w 1491"/>
              <a:gd name="T7" fmla="*/ 0 h 506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1491" h="506">
                <a:moveTo>
                  <a:pt x="86" y="506"/>
                </a:moveTo>
                <a:lnTo>
                  <a:pt x="0" y="506"/>
                </a:lnTo>
                <a:lnTo>
                  <a:pt x="0" y="0"/>
                </a:lnTo>
                <a:lnTo>
                  <a:pt x="1491" y="0"/>
                </a:lnTo>
              </a:path>
            </a:pathLst>
          </a:custGeom>
          <a:noFill/>
          <a:ln w="12700" cap="flat">
            <a:solidFill>
              <a:srgbClr val="000000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7718" name="Freeform 77"/>
          <p:cNvSpPr>
            <a:spLocks/>
          </p:cNvSpPr>
          <p:nvPr/>
        </p:nvSpPr>
        <p:spPr bwMode="auto">
          <a:xfrm>
            <a:off x="4073526" y="2046288"/>
            <a:ext cx="2017713" cy="1905000"/>
          </a:xfrm>
          <a:custGeom>
            <a:avLst/>
            <a:gdLst>
              <a:gd name="T0" fmla="*/ 292100 w 1271"/>
              <a:gd name="T1" fmla="*/ 1905000 h 1200"/>
              <a:gd name="T2" fmla="*/ 0 w 1271"/>
              <a:gd name="T3" fmla="*/ 1905000 h 1200"/>
              <a:gd name="T4" fmla="*/ 0 w 1271"/>
              <a:gd name="T5" fmla="*/ 0 h 1200"/>
              <a:gd name="T6" fmla="*/ 2017713 w 1271"/>
              <a:gd name="T7" fmla="*/ 0 h 1200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1271" h="1200">
                <a:moveTo>
                  <a:pt x="184" y="1200"/>
                </a:moveTo>
                <a:lnTo>
                  <a:pt x="0" y="1200"/>
                </a:lnTo>
                <a:lnTo>
                  <a:pt x="0" y="0"/>
                </a:lnTo>
                <a:lnTo>
                  <a:pt x="1271" y="0"/>
                </a:lnTo>
              </a:path>
            </a:pathLst>
          </a:custGeom>
          <a:noFill/>
          <a:ln w="12700" cap="flat">
            <a:solidFill>
              <a:srgbClr val="000000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7719" name="Rectangle 78"/>
          <p:cNvSpPr>
            <a:spLocks noChangeArrowheads="1"/>
          </p:cNvSpPr>
          <p:nvPr/>
        </p:nvSpPr>
        <p:spPr bwMode="auto">
          <a:xfrm>
            <a:off x="4789488" y="3209925"/>
            <a:ext cx="622300" cy="698500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GB" altLang="en-US"/>
          </a:p>
        </p:txBody>
      </p:sp>
      <p:sp>
        <p:nvSpPr>
          <p:cNvPr id="27720" name="Freeform 79"/>
          <p:cNvSpPr>
            <a:spLocks/>
          </p:cNvSpPr>
          <p:nvPr/>
        </p:nvSpPr>
        <p:spPr bwMode="auto">
          <a:xfrm>
            <a:off x="4154489" y="2719389"/>
            <a:ext cx="211137" cy="479425"/>
          </a:xfrm>
          <a:custGeom>
            <a:avLst/>
            <a:gdLst>
              <a:gd name="T0" fmla="*/ 211137 w 133"/>
              <a:gd name="T1" fmla="*/ 479425 h 302"/>
              <a:gd name="T2" fmla="*/ 0 w 133"/>
              <a:gd name="T3" fmla="*/ 479425 h 302"/>
              <a:gd name="T4" fmla="*/ 0 w 133"/>
              <a:gd name="T5" fmla="*/ 0 h 302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33" h="302">
                <a:moveTo>
                  <a:pt x="133" y="302"/>
                </a:moveTo>
                <a:lnTo>
                  <a:pt x="0" y="302"/>
                </a:lnTo>
                <a:lnTo>
                  <a:pt x="0" y="0"/>
                </a:lnTo>
              </a:path>
            </a:pathLst>
          </a:custGeom>
          <a:noFill/>
          <a:ln w="12700" cap="flat">
            <a:solidFill>
              <a:srgbClr val="000000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7721" name="Line 80"/>
          <p:cNvSpPr>
            <a:spLocks noChangeShapeType="1"/>
          </p:cNvSpPr>
          <p:nvPr/>
        </p:nvSpPr>
        <p:spPr bwMode="auto">
          <a:xfrm>
            <a:off x="3979864" y="2719389"/>
            <a:ext cx="1825625" cy="1587"/>
          </a:xfrm>
          <a:prstGeom prst="line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7722" name="Freeform 81"/>
          <p:cNvSpPr>
            <a:spLocks/>
          </p:cNvSpPr>
          <p:nvPr/>
        </p:nvSpPr>
        <p:spPr bwMode="auto">
          <a:xfrm>
            <a:off x="4521200" y="3128963"/>
            <a:ext cx="268288" cy="417512"/>
          </a:xfrm>
          <a:custGeom>
            <a:avLst/>
            <a:gdLst>
              <a:gd name="T0" fmla="*/ 0 w 169"/>
              <a:gd name="T1" fmla="*/ 0 h 263"/>
              <a:gd name="T2" fmla="*/ 80963 w 169"/>
              <a:gd name="T3" fmla="*/ 0 h 263"/>
              <a:gd name="T4" fmla="*/ 80963 w 169"/>
              <a:gd name="T5" fmla="*/ 417512 h 263"/>
              <a:gd name="T6" fmla="*/ 268288 w 169"/>
              <a:gd name="T7" fmla="*/ 417512 h 263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169" h="263">
                <a:moveTo>
                  <a:pt x="0" y="0"/>
                </a:moveTo>
                <a:lnTo>
                  <a:pt x="51" y="0"/>
                </a:lnTo>
                <a:lnTo>
                  <a:pt x="51" y="263"/>
                </a:lnTo>
                <a:lnTo>
                  <a:pt x="169" y="263"/>
                </a:lnTo>
              </a:path>
            </a:pathLst>
          </a:custGeom>
          <a:noFill/>
          <a:ln w="12700" cap="flat">
            <a:solidFill>
              <a:srgbClr val="000000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7723" name="Freeform 82"/>
          <p:cNvSpPr>
            <a:spLocks/>
          </p:cNvSpPr>
          <p:nvPr/>
        </p:nvSpPr>
        <p:spPr bwMode="auto">
          <a:xfrm>
            <a:off x="4521200" y="3702050"/>
            <a:ext cx="268288" cy="336550"/>
          </a:xfrm>
          <a:custGeom>
            <a:avLst/>
            <a:gdLst>
              <a:gd name="T0" fmla="*/ 0 w 169"/>
              <a:gd name="T1" fmla="*/ 336550 h 212"/>
              <a:gd name="T2" fmla="*/ 80963 w 169"/>
              <a:gd name="T3" fmla="*/ 336550 h 212"/>
              <a:gd name="T4" fmla="*/ 80963 w 169"/>
              <a:gd name="T5" fmla="*/ 0 h 212"/>
              <a:gd name="T6" fmla="*/ 268288 w 169"/>
              <a:gd name="T7" fmla="*/ 0 h 212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169" h="212">
                <a:moveTo>
                  <a:pt x="0" y="212"/>
                </a:moveTo>
                <a:lnTo>
                  <a:pt x="51" y="212"/>
                </a:lnTo>
                <a:lnTo>
                  <a:pt x="51" y="0"/>
                </a:lnTo>
                <a:lnTo>
                  <a:pt x="169" y="0"/>
                </a:lnTo>
              </a:path>
            </a:pathLst>
          </a:custGeom>
          <a:noFill/>
          <a:ln w="12700" cap="flat">
            <a:solidFill>
              <a:srgbClr val="000000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7724" name="Freeform 83"/>
          <p:cNvSpPr>
            <a:spLocks/>
          </p:cNvSpPr>
          <p:nvPr/>
        </p:nvSpPr>
        <p:spPr bwMode="auto">
          <a:xfrm>
            <a:off x="5692776" y="2338389"/>
            <a:ext cx="398463" cy="206375"/>
          </a:xfrm>
          <a:custGeom>
            <a:avLst/>
            <a:gdLst>
              <a:gd name="T0" fmla="*/ 112713 w 251"/>
              <a:gd name="T1" fmla="*/ 206375 h 130"/>
              <a:gd name="T2" fmla="*/ 0 w 251"/>
              <a:gd name="T3" fmla="*/ 206375 h 130"/>
              <a:gd name="T4" fmla="*/ 0 w 251"/>
              <a:gd name="T5" fmla="*/ 0 h 130"/>
              <a:gd name="T6" fmla="*/ 398463 w 251"/>
              <a:gd name="T7" fmla="*/ 0 h 130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251" h="130">
                <a:moveTo>
                  <a:pt x="71" y="130"/>
                </a:moveTo>
                <a:lnTo>
                  <a:pt x="0" y="130"/>
                </a:lnTo>
                <a:lnTo>
                  <a:pt x="0" y="0"/>
                </a:lnTo>
                <a:lnTo>
                  <a:pt x="251" y="0"/>
                </a:lnTo>
              </a:path>
            </a:pathLst>
          </a:custGeom>
          <a:noFill/>
          <a:ln w="12700" cap="flat">
            <a:solidFill>
              <a:srgbClr val="000000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7725" name="Rectangle 84"/>
          <p:cNvSpPr>
            <a:spLocks noChangeArrowheads="1"/>
          </p:cNvSpPr>
          <p:nvPr/>
        </p:nvSpPr>
        <p:spPr bwMode="auto">
          <a:xfrm>
            <a:off x="5819775" y="2436813"/>
            <a:ext cx="153888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1200" b="0" i="0">
                <a:solidFill>
                  <a:srgbClr val="000000"/>
                </a:solidFill>
              </a:rPr>
              <a:t>xx</a:t>
            </a:r>
            <a:endParaRPr lang="en-US" altLang="en-US"/>
          </a:p>
        </p:txBody>
      </p:sp>
      <p:sp>
        <p:nvSpPr>
          <p:cNvPr id="27726" name="Rectangle 85"/>
          <p:cNvSpPr>
            <a:spLocks noChangeArrowheads="1"/>
          </p:cNvSpPr>
          <p:nvPr/>
        </p:nvSpPr>
        <p:spPr bwMode="auto">
          <a:xfrm>
            <a:off x="4748213" y="1814513"/>
            <a:ext cx="153888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1200" b="0" i="0">
                <a:solidFill>
                  <a:srgbClr val="000000"/>
                </a:solidFill>
              </a:rPr>
              <a:t>xx</a:t>
            </a:r>
            <a:endParaRPr lang="en-US" altLang="en-US"/>
          </a:p>
        </p:txBody>
      </p:sp>
      <p:sp>
        <p:nvSpPr>
          <p:cNvPr id="27727" name="Rectangle 86"/>
          <p:cNvSpPr>
            <a:spLocks noChangeArrowheads="1"/>
          </p:cNvSpPr>
          <p:nvPr/>
        </p:nvSpPr>
        <p:spPr bwMode="auto">
          <a:xfrm>
            <a:off x="3549650" y="1295400"/>
            <a:ext cx="84960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1200" b="0" i="0">
                <a:solidFill>
                  <a:srgbClr val="000000"/>
                </a:solidFill>
              </a:rPr>
              <a:t>4</a:t>
            </a:r>
            <a:endParaRPr lang="en-US" altLang="en-US"/>
          </a:p>
        </p:txBody>
      </p:sp>
      <p:sp>
        <p:nvSpPr>
          <p:cNvPr id="27728" name="Rectangle 87"/>
          <p:cNvSpPr>
            <a:spLocks noChangeArrowheads="1"/>
          </p:cNvSpPr>
          <p:nvPr/>
        </p:nvSpPr>
        <p:spPr bwMode="auto">
          <a:xfrm>
            <a:off x="5819775" y="2533650"/>
            <a:ext cx="153888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1200" b="0" i="0">
                <a:solidFill>
                  <a:srgbClr val="000000"/>
                </a:solidFill>
              </a:rPr>
              <a:t>xx</a:t>
            </a:r>
            <a:endParaRPr lang="en-US" altLang="en-US"/>
          </a:p>
        </p:txBody>
      </p:sp>
      <p:sp>
        <p:nvSpPr>
          <p:cNvPr id="27729" name="Rectangle 88"/>
          <p:cNvSpPr>
            <a:spLocks noChangeArrowheads="1"/>
          </p:cNvSpPr>
          <p:nvPr/>
        </p:nvSpPr>
        <p:spPr bwMode="auto">
          <a:xfrm>
            <a:off x="5819775" y="2630488"/>
            <a:ext cx="153888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1200" b="0" i="0">
                <a:solidFill>
                  <a:srgbClr val="000000"/>
                </a:solidFill>
              </a:rPr>
              <a:t>xx</a:t>
            </a:r>
            <a:endParaRPr lang="en-US" altLang="en-US"/>
          </a:p>
        </p:txBody>
      </p:sp>
      <p:sp>
        <p:nvSpPr>
          <p:cNvPr id="27730" name="Rectangle 89"/>
          <p:cNvSpPr>
            <a:spLocks noChangeArrowheads="1"/>
          </p:cNvSpPr>
          <p:nvPr/>
        </p:nvSpPr>
        <p:spPr bwMode="auto">
          <a:xfrm>
            <a:off x="5819775" y="2727325"/>
            <a:ext cx="153888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1200" b="0" i="0">
                <a:solidFill>
                  <a:srgbClr val="000000"/>
                </a:solidFill>
              </a:rPr>
              <a:t>xx</a:t>
            </a:r>
            <a:endParaRPr lang="en-US" altLang="en-US"/>
          </a:p>
        </p:txBody>
      </p:sp>
      <p:sp>
        <p:nvSpPr>
          <p:cNvPr id="27731" name="Freeform 90"/>
          <p:cNvSpPr>
            <a:spLocks/>
          </p:cNvSpPr>
          <p:nvPr/>
        </p:nvSpPr>
        <p:spPr bwMode="auto">
          <a:xfrm>
            <a:off x="5910264" y="4057650"/>
            <a:ext cx="168275" cy="603250"/>
          </a:xfrm>
          <a:custGeom>
            <a:avLst/>
            <a:gdLst>
              <a:gd name="T0" fmla="*/ 168275 w 106"/>
              <a:gd name="T1" fmla="*/ 112713 h 380"/>
              <a:gd name="T2" fmla="*/ 168275 w 106"/>
              <a:gd name="T3" fmla="*/ 492125 h 380"/>
              <a:gd name="T4" fmla="*/ 0 w 106"/>
              <a:gd name="T5" fmla="*/ 603250 h 380"/>
              <a:gd name="T6" fmla="*/ 0 w 106"/>
              <a:gd name="T7" fmla="*/ 0 h 380"/>
              <a:gd name="T8" fmla="*/ 168275 w 106"/>
              <a:gd name="T9" fmla="*/ 112713 h 38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06" h="380">
                <a:moveTo>
                  <a:pt x="106" y="71"/>
                </a:moveTo>
                <a:lnTo>
                  <a:pt x="106" y="310"/>
                </a:lnTo>
                <a:lnTo>
                  <a:pt x="0" y="380"/>
                </a:lnTo>
                <a:lnTo>
                  <a:pt x="0" y="0"/>
                </a:lnTo>
                <a:lnTo>
                  <a:pt x="106" y="71"/>
                </a:lnTo>
                <a:close/>
              </a:path>
            </a:pathLst>
          </a:custGeom>
          <a:noFill/>
          <a:ln w="12700" cap="flat">
            <a:solidFill>
              <a:srgbClr val="000000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7732" name="Rectangle 91"/>
          <p:cNvSpPr>
            <a:spLocks noChangeArrowheads="1"/>
          </p:cNvSpPr>
          <p:nvPr/>
        </p:nvSpPr>
        <p:spPr bwMode="auto">
          <a:xfrm>
            <a:off x="5921375" y="4119563"/>
            <a:ext cx="153888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1200" b="0" i="0">
                <a:solidFill>
                  <a:srgbClr val="000000"/>
                </a:solidFill>
              </a:rPr>
              <a:t>xx</a:t>
            </a:r>
            <a:endParaRPr lang="en-US" altLang="en-US"/>
          </a:p>
        </p:txBody>
      </p:sp>
      <p:sp>
        <p:nvSpPr>
          <p:cNvPr id="27733" name="Rectangle 92"/>
          <p:cNvSpPr>
            <a:spLocks noChangeArrowheads="1"/>
          </p:cNvSpPr>
          <p:nvPr/>
        </p:nvSpPr>
        <p:spPr bwMode="auto">
          <a:xfrm>
            <a:off x="5921375" y="4216400"/>
            <a:ext cx="153888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1200" b="0" i="0">
                <a:solidFill>
                  <a:srgbClr val="000000"/>
                </a:solidFill>
              </a:rPr>
              <a:t>xx</a:t>
            </a:r>
            <a:endParaRPr lang="en-US" altLang="en-US"/>
          </a:p>
        </p:txBody>
      </p:sp>
      <p:sp>
        <p:nvSpPr>
          <p:cNvPr id="27734" name="Rectangle 93"/>
          <p:cNvSpPr>
            <a:spLocks noChangeArrowheads="1"/>
          </p:cNvSpPr>
          <p:nvPr/>
        </p:nvSpPr>
        <p:spPr bwMode="auto">
          <a:xfrm>
            <a:off x="5921375" y="4310063"/>
            <a:ext cx="153888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1200" b="0" i="0">
                <a:solidFill>
                  <a:srgbClr val="000000"/>
                </a:solidFill>
              </a:rPr>
              <a:t>xx</a:t>
            </a:r>
            <a:endParaRPr lang="en-US" altLang="en-US"/>
          </a:p>
        </p:txBody>
      </p:sp>
      <p:sp>
        <p:nvSpPr>
          <p:cNvPr id="27735" name="Rectangle 94"/>
          <p:cNvSpPr>
            <a:spLocks noChangeArrowheads="1"/>
          </p:cNvSpPr>
          <p:nvPr/>
        </p:nvSpPr>
        <p:spPr bwMode="auto">
          <a:xfrm>
            <a:off x="5921375" y="4406900"/>
            <a:ext cx="153888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1200" b="0" i="0">
                <a:solidFill>
                  <a:srgbClr val="000000"/>
                </a:solidFill>
              </a:rPr>
              <a:t>xx</a:t>
            </a:r>
            <a:endParaRPr lang="en-US" altLang="en-US"/>
          </a:p>
        </p:txBody>
      </p:sp>
      <p:sp>
        <p:nvSpPr>
          <p:cNvPr id="27736" name="Freeform 95"/>
          <p:cNvSpPr>
            <a:spLocks/>
          </p:cNvSpPr>
          <p:nvPr/>
        </p:nvSpPr>
        <p:spPr bwMode="auto">
          <a:xfrm>
            <a:off x="5481638" y="2638426"/>
            <a:ext cx="323850" cy="2906713"/>
          </a:xfrm>
          <a:custGeom>
            <a:avLst/>
            <a:gdLst>
              <a:gd name="T0" fmla="*/ 323850 w 204"/>
              <a:gd name="T1" fmla="*/ 0 h 1831"/>
              <a:gd name="T2" fmla="*/ 0 w 204"/>
              <a:gd name="T3" fmla="*/ 0 h 1831"/>
              <a:gd name="T4" fmla="*/ 0 w 204"/>
              <a:gd name="T5" fmla="*/ 2906713 h 1831"/>
              <a:gd name="T6" fmla="*/ 323850 w 204"/>
              <a:gd name="T7" fmla="*/ 2906713 h 1831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204" h="1831">
                <a:moveTo>
                  <a:pt x="204" y="0"/>
                </a:moveTo>
                <a:lnTo>
                  <a:pt x="0" y="0"/>
                </a:lnTo>
                <a:lnTo>
                  <a:pt x="0" y="1831"/>
                </a:lnTo>
                <a:lnTo>
                  <a:pt x="204" y="1831"/>
                </a:lnTo>
              </a:path>
            </a:pathLst>
          </a:custGeom>
          <a:noFill/>
          <a:ln w="12700" cap="flat">
            <a:solidFill>
              <a:srgbClr val="000000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7737" name="Line 96"/>
          <p:cNvSpPr>
            <a:spLocks noChangeShapeType="1"/>
          </p:cNvSpPr>
          <p:nvPr/>
        </p:nvSpPr>
        <p:spPr bwMode="auto">
          <a:xfrm>
            <a:off x="3979864" y="4406900"/>
            <a:ext cx="1501775" cy="1588"/>
          </a:xfrm>
          <a:prstGeom prst="line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7738" name="Freeform 97"/>
          <p:cNvSpPr>
            <a:spLocks/>
          </p:cNvSpPr>
          <p:nvPr/>
        </p:nvSpPr>
        <p:spPr bwMode="auto">
          <a:xfrm>
            <a:off x="5592763" y="2719388"/>
            <a:ext cx="317500" cy="1681162"/>
          </a:xfrm>
          <a:custGeom>
            <a:avLst/>
            <a:gdLst>
              <a:gd name="T0" fmla="*/ 0 w 200"/>
              <a:gd name="T1" fmla="*/ 0 h 1059"/>
              <a:gd name="T2" fmla="*/ 0 w 200"/>
              <a:gd name="T3" fmla="*/ 1681162 h 1059"/>
              <a:gd name="T4" fmla="*/ 317500 w 200"/>
              <a:gd name="T5" fmla="*/ 1681162 h 1059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00" h="1059">
                <a:moveTo>
                  <a:pt x="0" y="0"/>
                </a:moveTo>
                <a:lnTo>
                  <a:pt x="0" y="1059"/>
                </a:lnTo>
                <a:lnTo>
                  <a:pt x="200" y="1059"/>
                </a:lnTo>
              </a:path>
            </a:pathLst>
          </a:custGeom>
          <a:noFill/>
          <a:ln w="12700" cap="flat">
            <a:solidFill>
              <a:srgbClr val="000000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7739" name="Freeform 98"/>
          <p:cNvSpPr>
            <a:spLocks/>
          </p:cNvSpPr>
          <p:nvPr/>
        </p:nvSpPr>
        <p:spPr bwMode="auto">
          <a:xfrm>
            <a:off x="5692776" y="2830513"/>
            <a:ext cx="112713" cy="2597150"/>
          </a:xfrm>
          <a:custGeom>
            <a:avLst/>
            <a:gdLst>
              <a:gd name="T0" fmla="*/ 112713 w 71"/>
              <a:gd name="T1" fmla="*/ 0 h 1636"/>
              <a:gd name="T2" fmla="*/ 0 w 71"/>
              <a:gd name="T3" fmla="*/ 0 h 1636"/>
              <a:gd name="T4" fmla="*/ 0 w 71"/>
              <a:gd name="T5" fmla="*/ 2597150 h 1636"/>
              <a:gd name="T6" fmla="*/ 112713 w 71"/>
              <a:gd name="T7" fmla="*/ 2597150 h 1636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71" h="1636">
                <a:moveTo>
                  <a:pt x="71" y="0"/>
                </a:moveTo>
                <a:lnTo>
                  <a:pt x="0" y="0"/>
                </a:lnTo>
                <a:lnTo>
                  <a:pt x="0" y="1636"/>
                </a:lnTo>
                <a:lnTo>
                  <a:pt x="71" y="1636"/>
                </a:lnTo>
              </a:path>
            </a:pathLst>
          </a:custGeom>
          <a:noFill/>
          <a:ln w="12700" cap="flat">
            <a:solidFill>
              <a:srgbClr val="000000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7740" name="Freeform 99"/>
          <p:cNvSpPr>
            <a:spLocks/>
          </p:cNvSpPr>
          <p:nvPr/>
        </p:nvSpPr>
        <p:spPr bwMode="auto">
          <a:xfrm>
            <a:off x="4271963" y="4119564"/>
            <a:ext cx="93662" cy="287337"/>
          </a:xfrm>
          <a:custGeom>
            <a:avLst/>
            <a:gdLst>
              <a:gd name="T0" fmla="*/ 93662 w 59"/>
              <a:gd name="T1" fmla="*/ 0 h 181"/>
              <a:gd name="T2" fmla="*/ 0 w 59"/>
              <a:gd name="T3" fmla="*/ 0 h 181"/>
              <a:gd name="T4" fmla="*/ 0 w 59"/>
              <a:gd name="T5" fmla="*/ 287337 h 181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59" h="181">
                <a:moveTo>
                  <a:pt x="59" y="0"/>
                </a:moveTo>
                <a:lnTo>
                  <a:pt x="0" y="0"/>
                </a:lnTo>
                <a:lnTo>
                  <a:pt x="0" y="181"/>
                </a:lnTo>
              </a:path>
            </a:pathLst>
          </a:custGeom>
          <a:noFill/>
          <a:ln w="12700" cap="flat">
            <a:solidFill>
              <a:srgbClr val="000000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7741" name="Rectangle 100"/>
          <p:cNvSpPr>
            <a:spLocks noChangeArrowheads="1"/>
          </p:cNvSpPr>
          <p:nvPr/>
        </p:nvSpPr>
        <p:spPr bwMode="auto">
          <a:xfrm>
            <a:off x="5837238" y="3359150"/>
            <a:ext cx="76944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1200" b="0" i="0">
                <a:solidFill>
                  <a:srgbClr val="000000"/>
                </a:solidFill>
              </a:rPr>
              <a:t>x</a:t>
            </a:r>
            <a:endParaRPr lang="en-US" altLang="en-US"/>
          </a:p>
        </p:txBody>
      </p:sp>
      <p:sp>
        <p:nvSpPr>
          <p:cNvPr id="27742" name="Rectangle 101"/>
          <p:cNvSpPr>
            <a:spLocks noChangeArrowheads="1"/>
          </p:cNvSpPr>
          <p:nvPr/>
        </p:nvSpPr>
        <p:spPr bwMode="auto">
          <a:xfrm>
            <a:off x="5837238" y="3454400"/>
            <a:ext cx="76944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1200" b="0" i="0">
                <a:solidFill>
                  <a:srgbClr val="000000"/>
                </a:solidFill>
              </a:rPr>
              <a:t>x</a:t>
            </a:r>
            <a:endParaRPr lang="en-US" altLang="en-US"/>
          </a:p>
        </p:txBody>
      </p:sp>
      <p:sp>
        <p:nvSpPr>
          <p:cNvPr id="27743" name="Rectangle 102"/>
          <p:cNvSpPr>
            <a:spLocks noChangeArrowheads="1"/>
          </p:cNvSpPr>
          <p:nvPr/>
        </p:nvSpPr>
        <p:spPr bwMode="auto">
          <a:xfrm>
            <a:off x="5303838" y="3454400"/>
            <a:ext cx="76944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1200" b="0" i="0">
                <a:solidFill>
                  <a:srgbClr val="000000"/>
                </a:solidFill>
              </a:rPr>
              <a:t>x</a:t>
            </a:r>
            <a:endParaRPr lang="en-US" altLang="en-US"/>
          </a:p>
        </p:txBody>
      </p:sp>
      <p:sp>
        <p:nvSpPr>
          <p:cNvPr id="27744" name="Rectangle 103"/>
          <p:cNvSpPr>
            <a:spLocks noChangeArrowheads="1"/>
          </p:cNvSpPr>
          <p:nvPr/>
        </p:nvSpPr>
        <p:spPr bwMode="auto">
          <a:xfrm>
            <a:off x="6145214" y="1831975"/>
            <a:ext cx="307777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1200" b="0" i="0">
                <a:solidFill>
                  <a:srgbClr val="000000"/>
                </a:solidFill>
              </a:rPr>
              <a:t>xxxx</a:t>
            </a:r>
            <a:endParaRPr lang="en-US" altLang="en-US"/>
          </a:p>
        </p:txBody>
      </p:sp>
      <p:sp>
        <p:nvSpPr>
          <p:cNvPr id="27745" name="Rectangle 104"/>
          <p:cNvSpPr>
            <a:spLocks noChangeArrowheads="1"/>
          </p:cNvSpPr>
          <p:nvPr/>
        </p:nvSpPr>
        <p:spPr bwMode="auto">
          <a:xfrm>
            <a:off x="6640514" y="1831975"/>
            <a:ext cx="307777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1200" b="0" i="0">
                <a:solidFill>
                  <a:srgbClr val="000000"/>
                </a:solidFill>
              </a:rPr>
              <a:t>xxxx</a:t>
            </a:r>
            <a:endParaRPr lang="en-US" altLang="en-US"/>
          </a:p>
        </p:txBody>
      </p:sp>
      <p:sp>
        <p:nvSpPr>
          <p:cNvPr id="27746" name="Rectangle 105"/>
          <p:cNvSpPr>
            <a:spLocks noChangeArrowheads="1"/>
          </p:cNvSpPr>
          <p:nvPr/>
        </p:nvSpPr>
        <p:spPr bwMode="auto">
          <a:xfrm>
            <a:off x="7165976" y="1831975"/>
            <a:ext cx="307777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1200" b="0" i="0">
                <a:solidFill>
                  <a:srgbClr val="000000"/>
                </a:solidFill>
              </a:rPr>
              <a:t>xxxx</a:t>
            </a:r>
            <a:endParaRPr lang="en-US" altLang="en-US"/>
          </a:p>
        </p:txBody>
      </p:sp>
      <p:sp>
        <p:nvSpPr>
          <p:cNvPr id="27747" name="Freeform 106"/>
          <p:cNvSpPr>
            <a:spLocks/>
          </p:cNvSpPr>
          <p:nvPr/>
        </p:nvSpPr>
        <p:spPr bwMode="auto">
          <a:xfrm>
            <a:off x="5805489" y="5272089"/>
            <a:ext cx="155575" cy="428625"/>
          </a:xfrm>
          <a:custGeom>
            <a:avLst/>
            <a:gdLst>
              <a:gd name="T0" fmla="*/ 155575 w 98"/>
              <a:gd name="T1" fmla="*/ 123825 h 270"/>
              <a:gd name="T2" fmla="*/ 155575 w 98"/>
              <a:gd name="T3" fmla="*/ 304800 h 270"/>
              <a:gd name="T4" fmla="*/ 0 w 98"/>
              <a:gd name="T5" fmla="*/ 428625 h 270"/>
              <a:gd name="T6" fmla="*/ 0 w 98"/>
              <a:gd name="T7" fmla="*/ 0 h 270"/>
              <a:gd name="T8" fmla="*/ 155575 w 98"/>
              <a:gd name="T9" fmla="*/ 123825 h 27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98" h="270">
                <a:moveTo>
                  <a:pt x="98" y="78"/>
                </a:moveTo>
                <a:lnTo>
                  <a:pt x="98" y="192"/>
                </a:lnTo>
                <a:lnTo>
                  <a:pt x="0" y="270"/>
                </a:lnTo>
                <a:lnTo>
                  <a:pt x="0" y="0"/>
                </a:lnTo>
                <a:lnTo>
                  <a:pt x="98" y="78"/>
                </a:lnTo>
                <a:close/>
              </a:path>
            </a:pathLst>
          </a:custGeom>
          <a:noFill/>
          <a:ln w="12700" cap="flat">
            <a:solidFill>
              <a:srgbClr val="000000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7748" name="Rectangle 107"/>
          <p:cNvSpPr>
            <a:spLocks noChangeArrowheads="1"/>
          </p:cNvSpPr>
          <p:nvPr/>
        </p:nvSpPr>
        <p:spPr bwMode="auto">
          <a:xfrm>
            <a:off x="5816600" y="5348288"/>
            <a:ext cx="110608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1200" b="0" i="0">
                <a:solidFill>
                  <a:srgbClr val="000000"/>
                </a:solidFill>
              </a:rPr>
              <a:t>H</a:t>
            </a:r>
            <a:endParaRPr lang="en-US" altLang="en-US"/>
          </a:p>
        </p:txBody>
      </p:sp>
      <p:sp>
        <p:nvSpPr>
          <p:cNvPr id="27749" name="Rectangle 108"/>
          <p:cNvSpPr>
            <a:spLocks noChangeArrowheads="1"/>
          </p:cNvSpPr>
          <p:nvPr/>
        </p:nvSpPr>
        <p:spPr bwMode="auto">
          <a:xfrm>
            <a:off x="5816600" y="5494338"/>
            <a:ext cx="102592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1200" b="0" i="0">
                <a:solidFill>
                  <a:srgbClr val="000000"/>
                </a:solidFill>
              </a:rPr>
              <a:t>P</a:t>
            </a:r>
            <a:endParaRPr lang="en-US" altLang="en-US"/>
          </a:p>
        </p:txBody>
      </p:sp>
      <p:sp>
        <p:nvSpPr>
          <p:cNvPr id="27750" name="Line 109"/>
          <p:cNvSpPr>
            <a:spLocks noChangeShapeType="1"/>
          </p:cNvSpPr>
          <p:nvPr/>
        </p:nvSpPr>
        <p:spPr bwMode="auto">
          <a:xfrm flipH="1">
            <a:off x="5592764" y="3484564"/>
            <a:ext cx="212725" cy="1587"/>
          </a:xfrm>
          <a:prstGeom prst="line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7751" name="Line 110"/>
          <p:cNvSpPr>
            <a:spLocks noChangeShapeType="1"/>
          </p:cNvSpPr>
          <p:nvPr/>
        </p:nvSpPr>
        <p:spPr bwMode="auto">
          <a:xfrm flipH="1">
            <a:off x="5411788" y="3559175"/>
            <a:ext cx="393700" cy="1588"/>
          </a:xfrm>
          <a:prstGeom prst="line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7752" name="Freeform 111"/>
          <p:cNvSpPr>
            <a:spLocks/>
          </p:cNvSpPr>
          <p:nvPr/>
        </p:nvSpPr>
        <p:spPr bwMode="auto">
          <a:xfrm>
            <a:off x="5961063" y="3527426"/>
            <a:ext cx="3306762" cy="238125"/>
          </a:xfrm>
          <a:custGeom>
            <a:avLst/>
            <a:gdLst>
              <a:gd name="T0" fmla="*/ 0 w 2083"/>
              <a:gd name="T1" fmla="*/ 0 h 150"/>
              <a:gd name="T2" fmla="*/ 635000 w 2083"/>
              <a:gd name="T3" fmla="*/ 0 h 150"/>
              <a:gd name="T4" fmla="*/ 635000 w 2083"/>
              <a:gd name="T5" fmla="*/ 238125 h 150"/>
              <a:gd name="T6" fmla="*/ 3306762 w 2083"/>
              <a:gd name="T7" fmla="*/ 238125 h 150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2083" h="150">
                <a:moveTo>
                  <a:pt x="0" y="0"/>
                </a:moveTo>
                <a:lnTo>
                  <a:pt x="400" y="0"/>
                </a:lnTo>
                <a:lnTo>
                  <a:pt x="400" y="150"/>
                </a:lnTo>
                <a:lnTo>
                  <a:pt x="2083" y="150"/>
                </a:lnTo>
              </a:path>
            </a:pathLst>
          </a:custGeom>
          <a:noFill/>
          <a:ln w="12700" cap="flat">
            <a:solidFill>
              <a:srgbClr val="000000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7753" name="Freeform 112"/>
          <p:cNvSpPr>
            <a:spLocks/>
          </p:cNvSpPr>
          <p:nvPr/>
        </p:nvSpPr>
        <p:spPr bwMode="auto">
          <a:xfrm>
            <a:off x="3138488" y="2924175"/>
            <a:ext cx="3395662" cy="2292350"/>
          </a:xfrm>
          <a:custGeom>
            <a:avLst/>
            <a:gdLst>
              <a:gd name="T0" fmla="*/ 3395662 w 2139"/>
              <a:gd name="T1" fmla="*/ 0 h 1444"/>
              <a:gd name="T2" fmla="*/ 3040062 w 2139"/>
              <a:gd name="T3" fmla="*/ 0 h 1444"/>
              <a:gd name="T4" fmla="*/ 3040062 w 2139"/>
              <a:gd name="T5" fmla="*/ 2292350 h 1444"/>
              <a:gd name="T6" fmla="*/ 0 w 2139"/>
              <a:gd name="T7" fmla="*/ 2292350 h 1444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2139" h="1444">
                <a:moveTo>
                  <a:pt x="2139" y="0"/>
                </a:moveTo>
                <a:lnTo>
                  <a:pt x="1915" y="0"/>
                </a:lnTo>
                <a:lnTo>
                  <a:pt x="1915" y="1444"/>
                </a:lnTo>
                <a:lnTo>
                  <a:pt x="0" y="1444"/>
                </a:lnTo>
              </a:path>
            </a:pathLst>
          </a:custGeom>
          <a:noFill/>
          <a:ln w="12700" cap="flat">
            <a:solidFill>
              <a:srgbClr val="000000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7754" name="Line 113"/>
          <p:cNvSpPr>
            <a:spLocks noChangeShapeType="1"/>
          </p:cNvSpPr>
          <p:nvPr/>
        </p:nvSpPr>
        <p:spPr bwMode="auto">
          <a:xfrm flipH="1">
            <a:off x="5481639" y="4325939"/>
            <a:ext cx="428625" cy="1587"/>
          </a:xfrm>
          <a:prstGeom prst="line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7755" name="Line 114"/>
          <p:cNvSpPr>
            <a:spLocks noChangeShapeType="1"/>
          </p:cNvSpPr>
          <p:nvPr/>
        </p:nvSpPr>
        <p:spPr bwMode="auto">
          <a:xfrm flipV="1">
            <a:off x="6091239" y="1479550"/>
            <a:ext cx="1587" cy="192088"/>
          </a:xfrm>
          <a:prstGeom prst="line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7756" name="Freeform 115"/>
          <p:cNvSpPr>
            <a:spLocks/>
          </p:cNvSpPr>
          <p:nvPr/>
        </p:nvSpPr>
        <p:spPr bwMode="auto">
          <a:xfrm>
            <a:off x="5805488" y="1822451"/>
            <a:ext cx="285750" cy="2397125"/>
          </a:xfrm>
          <a:custGeom>
            <a:avLst/>
            <a:gdLst>
              <a:gd name="T0" fmla="*/ 104775 w 180"/>
              <a:gd name="T1" fmla="*/ 2397125 h 1510"/>
              <a:gd name="T2" fmla="*/ 0 w 180"/>
              <a:gd name="T3" fmla="*/ 2397125 h 1510"/>
              <a:gd name="T4" fmla="*/ 0 w 180"/>
              <a:gd name="T5" fmla="*/ 2197100 h 1510"/>
              <a:gd name="T6" fmla="*/ 285750 w 180"/>
              <a:gd name="T7" fmla="*/ 2197100 h 1510"/>
              <a:gd name="T8" fmla="*/ 285750 w 180"/>
              <a:gd name="T9" fmla="*/ 0 h 151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80" h="1510">
                <a:moveTo>
                  <a:pt x="66" y="1510"/>
                </a:moveTo>
                <a:lnTo>
                  <a:pt x="0" y="1510"/>
                </a:lnTo>
                <a:lnTo>
                  <a:pt x="0" y="1384"/>
                </a:lnTo>
                <a:lnTo>
                  <a:pt x="180" y="1384"/>
                </a:lnTo>
                <a:lnTo>
                  <a:pt x="180" y="0"/>
                </a:lnTo>
              </a:path>
            </a:pathLst>
          </a:custGeom>
          <a:noFill/>
          <a:ln w="12700" cap="flat">
            <a:solidFill>
              <a:srgbClr val="000000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7757" name="Line 116"/>
          <p:cNvSpPr>
            <a:spLocks noChangeShapeType="1"/>
          </p:cNvSpPr>
          <p:nvPr/>
        </p:nvSpPr>
        <p:spPr bwMode="auto">
          <a:xfrm>
            <a:off x="5961063" y="5495925"/>
            <a:ext cx="3294062" cy="1588"/>
          </a:xfrm>
          <a:prstGeom prst="line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7758" name="Line 117"/>
          <p:cNvSpPr>
            <a:spLocks noChangeShapeType="1"/>
          </p:cNvSpPr>
          <p:nvPr/>
        </p:nvSpPr>
        <p:spPr bwMode="auto">
          <a:xfrm flipH="1">
            <a:off x="5692775" y="4505325"/>
            <a:ext cx="217488" cy="1588"/>
          </a:xfrm>
          <a:prstGeom prst="line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7759" name="Line 118"/>
          <p:cNvSpPr>
            <a:spLocks noChangeShapeType="1"/>
          </p:cNvSpPr>
          <p:nvPr/>
        </p:nvSpPr>
        <p:spPr bwMode="auto">
          <a:xfrm flipH="1">
            <a:off x="6178550" y="4829175"/>
            <a:ext cx="355600" cy="1588"/>
          </a:xfrm>
          <a:prstGeom prst="line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7760" name="Line 119"/>
          <p:cNvSpPr>
            <a:spLocks noChangeShapeType="1"/>
          </p:cNvSpPr>
          <p:nvPr/>
        </p:nvSpPr>
        <p:spPr bwMode="auto">
          <a:xfrm flipH="1">
            <a:off x="6178550" y="3135314"/>
            <a:ext cx="355600" cy="1587"/>
          </a:xfrm>
          <a:prstGeom prst="line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7761" name="Freeform 120"/>
          <p:cNvSpPr>
            <a:spLocks/>
          </p:cNvSpPr>
          <p:nvPr/>
        </p:nvSpPr>
        <p:spPr bwMode="auto">
          <a:xfrm>
            <a:off x="6091238" y="3851275"/>
            <a:ext cx="2716212" cy="255588"/>
          </a:xfrm>
          <a:custGeom>
            <a:avLst/>
            <a:gdLst>
              <a:gd name="T0" fmla="*/ 0 w 1711"/>
              <a:gd name="T1" fmla="*/ 0 h 161"/>
              <a:gd name="T2" fmla="*/ 2554287 w 1711"/>
              <a:gd name="T3" fmla="*/ 0 h 161"/>
              <a:gd name="T4" fmla="*/ 2554287 w 1711"/>
              <a:gd name="T5" fmla="*/ 255588 h 161"/>
              <a:gd name="T6" fmla="*/ 2716212 w 1711"/>
              <a:gd name="T7" fmla="*/ 255588 h 161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1711" h="161">
                <a:moveTo>
                  <a:pt x="0" y="0"/>
                </a:moveTo>
                <a:lnTo>
                  <a:pt x="1609" y="0"/>
                </a:lnTo>
                <a:lnTo>
                  <a:pt x="1609" y="161"/>
                </a:lnTo>
                <a:lnTo>
                  <a:pt x="1711" y="161"/>
                </a:lnTo>
              </a:path>
            </a:pathLst>
          </a:custGeom>
          <a:noFill/>
          <a:ln w="12700" cap="flat">
            <a:solidFill>
              <a:srgbClr val="000000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7762" name="Line 121"/>
          <p:cNvSpPr>
            <a:spLocks noChangeShapeType="1"/>
          </p:cNvSpPr>
          <p:nvPr/>
        </p:nvSpPr>
        <p:spPr bwMode="auto">
          <a:xfrm>
            <a:off x="6178550" y="4605339"/>
            <a:ext cx="355600" cy="1587"/>
          </a:xfrm>
          <a:prstGeom prst="line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7763" name="Freeform 122"/>
          <p:cNvSpPr>
            <a:spLocks/>
          </p:cNvSpPr>
          <p:nvPr/>
        </p:nvSpPr>
        <p:spPr bwMode="auto">
          <a:xfrm>
            <a:off x="6291264" y="4518026"/>
            <a:ext cx="142875" cy="168275"/>
          </a:xfrm>
          <a:custGeom>
            <a:avLst/>
            <a:gdLst>
              <a:gd name="T0" fmla="*/ 0 w 90"/>
              <a:gd name="T1" fmla="*/ 168275 h 106"/>
              <a:gd name="T2" fmla="*/ 142875 w 90"/>
              <a:gd name="T3" fmla="*/ 87313 h 106"/>
              <a:gd name="T4" fmla="*/ 0 w 90"/>
              <a:gd name="T5" fmla="*/ 0 h 106"/>
              <a:gd name="T6" fmla="*/ 0 w 90"/>
              <a:gd name="T7" fmla="*/ 168275 h 106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90" h="106">
                <a:moveTo>
                  <a:pt x="0" y="106"/>
                </a:moveTo>
                <a:lnTo>
                  <a:pt x="90" y="55"/>
                </a:lnTo>
                <a:lnTo>
                  <a:pt x="0" y="0"/>
                </a:lnTo>
                <a:lnTo>
                  <a:pt x="0" y="106"/>
                </a:lnTo>
                <a:close/>
              </a:path>
            </a:pathLst>
          </a:custGeom>
          <a:solidFill>
            <a:srgbClr val="FFFFFF"/>
          </a:solidFill>
          <a:ln w="17463" cap="flat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27764" name="Oval 123"/>
          <p:cNvSpPr>
            <a:spLocks noChangeArrowheads="1"/>
          </p:cNvSpPr>
          <p:nvPr/>
        </p:nvSpPr>
        <p:spPr bwMode="auto">
          <a:xfrm>
            <a:off x="6434138" y="4579938"/>
            <a:ext cx="42862" cy="44450"/>
          </a:xfrm>
          <a:prstGeom prst="ellipse">
            <a:avLst/>
          </a:prstGeom>
          <a:solidFill>
            <a:srgbClr val="FFFFFF"/>
          </a:solidFill>
          <a:ln w="17463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GB" altLang="en-US"/>
          </a:p>
        </p:txBody>
      </p:sp>
      <p:sp>
        <p:nvSpPr>
          <p:cNvPr id="27765" name="Oval 124"/>
          <p:cNvSpPr>
            <a:spLocks noChangeArrowheads="1"/>
          </p:cNvSpPr>
          <p:nvPr/>
        </p:nvSpPr>
        <p:spPr bwMode="auto">
          <a:xfrm>
            <a:off x="4676776" y="1441451"/>
            <a:ext cx="74613" cy="74613"/>
          </a:xfrm>
          <a:prstGeom prst="ellipse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GB" altLang="en-US"/>
          </a:p>
        </p:txBody>
      </p:sp>
      <p:sp>
        <p:nvSpPr>
          <p:cNvPr id="27766" name="Oval 125"/>
          <p:cNvSpPr>
            <a:spLocks noChangeArrowheads="1"/>
          </p:cNvSpPr>
          <p:nvPr/>
        </p:nvSpPr>
        <p:spPr bwMode="auto">
          <a:xfrm>
            <a:off x="6054726" y="1441451"/>
            <a:ext cx="74613" cy="74613"/>
          </a:xfrm>
          <a:prstGeom prst="ellipse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GB" altLang="en-US"/>
          </a:p>
        </p:txBody>
      </p:sp>
      <p:sp>
        <p:nvSpPr>
          <p:cNvPr id="27767" name="Oval 126"/>
          <p:cNvSpPr>
            <a:spLocks noChangeArrowheads="1"/>
          </p:cNvSpPr>
          <p:nvPr/>
        </p:nvSpPr>
        <p:spPr bwMode="auto">
          <a:xfrm>
            <a:off x="6557963" y="1441451"/>
            <a:ext cx="74612" cy="74613"/>
          </a:xfrm>
          <a:prstGeom prst="ellipse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GB" altLang="en-US"/>
          </a:p>
        </p:txBody>
      </p:sp>
      <p:sp>
        <p:nvSpPr>
          <p:cNvPr id="27768" name="Oval 127"/>
          <p:cNvSpPr>
            <a:spLocks noChangeArrowheads="1"/>
          </p:cNvSpPr>
          <p:nvPr/>
        </p:nvSpPr>
        <p:spPr bwMode="auto">
          <a:xfrm>
            <a:off x="6557963" y="2157413"/>
            <a:ext cx="74612" cy="76200"/>
          </a:xfrm>
          <a:prstGeom prst="ellipse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GB" altLang="en-US"/>
          </a:p>
        </p:txBody>
      </p:sp>
      <p:sp>
        <p:nvSpPr>
          <p:cNvPr id="27769" name="Oval 128"/>
          <p:cNvSpPr>
            <a:spLocks noChangeArrowheads="1"/>
          </p:cNvSpPr>
          <p:nvPr/>
        </p:nvSpPr>
        <p:spPr bwMode="auto">
          <a:xfrm>
            <a:off x="6140450" y="4568826"/>
            <a:ext cx="76200" cy="74613"/>
          </a:xfrm>
          <a:prstGeom prst="ellipse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GB" altLang="en-US"/>
          </a:p>
        </p:txBody>
      </p:sp>
      <p:sp>
        <p:nvSpPr>
          <p:cNvPr id="27770" name="Oval 129"/>
          <p:cNvSpPr>
            <a:spLocks noChangeArrowheads="1"/>
          </p:cNvSpPr>
          <p:nvPr/>
        </p:nvSpPr>
        <p:spPr bwMode="auto">
          <a:xfrm>
            <a:off x="6140450" y="4792663"/>
            <a:ext cx="76200" cy="74612"/>
          </a:xfrm>
          <a:prstGeom prst="ellipse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GB" altLang="en-US"/>
          </a:p>
        </p:txBody>
      </p:sp>
      <p:sp>
        <p:nvSpPr>
          <p:cNvPr id="27771" name="Oval 130"/>
          <p:cNvSpPr>
            <a:spLocks noChangeArrowheads="1"/>
          </p:cNvSpPr>
          <p:nvPr/>
        </p:nvSpPr>
        <p:spPr bwMode="auto">
          <a:xfrm>
            <a:off x="6140450" y="3098801"/>
            <a:ext cx="76200" cy="74613"/>
          </a:xfrm>
          <a:prstGeom prst="ellipse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GB" altLang="en-US"/>
          </a:p>
        </p:txBody>
      </p:sp>
      <p:sp>
        <p:nvSpPr>
          <p:cNvPr id="27772" name="Oval 131"/>
          <p:cNvSpPr>
            <a:spLocks noChangeArrowheads="1"/>
          </p:cNvSpPr>
          <p:nvPr/>
        </p:nvSpPr>
        <p:spPr bwMode="auto">
          <a:xfrm>
            <a:off x="6054726" y="3814763"/>
            <a:ext cx="74613" cy="74612"/>
          </a:xfrm>
          <a:prstGeom prst="ellipse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GB" altLang="en-US"/>
          </a:p>
        </p:txBody>
      </p:sp>
      <p:sp>
        <p:nvSpPr>
          <p:cNvPr id="27773" name="Oval 132"/>
          <p:cNvSpPr>
            <a:spLocks noChangeArrowheads="1"/>
          </p:cNvSpPr>
          <p:nvPr/>
        </p:nvSpPr>
        <p:spPr bwMode="auto">
          <a:xfrm>
            <a:off x="7069138" y="3241676"/>
            <a:ext cx="74612" cy="74613"/>
          </a:xfrm>
          <a:prstGeom prst="ellipse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GB" altLang="en-US"/>
          </a:p>
        </p:txBody>
      </p:sp>
      <p:sp>
        <p:nvSpPr>
          <p:cNvPr id="27774" name="Oval 133"/>
          <p:cNvSpPr>
            <a:spLocks noChangeArrowheads="1"/>
          </p:cNvSpPr>
          <p:nvPr/>
        </p:nvSpPr>
        <p:spPr bwMode="auto">
          <a:xfrm>
            <a:off x="6858001" y="2308226"/>
            <a:ext cx="74613" cy="74613"/>
          </a:xfrm>
          <a:prstGeom prst="ellipse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GB" altLang="en-US"/>
          </a:p>
        </p:txBody>
      </p:sp>
      <p:sp>
        <p:nvSpPr>
          <p:cNvPr id="27775" name="Oval 134"/>
          <p:cNvSpPr>
            <a:spLocks noChangeArrowheads="1"/>
          </p:cNvSpPr>
          <p:nvPr/>
        </p:nvSpPr>
        <p:spPr bwMode="auto">
          <a:xfrm>
            <a:off x="7069138" y="2046288"/>
            <a:ext cx="74612" cy="74612"/>
          </a:xfrm>
          <a:prstGeom prst="ellipse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GB" altLang="en-US"/>
          </a:p>
        </p:txBody>
      </p:sp>
      <p:sp>
        <p:nvSpPr>
          <p:cNvPr id="27776" name="Oval 135"/>
          <p:cNvSpPr>
            <a:spLocks noChangeArrowheads="1"/>
          </p:cNvSpPr>
          <p:nvPr/>
        </p:nvSpPr>
        <p:spPr bwMode="auto">
          <a:xfrm>
            <a:off x="6054726" y="2008188"/>
            <a:ext cx="74613" cy="74612"/>
          </a:xfrm>
          <a:prstGeom prst="ellipse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GB" altLang="en-US"/>
          </a:p>
        </p:txBody>
      </p:sp>
      <p:sp>
        <p:nvSpPr>
          <p:cNvPr id="27777" name="Oval 136"/>
          <p:cNvSpPr>
            <a:spLocks noChangeArrowheads="1"/>
          </p:cNvSpPr>
          <p:nvPr/>
        </p:nvSpPr>
        <p:spPr bwMode="auto">
          <a:xfrm>
            <a:off x="6054726" y="2301876"/>
            <a:ext cx="74613" cy="74613"/>
          </a:xfrm>
          <a:prstGeom prst="ellipse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GB" altLang="en-US"/>
          </a:p>
        </p:txBody>
      </p:sp>
      <p:sp>
        <p:nvSpPr>
          <p:cNvPr id="27778" name="Oval 137"/>
          <p:cNvSpPr>
            <a:spLocks noChangeArrowheads="1"/>
          </p:cNvSpPr>
          <p:nvPr/>
        </p:nvSpPr>
        <p:spPr bwMode="auto">
          <a:xfrm>
            <a:off x="5556251" y="2681288"/>
            <a:ext cx="74613" cy="74612"/>
          </a:xfrm>
          <a:prstGeom prst="ellipse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GB" altLang="en-US"/>
          </a:p>
        </p:txBody>
      </p:sp>
      <p:sp>
        <p:nvSpPr>
          <p:cNvPr id="27779" name="Oval 138"/>
          <p:cNvSpPr>
            <a:spLocks noChangeArrowheads="1"/>
          </p:cNvSpPr>
          <p:nvPr/>
        </p:nvSpPr>
        <p:spPr bwMode="auto">
          <a:xfrm>
            <a:off x="4116388" y="2681288"/>
            <a:ext cx="74612" cy="74612"/>
          </a:xfrm>
          <a:prstGeom prst="ellipse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GB" altLang="en-US"/>
          </a:p>
        </p:txBody>
      </p:sp>
      <p:sp>
        <p:nvSpPr>
          <p:cNvPr id="27780" name="Oval 139"/>
          <p:cNvSpPr>
            <a:spLocks noChangeArrowheads="1"/>
          </p:cNvSpPr>
          <p:nvPr/>
        </p:nvSpPr>
        <p:spPr bwMode="auto">
          <a:xfrm>
            <a:off x="4235451" y="4368801"/>
            <a:ext cx="74613" cy="74613"/>
          </a:xfrm>
          <a:prstGeom prst="ellipse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GB" altLang="en-US"/>
          </a:p>
        </p:txBody>
      </p:sp>
      <p:sp>
        <p:nvSpPr>
          <p:cNvPr id="27781" name="Oval 140"/>
          <p:cNvSpPr>
            <a:spLocks noChangeArrowheads="1"/>
          </p:cNvSpPr>
          <p:nvPr/>
        </p:nvSpPr>
        <p:spPr bwMode="auto">
          <a:xfrm>
            <a:off x="5443538" y="4368801"/>
            <a:ext cx="74612" cy="74613"/>
          </a:xfrm>
          <a:prstGeom prst="ellipse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GB" altLang="en-US"/>
          </a:p>
        </p:txBody>
      </p:sp>
      <p:sp>
        <p:nvSpPr>
          <p:cNvPr id="27782" name="Oval 141"/>
          <p:cNvSpPr>
            <a:spLocks noChangeArrowheads="1"/>
          </p:cNvSpPr>
          <p:nvPr/>
        </p:nvSpPr>
        <p:spPr bwMode="auto">
          <a:xfrm>
            <a:off x="5443538" y="4287838"/>
            <a:ext cx="74612" cy="74612"/>
          </a:xfrm>
          <a:prstGeom prst="ellipse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GB" altLang="en-US"/>
          </a:p>
        </p:txBody>
      </p:sp>
      <p:sp>
        <p:nvSpPr>
          <p:cNvPr id="27783" name="Oval 142"/>
          <p:cNvSpPr>
            <a:spLocks noChangeArrowheads="1"/>
          </p:cNvSpPr>
          <p:nvPr/>
        </p:nvSpPr>
        <p:spPr bwMode="auto">
          <a:xfrm>
            <a:off x="5556251" y="3446463"/>
            <a:ext cx="74613" cy="76200"/>
          </a:xfrm>
          <a:prstGeom prst="ellipse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GB" altLang="en-US"/>
          </a:p>
        </p:txBody>
      </p:sp>
      <p:sp>
        <p:nvSpPr>
          <p:cNvPr id="27784" name="Oval 143"/>
          <p:cNvSpPr>
            <a:spLocks noChangeArrowheads="1"/>
          </p:cNvSpPr>
          <p:nvPr/>
        </p:nvSpPr>
        <p:spPr bwMode="auto">
          <a:xfrm>
            <a:off x="5654675" y="3522663"/>
            <a:ext cx="76200" cy="74612"/>
          </a:xfrm>
          <a:prstGeom prst="ellipse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GB" altLang="en-US"/>
          </a:p>
        </p:txBody>
      </p:sp>
      <p:sp>
        <p:nvSpPr>
          <p:cNvPr id="27785" name="Freeform 144"/>
          <p:cNvSpPr>
            <a:spLocks/>
          </p:cNvSpPr>
          <p:nvPr/>
        </p:nvSpPr>
        <p:spPr bwMode="auto">
          <a:xfrm>
            <a:off x="6291264" y="2843214"/>
            <a:ext cx="142875" cy="161925"/>
          </a:xfrm>
          <a:custGeom>
            <a:avLst/>
            <a:gdLst>
              <a:gd name="T0" fmla="*/ 0 w 90"/>
              <a:gd name="T1" fmla="*/ 161925 h 102"/>
              <a:gd name="T2" fmla="*/ 142875 w 90"/>
              <a:gd name="T3" fmla="*/ 80963 h 102"/>
              <a:gd name="T4" fmla="*/ 0 w 90"/>
              <a:gd name="T5" fmla="*/ 0 h 102"/>
              <a:gd name="T6" fmla="*/ 0 w 90"/>
              <a:gd name="T7" fmla="*/ 161925 h 102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90" h="102">
                <a:moveTo>
                  <a:pt x="0" y="102"/>
                </a:moveTo>
                <a:lnTo>
                  <a:pt x="90" y="51"/>
                </a:lnTo>
                <a:lnTo>
                  <a:pt x="0" y="0"/>
                </a:lnTo>
                <a:lnTo>
                  <a:pt x="0" y="102"/>
                </a:lnTo>
                <a:close/>
              </a:path>
            </a:pathLst>
          </a:custGeom>
          <a:solidFill>
            <a:srgbClr val="FFFFFF"/>
          </a:solidFill>
          <a:ln w="17463" cap="flat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27786" name="Oval 145"/>
          <p:cNvSpPr>
            <a:spLocks noChangeArrowheads="1"/>
          </p:cNvSpPr>
          <p:nvPr/>
        </p:nvSpPr>
        <p:spPr bwMode="auto">
          <a:xfrm>
            <a:off x="6434138" y="2898775"/>
            <a:ext cx="42862" cy="44450"/>
          </a:xfrm>
          <a:prstGeom prst="ellipse">
            <a:avLst/>
          </a:prstGeom>
          <a:solidFill>
            <a:srgbClr val="FFFFFF"/>
          </a:solidFill>
          <a:ln w="17463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GB" altLang="en-US"/>
          </a:p>
        </p:txBody>
      </p:sp>
      <p:sp>
        <p:nvSpPr>
          <p:cNvPr id="27787" name="Freeform 146"/>
          <p:cNvSpPr>
            <a:spLocks/>
          </p:cNvSpPr>
          <p:nvPr/>
        </p:nvSpPr>
        <p:spPr bwMode="auto">
          <a:xfrm>
            <a:off x="6894513" y="2344738"/>
            <a:ext cx="342900" cy="1744662"/>
          </a:xfrm>
          <a:custGeom>
            <a:avLst/>
            <a:gdLst>
              <a:gd name="T0" fmla="*/ 0 w 216"/>
              <a:gd name="T1" fmla="*/ 0 h 1099"/>
              <a:gd name="T2" fmla="*/ 0 w 216"/>
              <a:gd name="T3" fmla="*/ 1744662 h 1099"/>
              <a:gd name="T4" fmla="*/ 342900 w 216"/>
              <a:gd name="T5" fmla="*/ 1744662 h 1099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" h="1099">
                <a:moveTo>
                  <a:pt x="0" y="0"/>
                </a:moveTo>
                <a:lnTo>
                  <a:pt x="0" y="1099"/>
                </a:lnTo>
                <a:lnTo>
                  <a:pt x="216" y="1099"/>
                </a:lnTo>
              </a:path>
            </a:pathLst>
          </a:custGeom>
          <a:noFill/>
          <a:ln w="12700" cap="flat">
            <a:solidFill>
              <a:srgbClr val="000000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7788" name="Freeform 147"/>
          <p:cNvSpPr>
            <a:spLocks/>
          </p:cNvSpPr>
          <p:nvPr/>
        </p:nvSpPr>
        <p:spPr bwMode="auto">
          <a:xfrm>
            <a:off x="7107238" y="2082800"/>
            <a:ext cx="1700212" cy="342900"/>
          </a:xfrm>
          <a:custGeom>
            <a:avLst/>
            <a:gdLst>
              <a:gd name="T0" fmla="*/ 0 w 1071"/>
              <a:gd name="T1" fmla="*/ 0 h 216"/>
              <a:gd name="T2" fmla="*/ 1525587 w 1071"/>
              <a:gd name="T3" fmla="*/ 0 h 216"/>
              <a:gd name="T4" fmla="*/ 1525587 w 1071"/>
              <a:gd name="T5" fmla="*/ 342900 h 216"/>
              <a:gd name="T6" fmla="*/ 1700212 w 1071"/>
              <a:gd name="T7" fmla="*/ 342900 h 216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1071" h="216">
                <a:moveTo>
                  <a:pt x="0" y="0"/>
                </a:moveTo>
                <a:lnTo>
                  <a:pt x="961" y="0"/>
                </a:lnTo>
                <a:lnTo>
                  <a:pt x="961" y="216"/>
                </a:lnTo>
                <a:lnTo>
                  <a:pt x="1071" y="216"/>
                </a:lnTo>
              </a:path>
            </a:pathLst>
          </a:custGeom>
          <a:noFill/>
          <a:ln w="12700" cap="flat">
            <a:solidFill>
              <a:srgbClr val="000000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7789" name="Rectangle 148"/>
          <p:cNvSpPr>
            <a:spLocks noChangeArrowheads="1"/>
          </p:cNvSpPr>
          <p:nvPr/>
        </p:nvSpPr>
        <p:spPr bwMode="auto">
          <a:xfrm>
            <a:off x="7953375" y="2551113"/>
            <a:ext cx="611188" cy="989012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GB" altLang="en-US"/>
          </a:p>
        </p:txBody>
      </p:sp>
      <p:sp>
        <p:nvSpPr>
          <p:cNvPr id="27790" name="Rectangle 149"/>
          <p:cNvSpPr>
            <a:spLocks noChangeArrowheads="1"/>
          </p:cNvSpPr>
          <p:nvPr/>
        </p:nvSpPr>
        <p:spPr bwMode="auto">
          <a:xfrm>
            <a:off x="7237414" y="2182813"/>
            <a:ext cx="547687" cy="317500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GB" altLang="en-US"/>
          </a:p>
        </p:txBody>
      </p:sp>
      <p:sp>
        <p:nvSpPr>
          <p:cNvPr id="27791" name="Freeform 150"/>
          <p:cNvSpPr>
            <a:spLocks/>
          </p:cNvSpPr>
          <p:nvPr/>
        </p:nvSpPr>
        <p:spPr bwMode="auto">
          <a:xfrm>
            <a:off x="7785101" y="2319339"/>
            <a:ext cx="485775" cy="231775"/>
          </a:xfrm>
          <a:custGeom>
            <a:avLst/>
            <a:gdLst>
              <a:gd name="T0" fmla="*/ 0 w 306"/>
              <a:gd name="T1" fmla="*/ 0 h 146"/>
              <a:gd name="T2" fmla="*/ 485775 w 306"/>
              <a:gd name="T3" fmla="*/ 0 h 146"/>
              <a:gd name="T4" fmla="*/ 485775 w 306"/>
              <a:gd name="T5" fmla="*/ 231775 h 146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306" h="146">
                <a:moveTo>
                  <a:pt x="0" y="0"/>
                </a:moveTo>
                <a:lnTo>
                  <a:pt x="306" y="0"/>
                </a:lnTo>
                <a:lnTo>
                  <a:pt x="306" y="146"/>
                </a:lnTo>
              </a:path>
            </a:pathLst>
          </a:custGeom>
          <a:noFill/>
          <a:ln w="12700" cap="flat">
            <a:solidFill>
              <a:srgbClr val="000000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7792" name="Freeform 151"/>
          <p:cNvSpPr>
            <a:spLocks/>
          </p:cNvSpPr>
          <p:nvPr/>
        </p:nvSpPr>
        <p:spPr bwMode="auto">
          <a:xfrm>
            <a:off x="7785101" y="2406650"/>
            <a:ext cx="492125" cy="1246188"/>
          </a:xfrm>
          <a:custGeom>
            <a:avLst/>
            <a:gdLst>
              <a:gd name="T0" fmla="*/ 0 w 310"/>
              <a:gd name="T1" fmla="*/ 0 h 785"/>
              <a:gd name="T2" fmla="*/ 76200 w 310"/>
              <a:gd name="T3" fmla="*/ 0 h 785"/>
              <a:gd name="T4" fmla="*/ 76200 w 310"/>
              <a:gd name="T5" fmla="*/ 1246188 h 785"/>
              <a:gd name="T6" fmla="*/ 492125 w 310"/>
              <a:gd name="T7" fmla="*/ 1246188 h 785"/>
              <a:gd name="T8" fmla="*/ 492125 w 310"/>
              <a:gd name="T9" fmla="*/ 1133475 h 78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10" h="785">
                <a:moveTo>
                  <a:pt x="0" y="0"/>
                </a:moveTo>
                <a:lnTo>
                  <a:pt x="48" y="0"/>
                </a:lnTo>
                <a:lnTo>
                  <a:pt x="48" y="785"/>
                </a:lnTo>
                <a:lnTo>
                  <a:pt x="310" y="785"/>
                </a:lnTo>
                <a:lnTo>
                  <a:pt x="310" y="714"/>
                </a:lnTo>
              </a:path>
            </a:pathLst>
          </a:custGeom>
          <a:noFill/>
          <a:ln w="12700" cap="flat">
            <a:solidFill>
              <a:srgbClr val="000000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7793" name="Line 152"/>
          <p:cNvSpPr>
            <a:spLocks noChangeShapeType="1"/>
          </p:cNvSpPr>
          <p:nvPr/>
        </p:nvSpPr>
        <p:spPr bwMode="auto">
          <a:xfrm>
            <a:off x="5978525" y="2687639"/>
            <a:ext cx="1974850" cy="1587"/>
          </a:xfrm>
          <a:prstGeom prst="line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7794" name="Line 153"/>
          <p:cNvSpPr>
            <a:spLocks noChangeShapeType="1"/>
          </p:cNvSpPr>
          <p:nvPr/>
        </p:nvSpPr>
        <p:spPr bwMode="auto">
          <a:xfrm>
            <a:off x="6078539" y="4375150"/>
            <a:ext cx="1874837" cy="1588"/>
          </a:xfrm>
          <a:prstGeom prst="line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7795" name="Line 154"/>
          <p:cNvSpPr>
            <a:spLocks noChangeShapeType="1"/>
          </p:cNvSpPr>
          <p:nvPr/>
        </p:nvSpPr>
        <p:spPr bwMode="auto">
          <a:xfrm>
            <a:off x="6683375" y="3036889"/>
            <a:ext cx="1270000" cy="1587"/>
          </a:xfrm>
          <a:prstGeom prst="line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7796" name="Line 155"/>
          <p:cNvSpPr>
            <a:spLocks noChangeShapeType="1"/>
          </p:cNvSpPr>
          <p:nvPr/>
        </p:nvSpPr>
        <p:spPr bwMode="auto">
          <a:xfrm>
            <a:off x="7107239" y="3279775"/>
            <a:ext cx="168275" cy="1588"/>
          </a:xfrm>
          <a:prstGeom prst="line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7797" name="Freeform 156"/>
          <p:cNvSpPr>
            <a:spLocks/>
          </p:cNvSpPr>
          <p:nvPr/>
        </p:nvSpPr>
        <p:spPr bwMode="auto">
          <a:xfrm>
            <a:off x="7175501" y="3465514"/>
            <a:ext cx="100013" cy="149225"/>
          </a:xfrm>
          <a:custGeom>
            <a:avLst/>
            <a:gdLst>
              <a:gd name="T0" fmla="*/ 100013 w 63"/>
              <a:gd name="T1" fmla="*/ 0 h 94"/>
              <a:gd name="T2" fmla="*/ 0 w 63"/>
              <a:gd name="T3" fmla="*/ 0 h 94"/>
              <a:gd name="T4" fmla="*/ 0 w 63"/>
              <a:gd name="T5" fmla="*/ 149225 h 94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63" h="94">
                <a:moveTo>
                  <a:pt x="63" y="0"/>
                </a:moveTo>
                <a:lnTo>
                  <a:pt x="0" y="0"/>
                </a:lnTo>
                <a:lnTo>
                  <a:pt x="0" y="94"/>
                </a:lnTo>
              </a:path>
            </a:pathLst>
          </a:custGeom>
          <a:noFill/>
          <a:ln w="12700" cap="flat">
            <a:solidFill>
              <a:srgbClr val="000000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7798" name="Freeform 157"/>
          <p:cNvSpPr>
            <a:spLocks/>
          </p:cNvSpPr>
          <p:nvPr/>
        </p:nvSpPr>
        <p:spPr bwMode="auto">
          <a:xfrm>
            <a:off x="7175501" y="5165726"/>
            <a:ext cx="100013" cy="180975"/>
          </a:xfrm>
          <a:custGeom>
            <a:avLst/>
            <a:gdLst>
              <a:gd name="T0" fmla="*/ 100013 w 63"/>
              <a:gd name="T1" fmla="*/ 0 h 114"/>
              <a:gd name="T2" fmla="*/ 0 w 63"/>
              <a:gd name="T3" fmla="*/ 0 h 114"/>
              <a:gd name="T4" fmla="*/ 0 w 63"/>
              <a:gd name="T5" fmla="*/ 180975 h 114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63" h="114">
                <a:moveTo>
                  <a:pt x="63" y="0"/>
                </a:moveTo>
                <a:lnTo>
                  <a:pt x="0" y="0"/>
                </a:lnTo>
                <a:lnTo>
                  <a:pt x="0" y="114"/>
                </a:lnTo>
              </a:path>
            </a:pathLst>
          </a:custGeom>
          <a:noFill/>
          <a:ln w="12700" cap="flat">
            <a:solidFill>
              <a:srgbClr val="000000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7799" name="Line 158"/>
          <p:cNvSpPr>
            <a:spLocks noChangeShapeType="1"/>
          </p:cNvSpPr>
          <p:nvPr/>
        </p:nvSpPr>
        <p:spPr bwMode="auto">
          <a:xfrm>
            <a:off x="7431089" y="3371850"/>
            <a:ext cx="522287" cy="1588"/>
          </a:xfrm>
          <a:prstGeom prst="line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7800" name="Rectangle 159"/>
          <p:cNvSpPr>
            <a:spLocks noChangeArrowheads="1"/>
          </p:cNvSpPr>
          <p:nvPr/>
        </p:nvSpPr>
        <p:spPr bwMode="auto">
          <a:xfrm>
            <a:off x="7953375" y="4238626"/>
            <a:ext cx="611188" cy="989013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GB" altLang="en-US"/>
          </a:p>
        </p:txBody>
      </p:sp>
      <p:sp>
        <p:nvSpPr>
          <p:cNvPr id="27801" name="Freeform 160"/>
          <p:cNvSpPr>
            <a:spLocks/>
          </p:cNvSpPr>
          <p:nvPr/>
        </p:nvSpPr>
        <p:spPr bwMode="auto">
          <a:xfrm>
            <a:off x="7785101" y="4008439"/>
            <a:ext cx="485775" cy="230187"/>
          </a:xfrm>
          <a:custGeom>
            <a:avLst/>
            <a:gdLst>
              <a:gd name="T0" fmla="*/ 0 w 306"/>
              <a:gd name="T1" fmla="*/ 0 h 145"/>
              <a:gd name="T2" fmla="*/ 485775 w 306"/>
              <a:gd name="T3" fmla="*/ 0 h 145"/>
              <a:gd name="T4" fmla="*/ 485775 w 306"/>
              <a:gd name="T5" fmla="*/ 230187 h 145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306" h="145">
                <a:moveTo>
                  <a:pt x="0" y="0"/>
                </a:moveTo>
                <a:lnTo>
                  <a:pt x="306" y="0"/>
                </a:lnTo>
                <a:lnTo>
                  <a:pt x="306" y="145"/>
                </a:lnTo>
              </a:path>
            </a:pathLst>
          </a:custGeom>
          <a:noFill/>
          <a:ln w="12700" cap="flat">
            <a:solidFill>
              <a:srgbClr val="000000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7802" name="Freeform 161"/>
          <p:cNvSpPr>
            <a:spLocks/>
          </p:cNvSpPr>
          <p:nvPr/>
        </p:nvSpPr>
        <p:spPr bwMode="auto">
          <a:xfrm>
            <a:off x="7785101" y="4125914"/>
            <a:ext cx="492125" cy="1214437"/>
          </a:xfrm>
          <a:custGeom>
            <a:avLst/>
            <a:gdLst>
              <a:gd name="T0" fmla="*/ 0 w 310"/>
              <a:gd name="T1" fmla="*/ 0 h 765"/>
              <a:gd name="T2" fmla="*/ 76200 w 310"/>
              <a:gd name="T3" fmla="*/ 0 h 765"/>
              <a:gd name="T4" fmla="*/ 76200 w 310"/>
              <a:gd name="T5" fmla="*/ 1214437 h 765"/>
              <a:gd name="T6" fmla="*/ 492125 w 310"/>
              <a:gd name="T7" fmla="*/ 1214437 h 765"/>
              <a:gd name="T8" fmla="*/ 492125 w 310"/>
              <a:gd name="T9" fmla="*/ 1101725 h 76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10" h="765">
                <a:moveTo>
                  <a:pt x="0" y="0"/>
                </a:moveTo>
                <a:lnTo>
                  <a:pt x="48" y="0"/>
                </a:lnTo>
                <a:lnTo>
                  <a:pt x="48" y="765"/>
                </a:lnTo>
                <a:lnTo>
                  <a:pt x="310" y="765"/>
                </a:lnTo>
                <a:lnTo>
                  <a:pt x="310" y="694"/>
                </a:lnTo>
              </a:path>
            </a:pathLst>
          </a:custGeom>
          <a:noFill/>
          <a:ln w="12700" cap="flat">
            <a:solidFill>
              <a:srgbClr val="000000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7803" name="Line 162"/>
          <p:cNvSpPr>
            <a:spLocks noChangeShapeType="1"/>
          </p:cNvSpPr>
          <p:nvPr/>
        </p:nvSpPr>
        <p:spPr bwMode="auto">
          <a:xfrm>
            <a:off x="6683375" y="4718050"/>
            <a:ext cx="1270000" cy="1588"/>
          </a:xfrm>
          <a:prstGeom prst="line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7804" name="Line 163"/>
          <p:cNvSpPr>
            <a:spLocks noChangeShapeType="1"/>
          </p:cNvSpPr>
          <p:nvPr/>
        </p:nvSpPr>
        <p:spPr bwMode="auto">
          <a:xfrm>
            <a:off x="7431089" y="5059364"/>
            <a:ext cx="522287" cy="1587"/>
          </a:xfrm>
          <a:prstGeom prst="line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7805" name="Line 164"/>
          <p:cNvSpPr>
            <a:spLocks noChangeShapeType="1"/>
          </p:cNvSpPr>
          <p:nvPr/>
        </p:nvSpPr>
        <p:spPr bwMode="auto">
          <a:xfrm flipH="1">
            <a:off x="8564564" y="4375150"/>
            <a:ext cx="242887" cy="1588"/>
          </a:xfrm>
          <a:prstGeom prst="line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7806" name="Line 165"/>
          <p:cNvSpPr>
            <a:spLocks noChangeShapeType="1"/>
          </p:cNvSpPr>
          <p:nvPr/>
        </p:nvSpPr>
        <p:spPr bwMode="auto">
          <a:xfrm flipH="1">
            <a:off x="8564564" y="2700339"/>
            <a:ext cx="242887" cy="1587"/>
          </a:xfrm>
          <a:prstGeom prst="line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7807" name="Rectangle 166"/>
          <p:cNvSpPr>
            <a:spLocks noChangeArrowheads="1"/>
          </p:cNvSpPr>
          <p:nvPr/>
        </p:nvSpPr>
        <p:spPr bwMode="auto">
          <a:xfrm>
            <a:off x="7383463" y="2179638"/>
            <a:ext cx="256480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1200" b="0" i="0">
                <a:solidFill>
                  <a:srgbClr val="000000"/>
                </a:solidFill>
              </a:rPr>
              <a:t>Bits</a:t>
            </a:r>
            <a:endParaRPr lang="en-US" altLang="en-US"/>
          </a:p>
        </p:txBody>
      </p:sp>
      <p:sp>
        <p:nvSpPr>
          <p:cNvPr id="27808" name="Rectangle 167"/>
          <p:cNvSpPr>
            <a:spLocks noChangeArrowheads="1"/>
          </p:cNvSpPr>
          <p:nvPr/>
        </p:nvSpPr>
        <p:spPr bwMode="auto">
          <a:xfrm>
            <a:off x="7278688" y="2332038"/>
            <a:ext cx="460062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1200" b="0" i="0">
                <a:solidFill>
                  <a:srgbClr val="000000"/>
                </a:solidFill>
              </a:rPr>
              <a:t>control</a:t>
            </a:r>
            <a:endParaRPr lang="en-US" altLang="en-US"/>
          </a:p>
        </p:txBody>
      </p:sp>
      <p:sp>
        <p:nvSpPr>
          <p:cNvPr id="27809" name="Rectangle 168"/>
          <p:cNvSpPr>
            <a:spLocks noChangeArrowheads="1"/>
          </p:cNvSpPr>
          <p:nvPr/>
        </p:nvSpPr>
        <p:spPr bwMode="auto">
          <a:xfrm>
            <a:off x="7237414" y="3914775"/>
            <a:ext cx="547687" cy="317500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GB" altLang="en-US"/>
          </a:p>
        </p:txBody>
      </p:sp>
      <p:sp>
        <p:nvSpPr>
          <p:cNvPr id="27810" name="Rectangle 169"/>
          <p:cNvSpPr>
            <a:spLocks noChangeArrowheads="1"/>
          </p:cNvSpPr>
          <p:nvPr/>
        </p:nvSpPr>
        <p:spPr bwMode="auto">
          <a:xfrm>
            <a:off x="7383463" y="3917950"/>
            <a:ext cx="256480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1200" b="0" i="0">
                <a:solidFill>
                  <a:srgbClr val="000000"/>
                </a:solidFill>
              </a:rPr>
              <a:t>Bits</a:t>
            </a:r>
            <a:endParaRPr lang="en-US" altLang="en-US"/>
          </a:p>
        </p:txBody>
      </p:sp>
      <p:sp>
        <p:nvSpPr>
          <p:cNvPr id="27811" name="Rectangle 170"/>
          <p:cNvSpPr>
            <a:spLocks noChangeArrowheads="1"/>
          </p:cNvSpPr>
          <p:nvPr/>
        </p:nvSpPr>
        <p:spPr bwMode="auto">
          <a:xfrm>
            <a:off x="7278688" y="4067175"/>
            <a:ext cx="460062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1200" b="0" i="0">
                <a:solidFill>
                  <a:srgbClr val="000000"/>
                </a:solidFill>
              </a:rPr>
              <a:t>control</a:t>
            </a:r>
            <a:endParaRPr lang="en-US" altLang="en-US"/>
          </a:p>
        </p:txBody>
      </p:sp>
      <p:sp>
        <p:nvSpPr>
          <p:cNvPr id="27812" name="Rectangle 171"/>
          <p:cNvSpPr>
            <a:spLocks noChangeArrowheads="1"/>
          </p:cNvSpPr>
          <p:nvPr/>
        </p:nvSpPr>
        <p:spPr bwMode="auto">
          <a:xfrm>
            <a:off x="6884989" y="5622925"/>
            <a:ext cx="1481175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1200" b="0" i="0">
                <a:solidFill>
                  <a:srgbClr val="000000"/>
                </a:solidFill>
              </a:rPr>
              <a:t>Multiplexer Controlled</a:t>
            </a:r>
            <a:endParaRPr lang="en-US" altLang="en-US"/>
          </a:p>
        </p:txBody>
      </p:sp>
      <p:sp>
        <p:nvSpPr>
          <p:cNvPr id="27813" name="Rectangle 172"/>
          <p:cNvSpPr>
            <a:spLocks noChangeArrowheads="1"/>
          </p:cNvSpPr>
          <p:nvPr/>
        </p:nvSpPr>
        <p:spPr bwMode="auto">
          <a:xfrm>
            <a:off x="6884989" y="5772150"/>
            <a:ext cx="1747273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1200" b="0" i="0">
                <a:solidFill>
                  <a:srgbClr val="000000"/>
                </a:solidFill>
              </a:rPr>
              <a:t>by Configuration Program</a:t>
            </a:r>
            <a:endParaRPr lang="en-US" altLang="en-US"/>
          </a:p>
        </p:txBody>
      </p:sp>
      <p:sp>
        <p:nvSpPr>
          <p:cNvPr id="27814" name="Line 173"/>
          <p:cNvSpPr>
            <a:spLocks noChangeShapeType="1"/>
          </p:cNvSpPr>
          <p:nvPr/>
        </p:nvSpPr>
        <p:spPr bwMode="auto">
          <a:xfrm>
            <a:off x="8963025" y="2581275"/>
            <a:ext cx="323850" cy="1588"/>
          </a:xfrm>
          <a:prstGeom prst="line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7815" name="Line 174"/>
          <p:cNvSpPr>
            <a:spLocks noChangeShapeType="1"/>
          </p:cNvSpPr>
          <p:nvPr/>
        </p:nvSpPr>
        <p:spPr bwMode="auto">
          <a:xfrm>
            <a:off x="8963025" y="4232275"/>
            <a:ext cx="323850" cy="1588"/>
          </a:xfrm>
          <a:prstGeom prst="line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7816" name="Rectangle 175"/>
          <p:cNvSpPr>
            <a:spLocks noChangeArrowheads="1"/>
          </p:cNvSpPr>
          <p:nvPr/>
        </p:nvSpPr>
        <p:spPr bwMode="auto">
          <a:xfrm>
            <a:off x="8020050" y="2579688"/>
            <a:ext cx="76944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1200" b="0" i="0">
                <a:solidFill>
                  <a:srgbClr val="000000"/>
                </a:solidFill>
              </a:rPr>
              <a:t>x</a:t>
            </a:r>
            <a:endParaRPr lang="en-US" altLang="en-US"/>
          </a:p>
        </p:txBody>
      </p:sp>
      <p:sp>
        <p:nvSpPr>
          <p:cNvPr id="27817" name="Rectangle 176"/>
          <p:cNvSpPr>
            <a:spLocks noChangeArrowheads="1"/>
          </p:cNvSpPr>
          <p:nvPr/>
        </p:nvSpPr>
        <p:spPr bwMode="auto">
          <a:xfrm>
            <a:off x="9305925" y="3660775"/>
            <a:ext cx="76944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1200" b="0" i="0">
                <a:solidFill>
                  <a:srgbClr val="000000"/>
                </a:solidFill>
              </a:rPr>
              <a:t>x</a:t>
            </a:r>
            <a:endParaRPr lang="en-US" altLang="en-US"/>
          </a:p>
        </p:txBody>
      </p:sp>
      <p:sp>
        <p:nvSpPr>
          <p:cNvPr id="27818" name="Rectangle 177"/>
          <p:cNvSpPr>
            <a:spLocks noChangeArrowheads="1"/>
          </p:cNvSpPr>
          <p:nvPr/>
        </p:nvSpPr>
        <p:spPr bwMode="auto">
          <a:xfrm>
            <a:off x="7134225" y="3595688"/>
            <a:ext cx="76944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1200" b="0" i="0">
                <a:solidFill>
                  <a:srgbClr val="000000"/>
                </a:solidFill>
              </a:rPr>
              <a:t>x</a:t>
            </a:r>
            <a:endParaRPr lang="en-US" altLang="en-US"/>
          </a:p>
        </p:txBody>
      </p:sp>
      <p:sp>
        <p:nvSpPr>
          <p:cNvPr id="27819" name="Rectangle 178"/>
          <p:cNvSpPr>
            <a:spLocks noChangeArrowheads="1"/>
          </p:cNvSpPr>
          <p:nvPr/>
        </p:nvSpPr>
        <p:spPr bwMode="auto">
          <a:xfrm>
            <a:off x="7134225" y="5308600"/>
            <a:ext cx="76944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1200" b="0" i="0">
                <a:solidFill>
                  <a:srgbClr val="000000"/>
                </a:solidFill>
              </a:rPr>
              <a:t>x</a:t>
            </a:r>
            <a:endParaRPr lang="en-US" altLang="en-US"/>
          </a:p>
        </p:txBody>
      </p:sp>
      <p:sp>
        <p:nvSpPr>
          <p:cNvPr id="27820" name="Rectangle 179"/>
          <p:cNvSpPr>
            <a:spLocks noChangeArrowheads="1"/>
          </p:cNvSpPr>
          <p:nvPr/>
        </p:nvSpPr>
        <p:spPr bwMode="auto">
          <a:xfrm>
            <a:off x="7983538" y="3286125"/>
            <a:ext cx="153888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1200" b="0" i="0">
                <a:solidFill>
                  <a:srgbClr val="000000"/>
                </a:solidFill>
              </a:rPr>
              <a:t>xx</a:t>
            </a:r>
            <a:endParaRPr lang="en-US" altLang="en-US"/>
          </a:p>
        </p:txBody>
      </p:sp>
      <p:sp>
        <p:nvSpPr>
          <p:cNvPr id="27821" name="Rectangle 180"/>
          <p:cNvSpPr>
            <a:spLocks noChangeArrowheads="1"/>
          </p:cNvSpPr>
          <p:nvPr/>
        </p:nvSpPr>
        <p:spPr bwMode="auto">
          <a:xfrm>
            <a:off x="8458200" y="2579688"/>
            <a:ext cx="76944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1200" b="0" i="0">
                <a:solidFill>
                  <a:srgbClr val="000000"/>
                </a:solidFill>
              </a:rPr>
              <a:t>x</a:t>
            </a:r>
            <a:endParaRPr lang="en-US" altLang="en-US"/>
          </a:p>
        </p:txBody>
      </p:sp>
      <p:sp>
        <p:nvSpPr>
          <p:cNvPr id="27822" name="Rectangle 181"/>
          <p:cNvSpPr>
            <a:spLocks noChangeArrowheads="1"/>
          </p:cNvSpPr>
          <p:nvPr/>
        </p:nvSpPr>
        <p:spPr bwMode="auto">
          <a:xfrm>
            <a:off x="8205788" y="2522538"/>
            <a:ext cx="153888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1200" b="0" i="0">
                <a:solidFill>
                  <a:srgbClr val="000000"/>
                </a:solidFill>
              </a:rPr>
              <a:t>xx</a:t>
            </a:r>
            <a:endParaRPr lang="en-US" altLang="en-US"/>
          </a:p>
        </p:txBody>
      </p:sp>
      <p:sp>
        <p:nvSpPr>
          <p:cNvPr id="27823" name="Rectangle 182"/>
          <p:cNvSpPr>
            <a:spLocks noChangeArrowheads="1"/>
          </p:cNvSpPr>
          <p:nvPr/>
        </p:nvSpPr>
        <p:spPr bwMode="auto">
          <a:xfrm>
            <a:off x="9305925" y="2468563"/>
            <a:ext cx="153888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1200" b="0" i="0">
                <a:solidFill>
                  <a:srgbClr val="000000"/>
                </a:solidFill>
              </a:rPr>
              <a:t>xx</a:t>
            </a:r>
            <a:endParaRPr lang="en-US" altLang="en-US"/>
          </a:p>
        </p:txBody>
      </p:sp>
      <p:sp>
        <p:nvSpPr>
          <p:cNvPr id="27824" name="Rectangle 183"/>
          <p:cNvSpPr>
            <a:spLocks noChangeArrowheads="1"/>
          </p:cNvSpPr>
          <p:nvPr/>
        </p:nvSpPr>
        <p:spPr bwMode="auto">
          <a:xfrm>
            <a:off x="8886826" y="2211388"/>
            <a:ext cx="307777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1200" b="0" i="0">
                <a:solidFill>
                  <a:srgbClr val="000000"/>
                </a:solidFill>
              </a:rPr>
              <a:t>xxxx</a:t>
            </a:r>
            <a:endParaRPr lang="en-US" altLang="en-US"/>
          </a:p>
        </p:txBody>
      </p:sp>
      <p:sp>
        <p:nvSpPr>
          <p:cNvPr id="27825" name="Rectangle 184"/>
          <p:cNvSpPr>
            <a:spLocks noChangeArrowheads="1"/>
          </p:cNvSpPr>
          <p:nvPr/>
        </p:nvSpPr>
        <p:spPr bwMode="auto">
          <a:xfrm>
            <a:off x="9305925" y="5376863"/>
            <a:ext cx="76944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1200" b="0" i="0">
                <a:solidFill>
                  <a:srgbClr val="000000"/>
                </a:solidFill>
              </a:rPr>
              <a:t>x</a:t>
            </a:r>
            <a:endParaRPr lang="en-US" altLang="en-US"/>
          </a:p>
        </p:txBody>
      </p:sp>
      <p:sp>
        <p:nvSpPr>
          <p:cNvPr id="27826" name="Rectangle 185"/>
          <p:cNvSpPr>
            <a:spLocks noChangeArrowheads="1"/>
          </p:cNvSpPr>
          <p:nvPr/>
        </p:nvSpPr>
        <p:spPr bwMode="auto">
          <a:xfrm>
            <a:off x="9305925" y="4121150"/>
            <a:ext cx="153888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1200" b="0" i="0">
                <a:solidFill>
                  <a:srgbClr val="000000"/>
                </a:solidFill>
              </a:rPr>
              <a:t>xx</a:t>
            </a:r>
            <a:endParaRPr lang="en-US" altLang="en-US"/>
          </a:p>
        </p:txBody>
      </p:sp>
      <p:sp>
        <p:nvSpPr>
          <p:cNvPr id="27827" name="Rectangle 186"/>
          <p:cNvSpPr>
            <a:spLocks noChangeArrowheads="1"/>
          </p:cNvSpPr>
          <p:nvPr/>
        </p:nvSpPr>
        <p:spPr bwMode="auto">
          <a:xfrm>
            <a:off x="8886826" y="3924300"/>
            <a:ext cx="307777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1200" b="0" i="0">
                <a:solidFill>
                  <a:srgbClr val="000000"/>
                </a:solidFill>
              </a:rPr>
              <a:t>xxxx</a:t>
            </a:r>
            <a:endParaRPr lang="en-US" altLang="en-US"/>
          </a:p>
        </p:txBody>
      </p:sp>
      <p:sp>
        <p:nvSpPr>
          <p:cNvPr id="27828" name="Rectangle 187"/>
          <p:cNvSpPr>
            <a:spLocks noChangeArrowheads="1"/>
          </p:cNvSpPr>
          <p:nvPr/>
        </p:nvSpPr>
        <p:spPr bwMode="auto">
          <a:xfrm>
            <a:off x="8205788" y="3354388"/>
            <a:ext cx="153888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1200" b="0" i="0">
                <a:solidFill>
                  <a:srgbClr val="000000"/>
                </a:solidFill>
              </a:rPr>
              <a:t>xx</a:t>
            </a:r>
            <a:endParaRPr lang="en-US" altLang="en-US"/>
          </a:p>
        </p:txBody>
      </p:sp>
      <p:sp>
        <p:nvSpPr>
          <p:cNvPr id="27829" name="Rectangle 188"/>
          <p:cNvSpPr>
            <a:spLocks noChangeArrowheads="1"/>
          </p:cNvSpPr>
          <p:nvPr/>
        </p:nvSpPr>
        <p:spPr bwMode="auto">
          <a:xfrm>
            <a:off x="8020050" y="4271963"/>
            <a:ext cx="76944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1200" b="0" i="0">
                <a:solidFill>
                  <a:srgbClr val="000000"/>
                </a:solidFill>
              </a:rPr>
              <a:t>x</a:t>
            </a:r>
            <a:endParaRPr lang="en-US" altLang="en-US"/>
          </a:p>
        </p:txBody>
      </p:sp>
      <p:sp>
        <p:nvSpPr>
          <p:cNvPr id="27830" name="Rectangle 189"/>
          <p:cNvSpPr>
            <a:spLocks noChangeArrowheads="1"/>
          </p:cNvSpPr>
          <p:nvPr/>
        </p:nvSpPr>
        <p:spPr bwMode="auto">
          <a:xfrm>
            <a:off x="7983538" y="4976813"/>
            <a:ext cx="153888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1200" b="0" i="0">
                <a:solidFill>
                  <a:srgbClr val="000000"/>
                </a:solidFill>
              </a:rPr>
              <a:t>xx</a:t>
            </a:r>
            <a:endParaRPr lang="en-US" altLang="en-US"/>
          </a:p>
        </p:txBody>
      </p:sp>
      <p:sp>
        <p:nvSpPr>
          <p:cNvPr id="27831" name="Rectangle 190"/>
          <p:cNvSpPr>
            <a:spLocks noChangeArrowheads="1"/>
          </p:cNvSpPr>
          <p:nvPr/>
        </p:nvSpPr>
        <p:spPr bwMode="auto">
          <a:xfrm>
            <a:off x="8458200" y="4271963"/>
            <a:ext cx="76944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1200" b="0" i="0">
                <a:solidFill>
                  <a:srgbClr val="000000"/>
                </a:solidFill>
              </a:rPr>
              <a:t>x</a:t>
            </a:r>
            <a:endParaRPr lang="en-US" altLang="en-US"/>
          </a:p>
        </p:txBody>
      </p:sp>
      <p:sp>
        <p:nvSpPr>
          <p:cNvPr id="27832" name="Rectangle 191"/>
          <p:cNvSpPr>
            <a:spLocks noChangeArrowheads="1"/>
          </p:cNvSpPr>
          <p:nvPr/>
        </p:nvSpPr>
        <p:spPr bwMode="auto">
          <a:xfrm>
            <a:off x="8205788" y="4210050"/>
            <a:ext cx="153888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1200" b="0" i="0">
                <a:solidFill>
                  <a:srgbClr val="000000"/>
                </a:solidFill>
              </a:rPr>
              <a:t>xx</a:t>
            </a:r>
            <a:endParaRPr lang="en-US" altLang="en-US"/>
          </a:p>
        </p:txBody>
      </p:sp>
      <p:sp>
        <p:nvSpPr>
          <p:cNvPr id="27833" name="Rectangle 192"/>
          <p:cNvSpPr>
            <a:spLocks noChangeArrowheads="1"/>
          </p:cNvSpPr>
          <p:nvPr/>
        </p:nvSpPr>
        <p:spPr bwMode="auto">
          <a:xfrm>
            <a:off x="8205788" y="5046663"/>
            <a:ext cx="153888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1200" b="0" i="0">
                <a:solidFill>
                  <a:srgbClr val="000000"/>
                </a:solidFill>
              </a:rPr>
              <a:t>xx</a:t>
            </a:r>
            <a:endParaRPr lang="en-US" altLang="en-US"/>
          </a:p>
        </p:txBody>
      </p:sp>
      <p:sp>
        <p:nvSpPr>
          <p:cNvPr id="27834" name="Freeform 193"/>
          <p:cNvSpPr>
            <a:spLocks/>
          </p:cNvSpPr>
          <p:nvPr/>
        </p:nvSpPr>
        <p:spPr bwMode="auto">
          <a:xfrm>
            <a:off x="7953376" y="2986088"/>
            <a:ext cx="80963" cy="93662"/>
          </a:xfrm>
          <a:custGeom>
            <a:avLst/>
            <a:gdLst>
              <a:gd name="T0" fmla="*/ 0 w 51"/>
              <a:gd name="T1" fmla="*/ 93662 h 59"/>
              <a:gd name="T2" fmla="*/ 80963 w 51"/>
              <a:gd name="T3" fmla="*/ 50800 h 59"/>
              <a:gd name="T4" fmla="*/ 0 w 51"/>
              <a:gd name="T5" fmla="*/ 0 h 59"/>
              <a:gd name="T6" fmla="*/ 0 w 51"/>
              <a:gd name="T7" fmla="*/ 93662 h 59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51" h="59">
                <a:moveTo>
                  <a:pt x="0" y="59"/>
                </a:moveTo>
                <a:lnTo>
                  <a:pt x="51" y="32"/>
                </a:lnTo>
                <a:lnTo>
                  <a:pt x="0" y="0"/>
                </a:lnTo>
                <a:lnTo>
                  <a:pt x="0" y="59"/>
                </a:lnTo>
                <a:close/>
              </a:path>
            </a:pathLst>
          </a:custGeom>
          <a:noFill/>
          <a:ln w="17463" cap="flat">
            <a:solidFill>
              <a:srgbClr val="000000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7835" name="Freeform 194"/>
          <p:cNvSpPr>
            <a:spLocks/>
          </p:cNvSpPr>
          <p:nvPr/>
        </p:nvSpPr>
        <p:spPr bwMode="auto">
          <a:xfrm>
            <a:off x="7953376" y="4673601"/>
            <a:ext cx="80963" cy="93663"/>
          </a:xfrm>
          <a:custGeom>
            <a:avLst/>
            <a:gdLst>
              <a:gd name="T0" fmla="*/ 0 w 51"/>
              <a:gd name="T1" fmla="*/ 93663 h 59"/>
              <a:gd name="T2" fmla="*/ 80963 w 51"/>
              <a:gd name="T3" fmla="*/ 44450 h 59"/>
              <a:gd name="T4" fmla="*/ 0 w 51"/>
              <a:gd name="T5" fmla="*/ 0 h 59"/>
              <a:gd name="T6" fmla="*/ 0 w 51"/>
              <a:gd name="T7" fmla="*/ 93663 h 59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51" h="59">
                <a:moveTo>
                  <a:pt x="0" y="59"/>
                </a:moveTo>
                <a:lnTo>
                  <a:pt x="51" y="28"/>
                </a:lnTo>
                <a:lnTo>
                  <a:pt x="0" y="0"/>
                </a:lnTo>
                <a:lnTo>
                  <a:pt x="0" y="59"/>
                </a:lnTo>
                <a:close/>
              </a:path>
            </a:pathLst>
          </a:custGeom>
          <a:noFill/>
          <a:ln w="17463" cap="flat">
            <a:solidFill>
              <a:srgbClr val="000000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7836" name="Line 195"/>
          <p:cNvSpPr>
            <a:spLocks noChangeShapeType="1"/>
          </p:cNvSpPr>
          <p:nvPr/>
        </p:nvSpPr>
        <p:spPr bwMode="auto">
          <a:xfrm flipV="1">
            <a:off x="3587751" y="1417639"/>
            <a:ext cx="117475" cy="123825"/>
          </a:xfrm>
          <a:prstGeom prst="line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7837" name="Freeform 196"/>
          <p:cNvSpPr>
            <a:spLocks/>
          </p:cNvSpPr>
          <p:nvPr/>
        </p:nvSpPr>
        <p:spPr bwMode="auto">
          <a:xfrm>
            <a:off x="5880101" y="1671638"/>
            <a:ext cx="428625" cy="150812"/>
          </a:xfrm>
          <a:custGeom>
            <a:avLst/>
            <a:gdLst>
              <a:gd name="T0" fmla="*/ 304800 w 270"/>
              <a:gd name="T1" fmla="*/ 150812 h 95"/>
              <a:gd name="T2" fmla="*/ 123825 w 270"/>
              <a:gd name="T3" fmla="*/ 150812 h 95"/>
              <a:gd name="T4" fmla="*/ 0 w 270"/>
              <a:gd name="T5" fmla="*/ 0 h 95"/>
              <a:gd name="T6" fmla="*/ 428625 w 270"/>
              <a:gd name="T7" fmla="*/ 0 h 95"/>
              <a:gd name="T8" fmla="*/ 304800 w 270"/>
              <a:gd name="T9" fmla="*/ 150812 h 9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70" h="95">
                <a:moveTo>
                  <a:pt x="192" y="95"/>
                </a:moveTo>
                <a:lnTo>
                  <a:pt x="78" y="95"/>
                </a:lnTo>
                <a:lnTo>
                  <a:pt x="0" y="0"/>
                </a:lnTo>
                <a:lnTo>
                  <a:pt x="270" y="0"/>
                </a:lnTo>
                <a:lnTo>
                  <a:pt x="192" y="95"/>
                </a:lnTo>
                <a:close/>
              </a:path>
            </a:pathLst>
          </a:custGeom>
          <a:noFill/>
          <a:ln w="12700" cap="flat">
            <a:solidFill>
              <a:srgbClr val="000000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7838" name="Text Box 197"/>
          <p:cNvSpPr txBox="1">
            <a:spLocks noChangeArrowheads="1"/>
          </p:cNvSpPr>
          <p:nvPr/>
        </p:nvSpPr>
        <p:spPr bwMode="auto">
          <a:xfrm>
            <a:off x="2117726" y="5726114"/>
            <a:ext cx="23272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2000">
                <a:solidFill>
                  <a:srgbClr val="315263"/>
                </a:solidFill>
              </a:rPr>
              <a:t>Xilinx 4000 Series</a:t>
            </a:r>
          </a:p>
        </p:txBody>
      </p:sp>
      <p:sp>
        <p:nvSpPr>
          <p:cNvPr id="27839" name="Text Box 198"/>
          <p:cNvSpPr txBox="1">
            <a:spLocks noChangeArrowheads="1"/>
          </p:cNvSpPr>
          <p:nvPr/>
        </p:nvSpPr>
        <p:spPr bwMode="auto">
          <a:xfrm>
            <a:off x="8213725" y="649289"/>
            <a:ext cx="2473754" cy="83099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/>
              <a:t>Figure must be </a:t>
            </a:r>
          </a:p>
          <a:p>
            <a:r>
              <a:rPr lang="en-US" altLang="en-US"/>
              <a:t>updated</a:t>
            </a:r>
          </a:p>
        </p:txBody>
      </p:sp>
    </p:spTree>
    <p:extLst>
      <p:ext uri="{BB962C8B-B14F-4D97-AF65-F5344CB8AC3E}">
        <p14:creationId xmlns:p14="http://schemas.microsoft.com/office/powerpoint/2010/main" val="198169975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111"/>
          <p:cNvSpPr>
            <a:spLocks noChangeArrowheads="1"/>
          </p:cNvSpPr>
          <p:nvPr/>
        </p:nvSpPr>
        <p:spPr bwMode="auto">
          <a:xfrm>
            <a:off x="1905000" y="1295400"/>
            <a:ext cx="1524000" cy="1447800"/>
          </a:xfrm>
          <a:prstGeom prst="rect">
            <a:avLst/>
          </a:prstGeom>
          <a:solidFill>
            <a:srgbClr val="C66B5A">
              <a:alpha val="65097"/>
            </a:srgbClr>
          </a:solidFill>
          <a:ln>
            <a:noFill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GB" altLang="en-US"/>
          </a:p>
        </p:txBody>
      </p:sp>
      <p:sp>
        <p:nvSpPr>
          <p:cNvPr id="424962" name="Rectangle 2"/>
          <p:cNvSpPr>
            <a:spLocks noGrp="1" noChangeArrowheads="1"/>
          </p:cNvSpPr>
          <p:nvPr>
            <p:ph type="title"/>
          </p:nvPr>
        </p:nvSpPr>
        <p:spPr>
          <a:xfrm>
            <a:off x="2133600" y="304800"/>
            <a:ext cx="7772400" cy="609600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US" altLang="en-US" sz="4000"/>
              <a:t>Array-Based Programmable Wiring</a:t>
            </a:r>
          </a:p>
        </p:txBody>
      </p:sp>
      <p:sp>
        <p:nvSpPr>
          <p:cNvPr id="28676" name="Rectangle 11"/>
          <p:cNvSpPr>
            <a:spLocks noChangeArrowheads="1"/>
          </p:cNvSpPr>
          <p:nvPr/>
        </p:nvSpPr>
        <p:spPr bwMode="auto">
          <a:xfrm>
            <a:off x="3692526" y="4746625"/>
            <a:ext cx="5324475" cy="590550"/>
          </a:xfrm>
          <a:prstGeom prst="rect">
            <a:avLst/>
          </a:prstGeom>
          <a:solidFill>
            <a:srgbClr val="E5E5E5"/>
          </a:solidFill>
          <a:ln w="11113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GB" altLang="en-US"/>
          </a:p>
        </p:txBody>
      </p:sp>
      <p:sp>
        <p:nvSpPr>
          <p:cNvPr id="28677" name="Rectangle 12"/>
          <p:cNvSpPr>
            <a:spLocks noChangeArrowheads="1"/>
          </p:cNvSpPr>
          <p:nvPr/>
        </p:nvSpPr>
        <p:spPr bwMode="auto">
          <a:xfrm>
            <a:off x="3692526" y="3175000"/>
            <a:ext cx="5324475" cy="584200"/>
          </a:xfrm>
          <a:prstGeom prst="rect">
            <a:avLst/>
          </a:prstGeom>
          <a:solidFill>
            <a:srgbClr val="E5E5E5"/>
          </a:solidFill>
          <a:ln w="11113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GB" altLang="en-US"/>
          </a:p>
        </p:txBody>
      </p:sp>
      <p:sp>
        <p:nvSpPr>
          <p:cNvPr id="28678" name="Line 13"/>
          <p:cNvSpPr>
            <a:spLocks noChangeShapeType="1"/>
          </p:cNvSpPr>
          <p:nvPr/>
        </p:nvSpPr>
        <p:spPr bwMode="auto">
          <a:xfrm>
            <a:off x="3549650" y="4551364"/>
            <a:ext cx="5691188" cy="1587"/>
          </a:xfrm>
          <a:prstGeom prst="line">
            <a:avLst/>
          </a:prstGeom>
          <a:noFill/>
          <a:ln w="11113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8679" name="Line 14"/>
          <p:cNvSpPr>
            <a:spLocks noChangeShapeType="1"/>
          </p:cNvSpPr>
          <p:nvPr/>
        </p:nvSpPr>
        <p:spPr bwMode="auto">
          <a:xfrm>
            <a:off x="3549650" y="3954464"/>
            <a:ext cx="5691188" cy="1587"/>
          </a:xfrm>
          <a:prstGeom prst="line">
            <a:avLst/>
          </a:prstGeom>
          <a:noFill/>
          <a:ln w="11113">
            <a:solidFill>
              <a:srgbClr val="999999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8680" name="Line 15"/>
          <p:cNvSpPr>
            <a:spLocks noChangeShapeType="1"/>
          </p:cNvSpPr>
          <p:nvPr/>
        </p:nvSpPr>
        <p:spPr bwMode="auto">
          <a:xfrm>
            <a:off x="3549650" y="4156075"/>
            <a:ext cx="5691188" cy="1588"/>
          </a:xfrm>
          <a:prstGeom prst="line">
            <a:avLst/>
          </a:prstGeom>
          <a:noFill/>
          <a:ln w="11113">
            <a:solidFill>
              <a:srgbClr val="999999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8681" name="Line 16"/>
          <p:cNvSpPr>
            <a:spLocks noChangeShapeType="1"/>
          </p:cNvSpPr>
          <p:nvPr/>
        </p:nvSpPr>
        <p:spPr bwMode="auto">
          <a:xfrm>
            <a:off x="3549650" y="4351339"/>
            <a:ext cx="5691188" cy="1587"/>
          </a:xfrm>
          <a:prstGeom prst="line">
            <a:avLst/>
          </a:prstGeom>
          <a:noFill/>
          <a:ln w="11113">
            <a:solidFill>
              <a:srgbClr val="999999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8682" name="Line 17"/>
          <p:cNvSpPr>
            <a:spLocks noChangeShapeType="1"/>
          </p:cNvSpPr>
          <p:nvPr/>
        </p:nvSpPr>
        <p:spPr bwMode="auto">
          <a:xfrm>
            <a:off x="4759325" y="2773363"/>
            <a:ext cx="1588" cy="2965450"/>
          </a:xfrm>
          <a:prstGeom prst="line">
            <a:avLst/>
          </a:prstGeom>
          <a:noFill/>
          <a:ln w="11113">
            <a:solidFill>
              <a:srgbClr val="999999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8683" name="Line 18"/>
          <p:cNvSpPr>
            <a:spLocks noChangeShapeType="1"/>
          </p:cNvSpPr>
          <p:nvPr/>
        </p:nvSpPr>
        <p:spPr bwMode="auto">
          <a:xfrm>
            <a:off x="5156200" y="2773363"/>
            <a:ext cx="1588" cy="2965450"/>
          </a:xfrm>
          <a:prstGeom prst="line">
            <a:avLst/>
          </a:prstGeom>
          <a:noFill/>
          <a:ln w="11113">
            <a:solidFill>
              <a:srgbClr val="999999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8684" name="Line 19"/>
          <p:cNvSpPr>
            <a:spLocks noChangeShapeType="1"/>
          </p:cNvSpPr>
          <p:nvPr/>
        </p:nvSpPr>
        <p:spPr bwMode="auto">
          <a:xfrm>
            <a:off x="3973514" y="2773363"/>
            <a:ext cx="1587" cy="2965450"/>
          </a:xfrm>
          <a:prstGeom prst="line">
            <a:avLst/>
          </a:prstGeom>
          <a:noFill/>
          <a:ln w="11113">
            <a:solidFill>
              <a:srgbClr val="999999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8685" name="Line 20"/>
          <p:cNvSpPr>
            <a:spLocks noChangeShapeType="1"/>
          </p:cNvSpPr>
          <p:nvPr/>
        </p:nvSpPr>
        <p:spPr bwMode="auto">
          <a:xfrm>
            <a:off x="6148389" y="2773363"/>
            <a:ext cx="1587" cy="2965450"/>
          </a:xfrm>
          <a:prstGeom prst="line">
            <a:avLst/>
          </a:prstGeom>
          <a:noFill/>
          <a:ln w="11113">
            <a:solidFill>
              <a:srgbClr val="999999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8686" name="Line 21"/>
          <p:cNvSpPr>
            <a:spLocks noChangeShapeType="1"/>
          </p:cNvSpPr>
          <p:nvPr/>
        </p:nvSpPr>
        <p:spPr bwMode="auto">
          <a:xfrm>
            <a:off x="6543675" y="2773363"/>
            <a:ext cx="1588" cy="2965450"/>
          </a:xfrm>
          <a:prstGeom prst="line">
            <a:avLst/>
          </a:prstGeom>
          <a:noFill/>
          <a:ln w="11113">
            <a:solidFill>
              <a:srgbClr val="999999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8687" name="Line 22"/>
          <p:cNvSpPr>
            <a:spLocks noChangeShapeType="1"/>
          </p:cNvSpPr>
          <p:nvPr/>
        </p:nvSpPr>
        <p:spPr bwMode="auto">
          <a:xfrm>
            <a:off x="6938964" y="2773363"/>
            <a:ext cx="1587" cy="2965450"/>
          </a:xfrm>
          <a:prstGeom prst="line">
            <a:avLst/>
          </a:prstGeom>
          <a:noFill/>
          <a:ln w="11113">
            <a:solidFill>
              <a:srgbClr val="999999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8688" name="Line 23"/>
          <p:cNvSpPr>
            <a:spLocks noChangeShapeType="1"/>
          </p:cNvSpPr>
          <p:nvPr/>
        </p:nvSpPr>
        <p:spPr bwMode="auto">
          <a:xfrm>
            <a:off x="5757864" y="2773363"/>
            <a:ext cx="1587" cy="2965450"/>
          </a:xfrm>
          <a:prstGeom prst="line">
            <a:avLst/>
          </a:prstGeom>
          <a:noFill/>
          <a:ln w="11113">
            <a:solidFill>
              <a:srgbClr val="999999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8689" name="Line 24"/>
          <p:cNvSpPr>
            <a:spLocks noChangeShapeType="1"/>
          </p:cNvSpPr>
          <p:nvPr/>
        </p:nvSpPr>
        <p:spPr bwMode="auto">
          <a:xfrm>
            <a:off x="7932739" y="2773363"/>
            <a:ext cx="1587" cy="2965450"/>
          </a:xfrm>
          <a:prstGeom prst="line">
            <a:avLst/>
          </a:prstGeom>
          <a:noFill/>
          <a:ln w="11113">
            <a:solidFill>
              <a:srgbClr val="999999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8690" name="Line 25"/>
          <p:cNvSpPr>
            <a:spLocks noChangeShapeType="1"/>
          </p:cNvSpPr>
          <p:nvPr/>
        </p:nvSpPr>
        <p:spPr bwMode="auto">
          <a:xfrm>
            <a:off x="8328025" y="2773363"/>
            <a:ext cx="1588" cy="2965450"/>
          </a:xfrm>
          <a:prstGeom prst="line">
            <a:avLst/>
          </a:prstGeom>
          <a:noFill/>
          <a:ln w="11113">
            <a:solidFill>
              <a:srgbClr val="999999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8691" name="Line 26"/>
          <p:cNvSpPr>
            <a:spLocks noChangeShapeType="1"/>
          </p:cNvSpPr>
          <p:nvPr/>
        </p:nvSpPr>
        <p:spPr bwMode="auto">
          <a:xfrm>
            <a:off x="8723314" y="2773363"/>
            <a:ext cx="1587" cy="2965450"/>
          </a:xfrm>
          <a:prstGeom prst="line">
            <a:avLst/>
          </a:prstGeom>
          <a:noFill/>
          <a:ln w="11113">
            <a:solidFill>
              <a:srgbClr val="999999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8692" name="Line 27"/>
          <p:cNvSpPr>
            <a:spLocks noChangeShapeType="1"/>
          </p:cNvSpPr>
          <p:nvPr/>
        </p:nvSpPr>
        <p:spPr bwMode="auto">
          <a:xfrm>
            <a:off x="4364039" y="2773363"/>
            <a:ext cx="1587" cy="2965450"/>
          </a:xfrm>
          <a:prstGeom prst="line">
            <a:avLst/>
          </a:prstGeom>
          <a:noFill/>
          <a:ln w="11113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8693" name="Line 28"/>
          <p:cNvSpPr>
            <a:spLocks noChangeShapeType="1"/>
          </p:cNvSpPr>
          <p:nvPr/>
        </p:nvSpPr>
        <p:spPr bwMode="auto">
          <a:xfrm>
            <a:off x="5453064" y="3175000"/>
            <a:ext cx="1587" cy="584200"/>
          </a:xfrm>
          <a:prstGeom prst="line">
            <a:avLst/>
          </a:prstGeom>
          <a:noFill/>
          <a:ln w="11113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8694" name="Line 29"/>
          <p:cNvSpPr>
            <a:spLocks noChangeShapeType="1"/>
          </p:cNvSpPr>
          <p:nvPr/>
        </p:nvSpPr>
        <p:spPr bwMode="auto">
          <a:xfrm>
            <a:off x="5465764" y="4746625"/>
            <a:ext cx="1587" cy="590550"/>
          </a:xfrm>
          <a:prstGeom prst="line">
            <a:avLst/>
          </a:prstGeom>
          <a:noFill/>
          <a:ln w="11113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8695" name="Line 30"/>
          <p:cNvSpPr>
            <a:spLocks noChangeShapeType="1"/>
          </p:cNvSpPr>
          <p:nvPr/>
        </p:nvSpPr>
        <p:spPr bwMode="auto">
          <a:xfrm>
            <a:off x="7243764" y="4746625"/>
            <a:ext cx="1587" cy="590550"/>
          </a:xfrm>
          <a:prstGeom prst="line">
            <a:avLst/>
          </a:prstGeom>
          <a:noFill/>
          <a:ln w="11113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8696" name="Freeform 31"/>
          <p:cNvSpPr>
            <a:spLocks/>
          </p:cNvSpPr>
          <p:nvPr/>
        </p:nvSpPr>
        <p:spPr bwMode="auto">
          <a:xfrm>
            <a:off x="9348788" y="3829051"/>
            <a:ext cx="138112" cy="849313"/>
          </a:xfrm>
          <a:custGeom>
            <a:avLst/>
            <a:gdLst>
              <a:gd name="T0" fmla="*/ 0 w 24"/>
              <a:gd name="T1" fmla="*/ 849313 h 148"/>
              <a:gd name="T2" fmla="*/ 63301 w 24"/>
              <a:gd name="T3" fmla="*/ 780450 h 148"/>
              <a:gd name="T4" fmla="*/ 63301 w 24"/>
              <a:gd name="T5" fmla="*/ 527951 h 148"/>
              <a:gd name="T6" fmla="*/ 138112 w 24"/>
              <a:gd name="T7" fmla="*/ 424657 h 148"/>
              <a:gd name="T8" fmla="*/ 63301 w 24"/>
              <a:gd name="T9" fmla="*/ 327100 h 148"/>
              <a:gd name="T10" fmla="*/ 63301 w 24"/>
              <a:gd name="T11" fmla="*/ 68863 h 148"/>
              <a:gd name="T12" fmla="*/ 0 w 24"/>
              <a:gd name="T13" fmla="*/ 0 h 148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24" h="148">
                <a:moveTo>
                  <a:pt x="0" y="148"/>
                </a:moveTo>
                <a:cubicBezTo>
                  <a:pt x="7" y="148"/>
                  <a:pt x="11" y="146"/>
                  <a:pt x="11" y="136"/>
                </a:cubicBezTo>
                <a:cubicBezTo>
                  <a:pt x="11" y="130"/>
                  <a:pt x="11" y="99"/>
                  <a:pt x="11" y="92"/>
                </a:cubicBezTo>
                <a:cubicBezTo>
                  <a:pt x="11" y="79"/>
                  <a:pt x="18" y="74"/>
                  <a:pt x="24" y="74"/>
                </a:cubicBezTo>
                <a:cubicBezTo>
                  <a:pt x="18" y="74"/>
                  <a:pt x="11" y="70"/>
                  <a:pt x="11" y="57"/>
                </a:cubicBezTo>
                <a:cubicBezTo>
                  <a:pt x="11" y="49"/>
                  <a:pt x="11" y="18"/>
                  <a:pt x="11" y="12"/>
                </a:cubicBezTo>
                <a:cubicBezTo>
                  <a:pt x="11" y="2"/>
                  <a:pt x="7" y="0"/>
                  <a:pt x="0" y="0"/>
                </a:cubicBezTo>
              </a:path>
            </a:pathLst>
          </a:custGeom>
          <a:noFill/>
          <a:ln w="11113" cap="flat">
            <a:solidFill>
              <a:srgbClr val="000000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8697" name="Oval 32"/>
          <p:cNvSpPr>
            <a:spLocks noChangeArrowheads="1"/>
          </p:cNvSpPr>
          <p:nvPr/>
        </p:nvSpPr>
        <p:spPr bwMode="auto">
          <a:xfrm>
            <a:off x="3938588" y="3921126"/>
            <a:ext cx="69850" cy="68263"/>
          </a:xfrm>
          <a:prstGeom prst="ellipse">
            <a:avLst/>
          </a:prstGeom>
          <a:noFill/>
          <a:ln w="11113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GB" altLang="en-US"/>
          </a:p>
        </p:txBody>
      </p:sp>
      <p:sp>
        <p:nvSpPr>
          <p:cNvPr id="28698" name="Oval 33"/>
          <p:cNvSpPr>
            <a:spLocks noChangeArrowheads="1"/>
          </p:cNvSpPr>
          <p:nvPr/>
        </p:nvSpPr>
        <p:spPr bwMode="auto">
          <a:xfrm>
            <a:off x="5121276" y="3921126"/>
            <a:ext cx="68263" cy="68263"/>
          </a:xfrm>
          <a:prstGeom prst="ellipse">
            <a:avLst/>
          </a:prstGeom>
          <a:noFill/>
          <a:ln w="11113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GB" altLang="en-US"/>
          </a:p>
        </p:txBody>
      </p:sp>
      <p:sp>
        <p:nvSpPr>
          <p:cNvPr id="28699" name="Oval 34"/>
          <p:cNvSpPr>
            <a:spLocks noChangeArrowheads="1"/>
          </p:cNvSpPr>
          <p:nvPr/>
        </p:nvSpPr>
        <p:spPr bwMode="auto">
          <a:xfrm>
            <a:off x="4724400" y="3921126"/>
            <a:ext cx="69850" cy="68263"/>
          </a:xfrm>
          <a:prstGeom prst="ellipse">
            <a:avLst/>
          </a:prstGeom>
          <a:noFill/>
          <a:ln w="11113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GB" altLang="en-US"/>
          </a:p>
        </p:txBody>
      </p:sp>
      <p:sp>
        <p:nvSpPr>
          <p:cNvPr id="28700" name="Oval 35"/>
          <p:cNvSpPr>
            <a:spLocks noChangeArrowheads="1"/>
          </p:cNvSpPr>
          <p:nvPr/>
        </p:nvSpPr>
        <p:spPr bwMode="auto">
          <a:xfrm>
            <a:off x="4329113" y="3921126"/>
            <a:ext cx="68262" cy="68263"/>
          </a:xfrm>
          <a:prstGeom prst="ellipse">
            <a:avLst/>
          </a:prstGeom>
          <a:noFill/>
          <a:ln w="11113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GB" altLang="en-US"/>
          </a:p>
        </p:txBody>
      </p:sp>
      <p:sp>
        <p:nvSpPr>
          <p:cNvPr id="28701" name="Oval 36"/>
          <p:cNvSpPr>
            <a:spLocks noChangeArrowheads="1"/>
          </p:cNvSpPr>
          <p:nvPr/>
        </p:nvSpPr>
        <p:spPr bwMode="auto">
          <a:xfrm>
            <a:off x="3938588" y="4121150"/>
            <a:ext cx="69850" cy="69850"/>
          </a:xfrm>
          <a:prstGeom prst="ellipse">
            <a:avLst/>
          </a:prstGeom>
          <a:noFill/>
          <a:ln w="11113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GB" altLang="en-US"/>
          </a:p>
        </p:txBody>
      </p:sp>
      <p:sp>
        <p:nvSpPr>
          <p:cNvPr id="28702" name="Oval 37"/>
          <p:cNvSpPr>
            <a:spLocks noChangeArrowheads="1"/>
          </p:cNvSpPr>
          <p:nvPr/>
        </p:nvSpPr>
        <p:spPr bwMode="auto">
          <a:xfrm>
            <a:off x="5121276" y="4121150"/>
            <a:ext cx="68263" cy="69850"/>
          </a:xfrm>
          <a:prstGeom prst="ellipse">
            <a:avLst/>
          </a:prstGeom>
          <a:noFill/>
          <a:ln w="11113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GB" altLang="en-US"/>
          </a:p>
        </p:txBody>
      </p:sp>
      <p:sp>
        <p:nvSpPr>
          <p:cNvPr id="28703" name="Oval 38"/>
          <p:cNvSpPr>
            <a:spLocks noChangeArrowheads="1"/>
          </p:cNvSpPr>
          <p:nvPr/>
        </p:nvSpPr>
        <p:spPr bwMode="auto">
          <a:xfrm>
            <a:off x="4724400" y="4121150"/>
            <a:ext cx="69850" cy="69850"/>
          </a:xfrm>
          <a:prstGeom prst="ellipse">
            <a:avLst/>
          </a:prstGeom>
          <a:noFill/>
          <a:ln w="11113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GB" altLang="en-US"/>
          </a:p>
        </p:txBody>
      </p:sp>
      <p:sp>
        <p:nvSpPr>
          <p:cNvPr id="28704" name="Oval 39"/>
          <p:cNvSpPr>
            <a:spLocks noChangeArrowheads="1"/>
          </p:cNvSpPr>
          <p:nvPr/>
        </p:nvSpPr>
        <p:spPr bwMode="auto">
          <a:xfrm>
            <a:off x="4329113" y="4121150"/>
            <a:ext cx="68262" cy="69850"/>
          </a:xfrm>
          <a:prstGeom prst="ellipse">
            <a:avLst/>
          </a:prstGeom>
          <a:noFill/>
          <a:ln w="11113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GB" altLang="en-US"/>
          </a:p>
        </p:txBody>
      </p:sp>
      <p:sp>
        <p:nvSpPr>
          <p:cNvPr id="28705" name="Oval 40"/>
          <p:cNvSpPr>
            <a:spLocks noChangeArrowheads="1"/>
          </p:cNvSpPr>
          <p:nvPr/>
        </p:nvSpPr>
        <p:spPr bwMode="auto">
          <a:xfrm>
            <a:off x="3938588" y="4316413"/>
            <a:ext cx="69850" cy="68262"/>
          </a:xfrm>
          <a:prstGeom prst="ellipse">
            <a:avLst/>
          </a:prstGeom>
          <a:noFill/>
          <a:ln w="11113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GB" altLang="en-US"/>
          </a:p>
        </p:txBody>
      </p:sp>
      <p:sp>
        <p:nvSpPr>
          <p:cNvPr id="28706" name="Oval 41"/>
          <p:cNvSpPr>
            <a:spLocks noChangeArrowheads="1"/>
          </p:cNvSpPr>
          <p:nvPr/>
        </p:nvSpPr>
        <p:spPr bwMode="auto">
          <a:xfrm>
            <a:off x="5121276" y="4316413"/>
            <a:ext cx="68263" cy="68262"/>
          </a:xfrm>
          <a:prstGeom prst="ellipse">
            <a:avLst/>
          </a:prstGeom>
          <a:noFill/>
          <a:ln w="11113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GB" altLang="en-US"/>
          </a:p>
        </p:txBody>
      </p:sp>
      <p:sp>
        <p:nvSpPr>
          <p:cNvPr id="28707" name="Oval 42"/>
          <p:cNvSpPr>
            <a:spLocks noChangeArrowheads="1"/>
          </p:cNvSpPr>
          <p:nvPr/>
        </p:nvSpPr>
        <p:spPr bwMode="auto">
          <a:xfrm>
            <a:off x="4724400" y="4316413"/>
            <a:ext cx="69850" cy="68262"/>
          </a:xfrm>
          <a:prstGeom prst="ellipse">
            <a:avLst/>
          </a:prstGeom>
          <a:noFill/>
          <a:ln w="11113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GB" altLang="en-US"/>
          </a:p>
        </p:txBody>
      </p:sp>
      <p:sp>
        <p:nvSpPr>
          <p:cNvPr id="28708" name="Oval 43"/>
          <p:cNvSpPr>
            <a:spLocks noChangeArrowheads="1"/>
          </p:cNvSpPr>
          <p:nvPr/>
        </p:nvSpPr>
        <p:spPr bwMode="auto">
          <a:xfrm>
            <a:off x="4329113" y="4316413"/>
            <a:ext cx="68262" cy="68262"/>
          </a:xfrm>
          <a:prstGeom prst="ellipse">
            <a:avLst/>
          </a:prstGeom>
          <a:noFill/>
          <a:ln w="11113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GB" altLang="en-US"/>
          </a:p>
        </p:txBody>
      </p:sp>
      <p:sp>
        <p:nvSpPr>
          <p:cNvPr id="28709" name="Oval 44"/>
          <p:cNvSpPr>
            <a:spLocks noChangeArrowheads="1"/>
          </p:cNvSpPr>
          <p:nvPr/>
        </p:nvSpPr>
        <p:spPr bwMode="auto">
          <a:xfrm>
            <a:off x="3938588" y="4518026"/>
            <a:ext cx="69850" cy="68263"/>
          </a:xfrm>
          <a:prstGeom prst="ellipse">
            <a:avLst/>
          </a:prstGeom>
          <a:noFill/>
          <a:ln w="11113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GB" altLang="en-US"/>
          </a:p>
        </p:txBody>
      </p:sp>
      <p:sp>
        <p:nvSpPr>
          <p:cNvPr id="28710" name="Oval 45"/>
          <p:cNvSpPr>
            <a:spLocks noChangeArrowheads="1"/>
          </p:cNvSpPr>
          <p:nvPr/>
        </p:nvSpPr>
        <p:spPr bwMode="auto">
          <a:xfrm>
            <a:off x="5121276" y="4518026"/>
            <a:ext cx="68263" cy="68263"/>
          </a:xfrm>
          <a:prstGeom prst="ellipse">
            <a:avLst/>
          </a:prstGeom>
          <a:noFill/>
          <a:ln w="11113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GB" altLang="en-US"/>
          </a:p>
        </p:txBody>
      </p:sp>
      <p:sp>
        <p:nvSpPr>
          <p:cNvPr id="28711" name="Oval 46"/>
          <p:cNvSpPr>
            <a:spLocks noChangeArrowheads="1"/>
          </p:cNvSpPr>
          <p:nvPr/>
        </p:nvSpPr>
        <p:spPr bwMode="auto">
          <a:xfrm>
            <a:off x="4724400" y="4518026"/>
            <a:ext cx="69850" cy="68263"/>
          </a:xfrm>
          <a:prstGeom prst="ellipse">
            <a:avLst/>
          </a:prstGeom>
          <a:noFill/>
          <a:ln w="11113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GB" altLang="en-US"/>
          </a:p>
        </p:txBody>
      </p:sp>
      <p:sp>
        <p:nvSpPr>
          <p:cNvPr id="28712" name="Oval 47"/>
          <p:cNvSpPr>
            <a:spLocks noChangeArrowheads="1"/>
          </p:cNvSpPr>
          <p:nvPr/>
        </p:nvSpPr>
        <p:spPr bwMode="auto">
          <a:xfrm>
            <a:off x="4329113" y="4518026"/>
            <a:ext cx="68262" cy="68263"/>
          </a:xfrm>
          <a:prstGeom prst="ellipse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GB" altLang="en-US"/>
          </a:p>
        </p:txBody>
      </p:sp>
      <p:sp>
        <p:nvSpPr>
          <p:cNvPr id="28713" name="Rectangle 48"/>
          <p:cNvSpPr>
            <a:spLocks noChangeArrowheads="1"/>
          </p:cNvSpPr>
          <p:nvPr/>
        </p:nvSpPr>
        <p:spPr bwMode="auto">
          <a:xfrm>
            <a:off x="4306888" y="3409950"/>
            <a:ext cx="114300" cy="114300"/>
          </a:xfrm>
          <a:prstGeom prst="rect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GB" altLang="en-US"/>
          </a:p>
        </p:txBody>
      </p:sp>
      <p:sp>
        <p:nvSpPr>
          <p:cNvPr id="28714" name="Rectangle 49"/>
          <p:cNvSpPr>
            <a:spLocks noChangeArrowheads="1"/>
          </p:cNvSpPr>
          <p:nvPr/>
        </p:nvSpPr>
        <p:spPr bwMode="auto">
          <a:xfrm>
            <a:off x="3916363" y="4981575"/>
            <a:ext cx="114300" cy="115888"/>
          </a:xfrm>
          <a:prstGeom prst="rect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GB" altLang="en-US"/>
          </a:p>
        </p:txBody>
      </p:sp>
      <p:sp>
        <p:nvSpPr>
          <p:cNvPr id="28715" name="Rectangle 50"/>
          <p:cNvSpPr>
            <a:spLocks noChangeArrowheads="1"/>
          </p:cNvSpPr>
          <p:nvPr/>
        </p:nvSpPr>
        <p:spPr bwMode="auto">
          <a:xfrm>
            <a:off x="5097464" y="4981575"/>
            <a:ext cx="115887" cy="115888"/>
          </a:xfrm>
          <a:prstGeom prst="rect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GB" altLang="en-US"/>
          </a:p>
        </p:txBody>
      </p:sp>
      <p:sp>
        <p:nvSpPr>
          <p:cNvPr id="28716" name="Rectangle 51"/>
          <p:cNvSpPr>
            <a:spLocks noChangeArrowheads="1"/>
          </p:cNvSpPr>
          <p:nvPr/>
        </p:nvSpPr>
        <p:spPr bwMode="auto">
          <a:xfrm>
            <a:off x="4702175" y="3409950"/>
            <a:ext cx="114300" cy="114300"/>
          </a:xfrm>
          <a:prstGeom prst="rect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GB" altLang="en-US"/>
          </a:p>
        </p:txBody>
      </p:sp>
      <p:sp>
        <p:nvSpPr>
          <p:cNvPr id="28717" name="Oval 52"/>
          <p:cNvSpPr>
            <a:spLocks noChangeArrowheads="1"/>
          </p:cNvSpPr>
          <p:nvPr/>
        </p:nvSpPr>
        <p:spPr bwMode="auto">
          <a:xfrm>
            <a:off x="5722938" y="3921126"/>
            <a:ext cx="69850" cy="68263"/>
          </a:xfrm>
          <a:prstGeom prst="ellipse">
            <a:avLst/>
          </a:prstGeom>
          <a:noFill/>
          <a:ln w="11113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GB" altLang="en-US"/>
          </a:p>
        </p:txBody>
      </p:sp>
      <p:sp>
        <p:nvSpPr>
          <p:cNvPr id="28718" name="Oval 53"/>
          <p:cNvSpPr>
            <a:spLocks noChangeArrowheads="1"/>
          </p:cNvSpPr>
          <p:nvPr/>
        </p:nvSpPr>
        <p:spPr bwMode="auto">
          <a:xfrm>
            <a:off x="6905626" y="3921126"/>
            <a:ext cx="68263" cy="68263"/>
          </a:xfrm>
          <a:prstGeom prst="ellipse">
            <a:avLst/>
          </a:prstGeom>
          <a:noFill/>
          <a:ln w="11113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GB" altLang="en-US"/>
          </a:p>
        </p:txBody>
      </p:sp>
      <p:sp>
        <p:nvSpPr>
          <p:cNvPr id="28719" name="Oval 54"/>
          <p:cNvSpPr>
            <a:spLocks noChangeArrowheads="1"/>
          </p:cNvSpPr>
          <p:nvPr/>
        </p:nvSpPr>
        <p:spPr bwMode="auto">
          <a:xfrm>
            <a:off x="6508750" y="3921126"/>
            <a:ext cx="69850" cy="68263"/>
          </a:xfrm>
          <a:prstGeom prst="ellipse">
            <a:avLst/>
          </a:prstGeom>
          <a:noFill/>
          <a:ln w="11113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GB" altLang="en-US"/>
          </a:p>
        </p:txBody>
      </p:sp>
      <p:sp>
        <p:nvSpPr>
          <p:cNvPr id="28720" name="Oval 55"/>
          <p:cNvSpPr>
            <a:spLocks noChangeArrowheads="1"/>
          </p:cNvSpPr>
          <p:nvPr/>
        </p:nvSpPr>
        <p:spPr bwMode="auto">
          <a:xfrm>
            <a:off x="6113463" y="3921126"/>
            <a:ext cx="68262" cy="68263"/>
          </a:xfrm>
          <a:prstGeom prst="ellipse">
            <a:avLst/>
          </a:prstGeom>
          <a:noFill/>
          <a:ln w="11113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GB" altLang="en-US"/>
          </a:p>
        </p:txBody>
      </p:sp>
      <p:sp>
        <p:nvSpPr>
          <p:cNvPr id="28721" name="Oval 56"/>
          <p:cNvSpPr>
            <a:spLocks noChangeArrowheads="1"/>
          </p:cNvSpPr>
          <p:nvPr/>
        </p:nvSpPr>
        <p:spPr bwMode="auto">
          <a:xfrm>
            <a:off x="5722938" y="4121150"/>
            <a:ext cx="69850" cy="69850"/>
          </a:xfrm>
          <a:prstGeom prst="ellipse">
            <a:avLst/>
          </a:prstGeom>
          <a:noFill/>
          <a:ln w="11113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GB" altLang="en-US"/>
          </a:p>
        </p:txBody>
      </p:sp>
      <p:sp>
        <p:nvSpPr>
          <p:cNvPr id="28722" name="Oval 57"/>
          <p:cNvSpPr>
            <a:spLocks noChangeArrowheads="1"/>
          </p:cNvSpPr>
          <p:nvPr/>
        </p:nvSpPr>
        <p:spPr bwMode="auto">
          <a:xfrm>
            <a:off x="6905626" y="4121150"/>
            <a:ext cx="68263" cy="69850"/>
          </a:xfrm>
          <a:prstGeom prst="ellipse">
            <a:avLst/>
          </a:prstGeom>
          <a:noFill/>
          <a:ln w="11113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GB" altLang="en-US"/>
          </a:p>
        </p:txBody>
      </p:sp>
      <p:sp>
        <p:nvSpPr>
          <p:cNvPr id="28723" name="Oval 58"/>
          <p:cNvSpPr>
            <a:spLocks noChangeArrowheads="1"/>
          </p:cNvSpPr>
          <p:nvPr/>
        </p:nvSpPr>
        <p:spPr bwMode="auto">
          <a:xfrm>
            <a:off x="6508750" y="4121150"/>
            <a:ext cx="69850" cy="69850"/>
          </a:xfrm>
          <a:prstGeom prst="ellipse">
            <a:avLst/>
          </a:prstGeom>
          <a:noFill/>
          <a:ln w="11113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GB" altLang="en-US"/>
          </a:p>
        </p:txBody>
      </p:sp>
      <p:sp>
        <p:nvSpPr>
          <p:cNvPr id="28724" name="Oval 59"/>
          <p:cNvSpPr>
            <a:spLocks noChangeArrowheads="1"/>
          </p:cNvSpPr>
          <p:nvPr/>
        </p:nvSpPr>
        <p:spPr bwMode="auto">
          <a:xfrm>
            <a:off x="6113463" y="4121150"/>
            <a:ext cx="68262" cy="69850"/>
          </a:xfrm>
          <a:prstGeom prst="ellipse">
            <a:avLst/>
          </a:prstGeom>
          <a:noFill/>
          <a:ln w="11113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GB" altLang="en-US"/>
          </a:p>
        </p:txBody>
      </p:sp>
      <p:sp>
        <p:nvSpPr>
          <p:cNvPr id="28725" name="Oval 60"/>
          <p:cNvSpPr>
            <a:spLocks noChangeArrowheads="1"/>
          </p:cNvSpPr>
          <p:nvPr/>
        </p:nvSpPr>
        <p:spPr bwMode="auto">
          <a:xfrm>
            <a:off x="5722938" y="4316413"/>
            <a:ext cx="69850" cy="68262"/>
          </a:xfrm>
          <a:prstGeom prst="ellipse">
            <a:avLst/>
          </a:prstGeom>
          <a:noFill/>
          <a:ln w="11113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GB" altLang="en-US"/>
          </a:p>
        </p:txBody>
      </p:sp>
      <p:sp>
        <p:nvSpPr>
          <p:cNvPr id="28726" name="Oval 61"/>
          <p:cNvSpPr>
            <a:spLocks noChangeArrowheads="1"/>
          </p:cNvSpPr>
          <p:nvPr/>
        </p:nvSpPr>
        <p:spPr bwMode="auto">
          <a:xfrm>
            <a:off x="6905626" y="4316413"/>
            <a:ext cx="68263" cy="68262"/>
          </a:xfrm>
          <a:prstGeom prst="ellipse">
            <a:avLst/>
          </a:prstGeom>
          <a:noFill/>
          <a:ln w="11113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GB" altLang="en-US"/>
          </a:p>
        </p:txBody>
      </p:sp>
      <p:sp>
        <p:nvSpPr>
          <p:cNvPr id="28727" name="Oval 62"/>
          <p:cNvSpPr>
            <a:spLocks noChangeArrowheads="1"/>
          </p:cNvSpPr>
          <p:nvPr/>
        </p:nvSpPr>
        <p:spPr bwMode="auto">
          <a:xfrm>
            <a:off x="6508750" y="4316413"/>
            <a:ext cx="69850" cy="68262"/>
          </a:xfrm>
          <a:prstGeom prst="ellipse">
            <a:avLst/>
          </a:prstGeom>
          <a:noFill/>
          <a:ln w="11113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GB" altLang="en-US"/>
          </a:p>
        </p:txBody>
      </p:sp>
      <p:sp>
        <p:nvSpPr>
          <p:cNvPr id="28728" name="Oval 63"/>
          <p:cNvSpPr>
            <a:spLocks noChangeArrowheads="1"/>
          </p:cNvSpPr>
          <p:nvPr/>
        </p:nvSpPr>
        <p:spPr bwMode="auto">
          <a:xfrm>
            <a:off x="6113463" y="4316413"/>
            <a:ext cx="68262" cy="68262"/>
          </a:xfrm>
          <a:prstGeom prst="ellipse">
            <a:avLst/>
          </a:prstGeom>
          <a:noFill/>
          <a:ln w="11113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GB" altLang="en-US"/>
          </a:p>
        </p:txBody>
      </p:sp>
      <p:sp>
        <p:nvSpPr>
          <p:cNvPr id="28729" name="Oval 64"/>
          <p:cNvSpPr>
            <a:spLocks noChangeArrowheads="1"/>
          </p:cNvSpPr>
          <p:nvPr/>
        </p:nvSpPr>
        <p:spPr bwMode="auto">
          <a:xfrm>
            <a:off x="5722938" y="4518026"/>
            <a:ext cx="69850" cy="68263"/>
          </a:xfrm>
          <a:prstGeom prst="ellipse">
            <a:avLst/>
          </a:prstGeom>
          <a:noFill/>
          <a:ln w="11113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GB" altLang="en-US"/>
          </a:p>
        </p:txBody>
      </p:sp>
      <p:sp>
        <p:nvSpPr>
          <p:cNvPr id="28730" name="Oval 65"/>
          <p:cNvSpPr>
            <a:spLocks noChangeArrowheads="1"/>
          </p:cNvSpPr>
          <p:nvPr/>
        </p:nvSpPr>
        <p:spPr bwMode="auto">
          <a:xfrm>
            <a:off x="6905626" y="4518026"/>
            <a:ext cx="68263" cy="68263"/>
          </a:xfrm>
          <a:prstGeom prst="ellipse">
            <a:avLst/>
          </a:prstGeom>
          <a:noFill/>
          <a:ln w="11113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GB" altLang="en-US"/>
          </a:p>
        </p:txBody>
      </p:sp>
      <p:sp>
        <p:nvSpPr>
          <p:cNvPr id="28731" name="Oval 66"/>
          <p:cNvSpPr>
            <a:spLocks noChangeArrowheads="1"/>
          </p:cNvSpPr>
          <p:nvPr/>
        </p:nvSpPr>
        <p:spPr bwMode="auto">
          <a:xfrm>
            <a:off x="6508750" y="4518026"/>
            <a:ext cx="69850" cy="68263"/>
          </a:xfrm>
          <a:prstGeom prst="ellipse">
            <a:avLst/>
          </a:prstGeom>
          <a:noFill/>
          <a:ln w="11113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GB" altLang="en-US"/>
          </a:p>
        </p:txBody>
      </p:sp>
      <p:sp>
        <p:nvSpPr>
          <p:cNvPr id="28732" name="Oval 67"/>
          <p:cNvSpPr>
            <a:spLocks noChangeArrowheads="1"/>
          </p:cNvSpPr>
          <p:nvPr/>
        </p:nvSpPr>
        <p:spPr bwMode="auto">
          <a:xfrm>
            <a:off x="6113463" y="4518026"/>
            <a:ext cx="68262" cy="68263"/>
          </a:xfrm>
          <a:prstGeom prst="ellipse">
            <a:avLst/>
          </a:prstGeom>
          <a:noFill/>
          <a:ln w="11113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GB" altLang="en-US"/>
          </a:p>
        </p:txBody>
      </p:sp>
      <p:sp>
        <p:nvSpPr>
          <p:cNvPr id="28733" name="Rectangle 68"/>
          <p:cNvSpPr>
            <a:spLocks noChangeArrowheads="1"/>
          </p:cNvSpPr>
          <p:nvPr/>
        </p:nvSpPr>
        <p:spPr bwMode="auto">
          <a:xfrm>
            <a:off x="6091238" y="3409950"/>
            <a:ext cx="114300" cy="114300"/>
          </a:xfrm>
          <a:prstGeom prst="rect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GB" altLang="en-US"/>
          </a:p>
        </p:txBody>
      </p:sp>
      <p:sp>
        <p:nvSpPr>
          <p:cNvPr id="28734" name="Rectangle 69"/>
          <p:cNvSpPr>
            <a:spLocks noChangeArrowheads="1"/>
          </p:cNvSpPr>
          <p:nvPr/>
        </p:nvSpPr>
        <p:spPr bwMode="auto">
          <a:xfrm>
            <a:off x="5700713" y="4981575"/>
            <a:ext cx="114300" cy="115888"/>
          </a:xfrm>
          <a:prstGeom prst="rect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GB" altLang="en-US"/>
          </a:p>
        </p:txBody>
      </p:sp>
      <p:sp>
        <p:nvSpPr>
          <p:cNvPr id="28735" name="Rectangle 70"/>
          <p:cNvSpPr>
            <a:spLocks noChangeArrowheads="1"/>
          </p:cNvSpPr>
          <p:nvPr/>
        </p:nvSpPr>
        <p:spPr bwMode="auto">
          <a:xfrm>
            <a:off x="6881814" y="4981575"/>
            <a:ext cx="115887" cy="115888"/>
          </a:xfrm>
          <a:prstGeom prst="rect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GB" altLang="en-US"/>
          </a:p>
        </p:txBody>
      </p:sp>
      <p:sp>
        <p:nvSpPr>
          <p:cNvPr id="28736" name="Rectangle 71"/>
          <p:cNvSpPr>
            <a:spLocks noChangeArrowheads="1"/>
          </p:cNvSpPr>
          <p:nvPr/>
        </p:nvSpPr>
        <p:spPr bwMode="auto">
          <a:xfrm>
            <a:off x="6486525" y="3409950"/>
            <a:ext cx="114300" cy="114300"/>
          </a:xfrm>
          <a:prstGeom prst="rect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GB" altLang="en-US"/>
          </a:p>
        </p:txBody>
      </p:sp>
      <p:sp>
        <p:nvSpPr>
          <p:cNvPr id="28737" name="Line 72"/>
          <p:cNvSpPr>
            <a:spLocks noChangeShapeType="1"/>
          </p:cNvSpPr>
          <p:nvPr/>
        </p:nvSpPr>
        <p:spPr bwMode="auto">
          <a:xfrm>
            <a:off x="7243764" y="3175000"/>
            <a:ext cx="1587" cy="584200"/>
          </a:xfrm>
          <a:prstGeom prst="line">
            <a:avLst/>
          </a:prstGeom>
          <a:noFill/>
          <a:ln w="11113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8738" name="Line 73"/>
          <p:cNvSpPr>
            <a:spLocks noChangeShapeType="1"/>
          </p:cNvSpPr>
          <p:nvPr/>
        </p:nvSpPr>
        <p:spPr bwMode="auto">
          <a:xfrm>
            <a:off x="7542214" y="2773363"/>
            <a:ext cx="1587" cy="2965450"/>
          </a:xfrm>
          <a:prstGeom prst="line">
            <a:avLst/>
          </a:prstGeom>
          <a:noFill/>
          <a:ln w="11113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8739" name="Oval 74"/>
          <p:cNvSpPr>
            <a:spLocks noChangeArrowheads="1"/>
          </p:cNvSpPr>
          <p:nvPr/>
        </p:nvSpPr>
        <p:spPr bwMode="auto">
          <a:xfrm>
            <a:off x="7507288" y="3921126"/>
            <a:ext cx="69850" cy="68263"/>
          </a:xfrm>
          <a:prstGeom prst="ellipse">
            <a:avLst/>
          </a:prstGeom>
          <a:noFill/>
          <a:ln w="11113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GB" altLang="en-US"/>
          </a:p>
        </p:txBody>
      </p:sp>
      <p:sp>
        <p:nvSpPr>
          <p:cNvPr id="28740" name="Oval 75"/>
          <p:cNvSpPr>
            <a:spLocks noChangeArrowheads="1"/>
          </p:cNvSpPr>
          <p:nvPr/>
        </p:nvSpPr>
        <p:spPr bwMode="auto">
          <a:xfrm>
            <a:off x="8689976" y="3921126"/>
            <a:ext cx="68263" cy="68263"/>
          </a:xfrm>
          <a:prstGeom prst="ellipse">
            <a:avLst/>
          </a:prstGeom>
          <a:noFill/>
          <a:ln w="11113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GB" altLang="en-US"/>
          </a:p>
        </p:txBody>
      </p:sp>
      <p:sp>
        <p:nvSpPr>
          <p:cNvPr id="28741" name="Oval 76"/>
          <p:cNvSpPr>
            <a:spLocks noChangeArrowheads="1"/>
          </p:cNvSpPr>
          <p:nvPr/>
        </p:nvSpPr>
        <p:spPr bwMode="auto">
          <a:xfrm>
            <a:off x="8293100" y="3921126"/>
            <a:ext cx="69850" cy="68263"/>
          </a:xfrm>
          <a:prstGeom prst="ellipse">
            <a:avLst/>
          </a:prstGeom>
          <a:noFill/>
          <a:ln w="11113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GB" altLang="en-US"/>
          </a:p>
        </p:txBody>
      </p:sp>
      <p:sp>
        <p:nvSpPr>
          <p:cNvPr id="28742" name="Oval 77"/>
          <p:cNvSpPr>
            <a:spLocks noChangeArrowheads="1"/>
          </p:cNvSpPr>
          <p:nvPr/>
        </p:nvSpPr>
        <p:spPr bwMode="auto">
          <a:xfrm>
            <a:off x="7897813" y="3921126"/>
            <a:ext cx="68262" cy="68263"/>
          </a:xfrm>
          <a:prstGeom prst="ellipse">
            <a:avLst/>
          </a:prstGeom>
          <a:noFill/>
          <a:ln w="11113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GB" altLang="en-US"/>
          </a:p>
        </p:txBody>
      </p:sp>
      <p:sp>
        <p:nvSpPr>
          <p:cNvPr id="28743" name="Oval 78"/>
          <p:cNvSpPr>
            <a:spLocks noChangeArrowheads="1"/>
          </p:cNvSpPr>
          <p:nvPr/>
        </p:nvSpPr>
        <p:spPr bwMode="auto">
          <a:xfrm>
            <a:off x="7507288" y="4121150"/>
            <a:ext cx="69850" cy="69850"/>
          </a:xfrm>
          <a:prstGeom prst="ellipse">
            <a:avLst/>
          </a:prstGeom>
          <a:noFill/>
          <a:ln w="11113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GB" altLang="en-US"/>
          </a:p>
        </p:txBody>
      </p:sp>
      <p:sp>
        <p:nvSpPr>
          <p:cNvPr id="28744" name="Oval 79"/>
          <p:cNvSpPr>
            <a:spLocks noChangeArrowheads="1"/>
          </p:cNvSpPr>
          <p:nvPr/>
        </p:nvSpPr>
        <p:spPr bwMode="auto">
          <a:xfrm>
            <a:off x="8689976" y="4121150"/>
            <a:ext cx="68263" cy="69850"/>
          </a:xfrm>
          <a:prstGeom prst="ellipse">
            <a:avLst/>
          </a:prstGeom>
          <a:noFill/>
          <a:ln w="11113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GB" altLang="en-US"/>
          </a:p>
        </p:txBody>
      </p:sp>
      <p:sp>
        <p:nvSpPr>
          <p:cNvPr id="28745" name="Oval 80"/>
          <p:cNvSpPr>
            <a:spLocks noChangeArrowheads="1"/>
          </p:cNvSpPr>
          <p:nvPr/>
        </p:nvSpPr>
        <p:spPr bwMode="auto">
          <a:xfrm>
            <a:off x="8293100" y="4121150"/>
            <a:ext cx="69850" cy="69850"/>
          </a:xfrm>
          <a:prstGeom prst="ellipse">
            <a:avLst/>
          </a:prstGeom>
          <a:noFill/>
          <a:ln w="11113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GB" altLang="en-US"/>
          </a:p>
        </p:txBody>
      </p:sp>
      <p:sp>
        <p:nvSpPr>
          <p:cNvPr id="28746" name="Oval 81"/>
          <p:cNvSpPr>
            <a:spLocks noChangeArrowheads="1"/>
          </p:cNvSpPr>
          <p:nvPr/>
        </p:nvSpPr>
        <p:spPr bwMode="auto">
          <a:xfrm>
            <a:off x="7897813" y="4121150"/>
            <a:ext cx="68262" cy="69850"/>
          </a:xfrm>
          <a:prstGeom prst="ellipse">
            <a:avLst/>
          </a:prstGeom>
          <a:noFill/>
          <a:ln w="11113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GB" altLang="en-US"/>
          </a:p>
        </p:txBody>
      </p:sp>
      <p:sp>
        <p:nvSpPr>
          <p:cNvPr id="28747" name="Oval 82"/>
          <p:cNvSpPr>
            <a:spLocks noChangeArrowheads="1"/>
          </p:cNvSpPr>
          <p:nvPr/>
        </p:nvSpPr>
        <p:spPr bwMode="auto">
          <a:xfrm>
            <a:off x="7507288" y="4316413"/>
            <a:ext cx="69850" cy="68262"/>
          </a:xfrm>
          <a:prstGeom prst="ellipse">
            <a:avLst/>
          </a:prstGeom>
          <a:noFill/>
          <a:ln w="11113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GB" altLang="en-US"/>
          </a:p>
        </p:txBody>
      </p:sp>
      <p:sp>
        <p:nvSpPr>
          <p:cNvPr id="28748" name="Oval 83"/>
          <p:cNvSpPr>
            <a:spLocks noChangeArrowheads="1"/>
          </p:cNvSpPr>
          <p:nvPr/>
        </p:nvSpPr>
        <p:spPr bwMode="auto">
          <a:xfrm>
            <a:off x="8689976" y="4316413"/>
            <a:ext cx="68263" cy="68262"/>
          </a:xfrm>
          <a:prstGeom prst="ellipse">
            <a:avLst/>
          </a:prstGeom>
          <a:noFill/>
          <a:ln w="11113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GB" altLang="en-US"/>
          </a:p>
        </p:txBody>
      </p:sp>
      <p:sp>
        <p:nvSpPr>
          <p:cNvPr id="28749" name="Oval 84"/>
          <p:cNvSpPr>
            <a:spLocks noChangeArrowheads="1"/>
          </p:cNvSpPr>
          <p:nvPr/>
        </p:nvSpPr>
        <p:spPr bwMode="auto">
          <a:xfrm>
            <a:off x="8293100" y="4316413"/>
            <a:ext cx="69850" cy="68262"/>
          </a:xfrm>
          <a:prstGeom prst="ellipse">
            <a:avLst/>
          </a:prstGeom>
          <a:noFill/>
          <a:ln w="11113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GB" altLang="en-US"/>
          </a:p>
        </p:txBody>
      </p:sp>
      <p:sp>
        <p:nvSpPr>
          <p:cNvPr id="28750" name="Oval 85"/>
          <p:cNvSpPr>
            <a:spLocks noChangeArrowheads="1"/>
          </p:cNvSpPr>
          <p:nvPr/>
        </p:nvSpPr>
        <p:spPr bwMode="auto">
          <a:xfrm>
            <a:off x="7897813" y="4316413"/>
            <a:ext cx="68262" cy="68262"/>
          </a:xfrm>
          <a:prstGeom prst="ellipse">
            <a:avLst/>
          </a:prstGeom>
          <a:noFill/>
          <a:ln w="11113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GB" altLang="en-US"/>
          </a:p>
        </p:txBody>
      </p:sp>
      <p:sp>
        <p:nvSpPr>
          <p:cNvPr id="28751" name="Oval 86"/>
          <p:cNvSpPr>
            <a:spLocks noChangeArrowheads="1"/>
          </p:cNvSpPr>
          <p:nvPr/>
        </p:nvSpPr>
        <p:spPr bwMode="auto">
          <a:xfrm>
            <a:off x="7507288" y="4518026"/>
            <a:ext cx="69850" cy="68263"/>
          </a:xfrm>
          <a:prstGeom prst="ellipse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GB" altLang="en-US"/>
          </a:p>
        </p:txBody>
      </p:sp>
      <p:sp>
        <p:nvSpPr>
          <p:cNvPr id="28752" name="Oval 87"/>
          <p:cNvSpPr>
            <a:spLocks noChangeArrowheads="1"/>
          </p:cNvSpPr>
          <p:nvPr/>
        </p:nvSpPr>
        <p:spPr bwMode="auto">
          <a:xfrm>
            <a:off x="8689976" y="4518026"/>
            <a:ext cx="68263" cy="68263"/>
          </a:xfrm>
          <a:prstGeom prst="ellipse">
            <a:avLst/>
          </a:prstGeom>
          <a:noFill/>
          <a:ln w="11113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GB" altLang="en-US"/>
          </a:p>
        </p:txBody>
      </p:sp>
      <p:sp>
        <p:nvSpPr>
          <p:cNvPr id="28753" name="Oval 88"/>
          <p:cNvSpPr>
            <a:spLocks noChangeArrowheads="1"/>
          </p:cNvSpPr>
          <p:nvPr/>
        </p:nvSpPr>
        <p:spPr bwMode="auto">
          <a:xfrm>
            <a:off x="8293100" y="4518026"/>
            <a:ext cx="69850" cy="68263"/>
          </a:xfrm>
          <a:prstGeom prst="ellipse">
            <a:avLst/>
          </a:prstGeom>
          <a:noFill/>
          <a:ln w="11113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GB" altLang="en-US"/>
          </a:p>
        </p:txBody>
      </p:sp>
      <p:sp>
        <p:nvSpPr>
          <p:cNvPr id="28754" name="Oval 89"/>
          <p:cNvSpPr>
            <a:spLocks noChangeArrowheads="1"/>
          </p:cNvSpPr>
          <p:nvPr/>
        </p:nvSpPr>
        <p:spPr bwMode="auto">
          <a:xfrm>
            <a:off x="7897813" y="4518026"/>
            <a:ext cx="68262" cy="68263"/>
          </a:xfrm>
          <a:prstGeom prst="ellipse">
            <a:avLst/>
          </a:prstGeom>
          <a:noFill/>
          <a:ln w="11113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GB" altLang="en-US"/>
          </a:p>
        </p:txBody>
      </p:sp>
      <p:sp>
        <p:nvSpPr>
          <p:cNvPr id="28755" name="Rectangle 90"/>
          <p:cNvSpPr>
            <a:spLocks noChangeArrowheads="1"/>
          </p:cNvSpPr>
          <p:nvPr/>
        </p:nvSpPr>
        <p:spPr bwMode="auto">
          <a:xfrm>
            <a:off x="7875588" y="3409950"/>
            <a:ext cx="114300" cy="114300"/>
          </a:xfrm>
          <a:prstGeom prst="rect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GB" altLang="en-US"/>
          </a:p>
        </p:txBody>
      </p:sp>
      <p:sp>
        <p:nvSpPr>
          <p:cNvPr id="28756" name="Rectangle 91"/>
          <p:cNvSpPr>
            <a:spLocks noChangeArrowheads="1"/>
          </p:cNvSpPr>
          <p:nvPr/>
        </p:nvSpPr>
        <p:spPr bwMode="auto">
          <a:xfrm>
            <a:off x="7485063" y="4981575"/>
            <a:ext cx="114300" cy="115888"/>
          </a:xfrm>
          <a:prstGeom prst="rect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GB" altLang="en-US"/>
          </a:p>
        </p:txBody>
      </p:sp>
      <p:sp>
        <p:nvSpPr>
          <p:cNvPr id="28757" name="Rectangle 92"/>
          <p:cNvSpPr>
            <a:spLocks noChangeArrowheads="1"/>
          </p:cNvSpPr>
          <p:nvPr/>
        </p:nvSpPr>
        <p:spPr bwMode="auto">
          <a:xfrm>
            <a:off x="8666164" y="4981575"/>
            <a:ext cx="115887" cy="115888"/>
          </a:xfrm>
          <a:prstGeom prst="rect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GB" altLang="en-US"/>
          </a:p>
        </p:txBody>
      </p:sp>
      <p:sp>
        <p:nvSpPr>
          <p:cNvPr id="28758" name="Rectangle 93"/>
          <p:cNvSpPr>
            <a:spLocks noChangeArrowheads="1"/>
          </p:cNvSpPr>
          <p:nvPr/>
        </p:nvSpPr>
        <p:spPr bwMode="auto">
          <a:xfrm>
            <a:off x="8270875" y="3409950"/>
            <a:ext cx="114300" cy="114300"/>
          </a:xfrm>
          <a:prstGeom prst="rect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GB" altLang="en-US"/>
          </a:p>
        </p:txBody>
      </p:sp>
      <p:sp>
        <p:nvSpPr>
          <p:cNvPr id="28759" name="Freeform 94"/>
          <p:cNvSpPr>
            <a:spLocks/>
          </p:cNvSpPr>
          <p:nvPr/>
        </p:nvSpPr>
        <p:spPr bwMode="auto">
          <a:xfrm>
            <a:off x="3859214" y="5808663"/>
            <a:ext cx="1404937" cy="138112"/>
          </a:xfrm>
          <a:custGeom>
            <a:avLst/>
            <a:gdLst>
              <a:gd name="T0" fmla="*/ 0 w 245"/>
              <a:gd name="T1" fmla="*/ 0 h 24"/>
              <a:gd name="T2" fmla="*/ 74548 w 245"/>
              <a:gd name="T3" fmla="*/ 63301 h 24"/>
              <a:gd name="T4" fmla="*/ 602116 w 245"/>
              <a:gd name="T5" fmla="*/ 63301 h 24"/>
              <a:gd name="T6" fmla="*/ 705336 w 245"/>
              <a:gd name="T7" fmla="*/ 138112 h 24"/>
              <a:gd name="T8" fmla="*/ 802821 w 245"/>
              <a:gd name="T9" fmla="*/ 63301 h 24"/>
              <a:gd name="T10" fmla="*/ 1330389 w 245"/>
              <a:gd name="T11" fmla="*/ 63301 h 24"/>
              <a:gd name="T12" fmla="*/ 1404937 w 245"/>
              <a:gd name="T13" fmla="*/ 0 h 24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245" h="24">
                <a:moveTo>
                  <a:pt x="0" y="0"/>
                </a:moveTo>
                <a:cubicBezTo>
                  <a:pt x="0" y="7"/>
                  <a:pt x="3" y="11"/>
                  <a:pt x="13" y="11"/>
                </a:cubicBezTo>
                <a:cubicBezTo>
                  <a:pt x="19" y="11"/>
                  <a:pt x="98" y="11"/>
                  <a:pt x="105" y="11"/>
                </a:cubicBezTo>
                <a:cubicBezTo>
                  <a:pt x="118" y="11"/>
                  <a:pt x="123" y="18"/>
                  <a:pt x="123" y="24"/>
                </a:cubicBezTo>
                <a:cubicBezTo>
                  <a:pt x="123" y="18"/>
                  <a:pt x="127" y="11"/>
                  <a:pt x="140" y="11"/>
                </a:cubicBezTo>
                <a:cubicBezTo>
                  <a:pt x="148" y="11"/>
                  <a:pt x="227" y="11"/>
                  <a:pt x="232" y="11"/>
                </a:cubicBezTo>
                <a:cubicBezTo>
                  <a:pt x="243" y="11"/>
                  <a:pt x="245" y="7"/>
                  <a:pt x="245" y="0"/>
                </a:cubicBezTo>
              </a:path>
            </a:pathLst>
          </a:custGeom>
          <a:noFill/>
          <a:ln w="11113" cap="flat">
            <a:solidFill>
              <a:srgbClr val="000000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8760" name="Line 95"/>
          <p:cNvSpPr>
            <a:spLocks noChangeShapeType="1"/>
          </p:cNvSpPr>
          <p:nvPr/>
        </p:nvSpPr>
        <p:spPr bwMode="auto">
          <a:xfrm flipV="1">
            <a:off x="8426450" y="2624139"/>
            <a:ext cx="292100" cy="676275"/>
          </a:xfrm>
          <a:prstGeom prst="line">
            <a:avLst/>
          </a:prstGeom>
          <a:noFill/>
          <a:ln w="11113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8761" name="Freeform 96"/>
          <p:cNvSpPr>
            <a:spLocks/>
          </p:cNvSpPr>
          <p:nvPr/>
        </p:nvSpPr>
        <p:spPr bwMode="auto">
          <a:xfrm>
            <a:off x="8391526" y="3260725"/>
            <a:ext cx="74613" cy="120650"/>
          </a:xfrm>
          <a:custGeom>
            <a:avLst/>
            <a:gdLst>
              <a:gd name="T0" fmla="*/ 40176 w 13"/>
              <a:gd name="T1" fmla="*/ 34471 h 21"/>
              <a:gd name="T2" fmla="*/ 74613 w 13"/>
              <a:gd name="T3" fmla="*/ 28726 h 21"/>
              <a:gd name="T4" fmla="*/ 74613 w 13"/>
              <a:gd name="T5" fmla="*/ 28726 h 21"/>
              <a:gd name="T6" fmla="*/ 34437 w 13"/>
              <a:gd name="T7" fmla="*/ 68943 h 21"/>
              <a:gd name="T8" fmla="*/ 0 w 13"/>
              <a:gd name="T9" fmla="*/ 120650 h 21"/>
              <a:gd name="T10" fmla="*/ 11479 w 13"/>
              <a:gd name="T11" fmla="*/ 63198 h 21"/>
              <a:gd name="T12" fmla="*/ 11479 w 13"/>
              <a:gd name="T13" fmla="*/ 5745 h 21"/>
              <a:gd name="T14" fmla="*/ 17218 w 13"/>
              <a:gd name="T15" fmla="*/ 0 h 21"/>
              <a:gd name="T16" fmla="*/ 40176 w 13"/>
              <a:gd name="T17" fmla="*/ 34471 h 21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13" h="21">
                <a:moveTo>
                  <a:pt x="7" y="6"/>
                </a:moveTo>
                <a:cubicBezTo>
                  <a:pt x="13" y="5"/>
                  <a:pt x="13" y="5"/>
                  <a:pt x="13" y="5"/>
                </a:cubicBezTo>
                <a:cubicBezTo>
                  <a:pt x="13" y="5"/>
                  <a:pt x="13" y="5"/>
                  <a:pt x="13" y="5"/>
                </a:cubicBezTo>
                <a:cubicBezTo>
                  <a:pt x="6" y="12"/>
                  <a:pt x="6" y="12"/>
                  <a:pt x="6" y="12"/>
                </a:cubicBezTo>
                <a:cubicBezTo>
                  <a:pt x="4" y="15"/>
                  <a:pt x="2" y="18"/>
                  <a:pt x="0" y="21"/>
                </a:cubicBezTo>
                <a:cubicBezTo>
                  <a:pt x="1" y="17"/>
                  <a:pt x="2" y="14"/>
                  <a:pt x="2" y="11"/>
                </a:cubicBezTo>
                <a:cubicBezTo>
                  <a:pt x="2" y="1"/>
                  <a:pt x="2" y="1"/>
                  <a:pt x="2" y="1"/>
                </a:cubicBezTo>
                <a:cubicBezTo>
                  <a:pt x="3" y="0"/>
                  <a:pt x="3" y="0"/>
                  <a:pt x="3" y="0"/>
                </a:cubicBezTo>
                <a:lnTo>
                  <a:pt x="7" y="6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8762" name="Rectangle 97"/>
          <p:cNvSpPr>
            <a:spLocks noChangeArrowheads="1"/>
          </p:cNvSpPr>
          <p:nvPr/>
        </p:nvSpPr>
        <p:spPr bwMode="auto">
          <a:xfrm>
            <a:off x="8769350" y="2516188"/>
            <a:ext cx="1357744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1400" i="0">
                <a:solidFill>
                  <a:srgbClr val="000000"/>
                </a:solidFill>
              </a:rPr>
              <a:t>Input/output pin</a:t>
            </a:r>
            <a:endParaRPr lang="en-US" altLang="en-US"/>
          </a:p>
        </p:txBody>
      </p:sp>
      <p:sp>
        <p:nvSpPr>
          <p:cNvPr id="28763" name="Rectangle 98"/>
          <p:cNvSpPr>
            <a:spLocks noChangeArrowheads="1"/>
          </p:cNvSpPr>
          <p:nvPr/>
        </p:nvSpPr>
        <p:spPr bwMode="auto">
          <a:xfrm>
            <a:off x="4414839" y="2516188"/>
            <a:ext cx="2497479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1400" i="0">
                <a:solidFill>
                  <a:srgbClr val="000000"/>
                </a:solidFill>
              </a:rPr>
              <a:t>Programmed interconnection</a:t>
            </a:r>
            <a:endParaRPr lang="en-US" altLang="en-US"/>
          </a:p>
        </p:txBody>
      </p:sp>
      <p:sp>
        <p:nvSpPr>
          <p:cNvPr id="28764" name="Line 99"/>
          <p:cNvSpPr>
            <a:spLocks noChangeShapeType="1"/>
          </p:cNvSpPr>
          <p:nvPr/>
        </p:nvSpPr>
        <p:spPr bwMode="auto">
          <a:xfrm flipV="1">
            <a:off x="4438650" y="2755901"/>
            <a:ext cx="114300" cy="269875"/>
          </a:xfrm>
          <a:prstGeom prst="line">
            <a:avLst/>
          </a:prstGeom>
          <a:noFill/>
          <a:ln w="11113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8765" name="Freeform 100"/>
          <p:cNvSpPr>
            <a:spLocks/>
          </p:cNvSpPr>
          <p:nvPr/>
        </p:nvSpPr>
        <p:spPr bwMode="auto">
          <a:xfrm>
            <a:off x="4403726" y="2984500"/>
            <a:ext cx="80963" cy="115888"/>
          </a:xfrm>
          <a:custGeom>
            <a:avLst/>
            <a:gdLst>
              <a:gd name="T0" fmla="*/ 40482 w 14"/>
              <a:gd name="T1" fmla="*/ 28972 h 20"/>
              <a:gd name="T2" fmla="*/ 80963 w 14"/>
              <a:gd name="T3" fmla="*/ 23178 h 20"/>
              <a:gd name="T4" fmla="*/ 80963 w 14"/>
              <a:gd name="T5" fmla="*/ 23178 h 20"/>
              <a:gd name="T6" fmla="*/ 34698 w 14"/>
              <a:gd name="T7" fmla="*/ 69533 h 20"/>
              <a:gd name="T8" fmla="*/ 0 w 14"/>
              <a:gd name="T9" fmla="*/ 115888 h 20"/>
              <a:gd name="T10" fmla="*/ 11566 w 14"/>
              <a:gd name="T11" fmla="*/ 57944 h 20"/>
              <a:gd name="T12" fmla="*/ 17349 w 14"/>
              <a:gd name="T13" fmla="*/ 0 h 20"/>
              <a:gd name="T14" fmla="*/ 17349 w 14"/>
              <a:gd name="T15" fmla="*/ 0 h 20"/>
              <a:gd name="T16" fmla="*/ 40482 w 14"/>
              <a:gd name="T17" fmla="*/ 28972 h 20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14" h="20">
                <a:moveTo>
                  <a:pt x="7" y="5"/>
                </a:moveTo>
                <a:cubicBezTo>
                  <a:pt x="14" y="4"/>
                  <a:pt x="14" y="4"/>
                  <a:pt x="14" y="4"/>
                </a:cubicBezTo>
                <a:cubicBezTo>
                  <a:pt x="14" y="4"/>
                  <a:pt x="14" y="4"/>
                  <a:pt x="14" y="4"/>
                </a:cubicBezTo>
                <a:cubicBezTo>
                  <a:pt x="6" y="12"/>
                  <a:pt x="6" y="12"/>
                  <a:pt x="6" y="12"/>
                </a:cubicBezTo>
                <a:cubicBezTo>
                  <a:pt x="4" y="14"/>
                  <a:pt x="2" y="17"/>
                  <a:pt x="0" y="20"/>
                </a:cubicBezTo>
                <a:cubicBezTo>
                  <a:pt x="1" y="16"/>
                  <a:pt x="2" y="13"/>
                  <a:pt x="2" y="10"/>
                </a:cubicBezTo>
                <a:cubicBezTo>
                  <a:pt x="3" y="0"/>
                  <a:pt x="3" y="0"/>
                  <a:pt x="3" y="0"/>
                </a:cubicBezTo>
                <a:cubicBezTo>
                  <a:pt x="3" y="0"/>
                  <a:pt x="3" y="0"/>
                  <a:pt x="3" y="0"/>
                </a:cubicBezTo>
                <a:lnTo>
                  <a:pt x="7" y="5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8766" name="Rectangle 101"/>
          <p:cNvSpPr>
            <a:spLocks noChangeArrowheads="1"/>
          </p:cNvSpPr>
          <p:nvPr/>
        </p:nvSpPr>
        <p:spPr bwMode="auto">
          <a:xfrm>
            <a:off x="3657601" y="1524000"/>
            <a:ext cx="1072409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1400" i="0">
                <a:solidFill>
                  <a:srgbClr val="C66B5A"/>
                </a:solidFill>
              </a:rPr>
              <a:t>Interconnect</a:t>
            </a:r>
            <a:endParaRPr lang="en-US" altLang="en-US">
              <a:solidFill>
                <a:srgbClr val="C66B5A"/>
              </a:solidFill>
            </a:endParaRPr>
          </a:p>
        </p:txBody>
      </p:sp>
      <p:sp>
        <p:nvSpPr>
          <p:cNvPr id="28767" name="Rectangle 102"/>
          <p:cNvSpPr>
            <a:spLocks noChangeArrowheads="1"/>
          </p:cNvSpPr>
          <p:nvPr/>
        </p:nvSpPr>
        <p:spPr bwMode="auto">
          <a:xfrm>
            <a:off x="3657600" y="1752600"/>
            <a:ext cx="447238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1400" i="0">
                <a:solidFill>
                  <a:srgbClr val="C66B5A"/>
                </a:solidFill>
              </a:rPr>
              <a:t>Point</a:t>
            </a:r>
            <a:endParaRPr lang="en-US" altLang="en-US">
              <a:solidFill>
                <a:srgbClr val="C66B5A"/>
              </a:solidFill>
            </a:endParaRPr>
          </a:p>
        </p:txBody>
      </p:sp>
      <p:sp>
        <p:nvSpPr>
          <p:cNvPr id="28768" name="Rectangle 105"/>
          <p:cNvSpPr>
            <a:spLocks noChangeArrowheads="1"/>
          </p:cNvSpPr>
          <p:nvPr/>
        </p:nvSpPr>
        <p:spPr bwMode="auto">
          <a:xfrm>
            <a:off x="9563100" y="4043363"/>
            <a:ext cx="875240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1400" i="0">
                <a:solidFill>
                  <a:srgbClr val="000000"/>
                </a:solidFill>
              </a:rPr>
              <a:t>Horizontal</a:t>
            </a:r>
            <a:endParaRPr lang="en-US" altLang="en-US"/>
          </a:p>
        </p:txBody>
      </p:sp>
      <p:sp>
        <p:nvSpPr>
          <p:cNvPr id="28769" name="Rectangle 106"/>
          <p:cNvSpPr>
            <a:spLocks noChangeArrowheads="1"/>
          </p:cNvSpPr>
          <p:nvPr/>
        </p:nvSpPr>
        <p:spPr bwMode="auto">
          <a:xfrm>
            <a:off x="9563101" y="4249738"/>
            <a:ext cx="563563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1500" i="0">
                <a:solidFill>
                  <a:srgbClr val="000000"/>
                </a:solidFill>
              </a:rPr>
              <a:t>tracks</a:t>
            </a:r>
            <a:endParaRPr lang="en-US" altLang="en-US"/>
          </a:p>
        </p:txBody>
      </p:sp>
      <p:sp>
        <p:nvSpPr>
          <p:cNvPr id="28770" name="Rectangle 107"/>
          <p:cNvSpPr>
            <a:spLocks noChangeArrowheads="1"/>
          </p:cNvSpPr>
          <p:nvPr/>
        </p:nvSpPr>
        <p:spPr bwMode="auto">
          <a:xfrm>
            <a:off x="3987801" y="5980113"/>
            <a:ext cx="1304925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1500" i="0">
                <a:solidFill>
                  <a:srgbClr val="000000"/>
                </a:solidFill>
              </a:rPr>
              <a:t>Vertical tracks</a:t>
            </a:r>
            <a:endParaRPr lang="en-US" altLang="en-US"/>
          </a:p>
        </p:txBody>
      </p:sp>
      <p:sp>
        <p:nvSpPr>
          <p:cNvPr id="28771" name="Rectangle 108"/>
          <p:cNvSpPr>
            <a:spLocks noChangeArrowheads="1"/>
          </p:cNvSpPr>
          <p:nvPr/>
        </p:nvSpPr>
        <p:spPr bwMode="auto">
          <a:xfrm>
            <a:off x="3808413" y="3179763"/>
            <a:ext cx="309380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1400" b="0" i="0">
                <a:solidFill>
                  <a:srgbClr val="000000"/>
                </a:solidFill>
              </a:rPr>
              <a:t>Cell</a:t>
            </a:r>
            <a:endParaRPr lang="en-US" altLang="en-US"/>
          </a:p>
        </p:txBody>
      </p:sp>
      <p:pic>
        <p:nvPicPr>
          <p:cNvPr id="28772" name="Picture 109"/>
          <p:cNvPicPr>
            <a:picLocks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057401" y="1295401"/>
            <a:ext cx="1236663" cy="1349375"/>
          </a:xfrm>
          <a:noFill/>
          <a:extLst>
            <a:ext uri="{91240B29-F687-4F45-9708-019B960494DF}">
              <a14:hiddenLine xmlns:a14="http://schemas.microsoft.com/office/drawing/2010/main" w="12700" cap="flat" cmpd="sng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</a:extLst>
        </p:spPr>
      </p:pic>
      <p:sp>
        <p:nvSpPr>
          <p:cNvPr id="28773" name="Freeform 114"/>
          <p:cNvSpPr>
            <a:spLocks/>
          </p:cNvSpPr>
          <p:nvPr/>
        </p:nvSpPr>
        <p:spPr bwMode="auto">
          <a:xfrm>
            <a:off x="2895600" y="2895600"/>
            <a:ext cx="914400" cy="990600"/>
          </a:xfrm>
          <a:custGeom>
            <a:avLst/>
            <a:gdLst>
              <a:gd name="T0" fmla="*/ 0 w 576"/>
              <a:gd name="T1" fmla="*/ 0 h 624"/>
              <a:gd name="T2" fmla="*/ 0 w 576"/>
              <a:gd name="T3" fmla="*/ 838200 h 624"/>
              <a:gd name="T4" fmla="*/ 914400 w 576"/>
              <a:gd name="T5" fmla="*/ 990600 h 624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576" h="624">
                <a:moveTo>
                  <a:pt x="0" y="0"/>
                </a:moveTo>
                <a:lnTo>
                  <a:pt x="0" y="528"/>
                </a:lnTo>
                <a:lnTo>
                  <a:pt x="576" y="624"/>
                </a:lnTo>
              </a:path>
            </a:pathLst>
          </a:custGeom>
          <a:noFill/>
          <a:ln w="28575" cap="flat" cmpd="sng">
            <a:solidFill>
              <a:srgbClr val="C66B5A"/>
            </a:solidFill>
            <a:prstDash val="solid"/>
            <a:round/>
            <a:headEnd type="none" w="med" len="med"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515736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altLang="en-US" b="0" i="0" dirty="0" smtClean="0"/>
          </a:p>
          <a:p>
            <a:r>
              <a:rPr lang="en-US" altLang="en-US" b="0" i="0" dirty="0" err="1" smtClean="0"/>
              <a:t>Rabaey</a:t>
            </a:r>
            <a:r>
              <a:rPr lang="en-US" altLang="en-US" b="0" i="0" dirty="0" smtClean="0"/>
              <a:t>,</a:t>
            </a:r>
            <a:r>
              <a:rPr lang="en-US" altLang="en-US" dirty="0" smtClean="0"/>
              <a:t> </a:t>
            </a:r>
            <a:r>
              <a:rPr lang="en-US" altLang="en-US" b="0" i="0" dirty="0" err="1" smtClean="0"/>
              <a:t>Chandrakasan</a:t>
            </a:r>
            <a:r>
              <a:rPr lang="en-US" altLang="en-US" dirty="0"/>
              <a:t> </a:t>
            </a:r>
            <a:r>
              <a:rPr lang="en-US" altLang="en-US" dirty="0" smtClean="0"/>
              <a:t>and </a:t>
            </a:r>
            <a:r>
              <a:rPr lang="en-US" altLang="en-US" b="0" i="0" dirty="0" smtClean="0"/>
              <a:t>Nikolic </a:t>
            </a:r>
            <a:r>
              <a:rPr lang="en-GB" dirty="0" smtClean="0"/>
              <a:t> </a:t>
            </a:r>
            <a:r>
              <a:rPr lang="en-US" altLang="en-US" dirty="0" smtClean="0"/>
              <a:t>“Digital Integrated Circuits </a:t>
            </a:r>
            <a:r>
              <a:rPr lang="en-US" altLang="en-US" sz="2000" dirty="0" smtClean="0"/>
              <a:t>A Design Perspective</a:t>
            </a:r>
            <a:r>
              <a:rPr lang="en-GB" dirty="0" smtClean="0"/>
              <a:t> “, 2002</a:t>
            </a:r>
          </a:p>
          <a:p>
            <a:endParaRPr lang="en-GB" dirty="0" smtClean="0"/>
          </a:p>
          <a:p>
            <a:r>
              <a:rPr lang="en-US" altLang="en-US" dirty="0" err="1" smtClean="0"/>
              <a:t>Haibo</a:t>
            </a:r>
            <a:r>
              <a:rPr lang="en-US" altLang="en-US" dirty="0" smtClean="0"/>
              <a:t> Wang, </a:t>
            </a:r>
            <a:r>
              <a:rPr lang="en-US" altLang="en-US" b="1" i="1" dirty="0" smtClean="0"/>
              <a:t>ECE 428   Programmable ASIC Design</a:t>
            </a:r>
            <a:r>
              <a:rPr lang="en-US" altLang="en-US" sz="4800" dirty="0" smtClean="0"/>
              <a:t>  </a:t>
            </a:r>
          </a:p>
          <a:p>
            <a:pPr marL="0" indent="0">
              <a:buNone/>
            </a:pPr>
            <a:r>
              <a:rPr lang="en-US" altLang="en-US" dirty="0" smtClean="0"/>
              <a:t>ECE Department, Southern Illinois University</a:t>
            </a:r>
          </a:p>
          <a:p>
            <a:endParaRPr lang="en-GB" dirty="0" smtClean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9745245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7010" name="Rectangle 2"/>
          <p:cNvSpPr>
            <a:spLocks noGrp="1" noChangeArrowheads="1"/>
          </p:cNvSpPr>
          <p:nvPr>
            <p:ph type="title"/>
          </p:nvPr>
        </p:nvSpPr>
        <p:spPr>
          <a:xfrm>
            <a:off x="2209800" y="228600"/>
            <a:ext cx="7772400" cy="457200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US" altLang="en-US" sz="4000"/>
              <a:t>Mesh-based Interconnect Network</a:t>
            </a:r>
          </a:p>
        </p:txBody>
      </p:sp>
      <p:pic>
        <p:nvPicPr>
          <p:cNvPr id="29699" name="Picture 4" descr="rb_model_larg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3601" y="914401"/>
            <a:ext cx="4943475" cy="4754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9700" name="Text Box 6"/>
          <p:cNvSpPr txBox="1">
            <a:spLocks noChangeArrowheads="1"/>
          </p:cNvSpPr>
          <p:nvPr/>
        </p:nvSpPr>
        <p:spPr bwMode="auto">
          <a:xfrm>
            <a:off x="8213725" y="874713"/>
            <a:ext cx="13144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901F3"/>
                </a:solidFill>
              </a14:hiddenFill>
            </a:ext>
            <a:ext uri="{91240B29-F687-4F45-9708-019B960494DF}">
              <a14:hiddenLine xmlns:a14="http://schemas.microsoft.com/office/drawing/2010/main" w="12700">
                <a:pattFill prst="narHorz">
                  <a:fgClr>
                    <a:schemeClr val="tx1"/>
                  </a:fgClr>
                  <a:bgClr>
                    <a:schemeClr val="bg1"/>
                  </a:bgClr>
                </a:patt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1800" b="0" i="0">
                <a:solidFill>
                  <a:srgbClr val="315263"/>
                </a:solidFill>
              </a:rPr>
              <a:t>Switch Box</a:t>
            </a:r>
          </a:p>
        </p:txBody>
      </p:sp>
      <p:sp>
        <p:nvSpPr>
          <p:cNvPr id="29701" name="Rectangle 7"/>
          <p:cNvSpPr>
            <a:spLocks noChangeArrowheads="1"/>
          </p:cNvSpPr>
          <p:nvPr/>
        </p:nvSpPr>
        <p:spPr bwMode="auto">
          <a:xfrm>
            <a:off x="6375400" y="1054100"/>
            <a:ext cx="482600" cy="533400"/>
          </a:xfrm>
          <a:prstGeom prst="rect">
            <a:avLst/>
          </a:prstGeom>
          <a:solidFill>
            <a:srgbClr val="8901F3">
              <a:alpha val="50195"/>
            </a:srgbClr>
          </a:solidFill>
          <a:ln w="12700">
            <a:pattFill prst="narHorz">
              <a:fgClr>
                <a:schemeClr val="tx1"/>
              </a:fgClr>
              <a:bgClr>
                <a:schemeClr val="bg1"/>
              </a:bgClr>
            </a:patt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GB" altLang="en-US"/>
          </a:p>
        </p:txBody>
      </p:sp>
      <p:sp>
        <p:nvSpPr>
          <p:cNvPr id="29702" name="Rectangle 8"/>
          <p:cNvSpPr>
            <a:spLocks noChangeArrowheads="1"/>
          </p:cNvSpPr>
          <p:nvPr/>
        </p:nvSpPr>
        <p:spPr bwMode="auto">
          <a:xfrm>
            <a:off x="6596063" y="1419226"/>
            <a:ext cx="74612" cy="80963"/>
          </a:xfrm>
          <a:prstGeom prst="rect">
            <a:avLst/>
          </a:prstGeom>
          <a:solidFill>
            <a:schemeClr val="bg1"/>
          </a:solidFill>
          <a:ln w="12700">
            <a:pattFill prst="narHorz">
              <a:fgClr>
                <a:schemeClr val="tx1"/>
              </a:fgClr>
              <a:bgClr>
                <a:schemeClr val="bg1"/>
              </a:bgClr>
            </a:patt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GB" altLang="en-US"/>
          </a:p>
        </p:txBody>
      </p:sp>
      <p:sp>
        <p:nvSpPr>
          <p:cNvPr id="29703" name="Rectangle 9"/>
          <p:cNvSpPr>
            <a:spLocks noChangeArrowheads="1"/>
          </p:cNvSpPr>
          <p:nvPr/>
        </p:nvSpPr>
        <p:spPr bwMode="auto">
          <a:xfrm>
            <a:off x="6350000" y="1722438"/>
            <a:ext cx="552450" cy="792162"/>
          </a:xfrm>
          <a:prstGeom prst="rect">
            <a:avLst/>
          </a:prstGeom>
          <a:solidFill>
            <a:srgbClr val="F76681">
              <a:alpha val="50195"/>
            </a:srgbClr>
          </a:solidFill>
          <a:ln w="12700">
            <a:pattFill prst="narHorz">
              <a:fgClr>
                <a:schemeClr val="tx1"/>
              </a:fgClr>
              <a:bgClr>
                <a:schemeClr val="bg1"/>
              </a:bgClr>
            </a:patt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GB" altLang="en-US"/>
          </a:p>
        </p:txBody>
      </p:sp>
      <p:sp>
        <p:nvSpPr>
          <p:cNvPr id="29704" name="Text Box 11"/>
          <p:cNvSpPr txBox="1">
            <a:spLocks noChangeArrowheads="1"/>
          </p:cNvSpPr>
          <p:nvPr/>
        </p:nvSpPr>
        <p:spPr bwMode="auto">
          <a:xfrm>
            <a:off x="8566150" y="2417763"/>
            <a:ext cx="14922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901F3"/>
                </a:solidFill>
              </a14:hiddenFill>
            </a:ext>
            <a:ext uri="{91240B29-F687-4F45-9708-019B960494DF}">
              <a14:hiddenLine xmlns:a14="http://schemas.microsoft.com/office/drawing/2010/main" w="12700">
                <a:pattFill prst="narHorz">
                  <a:fgClr>
                    <a:schemeClr val="tx1"/>
                  </a:fgClr>
                  <a:bgClr>
                    <a:schemeClr val="bg1"/>
                  </a:bgClr>
                </a:patt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1800" b="0" i="0">
                <a:solidFill>
                  <a:srgbClr val="315263"/>
                </a:solidFill>
              </a:rPr>
              <a:t>Connect Box</a:t>
            </a:r>
          </a:p>
        </p:txBody>
      </p:sp>
      <p:sp>
        <p:nvSpPr>
          <p:cNvPr id="29705" name="Line 12"/>
          <p:cNvSpPr>
            <a:spLocks noChangeShapeType="1"/>
          </p:cNvSpPr>
          <p:nvPr/>
        </p:nvSpPr>
        <p:spPr bwMode="auto">
          <a:xfrm flipH="1">
            <a:off x="6934200" y="1143000"/>
            <a:ext cx="12192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9706" name="Line 13"/>
          <p:cNvSpPr>
            <a:spLocks noChangeShapeType="1"/>
          </p:cNvSpPr>
          <p:nvPr/>
        </p:nvSpPr>
        <p:spPr bwMode="auto">
          <a:xfrm flipH="1" flipV="1">
            <a:off x="7010400" y="2133600"/>
            <a:ext cx="152400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9707" name="Line 14"/>
          <p:cNvSpPr>
            <a:spLocks noChangeShapeType="1"/>
          </p:cNvSpPr>
          <p:nvPr/>
        </p:nvSpPr>
        <p:spPr bwMode="auto">
          <a:xfrm flipH="1" flipV="1">
            <a:off x="6858000" y="3657600"/>
            <a:ext cx="99060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9708" name="Text Box 15"/>
          <p:cNvSpPr txBox="1">
            <a:spLocks noChangeArrowheads="1"/>
          </p:cNvSpPr>
          <p:nvPr/>
        </p:nvSpPr>
        <p:spPr bwMode="auto">
          <a:xfrm>
            <a:off x="8077200" y="3733800"/>
            <a:ext cx="14414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901F3"/>
                </a:solidFill>
              </a14:hiddenFill>
            </a:ext>
            <a:ext uri="{91240B29-F687-4F45-9708-019B960494DF}">
              <a14:hiddenLine xmlns:a14="http://schemas.microsoft.com/office/drawing/2010/main" w="12700">
                <a:pattFill prst="narHorz">
                  <a:fgClr>
                    <a:schemeClr val="tx1"/>
                  </a:fgClr>
                  <a:bgClr>
                    <a:schemeClr val="bg1"/>
                  </a:bgClr>
                </a:patt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1800" b="0" i="0">
                <a:solidFill>
                  <a:srgbClr val="315263"/>
                </a:solidFill>
              </a:rPr>
              <a:t>Interconnect</a:t>
            </a:r>
            <a:br>
              <a:rPr lang="en-US" altLang="en-US" sz="1800" b="0" i="0">
                <a:solidFill>
                  <a:srgbClr val="315263"/>
                </a:solidFill>
              </a:rPr>
            </a:br>
            <a:r>
              <a:rPr lang="en-US" altLang="en-US" sz="1800" b="0" i="0">
                <a:solidFill>
                  <a:srgbClr val="315263"/>
                </a:solidFill>
              </a:rPr>
              <a:t>Point</a:t>
            </a:r>
          </a:p>
        </p:txBody>
      </p:sp>
      <p:sp>
        <p:nvSpPr>
          <p:cNvPr id="29709" name="Text Box 16"/>
          <p:cNvSpPr txBox="1">
            <a:spLocks noChangeArrowheads="1"/>
          </p:cNvSpPr>
          <p:nvPr/>
        </p:nvSpPr>
        <p:spPr bwMode="auto">
          <a:xfrm>
            <a:off x="4648200" y="6415088"/>
            <a:ext cx="35750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1800" b="0" i="0"/>
              <a:t>Courtesy Dehon and Wawrzyniek</a:t>
            </a:r>
          </a:p>
        </p:txBody>
      </p:sp>
    </p:spTree>
    <p:extLst>
      <p:ext uri="{BB962C8B-B14F-4D97-AF65-F5344CB8AC3E}">
        <p14:creationId xmlns:p14="http://schemas.microsoft.com/office/powerpoint/2010/main" val="2116953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86" name="Rectangle 6"/>
          <p:cNvSpPr>
            <a:spLocks noGrp="1" noChangeArrowheads="1"/>
          </p:cNvSpPr>
          <p:nvPr>
            <p:ph type="title"/>
          </p:nvPr>
        </p:nvSpPr>
        <p:spPr>
          <a:xfrm>
            <a:off x="2133600" y="228600"/>
            <a:ext cx="7772400" cy="762000"/>
          </a:xfrm>
        </p:spPr>
        <p:txBody>
          <a:bodyPr/>
          <a:lstStyle/>
          <a:p>
            <a:pPr>
              <a:defRPr/>
            </a:pPr>
            <a:r>
              <a:rPr lang="en-US" altLang="en-US" sz="4000"/>
              <a:t>Transistor Implementation of Mesh</a:t>
            </a:r>
          </a:p>
        </p:txBody>
      </p:sp>
      <p:sp>
        <p:nvSpPr>
          <p:cNvPr id="30723" name="Text Box 4"/>
          <p:cNvSpPr txBox="1">
            <a:spLocks noChangeArrowheads="1"/>
          </p:cNvSpPr>
          <p:nvPr/>
        </p:nvSpPr>
        <p:spPr bwMode="auto">
          <a:xfrm>
            <a:off x="4648200" y="6415088"/>
            <a:ext cx="35750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1800" b="0" i="0"/>
              <a:t>Courtesy Dehon and Wawrzyniek</a:t>
            </a:r>
          </a:p>
        </p:txBody>
      </p:sp>
      <p:grpSp>
        <p:nvGrpSpPr>
          <p:cNvPr id="30724" name="Group 785"/>
          <p:cNvGrpSpPr>
            <a:grpSpLocks/>
          </p:cNvGrpSpPr>
          <p:nvPr/>
        </p:nvGrpSpPr>
        <p:grpSpPr bwMode="auto">
          <a:xfrm>
            <a:off x="2849564" y="1524001"/>
            <a:ext cx="6492875" cy="4149725"/>
            <a:chOff x="835" y="960"/>
            <a:chExt cx="4090" cy="2614"/>
          </a:xfrm>
        </p:grpSpPr>
        <p:grpSp>
          <p:nvGrpSpPr>
            <p:cNvPr id="30725" name="Group 210"/>
            <p:cNvGrpSpPr>
              <a:grpSpLocks/>
            </p:cNvGrpSpPr>
            <p:nvPr/>
          </p:nvGrpSpPr>
          <p:grpSpPr bwMode="auto">
            <a:xfrm>
              <a:off x="864" y="960"/>
              <a:ext cx="4056" cy="2614"/>
              <a:chOff x="864" y="1075"/>
              <a:chExt cx="4056" cy="2614"/>
            </a:xfrm>
          </p:grpSpPr>
          <p:sp>
            <p:nvSpPr>
              <p:cNvPr id="31299" name="Line 10"/>
              <p:cNvSpPr>
                <a:spLocks noChangeShapeType="1"/>
              </p:cNvSpPr>
              <p:nvPr/>
            </p:nvSpPr>
            <p:spPr bwMode="auto">
              <a:xfrm>
                <a:off x="2053" y="2298"/>
                <a:ext cx="1" cy="24"/>
              </a:xfrm>
              <a:prstGeom prst="line">
                <a:avLst/>
              </a:prstGeom>
              <a:noFill/>
              <a:ln w="14288">
                <a:solidFill>
                  <a:srgbClr val="999999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1300" name="Freeform 11"/>
              <p:cNvSpPr>
                <a:spLocks/>
              </p:cNvSpPr>
              <p:nvPr/>
            </p:nvSpPr>
            <p:spPr bwMode="auto">
              <a:xfrm>
                <a:off x="2092" y="2346"/>
                <a:ext cx="267" cy="29"/>
              </a:xfrm>
              <a:custGeom>
                <a:avLst/>
                <a:gdLst>
                  <a:gd name="T0" fmla="*/ 0 w 267"/>
                  <a:gd name="T1" fmla="*/ 0 h 29"/>
                  <a:gd name="T2" fmla="*/ 0 w 267"/>
                  <a:gd name="T3" fmla="*/ 29 h 29"/>
                  <a:gd name="T4" fmla="*/ 267 w 267"/>
                  <a:gd name="T5" fmla="*/ 29 h 29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267" h="29">
                    <a:moveTo>
                      <a:pt x="0" y="0"/>
                    </a:moveTo>
                    <a:lnTo>
                      <a:pt x="0" y="29"/>
                    </a:lnTo>
                    <a:lnTo>
                      <a:pt x="267" y="29"/>
                    </a:lnTo>
                  </a:path>
                </a:pathLst>
              </a:custGeom>
              <a:noFill/>
              <a:ln w="14288" cap="flat">
                <a:solidFill>
                  <a:srgbClr val="999999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1301" name="Freeform 12"/>
              <p:cNvSpPr>
                <a:spLocks/>
              </p:cNvSpPr>
              <p:nvPr/>
            </p:nvSpPr>
            <p:spPr bwMode="auto">
              <a:xfrm>
                <a:off x="1924" y="2346"/>
                <a:ext cx="91" cy="29"/>
              </a:xfrm>
              <a:custGeom>
                <a:avLst/>
                <a:gdLst>
                  <a:gd name="T0" fmla="*/ 0 w 91"/>
                  <a:gd name="T1" fmla="*/ 29 h 29"/>
                  <a:gd name="T2" fmla="*/ 91 w 91"/>
                  <a:gd name="T3" fmla="*/ 29 h 29"/>
                  <a:gd name="T4" fmla="*/ 91 w 91"/>
                  <a:gd name="T5" fmla="*/ 0 h 29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91" h="29">
                    <a:moveTo>
                      <a:pt x="0" y="29"/>
                    </a:moveTo>
                    <a:lnTo>
                      <a:pt x="91" y="29"/>
                    </a:lnTo>
                    <a:lnTo>
                      <a:pt x="91" y="0"/>
                    </a:lnTo>
                  </a:path>
                </a:pathLst>
              </a:custGeom>
              <a:noFill/>
              <a:ln w="14288" cap="flat">
                <a:solidFill>
                  <a:srgbClr val="999999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1302" name="Line 13"/>
              <p:cNvSpPr>
                <a:spLocks noChangeShapeType="1"/>
              </p:cNvSpPr>
              <p:nvPr/>
            </p:nvSpPr>
            <p:spPr bwMode="auto">
              <a:xfrm>
                <a:off x="2006" y="2346"/>
                <a:ext cx="95" cy="1"/>
              </a:xfrm>
              <a:prstGeom prst="line">
                <a:avLst/>
              </a:prstGeom>
              <a:noFill/>
              <a:ln w="14288">
                <a:solidFill>
                  <a:srgbClr val="999999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1303" name="Line 14"/>
              <p:cNvSpPr>
                <a:spLocks noChangeShapeType="1"/>
              </p:cNvSpPr>
              <p:nvPr/>
            </p:nvSpPr>
            <p:spPr bwMode="auto">
              <a:xfrm>
                <a:off x="2029" y="2327"/>
                <a:ext cx="48" cy="1"/>
              </a:xfrm>
              <a:prstGeom prst="line">
                <a:avLst/>
              </a:prstGeom>
              <a:noFill/>
              <a:ln w="14288">
                <a:solidFill>
                  <a:srgbClr val="999999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1304" name="Line 15"/>
              <p:cNvSpPr>
                <a:spLocks noChangeShapeType="1"/>
              </p:cNvSpPr>
              <p:nvPr/>
            </p:nvSpPr>
            <p:spPr bwMode="auto">
              <a:xfrm flipH="1">
                <a:off x="2192" y="2470"/>
                <a:ext cx="24" cy="1"/>
              </a:xfrm>
              <a:prstGeom prst="line">
                <a:avLst/>
              </a:prstGeom>
              <a:noFill/>
              <a:ln w="14288">
                <a:solidFill>
                  <a:srgbClr val="999999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1305" name="Freeform 16"/>
              <p:cNvSpPr>
                <a:spLocks/>
              </p:cNvSpPr>
              <p:nvPr/>
            </p:nvSpPr>
            <p:spPr bwMode="auto">
              <a:xfrm>
                <a:off x="2139" y="2504"/>
                <a:ext cx="34" cy="91"/>
              </a:xfrm>
              <a:custGeom>
                <a:avLst/>
                <a:gdLst>
                  <a:gd name="T0" fmla="*/ 34 w 34"/>
                  <a:gd name="T1" fmla="*/ 0 h 91"/>
                  <a:gd name="T2" fmla="*/ 0 w 34"/>
                  <a:gd name="T3" fmla="*/ 0 h 91"/>
                  <a:gd name="T4" fmla="*/ 0 w 34"/>
                  <a:gd name="T5" fmla="*/ 91 h 91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34" h="91">
                    <a:moveTo>
                      <a:pt x="34" y="0"/>
                    </a:moveTo>
                    <a:lnTo>
                      <a:pt x="0" y="0"/>
                    </a:lnTo>
                    <a:lnTo>
                      <a:pt x="0" y="91"/>
                    </a:lnTo>
                  </a:path>
                </a:pathLst>
              </a:custGeom>
              <a:noFill/>
              <a:ln w="14288" cap="flat">
                <a:solidFill>
                  <a:srgbClr val="999999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1306" name="Freeform 17"/>
              <p:cNvSpPr>
                <a:spLocks/>
              </p:cNvSpPr>
              <p:nvPr/>
            </p:nvSpPr>
            <p:spPr bwMode="auto">
              <a:xfrm>
                <a:off x="2139" y="2160"/>
                <a:ext cx="34" cy="272"/>
              </a:xfrm>
              <a:custGeom>
                <a:avLst/>
                <a:gdLst>
                  <a:gd name="T0" fmla="*/ 0 w 34"/>
                  <a:gd name="T1" fmla="*/ 0 h 272"/>
                  <a:gd name="T2" fmla="*/ 0 w 34"/>
                  <a:gd name="T3" fmla="*/ 272 h 272"/>
                  <a:gd name="T4" fmla="*/ 34 w 34"/>
                  <a:gd name="T5" fmla="*/ 272 h 272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34" h="272">
                    <a:moveTo>
                      <a:pt x="0" y="0"/>
                    </a:moveTo>
                    <a:lnTo>
                      <a:pt x="0" y="272"/>
                    </a:lnTo>
                    <a:lnTo>
                      <a:pt x="34" y="272"/>
                    </a:lnTo>
                  </a:path>
                </a:pathLst>
              </a:custGeom>
              <a:noFill/>
              <a:ln w="14288" cap="flat">
                <a:solidFill>
                  <a:srgbClr val="999999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1307" name="Line 18"/>
              <p:cNvSpPr>
                <a:spLocks noChangeShapeType="1"/>
              </p:cNvSpPr>
              <p:nvPr/>
            </p:nvSpPr>
            <p:spPr bwMode="auto">
              <a:xfrm>
                <a:off x="2173" y="2423"/>
                <a:ext cx="1" cy="95"/>
              </a:xfrm>
              <a:prstGeom prst="line">
                <a:avLst/>
              </a:prstGeom>
              <a:noFill/>
              <a:ln w="14288">
                <a:solidFill>
                  <a:srgbClr val="999999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1308" name="Line 19"/>
              <p:cNvSpPr>
                <a:spLocks noChangeShapeType="1"/>
              </p:cNvSpPr>
              <p:nvPr/>
            </p:nvSpPr>
            <p:spPr bwMode="auto">
              <a:xfrm>
                <a:off x="2192" y="2446"/>
                <a:ext cx="1" cy="48"/>
              </a:xfrm>
              <a:prstGeom prst="line">
                <a:avLst/>
              </a:prstGeom>
              <a:noFill/>
              <a:ln w="14288">
                <a:solidFill>
                  <a:srgbClr val="999999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1309" name="Line 20"/>
              <p:cNvSpPr>
                <a:spLocks noChangeShapeType="1"/>
              </p:cNvSpPr>
              <p:nvPr/>
            </p:nvSpPr>
            <p:spPr bwMode="auto">
              <a:xfrm flipV="1">
                <a:off x="1996" y="2542"/>
                <a:ext cx="19" cy="19"/>
              </a:xfrm>
              <a:prstGeom prst="line">
                <a:avLst/>
              </a:prstGeom>
              <a:noFill/>
              <a:ln w="14288">
                <a:solidFill>
                  <a:srgbClr val="999999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1310" name="Freeform 21"/>
              <p:cNvSpPr>
                <a:spLocks/>
              </p:cNvSpPr>
              <p:nvPr/>
            </p:nvSpPr>
            <p:spPr bwMode="auto">
              <a:xfrm>
                <a:off x="1924" y="2375"/>
                <a:ext cx="101" cy="129"/>
              </a:xfrm>
              <a:custGeom>
                <a:avLst/>
                <a:gdLst>
                  <a:gd name="T0" fmla="*/ 82 w 101"/>
                  <a:gd name="T1" fmla="*/ 129 h 129"/>
                  <a:gd name="T2" fmla="*/ 101 w 101"/>
                  <a:gd name="T3" fmla="*/ 105 h 129"/>
                  <a:gd name="T4" fmla="*/ 0 w 101"/>
                  <a:gd name="T5" fmla="*/ 0 h 129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101" h="129">
                    <a:moveTo>
                      <a:pt x="82" y="129"/>
                    </a:moveTo>
                    <a:lnTo>
                      <a:pt x="101" y="105"/>
                    </a:lnTo>
                    <a:lnTo>
                      <a:pt x="0" y="0"/>
                    </a:lnTo>
                  </a:path>
                </a:pathLst>
              </a:custGeom>
              <a:noFill/>
              <a:ln w="14288" cap="flat">
                <a:solidFill>
                  <a:srgbClr val="999999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1311" name="Freeform 22"/>
              <p:cNvSpPr>
                <a:spLocks/>
              </p:cNvSpPr>
              <p:nvPr/>
            </p:nvSpPr>
            <p:spPr bwMode="auto">
              <a:xfrm>
                <a:off x="2058" y="2532"/>
                <a:ext cx="81" cy="63"/>
              </a:xfrm>
              <a:custGeom>
                <a:avLst/>
                <a:gdLst>
                  <a:gd name="T0" fmla="*/ 0 w 81"/>
                  <a:gd name="T1" fmla="*/ 20 h 63"/>
                  <a:gd name="T2" fmla="*/ 19 w 81"/>
                  <a:gd name="T3" fmla="*/ 0 h 63"/>
                  <a:gd name="T4" fmla="*/ 81 w 81"/>
                  <a:gd name="T5" fmla="*/ 63 h 63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81" h="63">
                    <a:moveTo>
                      <a:pt x="0" y="20"/>
                    </a:moveTo>
                    <a:lnTo>
                      <a:pt x="19" y="0"/>
                    </a:lnTo>
                    <a:lnTo>
                      <a:pt x="81" y="63"/>
                    </a:lnTo>
                  </a:path>
                </a:pathLst>
              </a:custGeom>
              <a:noFill/>
              <a:ln w="14288" cap="flat">
                <a:solidFill>
                  <a:srgbClr val="999999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1312" name="Line 23"/>
              <p:cNvSpPr>
                <a:spLocks noChangeShapeType="1"/>
              </p:cNvSpPr>
              <p:nvPr/>
            </p:nvSpPr>
            <p:spPr bwMode="auto">
              <a:xfrm flipH="1" flipV="1">
                <a:off x="1996" y="2494"/>
                <a:ext cx="67" cy="67"/>
              </a:xfrm>
              <a:prstGeom prst="line">
                <a:avLst/>
              </a:prstGeom>
              <a:noFill/>
              <a:ln w="14288">
                <a:solidFill>
                  <a:srgbClr val="999999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1313" name="Line 24"/>
              <p:cNvSpPr>
                <a:spLocks noChangeShapeType="1"/>
              </p:cNvSpPr>
              <p:nvPr/>
            </p:nvSpPr>
            <p:spPr bwMode="auto">
              <a:xfrm flipH="1" flipV="1">
                <a:off x="2001" y="2523"/>
                <a:ext cx="33" cy="33"/>
              </a:xfrm>
              <a:prstGeom prst="line">
                <a:avLst/>
              </a:prstGeom>
              <a:noFill/>
              <a:ln w="14288">
                <a:solidFill>
                  <a:srgbClr val="999999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1314" name="Line 25"/>
              <p:cNvSpPr>
                <a:spLocks noChangeShapeType="1"/>
              </p:cNvSpPr>
              <p:nvPr/>
            </p:nvSpPr>
            <p:spPr bwMode="auto">
              <a:xfrm flipH="1" flipV="1">
                <a:off x="2264" y="2542"/>
                <a:ext cx="19" cy="19"/>
              </a:xfrm>
              <a:prstGeom prst="line">
                <a:avLst/>
              </a:prstGeom>
              <a:noFill/>
              <a:ln w="14288">
                <a:solidFill>
                  <a:srgbClr val="999999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1315" name="Freeform 26"/>
              <p:cNvSpPr>
                <a:spLocks/>
              </p:cNvSpPr>
              <p:nvPr/>
            </p:nvSpPr>
            <p:spPr bwMode="auto">
              <a:xfrm>
                <a:off x="2254" y="2375"/>
                <a:ext cx="105" cy="129"/>
              </a:xfrm>
              <a:custGeom>
                <a:avLst/>
                <a:gdLst>
                  <a:gd name="T0" fmla="*/ 24 w 105"/>
                  <a:gd name="T1" fmla="*/ 129 h 129"/>
                  <a:gd name="T2" fmla="*/ 0 w 105"/>
                  <a:gd name="T3" fmla="*/ 105 h 129"/>
                  <a:gd name="T4" fmla="*/ 105 w 105"/>
                  <a:gd name="T5" fmla="*/ 0 h 129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105" h="129">
                    <a:moveTo>
                      <a:pt x="24" y="129"/>
                    </a:moveTo>
                    <a:lnTo>
                      <a:pt x="0" y="105"/>
                    </a:lnTo>
                    <a:lnTo>
                      <a:pt x="105" y="0"/>
                    </a:lnTo>
                  </a:path>
                </a:pathLst>
              </a:custGeom>
              <a:noFill/>
              <a:ln w="14288" cap="flat">
                <a:solidFill>
                  <a:srgbClr val="999999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1316" name="Freeform 27"/>
              <p:cNvSpPr>
                <a:spLocks/>
              </p:cNvSpPr>
              <p:nvPr/>
            </p:nvSpPr>
            <p:spPr bwMode="auto">
              <a:xfrm>
                <a:off x="2139" y="2532"/>
                <a:ext cx="86" cy="63"/>
              </a:xfrm>
              <a:custGeom>
                <a:avLst/>
                <a:gdLst>
                  <a:gd name="T0" fmla="*/ 86 w 86"/>
                  <a:gd name="T1" fmla="*/ 20 h 63"/>
                  <a:gd name="T2" fmla="*/ 62 w 86"/>
                  <a:gd name="T3" fmla="*/ 0 h 63"/>
                  <a:gd name="T4" fmla="*/ 0 w 86"/>
                  <a:gd name="T5" fmla="*/ 63 h 63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86" h="63">
                    <a:moveTo>
                      <a:pt x="86" y="20"/>
                    </a:moveTo>
                    <a:lnTo>
                      <a:pt x="62" y="0"/>
                    </a:lnTo>
                    <a:lnTo>
                      <a:pt x="0" y="63"/>
                    </a:lnTo>
                  </a:path>
                </a:pathLst>
              </a:custGeom>
              <a:noFill/>
              <a:ln w="14288" cap="flat">
                <a:solidFill>
                  <a:srgbClr val="999999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1317" name="Line 28"/>
              <p:cNvSpPr>
                <a:spLocks noChangeShapeType="1"/>
              </p:cNvSpPr>
              <p:nvPr/>
            </p:nvSpPr>
            <p:spPr bwMode="auto">
              <a:xfrm flipV="1">
                <a:off x="2216" y="2494"/>
                <a:ext cx="67" cy="67"/>
              </a:xfrm>
              <a:prstGeom prst="line">
                <a:avLst/>
              </a:prstGeom>
              <a:noFill/>
              <a:ln w="14288">
                <a:solidFill>
                  <a:srgbClr val="999999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1318" name="Line 29"/>
              <p:cNvSpPr>
                <a:spLocks noChangeShapeType="1"/>
              </p:cNvSpPr>
              <p:nvPr/>
            </p:nvSpPr>
            <p:spPr bwMode="auto">
              <a:xfrm flipV="1">
                <a:off x="2249" y="2523"/>
                <a:ext cx="34" cy="33"/>
              </a:xfrm>
              <a:prstGeom prst="line">
                <a:avLst/>
              </a:prstGeom>
              <a:noFill/>
              <a:ln w="14288">
                <a:solidFill>
                  <a:srgbClr val="999999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1319" name="Line 30"/>
              <p:cNvSpPr>
                <a:spLocks noChangeShapeType="1"/>
              </p:cNvSpPr>
              <p:nvPr/>
            </p:nvSpPr>
            <p:spPr bwMode="auto">
              <a:xfrm>
                <a:off x="1996" y="2193"/>
                <a:ext cx="19" cy="19"/>
              </a:xfrm>
              <a:prstGeom prst="line">
                <a:avLst/>
              </a:prstGeom>
              <a:noFill/>
              <a:ln w="14288">
                <a:solidFill>
                  <a:srgbClr val="999999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1320" name="Freeform 31"/>
              <p:cNvSpPr>
                <a:spLocks/>
              </p:cNvSpPr>
              <p:nvPr/>
            </p:nvSpPr>
            <p:spPr bwMode="auto">
              <a:xfrm>
                <a:off x="1924" y="2251"/>
                <a:ext cx="101" cy="124"/>
              </a:xfrm>
              <a:custGeom>
                <a:avLst/>
                <a:gdLst>
                  <a:gd name="T0" fmla="*/ 82 w 101"/>
                  <a:gd name="T1" fmla="*/ 0 h 124"/>
                  <a:gd name="T2" fmla="*/ 101 w 101"/>
                  <a:gd name="T3" fmla="*/ 23 h 124"/>
                  <a:gd name="T4" fmla="*/ 0 w 101"/>
                  <a:gd name="T5" fmla="*/ 124 h 124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101" h="124">
                    <a:moveTo>
                      <a:pt x="82" y="0"/>
                    </a:moveTo>
                    <a:lnTo>
                      <a:pt x="101" y="23"/>
                    </a:lnTo>
                    <a:lnTo>
                      <a:pt x="0" y="124"/>
                    </a:lnTo>
                  </a:path>
                </a:pathLst>
              </a:custGeom>
              <a:noFill/>
              <a:ln w="14288" cap="flat">
                <a:solidFill>
                  <a:srgbClr val="999999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1321" name="Freeform 32"/>
              <p:cNvSpPr>
                <a:spLocks/>
              </p:cNvSpPr>
              <p:nvPr/>
            </p:nvSpPr>
            <p:spPr bwMode="auto">
              <a:xfrm>
                <a:off x="2058" y="2160"/>
                <a:ext cx="81" cy="62"/>
              </a:xfrm>
              <a:custGeom>
                <a:avLst/>
                <a:gdLst>
                  <a:gd name="T0" fmla="*/ 0 w 81"/>
                  <a:gd name="T1" fmla="*/ 38 h 62"/>
                  <a:gd name="T2" fmla="*/ 19 w 81"/>
                  <a:gd name="T3" fmla="*/ 62 h 62"/>
                  <a:gd name="T4" fmla="*/ 81 w 81"/>
                  <a:gd name="T5" fmla="*/ 0 h 62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81" h="62">
                    <a:moveTo>
                      <a:pt x="0" y="38"/>
                    </a:moveTo>
                    <a:lnTo>
                      <a:pt x="19" y="62"/>
                    </a:lnTo>
                    <a:lnTo>
                      <a:pt x="81" y="0"/>
                    </a:lnTo>
                  </a:path>
                </a:pathLst>
              </a:custGeom>
              <a:noFill/>
              <a:ln w="14288" cap="flat">
                <a:solidFill>
                  <a:srgbClr val="999999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1322" name="Line 33"/>
              <p:cNvSpPr>
                <a:spLocks noChangeShapeType="1"/>
              </p:cNvSpPr>
              <p:nvPr/>
            </p:nvSpPr>
            <p:spPr bwMode="auto">
              <a:xfrm flipH="1">
                <a:off x="1996" y="2188"/>
                <a:ext cx="67" cy="72"/>
              </a:xfrm>
              <a:prstGeom prst="line">
                <a:avLst/>
              </a:prstGeom>
              <a:noFill/>
              <a:ln w="14288">
                <a:solidFill>
                  <a:srgbClr val="999999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1323" name="Line 34"/>
              <p:cNvSpPr>
                <a:spLocks noChangeShapeType="1"/>
              </p:cNvSpPr>
              <p:nvPr/>
            </p:nvSpPr>
            <p:spPr bwMode="auto">
              <a:xfrm flipH="1">
                <a:off x="2001" y="2193"/>
                <a:ext cx="33" cy="34"/>
              </a:xfrm>
              <a:prstGeom prst="line">
                <a:avLst/>
              </a:prstGeom>
              <a:noFill/>
              <a:ln w="14288">
                <a:solidFill>
                  <a:srgbClr val="999999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1324" name="Line 35"/>
              <p:cNvSpPr>
                <a:spLocks noChangeShapeType="1"/>
              </p:cNvSpPr>
              <p:nvPr/>
            </p:nvSpPr>
            <p:spPr bwMode="auto">
              <a:xfrm>
                <a:off x="2359" y="2518"/>
                <a:ext cx="1061" cy="1"/>
              </a:xfrm>
              <a:prstGeom prst="line">
                <a:avLst/>
              </a:prstGeom>
              <a:noFill/>
              <a:ln w="14288">
                <a:solidFill>
                  <a:srgbClr val="999999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1325" name="Line 36"/>
              <p:cNvSpPr>
                <a:spLocks noChangeShapeType="1"/>
              </p:cNvSpPr>
              <p:nvPr/>
            </p:nvSpPr>
            <p:spPr bwMode="auto">
              <a:xfrm>
                <a:off x="2359" y="2446"/>
                <a:ext cx="1061" cy="1"/>
              </a:xfrm>
              <a:prstGeom prst="line">
                <a:avLst/>
              </a:prstGeom>
              <a:noFill/>
              <a:ln w="14288">
                <a:solidFill>
                  <a:srgbClr val="999999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1326" name="Line 37"/>
              <p:cNvSpPr>
                <a:spLocks noChangeShapeType="1"/>
              </p:cNvSpPr>
              <p:nvPr/>
            </p:nvSpPr>
            <p:spPr bwMode="auto">
              <a:xfrm>
                <a:off x="2359" y="2303"/>
                <a:ext cx="1061" cy="1"/>
              </a:xfrm>
              <a:prstGeom prst="line">
                <a:avLst/>
              </a:prstGeom>
              <a:noFill/>
              <a:ln w="14288">
                <a:solidFill>
                  <a:srgbClr val="999999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1327" name="Line 38"/>
              <p:cNvSpPr>
                <a:spLocks noChangeShapeType="1"/>
              </p:cNvSpPr>
              <p:nvPr/>
            </p:nvSpPr>
            <p:spPr bwMode="auto">
              <a:xfrm>
                <a:off x="2359" y="2231"/>
                <a:ext cx="1061" cy="1"/>
              </a:xfrm>
              <a:prstGeom prst="line">
                <a:avLst/>
              </a:prstGeom>
              <a:noFill/>
              <a:ln w="14288">
                <a:solidFill>
                  <a:srgbClr val="999999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1328" name="Line 39"/>
              <p:cNvSpPr>
                <a:spLocks noChangeShapeType="1"/>
              </p:cNvSpPr>
              <p:nvPr/>
            </p:nvSpPr>
            <p:spPr bwMode="auto">
              <a:xfrm>
                <a:off x="3855" y="2518"/>
                <a:ext cx="1065" cy="1"/>
              </a:xfrm>
              <a:prstGeom prst="line">
                <a:avLst/>
              </a:prstGeom>
              <a:noFill/>
              <a:ln w="14288">
                <a:solidFill>
                  <a:srgbClr val="999999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1329" name="Line 40"/>
              <p:cNvSpPr>
                <a:spLocks noChangeShapeType="1"/>
              </p:cNvSpPr>
              <p:nvPr/>
            </p:nvSpPr>
            <p:spPr bwMode="auto">
              <a:xfrm>
                <a:off x="3855" y="2446"/>
                <a:ext cx="1065" cy="1"/>
              </a:xfrm>
              <a:prstGeom prst="line">
                <a:avLst/>
              </a:prstGeom>
              <a:noFill/>
              <a:ln w="14288">
                <a:solidFill>
                  <a:srgbClr val="999999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1330" name="Line 41"/>
              <p:cNvSpPr>
                <a:spLocks noChangeShapeType="1"/>
              </p:cNvSpPr>
              <p:nvPr/>
            </p:nvSpPr>
            <p:spPr bwMode="auto">
              <a:xfrm>
                <a:off x="4318" y="2375"/>
                <a:ext cx="602" cy="1"/>
              </a:xfrm>
              <a:prstGeom prst="line">
                <a:avLst/>
              </a:prstGeom>
              <a:noFill/>
              <a:ln w="14288">
                <a:solidFill>
                  <a:srgbClr val="999999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1331" name="Line 42"/>
              <p:cNvSpPr>
                <a:spLocks noChangeShapeType="1"/>
              </p:cNvSpPr>
              <p:nvPr/>
            </p:nvSpPr>
            <p:spPr bwMode="auto">
              <a:xfrm>
                <a:off x="3855" y="2303"/>
                <a:ext cx="1065" cy="1"/>
              </a:xfrm>
              <a:prstGeom prst="line">
                <a:avLst/>
              </a:prstGeom>
              <a:noFill/>
              <a:ln w="14288">
                <a:solidFill>
                  <a:srgbClr val="999999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1332" name="Line 43"/>
              <p:cNvSpPr>
                <a:spLocks noChangeShapeType="1"/>
              </p:cNvSpPr>
              <p:nvPr/>
            </p:nvSpPr>
            <p:spPr bwMode="auto">
              <a:xfrm>
                <a:off x="3855" y="2231"/>
                <a:ext cx="1065" cy="1"/>
              </a:xfrm>
              <a:prstGeom prst="line">
                <a:avLst/>
              </a:prstGeom>
              <a:noFill/>
              <a:ln w="14288">
                <a:solidFill>
                  <a:srgbClr val="999999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1333" name="Line 44"/>
              <p:cNvSpPr>
                <a:spLocks noChangeShapeType="1"/>
              </p:cNvSpPr>
              <p:nvPr/>
            </p:nvSpPr>
            <p:spPr bwMode="auto">
              <a:xfrm>
                <a:off x="864" y="2518"/>
                <a:ext cx="1060" cy="1"/>
              </a:xfrm>
              <a:prstGeom prst="line">
                <a:avLst/>
              </a:prstGeom>
              <a:noFill/>
              <a:ln w="14288">
                <a:solidFill>
                  <a:srgbClr val="999999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1334" name="Line 45"/>
              <p:cNvSpPr>
                <a:spLocks noChangeShapeType="1"/>
              </p:cNvSpPr>
              <p:nvPr/>
            </p:nvSpPr>
            <p:spPr bwMode="auto">
              <a:xfrm>
                <a:off x="864" y="2446"/>
                <a:ext cx="1060" cy="1"/>
              </a:xfrm>
              <a:prstGeom prst="line">
                <a:avLst/>
              </a:prstGeom>
              <a:noFill/>
              <a:ln w="14288">
                <a:solidFill>
                  <a:srgbClr val="999999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1335" name="Line 46"/>
              <p:cNvSpPr>
                <a:spLocks noChangeShapeType="1"/>
              </p:cNvSpPr>
              <p:nvPr/>
            </p:nvSpPr>
            <p:spPr bwMode="auto">
              <a:xfrm>
                <a:off x="864" y="2375"/>
                <a:ext cx="1060" cy="1"/>
              </a:xfrm>
              <a:prstGeom prst="line">
                <a:avLst/>
              </a:prstGeom>
              <a:noFill/>
              <a:ln w="14288">
                <a:solidFill>
                  <a:srgbClr val="999999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1336" name="Line 47"/>
              <p:cNvSpPr>
                <a:spLocks noChangeShapeType="1"/>
              </p:cNvSpPr>
              <p:nvPr/>
            </p:nvSpPr>
            <p:spPr bwMode="auto">
              <a:xfrm>
                <a:off x="864" y="2303"/>
                <a:ext cx="1060" cy="1"/>
              </a:xfrm>
              <a:prstGeom prst="line">
                <a:avLst/>
              </a:prstGeom>
              <a:noFill/>
              <a:ln w="14288">
                <a:solidFill>
                  <a:srgbClr val="999999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1337" name="Line 48"/>
              <p:cNvSpPr>
                <a:spLocks noChangeShapeType="1"/>
              </p:cNvSpPr>
              <p:nvPr/>
            </p:nvSpPr>
            <p:spPr bwMode="auto">
              <a:xfrm>
                <a:off x="864" y="2231"/>
                <a:ext cx="1060" cy="1"/>
              </a:xfrm>
              <a:prstGeom prst="line">
                <a:avLst/>
              </a:prstGeom>
              <a:noFill/>
              <a:ln w="14288">
                <a:solidFill>
                  <a:srgbClr val="999999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1338" name="Line 49"/>
              <p:cNvSpPr>
                <a:spLocks noChangeShapeType="1"/>
              </p:cNvSpPr>
              <p:nvPr/>
            </p:nvSpPr>
            <p:spPr bwMode="auto">
              <a:xfrm>
                <a:off x="1996" y="2595"/>
                <a:ext cx="1" cy="1094"/>
              </a:xfrm>
              <a:prstGeom prst="line">
                <a:avLst/>
              </a:prstGeom>
              <a:noFill/>
              <a:ln w="14288">
                <a:solidFill>
                  <a:srgbClr val="999999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1339" name="Line 50"/>
              <p:cNvSpPr>
                <a:spLocks noChangeShapeType="1"/>
              </p:cNvSpPr>
              <p:nvPr/>
            </p:nvSpPr>
            <p:spPr bwMode="auto">
              <a:xfrm>
                <a:off x="2068" y="2595"/>
                <a:ext cx="1" cy="1094"/>
              </a:xfrm>
              <a:prstGeom prst="line">
                <a:avLst/>
              </a:prstGeom>
              <a:noFill/>
              <a:ln w="14288">
                <a:solidFill>
                  <a:srgbClr val="999999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1340" name="Line 51"/>
              <p:cNvSpPr>
                <a:spLocks noChangeShapeType="1"/>
              </p:cNvSpPr>
              <p:nvPr/>
            </p:nvSpPr>
            <p:spPr bwMode="auto">
              <a:xfrm>
                <a:off x="2139" y="2595"/>
                <a:ext cx="1" cy="1094"/>
              </a:xfrm>
              <a:prstGeom prst="line">
                <a:avLst/>
              </a:prstGeom>
              <a:noFill/>
              <a:ln w="14288">
                <a:solidFill>
                  <a:srgbClr val="999999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1341" name="Line 52"/>
              <p:cNvSpPr>
                <a:spLocks noChangeShapeType="1"/>
              </p:cNvSpPr>
              <p:nvPr/>
            </p:nvSpPr>
            <p:spPr bwMode="auto">
              <a:xfrm>
                <a:off x="2211" y="2595"/>
                <a:ext cx="1" cy="1094"/>
              </a:xfrm>
              <a:prstGeom prst="line">
                <a:avLst/>
              </a:prstGeom>
              <a:noFill/>
              <a:ln w="14288">
                <a:solidFill>
                  <a:srgbClr val="999999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1342" name="Line 53"/>
              <p:cNvSpPr>
                <a:spLocks noChangeShapeType="1"/>
              </p:cNvSpPr>
              <p:nvPr/>
            </p:nvSpPr>
            <p:spPr bwMode="auto">
              <a:xfrm>
                <a:off x="2283" y="2595"/>
                <a:ext cx="1" cy="1094"/>
              </a:xfrm>
              <a:prstGeom prst="line">
                <a:avLst/>
              </a:prstGeom>
              <a:noFill/>
              <a:ln w="14288">
                <a:solidFill>
                  <a:srgbClr val="999999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1343" name="Line 54"/>
              <p:cNvSpPr>
                <a:spLocks noChangeShapeType="1"/>
              </p:cNvSpPr>
              <p:nvPr/>
            </p:nvSpPr>
            <p:spPr bwMode="auto">
              <a:xfrm>
                <a:off x="3496" y="1075"/>
                <a:ext cx="1" cy="1085"/>
              </a:xfrm>
              <a:prstGeom prst="line">
                <a:avLst/>
              </a:prstGeom>
              <a:noFill/>
              <a:ln w="14288">
                <a:solidFill>
                  <a:srgbClr val="999999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1344" name="Line 55"/>
              <p:cNvSpPr>
                <a:spLocks noChangeShapeType="1"/>
              </p:cNvSpPr>
              <p:nvPr/>
            </p:nvSpPr>
            <p:spPr bwMode="auto">
              <a:xfrm>
                <a:off x="3568" y="1075"/>
                <a:ext cx="1" cy="1085"/>
              </a:xfrm>
              <a:prstGeom prst="line">
                <a:avLst/>
              </a:prstGeom>
              <a:noFill/>
              <a:ln w="14288">
                <a:solidFill>
                  <a:srgbClr val="999999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1345" name="Line 56"/>
              <p:cNvSpPr>
                <a:spLocks noChangeShapeType="1"/>
              </p:cNvSpPr>
              <p:nvPr/>
            </p:nvSpPr>
            <p:spPr bwMode="auto">
              <a:xfrm>
                <a:off x="3640" y="1075"/>
                <a:ext cx="1" cy="1085"/>
              </a:xfrm>
              <a:prstGeom prst="line">
                <a:avLst/>
              </a:prstGeom>
              <a:noFill/>
              <a:ln w="14288">
                <a:solidFill>
                  <a:srgbClr val="999999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1346" name="Line 57"/>
              <p:cNvSpPr>
                <a:spLocks noChangeShapeType="1"/>
              </p:cNvSpPr>
              <p:nvPr/>
            </p:nvSpPr>
            <p:spPr bwMode="auto">
              <a:xfrm>
                <a:off x="3711" y="1075"/>
                <a:ext cx="1" cy="1085"/>
              </a:xfrm>
              <a:prstGeom prst="line">
                <a:avLst/>
              </a:prstGeom>
              <a:noFill/>
              <a:ln w="14288">
                <a:solidFill>
                  <a:srgbClr val="999999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1347" name="Line 58"/>
              <p:cNvSpPr>
                <a:spLocks noChangeShapeType="1"/>
              </p:cNvSpPr>
              <p:nvPr/>
            </p:nvSpPr>
            <p:spPr bwMode="auto">
              <a:xfrm>
                <a:off x="3783" y="1075"/>
                <a:ext cx="1" cy="1085"/>
              </a:xfrm>
              <a:prstGeom prst="line">
                <a:avLst/>
              </a:prstGeom>
              <a:noFill/>
              <a:ln w="14288">
                <a:solidFill>
                  <a:srgbClr val="999999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1348" name="Line 59"/>
              <p:cNvSpPr>
                <a:spLocks noChangeShapeType="1"/>
              </p:cNvSpPr>
              <p:nvPr/>
            </p:nvSpPr>
            <p:spPr bwMode="auto">
              <a:xfrm flipH="1">
                <a:off x="2713" y="1247"/>
                <a:ext cx="425" cy="1"/>
              </a:xfrm>
              <a:prstGeom prst="line">
                <a:avLst/>
              </a:prstGeom>
              <a:noFill/>
              <a:ln w="14288">
                <a:solidFill>
                  <a:srgbClr val="999999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1349" name="Rectangle 60"/>
              <p:cNvSpPr>
                <a:spLocks noChangeArrowheads="1"/>
              </p:cNvSpPr>
              <p:nvPr/>
            </p:nvSpPr>
            <p:spPr bwMode="auto">
              <a:xfrm>
                <a:off x="2555" y="1280"/>
                <a:ext cx="669" cy="669"/>
              </a:xfrm>
              <a:prstGeom prst="rect">
                <a:avLst/>
              </a:prstGeom>
              <a:noFill/>
              <a:ln w="14288">
                <a:solidFill>
                  <a:srgbClr val="999999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>
                  <a:defRPr sz="2400" b="1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 sz="2400" b="1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 sz="2400" b="1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 sz="2400" b="1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 sz="2400" b="1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endParaRPr lang="en-GB" altLang="en-US"/>
              </a:p>
            </p:txBody>
          </p:sp>
          <p:sp>
            <p:nvSpPr>
              <p:cNvPr id="31350" name="Line 61"/>
              <p:cNvSpPr>
                <a:spLocks noChangeShapeType="1"/>
              </p:cNvSpPr>
              <p:nvPr/>
            </p:nvSpPr>
            <p:spPr bwMode="auto">
              <a:xfrm>
                <a:off x="2923" y="1247"/>
                <a:ext cx="1" cy="86"/>
              </a:xfrm>
              <a:prstGeom prst="line">
                <a:avLst/>
              </a:prstGeom>
              <a:noFill/>
              <a:ln w="14288">
                <a:solidFill>
                  <a:srgbClr val="999999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1351" name="Freeform 62"/>
              <p:cNvSpPr>
                <a:spLocks/>
              </p:cNvSpPr>
              <p:nvPr/>
            </p:nvSpPr>
            <p:spPr bwMode="auto">
              <a:xfrm>
                <a:off x="2889" y="1300"/>
                <a:ext cx="72" cy="119"/>
              </a:xfrm>
              <a:custGeom>
                <a:avLst/>
                <a:gdLst>
                  <a:gd name="T0" fmla="*/ 34 w 15"/>
                  <a:gd name="T1" fmla="*/ 24 h 25"/>
                  <a:gd name="T2" fmla="*/ 67 w 15"/>
                  <a:gd name="T3" fmla="*/ 0 h 25"/>
                  <a:gd name="T4" fmla="*/ 72 w 15"/>
                  <a:gd name="T5" fmla="*/ 0 h 25"/>
                  <a:gd name="T6" fmla="*/ 48 w 15"/>
                  <a:gd name="T7" fmla="*/ 57 h 25"/>
                  <a:gd name="T8" fmla="*/ 34 w 15"/>
                  <a:gd name="T9" fmla="*/ 119 h 25"/>
                  <a:gd name="T10" fmla="*/ 24 w 15"/>
                  <a:gd name="T11" fmla="*/ 57 h 25"/>
                  <a:gd name="T12" fmla="*/ 0 w 15"/>
                  <a:gd name="T13" fmla="*/ 0 h 25"/>
                  <a:gd name="T14" fmla="*/ 0 w 15"/>
                  <a:gd name="T15" fmla="*/ 0 h 25"/>
                  <a:gd name="T16" fmla="*/ 34 w 15"/>
                  <a:gd name="T17" fmla="*/ 24 h 25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15" h="25">
                    <a:moveTo>
                      <a:pt x="7" y="5"/>
                    </a:moveTo>
                    <a:cubicBezTo>
                      <a:pt x="14" y="0"/>
                      <a:pt x="14" y="0"/>
                      <a:pt x="14" y="0"/>
                    </a:cubicBezTo>
                    <a:cubicBezTo>
                      <a:pt x="15" y="0"/>
                      <a:pt x="15" y="0"/>
                      <a:pt x="15" y="0"/>
                    </a:cubicBezTo>
                    <a:cubicBezTo>
                      <a:pt x="10" y="12"/>
                      <a:pt x="10" y="12"/>
                      <a:pt x="10" y="12"/>
                    </a:cubicBezTo>
                    <a:cubicBezTo>
                      <a:pt x="9" y="16"/>
                      <a:pt x="8" y="20"/>
                      <a:pt x="7" y="25"/>
                    </a:cubicBezTo>
                    <a:cubicBezTo>
                      <a:pt x="6" y="20"/>
                      <a:pt x="5" y="16"/>
                      <a:pt x="5" y="12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lnTo>
                      <a:pt x="7" y="5"/>
                    </a:lnTo>
                    <a:close/>
                  </a:path>
                </a:pathLst>
              </a:custGeom>
              <a:solidFill>
                <a:srgbClr val="9999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1352" name="Line 63"/>
              <p:cNvSpPr>
                <a:spLocks noChangeShapeType="1"/>
              </p:cNvSpPr>
              <p:nvPr/>
            </p:nvSpPr>
            <p:spPr bwMode="auto">
              <a:xfrm>
                <a:off x="2522" y="1367"/>
                <a:ext cx="1" cy="425"/>
              </a:xfrm>
              <a:prstGeom prst="line">
                <a:avLst/>
              </a:prstGeom>
              <a:noFill/>
              <a:ln w="14288">
                <a:solidFill>
                  <a:srgbClr val="999999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1353" name="Line 64"/>
              <p:cNvSpPr>
                <a:spLocks noChangeShapeType="1"/>
              </p:cNvSpPr>
              <p:nvPr/>
            </p:nvSpPr>
            <p:spPr bwMode="auto">
              <a:xfrm>
                <a:off x="2522" y="1577"/>
                <a:ext cx="86" cy="1"/>
              </a:xfrm>
              <a:prstGeom prst="line">
                <a:avLst/>
              </a:prstGeom>
              <a:noFill/>
              <a:ln w="14288">
                <a:solidFill>
                  <a:srgbClr val="999999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1354" name="Freeform 65"/>
              <p:cNvSpPr>
                <a:spLocks/>
              </p:cNvSpPr>
              <p:nvPr/>
            </p:nvSpPr>
            <p:spPr bwMode="auto">
              <a:xfrm>
                <a:off x="2579" y="1543"/>
                <a:ext cx="115" cy="72"/>
              </a:xfrm>
              <a:custGeom>
                <a:avLst/>
                <a:gdLst>
                  <a:gd name="T0" fmla="*/ 19 w 24"/>
                  <a:gd name="T1" fmla="*/ 34 h 15"/>
                  <a:gd name="T2" fmla="*/ 0 w 24"/>
                  <a:gd name="T3" fmla="*/ 0 h 15"/>
                  <a:gd name="T4" fmla="*/ 0 w 24"/>
                  <a:gd name="T5" fmla="*/ 0 h 15"/>
                  <a:gd name="T6" fmla="*/ 58 w 24"/>
                  <a:gd name="T7" fmla="*/ 24 h 15"/>
                  <a:gd name="T8" fmla="*/ 115 w 24"/>
                  <a:gd name="T9" fmla="*/ 34 h 15"/>
                  <a:gd name="T10" fmla="*/ 58 w 24"/>
                  <a:gd name="T11" fmla="*/ 48 h 15"/>
                  <a:gd name="T12" fmla="*/ 0 w 24"/>
                  <a:gd name="T13" fmla="*/ 72 h 15"/>
                  <a:gd name="T14" fmla="*/ 0 w 24"/>
                  <a:gd name="T15" fmla="*/ 72 h 15"/>
                  <a:gd name="T16" fmla="*/ 19 w 24"/>
                  <a:gd name="T17" fmla="*/ 34 h 15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24" h="15">
                    <a:moveTo>
                      <a:pt x="4" y="7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12" y="5"/>
                      <a:pt x="12" y="5"/>
                      <a:pt x="12" y="5"/>
                    </a:cubicBezTo>
                    <a:cubicBezTo>
                      <a:pt x="16" y="6"/>
                      <a:pt x="20" y="6"/>
                      <a:pt x="24" y="7"/>
                    </a:cubicBezTo>
                    <a:cubicBezTo>
                      <a:pt x="20" y="8"/>
                      <a:pt x="16" y="9"/>
                      <a:pt x="12" y="10"/>
                    </a:cubicBezTo>
                    <a:cubicBezTo>
                      <a:pt x="0" y="15"/>
                      <a:pt x="0" y="15"/>
                      <a:pt x="0" y="15"/>
                    </a:cubicBezTo>
                    <a:cubicBezTo>
                      <a:pt x="0" y="15"/>
                      <a:pt x="0" y="15"/>
                      <a:pt x="0" y="15"/>
                    </a:cubicBezTo>
                    <a:lnTo>
                      <a:pt x="4" y="7"/>
                    </a:lnTo>
                    <a:close/>
                  </a:path>
                </a:pathLst>
              </a:custGeom>
              <a:solidFill>
                <a:srgbClr val="9999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1355" name="Line 66"/>
              <p:cNvSpPr>
                <a:spLocks noChangeShapeType="1"/>
              </p:cNvSpPr>
              <p:nvPr/>
            </p:nvSpPr>
            <p:spPr bwMode="auto">
              <a:xfrm flipH="1">
                <a:off x="2713" y="1978"/>
                <a:ext cx="425" cy="1"/>
              </a:xfrm>
              <a:prstGeom prst="line">
                <a:avLst/>
              </a:prstGeom>
              <a:noFill/>
              <a:ln w="14288">
                <a:solidFill>
                  <a:srgbClr val="999999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1356" name="Line 67"/>
              <p:cNvSpPr>
                <a:spLocks noChangeShapeType="1"/>
              </p:cNvSpPr>
              <p:nvPr/>
            </p:nvSpPr>
            <p:spPr bwMode="auto">
              <a:xfrm flipH="1">
                <a:off x="2760" y="2064"/>
                <a:ext cx="29" cy="1"/>
              </a:xfrm>
              <a:prstGeom prst="line">
                <a:avLst/>
              </a:prstGeom>
              <a:noFill/>
              <a:ln w="14288">
                <a:solidFill>
                  <a:srgbClr val="999999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1357" name="Freeform 68"/>
              <p:cNvSpPr>
                <a:spLocks/>
              </p:cNvSpPr>
              <p:nvPr/>
            </p:nvSpPr>
            <p:spPr bwMode="auto">
              <a:xfrm>
                <a:off x="2713" y="1978"/>
                <a:ext cx="28" cy="53"/>
              </a:xfrm>
              <a:custGeom>
                <a:avLst/>
                <a:gdLst>
                  <a:gd name="T0" fmla="*/ 28 w 28"/>
                  <a:gd name="T1" fmla="*/ 53 h 53"/>
                  <a:gd name="T2" fmla="*/ 0 w 28"/>
                  <a:gd name="T3" fmla="*/ 53 h 53"/>
                  <a:gd name="T4" fmla="*/ 0 w 28"/>
                  <a:gd name="T5" fmla="*/ 0 h 53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28" h="53">
                    <a:moveTo>
                      <a:pt x="28" y="53"/>
                    </a:moveTo>
                    <a:lnTo>
                      <a:pt x="0" y="53"/>
                    </a:lnTo>
                    <a:lnTo>
                      <a:pt x="0" y="0"/>
                    </a:lnTo>
                  </a:path>
                </a:pathLst>
              </a:custGeom>
              <a:noFill/>
              <a:ln w="14288" cap="flat">
                <a:solidFill>
                  <a:srgbClr val="999999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1358" name="Freeform 69"/>
              <p:cNvSpPr>
                <a:spLocks/>
              </p:cNvSpPr>
              <p:nvPr/>
            </p:nvSpPr>
            <p:spPr bwMode="auto">
              <a:xfrm>
                <a:off x="2713" y="2102"/>
                <a:ext cx="28" cy="129"/>
              </a:xfrm>
              <a:custGeom>
                <a:avLst/>
                <a:gdLst>
                  <a:gd name="T0" fmla="*/ 0 w 28"/>
                  <a:gd name="T1" fmla="*/ 129 h 129"/>
                  <a:gd name="T2" fmla="*/ 0 w 28"/>
                  <a:gd name="T3" fmla="*/ 0 h 129"/>
                  <a:gd name="T4" fmla="*/ 28 w 28"/>
                  <a:gd name="T5" fmla="*/ 0 h 129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28" h="129">
                    <a:moveTo>
                      <a:pt x="0" y="129"/>
                    </a:moveTo>
                    <a:lnTo>
                      <a:pt x="0" y="0"/>
                    </a:lnTo>
                    <a:lnTo>
                      <a:pt x="28" y="0"/>
                    </a:lnTo>
                  </a:path>
                </a:pathLst>
              </a:custGeom>
              <a:noFill/>
              <a:ln w="14288" cap="flat">
                <a:solidFill>
                  <a:srgbClr val="999999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1359" name="Line 70"/>
              <p:cNvSpPr>
                <a:spLocks noChangeShapeType="1"/>
              </p:cNvSpPr>
              <p:nvPr/>
            </p:nvSpPr>
            <p:spPr bwMode="auto">
              <a:xfrm flipV="1">
                <a:off x="2741" y="2031"/>
                <a:ext cx="1" cy="71"/>
              </a:xfrm>
              <a:prstGeom prst="line">
                <a:avLst/>
              </a:prstGeom>
              <a:noFill/>
              <a:ln w="14288">
                <a:solidFill>
                  <a:srgbClr val="999999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1360" name="Line 71"/>
              <p:cNvSpPr>
                <a:spLocks noChangeShapeType="1"/>
              </p:cNvSpPr>
              <p:nvPr/>
            </p:nvSpPr>
            <p:spPr bwMode="auto">
              <a:xfrm flipV="1">
                <a:off x="2760" y="2031"/>
                <a:ext cx="1" cy="71"/>
              </a:xfrm>
              <a:prstGeom prst="line">
                <a:avLst/>
              </a:prstGeom>
              <a:noFill/>
              <a:ln w="14288">
                <a:solidFill>
                  <a:srgbClr val="999999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1361" name="Line 72"/>
              <p:cNvSpPr>
                <a:spLocks noChangeShapeType="1"/>
              </p:cNvSpPr>
              <p:nvPr/>
            </p:nvSpPr>
            <p:spPr bwMode="auto">
              <a:xfrm flipH="1">
                <a:off x="2870" y="2064"/>
                <a:ext cx="24" cy="1"/>
              </a:xfrm>
              <a:prstGeom prst="line">
                <a:avLst/>
              </a:prstGeom>
              <a:noFill/>
              <a:ln w="14288">
                <a:solidFill>
                  <a:srgbClr val="999999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1362" name="Freeform 73"/>
              <p:cNvSpPr>
                <a:spLocks/>
              </p:cNvSpPr>
              <p:nvPr/>
            </p:nvSpPr>
            <p:spPr bwMode="auto">
              <a:xfrm>
                <a:off x="2818" y="1978"/>
                <a:ext cx="33" cy="53"/>
              </a:xfrm>
              <a:custGeom>
                <a:avLst/>
                <a:gdLst>
                  <a:gd name="T0" fmla="*/ 33 w 33"/>
                  <a:gd name="T1" fmla="*/ 53 h 53"/>
                  <a:gd name="T2" fmla="*/ 0 w 33"/>
                  <a:gd name="T3" fmla="*/ 53 h 53"/>
                  <a:gd name="T4" fmla="*/ 0 w 33"/>
                  <a:gd name="T5" fmla="*/ 0 h 53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33" h="53">
                    <a:moveTo>
                      <a:pt x="33" y="53"/>
                    </a:moveTo>
                    <a:lnTo>
                      <a:pt x="0" y="53"/>
                    </a:lnTo>
                    <a:lnTo>
                      <a:pt x="0" y="0"/>
                    </a:lnTo>
                  </a:path>
                </a:pathLst>
              </a:custGeom>
              <a:noFill/>
              <a:ln w="14288" cap="flat">
                <a:solidFill>
                  <a:srgbClr val="999999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1363" name="Freeform 74"/>
              <p:cNvSpPr>
                <a:spLocks/>
              </p:cNvSpPr>
              <p:nvPr/>
            </p:nvSpPr>
            <p:spPr bwMode="auto">
              <a:xfrm>
                <a:off x="2818" y="2102"/>
                <a:ext cx="33" cy="201"/>
              </a:xfrm>
              <a:custGeom>
                <a:avLst/>
                <a:gdLst>
                  <a:gd name="T0" fmla="*/ 0 w 33"/>
                  <a:gd name="T1" fmla="*/ 201 h 201"/>
                  <a:gd name="T2" fmla="*/ 0 w 33"/>
                  <a:gd name="T3" fmla="*/ 0 h 201"/>
                  <a:gd name="T4" fmla="*/ 33 w 33"/>
                  <a:gd name="T5" fmla="*/ 0 h 201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33" h="201">
                    <a:moveTo>
                      <a:pt x="0" y="201"/>
                    </a:moveTo>
                    <a:lnTo>
                      <a:pt x="0" y="0"/>
                    </a:lnTo>
                    <a:lnTo>
                      <a:pt x="33" y="0"/>
                    </a:lnTo>
                  </a:path>
                </a:pathLst>
              </a:custGeom>
              <a:noFill/>
              <a:ln w="14288" cap="flat">
                <a:solidFill>
                  <a:srgbClr val="999999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1364" name="Line 75"/>
              <p:cNvSpPr>
                <a:spLocks noChangeShapeType="1"/>
              </p:cNvSpPr>
              <p:nvPr/>
            </p:nvSpPr>
            <p:spPr bwMode="auto">
              <a:xfrm flipV="1">
                <a:off x="2851" y="2031"/>
                <a:ext cx="1" cy="71"/>
              </a:xfrm>
              <a:prstGeom prst="line">
                <a:avLst/>
              </a:prstGeom>
              <a:noFill/>
              <a:ln w="14288">
                <a:solidFill>
                  <a:srgbClr val="999999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1365" name="Line 76"/>
              <p:cNvSpPr>
                <a:spLocks noChangeShapeType="1"/>
              </p:cNvSpPr>
              <p:nvPr/>
            </p:nvSpPr>
            <p:spPr bwMode="auto">
              <a:xfrm flipV="1">
                <a:off x="2870" y="2031"/>
                <a:ext cx="1" cy="71"/>
              </a:xfrm>
              <a:prstGeom prst="line">
                <a:avLst/>
              </a:prstGeom>
              <a:noFill/>
              <a:ln w="14288">
                <a:solidFill>
                  <a:srgbClr val="999999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1366" name="Line 77"/>
              <p:cNvSpPr>
                <a:spLocks noChangeShapeType="1"/>
              </p:cNvSpPr>
              <p:nvPr/>
            </p:nvSpPr>
            <p:spPr bwMode="auto">
              <a:xfrm flipH="1">
                <a:off x="2975" y="2064"/>
                <a:ext cx="24" cy="1"/>
              </a:xfrm>
              <a:prstGeom prst="line">
                <a:avLst/>
              </a:prstGeom>
              <a:noFill/>
              <a:ln w="14288">
                <a:solidFill>
                  <a:srgbClr val="999999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1367" name="Freeform 78"/>
              <p:cNvSpPr>
                <a:spLocks/>
              </p:cNvSpPr>
              <p:nvPr/>
            </p:nvSpPr>
            <p:spPr bwMode="auto">
              <a:xfrm>
                <a:off x="2923" y="1978"/>
                <a:ext cx="33" cy="53"/>
              </a:xfrm>
              <a:custGeom>
                <a:avLst/>
                <a:gdLst>
                  <a:gd name="T0" fmla="*/ 33 w 33"/>
                  <a:gd name="T1" fmla="*/ 53 h 53"/>
                  <a:gd name="T2" fmla="*/ 0 w 33"/>
                  <a:gd name="T3" fmla="*/ 53 h 53"/>
                  <a:gd name="T4" fmla="*/ 0 w 33"/>
                  <a:gd name="T5" fmla="*/ 0 h 53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33" h="53">
                    <a:moveTo>
                      <a:pt x="33" y="53"/>
                    </a:moveTo>
                    <a:lnTo>
                      <a:pt x="0" y="53"/>
                    </a:lnTo>
                    <a:lnTo>
                      <a:pt x="0" y="0"/>
                    </a:lnTo>
                  </a:path>
                </a:pathLst>
              </a:custGeom>
              <a:noFill/>
              <a:ln w="14288" cap="flat">
                <a:solidFill>
                  <a:srgbClr val="999999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1368" name="Freeform 79"/>
              <p:cNvSpPr>
                <a:spLocks/>
              </p:cNvSpPr>
              <p:nvPr/>
            </p:nvSpPr>
            <p:spPr bwMode="auto">
              <a:xfrm>
                <a:off x="2923" y="2102"/>
                <a:ext cx="33" cy="273"/>
              </a:xfrm>
              <a:custGeom>
                <a:avLst/>
                <a:gdLst>
                  <a:gd name="T0" fmla="*/ 0 w 33"/>
                  <a:gd name="T1" fmla="*/ 273 h 273"/>
                  <a:gd name="T2" fmla="*/ 0 w 33"/>
                  <a:gd name="T3" fmla="*/ 0 h 273"/>
                  <a:gd name="T4" fmla="*/ 33 w 33"/>
                  <a:gd name="T5" fmla="*/ 0 h 273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33" h="273">
                    <a:moveTo>
                      <a:pt x="0" y="273"/>
                    </a:moveTo>
                    <a:lnTo>
                      <a:pt x="0" y="0"/>
                    </a:lnTo>
                    <a:lnTo>
                      <a:pt x="33" y="0"/>
                    </a:lnTo>
                  </a:path>
                </a:pathLst>
              </a:custGeom>
              <a:noFill/>
              <a:ln w="14288" cap="flat">
                <a:solidFill>
                  <a:srgbClr val="999999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1369" name="Line 80"/>
              <p:cNvSpPr>
                <a:spLocks noChangeShapeType="1"/>
              </p:cNvSpPr>
              <p:nvPr/>
            </p:nvSpPr>
            <p:spPr bwMode="auto">
              <a:xfrm flipV="1">
                <a:off x="2956" y="2031"/>
                <a:ext cx="1" cy="71"/>
              </a:xfrm>
              <a:prstGeom prst="line">
                <a:avLst/>
              </a:prstGeom>
              <a:noFill/>
              <a:ln w="14288">
                <a:solidFill>
                  <a:srgbClr val="999999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1370" name="Line 81"/>
              <p:cNvSpPr>
                <a:spLocks noChangeShapeType="1"/>
              </p:cNvSpPr>
              <p:nvPr/>
            </p:nvSpPr>
            <p:spPr bwMode="auto">
              <a:xfrm flipV="1">
                <a:off x="2975" y="2031"/>
                <a:ext cx="1" cy="71"/>
              </a:xfrm>
              <a:prstGeom prst="line">
                <a:avLst/>
              </a:prstGeom>
              <a:noFill/>
              <a:ln w="14288">
                <a:solidFill>
                  <a:srgbClr val="999999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1371" name="Line 82"/>
              <p:cNvSpPr>
                <a:spLocks noChangeShapeType="1"/>
              </p:cNvSpPr>
              <p:nvPr/>
            </p:nvSpPr>
            <p:spPr bwMode="auto">
              <a:xfrm flipH="1">
                <a:off x="3081" y="2064"/>
                <a:ext cx="28" cy="1"/>
              </a:xfrm>
              <a:prstGeom prst="line">
                <a:avLst/>
              </a:prstGeom>
              <a:noFill/>
              <a:ln w="14288">
                <a:solidFill>
                  <a:srgbClr val="999999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1372" name="Freeform 83"/>
              <p:cNvSpPr>
                <a:spLocks/>
              </p:cNvSpPr>
              <p:nvPr/>
            </p:nvSpPr>
            <p:spPr bwMode="auto">
              <a:xfrm>
                <a:off x="3033" y="1978"/>
                <a:ext cx="28" cy="53"/>
              </a:xfrm>
              <a:custGeom>
                <a:avLst/>
                <a:gdLst>
                  <a:gd name="T0" fmla="*/ 28 w 28"/>
                  <a:gd name="T1" fmla="*/ 53 h 53"/>
                  <a:gd name="T2" fmla="*/ 0 w 28"/>
                  <a:gd name="T3" fmla="*/ 53 h 53"/>
                  <a:gd name="T4" fmla="*/ 0 w 28"/>
                  <a:gd name="T5" fmla="*/ 0 h 53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28" h="53">
                    <a:moveTo>
                      <a:pt x="28" y="53"/>
                    </a:moveTo>
                    <a:lnTo>
                      <a:pt x="0" y="53"/>
                    </a:lnTo>
                    <a:lnTo>
                      <a:pt x="0" y="0"/>
                    </a:lnTo>
                  </a:path>
                </a:pathLst>
              </a:custGeom>
              <a:noFill/>
              <a:ln w="14288" cap="flat">
                <a:solidFill>
                  <a:srgbClr val="999999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1373" name="Freeform 84"/>
              <p:cNvSpPr>
                <a:spLocks/>
              </p:cNvSpPr>
              <p:nvPr/>
            </p:nvSpPr>
            <p:spPr bwMode="auto">
              <a:xfrm>
                <a:off x="3033" y="2102"/>
                <a:ext cx="28" cy="344"/>
              </a:xfrm>
              <a:custGeom>
                <a:avLst/>
                <a:gdLst>
                  <a:gd name="T0" fmla="*/ 0 w 28"/>
                  <a:gd name="T1" fmla="*/ 344 h 344"/>
                  <a:gd name="T2" fmla="*/ 0 w 28"/>
                  <a:gd name="T3" fmla="*/ 0 h 344"/>
                  <a:gd name="T4" fmla="*/ 28 w 28"/>
                  <a:gd name="T5" fmla="*/ 0 h 344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28" h="344">
                    <a:moveTo>
                      <a:pt x="0" y="344"/>
                    </a:moveTo>
                    <a:lnTo>
                      <a:pt x="0" y="0"/>
                    </a:lnTo>
                    <a:lnTo>
                      <a:pt x="28" y="0"/>
                    </a:lnTo>
                  </a:path>
                </a:pathLst>
              </a:custGeom>
              <a:noFill/>
              <a:ln w="14288" cap="flat">
                <a:solidFill>
                  <a:srgbClr val="999999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1374" name="Line 85"/>
              <p:cNvSpPr>
                <a:spLocks noChangeShapeType="1"/>
              </p:cNvSpPr>
              <p:nvPr/>
            </p:nvSpPr>
            <p:spPr bwMode="auto">
              <a:xfrm flipV="1">
                <a:off x="3061" y="2031"/>
                <a:ext cx="1" cy="71"/>
              </a:xfrm>
              <a:prstGeom prst="line">
                <a:avLst/>
              </a:prstGeom>
              <a:noFill/>
              <a:ln w="14288">
                <a:solidFill>
                  <a:srgbClr val="999999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1375" name="Line 86"/>
              <p:cNvSpPr>
                <a:spLocks noChangeShapeType="1"/>
              </p:cNvSpPr>
              <p:nvPr/>
            </p:nvSpPr>
            <p:spPr bwMode="auto">
              <a:xfrm flipV="1">
                <a:off x="3081" y="2031"/>
                <a:ext cx="1" cy="71"/>
              </a:xfrm>
              <a:prstGeom prst="line">
                <a:avLst/>
              </a:prstGeom>
              <a:noFill/>
              <a:ln w="14288">
                <a:solidFill>
                  <a:srgbClr val="999999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1376" name="Line 87"/>
              <p:cNvSpPr>
                <a:spLocks noChangeShapeType="1"/>
              </p:cNvSpPr>
              <p:nvPr/>
            </p:nvSpPr>
            <p:spPr bwMode="auto">
              <a:xfrm flipH="1">
                <a:off x="3190" y="2064"/>
                <a:ext cx="24" cy="1"/>
              </a:xfrm>
              <a:prstGeom prst="line">
                <a:avLst/>
              </a:prstGeom>
              <a:noFill/>
              <a:ln w="14288">
                <a:solidFill>
                  <a:srgbClr val="999999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1377" name="Freeform 88"/>
              <p:cNvSpPr>
                <a:spLocks/>
              </p:cNvSpPr>
              <p:nvPr/>
            </p:nvSpPr>
            <p:spPr bwMode="auto">
              <a:xfrm>
                <a:off x="3138" y="1978"/>
                <a:ext cx="29" cy="53"/>
              </a:xfrm>
              <a:custGeom>
                <a:avLst/>
                <a:gdLst>
                  <a:gd name="T0" fmla="*/ 29 w 29"/>
                  <a:gd name="T1" fmla="*/ 53 h 53"/>
                  <a:gd name="T2" fmla="*/ 0 w 29"/>
                  <a:gd name="T3" fmla="*/ 53 h 53"/>
                  <a:gd name="T4" fmla="*/ 0 w 29"/>
                  <a:gd name="T5" fmla="*/ 0 h 53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29" h="53">
                    <a:moveTo>
                      <a:pt x="29" y="53"/>
                    </a:moveTo>
                    <a:lnTo>
                      <a:pt x="0" y="53"/>
                    </a:lnTo>
                    <a:lnTo>
                      <a:pt x="0" y="0"/>
                    </a:lnTo>
                  </a:path>
                </a:pathLst>
              </a:custGeom>
              <a:noFill/>
              <a:ln w="14288" cap="flat">
                <a:solidFill>
                  <a:srgbClr val="999999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1378" name="Freeform 89"/>
              <p:cNvSpPr>
                <a:spLocks/>
              </p:cNvSpPr>
              <p:nvPr/>
            </p:nvSpPr>
            <p:spPr bwMode="auto">
              <a:xfrm>
                <a:off x="3138" y="2102"/>
                <a:ext cx="29" cy="416"/>
              </a:xfrm>
              <a:custGeom>
                <a:avLst/>
                <a:gdLst>
                  <a:gd name="T0" fmla="*/ 0 w 29"/>
                  <a:gd name="T1" fmla="*/ 416 h 416"/>
                  <a:gd name="T2" fmla="*/ 0 w 29"/>
                  <a:gd name="T3" fmla="*/ 0 h 416"/>
                  <a:gd name="T4" fmla="*/ 29 w 29"/>
                  <a:gd name="T5" fmla="*/ 0 h 416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29" h="416">
                    <a:moveTo>
                      <a:pt x="0" y="416"/>
                    </a:moveTo>
                    <a:lnTo>
                      <a:pt x="0" y="0"/>
                    </a:lnTo>
                    <a:lnTo>
                      <a:pt x="29" y="0"/>
                    </a:lnTo>
                  </a:path>
                </a:pathLst>
              </a:custGeom>
              <a:noFill/>
              <a:ln w="14288" cap="flat">
                <a:solidFill>
                  <a:srgbClr val="999999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1379" name="Line 90"/>
              <p:cNvSpPr>
                <a:spLocks noChangeShapeType="1"/>
              </p:cNvSpPr>
              <p:nvPr/>
            </p:nvSpPr>
            <p:spPr bwMode="auto">
              <a:xfrm flipV="1">
                <a:off x="3167" y="2031"/>
                <a:ext cx="1" cy="71"/>
              </a:xfrm>
              <a:prstGeom prst="line">
                <a:avLst/>
              </a:prstGeom>
              <a:noFill/>
              <a:ln w="14288">
                <a:solidFill>
                  <a:srgbClr val="999999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1380" name="Line 91"/>
              <p:cNvSpPr>
                <a:spLocks noChangeShapeType="1"/>
              </p:cNvSpPr>
              <p:nvPr/>
            </p:nvSpPr>
            <p:spPr bwMode="auto">
              <a:xfrm flipV="1">
                <a:off x="3186" y="2031"/>
                <a:ext cx="1" cy="71"/>
              </a:xfrm>
              <a:prstGeom prst="line">
                <a:avLst/>
              </a:prstGeom>
              <a:noFill/>
              <a:ln w="14288">
                <a:solidFill>
                  <a:srgbClr val="999999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1381" name="Line 92"/>
              <p:cNvSpPr>
                <a:spLocks noChangeShapeType="1"/>
              </p:cNvSpPr>
              <p:nvPr/>
            </p:nvSpPr>
            <p:spPr bwMode="auto">
              <a:xfrm flipV="1">
                <a:off x="2923" y="1897"/>
                <a:ext cx="1" cy="81"/>
              </a:xfrm>
              <a:prstGeom prst="line">
                <a:avLst/>
              </a:prstGeom>
              <a:noFill/>
              <a:ln w="14288">
                <a:solidFill>
                  <a:srgbClr val="999999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1382" name="Freeform 93"/>
              <p:cNvSpPr>
                <a:spLocks/>
              </p:cNvSpPr>
              <p:nvPr/>
            </p:nvSpPr>
            <p:spPr bwMode="auto">
              <a:xfrm>
                <a:off x="2889" y="1811"/>
                <a:ext cx="72" cy="115"/>
              </a:xfrm>
              <a:custGeom>
                <a:avLst/>
                <a:gdLst>
                  <a:gd name="T0" fmla="*/ 34 w 15"/>
                  <a:gd name="T1" fmla="*/ 96 h 24"/>
                  <a:gd name="T2" fmla="*/ 67 w 15"/>
                  <a:gd name="T3" fmla="*/ 115 h 24"/>
                  <a:gd name="T4" fmla="*/ 72 w 15"/>
                  <a:gd name="T5" fmla="*/ 115 h 24"/>
                  <a:gd name="T6" fmla="*/ 48 w 15"/>
                  <a:gd name="T7" fmla="*/ 58 h 24"/>
                  <a:gd name="T8" fmla="*/ 34 w 15"/>
                  <a:gd name="T9" fmla="*/ 0 h 24"/>
                  <a:gd name="T10" fmla="*/ 24 w 15"/>
                  <a:gd name="T11" fmla="*/ 58 h 24"/>
                  <a:gd name="T12" fmla="*/ 0 w 15"/>
                  <a:gd name="T13" fmla="*/ 115 h 24"/>
                  <a:gd name="T14" fmla="*/ 0 w 15"/>
                  <a:gd name="T15" fmla="*/ 115 h 24"/>
                  <a:gd name="T16" fmla="*/ 34 w 15"/>
                  <a:gd name="T17" fmla="*/ 96 h 24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15" h="24">
                    <a:moveTo>
                      <a:pt x="7" y="20"/>
                    </a:moveTo>
                    <a:cubicBezTo>
                      <a:pt x="14" y="24"/>
                      <a:pt x="14" y="24"/>
                      <a:pt x="14" y="24"/>
                    </a:cubicBezTo>
                    <a:cubicBezTo>
                      <a:pt x="15" y="24"/>
                      <a:pt x="15" y="24"/>
                      <a:pt x="15" y="24"/>
                    </a:cubicBezTo>
                    <a:cubicBezTo>
                      <a:pt x="10" y="12"/>
                      <a:pt x="10" y="12"/>
                      <a:pt x="10" y="12"/>
                    </a:cubicBezTo>
                    <a:cubicBezTo>
                      <a:pt x="9" y="8"/>
                      <a:pt x="8" y="4"/>
                      <a:pt x="7" y="0"/>
                    </a:cubicBezTo>
                    <a:cubicBezTo>
                      <a:pt x="6" y="4"/>
                      <a:pt x="5" y="8"/>
                      <a:pt x="5" y="12"/>
                    </a:cubicBezTo>
                    <a:cubicBezTo>
                      <a:pt x="0" y="24"/>
                      <a:pt x="0" y="24"/>
                      <a:pt x="0" y="24"/>
                    </a:cubicBezTo>
                    <a:cubicBezTo>
                      <a:pt x="0" y="24"/>
                      <a:pt x="0" y="24"/>
                      <a:pt x="0" y="24"/>
                    </a:cubicBezTo>
                    <a:lnTo>
                      <a:pt x="7" y="20"/>
                    </a:lnTo>
                    <a:close/>
                  </a:path>
                </a:pathLst>
              </a:custGeom>
              <a:solidFill>
                <a:srgbClr val="9999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1383" name="Line 94"/>
              <p:cNvSpPr>
                <a:spLocks noChangeShapeType="1"/>
              </p:cNvSpPr>
              <p:nvPr/>
            </p:nvSpPr>
            <p:spPr bwMode="auto">
              <a:xfrm flipV="1">
                <a:off x="3257" y="1433"/>
                <a:ext cx="1" cy="426"/>
              </a:xfrm>
              <a:prstGeom prst="line">
                <a:avLst/>
              </a:prstGeom>
              <a:noFill/>
              <a:ln w="14288">
                <a:solidFill>
                  <a:srgbClr val="999999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1384" name="Line 95"/>
              <p:cNvSpPr>
                <a:spLocks noChangeShapeType="1"/>
              </p:cNvSpPr>
              <p:nvPr/>
            </p:nvSpPr>
            <p:spPr bwMode="auto">
              <a:xfrm flipV="1">
                <a:off x="3343" y="1486"/>
                <a:ext cx="1" cy="29"/>
              </a:xfrm>
              <a:prstGeom prst="line">
                <a:avLst/>
              </a:prstGeom>
              <a:noFill/>
              <a:ln w="14288">
                <a:solidFill>
                  <a:srgbClr val="999999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1385" name="Freeform 96"/>
              <p:cNvSpPr>
                <a:spLocks/>
              </p:cNvSpPr>
              <p:nvPr/>
            </p:nvSpPr>
            <p:spPr bwMode="auto">
              <a:xfrm>
                <a:off x="3257" y="1433"/>
                <a:ext cx="48" cy="34"/>
              </a:xfrm>
              <a:custGeom>
                <a:avLst/>
                <a:gdLst>
                  <a:gd name="T0" fmla="*/ 48 w 48"/>
                  <a:gd name="T1" fmla="*/ 34 h 34"/>
                  <a:gd name="T2" fmla="*/ 48 w 48"/>
                  <a:gd name="T3" fmla="*/ 0 h 34"/>
                  <a:gd name="T4" fmla="*/ 0 w 48"/>
                  <a:gd name="T5" fmla="*/ 0 h 34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48" h="34">
                    <a:moveTo>
                      <a:pt x="48" y="34"/>
                    </a:moveTo>
                    <a:lnTo>
                      <a:pt x="48" y="0"/>
                    </a:lnTo>
                    <a:lnTo>
                      <a:pt x="0" y="0"/>
                    </a:lnTo>
                  </a:path>
                </a:pathLst>
              </a:custGeom>
              <a:noFill/>
              <a:ln w="14288" cap="flat">
                <a:solidFill>
                  <a:srgbClr val="999999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1386" name="Freeform 97"/>
              <p:cNvSpPr>
                <a:spLocks/>
              </p:cNvSpPr>
              <p:nvPr/>
            </p:nvSpPr>
            <p:spPr bwMode="auto">
              <a:xfrm>
                <a:off x="3377" y="1367"/>
                <a:ext cx="119" cy="100"/>
              </a:xfrm>
              <a:custGeom>
                <a:avLst/>
                <a:gdLst>
                  <a:gd name="T0" fmla="*/ 0 w 119"/>
                  <a:gd name="T1" fmla="*/ 100 h 100"/>
                  <a:gd name="T2" fmla="*/ 0 w 119"/>
                  <a:gd name="T3" fmla="*/ 66 h 100"/>
                  <a:gd name="T4" fmla="*/ 119 w 119"/>
                  <a:gd name="T5" fmla="*/ 66 h 100"/>
                  <a:gd name="T6" fmla="*/ 119 w 119"/>
                  <a:gd name="T7" fmla="*/ 0 h 100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19" h="100">
                    <a:moveTo>
                      <a:pt x="0" y="100"/>
                    </a:moveTo>
                    <a:lnTo>
                      <a:pt x="0" y="66"/>
                    </a:lnTo>
                    <a:lnTo>
                      <a:pt x="119" y="66"/>
                    </a:lnTo>
                    <a:lnTo>
                      <a:pt x="119" y="0"/>
                    </a:lnTo>
                  </a:path>
                </a:pathLst>
              </a:custGeom>
              <a:noFill/>
              <a:ln w="14288" cap="flat">
                <a:solidFill>
                  <a:srgbClr val="999999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1387" name="Line 98"/>
              <p:cNvSpPr>
                <a:spLocks noChangeShapeType="1"/>
              </p:cNvSpPr>
              <p:nvPr/>
            </p:nvSpPr>
            <p:spPr bwMode="auto">
              <a:xfrm flipH="1">
                <a:off x="3305" y="1467"/>
                <a:ext cx="72" cy="1"/>
              </a:xfrm>
              <a:prstGeom prst="line">
                <a:avLst/>
              </a:prstGeom>
              <a:noFill/>
              <a:ln w="14288">
                <a:solidFill>
                  <a:srgbClr val="999999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1388" name="Line 99"/>
              <p:cNvSpPr>
                <a:spLocks noChangeShapeType="1"/>
              </p:cNvSpPr>
              <p:nvPr/>
            </p:nvSpPr>
            <p:spPr bwMode="auto">
              <a:xfrm flipH="1">
                <a:off x="3305" y="1486"/>
                <a:ext cx="72" cy="1"/>
              </a:xfrm>
              <a:prstGeom prst="line">
                <a:avLst/>
              </a:prstGeom>
              <a:noFill/>
              <a:ln w="14288">
                <a:solidFill>
                  <a:srgbClr val="999999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1389" name="Line 100"/>
              <p:cNvSpPr>
                <a:spLocks noChangeShapeType="1"/>
              </p:cNvSpPr>
              <p:nvPr/>
            </p:nvSpPr>
            <p:spPr bwMode="auto">
              <a:xfrm flipV="1">
                <a:off x="3343" y="1591"/>
                <a:ext cx="1" cy="29"/>
              </a:xfrm>
              <a:prstGeom prst="line">
                <a:avLst/>
              </a:prstGeom>
              <a:noFill/>
              <a:ln w="14288">
                <a:solidFill>
                  <a:srgbClr val="999999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1390" name="Freeform 101"/>
              <p:cNvSpPr>
                <a:spLocks/>
              </p:cNvSpPr>
              <p:nvPr/>
            </p:nvSpPr>
            <p:spPr bwMode="auto">
              <a:xfrm>
                <a:off x="3257" y="1543"/>
                <a:ext cx="48" cy="29"/>
              </a:xfrm>
              <a:custGeom>
                <a:avLst/>
                <a:gdLst>
                  <a:gd name="T0" fmla="*/ 48 w 48"/>
                  <a:gd name="T1" fmla="*/ 29 h 29"/>
                  <a:gd name="T2" fmla="*/ 48 w 48"/>
                  <a:gd name="T3" fmla="*/ 0 h 29"/>
                  <a:gd name="T4" fmla="*/ 0 w 48"/>
                  <a:gd name="T5" fmla="*/ 0 h 29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48" h="29">
                    <a:moveTo>
                      <a:pt x="48" y="29"/>
                    </a:moveTo>
                    <a:lnTo>
                      <a:pt x="48" y="0"/>
                    </a:lnTo>
                    <a:lnTo>
                      <a:pt x="0" y="0"/>
                    </a:lnTo>
                  </a:path>
                </a:pathLst>
              </a:custGeom>
              <a:noFill/>
              <a:ln w="14288" cap="flat">
                <a:solidFill>
                  <a:srgbClr val="999999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1391" name="Freeform 102"/>
              <p:cNvSpPr>
                <a:spLocks/>
              </p:cNvSpPr>
              <p:nvPr/>
            </p:nvSpPr>
            <p:spPr bwMode="auto">
              <a:xfrm>
                <a:off x="3377" y="1472"/>
                <a:ext cx="191" cy="100"/>
              </a:xfrm>
              <a:custGeom>
                <a:avLst/>
                <a:gdLst>
                  <a:gd name="T0" fmla="*/ 0 w 191"/>
                  <a:gd name="T1" fmla="*/ 100 h 100"/>
                  <a:gd name="T2" fmla="*/ 0 w 191"/>
                  <a:gd name="T3" fmla="*/ 71 h 100"/>
                  <a:gd name="T4" fmla="*/ 191 w 191"/>
                  <a:gd name="T5" fmla="*/ 71 h 100"/>
                  <a:gd name="T6" fmla="*/ 191 w 191"/>
                  <a:gd name="T7" fmla="*/ 0 h 100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91" h="100">
                    <a:moveTo>
                      <a:pt x="0" y="100"/>
                    </a:moveTo>
                    <a:lnTo>
                      <a:pt x="0" y="71"/>
                    </a:lnTo>
                    <a:lnTo>
                      <a:pt x="191" y="71"/>
                    </a:lnTo>
                    <a:lnTo>
                      <a:pt x="191" y="0"/>
                    </a:lnTo>
                  </a:path>
                </a:pathLst>
              </a:custGeom>
              <a:noFill/>
              <a:ln w="14288" cap="flat">
                <a:solidFill>
                  <a:srgbClr val="999999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1392" name="Line 103"/>
              <p:cNvSpPr>
                <a:spLocks noChangeShapeType="1"/>
              </p:cNvSpPr>
              <p:nvPr/>
            </p:nvSpPr>
            <p:spPr bwMode="auto">
              <a:xfrm flipH="1">
                <a:off x="3305" y="1572"/>
                <a:ext cx="72" cy="1"/>
              </a:xfrm>
              <a:prstGeom prst="line">
                <a:avLst/>
              </a:prstGeom>
              <a:noFill/>
              <a:ln w="14288">
                <a:solidFill>
                  <a:srgbClr val="999999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1393" name="Line 104"/>
              <p:cNvSpPr>
                <a:spLocks noChangeShapeType="1"/>
              </p:cNvSpPr>
              <p:nvPr/>
            </p:nvSpPr>
            <p:spPr bwMode="auto">
              <a:xfrm flipH="1">
                <a:off x="3305" y="1591"/>
                <a:ext cx="72" cy="1"/>
              </a:xfrm>
              <a:prstGeom prst="line">
                <a:avLst/>
              </a:prstGeom>
              <a:noFill/>
              <a:ln w="14288">
                <a:solidFill>
                  <a:srgbClr val="999999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1394" name="Line 105"/>
              <p:cNvSpPr>
                <a:spLocks noChangeShapeType="1"/>
              </p:cNvSpPr>
              <p:nvPr/>
            </p:nvSpPr>
            <p:spPr bwMode="auto">
              <a:xfrm flipV="1">
                <a:off x="3343" y="1701"/>
                <a:ext cx="1" cy="24"/>
              </a:xfrm>
              <a:prstGeom prst="line">
                <a:avLst/>
              </a:prstGeom>
              <a:noFill/>
              <a:ln w="14288">
                <a:solidFill>
                  <a:srgbClr val="999999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1395" name="Freeform 106"/>
              <p:cNvSpPr>
                <a:spLocks/>
              </p:cNvSpPr>
              <p:nvPr/>
            </p:nvSpPr>
            <p:spPr bwMode="auto">
              <a:xfrm>
                <a:off x="3257" y="1648"/>
                <a:ext cx="48" cy="29"/>
              </a:xfrm>
              <a:custGeom>
                <a:avLst/>
                <a:gdLst>
                  <a:gd name="T0" fmla="*/ 48 w 48"/>
                  <a:gd name="T1" fmla="*/ 29 h 29"/>
                  <a:gd name="T2" fmla="*/ 48 w 48"/>
                  <a:gd name="T3" fmla="*/ 0 h 29"/>
                  <a:gd name="T4" fmla="*/ 0 w 48"/>
                  <a:gd name="T5" fmla="*/ 0 h 29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48" h="29">
                    <a:moveTo>
                      <a:pt x="48" y="29"/>
                    </a:moveTo>
                    <a:lnTo>
                      <a:pt x="48" y="0"/>
                    </a:lnTo>
                    <a:lnTo>
                      <a:pt x="0" y="0"/>
                    </a:lnTo>
                  </a:path>
                </a:pathLst>
              </a:custGeom>
              <a:noFill/>
              <a:ln w="14288" cap="flat">
                <a:solidFill>
                  <a:srgbClr val="999999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1396" name="Freeform 107"/>
              <p:cNvSpPr>
                <a:spLocks/>
              </p:cNvSpPr>
              <p:nvPr/>
            </p:nvSpPr>
            <p:spPr bwMode="auto">
              <a:xfrm>
                <a:off x="3377" y="1577"/>
                <a:ext cx="263" cy="100"/>
              </a:xfrm>
              <a:custGeom>
                <a:avLst/>
                <a:gdLst>
                  <a:gd name="T0" fmla="*/ 0 w 263"/>
                  <a:gd name="T1" fmla="*/ 100 h 100"/>
                  <a:gd name="T2" fmla="*/ 0 w 263"/>
                  <a:gd name="T3" fmla="*/ 71 h 100"/>
                  <a:gd name="T4" fmla="*/ 263 w 263"/>
                  <a:gd name="T5" fmla="*/ 71 h 100"/>
                  <a:gd name="T6" fmla="*/ 263 w 263"/>
                  <a:gd name="T7" fmla="*/ 0 h 100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63" h="100">
                    <a:moveTo>
                      <a:pt x="0" y="100"/>
                    </a:moveTo>
                    <a:lnTo>
                      <a:pt x="0" y="71"/>
                    </a:lnTo>
                    <a:lnTo>
                      <a:pt x="263" y="71"/>
                    </a:lnTo>
                    <a:lnTo>
                      <a:pt x="263" y="0"/>
                    </a:lnTo>
                  </a:path>
                </a:pathLst>
              </a:custGeom>
              <a:noFill/>
              <a:ln w="14288" cap="flat">
                <a:solidFill>
                  <a:srgbClr val="999999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1397" name="Line 108"/>
              <p:cNvSpPr>
                <a:spLocks noChangeShapeType="1"/>
              </p:cNvSpPr>
              <p:nvPr/>
            </p:nvSpPr>
            <p:spPr bwMode="auto">
              <a:xfrm flipH="1">
                <a:off x="3305" y="1677"/>
                <a:ext cx="72" cy="1"/>
              </a:xfrm>
              <a:prstGeom prst="line">
                <a:avLst/>
              </a:prstGeom>
              <a:noFill/>
              <a:ln w="14288">
                <a:solidFill>
                  <a:srgbClr val="999999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1398" name="Line 109"/>
              <p:cNvSpPr>
                <a:spLocks noChangeShapeType="1"/>
              </p:cNvSpPr>
              <p:nvPr/>
            </p:nvSpPr>
            <p:spPr bwMode="auto">
              <a:xfrm flipH="1">
                <a:off x="3305" y="1701"/>
                <a:ext cx="72" cy="1"/>
              </a:xfrm>
              <a:prstGeom prst="line">
                <a:avLst/>
              </a:prstGeom>
              <a:noFill/>
              <a:ln w="14288">
                <a:solidFill>
                  <a:srgbClr val="999999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1399" name="Line 110"/>
              <p:cNvSpPr>
                <a:spLocks noChangeShapeType="1"/>
              </p:cNvSpPr>
              <p:nvPr/>
            </p:nvSpPr>
            <p:spPr bwMode="auto">
              <a:xfrm flipV="1">
                <a:off x="3343" y="1806"/>
                <a:ext cx="1" cy="24"/>
              </a:xfrm>
              <a:prstGeom prst="line">
                <a:avLst/>
              </a:prstGeom>
              <a:noFill/>
              <a:ln w="14288">
                <a:solidFill>
                  <a:srgbClr val="999999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1400" name="Freeform 111"/>
              <p:cNvSpPr>
                <a:spLocks/>
              </p:cNvSpPr>
              <p:nvPr/>
            </p:nvSpPr>
            <p:spPr bwMode="auto">
              <a:xfrm>
                <a:off x="3257" y="1754"/>
                <a:ext cx="48" cy="33"/>
              </a:xfrm>
              <a:custGeom>
                <a:avLst/>
                <a:gdLst>
                  <a:gd name="T0" fmla="*/ 48 w 48"/>
                  <a:gd name="T1" fmla="*/ 33 h 33"/>
                  <a:gd name="T2" fmla="*/ 48 w 48"/>
                  <a:gd name="T3" fmla="*/ 0 h 33"/>
                  <a:gd name="T4" fmla="*/ 0 w 48"/>
                  <a:gd name="T5" fmla="*/ 0 h 33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48" h="33">
                    <a:moveTo>
                      <a:pt x="48" y="33"/>
                    </a:moveTo>
                    <a:lnTo>
                      <a:pt x="48" y="0"/>
                    </a:lnTo>
                    <a:lnTo>
                      <a:pt x="0" y="0"/>
                    </a:lnTo>
                  </a:path>
                </a:pathLst>
              </a:custGeom>
              <a:noFill/>
              <a:ln w="14288" cap="flat">
                <a:solidFill>
                  <a:srgbClr val="999999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1401" name="Freeform 112"/>
              <p:cNvSpPr>
                <a:spLocks/>
              </p:cNvSpPr>
              <p:nvPr/>
            </p:nvSpPr>
            <p:spPr bwMode="auto">
              <a:xfrm>
                <a:off x="3377" y="1687"/>
                <a:ext cx="334" cy="100"/>
              </a:xfrm>
              <a:custGeom>
                <a:avLst/>
                <a:gdLst>
                  <a:gd name="T0" fmla="*/ 0 w 334"/>
                  <a:gd name="T1" fmla="*/ 100 h 100"/>
                  <a:gd name="T2" fmla="*/ 0 w 334"/>
                  <a:gd name="T3" fmla="*/ 67 h 100"/>
                  <a:gd name="T4" fmla="*/ 334 w 334"/>
                  <a:gd name="T5" fmla="*/ 67 h 100"/>
                  <a:gd name="T6" fmla="*/ 334 w 334"/>
                  <a:gd name="T7" fmla="*/ 0 h 100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334" h="100">
                    <a:moveTo>
                      <a:pt x="0" y="100"/>
                    </a:moveTo>
                    <a:lnTo>
                      <a:pt x="0" y="67"/>
                    </a:lnTo>
                    <a:lnTo>
                      <a:pt x="334" y="67"/>
                    </a:lnTo>
                    <a:lnTo>
                      <a:pt x="334" y="0"/>
                    </a:lnTo>
                  </a:path>
                </a:pathLst>
              </a:custGeom>
              <a:noFill/>
              <a:ln w="14288" cap="flat">
                <a:solidFill>
                  <a:srgbClr val="999999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1402" name="Line 113"/>
              <p:cNvSpPr>
                <a:spLocks noChangeShapeType="1"/>
              </p:cNvSpPr>
              <p:nvPr/>
            </p:nvSpPr>
            <p:spPr bwMode="auto">
              <a:xfrm flipH="1">
                <a:off x="3305" y="1787"/>
                <a:ext cx="72" cy="1"/>
              </a:xfrm>
              <a:prstGeom prst="line">
                <a:avLst/>
              </a:prstGeom>
              <a:noFill/>
              <a:ln w="14288">
                <a:solidFill>
                  <a:srgbClr val="999999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1403" name="Line 114"/>
              <p:cNvSpPr>
                <a:spLocks noChangeShapeType="1"/>
              </p:cNvSpPr>
              <p:nvPr/>
            </p:nvSpPr>
            <p:spPr bwMode="auto">
              <a:xfrm flipH="1">
                <a:off x="3305" y="1806"/>
                <a:ext cx="72" cy="1"/>
              </a:xfrm>
              <a:prstGeom prst="line">
                <a:avLst/>
              </a:prstGeom>
              <a:noFill/>
              <a:ln w="14288">
                <a:solidFill>
                  <a:srgbClr val="999999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1404" name="Line 115"/>
              <p:cNvSpPr>
                <a:spLocks noChangeShapeType="1"/>
              </p:cNvSpPr>
              <p:nvPr/>
            </p:nvSpPr>
            <p:spPr bwMode="auto">
              <a:xfrm flipV="1">
                <a:off x="3343" y="1911"/>
                <a:ext cx="1" cy="29"/>
              </a:xfrm>
              <a:prstGeom prst="line">
                <a:avLst/>
              </a:prstGeom>
              <a:noFill/>
              <a:ln w="14288">
                <a:solidFill>
                  <a:srgbClr val="999999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1405" name="Freeform 116"/>
              <p:cNvSpPr>
                <a:spLocks/>
              </p:cNvSpPr>
              <p:nvPr/>
            </p:nvSpPr>
            <p:spPr bwMode="auto">
              <a:xfrm>
                <a:off x="3257" y="1859"/>
                <a:ext cx="48" cy="33"/>
              </a:xfrm>
              <a:custGeom>
                <a:avLst/>
                <a:gdLst>
                  <a:gd name="T0" fmla="*/ 48 w 48"/>
                  <a:gd name="T1" fmla="*/ 33 h 33"/>
                  <a:gd name="T2" fmla="*/ 48 w 48"/>
                  <a:gd name="T3" fmla="*/ 0 h 33"/>
                  <a:gd name="T4" fmla="*/ 0 w 48"/>
                  <a:gd name="T5" fmla="*/ 0 h 33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48" h="33">
                    <a:moveTo>
                      <a:pt x="48" y="33"/>
                    </a:moveTo>
                    <a:lnTo>
                      <a:pt x="48" y="0"/>
                    </a:lnTo>
                    <a:lnTo>
                      <a:pt x="0" y="0"/>
                    </a:lnTo>
                  </a:path>
                </a:pathLst>
              </a:custGeom>
              <a:noFill/>
              <a:ln w="14288" cap="flat">
                <a:solidFill>
                  <a:srgbClr val="999999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1406" name="Freeform 117"/>
              <p:cNvSpPr>
                <a:spLocks/>
              </p:cNvSpPr>
              <p:nvPr/>
            </p:nvSpPr>
            <p:spPr bwMode="auto">
              <a:xfrm>
                <a:off x="3377" y="1792"/>
                <a:ext cx="406" cy="100"/>
              </a:xfrm>
              <a:custGeom>
                <a:avLst/>
                <a:gdLst>
                  <a:gd name="T0" fmla="*/ 0 w 406"/>
                  <a:gd name="T1" fmla="*/ 100 h 100"/>
                  <a:gd name="T2" fmla="*/ 0 w 406"/>
                  <a:gd name="T3" fmla="*/ 67 h 100"/>
                  <a:gd name="T4" fmla="*/ 406 w 406"/>
                  <a:gd name="T5" fmla="*/ 67 h 100"/>
                  <a:gd name="T6" fmla="*/ 406 w 406"/>
                  <a:gd name="T7" fmla="*/ 0 h 100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406" h="100">
                    <a:moveTo>
                      <a:pt x="0" y="100"/>
                    </a:moveTo>
                    <a:lnTo>
                      <a:pt x="0" y="67"/>
                    </a:lnTo>
                    <a:lnTo>
                      <a:pt x="406" y="67"/>
                    </a:lnTo>
                    <a:lnTo>
                      <a:pt x="406" y="0"/>
                    </a:lnTo>
                  </a:path>
                </a:pathLst>
              </a:custGeom>
              <a:noFill/>
              <a:ln w="14288" cap="flat">
                <a:solidFill>
                  <a:srgbClr val="999999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1407" name="Line 118"/>
              <p:cNvSpPr>
                <a:spLocks noChangeShapeType="1"/>
              </p:cNvSpPr>
              <p:nvPr/>
            </p:nvSpPr>
            <p:spPr bwMode="auto">
              <a:xfrm flipH="1">
                <a:off x="3305" y="1892"/>
                <a:ext cx="72" cy="1"/>
              </a:xfrm>
              <a:prstGeom prst="line">
                <a:avLst/>
              </a:prstGeom>
              <a:noFill/>
              <a:ln w="14288">
                <a:solidFill>
                  <a:srgbClr val="999999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1408" name="Line 119"/>
              <p:cNvSpPr>
                <a:spLocks noChangeShapeType="1"/>
              </p:cNvSpPr>
              <p:nvPr/>
            </p:nvSpPr>
            <p:spPr bwMode="auto">
              <a:xfrm flipH="1">
                <a:off x="3305" y="1911"/>
                <a:ext cx="72" cy="1"/>
              </a:xfrm>
              <a:prstGeom prst="line">
                <a:avLst/>
              </a:prstGeom>
              <a:noFill/>
              <a:ln w="14288">
                <a:solidFill>
                  <a:srgbClr val="999999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1409" name="Line 120"/>
              <p:cNvSpPr>
                <a:spLocks noChangeShapeType="1"/>
              </p:cNvSpPr>
              <p:nvPr/>
            </p:nvSpPr>
            <p:spPr bwMode="auto">
              <a:xfrm flipH="1">
                <a:off x="3171" y="1648"/>
                <a:ext cx="86" cy="1"/>
              </a:xfrm>
              <a:prstGeom prst="line">
                <a:avLst/>
              </a:prstGeom>
              <a:noFill/>
              <a:ln w="14288">
                <a:solidFill>
                  <a:srgbClr val="999999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1410" name="Freeform 121"/>
              <p:cNvSpPr>
                <a:spLocks/>
              </p:cNvSpPr>
              <p:nvPr/>
            </p:nvSpPr>
            <p:spPr bwMode="auto">
              <a:xfrm>
                <a:off x="3085" y="1615"/>
                <a:ext cx="115" cy="67"/>
              </a:xfrm>
              <a:custGeom>
                <a:avLst/>
                <a:gdLst>
                  <a:gd name="T0" fmla="*/ 19 w 24"/>
                  <a:gd name="T1" fmla="*/ 34 h 14"/>
                  <a:gd name="T2" fmla="*/ 0 w 24"/>
                  <a:gd name="T3" fmla="*/ 67 h 14"/>
                  <a:gd name="T4" fmla="*/ 0 w 24"/>
                  <a:gd name="T5" fmla="*/ 67 h 14"/>
                  <a:gd name="T6" fmla="*/ 58 w 24"/>
                  <a:gd name="T7" fmla="*/ 48 h 14"/>
                  <a:gd name="T8" fmla="*/ 115 w 24"/>
                  <a:gd name="T9" fmla="*/ 34 h 14"/>
                  <a:gd name="T10" fmla="*/ 58 w 24"/>
                  <a:gd name="T11" fmla="*/ 19 h 14"/>
                  <a:gd name="T12" fmla="*/ 0 w 24"/>
                  <a:gd name="T13" fmla="*/ 0 h 14"/>
                  <a:gd name="T14" fmla="*/ 0 w 24"/>
                  <a:gd name="T15" fmla="*/ 0 h 14"/>
                  <a:gd name="T16" fmla="*/ 19 w 24"/>
                  <a:gd name="T17" fmla="*/ 34 h 14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24" h="14">
                    <a:moveTo>
                      <a:pt x="4" y="7"/>
                    </a:moveTo>
                    <a:cubicBezTo>
                      <a:pt x="0" y="14"/>
                      <a:pt x="0" y="14"/>
                      <a:pt x="0" y="14"/>
                    </a:cubicBezTo>
                    <a:cubicBezTo>
                      <a:pt x="0" y="14"/>
                      <a:pt x="0" y="14"/>
                      <a:pt x="0" y="14"/>
                    </a:cubicBezTo>
                    <a:cubicBezTo>
                      <a:pt x="12" y="10"/>
                      <a:pt x="12" y="10"/>
                      <a:pt x="12" y="10"/>
                    </a:cubicBezTo>
                    <a:cubicBezTo>
                      <a:pt x="16" y="9"/>
                      <a:pt x="20" y="8"/>
                      <a:pt x="24" y="7"/>
                    </a:cubicBezTo>
                    <a:cubicBezTo>
                      <a:pt x="20" y="6"/>
                      <a:pt x="16" y="5"/>
                      <a:pt x="12" y="4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lnTo>
                      <a:pt x="4" y="7"/>
                    </a:lnTo>
                    <a:close/>
                  </a:path>
                </a:pathLst>
              </a:custGeom>
              <a:solidFill>
                <a:srgbClr val="9999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1411" name="Line 122"/>
              <p:cNvSpPr>
                <a:spLocks noChangeShapeType="1"/>
              </p:cNvSpPr>
              <p:nvPr/>
            </p:nvSpPr>
            <p:spPr bwMode="auto">
              <a:xfrm flipH="1">
                <a:off x="1198" y="1247"/>
                <a:ext cx="425" cy="1"/>
              </a:xfrm>
              <a:prstGeom prst="line">
                <a:avLst/>
              </a:prstGeom>
              <a:noFill/>
              <a:ln w="14288">
                <a:solidFill>
                  <a:srgbClr val="999999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1412" name="Rectangle 123"/>
              <p:cNvSpPr>
                <a:spLocks noChangeArrowheads="1"/>
              </p:cNvSpPr>
              <p:nvPr/>
            </p:nvSpPr>
            <p:spPr bwMode="auto">
              <a:xfrm>
                <a:off x="1040" y="1280"/>
                <a:ext cx="669" cy="669"/>
              </a:xfrm>
              <a:prstGeom prst="rect">
                <a:avLst/>
              </a:prstGeom>
              <a:noFill/>
              <a:ln w="14288">
                <a:solidFill>
                  <a:srgbClr val="999999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>
                  <a:defRPr sz="2400" b="1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 sz="2400" b="1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 sz="2400" b="1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 sz="2400" b="1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 sz="2400" b="1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endParaRPr lang="en-GB" altLang="en-US"/>
              </a:p>
            </p:txBody>
          </p:sp>
          <p:sp>
            <p:nvSpPr>
              <p:cNvPr id="31413" name="Line 124"/>
              <p:cNvSpPr>
                <a:spLocks noChangeShapeType="1"/>
              </p:cNvSpPr>
              <p:nvPr/>
            </p:nvSpPr>
            <p:spPr bwMode="auto">
              <a:xfrm flipH="1">
                <a:off x="1251" y="1161"/>
                <a:ext cx="24" cy="1"/>
              </a:xfrm>
              <a:prstGeom prst="line">
                <a:avLst/>
              </a:prstGeom>
              <a:noFill/>
              <a:ln w="14288">
                <a:solidFill>
                  <a:srgbClr val="999999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1414" name="Freeform 125"/>
              <p:cNvSpPr>
                <a:spLocks/>
              </p:cNvSpPr>
              <p:nvPr/>
            </p:nvSpPr>
            <p:spPr bwMode="auto">
              <a:xfrm>
                <a:off x="1198" y="1194"/>
                <a:ext cx="29" cy="53"/>
              </a:xfrm>
              <a:custGeom>
                <a:avLst/>
                <a:gdLst>
                  <a:gd name="T0" fmla="*/ 29 w 29"/>
                  <a:gd name="T1" fmla="*/ 0 h 53"/>
                  <a:gd name="T2" fmla="*/ 0 w 29"/>
                  <a:gd name="T3" fmla="*/ 0 h 53"/>
                  <a:gd name="T4" fmla="*/ 0 w 29"/>
                  <a:gd name="T5" fmla="*/ 53 h 53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29" h="53">
                    <a:moveTo>
                      <a:pt x="29" y="0"/>
                    </a:moveTo>
                    <a:lnTo>
                      <a:pt x="0" y="0"/>
                    </a:lnTo>
                    <a:lnTo>
                      <a:pt x="0" y="53"/>
                    </a:lnTo>
                  </a:path>
                </a:pathLst>
              </a:custGeom>
              <a:noFill/>
              <a:ln w="14288" cap="flat">
                <a:solidFill>
                  <a:srgbClr val="999999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1415" name="Freeform 126"/>
              <p:cNvSpPr>
                <a:spLocks/>
              </p:cNvSpPr>
              <p:nvPr/>
            </p:nvSpPr>
            <p:spPr bwMode="auto">
              <a:xfrm>
                <a:off x="1198" y="1075"/>
                <a:ext cx="29" cy="48"/>
              </a:xfrm>
              <a:custGeom>
                <a:avLst/>
                <a:gdLst>
                  <a:gd name="T0" fmla="*/ 0 w 29"/>
                  <a:gd name="T1" fmla="*/ 0 h 48"/>
                  <a:gd name="T2" fmla="*/ 0 w 29"/>
                  <a:gd name="T3" fmla="*/ 48 h 48"/>
                  <a:gd name="T4" fmla="*/ 29 w 29"/>
                  <a:gd name="T5" fmla="*/ 48 h 48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29" h="48">
                    <a:moveTo>
                      <a:pt x="0" y="0"/>
                    </a:moveTo>
                    <a:lnTo>
                      <a:pt x="0" y="48"/>
                    </a:lnTo>
                    <a:lnTo>
                      <a:pt x="29" y="48"/>
                    </a:lnTo>
                  </a:path>
                </a:pathLst>
              </a:custGeom>
              <a:noFill/>
              <a:ln w="14288" cap="flat">
                <a:solidFill>
                  <a:srgbClr val="999999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1416" name="Line 127"/>
              <p:cNvSpPr>
                <a:spLocks noChangeShapeType="1"/>
              </p:cNvSpPr>
              <p:nvPr/>
            </p:nvSpPr>
            <p:spPr bwMode="auto">
              <a:xfrm>
                <a:off x="1227" y="1123"/>
                <a:ext cx="1" cy="71"/>
              </a:xfrm>
              <a:prstGeom prst="line">
                <a:avLst/>
              </a:prstGeom>
              <a:noFill/>
              <a:ln w="14288">
                <a:solidFill>
                  <a:srgbClr val="999999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1417" name="Line 128"/>
              <p:cNvSpPr>
                <a:spLocks noChangeShapeType="1"/>
              </p:cNvSpPr>
              <p:nvPr/>
            </p:nvSpPr>
            <p:spPr bwMode="auto">
              <a:xfrm>
                <a:off x="1246" y="1123"/>
                <a:ext cx="1" cy="71"/>
              </a:xfrm>
              <a:prstGeom prst="line">
                <a:avLst/>
              </a:prstGeom>
              <a:noFill/>
              <a:ln w="14288">
                <a:solidFill>
                  <a:srgbClr val="999999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1418" name="Line 129"/>
              <p:cNvSpPr>
                <a:spLocks noChangeShapeType="1"/>
              </p:cNvSpPr>
              <p:nvPr/>
            </p:nvSpPr>
            <p:spPr bwMode="auto">
              <a:xfrm flipH="1">
                <a:off x="1356" y="1161"/>
                <a:ext cx="24" cy="1"/>
              </a:xfrm>
              <a:prstGeom prst="line">
                <a:avLst/>
              </a:prstGeom>
              <a:noFill/>
              <a:ln w="14288">
                <a:solidFill>
                  <a:srgbClr val="999999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1419" name="Freeform 130"/>
              <p:cNvSpPr>
                <a:spLocks/>
              </p:cNvSpPr>
              <p:nvPr/>
            </p:nvSpPr>
            <p:spPr bwMode="auto">
              <a:xfrm>
                <a:off x="1303" y="1194"/>
                <a:ext cx="34" cy="53"/>
              </a:xfrm>
              <a:custGeom>
                <a:avLst/>
                <a:gdLst>
                  <a:gd name="T0" fmla="*/ 34 w 34"/>
                  <a:gd name="T1" fmla="*/ 0 h 53"/>
                  <a:gd name="T2" fmla="*/ 0 w 34"/>
                  <a:gd name="T3" fmla="*/ 0 h 53"/>
                  <a:gd name="T4" fmla="*/ 0 w 34"/>
                  <a:gd name="T5" fmla="*/ 53 h 53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34" h="53">
                    <a:moveTo>
                      <a:pt x="34" y="0"/>
                    </a:moveTo>
                    <a:lnTo>
                      <a:pt x="0" y="0"/>
                    </a:lnTo>
                    <a:lnTo>
                      <a:pt x="0" y="53"/>
                    </a:lnTo>
                  </a:path>
                </a:pathLst>
              </a:custGeom>
              <a:noFill/>
              <a:ln w="14288" cap="flat">
                <a:solidFill>
                  <a:srgbClr val="999999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1420" name="Freeform 131"/>
              <p:cNvSpPr>
                <a:spLocks/>
              </p:cNvSpPr>
              <p:nvPr/>
            </p:nvSpPr>
            <p:spPr bwMode="auto">
              <a:xfrm>
                <a:off x="1303" y="1075"/>
                <a:ext cx="34" cy="48"/>
              </a:xfrm>
              <a:custGeom>
                <a:avLst/>
                <a:gdLst>
                  <a:gd name="T0" fmla="*/ 0 w 34"/>
                  <a:gd name="T1" fmla="*/ 0 h 48"/>
                  <a:gd name="T2" fmla="*/ 0 w 34"/>
                  <a:gd name="T3" fmla="*/ 48 h 48"/>
                  <a:gd name="T4" fmla="*/ 34 w 34"/>
                  <a:gd name="T5" fmla="*/ 48 h 48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34" h="48">
                    <a:moveTo>
                      <a:pt x="0" y="0"/>
                    </a:moveTo>
                    <a:lnTo>
                      <a:pt x="0" y="48"/>
                    </a:lnTo>
                    <a:lnTo>
                      <a:pt x="34" y="48"/>
                    </a:lnTo>
                  </a:path>
                </a:pathLst>
              </a:custGeom>
              <a:noFill/>
              <a:ln w="14288" cap="flat">
                <a:solidFill>
                  <a:srgbClr val="999999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1421" name="Line 132"/>
              <p:cNvSpPr>
                <a:spLocks noChangeShapeType="1"/>
              </p:cNvSpPr>
              <p:nvPr/>
            </p:nvSpPr>
            <p:spPr bwMode="auto">
              <a:xfrm>
                <a:off x="1337" y="1123"/>
                <a:ext cx="1" cy="71"/>
              </a:xfrm>
              <a:prstGeom prst="line">
                <a:avLst/>
              </a:prstGeom>
              <a:noFill/>
              <a:ln w="14288">
                <a:solidFill>
                  <a:srgbClr val="999999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1422" name="Line 133"/>
              <p:cNvSpPr>
                <a:spLocks noChangeShapeType="1"/>
              </p:cNvSpPr>
              <p:nvPr/>
            </p:nvSpPr>
            <p:spPr bwMode="auto">
              <a:xfrm>
                <a:off x="1356" y="1123"/>
                <a:ext cx="1" cy="71"/>
              </a:xfrm>
              <a:prstGeom prst="line">
                <a:avLst/>
              </a:prstGeom>
              <a:noFill/>
              <a:ln w="14288">
                <a:solidFill>
                  <a:srgbClr val="999999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1423" name="Line 134"/>
              <p:cNvSpPr>
                <a:spLocks noChangeShapeType="1"/>
              </p:cNvSpPr>
              <p:nvPr/>
            </p:nvSpPr>
            <p:spPr bwMode="auto">
              <a:xfrm flipH="1">
                <a:off x="1461" y="1161"/>
                <a:ext cx="29" cy="1"/>
              </a:xfrm>
              <a:prstGeom prst="line">
                <a:avLst/>
              </a:prstGeom>
              <a:noFill/>
              <a:ln w="14288">
                <a:solidFill>
                  <a:srgbClr val="999999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1424" name="Freeform 135"/>
              <p:cNvSpPr>
                <a:spLocks/>
              </p:cNvSpPr>
              <p:nvPr/>
            </p:nvSpPr>
            <p:spPr bwMode="auto">
              <a:xfrm>
                <a:off x="1408" y="1194"/>
                <a:ext cx="34" cy="53"/>
              </a:xfrm>
              <a:custGeom>
                <a:avLst/>
                <a:gdLst>
                  <a:gd name="T0" fmla="*/ 34 w 34"/>
                  <a:gd name="T1" fmla="*/ 0 h 53"/>
                  <a:gd name="T2" fmla="*/ 0 w 34"/>
                  <a:gd name="T3" fmla="*/ 0 h 53"/>
                  <a:gd name="T4" fmla="*/ 0 w 34"/>
                  <a:gd name="T5" fmla="*/ 53 h 53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34" h="53">
                    <a:moveTo>
                      <a:pt x="34" y="0"/>
                    </a:moveTo>
                    <a:lnTo>
                      <a:pt x="0" y="0"/>
                    </a:lnTo>
                    <a:lnTo>
                      <a:pt x="0" y="53"/>
                    </a:lnTo>
                  </a:path>
                </a:pathLst>
              </a:custGeom>
              <a:noFill/>
              <a:ln w="14288" cap="flat">
                <a:solidFill>
                  <a:srgbClr val="999999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1425" name="Freeform 136"/>
              <p:cNvSpPr>
                <a:spLocks/>
              </p:cNvSpPr>
              <p:nvPr/>
            </p:nvSpPr>
            <p:spPr bwMode="auto">
              <a:xfrm>
                <a:off x="1408" y="1075"/>
                <a:ext cx="34" cy="48"/>
              </a:xfrm>
              <a:custGeom>
                <a:avLst/>
                <a:gdLst>
                  <a:gd name="T0" fmla="*/ 0 w 34"/>
                  <a:gd name="T1" fmla="*/ 0 h 48"/>
                  <a:gd name="T2" fmla="*/ 0 w 34"/>
                  <a:gd name="T3" fmla="*/ 48 h 48"/>
                  <a:gd name="T4" fmla="*/ 34 w 34"/>
                  <a:gd name="T5" fmla="*/ 48 h 48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34" h="48">
                    <a:moveTo>
                      <a:pt x="0" y="0"/>
                    </a:moveTo>
                    <a:lnTo>
                      <a:pt x="0" y="48"/>
                    </a:lnTo>
                    <a:lnTo>
                      <a:pt x="34" y="48"/>
                    </a:lnTo>
                  </a:path>
                </a:pathLst>
              </a:custGeom>
              <a:noFill/>
              <a:ln w="14288" cap="flat">
                <a:solidFill>
                  <a:srgbClr val="999999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1426" name="Line 137"/>
              <p:cNvSpPr>
                <a:spLocks noChangeShapeType="1"/>
              </p:cNvSpPr>
              <p:nvPr/>
            </p:nvSpPr>
            <p:spPr bwMode="auto">
              <a:xfrm>
                <a:off x="1442" y="1123"/>
                <a:ext cx="1" cy="71"/>
              </a:xfrm>
              <a:prstGeom prst="line">
                <a:avLst/>
              </a:prstGeom>
              <a:noFill/>
              <a:ln w="14288">
                <a:solidFill>
                  <a:srgbClr val="999999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1427" name="Line 138"/>
              <p:cNvSpPr>
                <a:spLocks noChangeShapeType="1"/>
              </p:cNvSpPr>
              <p:nvPr/>
            </p:nvSpPr>
            <p:spPr bwMode="auto">
              <a:xfrm>
                <a:off x="1461" y="1123"/>
                <a:ext cx="1" cy="71"/>
              </a:xfrm>
              <a:prstGeom prst="line">
                <a:avLst/>
              </a:prstGeom>
              <a:noFill/>
              <a:ln w="14288">
                <a:solidFill>
                  <a:srgbClr val="999999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1428" name="Line 139"/>
              <p:cNvSpPr>
                <a:spLocks noChangeShapeType="1"/>
              </p:cNvSpPr>
              <p:nvPr/>
            </p:nvSpPr>
            <p:spPr bwMode="auto">
              <a:xfrm flipH="1">
                <a:off x="1566" y="1161"/>
                <a:ext cx="29" cy="1"/>
              </a:xfrm>
              <a:prstGeom prst="line">
                <a:avLst/>
              </a:prstGeom>
              <a:noFill/>
              <a:ln w="14288">
                <a:solidFill>
                  <a:srgbClr val="999999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1429" name="Freeform 140"/>
              <p:cNvSpPr>
                <a:spLocks/>
              </p:cNvSpPr>
              <p:nvPr/>
            </p:nvSpPr>
            <p:spPr bwMode="auto">
              <a:xfrm>
                <a:off x="1518" y="1194"/>
                <a:ext cx="29" cy="53"/>
              </a:xfrm>
              <a:custGeom>
                <a:avLst/>
                <a:gdLst>
                  <a:gd name="T0" fmla="*/ 29 w 29"/>
                  <a:gd name="T1" fmla="*/ 0 h 53"/>
                  <a:gd name="T2" fmla="*/ 0 w 29"/>
                  <a:gd name="T3" fmla="*/ 0 h 53"/>
                  <a:gd name="T4" fmla="*/ 0 w 29"/>
                  <a:gd name="T5" fmla="*/ 53 h 53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29" h="53">
                    <a:moveTo>
                      <a:pt x="29" y="0"/>
                    </a:moveTo>
                    <a:lnTo>
                      <a:pt x="0" y="0"/>
                    </a:lnTo>
                    <a:lnTo>
                      <a:pt x="0" y="53"/>
                    </a:lnTo>
                  </a:path>
                </a:pathLst>
              </a:custGeom>
              <a:noFill/>
              <a:ln w="14288" cap="flat">
                <a:solidFill>
                  <a:srgbClr val="999999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1430" name="Freeform 141"/>
              <p:cNvSpPr>
                <a:spLocks/>
              </p:cNvSpPr>
              <p:nvPr/>
            </p:nvSpPr>
            <p:spPr bwMode="auto">
              <a:xfrm>
                <a:off x="1518" y="1075"/>
                <a:ext cx="29" cy="48"/>
              </a:xfrm>
              <a:custGeom>
                <a:avLst/>
                <a:gdLst>
                  <a:gd name="T0" fmla="*/ 0 w 29"/>
                  <a:gd name="T1" fmla="*/ 0 h 48"/>
                  <a:gd name="T2" fmla="*/ 0 w 29"/>
                  <a:gd name="T3" fmla="*/ 48 h 48"/>
                  <a:gd name="T4" fmla="*/ 29 w 29"/>
                  <a:gd name="T5" fmla="*/ 48 h 48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29" h="48">
                    <a:moveTo>
                      <a:pt x="0" y="0"/>
                    </a:moveTo>
                    <a:lnTo>
                      <a:pt x="0" y="48"/>
                    </a:lnTo>
                    <a:lnTo>
                      <a:pt x="29" y="48"/>
                    </a:lnTo>
                  </a:path>
                </a:pathLst>
              </a:custGeom>
              <a:noFill/>
              <a:ln w="14288" cap="flat">
                <a:solidFill>
                  <a:srgbClr val="999999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1431" name="Line 142"/>
              <p:cNvSpPr>
                <a:spLocks noChangeShapeType="1"/>
              </p:cNvSpPr>
              <p:nvPr/>
            </p:nvSpPr>
            <p:spPr bwMode="auto">
              <a:xfrm>
                <a:off x="1547" y="1123"/>
                <a:ext cx="1" cy="71"/>
              </a:xfrm>
              <a:prstGeom prst="line">
                <a:avLst/>
              </a:prstGeom>
              <a:noFill/>
              <a:ln w="14288">
                <a:solidFill>
                  <a:srgbClr val="999999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1432" name="Line 143"/>
              <p:cNvSpPr>
                <a:spLocks noChangeShapeType="1"/>
              </p:cNvSpPr>
              <p:nvPr/>
            </p:nvSpPr>
            <p:spPr bwMode="auto">
              <a:xfrm>
                <a:off x="1566" y="1123"/>
                <a:ext cx="1" cy="71"/>
              </a:xfrm>
              <a:prstGeom prst="line">
                <a:avLst/>
              </a:prstGeom>
              <a:noFill/>
              <a:ln w="14288">
                <a:solidFill>
                  <a:srgbClr val="999999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1433" name="Line 144"/>
              <p:cNvSpPr>
                <a:spLocks noChangeShapeType="1"/>
              </p:cNvSpPr>
              <p:nvPr/>
            </p:nvSpPr>
            <p:spPr bwMode="auto">
              <a:xfrm flipH="1">
                <a:off x="1676" y="1161"/>
                <a:ext cx="24" cy="1"/>
              </a:xfrm>
              <a:prstGeom prst="line">
                <a:avLst/>
              </a:prstGeom>
              <a:noFill/>
              <a:ln w="14288">
                <a:solidFill>
                  <a:srgbClr val="999999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1434" name="Freeform 145"/>
              <p:cNvSpPr>
                <a:spLocks/>
              </p:cNvSpPr>
              <p:nvPr/>
            </p:nvSpPr>
            <p:spPr bwMode="auto">
              <a:xfrm>
                <a:off x="1623" y="1194"/>
                <a:ext cx="34" cy="53"/>
              </a:xfrm>
              <a:custGeom>
                <a:avLst/>
                <a:gdLst>
                  <a:gd name="T0" fmla="*/ 34 w 34"/>
                  <a:gd name="T1" fmla="*/ 0 h 53"/>
                  <a:gd name="T2" fmla="*/ 0 w 34"/>
                  <a:gd name="T3" fmla="*/ 0 h 53"/>
                  <a:gd name="T4" fmla="*/ 0 w 34"/>
                  <a:gd name="T5" fmla="*/ 53 h 53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34" h="53">
                    <a:moveTo>
                      <a:pt x="34" y="0"/>
                    </a:moveTo>
                    <a:lnTo>
                      <a:pt x="0" y="0"/>
                    </a:lnTo>
                    <a:lnTo>
                      <a:pt x="0" y="53"/>
                    </a:lnTo>
                  </a:path>
                </a:pathLst>
              </a:custGeom>
              <a:noFill/>
              <a:ln w="14288" cap="flat">
                <a:solidFill>
                  <a:srgbClr val="999999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1435" name="Freeform 146"/>
              <p:cNvSpPr>
                <a:spLocks/>
              </p:cNvSpPr>
              <p:nvPr/>
            </p:nvSpPr>
            <p:spPr bwMode="auto">
              <a:xfrm>
                <a:off x="1623" y="1075"/>
                <a:ext cx="34" cy="48"/>
              </a:xfrm>
              <a:custGeom>
                <a:avLst/>
                <a:gdLst>
                  <a:gd name="T0" fmla="*/ 0 w 34"/>
                  <a:gd name="T1" fmla="*/ 0 h 48"/>
                  <a:gd name="T2" fmla="*/ 0 w 34"/>
                  <a:gd name="T3" fmla="*/ 48 h 48"/>
                  <a:gd name="T4" fmla="*/ 34 w 34"/>
                  <a:gd name="T5" fmla="*/ 48 h 48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34" h="48">
                    <a:moveTo>
                      <a:pt x="0" y="0"/>
                    </a:moveTo>
                    <a:lnTo>
                      <a:pt x="0" y="48"/>
                    </a:lnTo>
                    <a:lnTo>
                      <a:pt x="34" y="48"/>
                    </a:lnTo>
                  </a:path>
                </a:pathLst>
              </a:custGeom>
              <a:noFill/>
              <a:ln w="14288" cap="flat">
                <a:solidFill>
                  <a:srgbClr val="999999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1436" name="Line 147"/>
              <p:cNvSpPr>
                <a:spLocks noChangeShapeType="1"/>
              </p:cNvSpPr>
              <p:nvPr/>
            </p:nvSpPr>
            <p:spPr bwMode="auto">
              <a:xfrm>
                <a:off x="1657" y="1123"/>
                <a:ext cx="1" cy="71"/>
              </a:xfrm>
              <a:prstGeom prst="line">
                <a:avLst/>
              </a:prstGeom>
              <a:noFill/>
              <a:ln w="14288">
                <a:solidFill>
                  <a:srgbClr val="999999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1437" name="Line 148"/>
              <p:cNvSpPr>
                <a:spLocks noChangeShapeType="1"/>
              </p:cNvSpPr>
              <p:nvPr/>
            </p:nvSpPr>
            <p:spPr bwMode="auto">
              <a:xfrm>
                <a:off x="1676" y="1123"/>
                <a:ext cx="1" cy="71"/>
              </a:xfrm>
              <a:prstGeom prst="line">
                <a:avLst/>
              </a:prstGeom>
              <a:noFill/>
              <a:ln w="14288">
                <a:solidFill>
                  <a:srgbClr val="999999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1438" name="Line 149"/>
              <p:cNvSpPr>
                <a:spLocks noChangeShapeType="1"/>
              </p:cNvSpPr>
              <p:nvPr/>
            </p:nvSpPr>
            <p:spPr bwMode="auto">
              <a:xfrm flipH="1">
                <a:off x="2760" y="1161"/>
                <a:ext cx="29" cy="1"/>
              </a:xfrm>
              <a:prstGeom prst="line">
                <a:avLst/>
              </a:prstGeom>
              <a:noFill/>
              <a:ln w="14288">
                <a:solidFill>
                  <a:srgbClr val="999999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1439" name="Freeform 150"/>
              <p:cNvSpPr>
                <a:spLocks/>
              </p:cNvSpPr>
              <p:nvPr/>
            </p:nvSpPr>
            <p:spPr bwMode="auto">
              <a:xfrm>
                <a:off x="2713" y="1194"/>
                <a:ext cx="28" cy="53"/>
              </a:xfrm>
              <a:custGeom>
                <a:avLst/>
                <a:gdLst>
                  <a:gd name="T0" fmla="*/ 28 w 28"/>
                  <a:gd name="T1" fmla="*/ 0 h 53"/>
                  <a:gd name="T2" fmla="*/ 0 w 28"/>
                  <a:gd name="T3" fmla="*/ 0 h 53"/>
                  <a:gd name="T4" fmla="*/ 0 w 28"/>
                  <a:gd name="T5" fmla="*/ 53 h 53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28" h="53">
                    <a:moveTo>
                      <a:pt x="28" y="0"/>
                    </a:moveTo>
                    <a:lnTo>
                      <a:pt x="0" y="0"/>
                    </a:lnTo>
                    <a:lnTo>
                      <a:pt x="0" y="53"/>
                    </a:lnTo>
                  </a:path>
                </a:pathLst>
              </a:custGeom>
              <a:noFill/>
              <a:ln w="14288" cap="flat">
                <a:solidFill>
                  <a:srgbClr val="999999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1440" name="Freeform 151"/>
              <p:cNvSpPr>
                <a:spLocks/>
              </p:cNvSpPr>
              <p:nvPr/>
            </p:nvSpPr>
            <p:spPr bwMode="auto">
              <a:xfrm>
                <a:off x="2713" y="1075"/>
                <a:ext cx="28" cy="48"/>
              </a:xfrm>
              <a:custGeom>
                <a:avLst/>
                <a:gdLst>
                  <a:gd name="T0" fmla="*/ 0 w 28"/>
                  <a:gd name="T1" fmla="*/ 0 h 48"/>
                  <a:gd name="T2" fmla="*/ 0 w 28"/>
                  <a:gd name="T3" fmla="*/ 48 h 48"/>
                  <a:gd name="T4" fmla="*/ 28 w 28"/>
                  <a:gd name="T5" fmla="*/ 48 h 48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28" h="48">
                    <a:moveTo>
                      <a:pt x="0" y="0"/>
                    </a:moveTo>
                    <a:lnTo>
                      <a:pt x="0" y="48"/>
                    </a:lnTo>
                    <a:lnTo>
                      <a:pt x="28" y="48"/>
                    </a:lnTo>
                  </a:path>
                </a:pathLst>
              </a:custGeom>
              <a:noFill/>
              <a:ln w="14288" cap="flat">
                <a:solidFill>
                  <a:srgbClr val="999999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1441" name="Line 152"/>
              <p:cNvSpPr>
                <a:spLocks noChangeShapeType="1"/>
              </p:cNvSpPr>
              <p:nvPr/>
            </p:nvSpPr>
            <p:spPr bwMode="auto">
              <a:xfrm>
                <a:off x="2741" y="1123"/>
                <a:ext cx="1" cy="71"/>
              </a:xfrm>
              <a:prstGeom prst="line">
                <a:avLst/>
              </a:prstGeom>
              <a:noFill/>
              <a:ln w="14288">
                <a:solidFill>
                  <a:srgbClr val="999999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1442" name="Line 153"/>
              <p:cNvSpPr>
                <a:spLocks noChangeShapeType="1"/>
              </p:cNvSpPr>
              <p:nvPr/>
            </p:nvSpPr>
            <p:spPr bwMode="auto">
              <a:xfrm>
                <a:off x="2760" y="1123"/>
                <a:ext cx="1" cy="71"/>
              </a:xfrm>
              <a:prstGeom prst="line">
                <a:avLst/>
              </a:prstGeom>
              <a:noFill/>
              <a:ln w="14288">
                <a:solidFill>
                  <a:srgbClr val="999999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1443" name="Line 154"/>
              <p:cNvSpPr>
                <a:spLocks noChangeShapeType="1"/>
              </p:cNvSpPr>
              <p:nvPr/>
            </p:nvSpPr>
            <p:spPr bwMode="auto">
              <a:xfrm flipH="1">
                <a:off x="2870" y="1161"/>
                <a:ext cx="24" cy="1"/>
              </a:xfrm>
              <a:prstGeom prst="line">
                <a:avLst/>
              </a:prstGeom>
              <a:noFill/>
              <a:ln w="14288">
                <a:solidFill>
                  <a:srgbClr val="999999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1444" name="Freeform 155"/>
              <p:cNvSpPr>
                <a:spLocks/>
              </p:cNvSpPr>
              <p:nvPr/>
            </p:nvSpPr>
            <p:spPr bwMode="auto">
              <a:xfrm>
                <a:off x="2818" y="1194"/>
                <a:ext cx="33" cy="53"/>
              </a:xfrm>
              <a:custGeom>
                <a:avLst/>
                <a:gdLst>
                  <a:gd name="T0" fmla="*/ 33 w 33"/>
                  <a:gd name="T1" fmla="*/ 0 h 53"/>
                  <a:gd name="T2" fmla="*/ 0 w 33"/>
                  <a:gd name="T3" fmla="*/ 0 h 53"/>
                  <a:gd name="T4" fmla="*/ 0 w 33"/>
                  <a:gd name="T5" fmla="*/ 53 h 53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33" h="53">
                    <a:moveTo>
                      <a:pt x="33" y="0"/>
                    </a:moveTo>
                    <a:lnTo>
                      <a:pt x="0" y="0"/>
                    </a:lnTo>
                    <a:lnTo>
                      <a:pt x="0" y="53"/>
                    </a:lnTo>
                  </a:path>
                </a:pathLst>
              </a:custGeom>
              <a:noFill/>
              <a:ln w="14288" cap="flat">
                <a:solidFill>
                  <a:srgbClr val="999999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1445" name="Freeform 156"/>
              <p:cNvSpPr>
                <a:spLocks/>
              </p:cNvSpPr>
              <p:nvPr/>
            </p:nvSpPr>
            <p:spPr bwMode="auto">
              <a:xfrm>
                <a:off x="2818" y="1075"/>
                <a:ext cx="33" cy="48"/>
              </a:xfrm>
              <a:custGeom>
                <a:avLst/>
                <a:gdLst>
                  <a:gd name="T0" fmla="*/ 0 w 33"/>
                  <a:gd name="T1" fmla="*/ 0 h 48"/>
                  <a:gd name="T2" fmla="*/ 0 w 33"/>
                  <a:gd name="T3" fmla="*/ 48 h 48"/>
                  <a:gd name="T4" fmla="*/ 33 w 33"/>
                  <a:gd name="T5" fmla="*/ 48 h 48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33" h="48">
                    <a:moveTo>
                      <a:pt x="0" y="0"/>
                    </a:moveTo>
                    <a:lnTo>
                      <a:pt x="0" y="48"/>
                    </a:lnTo>
                    <a:lnTo>
                      <a:pt x="33" y="48"/>
                    </a:lnTo>
                  </a:path>
                </a:pathLst>
              </a:custGeom>
              <a:noFill/>
              <a:ln w="14288" cap="flat">
                <a:solidFill>
                  <a:srgbClr val="999999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1446" name="Line 157"/>
              <p:cNvSpPr>
                <a:spLocks noChangeShapeType="1"/>
              </p:cNvSpPr>
              <p:nvPr/>
            </p:nvSpPr>
            <p:spPr bwMode="auto">
              <a:xfrm>
                <a:off x="2851" y="1123"/>
                <a:ext cx="1" cy="71"/>
              </a:xfrm>
              <a:prstGeom prst="line">
                <a:avLst/>
              </a:prstGeom>
              <a:noFill/>
              <a:ln w="14288">
                <a:solidFill>
                  <a:srgbClr val="999999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1447" name="Line 158"/>
              <p:cNvSpPr>
                <a:spLocks noChangeShapeType="1"/>
              </p:cNvSpPr>
              <p:nvPr/>
            </p:nvSpPr>
            <p:spPr bwMode="auto">
              <a:xfrm>
                <a:off x="2870" y="1123"/>
                <a:ext cx="1" cy="71"/>
              </a:xfrm>
              <a:prstGeom prst="line">
                <a:avLst/>
              </a:prstGeom>
              <a:noFill/>
              <a:ln w="14288">
                <a:solidFill>
                  <a:srgbClr val="999999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1448" name="Line 159"/>
              <p:cNvSpPr>
                <a:spLocks noChangeShapeType="1"/>
              </p:cNvSpPr>
              <p:nvPr/>
            </p:nvSpPr>
            <p:spPr bwMode="auto">
              <a:xfrm flipH="1">
                <a:off x="2975" y="1161"/>
                <a:ext cx="24" cy="1"/>
              </a:xfrm>
              <a:prstGeom prst="line">
                <a:avLst/>
              </a:prstGeom>
              <a:noFill/>
              <a:ln w="14288">
                <a:solidFill>
                  <a:srgbClr val="999999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1449" name="Freeform 160"/>
              <p:cNvSpPr>
                <a:spLocks/>
              </p:cNvSpPr>
              <p:nvPr/>
            </p:nvSpPr>
            <p:spPr bwMode="auto">
              <a:xfrm>
                <a:off x="2923" y="1194"/>
                <a:ext cx="33" cy="53"/>
              </a:xfrm>
              <a:custGeom>
                <a:avLst/>
                <a:gdLst>
                  <a:gd name="T0" fmla="*/ 33 w 33"/>
                  <a:gd name="T1" fmla="*/ 0 h 53"/>
                  <a:gd name="T2" fmla="*/ 0 w 33"/>
                  <a:gd name="T3" fmla="*/ 0 h 53"/>
                  <a:gd name="T4" fmla="*/ 0 w 33"/>
                  <a:gd name="T5" fmla="*/ 53 h 53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33" h="53">
                    <a:moveTo>
                      <a:pt x="33" y="0"/>
                    </a:moveTo>
                    <a:lnTo>
                      <a:pt x="0" y="0"/>
                    </a:lnTo>
                    <a:lnTo>
                      <a:pt x="0" y="53"/>
                    </a:lnTo>
                  </a:path>
                </a:pathLst>
              </a:custGeom>
              <a:noFill/>
              <a:ln w="14288" cap="flat">
                <a:solidFill>
                  <a:srgbClr val="999999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1450" name="Freeform 161"/>
              <p:cNvSpPr>
                <a:spLocks/>
              </p:cNvSpPr>
              <p:nvPr/>
            </p:nvSpPr>
            <p:spPr bwMode="auto">
              <a:xfrm>
                <a:off x="2923" y="1075"/>
                <a:ext cx="33" cy="48"/>
              </a:xfrm>
              <a:custGeom>
                <a:avLst/>
                <a:gdLst>
                  <a:gd name="T0" fmla="*/ 0 w 33"/>
                  <a:gd name="T1" fmla="*/ 0 h 48"/>
                  <a:gd name="T2" fmla="*/ 0 w 33"/>
                  <a:gd name="T3" fmla="*/ 48 h 48"/>
                  <a:gd name="T4" fmla="*/ 33 w 33"/>
                  <a:gd name="T5" fmla="*/ 48 h 48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33" h="48">
                    <a:moveTo>
                      <a:pt x="0" y="0"/>
                    </a:moveTo>
                    <a:lnTo>
                      <a:pt x="0" y="48"/>
                    </a:lnTo>
                    <a:lnTo>
                      <a:pt x="33" y="48"/>
                    </a:lnTo>
                  </a:path>
                </a:pathLst>
              </a:custGeom>
              <a:noFill/>
              <a:ln w="14288" cap="flat">
                <a:solidFill>
                  <a:srgbClr val="999999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1451" name="Line 162"/>
              <p:cNvSpPr>
                <a:spLocks noChangeShapeType="1"/>
              </p:cNvSpPr>
              <p:nvPr/>
            </p:nvSpPr>
            <p:spPr bwMode="auto">
              <a:xfrm>
                <a:off x="2956" y="1123"/>
                <a:ext cx="1" cy="71"/>
              </a:xfrm>
              <a:prstGeom prst="line">
                <a:avLst/>
              </a:prstGeom>
              <a:noFill/>
              <a:ln w="14288">
                <a:solidFill>
                  <a:srgbClr val="999999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1452" name="Line 163"/>
              <p:cNvSpPr>
                <a:spLocks noChangeShapeType="1"/>
              </p:cNvSpPr>
              <p:nvPr/>
            </p:nvSpPr>
            <p:spPr bwMode="auto">
              <a:xfrm>
                <a:off x="2975" y="1123"/>
                <a:ext cx="1" cy="71"/>
              </a:xfrm>
              <a:prstGeom prst="line">
                <a:avLst/>
              </a:prstGeom>
              <a:noFill/>
              <a:ln w="14288">
                <a:solidFill>
                  <a:srgbClr val="999999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1453" name="Line 164"/>
              <p:cNvSpPr>
                <a:spLocks noChangeShapeType="1"/>
              </p:cNvSpPr>
              <p:nvPr/>
            </p:nvSpPr>
            <p:spPr bwMode="auto">
              <a:xfrm flipH="1">
                <a:off x="3081" y="1161"/>
                <a:ext cx="28" cy="1"/>
              </a:xfrm>
              <a:prstGeom prst="line">
                <a:avLst/>
              </a:prstGeom>
              <a:noFill/>
              <a:ln w="14288">
                <a:solidFill>
                  <a:srgbClr val="999999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1454" name="Freeform 165"/>
              <p:cNvSpPr>
                <a:spLocks/>
              </p:cNvSpPr>
              <p:nvPr/>
            </p:nvSpPr>
            <p:spPr bwMode="auto">
              <a:xfrm>
                <a:off x="3033" y="1194"/>
                <a:ext cx="28" cy="53"/>
              </a:xfrm>
              <a:custGeom>
                <a:avLst/>
                <a:gdLst>
                  <a:gd name="T0" fmla="*/ 28 w 28"/>
                  <a:gd name="T1" fmla="*/ 0 h 53"/>
                  <a:gd name="T2" fmla="*/ 0 w 28"/>
                  <a:gd name="T3" fmla="*/ 0 h 53"/>
                  <a:gd name="T4" fmla="*/ 0 w 28"/>
                  <a:gd name="T5" fmla="*/ 53 h 53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28" h="53">
                    <a:moveTo>
                      <a:pt x="28" y="0"/>
                    </a:moveTo>
                    <a:lnTo>
                      <a:pt x="0" y="0"/>
                    </a:lnTo>
                    <a:lnTo>
                      <a:pt x="0" y="53"/>
                    </a:lnTo>
                  </a:path>
                </a:pathLst>
              </a:custGeom>
              <a:noFill/>
              <a:ln w="14288" cap="flat">
                <a:solidFill>
                  <a:srgbClr val="999999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1455" name="Freeform 166"/>
              <p:cNvSpPr>
                <a:spLocks/>
              </p:cNvSpPr>
              <p:nvPr/>
            </p:nvSpPr>
            <p:spPr bwMode="auto">
              <a:xfrm>
                <a:off x="3033" y="1075"/>
                <a:ext cx="28" cy="48"/>
              </a:xfrm>
              <a:custGeom>
                <a:avLst/>
                <a:gdLst>
                  <a:gd name="T0" fmla="*/ 0 w 28"/>
                  <a:gd name="T1" fmla="*/ 0 h 48"/>
                  <a:gd name="T2" fmla="*/ 0 w 28"/>
                  <a:gd name="T3" fmla="*/ 48 h 48"/>
                  <a:gd name="T4" fmla="*/ 28 w 28"/>
                  <a:gd name="T5" fmla="*/ 48 h 48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28" h="48">
                    <a:moveTo>
                      <a:pt x="0" y="0"/>
                    </a:moveTo>
                    <a:lnTo>
                      <a:pt x="0" y="48"/>
                    </a:lnTo>
                    <a:lnTo>
                      <a:pt x="28" y="48"/>
                    </a:lnTo>
                  </a:path>
                </a:pathLst>
              </a:custGeom>
              <a:noFill/>
              <a:ln w="14288" cap="flat">
                <a:solidFill>
                  <a:srgbClr val="999999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1456" name="Line 167"/>
              <p:cNvSpPr>
                <a:spLocks noChangeShapeType="1"/>
              </p:cNvSpPr>
              <p:nvPr/>
            </p:nvSpPr>
            <p:spPr bwMode="auto">
              <a:xfrm>
                <a:off x="3061" y="1123"/>
                <a:ext cx="1" cy="71"/>
              </a:xfrm>
              <a:prstGeom prst="line">
                <a:avLst/>
              </a:prstGeom>
              <a:noFill/>
              <a:ln w="14288">
                <a:solidFill>
                  <a:srgbClr val="999999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1457" name="Line 168"/>
              <p:cNvSpPr>
                <a:spLocks noChangeShapeType="1"/>
              </p:cNvSpPr>
              <p:nvPr/>
            </p:nvSpPr>
            <p:spPr bwMode="auto">
              <a:xfrm>
                <a:off x="3081" y="1123"/>
                <a:ext cx="1" cy="71"/>
              </a:xfrm>
              <a:prstGeom prst="line">
                <a:avLst/>
              </a:prstGeom>
              <a:noFill/>
              <a:ln w="14288">
                <a:solidFill>
                  <a:srgbClr val="999999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1458" name="Line 169"/>
              <p:cNvSpPr>
                <a:spLocks noChangeShapeType="1"/>
              </p:cNvSpPr>
              <p:nvPr/>
            </p:nvSpPr>
            <p:spPr bwMode="auto">
              <a:xfrm flipH="1">
                <a:off x="3190" y="1161"/>
                <a:ext cx="24" cy="1"/>
              </a:xfrm>
              <a:prstGeom prst="line">
                <a:avLst/>
              </a:prstGeom>
              <a:noFill/>
              <a:ln w="14288">
                <a:solidFill>
                  <a:srgbClr val="999999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1459" name="Freeform 170"/>
              <p:cNvSpPr>
                <a:spLocks/>
              </p:cNvSpPr>
              <p:nvPr/>
            </p:nvSpPr>
            <p:spPr bwMode="auto">
              <a:xfrm>
                <a:off x="3138" y="1194"/>
                <a:ext cx="29" cy="53"/>
              </a:xfrm>
              <a:custGeom>
                <a:avLst/>
                <a:gdLst>
                  <a:gd name="T0" fmla="*/ 29 w 29"/>
                  <a:gd name="T1" fmla="*/ 0 h 53"/>
                  <a:gd name="T2" fmla="*/ 0 w 29"/>
                  <a:gd name="T3" fmla="*/ 0 h 53"/>
                  <a:gd name="T4" fmla="*/ 0 w 29"/>
                  <a:gd name="T5" fmla="*/ 53 h 53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29" h="53">
                    <a:moveTo>
                      <a:pt x="29" y="0"/>
                    </a:moveTo>
                    <a:lnTo>
                      <a:pt x="0" y="0"/>
                    </a:lnTo>
                    <a:lnTo>
                      <a:pt x="0" y="53"/>
                    </a:lnTo>
                  </a:path>
                </a:pathLst>
              </a:custGeom>
              <a:noFill/>
              <a:ln w="14288" cap="flat">
                <a:solidFill>
                  <a:srgbClr val="999999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1460" name="Freeform 171"/>
              <p:cNvSpPr>
                <a:spLocks/>
              </p:cNvSpPr>
              <p:nvPr/>
            </p:nvSpPr>
            <p:spPr bwMode="auto">
              <a:xfrm>
                <a:off x="3138" y="1075"/>
                <a:ext cx="29" cy="48"/>
              </a:xfrm>
              <a:custGeom>
                <a:avLst/>
                <a:gdLst>
                  <a:gd name="T0" fmla="*/ 0 w 29"/>
                  <a:gd name="T1" fmla="*/ 0 h 48"/>
                  <a:gd name="T2" fmla="*/ 0 w 29"/>
                  <a:gd name="T3" fmla="*/ 48 h 48"/>
                  <a:gd name="T4" fmla="*/ 29 w 29"/>
                  <a:gd name="T5" fmla="*/ 48 h 48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29" h="48">
                    <a:moveTo>
                      <a:pt x="0" y="0"/>
                    </a:moveTo>
                    <a:lnTo>
                      <a:pt x="0" y="48"/>
                    </a:lnTo>
                    <a:lnTo>
                      <a:pt x="29" y="48"/>
                    </a:lnTo>
                  </a:path>
                </a:pathLst>
              </a:custGeom>
              <a:noFill/>
              <a:ln w="14288" cap="flat">
                <a:solidFill>
                  <a:srgbClr val="999999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1461" name="Line 172"/>
              <p:cNvSpPr>
                <a:spLocks noChangeShapeType="1"/>
              </p:cNvSpPr>
              <p:nvPr/>
            </p:nvSpPr>
            <p:spPr bwMode="auto">
              <a:xfrm>
                <a:off x="3167" y="1123"/>
                <a:ext cx="1" cy="71"/>
              </a:xfrm>
              <a:prstGeom prst="line">
                <a:avLst/>
              </a:prstGeom>
              <a:noFill/>
              <a:ln w="14288">
                <a:solidFill>
                  <a:srgbClr val="999999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1462" name="Line 173"/>
              <p:cNvSpPr>
                <a:spLocks noChangeShapeType="1"/>
              </p:cNvSpPr>
              <p:nvPr/>
            </p:nvSpPr>
            <p:spPr bwMode="auto">
              <a:xfrm>
                <a:off x="3186" y="1123"/>
                <a:ext cx="1" cy="71"/>
              </a:xfrm>
              <a:prstGeom prst="line">
                <a:avLst/>
              </a:prstGeom>
              <a:noFill/>
              <a:ln w="14288">
                <a:solidFill>
                  <a:srgbClr val="999999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1463" name="Line 174"/>
              <p:cNvSpPr>
                <a:spLocks noChangeShapeType="1"/>
              </p:cNvSpPr>
              <p:nvPr/>
            </p:nvSpPr>
            <p:spPr bwMode="auto">
              <a:xfrm>
                <a:off x="1408" y="1247"/>
                <a:ext cx="1" cy="86"/>
              </a:xfrm>
              <a:prstGeom prst="line">
                <a:avLst/>
              </a:prstGeom>
              <a:noFill/>
              <a:ln w="14288">
                <a:solidFill>
                  <a:srgbClr val="999999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1464" name="Freeform 175"/>
              <p:cNvSpPr>
                <a:spLocks/>
              </p:cNvSpPr>
              <p:nvPr/>
            </p:nvSpPr>
            <p:spPr bwMode="auto">
              <a:xfrm>
                <a:off x="1375" y="1300"/>
                <a:ext cx="72" cy="119"/>
              </a:xfrm>
              <a:custGeom>
                <a:avLst/>
                <a:gdLst>
                  <a:gd name="T0" fmla="*/ 34 w 15"/>
                  <a:gd name="T1" fmla="*/ 24 h 25"/>
                  <a:gd name="T2" fmla="*/ 72 w 15"/>
                  <a:gd name="T3" fmla="*/ 0 h 25"/>
                  <a:gd name="T4" fmla="*/ 72 w 15"/>
                  <a:gd name="T5" fmla="*/ 0 h 25"/>
                  <a:gd name="T6" fmla="*/ 48 w 15"/>
                  <a:gd name="T7" fmla="*/ 57 h 25"/>
                  <a:gd name="T8" fmla="*/ 34 w 15"/>
                  <a:gd name="T9" fmla="*/ 119 h 25"/>
                  <a:gd name="T10" fmla="*/ 24 w 15"/>
                  <a:gd name="T11" fmla="*/ 57 h 25"/>
                  <a:gd name="T12" fmla="*/ 0 w 15"/>
                  <a:gd name="T13" fmla="*/ 0 h 25"/>
                  <a:gd name="T14" fmla="*/ 0 w 15"/>
                  <a:gd name="T15" fmla="*/ 0 h 25"/>
                  <a:gd name="T16" fmla="*/ 34 w 15"/>
                  <a:gd name="T17" fmla="*/ 24 h 25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15" h="25">
                    <a:moveTo>
                      <a:pt x="7" y="5"/>
                    </a:moveTo>
                    <a:cubicBezTo>
                      <a:pt x="15" y="0"/>
                      <a:pt x="15" y="0"/>
                      <a:pt x="15" y="0"/>
                    </a:cubicBezTo>
                    <a:cubicBezTo>
                      <a:pt x="15" y="0"/>
                      <a:pt x="15" y="0"/>
                      <a:pt x="15" y="0"/>
                    </a:cubicBezTo>
                    <a:cubicBezTo>
                      <a:pt x="10" y="12"/>
                      <a:pt x="10" y="12"/>
                      <a:pt x="10" y="12"/>
                    </a:cubicBezTo>
                    <a:cubicBezTo>
                      <a:pt x="9" y="16"/>
                      <a:pt x="8" y="20"/>
                      <a:pt x="7" y="25"/>
                    </a:cubicBezTo>
                    <a:cubicBezTo>
                      <a:pt x="6" y="20"/>
                      <a:pt x="6" y="16"/>
                      <a:pt x="5" y="12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lnTo>
                      <a:pt x="7" y="5"/>
                    </a:lnTo>
                    <a:close/>
                  </a:path>
                </a:pathLst>
              </a:custGeom>
              <a:solidFill>
                <a:srgbClr val="9999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1465" name="Line 176"/>
              <p:cNvSpPr>
                <a:spLocks noChangeShapeType="1"/>
              </p:cNvSpPr>
              <p:nvPr/>
            </p:nvSpPr>
            <p:spPr bwMode="auto">
              <a:xfrm>
                <a:off x="1007" y="1519"/>
                <a:ext cx="1" cy="426"/>
              </a:xfrm>
              <a:prstGeom prst="line">
                <a:avLst/>
              </a:prstGeom>
              <a:noFill/>
              <a:ln w="14288">
                <a:solidFill>
                  <a:srgbClr val="999999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1466" name="Line 177"/>
              <p:cNvSpPr>
                <a:spLocks noChangeShapeType="1"/>
              </p:cNvSpPr>
              <p:nvPr/>
            </p:nvSpPr>
            <p:spPr bwMode="auto">
              <a:xfrm>
                <a:off x="1007" y="1730"/>
                <a:ext cx="86" cy="1"/>
              </a:xfrm>
              <a:prstGeom prst="line">
                <a:avLst/>
              </a:prstGeom>
              <a:noFill/>
              <a:ln w="14288">
                <a:solidFill>
                  <a:srgbClr val="999999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1467" name="Freeform 178"/>
              <p:cNvSpPr>
                <a:spLocks/>
              </p:cNvSpPr>
              <p:nvPr/>
            </p:nvSpPr>
            <p:spPr bwMode="auto">
              <a:xfrm>
                <a:off x="1064" y="1696"/>
                <a:ext cx="115" cy="72"/>
              </a:xfrm>
              <a:custGeom>
                <a:avLst/>
                <a:gdLst>
                  <a:gd name="T0" fmla="*/ 19 w 24"/>
                  <a:gd name="T1" fmla="*/ 34 h 15"/>
                  <a:gd name="T2" fmla="*/ 0 w 24"/>
                  <a:gd name="T3" fmla="*/ 0 h 15"/>
                  <a:gd name="T4" fmla="*/ 0 w 24"/>
                  <a:gd name="T5" fmla="*/ 0 h 15"/>
                  <a:gd name="T6" fmla="*/ 58 w 24"/>
                  <a:gd name="T7" fmla="*/ 24 h 15"/>
                  <a:gd name="T8" fmla="*/ 115 w 24"/>
                  <a:gd name="T9" fmla="*/ 34 h 15"/>
                  <a:gd name="T10" fmla="*/ 58 w 24"/>
                  <a:gd name="T11" fmla="*/ 48 h 15"/>
                  <a:gd name="T12" fmla="*/ 0 w 24"/>
                  <a:gd name="T13" fmla="*/ 72 h 15"/>
                  <a:gd name="T14" fmla="*/ 0 w 24"/>
                  <a:gd name="T15" fmla="*/ 72 h 15"/>
                  <a:gd name="T16" fmla="*/ 19 w 24"/>
                  <a:gd name="T17" fmla="*/ 34 h 15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24" h="15">
                    <a:moveTo>
                      <a:pt x="4" y="7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12" y="5"/>
                      <a:pt x="12" y="5"/>
                      <a:pt x="12" y="5"/>
                    </a:cubicBezTo>
                    <a:cubicBezTo>
                      <a:pt x="16" y="6"/>
                      <a:pt x="20" y="6"/>
                      <a:pt x="24" y="7"/>
                    </a:cubicBezTo>
                    <a:cubicBezTo>
                      <a:pt x="20" y="8"/>
                      <a:pt x="16" y="9"/>
                      <a:pt x="12" y="10"/>
                    </a:cubicBezTo>
                    <a:cubicBezTo>
                      <a:pt x="0" y="15"/>
                      <a:pt x="0" y="15"/>
                      <a:pt x="0" y="15"/>
                    </a:cubicBezTo>
                    <a:cubicBezTo>
                      <a:pt x="0" y="15"/>
                      <a:pt x="0" y="15"/>
                      <a:pt x="0" y="15"/>
                    </a:cubicBezTo>
                    <a:lnTo>
                      <a:pt x="4" y="7"/>
                    </a:lnTo>
                    <a:close/>
                  </a:path>
                </a:pathLst>
              </a:custGeom>
              <a:solidFill>
                <a:srgbClr val="9999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1468" name="Line 179"/>
              <p:cNvSpPr>
                <a:spLocks noChangeShapeType="1"/>
              </p:cNvSpPr>
              <p:nvPr/>
            </p:nvSpPr>
            <p:spPr bwMode="auto">
              <a:xfrm flipH="1">
                <a:off x="1198" y="1978"/>
                <a:ext cx="425" cy="1"/>
              </a:xfrm>
              <a:prstGeom prst="line">
                <a:avLst/>
              </a:prstGeom>
              <a:noFill/>
              <a:ln w="14288">
                <a:solidFill>
                  <a:srgbClr val="999999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1469" name="Line 180"/>
              <p:cNvSpPr>
                <a:spLocks noChangeShapeType="1"/>
              </p:cNvSpPr>
              <p:nvPr/>
            </p:nvSpPr>
            <p:spPr bwMode="auto">
              <a:xfrm flipH="1">
                <a:off x="1251" y="2064"/>
                <a:ext cx="24" cy="1"/>
              </a:xfrm>
              <a:prstGeom prst="line">
                <a:avLst/>
              </a:prstGeom>
              <a:noFill/>
              <a:ln w="14288">
                <a:solidFill>
                  <a:srgbClr val="999999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1470" name="Freeform 181"/>
              <p:cNvSpPr>
                <a:spLocks/>
              </p:cNvSpPr>
              <p:nvPr/>
            </p:nvSpPr>
            <p:spPr bwMode="auto">
              <a:xfrm>
                <a:off x="1198" y="1978"/>
                <a:ext cx="29" cy="53"/>
              </a:xfrm>
              <a:custGeom>
                <a:avLst/>
                <a:gdLst>
                  <a:gd name="T0" fmla="*/ 29 w 29"/>
                  <a:gd name="T1" fmla="*/ 53 h 53"/>
                  <a:gd name="T2" fmla="*/ 0 w 29"/>
                  <a:gd name="T3" fmla="*/ 53 h 53"/>
                  <a:gd name="T4" fmla="*/ 0 w 29"/>
                  <a:gd name="T5" fmla="*/ 0 h 53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29" h="53">
                    <a:moveTo>
                      <a:pt x="29" y="53"/>
                    </a:moveTo>
                    <a:lnTo>
                      <a:pt x="0" y="53"/>
                    </a:lnTo>
                    <a:lnTo>
                      <a:pt x="0" y="0"/>
                    </a:lnTo>
                  </a:path>
                </a:pathLst>
              </a:custGeom>
              <a:noFill/>
              <a:ln w="14288" cap="flat">
                <a:solidFill>
                  <a:srgbClr val="999999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1471" name="Freeform 182"/>
              <p:cNvSpPr>
                <a:spLocks/>
              </p:cNvSpPr>
              <p:nvPr/>
            </p:nvSpPr>
            <p:spPr bwMode="auto">
              <a:xfrm>
                <a:off x="1198" y="2102"/>
                <a:ext cx="29" cy="129"/>
              </a:xfrm>
              <a:custGeom>
                <a:avLst/>
                <a:gdLst>
                  <a:gd name="T0" fmla="*/ 0 w 29"/>
                  <a:gd name="T1" fmla="*/ 129 h 129"/>
                  <a:gd name="T2" fmla="*/ 0 w 29"/>
                  <a:gd name="T3" fmla="*/ 0 h 129"/>
                  <a:gd name="T4" fmla="*/ 29 w 29"/>
                  <a:gd name="T5" fmla="*/ 0 h 129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29" h="129">
                    <a:moveTo>
                      <a:pt x="0" y="129"/>
                    </a:moveTo>
                    <a:lnTo>
                      <a:pt x="0" y="0"/>
                    </a:lnTo>
                    <a:lnTo>
                      <a:pt x="29" y="0"/>
                    </a:lnTo>
                  </a:path>
                </a:pathLst>
              </a:custGeom>
              <a:noFill/>
              <a:ln w="14288" cap="flat">
                <a:solidFill>
                  <a:srgbClr val="999999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1472" name="Line 183"/>
              <p:cNvSpPr>
                <a:spLocks noChangeShapeType="1"/>
              </p:cNvSpPr>
              <p:nvPr/>
            </p:nvSpPr>
            <p:spPr bwMode="auto">
              <a:xfrm flipV="1">
                <a:off x="1227" y="2031"/>
                <a:ext cx="1" cy="71"/>
              </a:xfrm>
              <a:prstGeom prst="line">
                <a:avLst/>
              </a:prstGeom>
              <a:noFill/>
              <a:ln w="14288">
                <a:solidFill>
                  <a:srgbClr val="999999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1473" name="Line 184"/>
              <p:cNvSpPr>
                <a:spLocks noChangeShapeType="1"/>
              </p:cNvSpPr>
              <p:nvPr/>
            </p:nvSpPr>
            <p:spPr bwMode="auto">
              <a:xfrm flipV="1">
                <a:off x="1246" y="2031"/>
                <a:ext cx="1" cy="71"/>
              </a:xfrm>
              <a:prstGeom prst="line">
                <a:avLst/>
              </a:prstGeom>
              <a:noFill/>
              <a:ln w="14288">
                <a:solidFill>
                  <a:srgbClr val="999999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1474" name="Line 185"/>
              <p:cNvSpPr>
                <a:spLocks noChangeShapeType="1"/>
              </p:cNvSpPr>
              <p:nvPr/>
            </p:nvSpPr>
            <p:spPr bwMode="auto">
              <a:xfrm flipH="1">
                <a:off x="1356" y="2064"/>
                <a:ext cx="24" cy="1"/>
              </a:xfrm>
              <a:prstGeom prst="line">
                <a:avLst/>
              </a:prstGeom>
              <a:noFill/>
              <a:ln w="14288">
                <a:solidFill>
                  <a:srgbClr val="999999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1475" name="Freeform 186"/>
              <p:cNvSpPr>
                <a:spLocks/>
              </p:cNvSpPr>
              <p:nvPr/>
            </p:nvSpPr>
            <p:spPr bwMode="auto">
              <a:xfrm>
                <a:off x="1303" y="1978"/>
                <a:ext cx="34" cy="53"/>
              </a:xfrm>
              <a:custGeom>
                <a:avLst/>
                <a:gdLst>
                  <a:gd name="T0" fmla="*/ 34 w 34"/>
                  <a:gd name="T1" fmla="*/ 53 h 53"/>
                  <a:gd name="T2" fmla="*/ 0 w 34"/>
                  <a:gd name="T3" fmla="*/ 53 h 53"/>
                  <a:gd name="T4" fmla="*/ 0 w 34"/>
                  <a:gd name="T5" fmla="*/ 0 h 53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34" h="53">
                    <a:moveTo>
                      <a:pt x="34" y="53"/>
                    </a:moveTo>
                    <a:lnTo>
                      <a:pt x="0" y="53"/>
                    </a:lnTo>
                    <a:lnTo>
                      <a:pt x="0" y="0"/>
                    </a:lnTo>
                  </a:path>
                </a:pathLst>
              </a:custGeom>
              <a:noFill/>
              <a:ln w="14288" cap="flat">
                <a:solidFill>
                  <a:srgbClr val="999999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1476" name="Freeform 187"/>
              <p:cNvSpPr>
                <a:spLocks/>
              </p:cNvSpPr>
              <p:nvPr/>
            </p:nvSpPr>
            <p:spPr bwMode="auto">
              <a:xfrm>
                <a:off x="1303" y="2102"/>
                <a:ext cx="34" cy="201"/>
              </a:xfrm>
              <a:custGeom>
                <a:avLst/>
                <a:gdLst>
                  <a:gd name="T0" fmla="*/ 0 w 34"/>
                  <a:gd name="T1" fmla="*/ 201 h 201"/>
                  <a:gd name="T2" fmla="*/ 0 w 34"/>
                  <a:gd name="T3" fmla="*/ 0 h 201"/>
                  <a:gd name="T4" fmla="*/ 34 w 34"/>
                  <a:gd name="T5" fmla="*/ 0 h 201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34" h="201">
                    <a:moveTo>
                      <a:pt x="0" y="201"/>
                    </a:moveTo>
                    <a:lnTo>
                      <a:pt x="0" y="0"/>
                    </a:lnTo>
                    <a:lnTo>
                      <a:pt x="34" y="0"/>
                    </a:lnTo>
                  </a:path>
                </a:pathLst>
              </a:custGeom>
              <a:noFill/>
              <a:ln w="14288" cap="flat">
                <a:solidFill>
                  <a:srgbClr val="999999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1477" name="Line 188"/>
              <p:cNvSpPr>
                <a:spLocks noChangeShapeType="1"/>
              </p:cNvSpPr>
              <p:nvPr/>
            </p:nvSpPr>
            <p:spPr bwMode="auto">
              <a:xfrm flipV="1">
                <a:off x="1337" y="2031"/>
                <a:ext cx="1" cy="71"/>
              </a:xfrm>
              <a:prstGeom prst="line">
                <a:avLst/>
              </a:prstGeom>
              <a:noFill/>
              <a:ln w="14288">
                <a:solidFill>
                  <a:srgbClr val="999999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1478" name="Line 189"/>
              <p:cNvSpPr>
                <a:spLocks noChangeShapeType="1"/>
              </p:cNvSpPr>
              <p:nvPr/>
            </p:nvSpPr>
            <p:spPr bwMode="auto">
              <a:xfrm flipV="1">
                <a:off x="1356" y="2031"/>
                <a:ext cx="1" cy="71"/>
              </a:xfrm>
              <a:prstGeom prst="line">
                <a:avLst/>
              </a:prstGeom>
              <a:noFill/>
              <a:ln w="14288">
                <a:solidFill>
                  <a:srgbClr val="999999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1479" name="Line 190"/>
              <p:cNvSpPr>
                <a:spLocks noChangeShapeType="1"/>
              </p:cNvSpPr>
              <p:nvPr/>
            </p:nvSpPr>
            <p:spPr bwMode="auto">
              <a:xfrm flipH="1">
                <a:off x="1461" y="2064"/>
                <a:ext cx="29" cy="1"/>
              </a:xfrm>
              <a:prstGeom prst="line">
                <a:avLst/>
              </a:prstGeom>
              <a:noFill/>
              <a:ln w="14288">
                <a:solidFill>
                  <a:srgbClr val="999999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1480" name="Freeform 191"/>
              <p:cNvSpPr>
                <a:spLocks/>
              </p:cNvSpPr>
              <p:nvPr/>
            </p:nvSpPr>
            <p:spPr bwMode="auto">
              <a:xfrm>
                <a:off x="1408" y="1978"/>
                <a:ext cx="34" cy="53"/>
              </a:xfrm>
              <a:custGeom>
                <a:avLst/>
                <a:gdLst>
                  <a:gd name="T0" fmla="*/ 34 w 34"/>
                  <a:gd name="T1" fmla="*/ 53 h 53"/>
                  <a:gd name="T2" fmla="*/ 0 w 34"/>
                  <a:gd name="T3" fmla="*/ 53 h 53"/>
                  <a:gd name="T4" fmla="*/ 0 w 34"/>
                  <a:gd name="T5" fmla="*/ 0 h 53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34" h="53">
                    <a:moveTo>
                      <a:pt x="34" y="53"/>
                    </a:moveTo>
                    <a:lnTo>
                      <a:pt x="0" y="53"/>
                    </a:lnTo>
                    <a:lnTo>
                      <a:pt x="0" y="0"/>
                    </a:lnTo>
                  </a:path>
                </a:pathLst>
              </a:custGeom>
              <a:noFill/>
              <a:ln w="14288" cap="flat">
                <a:solidFill>
                  <a:srgbClr val="999999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1481" name="Freeform 192"/>
              <p:cNvSpPr>
                <a:spLocks/>
              </p:cNvSpPr>
              <p:nvPr/>
            </p:nvSpPr>
            <p:spPr bwMode="auto">
              <a:xfrm>
                <a:off x="1408" y="2102"/>
                <a:ext cx="34" cy="273"/>
              </a:xfrm>
              <a:custGeom>
                <a:avLst/>
                <a:gdLst>
                  <a:gd name="T0" fmla="*/ 0 w 34"/>
                  <a:gd name="T1" fmla="*/ 273 h 273"/>
                  <a:gd name="T2" fmla="*/ 0 w 34"/>
                  <a:gd name="T3" fmla="*/ 0 h 273"/>
                  <a:gd name="T4" fmla="*/ 34 w 34"/>
                  <a:gd name="T5" fmla="*/ 0 h 273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34" h="273">
                    <a:moveTo>
                      <a:pt x="0" y="273"/>
                    </a:moveTo>
                    <a:lnTo>
                      <a:pt x="0" y="0"/>
                    </a:lnTo>
                    <a:lnTo>
                      <a:pt x="34" y="0"/>
                    </a:lnTo>
                  </a:path>
                </a:pathLst>
              </a:custGeom>
              <a:noFill/>
              <a:ln w="14288" cap="flat">
                <a:solidFill>
                  <a:srgbClr val="999999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1482" name="Line 193"/>
              <p:cNvSpPr>
                <a:spLocks noChangeShapeType="1"/>
              </p:cNvSpPr>
              <p:nvPr/>
            </p:nvSpPr>
            <p:spPr bwMode="auto">
              <a:xfrm flipV="1">
                <a:off x="1442" y="2031"/>
                <a:ext cx="1" cy="71"/>
              </a:xfrm>
              <a:prstGeom prst="line">
                <a:avLst/>
              </a:prstGeom>
              <a:noFill/>
              <a:ln w="14288">
                <a:solidFill>
                  <a:srgbClr val="999999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1483" name="Line 194"/>
              <p:cNvSpPr>
                <a:spLocks noChangeShapeType="1"/>
              </p:cNvSpPr>
              <p:nvPr/>
            </p:nvSpPr>
            <p:spPr bwMode="auto">
              <a:xfrm flipV="1">
                <a:off x="1461" y="2031"/>
                <a:ext cx="1" cy="71"/>
              </a:xfrm>
              <a:prstGeom prst="line">
                <a:avLst/>
              </a:prstGeom>
              <a:noFill/>
              <a:ln w="14288">
                <a:solidFill>
                  <a:srgbClr val="999999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1484" name="Line 195"/>
              <p:cNvSpPr>
                <a:spLocks noChangeShapeType="1"/>
              </p:cNvSpPr>
              <p:nvPr/>
            </p:nvSpPr>
            <p:spPr bwMode="auto">
              <a:xfrm flipH="1">
                <a:off x="1566" y="2064"/>
                <a:ext cx="29" cy="1"/>
              </a:xfrm>
              <a:prstGeom prst="line">
                <a:avLst/>
              </a:prstGeom>
              <a:noFill/>
              <a:ln w="14288">
                <a:solidFill>
                  <a:srgbClr val="999999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1485" name="Freeform 196"/>
              <p:cNvSpPr>
                <a:spLocks/>
              </p:cNvSpPr>
              <p:nvPr/>
            </p:nvSpPr>
            <p:spPr bwMode="auto">
              <a:xfrm>
                <a:off x="1518" y="1978"/>
                <a:ext cx="29" cy="53"/>
              </a:xfrm>
              <a:custGeom>
                <a:avLst/>
                <a:gdLst>
                  <a:gd name="T0" fmla="*/ 29 w 29"/>
                  <a:gd name="T1" fmla="*/ 53 h 53"/>
                  <a:gd name="T2" fmla="*/ 0 w 29"/>
                  <a:gd name="T3" fmla="*/ 53 h 53"/>
                  <a:gd name="T4" fmla="*/ 0 w 29"/>
                  <a:gd name="T5" fmla="*/ 0 h 53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29" h="53">
                    <a:moveTo>
                      <a:pt x="29" y="53"/>
                    </a:moveTo>
                    <a:lnTo>
                      <a:pt x="0" y="53"/>
                    </a:lnTo>
                    <a:lnTo>
                      <a:pt x="0" y="0"/>
                    </a:lnTo>
                  </a:path>
                </a:pathLst>
              </a:custGeom>
              <a:noFill/>
              <a:ln w="14288" cap="flat">
                <a:solidFill>
                  <a:srgbClr val="999999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1486" name="Freeform 197"/>
              <p:cNvSpPr>
                <a:spLocks/>
              </p:cNvSpPr>
              <p:nvPr/>
            </p:nvSpPr>
            <p:spPr bwMode="auto">
              <a:xfrm>
                <a:off x="1518" y="2102"/>
                <a:ext cx="29" cy="344"/>
              </a:xfrm>
              <a:custGeom>
                <a:avLst/>
                <a:gdLst>
                  <a:gd name="T0" fmla="*/ 0 w 29"/>
                  <a:gd name="T1" fmla="*/ 344 h 344"/>
                  <a:gd name="T2" fmla="*/ 0 w 29"/>
                  <a:gd name="T3" fmla="*/ 0 h 344"/>
                  <a:gd name="T4" fmla="*/ 29 w 29"/>
                  <a:gd name="T5" fmla="*/ 0 h 344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29" h="344">
                    <a:moveTo>
                      <a:pt x="0" y="344"/>
                    </a:moveTo>
                    <a:lnTo>
                      <a:pt x="0" y="0"/>
                    </a:lnTo>
                    <a:lnTo>
                      <a:pt x="29" y="0"/>
                    </a:lnTo>
                  </a:path>
                </a:pathLst>
              </a:custGeom>
              <a:noFill/>
              <a:ln w="14288" cap="flat">
                <a:solidFill>
                  <a:srgbClr val="999999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1487" name="Line 198"/>
              <p:cNvSpPr>
                <a:spLocks noChangeShapeType="1"/>
              </p:cNvSpPr>
              <p:nvPr/>
            </p:nvSpPr>
            <p:spPr bwMode="auto">
              <a:xfrm flipV="1">
                <a:off x="1547" y="2031"/>
                <a:ext cx="1" cy="71"/>
              </a:xfrm>
              <a:prstGeom prst="line">
                <a:avLst/>
              </a:prstGeom>
              <a:noFill/>
              <a:ln w="14288">
                <a:solidFill>
                  <a:srgbClr val="999999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1488" name="Line 199"/>
              <p:cNvSpPr>
                <a:spLocks noChangeShapeType="1"/>
              </p:cNvSpPr>
              <p:nvPr/>
            </p:nvSpPr>
            <p:spPr bwMode="auto">
              <a:xfrm flipV="1">
                <a:off x="1566" y="2031"/>
                <a:ext cx="1" cy="71"/>
              </a:xfrm>
              <a:prstGeom prst="line">
                <a:avLst/>
              </a:prstGeom>
              <a:noFill/>
              <a:ln w="14288">
                <a:solidFill>
                  <a:srgbClr val="999999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1489" name="Line 200"/>
              <p:cNvSpPr>
                <a:spLocks noChangeShapeType="1"/>
              </p:cNvSpPr>
              <p:nvPr/>
            </p:nvSpPr>
            <p:spPr bwMode="auto">
              <a:xfrm flipH="1">
                <a:off x="1676" y="2064"/>
                <a:ext cx="24" cy="1"/>
              </a:xfrm>
              <a:prstGeom prst="line">
                <a:avLst/>
              </a:prstGeom>
              <a:noFill/>
              <a:ln w="14288">
                <a:solidFill>
                  <a:srgbClr val="999999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1490" name="Freeform 201"/>
              <p:cNvSpPr>
                <a:spLocks/>
              </p:cNvSpPr>
              <p:nvPr/>
            </p:nvSpPr>
            <p:spPr bwMode="auto">
              <a:xfrm>
                <a:off x="1623" y="1978"/>
                <a:ext cx="34" cy="53"/>
              </a:xfrm>
              <a:custGeom>
                <a:avLst/>
                <a:gdLst>
                  <a:gd name="T0" fmla="*/ 34 w 34"/>
                  <a:gd name="T1" fmla="*/ 53 h 53"/>
                  <a:gd name="T2" fmla="*/ 0 w 34"/>
                  <a:gd name="T3" fmla="*/ 53 h 53"/>
                  <a:gd name="T4" fmla="*/ 0 w 34"/>
                  <a:gd name="T5" fmla="*/ 0 h 53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34" h="53">
                    <a:moveTo>
                      <a:pt x="34" y="53"/>
                    </a:moveTo>
                    <a:lnTo>
                      <a:pt x="0" y="53"/>
                    </a:lnTo>
                    <a:lnTo>
                      <a:pt x="0" y="0"/>
                    </a:lnTo>
                  </a:path>
                </a:pathLst>
              </a:custGeom>
              <a:noFill/>
              <a:ln w="14288" cap="flat">
                <a:solidFill>
                  <a:srgbClr val="999999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1491" name="Freeform 202"/>
              <p:cNvSpPr>
                <a:spLocks/>
              </p:cNvSpPr>
              <p:nvPr/>
            </p:nvSpPr>
            <p:spPr bwMode="auto">
              <a:xfrm>
                <a:off x="1623" y="2102"/>
                <a:ext cx="34" cy="416"/>
              </a:xfrm>
              <a:custGeom>
                <a:avLst/>
                <a:gdLst>
                  <a:gd name="T0" fmla="*/ 0 w 34"/>
                  <a:gd name="T1" fmla="*/ 416 h 416"/>
                  <a:gd name="T2" fmla="*/ 0 w 34"/>
                  <a:gd name="T3" fmla="*/ 0 h 416"/>
                  <a:gd name="T4" fmla="*/ 34 w 34"/>
                  <a:gd name="T5" fmla="*/ 0 h 416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34" h="416">
                    <a:moveTo>
                      <a:pt x="0" y="416"/>
                    </a:moveTo>
                    <a:lnTo>
                      <a:pt x="0" y="0"/>
                    </a:lnTo>
                    <a:lnTo>
                      <a:pt x="34" y="0"/>
                    </a:lnTo>
                  </a:path>
                </a:pathLst>
              </a:custGeom>
              <a:noFill/>
              <a:ln w="14288" cap="flat">
                <a:solidFill>
                  <a:srgbClr val="999999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1492" name="Line 203"/>
              <p:cNvSpPr>
                <a:spLocks noChangeShapeType="1"/>
              </p:cNvSpPr>
              <p:nvPr/>
            </p:nvSpPr>
            <p:spPr bwMode="auto">
              <a:xfrm flipV="1">
                <a:off x="1657" y="2031"/>
                <a:ext cx="1" cy="71"/>
              </a:xfrm>
              <a:prstGeom prst="line">
                <a:avLst/>
              </a:prstGeom>
              <a:noFill/>
              <a:ln w="14288">
                <a:solidFill>
                  <a:srgbClr val="999999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1493" name="Line 204"/>
              <p:cNvSpPr>
                <a:spLocks noChangeShapeType="1"/>
              </p:cNvSpPr>
              <p:nvPr/>
            </p:nvSpPr>
            <p:spPr bwMode="auto">
              <a:xfrm flipV="1">
                <a:off x="1676" y="2031"/>
                <a:ext cx="1" cy="71"/>
              </a:xfrm>
              <a:prstGeom prst="line">
                <a:avLst/>
              </a:prstGeom>
              <a:noFill/>
              <a:ln w="14288">
                <a:solidFill>
                  <a:srgbClr val="999999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1494" name="Line 205"/>
              <p:cNvSpPr>
                <a:spLocks noChangeShapeType="1"/>
              </p:cNvSpPr>
              <p:nvPr/>
            </p:nvSpPr>
            <p:spPr bwMode="auto">
              <a:xfrm flipV="1">
                <a:off x="1408" y="1897"/>
                <a:ext cx="1" cy="81"/>
              </a:xfrm>
              <a:prstGeom prst="line">
                <a:avLst/>
              </a:prstGeom>
              <a:noFill/>
              <a:ln w="14288">
                <a:solidFill>
                  <a:srgbClr val="999999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1495" name="Freeform 206"/>
              <p:cNvSpPr>
                <a:spLocks/>
              </p:cNvSpPr>
              <p:nvPr/>
            </p:nvSpPr>
            <p:spPr bwMode="auto">
              <a:xfrm>
                <a:off x="1375" y="1811"/>
                <a:ext cx="72" cy="115"/>
              </a:xfrm>
              <a:custGeom>
                <a:avLst/>
                <a:gdLst>
                  <a:gd name="T0" fmla="*/ 34 w 15"/>
                  <a:gd name="T1" fmla="*/ 96 h 24"/>
                  <a:gd name="T2" fmla="*/ 72 w 15"/>
                  <a:gd name="T3" fmla="*/ 115 h 24"/>
                  <a:gd name="T4" fmla="*/ 72 w 15"/>
                  <a:gd name="T5" fmla="*/ 115 h 24"/>
                  <a:gd name="T6" fmla="*/ 48 w 15"/>
                  <a:gd name="T7" fmla="*/ 58 h 24"/>
                  <a:gd name="T8" fmla="*/ 34 w 15"/>
                  <a:gd name="T9" fmla="*/ 0 h 24"/>
                  <a:gd name="T10" fmla="*/ 24 w 15"/>
                  <a:gd name="T11" fmla="*/ 58 h 24"/>
                  <a:gd name="T12" fmla="*/ 0 w 15"/>
                  <a:gd name="T13" fmla="*/ 115 h 24"/>
                  <a:gd name="T14" fmla="*/ 0 w 15"/>
                  <a:gd name="T15" fmla="*/ 115 h 24"/>
                  <a:gd name="T16" fmla="*/ 34 w 15"/>
                  <a:gd name="T17" fmla="*/ 96 h 24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15" h="24">
                    <a:moveTo>
                      <a:pt x="7" y="20"/>
                    </a:moveTo>
                    <a:cubicBezTo>
                      <a:pt x="15" y="24"/>
                      <a:pt x="15" y="24"/>
                      <a:pt x="15" y="24"/>
                    </a:cubicBezTo>
                    <a:cubicBezTo>
                      <a:pt x="15" y="24"/>
                      <a:pt x="15" y="24"/>
                      <a:pt x="15" y="24"/>
                    </a:cubicBezTo>
                    <a:cubicBezTo>
                      <a:pt x="10" y="12"/>
                      <a:pt x="10" y="12"/>
                      <a:pt x="10" y="12"/>
                    </a:cubicBezTo>
                    <a:cubicBezTo>
                      <a:pt x="9" y="8"/>
                      <a:pt x="8" y="4"/>
                      <a:pt x="7" y="0"/>
                    </a:cubicBezTo>
                    <a:cubicBezTo>
                      <a:pt x="6" y="4"/>
                      <a:pt x="6" y="8"/>
                      <a:pt x="5" y="12"/>
                    </a:cubicBezTo>
                    <a:cubicBezTo>
                      <a:pt x="0" y="24"/>
                      <a:pt x="0" y="24"/>
                      <a:pt x="0" y="24"/>
                    </a:cubicBezTo>
                    <a:cubicBezTo>
                      <a:pt x="0" y="24"/>
                      <a:pt x="0" y="24"/>
                      <a:pt x="0" y="24"/>
                    </a:cubicBezTo>
                    <a:lnTo>
                      <a:pt x="7" y="20"/>
                    </a:lnTo>
                    <a:close/>
                  </a:path>
                </a:pathLst>
              </a:custGeom>
              <a:solidFill>
                <a:srgbClr val="9999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1496" name="Line 207"/>
              <p:cNvSpPr>
                <a:spLocks noChangeShapeType="1"/>
              </p:cNvSpPr>
              <p:nvPr/>
            </p:nvSpPr>
            <p:spPr bwMode="auto">
              <a:xfrm flipV="1">
                <a:off x="1743" y="1433"/>
                <a:ext cx="1" cy="426"/>
              </a:xfrm>
              <a:prstGeom prst="line">
                <a:avLst/>
              </a:prstGeom>
              <a:noFill/>
              <a:ln w="14288">
                <a:solidFill>
                  <a:srgbClr val="999999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1497" name="Line 208"/>
              <p:cNvSpPr>
                <a:spLocks noChangeShapeType="1"/>
              </p:cNvSpPr>
              <p:nvPr/>
            </p:nvSpPr>
            <p:spPr bwMode="auto">
              <a:xfrm flipH="1">
                <a:off x="4208" y="1247"/>
                <a:ext cx="425" cy="1"/>
              </a:xfrm>
              <a:prstGeom prst="line">
                <a:avLst/>
              </a:prstGeom>
              <a:noFill/>
              <a:ln w="14288">
                <a:solidFill>
                  <a:srgbClr val="999999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1498" name="Rectangle 209"/>
              <p:cNvSpPr>
                <a:spLocks noChangeArrowheads="1"/>
              </p:cNvSpPr>
              <p:nvPr/>
            </p:nvSpPr>
            <p:spPr bwMode="auto">
              <a:xfrm>
                <a:off x="4050" y="1280"/>
                <a:ext cx="669" cy="669"/>
              </a:xfrm>
              <a:prstGeom prst="rect">
                <a:avLst/>
              </a:prstGeom>
              <a:noFill/>
              <a:ln w="14288">
                <a:solidFill>
                  <a:srgbClr val="999999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>
                  <a:defRPr sz="2400" b="1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 sz="2400" b="1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 sz="2400" b="1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 sz="2400" b="1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 sz="2400" b="1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endParaRPr lang="en-GB" altLang="en-US"/>
              </a:p>
            </p:txBody>
          </p:sp>
        </p:grpSp>
        <p:grpSp>
          <p:nvGrpSpPr>
            <p:cNvPr id="30726" name="Group 411"/>
            <p:cNvGrpSpPr>
              <a:grpSpLocks/>
            </p:cNvGrpSpPr>
            <p:nvPr/>
          </p:nvGrpSpPr>
          <p:grpSpPr bwMode="auto">
            <a:xfrm>
              <a:off x="1021" y="960"/>
              <a:ext cx="3733" cy="2614"/>
              <a:chOff x="1021" y="1075"/>
              <a:chExt cx="3733" cy="2614"/>
            </a:xfrm>
          </p:grpSpPr>
          <p:sp>
            <p:nvSpPr>
              <p:cNvPr id="31099" name="Line 211"/>
              <p:cNvSpPr>
                <a:spLocks noChangeShapeType="1"/>
              </p:cNvSpPr>
              <p:nvPr/>
            </p:nvSpPr>
            <p:spPr bwMode="auto">
              <a:xfrm>
                <a:off x="4418" y="1247"/>
                <a:ext cx="1" cy="86"/>
              </a:xfrm>
              <a:prstGeom prst="line">
                <a:avLst/>
              </a:prstGeom>
              <a:noFill/>
              <a:ln w="14288">
                <a:solidFill>
                  <a:srgbClr val="999999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1100" name="Freeform 212"/>
              <p:cNvSpPr>
                <a:spLocks/>
              </p:cNvSpPr>
              <p:nvPr/>
            </p:nvSpPr>
            <p:spPr bwMode="auto">
              <a:xfrm>
                <a:off x="4385" y="1300"/>
                <a:ext cx="72" cy="119"/>
              </a:xfrm>
              <a:custGeom>
                <a:avLst/>
                <a:gdLst>
                  <a:gd name="T0" fmla="*/ 34 w 15"/>
                  <a:gd name="T1" fmla="*/ 24 h 25"/>
                  <a:gd name="T2" fmla="*/ 67 w 15"/>
                  <a:gd name="T3" fmla="*/ 0 h 25"/>
                  <a:gd name="T4" fmla="*/ 72 w 15"/>
                  <a:gd name="T5" fmla="*/ 0 h 25"/>
                  <a:gd name="T6" fmla="*/ 48 w 15"/>
                  <a:gd name="T7" fmla="*/ 57 h 25"/>
                  <a:gd name="T8" fmla="*/ 34 w 15"/>
                  <a:gd name="T9" fmla="*/ 119 h 25"/>
                  <a:gd name="T10" fmla="*/ 24 w 15"/>
                  <a:gd name="T11" fmla="*/ 57 h 25"/>
                  <a:gd name="T12" fmla="*/ 0 w 15"/>
                  <a:gd name="T13" fmla="*/ 0 h 25"/>
                  <a:gd name="T14" fmla="*/ 0 w 15"/>
                  <a:gd name="T15" fmla="*/ 0 h 25"/>
                  <a:gd name="T16" fmla="*/ 34 w 15"/>
                  <a:gd name="T17" fmla="*/ 24 h 25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15" h="25">
                    <a:moveTo>
                      <a:pt x="7" y="5"/>
                    </a:moveTo>
                    <a:cubicBezTo>
                      <a:pt x="14" y="0"/>
                      <a:pt x="14" y="0"/>
                      <a:pt x="14" y="0"/>
                    </a:cubicBezTo>
                    <a:cubicBezTo>
                      <a:pt x="15" y="0"/>
                      <a:pt x="15" y="0"/>
                      <a:pt x="15" y="0"/>
                    </a:cubicBezTo>
                    <a:cubicBezTo>
                      <a:pt x="10" y="12"/>
                      <a:pt x="10" y="12"/>
                      <a:pt x="10" y="12"/>
                    </a:cubicBezTo>
                    <a:cubicBezTo>
                      <a:pt x="9" y="16"/>
                      <a:pt x="8" y="20"/>
                      <a:pt x="7" y="25"/>
                    </a:cubicBezTo>
                    <a:cubicBezTo>
                      <a:pt x="6" y="20"/>
                      <a:pt x="5" y="16"/>
                      <a:pt x="5" y="12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lnTo>
                      <a:pt x="7" y="5"/>
                    </a:lnTo>
                    <a:close/>
                  </a:path>
                </a:pathLst>
              </a:custGeom>
              <a:solidFill>
                <a:srgbClr val="9999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1101" name="Line 213"/>
              <p:cNvSpPr>
                <a:spLocks noChangeShapeType="1"/>
              </p:cNvSpPr>
              <p:nvPr/>
            </p:nvSpPr>
            <p:spPr bwMode="auto">
              <a:xfrm>
                <a:off x="4017" y="1367"/>
                <a:ext cx="1" cy="425"/>
              </a:xfrm>
              <a:prstGeom prst="line">
                <a:avLst/>
              </a:prstGeom>
              <a:noFill/>
              <a:ln w="14288">
                <a:solidFill>
                  <a:srgbClr val="999999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1102" name="Line 214"/>
              <p:cNvSpPr>
                <a:spLocks noChangeShapeType="1"/>
              </p:cNvSpPr>
              <p:nvPr/>
            </p:nvSpPr>
            <p:spPr bwMode="auto">
              <a:xfrm>
                <a:off x="3931" y="1715"/>
                <a:ext cx="1" cy="24"/>
              </a:xfrm>
              <a:prstGeom prst="line">
                <a:avLst/>
              </a:prstGeom>
              <a:noFill/>
              <a:ln w="14288">
                <a:solidFill>
                  <a:srgbClr val="999999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1103" name="Freeform 215"/>
              <p:cNvSpPr>
                <a:spLocks/>
              </p:cNvSpPr>
              <p:nvPr/>
            </p:nvSpPr>
            <p:spPr bwMode="auto">
              <a:xfrm>
                <a:off x="3969" y="1758"/>
                <a:ext cx="48" cy="34"/>
              </a:xfrm>
              <a:custGeom>
                <a:avLst/>
                <a:gdLst>
                  <a:gd name="T0" fmla="*/ 0 w 48"/>
                  <a:gd name="T1" fmla="*/ 0 h 34"/>
                  <a:gd name="T2" fmla="*/ 0 w 48"/>
                  <a:gd name="T3" fmla="*/ 34 h 34"/>
                  <a:gd name="T4" fmla="*/ 48 w 48"/>
                  <a:gd name="T5" fmla="*/ 34 h 34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48" h="34">
                    <a:moveTo>
                      <a:pt x="0" y="0"/>
                    </a:moveTo>
                    <a:lnTo>
                      <a:pt x="0" y="34"/>
                    </a:lnTo>
                    <a:lnTo>
                      <a:pt x="48" y="34"/>
                    </a:lnTo>
                  </a:path>
                </a:pathLst>
              </a:custGeom>
              <a:noFill/>
              <a:ln w="14288" cap="flat">
                <a:solidFill>
                  <a:srgbClr val="999999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1104" name="Freeform 216"/>
              <p:cNvSpPr>
                <a:spLocks/>
              </p:cNvSpPr>
              <p:nvPr/>
            </p:nvSpPr>
            <p:spPr bwMode="auto">
              <a:xfrm>
                <a:off x="3783" y="1758"/>
                <a:ext cx="115" cy="34"/>
              </a:xfrm>
              <a:custGeom>
                <a:avLst/>
                <a:gdLst>
                  <a:gd name="T0" fmla="*/ 0 w 115"/>
                  <a:gd name="T1" fmla="*/ 34 h 34"/>
                  <a:gd name="T2" fmla="*/ 115 w 115"/>
                  <a:gd name="T3" fmla="*/ 34 h 34"/>
                  <a:gd name="T4" fmla="*/ 115 w 115"/>
                  <a:gd name="T5" fmla="*/ 0 h 34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115" h="34">
                    <a:moveTo>
                      <a:pt x="0" y="34"/>
                    </a:moveTo>
                    <a:lnTo>
                      <a:pt x="115" y="34"/>
                    </a:lnTo>
                    <a:lnTo>
                      <a:pt x="115" y="0"/>
                    </a:lnTo>
                  </a:path>
                </a:pathLst>
              </a:custGeom>
              <a:noFill/>
              <a:ln w="14288" cap="flat">
                <a:solidFill>
                  <a:srgbClr val="999999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1105" name="Line 217"/>
              <p:cNvSpPr>
                <a:spLocks noChangeShapeType="1"/>
              </p:cNvSpPr>
              <p:nvPr/>
            </p:nvSpPr>
            <p:spPr bwMode="auto">
              <a:xfrm>
                <a:off x="3898" y="1758"/>
                <a:ext cx="71" cy="1"/>
              </a:xfrm>
              <a:prstGeom prst="line">
                <a:avLst/>
              </a:prstGeom>
              <a:noFill/>
              <a:ln w="14288">
                <a:solidFill>
                  <a:srgbClr val="999999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1106" name="Line 218"/>
              <p:cNvSpPr>
                <a:spLocks noChangeShapeType="1"/>
              </p:cNvSpPr>
              <p:nvPr/>
            </p:nvSpPr>
            <p:spPr bwMode="auto">
              <a:xfrm>
                <a:off x="3898" y="1739"/>
                <a:ext cx="71" cy="1"/>
              </a:xfrm>
              <a:prstGeom prst="line">
                <a:avLst/>
              </a:prstGeom>
              <a:noFill/>
              <a:ln w="14288">
                <a:solidFill>
                  <a:srgbClr val="999999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1107" name="Line 219"/>
              <p:cNvSpPr>
                <a:spLocks noChangeShapeType="1"/>
              </p:cNvSpPr>
              <p:nvPr/>
            </p:nvSpPr>
            <p:spPr bwMode="auto">
              <a:xfrm>
                <a:off x="3931" y="1605"/>
                <a:ext cx="1" cy="29"/>
              </a:xfrm>
              <a:prstGeom prst="line">
                <a:avLst/>
              </a:prstGeom>
              <a:noFill/>
              <a:ln w="14288">
                <a:solidFill>
                  <a:srgbClr val="999999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1108" name="Freeform 220"/>
              <p:cNvSpPr>
                <a:spLocks/>
              </p:cNvSpPr>
              <p:nvPr/>
            </p:nvSpPr>
            <p:spPr bwMode="auto">
              <a:xfrm>
                <a:off x="3969" y="1653"/>
                <a:ext cx="48" cy="34"/>
              </a:xfrm>
              <a:custGeom>
                <a:avLst/>
                <a:gdLst>
                  <a:gd name="T0" fmla="*/ 0 w 48"/>
                  <a:gd name="T1" fmla="*/ 0 h 34"/>
                  <a:gd name="T2" fmla="*/ 0 w 48"/>
                  <a:gd name="T3" fmla="*/ 34 h 34"/>
                  <a:gd name="T4" fmla="*/ 48 w 48"/>
                  <a:gd name="T5" fmla="*/ 34 h 34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48" h="34">
                    <a:moveTo>
                      <a:pt x="0" y="0"/>
                    </a:moveTo>
                    <a:lnTo>
                      <a:pt x="0" y="34"/>
                    </a:lnTo>
                    <a:lnTo>
                      <a:pt x="48" y="34"/>
                    </a:lnTo>
                  </a:path>
                </a:pathLst>
              </a:custGeom>
              <a:noFill/>
              <a:ln w="14288" cap="flat">
                <a:solidFill>
                  <a:srgbClr val="999999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1109" name="Freeform 221"/>
              <p:cNvSpPr>
                <a:spLocks/>
              </p:cNvSpPr>
              <p:nvPr/>
            </p:nvSpPr>
            <p:spPr bwMode="auto">
              <a:xfrm>
                <a:off x="3711" y="1653"/>
                <a:ext cx="187" cy="34"/>
              </a:xfrm>
              <a:custGeom>
                <a:avLst/>
                <a:gdLst>
                  <a:gd name="T0" fmla="*/ 0 w 187"/>
                  <a:gd name="T1" fmla="*/ 34 h 34"/>
                  <a:gd name="T2" fmla="*/ 187 w 187"/>
                  <a:gd name="T3" fmla="*/ 34 h 34"/>
                  <a:gd name="T4" fmla="*/ 187 w 187"/>
                  <a:gd name="T5" fmla="*/ 0 h 34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187" h="34">
                    <a:moveTo>
                      <a:pt x="0" y="34"/>
                    </a:moveTo>
                    <a:lnTo>
                      <a:pt x="187" y="34"/>
                    </a:lnTo>
                    <a:lnTo>
                      <a:pt x="187" y="0"/>
                    </a:lnTo>
                  </a:path>
                </a:pathLst>
              </a:custGeom>
              <a:noFill/>
              <a:ln w="14288" cap="flat">
                <a:solidFill>
                  <a:srgbClr val="999999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1110" name="Line 222"/>
              <p:cNvSpPr>
                <a:spLocks noChangeShapeType="1"/>
              </p:cNvSpPr>
              <p:nvPr/>
            </p:nvSpPr>
            <p:spPr bwMode="auto">
              <a:xfrm>
                <a:off x="3898" y="1653"/>
                <a:ext cx="71" cy="1"/>
              </a:xfrm>
              <a:prstGeom prst="line">
                <a:avLst/>
              </a:prstGeom>
              <a:noFill/>
              <a:ln w="14288">
                <a:solidFill>
                  <a:srgbClr val="999999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1111" name="Line 223"/>
              <p:cNvSpPr>
                <a:spLocks noChangeShapeType="1"/>
              </p:cNvSpPr>
              <p:nvPr/>
            </p:nvSpPr>
            <p:spPr bwMode="auto">
              <a:xfrm>
                <a:off x="3898" y="1634"/>
                <a:ext cx="71" cy="1"/>
              </a:xfrm>
              <a:prstGeom prst="line">
                <a:avLst/>
              </a:prstGeom>
              <a:noFill/>
              <a:ln w="14288">
                <a:solidFill>
                  <a:srgbClr val="999999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1112" name="Line 224"/>
              <p:cNvSpPr>
                <a:spLocks noChangeShapeType="1"/>
              </p:cNvSpPr>
              <p:nvPr/>
            </p:nvSpPr>
            <p:spPr bwMode="auto">
              <a:xfrm>
                <a:off x="3931" y="1500"/>
                <a:ext cx="1" cy="29"/>
              </a:xfrm>
              <a:prstGeom prst="line">
                <a:avLst/>
              </a:prstGeom>
              <a:noFill/>
              <a:ln w="14288">
                <a:solidFill>
                  <a:srgbClr val="999999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1113" name="Freeform 225"/>
              <p:cNvSpPr>
                <a:spLocks/>
              </p:cNvSpPr>
              <p:nvPr/>
            </p:nvSpPr>
            <p:spPr bwMode="auto">
              <a:xfrm>
                <a:off x="3969" y="1548"/>
                <a:ext cx="48" cy="29"/>
              </a:xfrm>
              <a:custGeom>
                <a:avLst/>
                <a:gdLst>
                  <a:gd name="T0" fmla="*/ 0 w 48"/>
                  <a:gd name="T1" fmla="*/ 0 h 29"/>
                  <a:gd name="T2" fmla="*/ 0 w 48"/>
                  <a:gd name="T3" fmla="*/ 29 h 29"/>
                  <a:gd name="T4" fmla="*/ 48 w 48"/>
                  <a:gd name="T5" fmla="*/ 29 h 29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48" h="29">
                    <a:moveTo>
                      <a:pt x="0" y="0"/>
                    </a:moveTo>
                    <a:lnTo>
                      <a:pt x="0" y="29"/>
                    </a:lnTo>
                    <a:lnTo>
                      <a:pt x="48" y="29"/>
                    </a:lnTo>
                  </a:path>
                </a:pathLst>
              </a:custGeom>
              <a:noFill/>
              <a:ln w="14288" cap="flat">
                <a:solidFill>
                  <a:srgbClr val="999999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1114" name="Freeform 226"/>
              <p:cNvSpPr>
                <a:spLocks/>
              </p:cNvSpPr>
              <p:nvPr/>
            </p:nvSpPr>
            <p:spPr bwMode="auto">
              <a:xfrm>
                <a:off x="3640" y="1548"/>
                <a:ext cx="258" cy="29"/>
              </a:xfrm>
              <a:custGeom>
                <a:avLst/>
                <a:gdLst>
                  <a:gd name="T0" fmla="*/ 0 w 258"/>
                  <a:gd name="T1" fmla="*/ 29 h 29"/>
                  <a:gd name="T2" fmla="*/ 258 w 258"/>
                  <a:gd name="T3" fmla="*/ 29 h 29"/>
                  <a:gd name="T4" fmla="*/ 258 w 258"/>
                  <a:gd name="T5" fmla="*/ 0 h 29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258" h="29">
                    <a:moveTo>
                      <a:pt x="0" y="29"/>
                    </a:moveTo>
                    <a:lnTo>
                      <a:pt x="258" y="29"/>
                    </a:lnTo>
                    <a:lnTo>
                      <a:pt x="258" y="0"/>
                    </a:lnTo>
                  </a:path>
                </a:pathLst>
              </a:custGeom>
              <a:noFill/>
              <a:ln w="14288" cap="flat">
                <a:solidFill>
                  <a:srgbClr val="999999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1115" name="Line 227"/>
              <p:cNvSpPr>
                <a:spLocks noChangeShapeType="1"/>
              </p:cNvSpPr>
              <p:nvPr/>
            </p:nvSpPr>
            <p:spPr bwMode="auto">
              <a:xfrm>
                <a:off x="3898" y="1548"/>
                <a:ext cx="71" cy="1"/>
              </a:xfrm>
              <a:prstGeom prst="line">
                <a:avLst/>
              </a:prstGeom>
              <a:noFill/>
              <a:ln w="14288">
                <a:solidFill>
                  <a:srgbClr val="999999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1116" name="Line 228"/>
              <p:cNvSpPr>
                <a:spLocks noChangeShapeType="1"/>
              </p:cNvSpPr>
              <p:nvPr/>
            </p:nvSpPr>
            <p:spPr bwMode="auto">
              <a:xfrm>
                <a:off x="3898" y="1529"/>
                <a:ext cx="71" cy="1"/>
              </a:xfrm>
              <a:prstGeom prst="line">
                <a:avLst/>
              </a:prstGeom>
              <a:noFill/>
              <a:ln w="14288">
                <a:solidFill>
                  <a:srgbClr val="999999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1117" name="Line 229"/>
              <p:cNvSpPr>
                <a:spLocks noChangeShapeType="1"/>
              </p:cNvSpPr>
              <p:nvPr/>
            </p:nvSpPr>
            <p:spPr bwMode="auto">
              <a:xfrm>
                <a:off x="3931" y="1395"/>
                <a:ext cx="1" cy="24"/>
              </a:xfrm>
              <a:prstGeom prst="line">
                <a:avLst/>
              </a:prstGeom>
              <a:noFill/>
              <a:ln w="14288">
                <a:solidFill>
                  <a:srgbClr val="999999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1118" name="Freeform 230"/>
              <p:cNvSpPr>
                <a:spLocks/>
              </p:cNvSpPr>
              <p:nvPr/>
            </p:nvSpPr>
            <p:spPr bwMode="auto">
              <a:xfrm>
                <a:off x="3969" y="1438"/>
                <a:ext cx="48" cy="34"/>
              </a:xfrm>
              <a:custGeom>
                <a:avLst/>
                <a:gdLst>
                  <a:gd name="T0" fmla="*/ 0 w 48"/>
                  <a:gd name="T1" fmla="*/ 0 h 34"/>
                  <a:gd name="T2" fmla="*/ 0 w 48"/>
                  <a:gd name="T3" fmla="*/ 34 h 34"/>
                  <a:gd name="T4" fmla="*/ 48 w 48"/>
                  <a:gd name="T5" fmla="*/ 34 h 34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48" h="34">
                    <a:moveTo>
                      <a:pt x="0" y="0"/>
                    </a:moveTo>
                    <a:lnTo>
                      <a:pt x="0" y="34"/>
                    </a:lnTo>
                    <a:lnTo>
                      <a:pt x="48" y="34"/>
                    </a:lnTo>
                  </a:path>
                </a:pathLst>
              </a:custGeom>
              <a:noFill/>
              <a:ln w="14288" cap="flat">
                <a:solidFill>
                  <a:srgbClr val="999999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1119" name="Freeform 231"/>
              <p:cNvSpPr>
                <a:spLocks/>
              </p:cNvSpPr>
              <p:nvPr/>
            </p:nvSpPr>
            <p:spPr bwMode="auto">
              <a:xfrm>
                <a:off x="3568" y="1438"/>
                <a:ext cx="330" cy="34"/>
              </a:xfrm>
              <a:custGeom>
                <a:avLst/>
                <a:gdLst>
                  <a:gd name="T0" fmla="*/ 0 w 330"/>
                  <a:gd name="T1" fmla="*/ 34 h 34"/>
                  <a:gd name="T2" fmla="*/ 330 w 330"/>
                  <a:gd name="T3" fmla="*/ 34 h 34"/>
                  <a:gd name="T4" fmla="*/ 330 w 330"/>
                  <a:gd name="T5" fmla="*/ 0 h 34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330" h="34">
                    <a:moveTo>
                      <a:pt x="0" y="34"/>
                    </a:moveTo>
                    <a:lnTo>
                      <a:pt x="330" y="34"/>
                    </a:lnTo>
                    <a:lnTo>
                      <a:pt x="330" y="0"/>
                    </a:lnTo>
                  </a:path>
                </a:pathLst>
              </a:custGeom>
              <a:noFill/>
              <a:ln w="14288" cap="flat">
                <a:solidFill>
                  <a:srgbClr val="999999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1120" name="Line 232"/>
              <p:cNvSpPr>
                <a:spLocks noChangeShapeType="1"/>
              </p:cNvSpPr>
              <p:nvPr/>
            </p:nvSpPr>
            <p:spPr bwMode="auto">
              <a:xfrm>
                <a:off x="3898" y="1438"/>
                <a:ext cx="71" cy="1"/>
              </a:xfrm>
              <a:prstGeom prst="line">
                <a:avLst/>
              </a:prstGeom>
              <a:noFill/>
              <a:ln w="14288">
                <a:solidFill>
                  <a:srgbClr val="999999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1121" name="Line 233"/>
              <p:cNvSpPr>
                <a:spLocks noChangeShapeType="1"/>
              </p:cNvSpPr>
              <p:nvPr/>
            </p:nvSpPr>
            <p:spPr bwMode="auto">
              <a:xfrm>
                <a:off x="3898" y="1419"/>
                <a:ext cx="71" cy="1"/>
              </a:xfrm>
              <a:prstGeom prst="line">
                <a:avLst/>
              </a:prstGeom>
              <a:noFill/>
              <a:ln w="14288">
                <a:solidFill>
                  <a:srgbClr val="999999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1122" name="Line 234"/>
              <p:cNvSpPr>
                <a:spLocks noChangeShapeType="1"/>
              </p:cNvSpPr>
              <p:nvPr/>
            </p:nvSpPr>
            <p:spPr bwMode="auto">
              <a:xfrm>
                <a:off x="3931" y="1290"/>
                <a:ext cx="1" cy="24"/>
              </a:xfrm>
              <a:prstGeom prst="line">
                <a:avLst/>
              </a:prstGeom>
              <a:noFill/>
              <a:ln w="14288">
                <a:solidFill>
                  <a:srgbClr val="999999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1123" name="Freeform 235"/>
              <p:cNvSpPr>
                <a:spLocks/>
              </p:cNvSpPr>
              <p:nvPr/>
            </p:nvSpPr>
            <p:spPr bwMode="auto">
              <a:xfrm>
                <a:off x="3969" y="1333"/>
                <a:ext cx="48" cy="34"/>
              </a:xfrm>
              <a:custGeom>
                <a:avLst/>
                <a:gdLst>
                  <a:gd name="T0" fmla="*/ 0 w 48"/>
                  <a:gd name="T1" fmla="*/ 0 h 34"/>
                  <a:gd name="T2" fmla="*/ 0 w 48"/>
                  <a:gd name="T3" fmla="*/ 34 h 34"/>
                  <a:gd name="T4" fmla="*/ 48 w 48"/>
                  <a:gd name="T5" fmla="*/ 34 h 34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48" h="34">
                    <a:moveTo>
                      <a:pt x="0" y="0"/>
                    </a:moveTo>
                    <a:lnTo>
                      <a:pt x="0" y="34"/>
                    </a:lnTo>
                    <a:lnTo>
                      <a:pt x="48" y="34"/>
                    </a:lnTo>
                  </a:path>
                </a:pathLst>
              </a:custGeom>
              <a:noFill/>
              <a:ln w="14288" cap="flat">
                <a:solidFill>
                  <a:srgbClr val="999999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1124" name="Freeform 236"/>
              <p:cNvSpPr>
                <a:spLocks/>
              </p:cNvSpPr>
              <p:nvPr/>
            </p:nvSpPr>
            <p:spPr bwMode="auto">
              <a:xfrm>
                <a:off x="3496" y="1333"/>
                <a:ext cx="402" cy="34"/>
              </a:xfrm>
              <a:custGeom>
                <a:avLst/>
                <a:gdLst>
                  <a:gd name="T0" fmla="*/ 0 w 402"/>
                  <a:gd name="T1" fmla="*/ 34 h 34"/>
                  <a:gd name="T2" fmla="*/ 402 w 402"/>
                  <a:gd name="T3" fmla="*/ 34 h 34"/>
                  <a:gd name="T4" fmla="*/ 402 w 402"/>
                  <a:gd name="T5" fmla="*/ 0 h 34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402" h="34">
                    <a:moveTo>
                      <a:pt x="0" y="34"/>
                    </a:moveTo>
                    <a:lnTo>
                      <a:pt x="402" y="34"/>
                    </a:lnTo>
                    <a:lnTo>
                      <a:pt x="402" y="0"/>
                    </a:lnTo>
                  </a:path>
                </a:pathLst>
              </a:custGeom>
              <a:noFill/>
              <a:ln w="14288" cap="flat">
                <a:solidFill>
                  <a:srgbClr val="999999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1125" name="Line 237"/>
              <p:cNvSpPr>
                <a:spLocks noChangeShapeType="1"/>
              </p:cNvSpPr>
              <p:nvPr/>
            </p:nvSpPr>
            <p:spPr bwMode="auto">
              <a:xfrm>
                <a:off x="3898" y="1333"/>
                <a:ext cx="71" cy="1"/>
              </a:xfrm>
              <a:prstGeom prst="line">
                <a:avLst/>
              </a:prstGeom>
              <a:noFill/>
              <a:ln w="14288">
                <a:solidFill>
                  <a:srgbClr val="999999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1126" name="Line 238"/>
              <p:cNvSpPr>
                <a:spLocks noChangeShapeType="1"/>
              </p:cNvSpPr>
              <p:nvPr/>
            </p:nvSpPr>
            <p:spPr bwMode="auto">
              <a:xfrm>
                <a:off x="3898" y="1314"/>
                <a:ext cx="71" cy="1"/>
              </a:xfrm>
              <a:prstGeom prst="line">
                <a:avLst/>
              </a:prstGeom>
              <a:noFill/>
              <a:ln w="14288">
                <a:solidFill>
                  <a:srgbClr val="999999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1127" name="Line 239"/>
              <p:cNvSpPr>
                <a:spLocks noChangeShapeType="1"/>
              </p:cNvSpPr>
              <p:nvPr/>
            </p:nvSpPr>
            <p:spPr bwMode="auto">
              <a:xfrm>
                <a:off x="4017" y="1577"/>
                <a:ext cx="86" cy="1"/>
              </a:xfrm>
              <a:prstGeom prst="line">
                <a:avLst/>
              </a:prstGeom>
              <a:noFill/>
              <a:ln w="14288">
                <a:solidFill>
                  <a:srgbClr val="999999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1128" name="Freeform 240"/>
              <p:cNvSpPr>
                <a:spLocks/>
              </p:cNvSpPr>
              <p:nvPr/>
            </p:nvSpPr>
            <p:spPr bwMode="auto">
              <a:xfrm>
                <a:off x="4074" y="1543"/>
                <a:ext cx="115" cy="72"/>
              </a:xfrm>
              <a:custGeom>
                <a:avLst/>
                <a:gdLst>
                  <a:gd name="T0" fmla="*/ 19 w 24"/>
                  <a:gd name="T1" fmla="*/ 34 h 15"/>
                  <a:gd name="T2" fmla="*/ 0 w 24"/>
                  <a:gd name="T3" fmla="*/ 0 h 15"/>
                  <a:gd name="T4" fmla="*/ 0 w 24"/>
                  <a:gd name="T5" fmla="*/ 0 h 15"/>
                  <a:gd name="T6" fmla="*/ 58 w 24"/>
                  <a:gd name="T7" fmla="*/ 24 h 15"/>
                  <a:gd name="T8" fmla="*/ 115 w 24"/>
                  <a:gd name="T9" fmla="*/ 34 h 15"/>
                  <a:gd name="T10" fmla="*/ 58 w 24"/>
                  <a:gd name="T11" fmla="*/ 48 h 15"/>
                  <a:gd name="T12" fmla="*/ 0 w 24"/>
                  <a:gd name="T13" fmla="*/ 72 h 15"/>
                  <a:gd name="T14" fmla="*/ 0 w 24"/>
                  <a:gd name="T15" fmla="*/ 72 h 15"/>
                  <a:gd name="T16" fmla="*/ 19 w 24"/>
                  <a:gd name="T17" fmla="*/ 34 h 15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24" h="15">
                    <a:moveTo>
                      <a:pt x="4" y="7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12" y="5"/>
                      <a:pt x="12" y="5"/>
                      <a:pt x="12" y="5"/>
                    </a:cubicBezTo>
                    <a:cubicBezTo>
                      <a:pt x="16" y="6"/>
                      <a:pt x="20" y="6"/>
                      <a:pt x="24" y="7"/>
                    </a:cubicBezTo>
                    <a:cubicBezTo>
                      <a:pt x="20" y="8"/>
                      <a:pt x="16" y="9"/>
                      <a:pt x="12" y="10"/>
                    </a:cubicBezTo>
                    <a:cubicBezTo>
                      <a:pt x="0" y="15"/>
                      <a:pt x="0" y="15"/>
                      <a:pt x="0" y="15"/>
                    </a:cubicBezTo>
                    <a:cubicBezTo>
                      <a:pt x="0" y="15"/>
                      <a:pt x="0" y="15"/>
                      <a:pt x="0" y="15"/>
                    </a:cubicBezTo>
                    <a:lnTo>
                      <a:pt x="4" y="7"/>
                    </a:lnTo>
                    <a:close/>
                  </a:path>
                </a:pathLst>
              </a:custGeom>
              <a:solidFill>
                <a:srgbClr val="9999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1129" name="Line 241"/>
              <p:cNvSpPr>
                <a:spLocks noChangeShapeType="1"/>
              </p:cNvSpPr>
              <p:nvPr/>
            </p:nvSpPr>
            <p:spPr bwMode="auto">
              <a:xfrm flipH="1">
                <a:off x="4208" y="1978"/>
                <a:ext cx="425" cy="1"/>
              </a:xfrm>
              <a:prstGeom prst="line">
                <a:avLst/>
              </a:prstGeom>
              <a:noFill/>
              <a:ln w="14288">
                <a:solidFill>
                  <a:srgbClr val="999999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1130" name="Line 242"/>
              <p:cNvSpPr>
                <a:spLocks noChangeShapeType="1"/>
              </p:cNvSpPr>
              <p:nvPr/>
            </p:nvSpPr>
            <p:spPr bwMode="auto">
              <a:xfrm flipH="1">
                <a:off x="4256" y="2064"/>
                <a:ext cx="29" cy="1"/>
              </a:xfrm>
              <a:prstGeom prst="line">
                <a:avLst/>
              </a:prstGeom>
              <a:noFill/>
              <a:ln w="14288">
                <a:solidFill>
                  <a:srgbClr val="999999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1131" name="Freeform 243"/>
              <p:cNvSpPr>
                <a:spLocks/>
              </p:cNvSpPr>
              <p:nvPr/>
            </p:nvSpPr>
            <p:spPr bwMode="auto">
              <a:xfrm>
                <a:off x="4208" y="1978"/>
                <a:ext cx="29" cy="53"/>
              </a:xfrm>
              <a:custGeom>
                <a:avLst/>
                <a:gdLst>
                  <a:gd name="T0" fmla="*/ 29 w 29"/>
                  <a:gd name="T1" fmla="*/ 53 h 53"/>
                  <a:gd name="T2" fmla="*/ 0 w 29"/>
                  <a:gd name="T3" fmla="*/ 53 h 53"/>
                  <a:gd name="T4" fmla="*/ 0 w 29"/>
                  <a:gd name="T5" fmla="*/ 0 h 53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29" h="53">
                    <a:moveTo>
                      <a:pt x="29" y="53"/>
                    </a:moveTo>
                    <a:lnTo>
                      <a:pt x="0" y="53"/>
                    </a:lnTo>
                    <a:lnTo>
                      <a:pt x="0" y="0"/>
                    </a:lnTo>
                  </a:path>
                </a:pathLst>
              </a:custGeom>
              <a:noFill/>
              <a:ln w="14288" cap="flat">
                <a:solidFill>
                  <a:srgbClr val="999999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1132" name="Freeform 244"/>
              <p:cNvSpPr>
                <a:spLocks/>
              </p:cNvSpPr>
              <p:nvPr/>
            </p:nvSpPr>
            <p:spPr bwMode="auto">
              <a:xfrm>
                <a:off x="4208" y="2102"/>
                <a:ext cx="29" cy="129"/>
              </a:xfrm>
              <a:custGeom>
                <a:avLst/>
                <a:gdLst>
                  <a:gd name="T0" fmla="*/ 0 w 29"/>
                  <a:gd name="T1" fmla="*/ 129 h 129"/>
                  <a:gd name="T2" fmla="*/ 0 w 29"/>
                  <a:gd name="T3" fmla="*/ 0 h 129"/>
                  <a:gd name="T4" fmla="*/ 29 w 29"/>
                  <a:gd name="T5" fmla="*/ 0 h 129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29" h="129">
                    <a:moveTo>
                      <a:pt x="0" y="129"/>
                    </a:moveTo>
                    <a:lnTo>
                      <a:pt x="0" y="0"/>
                    </a:lnTo>
                    <a:lnTo>
                      <a:pt x="29" y="0"/>
                    </a:lnTo>
                  </a:path>
                </a:pathLst>
              </a:custGeom>
              <a:noFill/>
              <a:ln w="14288" cap="flat">
                <a:solidFill>
                  <a:srgbClr val="999999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1133" name="Line 245"/>
              <p:cNvSpPr>
                <a:spLocks noChangeShapeType="1"/>
              </p:cNvSpPr>
              <p:nvPr/>
            </p:nvSpPr>
            <p:spPr bwMode="auto">
              <a:xfrm flipV="1">
                <a:off x="4237" y="2031"/>
                <a:ext cx="1" cy="71"/>
              </a:xfrm>
              <a:prstGeom prst="line">
                <a:avLst/>
              </a:prstGeom>
              <a:noFill/>
              <a:ln w="14288">
                <a:solidFill>
                  <a:srgbClr val="999999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1134" name="Line 246"/>
              <p:cNvSpPr>
                <a:spLocks noChangeShapeType="1"/>
              </p:cNvSpPr>
              <p:nvPr/>
            </p:nvSpPr>
            <p:spPr bwMode="auto">
              <a:xfrm flipV="1">
                <a:off x="4256" y="2031"/>
                <a:ext cx="1" cy="71"/>
              </a:xfrm>
              <a:prstGeom prst="line">
                <a:avLst/>
              </a:prstGeom>
              <a:noFill/>
              <a:ln w="14288">
                <a:solidFill>
                  <a:srgbClr val="999999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1135" name="Line 247"/>
              <p:cNvSpPr>
                <a:spLocks noChangeShapeType="1"/>
              </p:cNvSpPr>
              <p:nvPr/>
            </p:nvSpPr>
            <p:spPr bwMode="auto">
              <a:xfrm flipH="1">
                <a:off x="4366" y="2064"/>
                <a:ext cx="24" cy="1"/>
              </a:xfrm>
              <a:prstGeom prst="line">
                <a:avLst/>
              </a:prstGeom>
              <a:noFill/>
              <a:ln w="14288">
                <a:solidFill>
                  <a:srgbClr val="999999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1136" name="Freeform 248"/>
              <p:cNvSpPr>
                <a:spLocks/>
              </p:cNvSpPr>
              <p:nvPr/>
            </p:nvSpPr>
            <p:spPr bwMode="auto">
              <a:xfrm>
                <a:off x="4313" y="1978"/>
                <a:ext cx="34" cy="53"/>
              </a:xfrm>
              <a:custGeom>
                <a:avLst/>
                <a:gdLst>
                  <a:gd name="T0" fmla="*/ 34 w 34"/>
                  <a:gd name="T1" fmla="*/ 53 h 53"/>
                  <a:gd name="T2" fmla="*/ 0 w 34"/>
                  <a:gd name="T3" fmla="*/ 53 h 53"/>
                  <a:gd name="T4" fmla="*/ 0 w 34"/>
                  <a:gd name="T5" fmla="*/ 0 h 53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34" h="53">
                    <a:moveTo>
                      <a:pt x="34" y="53"/>
                    </a:moveTo>
                    <a:lnTo>
                      <a:pt x="0" y="53"/>
                    </a:lnTo>
                    <a:lnTo>
                      <a:pt x="0" y="0"/>
                    </a:lnTo>
                  </a:path>
                </a:pathLst>
              </a:custGeom>
              <a:noFill/>
              <a:ln w="14288" cap="flat">
                <a:solidFill>
                  <a:srgbClr val="999999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1137" name="Freeform 249"/>
              <p:cNvSpPr>
                <a:spLocks/>
              </p:cNvSpPr>
              <p:nvPr/>
            </p:nvSpPr>
            <p:spPr bwMode="auto">
              <a:xfrm>
                <a:off x="4313" y="2102"/>
                <a:ext cx="34" cy="201"/>
              </a:xfrm>
              <a:custGeom>
                <a:avLst/>
                <a:gdLst>
                  <a:gd name="T0" fmla="*/ 0 w 34"/>
                  <a:gd name="T1" fmla="*/ 201 h 201"/>
                  <a:gd name="T2" fmla="*/ 0 w 34"/>
                  <a:gd name="T3" fmla="*/ 0 h 201"/>
                  <a:gd name="T4" fmla="*/ 34 w 34"/>
                  <a:gd name="T5" fmla="*/ 0 h 201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34" h="201">
                    <a:moveTo>
                      <a:pt x="0" y="201"/>
                    </a:moveTo>
                    <a:lnTo>
                      <a:pt x="0" y="0"/>
                    </a:lnTo>
                    <a:lnTo>
                      <a:pt x="34" y="0"/>
                    </a:lnTo>
                  </a:path>
                </a:pathLst>
              </a:custGeom>
              <a:noFill/>
              <a:ln w="14288" cap="flat">
                <a:solidFill>
                  <a:srgbClr val="999999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1138" name="Line 250"/>
              <p:cNvSpPr>
                <a:spLocks noChangeShapeType="1"/>
              </p:cNvSpPr>
              <p:nvPr/>
            </p:nvSpPr>
            <p:spPr bwMode="auto">
              <a:xfrm flipV="1">
                <a:off x="4347" y="2031"/>
                <a:ext cx="1" cy="71"/>
              </a:xfrm>
              <a:prstGeom prst="line">
                <a:avLst/>
              </a:prstGeom>
              <a:noFill/>
              <a:ln w="14288">
                <a:solidFill>
                  <a:srgbClr val="999999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1139" name="Line 251"/>
              <p:cNvSpPr>
                <a:spLocks noChangeShapeType="1"/>
              </p:cNvSpPr>
              <p:nvPr/>
            </p:nvSpPr>
            <p:spPr bwMode="auto">
              <a:xfrm flipV="1">
                <a:off x="4366" y="2031"/>
                <a:ext cx="1" cy="71"/>
              </a:xfrm>
              <a:prstGeom prst="line">
                <a:avLst/>
              </a:prstGeom>
              <a:noFill/>
              <a:ln w="14288">
                <a:solidFill>
                  <a:srgbClr val="999999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1140" name="Line 252"/>
              <p:cNvSpPr>
                <a:spLocks noChangeShapeType="1"/>
              </p:cNvSpPr>
              <p:nvPr/>
            </p:nvSpPr>
            <p:spPr bwMode="auto">
              <a:xfrm flipH="1">
                <a:off x="4471" y="2064"/>
                <a:ext cx="24" cy="1"/>
              </a:xfrm>
              <a:prstGeom prst="line">
                <a:avLst/>
              </a:prstGeom>
              <a:noFill/>
              <a:ln w="14288">
                <a:solidFill>
                  <a:srgbClr val="999999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1141" name="Freeform 253"/>
              <p:cNvSpPr>
                <a:spLocks/>
              </p:cNvSpPr>
              <p:nvPr/>
            </p:nvSpPr>
            <p:spPr bwMode="auto">
              <a:xfrm>
                <a:off x="4418" y="1978"/>
                <a:ext cx="34" cy="53"/>
              </a:xfrm>
              <a:custGeom>
                <a:avLst/>
                <a:gdLst>
                  <a:gd name="T0" fmla="*/ 34 w 34"/>
                  <a:gd name="T1" fmla="*/ 53 h 53"/>
                  <a:gd name="T2" fmla="*/ 0 w 34"/>
                  <a:gd name="T3" fmla="*/ 53 h 53"/>
                  <a:gd name="T4" fmla="*/ 0 w 34"/>
                  <a:gd name="T5" fmla="*/ 0 h 53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34" h="53">
                    <a:moveTo>
                      <a:pt x="34" y="53"/>
                    </a:moveTo>
                    <a:lnTo>
                      <a:pt x="0" y="53"/>
                    </a:lnTo>
                    <a:lnTo>
                      <a:pt x="0" y="0"/>
                    </a:lnTo>
                  </a:path>
                </a:pathLst>
              </a:custGeom>
              <a:noFill/>
              <a:ln w="14288" cap="flat">
                <a:solidFill>
                  <a:srgbClr val="999999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1142" name="Freeform 254"/>
              <p:cNvSpPr>
                <a:spLocks/>
              </p:cNvSpPr>
              <p:nvPr/>
            </p:nvSpPr>
            <p:spPr bwMode="auto">
              <a:xfrm>
                <a:off x="4418" y="2102"/>
                <a:ext cx="34" cy="273"/>
              </a:xfrm>
              <a:custGeom>
                <a:avLst/>
                <a:gdLst>
                  <a:gd name="T0" fmla="*/ 0 w 34"/>
                  <a:gd name="T1" fmla="*/ 273 h 273"/>
                  <a:gd name="T2" fmla="*/ 0 w 34"/>
                  <a:gd name="T3" fmla="*/ 0 h 273"/>
                  <a:gd name="T4" fmla="*/ 34 w 34"/>
                  <a:gd name="T5" fmla="*/ 0 h 273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34" h="273">
                    <a:moveTo>
                      <a:pt x="0" y="273"/>
                    </a:moveTo>
                    <a:lnTo>
                      <a:pt x="0" y="0"/>
                    </a:lnTo>
                    <a:lnTo>
                      <a:pt x="34" y="0"/>
                    </a:lnTo>
                  </a:path>
                </a:pathLst>
              </a:custGeom>
              <a:noFill/>
              <a:ln w="14288" cap="flat">
                <a:solidFill>
                  <a:srgbClr val="999999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1143" name="Line 255"/>
              <p:cNvSpPr>
                <a:spLocks noChangeShapeType="1"/>
              </p:cNvSpPr>
              <p:nvPr/>
            </p:nvSpPr>
            <p:spPr bwMode="auto">
              <a:xfrm flipV="1">
                <a:off x="4452" y="2031"/>
                <a:ext cx="1" cy="71"/>
              </a:xfrm>
              <a:prstGeom prst="line">
                <a:avLst/>
              </a:prstGeom>
              <a:noFill/>
              <a:ln w="14288">
                <a:solidFill>
                  <a:srgbClr val="999999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1144" name="Line 256"/>
              <p:cNvSpPr>
                <a:spLocks noChangeShapeType="1"/>
              </p:cNvSpPr>
              <p:nvPr/>
            </p:nvSpPr>
            <p:spPr bwMode="auto">
              <a:xfrm flipV="1">
                <a:off x="4471" y="2031"/>
                <a:ext cx="1" cy="71"/>
              </a:xfrm>
              <a:prstGeom prst="line">
                <a:avLst/>
              </a:prstGeom>
              <a:noFill/>
              <a:ln w="14288">
                <a:solidFill>
                  <a:srgbClr val="999999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1145" name="Line 257"/>
              <p:cNvSpPr>
                <a:spLocks noChangeShapeType="1"/>
              </p:cNvSpPr>
              <p:nvPr/>
            </p:nvSpPr>
            <p:spPr bwMode="auto">
              <a:xfrm flipH="1">
                <a:off x="4576" y="2064"/>
                <a:ext cx="29" cy="1"/>
              </a:xfrm>
              <a:prstGeom prst="line">
                <a:avLst/>
              </a:prstGeom>
              <a:noFill/>
              <a:ln w="14288">
                <a:solidFill>
                  <a:srgbClr val="999999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1146" name="Freeform 258"/>
              <p:cNvSpPr>
                <a:spLocks/>
              </p:cNvSpPr>
              <p:nvPr/>
            </p:nvSpPr>
            <p:spPr bwMode="auto">
              <a:xfrm>
                <a:off x="4528" y="1978"/>
                <a:ext cx="29" cy="53"/>
              </a:xfrm>
              <a:custGeom>
                <a:avLst/>
                <a:gdLst>
                  <a:gd name="T0" fmla="*/ 29 w 29"/>
                  <a:gd name="T1" fmla="*/ 53 h 53"/>
                  <a:gd name="T2" fmla="*/ 0 w 29"/>
                  <a:gd name="T3" fmla="*/ 53 h 53"/>
                  <a:gd name="T4" fmla="*/ 0 w 29"/>
                  <a:gd name="T5" fmla="*/ 0 h 53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29" h="53">
                    <a:moveTo>
                      <a:pt x="29" y="53"/>
                    </a:moveTo>
                    <a:lnTo>
                      <a:pt x="0" y="53"/>
                    </a:lnTo>
                    <a:lnTo>
                      <a:pt x="0" y="0"/>
                    </a:lnTo>
                  </a:path>
                </a:pathLst>
              </a:custGeom>
              <a:noFill/>
              <a:ln w="14288" cap="flat">
                <a:solidFill>
                  <a:srgbClr val="999999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1147" name="Freeform 259"/>
              <p:cNvSpPr>
                <a:spLocks/>
              </p:cNvSpPr>
              <p:nvPr/>
            </p:nvSpPr>
            <p:spPr bwMode="auto">
              <a:xfrm>
                <a:off x="4528" y="2102"/>
                <a:ext cx="29" cy="344"/>
              </a:xfrm>
              <a:custGeom>
                <a:avLst/>
                <a:gdLst>
                  <a:gd name="T0" fmla="*/ 0 w 29"/>
                  <a:gd name="T1" fmla="*/ 344 h 344"/>
                  <a:gd name="T2" fmla="*/ 0 w 29"/>
                  <a:gd name="T3" fmla="*/ 0 h 344"/>
                  <a:gd name="T4" fmla="*/ 29 w 29"/>
                  <a:gd name="T5" fmla="*/ 0 h 344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29" h="344">
                    <a:moveTo>
                      <a:pt x="0" y="344"/>
                    </a:moveTo>
                    <a:lnTo>
                      <a:pt x="0" y="0"/>
                    </a:lnTo>
                    <a:lnTo>
                      <a:pt x="29" y="0"/>
                    </a:lnTo>
                  </a:path>
                </a:pathLst>
              </a:custGeom>
              <a:noFill/>
              <a:ln w="14288" cap="flat">
                <a:solidFill>
                  <a:srgbClr val="999999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1148" name="Line 260"/>
              <p:cNvSpPr>
                <a:spLocks noChangeShapeType="1"/>
              </p:cNvSpPr>
              <p:nvPr/>
            </p:nvSpPr>
            <p:spPr bwMode="auto">
              <a:xfrm flipV="1">
                <a:off x="4557" y="2031"/>
                <a:ext cx="1" cy="71"/>
              </a:xfrm>
              <a:prstGeom prst="line">
                <a:avLst/>
              </a:prstGeom>
              <a:noFill/>
              <a:ln w="14288">
                <a:solidFill>
                  <a:srgbClr val="999999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1149" name="Line 261"/>
              <p:cNvSpPr>
                <a:spLocks noChangeShapeType="1"/>
              </p:cNvSpPr>
              <p:nvPr/>
            </p:nvSpPr>
            <p:spPr bwMode="auto">
              <a:xfrm flipV="1">
                <a:off x="4576" y="2031"/>
                <a:ext cx="1" cy="71"/>
              </a:xfrm>
              <a:prstGeom prst="line">
                <a:avLst/>
              </a:prstGeom>
              <a:noFill/>
              <a:ln w="14288">
                <a:solidFill>
                  <a:srgbClr val="999999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1150" name="Line 262"/>
              <p:cNvSpPr>
                <a:spLocks noChangeShapeType="1"/>
              </p:cNvSpPr>
              <p:nvPr/>
            </p:nvSpPr>
            <p:spPr bwMode="auto">
              <a:xfrm flipH="1">
                <a:off x="4686" y="2064"/>
                <a:ext cx="24" cy="1"/>
              </a:xfrm>
              <a:prstGeom prst="line">
                <a:avLst/>
              </a:prstGeom>
              <a:noFill/>
              <a:ln w="14288">
                <a:solidFill>
                  <a:srgbClr val="999999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1151" name="Freeform 263"/>
              <p:cNvSpPr>
                <a:spLocks/>
              </p:cNvSpPr>
              <p:nvPr/>
            </p:nvSpPr>
            <p:spPr bwMode="auto">
              <a:xfrm>
                <a:off x="4633" y="1978"/>
                <a:ext cx="29" cy="53"/>
              </a:xfrm>
              <a:custGeom>
                <a:avLst/>
                <a:gdLst>
                  <a:gd name="T0" fmla="*/ 29 w 29"/>
                  <a:gd name="T1" fmla="*/ 53 h 53"/>
                  <a:gd name="T2" fmla="*/ 0 w 29"/>
                  <a:gd name="T3" fmla="*/ 53 h 53"/>
                  <a:gd name="T4" fmla="*/ 0 w 29"/>
                  <a:gd name="T5" fmla="*/ 0 h 53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29" h="53">
                    <a:moveTo>
                      <a:pt x="29" y="53"/>
                    </a:moveTo>
                    <a:lnTo>
                      <a:pt x="0" y="53"/>
                    </a:lnTo>
                    <a:lnTo>
                      <a:pt x="0" y="0"/>
                    </a:lnTo>
                  </a:path>
                </a:pathLst>
              </a:custGeom>
              <a:noFill/>
              <a:ln w="14288" cap="flat">
                <a:solidFill>
                  <a:srgbClr val="999999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1152" name="Freeform 264"/>
              <p:cNvSpPr>
                <a:spLocks/>
              </p:cNvSpPr>
              <p:nvPr/>
            </p:nvSpPr>
            <p:spPr bwMode="auto">
              <a:xfrm>
                <a:off x="4633" y="2102"/>
                <a:ext cx="29" cy="416"/>
              </a:xfrm>
              <a:custGeom>
                <a:avLst/>
                <a:gdLst>
                  <a:gd name="T0" fmla="*/ 0 w 29"/>
                  <a:gd name="T1" fmla="*/ 416 h 416"/>
                  <a:gd name="T2" fmla="*/ 0 w 29"/>
                  <a:gd name="T3" fmla="*/ 0 h 416"/>
                  <a:gd name="T4" fmla="*/ 29 w 29"/>
                  <a:gd name="T5" fmla="*/ 0 h 416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29" h="416">
                    <a:moveTo>
                      <a:pt x="0" y="416"/>
                    </a:moveTo>
                    <a:lnTo>
                      <a:pt x="0" y="0"/>
                    </a:lnTo>
                    <a:lnTo>
                      <a:pt x="29" y="0"/>
                    </a:lnTo>
                  </a:path>
                </a:pathLst>
              </a:custGeom>
              <a:noFill/>
              <a:ln w="14288" cap="flat">
                <a:solidFill>
                  <a:srgbClr val="999999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1153" name="Line 265"/>
              <p:cNvSpPr>
                <a:spLocks noChangeShapeType="1"/>
              </p:cNvSpPr>
              <p:nvPr/>
            </p:nvSpPr>
            <p:spPr bwMode="auto">
              <a:xfrm flipV="1">
                <a:off x="4662" y="2031"/>
                <a:ext cx="1" cy="71"/>
              </a:xfrm>
              <a:prstGeom prst="line">
                <a:avLst/>
              </a:prstGeom>
              <a:noFill/>
              <a:ln w="14288">
                <a:solidFill>
                  <a:srgbClr val="999999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1154" name="Line 266"/>
              <p:cNvSpPr>
                <a:spLocks noChangeShapeType="1"/>
              </p:cNvSpPr>
              <p:nvPr/>
            </p:nvSpPr>
            <p:spPr bwMode="auto">
              <a:xfrm flipV="1">
                <a:off x="4681" y="2031"/>
                <a:ext cx="1" cy="71"/>
              </a:xfrm>
              <a:prstGeom prst="line">
                <a:avLst/>
              </a:prstGeom>
              <a:noFill/>
              <a:ln w="14288">
                <a:solidFill>
                  <a:srgbClr val="999999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1155" name="Line 267"/>
              <p:cNvSpPr>
                <a:spLocks noChangeShapeType="1"/>
              </p:cNvSpPr>
              <p:nvPr/>
            </p:nvSpPr>
            <p:spPr bwMode="auto">
              <a:xfrm flipV="1">
                <a:off x="4418" y="1897"/>
                <a:ext cx="1" cy="81"/>
              </a:xfrm>
              <a:prstGeom prst="line">
                <a:avLst/>
              </a:prstGeom>
              <a:noFill/>
              <a:ln w="14288">
                <a:solidFill>
                  <a:srgbClr val="999999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1156" name="Freeform 268"/>
              <p:cNvSpPr>
                <a:spLocks/>
              </p:cNvSpPr>
              <p:nvPr/>
            </p:nvSpPr>
            <p:spPr bwMode="auto">
              <a:xfrm>
                <a:off x="4385" y="1811"/>
                <a:ext cx="72" cy="115"/>
              </a:xfrm>
              <a:custGeom>
                <a:avLst/>
                <a:gdLst>
                  <a:gd name="T0" fmla="*/ 34 w 15"/>
                  <a:gd name="T1" fmla="*/ 96 h 24"/>
                  <a:gd name="T2" fmla="*/ 67 w 15"/>
                  <a:gd name="T3" fmla="*/ 115 h 24"/>
                  <a:gd name="T4" fmla="*/ 72 w 15"/>
                  <a:gd name="T5" fmla="*/ 115 h 24"/>
                  <a:gd name="T6" fmla="*/ 48 w 15"/>
                  <a:gd name="T7" fmla="*/ 58 h 24"/>
                  <a:gd name="T8" fmla="*/ 34 w 15"/>
                  <a:gd name="T9" fmla="*/ 0 h 24"/>
                  <a:gd name="T10" fmla="*/ 24 w 15"/>
                  <a:gd name="T11" fmla="*/ 58 h 24"/>
                  <a:gd name="T12" fmla="*/ 0 w 15"/>
                  <a:gd name="T13" fmla="*/ 115 h 24"/>
                  <a:gd name="T14" fmla="*/ 0 w 15"/>
                  <a:gd name="T15" fmla="*/ 115 h 24"/>
                  <a:gd name="T16" fmla="*/ 34 w 15"/>
                  <a:gd name="T17" fmla="*/ 96 h 24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15" h="24">
                    <a:moveTo>
                      <a:pt x="7" y="20"/>
                    </a:moveTo>
                    <a:cubicBezTo>
                      <a:pt x="14" y="24"/>
                      <a:pt x="14" y="24"/>
                      <a:pt x="14" y="24"/>
                    </a:cubicBezTo>
                    <a:cubicBezTo>
                      <a:pt x="15" y="24"/>
                      <a:pt x="15" y="24"/>
                      <a:pt x="15" y="24"/>
                    </a:cubicBezTo>
                    <a:cubicBezTo>
                      <a:pt x="10" y="12"/>
                      <a:pt x="10" y="12"/>
                      <a:pt x="10" y="12"/>
                    </a:cubicBezTo>
                    <a:cubicBezTo>
                      <a:pt x="9" y="8"/>
                      <a:pt x="8" y="4"/>
                      <a:pt x="7" y="0"/>
                    </a:cubicBezTo>
                    <a:cubicBezTo>
                      <a:pt x="6" y="4"/>
                      <a:pt x="5" y="8"/>
                      <a:pt x="5" y="12"/>
                    </a:cubicBezTo>
                    <a:cubicBezTo>
                      <a:pt x="0" y="24"/>
                      <a:pt x="0" y="24"/>
                      <a:pt x="0" y="24"/>
                    </a:cubicBezTo>
                    <a:cubicBezTo>
                      <a:pt x="0" y="24"/>
                      <a:pt x="0" y="24"/>
                      <a:pt x="0" y="24"/>
                    </a:cubicBezTo>
                    <a:lnTo>
                      <a:pt x="7" y="20"/>
                    </a:lnTo>
                    <a:close/>
                  </a:path>
                </a:pathLst>
              </a:custGeom>
              <a:solidFill>
                <a:srgbClr val="9999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1157" name="Line 269"/>
              <p:cNvSpPr>
                <a:spLocks noChangeShapeType="1"/>
              </p:cNvSpPr>
              <p:nvPr/>
            </p:nvSpPr>
            <p:spPr bwMode="auto">
              <a:xfrm flipV="1">
                <a:off x="4753" y="1433"/>
                <a:ext cx="1" cy="426"/>
              </a:xfrm>
              <a:prstGeom prst="line">
                <a:avLst/>
              </a:prstGeom>
              <a:noFill/>
              <a:ln w="14288">
                <a:solidFill>
                  <a:srgbClr val="999999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1158" name="Line 270"/>
              <p:cNvSpPr>
                <a:spLocks noChangeShapeType="1"/>
              </p:cNvSpPr>
              <p:nvPr/>
            </p:nvSpPr>
            <p:spPr bwMode="auto">
              <a:xfrm flipH="1">
                <a:off x="4667" y="1648"/>
                <a:ext cx="86" cy="1"/>
              </a:xfrm>
              <a:prstGeom prst="line">
                <a:avLst/>
              </a:prstGeom>
              <a:noFill/>
              <a:ln w="14288">
                <a:solidFill>
                  <a:srgbClr val="999999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1159" name="Freeform 271"/>
              <p:cNvSpPr>
                <a:spLocks/>
              </p:cNvSpPr>
              <p:nvPr/>
            </p:nvSpPr>
            <p:spPr bwMode="auto">
              <a:xfrm>
                <a:off x="4581" y="1615"/>
                <a:ext cx="114" cy="67"/>
              </a:xfrm>
              <a:custGeom>
                <a:avLst/>
                <a:gdLst>
                  <a:gd name="T0" fmla="*/ 19 w 24"/>
                  <a:gd name="T1" fmla="*/ 34 h 14"/>
                  <a:gd name="T2" fmla="*/ 0 w 24"/>
                  <a:gd name="T3" fmla="*/ 67 h 14"/>
                  <a:gd name="T4" fmla="*/ 0 w 24"/>
                  <a:gd name="T5" fmla="*/ 67 h 14"/>
                  <a:gd name="T6" fmla="*/ 57 w 24"/>
                  <a:gd name="T7" fmla="*/ 48 h 14"/>
                  <a:gd name="T8" fmla="*/ 114 w 24"/>
                  <a:gd name="T9" fmla="*/ 34 h 14"/>
                  <a:gd name="T10" fmla="*/ 57 w 24"/>
                  <a:gd name="T11" fmla="*/ 19 h 14"/>
                  <a:gd name="T12" fmla="*/ 0 w 24"/>
                  <a:gd name="T13" fmla="*/ 0 h 14"/>
                  <a:gd name="T14" fmla="*/ 0 w 24"/>
                  <a:gd name="T15" fmla="*/ 0 h 14"/>
                  <a:gd name="T16" fmla="*/ 19 w 24"/>
                  <a:gd name="T17" fmla="*/ 34 h 14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24" h="14">
                    <a:moveTo>
                      <a:pt x="4" y="7"/>
                    </a:moveTo>
                    <a:cubicBezTo>
                      <a:pt x="0" y="14"/>
                      <a:pt x="0" y="14"/>
                      <a:pt x="0" y="14"/>
                    </a:cubicBezTo>
                    <a:cubicBezTo>
                      <a:pt x="0" y="14"/>
                      <a:pt x="0" y="14"/>
                      <a:pt x="0" y="14"/>
                    </a:cubicBezTo>
                    <a:cubicBezTo>
                      <a:pt x="12" y="10"/>
                      <a:pt x="12" y="10"/>
                      <a:pt x="12" y="10"/>
                    </a:cubicBezTo>
                    <a:cubicBezTo>
                      <a:pt x="16" y="9"/>
                      <a:pt x="20" y="8"/>
                      <a:pt x="24" y="7"/>
                    </a:cubicBezTo>
                    <a:cubicBezTo>
                      <a:pt x="20" y="6"/>
                      <a:pt x="16" y="5"/>
                      <a:pt x="12" y="4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lnTo>
                      <a:pt x="4" y="7"/>
                    </a:lnTo>
                    <a:close/>
                  </a:path>
                </a:pathLst>
              </a:custGeom>
              <a:solidFill>
                <a:srgbClr val="9999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1160" name="Line 272"/>
              <p:cNvSpPr>
                <a:spLocks noChangeShapeType="1"/>
              </p:cNvSpPr>
              <p:nvPr/>
            </p:nvSpPr>
            <p:spPr bwMode="auto">
              <a:xfrm>
                <a:off x="1996" y="1075"/>
                <a:ext cx="1" cy="1085"/>
              </a:xfrm>
              <a:prstGeom prst="line">
                <a:avLst/>
              </a:prstGeom>
              <a:noFill/>
              <a:ln w="14288">
                <a:solidFill>
                  <a:srgbClr val="999999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1161" name="Line 273"/>
              <p:cNvSpPr>
                <a:spLocks noChangeShapeType="1"/>
              </p:cNvSpPr>
              <p:nvPr/>
            </p:nvSpPr>
            <p:spPr bwMode="auto">
              <a:xfrm>
                <a:off x="2068" y="1075"/>
                <a:ext cx="1" cy="1085"/>
              </a:xfrm>
              <a:prstGeom prst="line">
                <a:avLst/>
              </a:prstGeom>
              <a:noFill/>
              <a:ln w="14288">
                <a:solidFill>
                  <a:srgbClr val="999999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1162" name="Line 274"/>
              <p:cNvSpPr>
                <a:spLocks noChangeShapeType="1"/>
              </p:cNvSpPr>
              <p:nvPr/>
            </p:nvSpPr>
            <p:spPr bwMode="auto">
              <a:xfrm>
                <a:off x="2139" y="1075"/>
                <a:ext cx="1" cy="573"/>
              </a:xfrm>
              <a:prstGeom prst="line">
                <a:avLst/>
              </a:prstGeom>
              <a:noFill/>
              <a:ln w="14288">
                <a:solidFill>
                  <a:srgbClr val="999999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1163" name="Line 275"/>
              <p:cNvSpPr>
                <a:spLocks noChangeShapeType="1"/>
              </p:cNvSpPr>
              <p:nvPr/>
            </p:nvSpPr>
            <p:spPr bwMode="auto">
              <a:xfrm>
                <a:off x="2211" y="1075"/>
                <a:ext cx="1" cy="1085"/>
              </a:xfrm>
              <a:prstGeom prst="line">
                <a:avLst/>
              </a:prstGeom>
              <a:noFill/>
              <a:ln w="14288">
                <a:solidFill>
                  <a:srgbClr val="999999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1164" name="Line 276"/>
              <p:cNvSpPr>
                <a:spLocks noChangeShapeType="1"/>
              </p:cNvSpPr>
              <p:nvPr/>
            </p:nvSpPr>
            <p:spPr bwMode="auto">
              <a:xfrm>
                <a:off x="2283" y="1075"/>
                <a:ext cx="1" cy="1085"/>
              </a:xfrm>
              <a:prstGeom prst="line">
                <a:avLst/>
              </a:prstGeom>
              <a:noFill/>
              <a:ln w="14288">
                <a:solidFill>
                  <a:srgbClr val="999999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1165" name="Line 277"/>
              <p:cNvSpPr>
                <a:spLocks noChangeShapeType="1"/>
              </p:cNvSpPr>
              <p:nvPr/>
            </p:nvSpPr>
            <p:spPr bwMode="auto">
              <a:xfrm flipV="1">
                <a:off x="1829" y="1591"/>
                <a:ext cx="1" cy="29"/>
              </a:xfrm>
              <a:prstGeom prst="line">
                <a:avLst/>
              </a:prstGeom>
              <a:noFill/>
              <a:ln w="14288">
                <a:solidFill>
                  <a:srgbClr val="999999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1166" name="Freeform 278"/>
              <p:cNvSpPr>
                <a:spLocks/>
              </p:cNvSpPr>
              <p:nvPr/>
            </p:nvSpPr>
            <p:spPr bwMode="auto">
              <a:xfrm>
                <a:off x="1743" y="1543"/>
                <a:ext cx="48" cy="29"/>
              </a:xfrm>
              <a:custGeom>
                <a:avLst/>
                <a:gdLst>
                  <a:gd name="T0" fmla="*/ 48 w 48"/>
                  <a:gd name="T1" fmla="*/ 29 h 29"/>
                  <a:gd name="T2" fmla="*/ 48 w 48"/>
                  <a:gd name="T3" fmla="*/ 0 h 29"/>
                  <a:gd name="T4" fmla="*/ 0 w 48"/>
                  <a:gd name="T5" fmla="*/ 0 h 29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48" h="29">
                    <a:moveTo>
                      <a:pt x="48" y="29"/>
                    </a:moveTo>
                    <a:lnTo>
                      <a:pt x="48" y="0"/>
                    </a:lnTo>
                    <a:lnTo>
                      <a:pt x="0" y="0"/>
                    </a:lnTo>
                  </a:path>
                </a:pathLst>
              </a:custGeom>
              <a:noFill/>
              <a:ln w="14288" cap="flat">
                <a:solidFill>
                  <a:srgbClr val="999999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1167" name="Freeform 279"/>
              <p:cNvSpPr>
                <a:spLocks/>
              </p:cNvSpPr>
              <p:nvPr/>
            </p:nvSpPr>
            <p:spPr bwMode="auto">
              <a:xfrm>
                <a:off x="1867" y="1472"/>
                <a:ext cx="201" cy="100"/>
              </a:xfrm>
              <a:custGeom>
                <a:avLst/>
                <a:gdLst>
                  <a:gd name="T0" fmla="*/ 0 w 201"/>
                  <a:gd name="T1" fmla="*/ 100 h 100"/>
                  <a:gd name="T2" fmla="*/ 0 w 201"/>
                  <a:gd name="T3" fmla="*/ 71 h 100"/>
                  <a:gd name="T4" fmla="*/ 201 w 201"/>
                  <a:gd name="T5" fmla="*/ 71 h 100"/>
                  <a:gd name="T6" fmla="*/ 201 w 201"/>
                  <a:gd name="T7" fmla="*/ 0 h 100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01" h="100">
                    <a:moveTo>
                      <a:pt x="0" y="100"/>
                    </a:moveTo>
                    <a:lnTo>
                      <a:pt x="0" y="71"/>
                    </a:lnTo>
                    <a:lnTo>
                      <a:pt x="201" y="71"/>
                    </a:lnTo>
                    <a:lnTo>
                      <a:pt x="201" y="0"/>
                    </a:lnTo>
                  </a:path>
                </a:pathLst>
              </a:custGeom>
              <a:noFill/>
              <a:ln w="14288" cap="flat">
                <a:solidFill>
                  <a:srgbClr val="999999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1168" name="Line 280"/>
              <p:cNvSpPr>
                <a:spLocks noChangeShapeType="1"/>
              </p:cNvSpPr>
              <p:nvPr/>
            </p:nvSpPr>
            <p:spPr bwMode="auto">
              <a:xfrm flipH="1">
                <a:off x="1791" y="1572"/>
                <a:ext cx="76" cy="1"/>
              </a:xfrm>
              <a:prstGeom prst="line">
                <a:avLst/>
              </a:prstGeom>
              <a:noFill/>
              <a:ln w="14288">
                <a:solidFill>
                  <a:srgbClr val="999999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1169" name="Line 281"/>
              <p:cNvSpPr>
                <a:spLocks noChangeShapeType="1"/>
              </p:cNvSpPr>
              <p:nvPr/>
            </p:nvSpPr>
            <p:spPr bwMode="auto">
              <a:xfrm flipH="1">
                <a:off x="1791" y="1591"/>
                <a:ext cx="76" cy="1"/>
              </a:xfrm>
              <a:prstGeom prst="line">
                <a:avLst/>
              </a:prstGeom>
              <a:noFill/>
              <a:ln w="14288">
                <a:solidFill>
                  <a:srgbClr val="999999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1170" name="Line 282"/>
              <p:cNvSpPr>
                <a:spLocks noChangeShapeType="1"/>
              </p:cNvSpPr>
              <p:nvPr/>
            </p:nvSpPr>
            <p:spPr bwMode="auto">
              <a:xfrm flipV="1">
                <a:off x="1829" y="1806"/>
                <a:ext cx="1" cy="24"/>
              </a:xfrm>
              <a:prstGeom prst="line">
                <a:avLst/>
              </a:prstGeom>
              <a:noFill/>
              <a:ln w="14288">
                <a:solidFill>
                  <a:srgbClr val="999999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1171" name="Freeform 283"/>
              <p:cNvSpPr>
                <a:spLocks/>
              </p:cNvSpPr>
              <p:nvPr/>
            </p:nvSpPr>
            <p:spPr bwMode="auto">
              <a:xfrm>
                <a:off x="1743" y="1754"/>
                <a:ext cx="48" cy="33"/>
              </a:xfrm>
              <a:custGeom>
                <a:avLst/>
                <a:gdLst>
                  <a:gd name="T0" fmla="*/ 48 w 48"/>
                  <a:gd name="T1" fmla="*/ 33 h 33"/>
                  <a:gd name="T2" fmla="*/ 48 w 48"/>
                  <a:gd name="T3" fmla="*/ 0 h 33"/>
                  <a:gd name="T4" fmla="*/ 0 w 48"/>
                  <a:gd name="T5" fmla="*/ 0 h 33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48" h="33">
                    <a:moveTo>
                      <a:pt x="48" y="33"/>
                    </a:moveTo>
                    <a:lnTo>
                      <a:pt x="48" y="0"/>
                    </a:lnTo>
                    <a:lnTo>
                      <a:pt x="0" y="0"/>
                    </a:lnTo>
                  </a:path>
                </a:pathLst>
              </a:custGeom>
              <a:noFill/>
              <a:ln w="14288" cap="flat">
                <a:solidFill>
                  <a:srgbClr val="999999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1172" name="Freeform 284"/>
              <p:cNvSpPr>
                <a:spLocks/>
              </p:cNvSpPr>
              <p:nvPr/>
            </p:nvSpPr>
            <p:spPr bwMode="auto">
              <a:xfrm>
                <a:off x="1867" y="1687"/>
                <a:ext cx="344" cy="100"/>
              </a:xfrm>
              <a:custGeom>
                <a:avLst/>
                <a:gdLst>
                  <a:gd name="T0" fmla="*/ 0 w 344"/>
                  <a:gd name="T1" fmla="*/ 100 h 100"/>
                  <a:gd name="T2" fmla="*/ 0 w 344"/>
                  <a:gd name="T3" fmla="*/ 67 h 100"/>
                  <a:gd name="T4" fmla="*/ 344 w 344"/>
                  <a:gd name="T5" fmla="*/ 67 h 100"/>
                  <a:gd name="T6" fmla="*/ 344 w 344"/>
                  <a:gd name="T7" fmla="*/ 0 h 100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344" h="100">
                    <a:moveTo>
                      <a:pt x="0" y="100"/>
                    </a:moveTo>
                    <a:lnTo>
                      <a:pt x="0" y="67"/>
                    </a:lnTo>
                    <a:lnTo>
                      <a:pt x="344" y="67"/>
                    </a:lnTo>
                    <a:lnTo>
                      <a:pt x="344" y="0"/>
                    </a:lnTo>
                  </a:path>
                </a:pathLst>
              </a:custGeom>
              <a:noFill/>
              <a:ln w="14288" cap="flat">
                <a:solidFill>
                  <a:srgbClr val="999999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1173" name="Line 285"/>
              <p:cNvSpPr>
                <a:spLocks noChangeShapeType="1"/>
              </p:cNvSpPr>
              <p:nvPr/>
            </p:nvSpPr>
            <p:spPr bwMode="auto">
              <a:xfrm flipH="1">
                <a:off x="1791" y="1787"/>
                <a:ext cx="76" cy="1"/>
              </a:xfrm>
              <a:prstGeom prst="line">
                <a:avLst/>
              </a:prstGeom>
              <a:noFill/>
              <a:ln w="14288">
                <a:solidFill>
                  <a:srgbClr val="999999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1174" name="Line 286"/>
              <p:cNvSpPr>
                <a:spLocks noChangeShapeType="1"/>
              </p:cNvSpPr>
              <p:nvPr/>
            </p:nvSpPr>
            <p:spPr bwMode="auto">
              <a:xfrm flipH="1">
                <a:off x="1791" y="1806"/>
                <a:ext cx="76" cy="1"/>
              </a:xfrm>
              <a:prstGeom prst="line">
                <a:avLst/>
              </a:prstGeom>
              <a:noFill/>
              <a:ln w="14288">
                <a:solidFill>
                  <a:srgbClr val="999999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1175" name="Line 287"/>
              <p:cNvSpPr>
                <a:spLocks noChangeShapeType="1"/>
              </p:cNvSpPr>
              <p:nvPr/>
            </p:nvSpPr>
            <p:spPr bwMode="auto">
              <a:xfrm flipV="1">
                <a:off x="1829" y="1911"/>
                <a:ext cx="1" cy="29"/>
              </a:xfrm>
              <a:prstGeom prst="line">
                <a:avLst/>
              </a:prstGeom>
              <a:noFill/>
              <a:ln w="14288">
                <a:solidFill>
                  <a:srgbClr val="999999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1176" name="Freeform 288"/>
              <p:cNvSpPr>
                <a:spLocks/>
              </p:cNvSpPr>
              <p:nvPr/>
            </p:nvSpPr>
            <p:spPr bwMode="auto">
              <a:xfrm>
                <a:off x="1743" y="1859"/>
                <a:ext cx="48" cy="33"/>
              </a:xfrm>
              <a:custGeom>
                <a:avLst/>
                <a:gdLst>
                  <a:gd name="T0" fmla="*/ 48 w 48"/>
                  <a:gd name="T1" fmla="*/ 33 h 33"/>
                  <a:gd name="T2" fmla="*/ 48 w 48"/>
                  <a:gd name="T3" fmla="*/ 0 h 33"/>
                  <a:gd name="T4" fmla="*/ 0 w 48"/>
                  <a:gd name="T5" fmla="*/ 0 h 33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48" h="33">
                    <a:moveTo>
                      <a:pt x="48" y="33"/>
                    </a:moveTo>
                    <a:lnTo>
                      <a:pt x="48" y="0"/>
                    </a:lnTo>
                    <a:lnTo>
                      <a:pt x="0" y="0"/>
                    </a:lnTo>
                  </a:path>
                </a:pathLst>
              </a:custGeom>
              <a:noFill/>
              <a:ln w="14288" cap="flat">
                <a:solidFill>
                  <a:srgbClr val="999999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1177" name="Freeform 289"/>
              <p:cNvSpPr>
                <a:spLocks/>
              </p:cNvSpPr>
              <p:nvPr/>
            </p:nvSpPr>
            <p:spPr bwMode="auto">
              <a:xfrm>
                <a:off x="1867" y="1792"/>
                <a:ext cx="416" cy="100"/>
              </a:xfrm>
              <a:custGeom>
                <a:avLst/>
                <a:gdLst>
                  <a:gd name="T0" fmla="*/ 0 w 416"/>
                  <a:gd name="T1" fmla="*/ 100 h 100"/>
                  <a:gd name="T2" fmla="*/ 0 w 416"/>
                  <a:gd name="T3" fmla="*/ 67 h 100"/>
                  <a:gd name="T4" fmla="*/ 416 w 416"/>
                  <a:gd name="T5" fmla="*/ 67 h 100"/>
                  <a:gd name="T6" fmla="*/ 416 w 416"/>
                  <a:gd name="T7" fmla="*/ 0 h 100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416" h="100">
                    <a:moveTo>
                      <a:pt x="0" y="100"/>
                    </a:moveTo>
                    <a:lnTo>
                      <a:pt x="0" y="67"/>
                    </a:lnTo>
                    <a:lnTo>
                      <a:pt x="416" y="67"/>
                    </a:lnTo>
                    <a:lnTo>
                      <a:pt x="416" y="0"/>
                    </a:lnTo>
                  </a:path>
                </a:pathLst>
              </a:custGeom>
              <a:noFill/>
              <a:ln w="14288" cap="flat">
                <a:solidFill>
                  <a:srgbClr val="999999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1178" name="Line 290"/>
              <p:cNvSpPr>
                <a:spLocks noChangeShapeType="1"/>
              </p:cNvSpPr>
              <p:nvPr/>
            </p:nvSpPr>
            <p:spPr bwMode="auto">
              <a:xfrm flipH="1">
                <a:off x="1791" y="1892"/>
                <a:ext cx="76" cy="1"/>
              </a:xfrm>
              <a:prstGeom prst="line">
                <a:avLst/>
              </a:prstGeom>
              <a:noFill/>
              <a:ln w="14288">
                <a:solidFill>
                  <a:srgbClr val="999999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1179" name="Line 291"/>
              <p:cNvSpPr>
                <a:spLocks noChangeShapeType="1"/>
              </p:cNvSpPr>
              <p:nvPr/>
            </p:nvSpPr>
            <p:spPr bwMode="auto">
              <a:xfrm flipH="1">
                <a:off x="1791" y="1911"/>
                <a:ext cx="76" cy="1"/>
              </a:xfrm>
              <a:prstGeom prst="line">
                <a:avLst/>
              </a:prstGeom>
              <a:noFill/>
              <a:ln w="14288">
                <a:solidFill>
                  <a:srgbClr val="999999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1180" name="Line 292"/>
              <p:cNvSpPr>
                <a:spLocks noChangeShapeType="1"/>
              </p:cNvSpPr>
              <p:nvPr/>
            </p:nvSpPr>
            <p:spPr bwMode="auto">
              <a:xfrm flipV="1">
                <a:off x="1829" y="1486"/>
                <a:ext cx="1" cy="29"/>
              </a:xfrm>
              <a:prstGeom prst="line">
                <a:avLst/>
              </a:prstGeom>
              <a:noFill/>
              <a:ln w="14288">
                <a:solidFill>
                  <a:srgbClr val="999999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1181" name="Freeform 293"/>
              <p:cNvSpPr>
                <a:spLocks/>
              </p:cNvSpPr>
              <p:nvPr/>
            </p:nvSpPr>
            <p:spPr bwMode="auto">
              <a:xfrm>
                <a:off x="1743" y="1433"/>
                <a:ext cx="48" cy="34"/>
              </a:xfrm>
              <a:custGeom>
                <a:avLst/>
                <a:gdLst>
                  <a:gd name="T0" fmla="*/ 48 w 48"/>
                  <a:gd name="T1" fmla="*/ 34 h 34"/>
                  <a:gd name="T2" fmla="*/ 48 w 48"/>
                  <a:gd name="T3" fmla="*/ 0 h 34"/>
                  <a:gd name="T4" fmla="*/ 0 w 48"/>
                  <a:gd name="T5" fmla="*/ 0 h 34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48" h="34">
                    <a:moveTo>
                      <a:pt x="48" y="34"/>
                    </a:moveTo>
                    <a:lnTo>
                      <a:pt x="48" y="0"/>
                    </a:lnTo>
                    <a:lnTo>
                      <a:pt x="0" y="0"/>
                    </a:lnTo>
                  </a:path>
                </a:pathLst>
              </a:custGeom>
              <a:noFill/>
              <a:ln w="14288" cap="flat">
                <a:solidFill>
                  <a:srgbClr val="999999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1182" name="Freeform 294"/>
              <p:cNvSpPr>
                <a:spLocks/>
              </p:cNvSpPr>
              <p:nvPr/>
            </p:nvSpPr>
            <p:spPr bwMode="auto">
              <a:xfrm>
                <a:off x="1867" y="1367"/>
                <a:ext cx="129" cy="100"/>
              </a:xfrm>
              <a:custGeom>
                <a:avLst/>
                <a:gdLst>
                  <a:gd name="T0" fmla="*/ 0 w 129"/>
                  <a:gd name="T1" fmla="*/ 100 h 100"/>
                  <a:gd name="T2" fmla="*/ 0 w 129"/>
                  <a:gd name="T3" fmla="*/ 66 h 100"/>
                  <a:gd name="T4" fmla="*/ 129 w 129"/>
                  <a:gd name="T5" fmla="*/ 66 h 100"/>
                  <a:gd name="T6" fmla="*/ 129 w 129"/>
                  <a:gd name="T7" fmla="*/ 0 h 100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29" h="100">
                    <a:moveTo>
                      <a:pt x="0" y="100"/>
                    </a:moveTo>
                    <a:lnTo>
                      <a:pt x="0" y="66"/>
                    </a:lnTo>
                    <a:lnTo>
                      <a:pt x="129" y="66"/>
                    </a:lnTo>
                    <a:lnTo>
                      <a:pt x="129" y="0"/>
                    </a:lnTo>
                  </a:path>
                </a:pathLst>
              </a:custGeom>
              <a:noFill/>
              <a:ln w="14288" cap="flat">
                <a:solidFill>
                  <a:srgbClr val="999999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1183" name="Line 295"/>
              <p:cNvSpPr>
                <a:spLocks noChangeShapeType="1"/>
              </p:cNvSpPr>
              <p:nvPr/>
            </p:nvSpPr>
            <p:spPr bwMode="auto">
              <a:xfrm flipH="1">
                <a:off x="1791" y="1467"/>
                <a:ext cx="76" cy="1"/>
              </a:xfrm>
              <a:prstGeom prst="line">
                <a:avLst/>
              </a:prstGeom>
              <a:noFill/>
              <a:ln w="14288">
                <a:solidFill>
                  <a:srgbClr val="999999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1184" name="Line 296"/>
              <p:cNvSpPr>
                <a:spLocks noChangeShapeType="1"/>
              </p:cNvSpPr>
              <p:nvPr/>
            </p:nvSpPr>
            <p:spPr bwMode="auto">
              <a:xfrm flipH="1">
                <a:off x="1791" y="1486"/>
                <a:ext cx="76" cy="1"/>
              </a:xfrm>
              <a:prstGeom prst="line">
                <a:avLst/>
              </a:prstGeom>
              <a:noFill/>
              <a:ln w="14288">
                <a:solidFill>
                  <a:srgbClr val="999999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1185" name="Rectangle 297"/>
              <p:cNvSpPr>
                <a:spLocks noChangeArrowheads="1"/>
              </p:cNvSpPr>
              <p:nvPr/>
            </p:nvSpPr>
            <p:spPr bwMode="auto">
              <a:xfrm>
                <a:off x="2555" y="2805"/>
                <a:ext cx="669" cy="669"/>
              </a:xfrm>
              <a:prstGeom prst="rect">
                <a:avLst/>
              </a:prstGeom>
              <a:noFill/>
              <a:ln w="14288">
                <a:solidFill>
                  <a:srgbClr val="999999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>
                  <a:defRPr sz="2400" b="1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 sz="2400" b="1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 sz="2400" b="1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 sz="2400" b="1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 sz="2400" b="1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endParaRPr lang="en-GB" altLang="en-US"/>
              </a:p>
            </p:txBody>
          </p:sp>
          <p:sp>
            <p:nvSpPr>
              <p:cNvPr id="31186" name="Line 298"/>
              <p:cNvSpPr>
                <a:spLocks noChangeShapeType="1"/>
              </p:cNvSpPr>
              <p:nvPr/>
            </p:nvSpPr>
            <p:spPr bwMode="auto">
              <a:xfrm flipV="1">
                <a:off x="2522" y="2986"/>
                <a:ext cx="1" cy="426"/>
              </a:xfrm>
              <a:prstGeom prst="line">
                <a:avLst/>
              </a:prstGeom>
              <a:noFill/>
              <a:ln w="14288">
                <a:solidFill>
                  <a:srgbClr val="999999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1187" name="Line 299"/>
              <p:cNvSpPr>
                <a:spLocks noChangeShapeType="1"/>
              </p:cNvSpPr>
              <p:nvPr/>
            </p:nvSpPr>
            <p:spPr bwMode="auto">
              <a:xfrm>
                <a:off x="2522" y="3197"/>
                <a:ext cx="86" cy="1"/>
              </a:xfrm>
              <a:prstGeom prst="line">
                <a:avLst/>
              </a:prstGeom>
              <a:noFill/>
              <a:ln w="14288">
                <a:solidFill>
                  <a:srgbClr val="999999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1188" name="Freeform 300"/>
              <p:cNvSpPr>
                <a:spLocks/>
              </p:cNvSpPr>
              <p:nvPr/>
            </p:nvSpPr>
            <p:spPr bwMode="auto">
              <a:xfrm>
                <a:off x="2579" y="3163"/>
                <a:ext cx="115" cy="72"/>
              </a:xfrm>
              <a:custGeom>
                <a:avLst/>
                <a:gdLst>
                  <a:gd name="T0" fmla="*/ 19 w 24"/>
                  <a:gd name="T1" fmla="*/ 34 h 15"/>
                  <a:gd name="T2" fmla="*/ 0 w 24"/>
                  <a:gd name="T3" fmla="*/ 72 h 15"/>
                  <a:gd name="T4" fmla="*/ 0 w 24"/>
                  <a:gd name="T5" fmla="*/ 72 h 15"/>
                  <a:gd name="T6" fmla="*/ 58 w 24"/>
                  <a:gd name="T7" fmla="*/ 48 h 15"/>
                  <a:gd name="T8" fmla="*/ 115 w 24"/>
                  <a:gd name="T9" fmla="*/ 34 h 15"/>
                  <a:gd name="T10" fmla="*/ 58 w 24"/>
                  <a:gd name="T11" fmla="*/ 24 h 15"/>
                  <a:gd name="T12" fmla="*/ 0 w 24"/>
                  <a:gd name="T13" fmla="*/ 0 h 15"/>
                  <a:gd name="T14" fmla="*/ 0 w 24"/>
                  <a:gd name="T15" fmla="*/ 0 h 15"/>
                  <a:gd name="T16" fmla="*/ 19 w 24"/>
                  <a:gd name="T17" fmla="*/ 34 h 15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24" h="15">
                    <a:moveTo>
                      <a:pt x="4" y="7"/>
                    </a:moveTo>
                    <a:cubicBezTo>
                      <a:pt x="0" y="15"/>
                      <a:pt x="0" y="15"/>
                      <a:pt x="0" y="15"/>
                    </a:cubicBezTo>
                    <a:cubicBezTo>
                      <a:pt x="0" y="15"/>
                      <a:pt x="0" y="15"/>
                      <a:pt x="0" y="15"/>
                    </a:cubicBezTo>
                    <a:cubicBezTo>
                      <a:pt x="12" y="10"/>
                      <a:pt x="12" y="10"/>
                      <a:pt x="12" y="10"/>
                    </a:cubicBezTo>
                    <a:cubicBezTo>
                      <a:pt x="16" y="9"/>
                      <a:pt x="20" y="8"/>
                      <a:pt x="24" y="7"/>
                    </a:cubicBezTo>
                    <a:cubicBezTo>
                      <a:pt x="20" y="6"/>
                      <a:pt x="16" y="6"/>
                      <a:pt x="12" y="5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lnTo>
                      <a:pt x="4" y="7"/>
                    </a:lnTo>
                    <a:close/>
                  </a:path>
                </a:pathLst>
              </a:custGeom>
              <a:solidFill>
                <a:srgbClr val="9999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1189" name="Line 301"/>
              <p:cNvSpPr>
                <a:spLocks noChangeShapeType="1"/>
              </p:cNvSpPr>
              <p:nvPr/>
            </p:nvSpPr>
            <p:spPr bwMode="auto">
              <a:xfrm flipV="1">
                <a:off x="2436" y="3039"/>
                <a:ext cx="1" cy="24"/>
              </a:xfrm>
              <a:prstGeom prst="line">
                <a:avLst/>
              </a:prstGeom>
              <a:noFill/>
              <a:ln w="14288">
                <a:solidFill>
                  <a:srgbClr val="999999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1190" name="Freeform 302"/>
              <p:cNvSpPr>
                <a:spLocks/>
              </p:cNvSpPr>
              <p:nvPr/>
            </p:nvSpPr>
            <p:spPr bwMode="auto">
              <a:xfrm>
                <a:off x="2474" y="2986"/>
                <a:ext cx="48" cy="29"/>
              </a:xfrm>
              <a:custGeom>
                <a:avLst/>
                <a:gdLst>
                  <a:gd name="T0" fmla="*/ 0 w 48"/>
                  <a:gd name="T1" fmla="*/ 29 h 29"/>
                  <a:gd name="T2" fmla="*/ 0 w 48"/>
                  <a:gd name="T3" fmla="*/ 0 h 29"/>
                  <a:gd name="T4" fmla="*/ 48 w 48"/>
                  <a:gd name="T5" fmla="*/ 0 h 29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48" h="29">
                    <a:moveTo>
                      <a:pt x="0" y="29"/>
                    </a:moveTo>
                    <a:lnTo>
                      <a:pt x="0" y="0"/>
                    </a:lnTo>
                    <a:lnTo>
                      <a:pt x="48" y="0"/>
                    </a:lnTo>
                  </a:path>
                </a:pathLst>
              </a:custGeom>
              <a:noFill/>
              <a:ln w="14288" cap="flat">
                <a:solidFill>
                  <a:srgbClr val="999999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1191" name="Freeform 303"/>
              <p:cNvSpPr>
                <a:spLocks/>
              </p:cNvSpPr>
              <p:nvPr/>
            </p:nvSpPr>
            <p:spPr bwMode="auto">
              <a:xfrm>
                <a:off x="2283" y="2881"/>
                <a:ext cx="119" cy="134"/>
              </a:xfrm>
              <a:custGeom>
                <a:avLst/>
                <a:gdLst>
                  <a:gd name="T0" fmla="*/ 119 w 119"/>
                  <a:gd name="T1" fmla="*/ 134 h 134"/>
                  <a:gd name="T2" fmla="*/ 119 w 119"/>
                  <a:gd name="T3" fmla="*/ 105 h 134"/>
                  <a:gd name="T4" fmla="*/ 0 w 119"/>
                  <a:gd name="T5" fmla="*/ 105 h 134"/>
                  <a:gd name="T6" fmla="*/ 0 w 119"/>
                  <a:gd name="T7" fmla="*/ 0 h 134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19" h="134">
                    <a:moveTo>
                      <a:pt x="119" y="134"/>
                    </a:moveTo>
                    <a:lnTo>
                      <a:pt x="119" y="105"/>
                    </a:lnTo>
                    <a:lnTo>
                      <a:pt x="0" y="105"/>
                    </a:lnTo>
                    <a:lnTo>
                      <a:pt x="0" y="0"/>
                    </a:lnTo>
                  </a:path>
                </a:pathLst>
              </a:custGeom>
              <a:noFill/>
              <a:ln w="14288" cap="flat">
                <a:solidFill>
                  <a:srgbClr val="999999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1192" name="Line 304"/>
              <p:cNvSpPr>
                <a:spLocks noChangeShapeType="1"/>
              </p:cNvSpPr>
              <p:nvPr/>
            </p:nvSpPr>
            <p:spPr bwMode="auto">
              <a:xfrm>
                <a:off x="2402" y="3015"/>
                <a:ext cx="72" cy="1"/>
              </a:xfrm>
              <a:prstGeom prst="line">
                <a:avLst/>
              </a:prstGeom>
              <a:noFill/>
              <a:ln w="14288">
                <a:solidFill>
                  <a:srgbClr val="999999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1193" name="Line 305"/>
              <p:cNvSpPr>
                <a:spLocks noChangeShapeType="1"/>
              </p:cNvSpPr>
              <p:nvPr/>
            </p:nvSpPr>
            <p:spPr bwMode="auto">
              <a:xfrm>
                <a:off x="2402" y="3034"/>
                <a:ext cx="72" cy="1"/>
              </a:xfrm>
              <a:prstGeom prst="line">
                <a:avLst/>
              </a:prstGeom>
              <a:noFill/>
              <a:ln w="14288">
                <a:solidFill>
                  <a:srgbClr val="999999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1194" name="Line 306"/>
              <p:cNvSpPr>
                <a:spLocks noChangeShapeType="1"/>
              </p:cNvSpPr>
              <p:nvPr/>
            </p:nvSpPr>
            <p:spPr bwMode="auto">
              <a:xfrm flipV="1">
                <a:off x="2436" y="3144"/>
                <a:ext cx="1" cy="24"/>
              </a:xfrm>
              <a:prstGeom prst="line">
                <a:avLst/>
              </a:prstGeom>
              <a:noFill/>
              <a:ln w="14288">
                <a:solidFill>
                  <a:srgbClr val="999999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1195" name="Freeform 307"/>
              <p:cNvSpPr>
                <a:spLocks/>
              </p:cNvSpPr>
              <p:nvPr/>
            </p:nvSpPr>
            <p:spPr bwMode="auto">
              <a:xfrm>
                <a:off x="2474" y="3092"/>
                <a:ext cx="48" cy="33"/>
              </a:xfrm>
              <a:custGeom>
                <a:avLst/>
                <a:gdLst>
                  <a:gd name="T0" fmla="*/ 0 w 48"/>
                  <a:gd name="T1" fmla="*/ 33 h 33"/>
                  <a:gd name="T2" fmla="*/ 0 w 48"/>
                  <a:gd name="T3" fmla="*/ 0 h 33"/>
                  <a:gd name="T4" fmla="*/ 48 w 48"/>
                  <a:gd name="T5" fmla="*/ 0 h 33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48" h="33">
                    <a:moveTo>
                      <a:pt x="0" y="33"/>
                    </a:moveTo>
                    <a:lnTo>
                      <a:pt x="0" y="0"/>
                    </a:lnTo>
                    <a:lnTo>
                      <a:pt x="48" y="0"/>
                    </a:lnTo>
                  </a:path>
                </a:pathLst>
              </a:custGeom>
              <a:noFill/>
              <a:ln w="14288" cap="flat">
                <a:solidFill>
                  <a:srgbClr val="999999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1196" name="Freeform 308"/>
              <p:cNvSpPr>
                <a:spLocks/>
              </p:cNvSpPr>
              <p:nvPr/>
            </p:nvSpPr>
            <p:spPr bwMode="auto">
              <a:xfrm>
                <a:off x="2211" y="2986"/>
                <a:ext cx="191" cy="139"/>
              </a:xfrm>
              <a:custGeom>
                <a:avLst/>
                <a:gdLst>
                  <a:gd name="T0" fmla="*/ 191 w 191"/>
                  <a:gd name="T1" fmla="*/ 139 h 139"/>
                  <a:gd name="T2" fmla="*/ 191 w 191"/>
                  <a:gd name="T3" fmla="*/ 106 h 139"/>
                  <a:gd name="T4" fmla="*/ 0 w 191"/>
                  <a:gd name="T5" fmla="*/ 106 h 139"/>
                  <a:gd name="T6" fmla="*/ 0 w 191"/>
                  <a:gd name="T7" fmla="*/ 0 h 139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91" h="139">
                    <a:moveTo>
                      <a:pt x="191" y="139"/>
                    </a:moveTo>
                    <a:lnTo>
                      <a:pt x="191" y="106"/>
                    </a:lnTo>
                    <a:lnTo>
                      <a:pt x="0" y="106"/>
                    </a:lnTo>
                    <a:lnTo>
                      <a:pt x="0" y="0"/>
                    </a:lnTo>
                  </a:path>
                </a:pathLst>
              </a:custGeom>
              <a:noFill/>
              <a:ln w="14288" cap="flat">
                <a:solidFill>
                  <a:srgbClr val="999999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1197" name="Line 309"/>
              <p:cNvSpPr>
                <a:spLocks noChangeShapeType="1"/>
              </p:cNvSpPr>
              <p:nvPr/>
            </p:nvSpPr>
            <p:spPr bwMode="auto">
              <a:xfrm>
                <a:off x="2402" y="3125"/>
                <a:ext cx="72" cy="1"/>
              </a:xfrm>
              <a:prstGeom prst="line">
                <a:avLst/>
              </a:prstGeom>
              <a:noFill/>
              <a:ln w="14288">
                <a:solidFill>
                  <a:srgbClr val="999999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1198" name="Line 310"/>
              <p:cNvSpPr>
                <a:spLocks noChangeShapeType="1"/>
              </p:cNvSpPr>
              <p:nvPr/>
            </p:nvSpPr>
            <p:spPr bwMode="auto">
              <a:xfrm>
                <a:off x="2402" y="3144"/>
                <a:ext cx="72" cy="1"/>
              </a:xfrm>
              <a:prstGeom prst="line">
                <a:avLst/>
              </a:prstGeom>
              <a:noFill/>
              <a:ln w="14288">
                <a:solidFill>
                  <a:srgbClr val="999999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1199" name="Line 311"/>
              <p:cNvSpPr>
                <a:spLocks noChangeShapeType="1"/>
              </p:cNvSpPr>
              <p:nvPr/>
            </p:nvSpPr>
            <p:spPr bwMode="auto">
              <a:xfrm flipV="1">
                <a:off x="2436" y="3249"/>
                <a:ext cx="1" cy="29"/>
              </a:xfrm>
              <a:prstGeom prst="line">
                <a:avLst/>
              </a:prstGeom>
              <a:noFill/>
              <a:ln w="14288">
                <a:solidFill>
                  <a:srgbClr val="999999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1200" name="Freeform 312"/>
              <p:cNvSpPr>
                <a:spLocks/>
              </p:cNvSpPr>
              <p:nvPr/>
            </p:nvSpPr>
            <p:spPr bwMode="auto">
              <a:xfrm>
                <a:off x="2474" y="3197"/>
                <a:ext cx="48" cy="33"/>
              </a:xfrm>
              <a:custGeom>
                <a:avLst/>
                <a:gdLst>
                  <a:gd name="T0" fmla="*/ 0 w 48"/>
                  <a:gd name="T1" fmla="*/ 33 h 33"/>
                  <a:gd name="T2" fmla="*/ 0 w 48"/>
                  <a:gd name="T3" fmla="*/ 0 h 33"/>
                  <a:gd name="T4" fmla="*/ 48 w 48"/>
                  <a:gd name="T5" fmla="*/ 0 h 33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48" h="33">
                    <a:moveTo>
                      <a:pt x="0" y="33"/>
                    </a:moveTo>
                    <a:lnTo>
                      <a:pt x="0" y="0"/>
                    </a:lnTo>
                    <a:lnTo>
                      <a:pt x="48" y="0"/>
                    </a:lnTo>
                  </a:path>
                </a:pathLst>
              </a:custGeom>
              <a:noFill/>
              <a:ln w="14288" cap="flat">
                <a:solidFill>
                  <a:srgbClr val="999999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1201" name="Freeform 313"/>
              <p:cNvSpPr>
                <a:spLocks/>
              </p:cNvSpPr>
              <p:nvPr/>
            </p:nvSpPr>
            <p:spPr bwMode="auto">
              <a:xfrm>
                <a:off x="2139" y="3092"/>
                <a:ext cx="263" cy="138"/>
              </a:xfrm>
              <a:custGeom>
                <a:avLst/>
                <a:gdLst>
                  <a:gd name="T0" fmla="*/ 263 w 263"/>
                  <a:gd name="T1" fmla="*/ 138 h 138"/>
                  <a:gd name="T2" fmla="*/ 263 w 263"/>
                  <a:gd name="T3" fmla="*/ 105 h 138"/>
                  <a:gd name="T4" fmla="*/ 0 w 263"/>
                  <a:gd name="T5" fmla="*/ 105 h 138"/>
                  <a:gd name="T6" fmla="*/ 0 w 263"/>
                  <a:gd name="T7" fmla="*/ 0 h 138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63" h="138">
                    <a:moveTo>
                      <a:pt x="263" y="138"/>
                    </a:moveTo>
                    <a:lnTo>
                      <a:pt x="263" y="105"/>
                    </a:lnTo>
                    <a:lnTo>
                      <a:pt x="0" y="105"/>
                    </a:lnTo>
                    <a:lnTo>
                      <a:pt x="0" y="0"/>
                    </a:lnTo>
                  </a:path>
                </a:pathLst>
              </a:custGeom>
              <a:noFill/>
              <a:ln w="14288" cap="flat">
                <a:solidFill>
                  <a:srgbClr val="999999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1202" name="Line 314"/>
              <p:cNvSpPr>
                <a:spLocks noChangeShapeType="1"/>
              </p:cNvSpPr>
              <p:nvPr/>
            </p:nvSpPr>
            <p:spPr bwMode="auto">
              <a:xfrm>
                <a:off x="2402" y="3230"/>
                <a:ext cx="72" cy="1"/>
              </a:xfrm>
              <a:prstGeom prst="line">
                <a:avLst/>
              </a:prstGeom>
              <a:noFill/>
              <a:ln w="14288">
                <a:solidFill>
                  <a:srgbClr val="999999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1203" name="Line 315"/>
              <p:cNvSpPr>
                <a:spLocks noChangeShapeType="1"/>
              </p:cNvSpPr>
              <p:nvPr/>
            </p:nvSpPr>
            <p:spPr bwMode="auto">
              <a:xfrm>
                <a:off x="2402" y="3249"/>
                <a:ext cx="72" cy="1"/>
              </a:xfrm>
              <a:prstGeom prst="line">
                <a:avLst/>
              </a:prstGeom>
              <a:noFill/>
              <a:ln w="14288">
                <a:solidFill>
                  <a:srgbClr val="999999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1204" name="Line 316"/>
              <p:cNvSpPr>
                <a:spLocks noChangeShapeType="1"/>
              </p:cNvSpPr>
              <p:nvPr/>
            </p:nvSpPr>
            <p:spPr bwMode="auto">
              <a:xfrm flipV="1">
                <a:off x="2436" y="3354"/>
                <a:ext cx="1" cy="29"/>
              </a:xfrm>
              <a:prstGeom prst="line">
                <a:avLst/>
              </a:prstGeom>
              <a:noFill/>
              <a:ln w="14288">
                <a:solidFill>
                  <a:srgbClr val="999999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1205" name="Freeform 317"/>
              <p:cNvSpPr>
                <a:spLocks/>
              </p:cNvSpPr>
              <p:nvPr/>
            </p:nvSpPr>
            <p:spPr bwMode="auto">
              <a:xfrm>
                <a:off x="2474" y="3307"/>
                <a:ext cx="48" cy="28"/>
              </a:xfrm>
              <a:custGeom>
                <a:avLst/>
                <a:gdLst>
                  <a:gd name="T0" fmla="*/ 0 w 48"/>
                  <a:gd name="T1" fmla="*/ 28 h 28"/>
                  <a:gd name="T2" fmla="*/ 0 w 48"/>
                  <a:gd name="T3" fmla="*/ 0 h 28"/>
                  <a:gd name="T4" fmla="*/ 48 w 48"/>
                  <a:gd name="T5" fmla="*/ 0 h 28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48" h="28">
                    <a:moveTo>
                      <a:pt x="0" y="28"/>
                    </a:moveTo>
                    <a:lnTo>
                      <a:pt x="0" y="0"/>
                    </a:lnTo>
                    <a:lnTo>
                      <a:pt x="48" y="0"/>
                    </a:lnTo>
                  </a:path>
                </a:pathLst>
              </a:custGeom>
              <a:noFill/>
              <a:ln w="14288" cap="flat">
                <a:solidFill>
                  <a:srgbClr val="999999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1206" name="Freeform 318"/>
              <p:cNvSpPr>
                <a:spLocks/>
              </p:cNvSpPr>
              <p:nvPr/>
            </p:nvSpPr>
            <p:spPr bwMode="auto">
              <a:xfrm>
                <a:off x="2068" y="3201"/>
                <a:ext cx="334" cy="134"/>
              </a:xfrm>
              <a:custGeom>
                <a:avLst/>
                <a:gdLst>
                  <a:gd name="T0" fmla="*/ 334 w 334"/>
                  <a:gd name="T1" fmla="*/ 134 h 134"/>
                  <a:gd name="T2" fmla="*/ 334 w 334"/>
                  <a:gd name="T3" fmla="*/ 106 h 134"/>
                  <a:gd name="T4" fmla="*/ 0 w 334"/>
                  <a:gd name="T5" fmla="*/ 106 h 134"/>
                  <a:gd name="T6" fmla="*/ 0 w 334"/>
                  <a:gd name="T7" fmla="*/ 0 h 134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334" h="134">
                    <a:moveTo>
                      <a:pt x="334" y="134"/>
                    </a:moveTo>
                    <a:lnTo>
                      <a:pt x="334" y="106"/>
                    </a:lnTo>
                    <a:lnTo>
                      <a:pt x="0" y="106"/>
                    </a:lnTo>
                    <a:lnTo>
                      <a:pt x="0" y="0"/>
                    </a:lnTo>
                  </a:path>
                </a:pathLst>
              </a:custGeom>
              <a:noFill/>
              <a:ln w="14288" cap="flat">
                <a:solidFill>
                  <a:srgbClr val="999999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1207" name="Line 319"/>
              <p:cNvSpPr>
                <a:spLocks noChangeShapeType="1"/>
              </p:cNvSpPr>
              <p:nvPr/>
            </p:nvSpPr>
            <p:spPr bwMode="auto">
              <a:xfrm>
                <a:off x="2402" y="3335"/>
                <a:ext cx="72" cy="1"/>
              </a:xfrm>
              <a:prstGeom prst="line">
                <a:avLst/>
              </a:prstGeom>
              <a:noFill/>
              <a:ln w="14288">
                <a:solidFill>
                  <a:srgbClr val="999999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1208" name="Line 320"/>
              <p:cNvSpPr>
                <a:spLocks noChangeShapeType="1"/>
              </p:cNvSpPr>
              <p:nvPr/>
            </p:nvSpPr>
            <p:spPr bwMode="auto">
              <a:xfrm>
                <a:off x="2402" y="3354"/>
                <a:ext cx="72" cy="1"/>
              </a:xfrm>
              <a:prstGeom prst="line">
                <a:avLst/>
              </a:prstGeom>
              <a:noFill/>
              <a:ln w="14288">
                <a:solidFill>
                  <a:srgbClr val="999999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1209" name="Line 321"/>
              <p:cNvSpPr>
                <a:spLocks noChangeShapeType="1"/>
              </p:cNvSpPr>
              <p:nvPr/>
            </p:nvSpPr>
            <p:spPr bwMode="auto">
              <a:xfrm flipV="1">
                <a:off x="2436" y="3464"/>
                <a:ext cx="1" cy="24"/>
              </a:xfrm>
              <a:prstGeom prst="line">
                <a:avLst/>
              </a:prstGeom>
              <a:noFill/>
              <a:ln w="14288">
                <a:solidFill>
                  <a:srgbClr val="999999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1210" name="Freeform 322"/>
              <p:cNvSpPr>
                <a:spLocks/>
              </p:cNvSpPr>
              <p:nvPr/>
            </p:nvSpPr>
            <p:spPr bwMode="auto">
              <a:xfrm>
                <a:off x="2474" y="3412"/>
                <a:ext cx="48" cy="33"/>
              </a:xfrm>
              <a:custGeom>
                <a:avLst/>
                <a:gdLst>
                  <a:gd name="T0" fmla="*/ 0 w 48"/>
                  <a:gd name="T1" fmla="*/ 33 h 33"/>
                  <a:gd name="T2" fmla="*/ 0 w 48"/>
                  <a:gd name="T3" fmla="*/ 0 h 33"/>
                  <a:gd name="T4" fmla="*/ 48 w 48"/>
                  <a:gd name="T5" fmla="*/ 0 h 33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48" h="33">
                    <a:moveTo>
                      <a:pt x="0" y="33"/>
                    </a:moveTo>
                    <a:lnTo>
                      <a:pt x="0" y="0"/>
                    </a:lnTo>
                    <a:lnTo>
                      <a:pt x="48" y="0"/>
                    </a:lnTo>
                  </a:path>
                </a:pathLst>
              </a:custGeom>
              <a:noFill/>
              <a:ln w="14288" cap="flat">
                <a:solidFill>
                  <a:srgbClr val="999999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1211" name="Freeform 323"/>
              <p:cNvSpPr>
                <a:spLocks/>
              </p:cNvSpPr>
              <p:nvPr/>
            </p:nvSpPr>
            <p:spPr bwMode="auto">
              <a:xfrm>
                <a:off x="1996" y="3307"/>
                <a:ext cx="406" cy="138"/>
              </a:xfrm>
              <a:custGeom>
                <a:avLst/>
                <a:gdLst>
                  <a:gd name="T0" fmla="*/ 406 w 406"/>
                  <a:gd name="T1" fmla="*/ 138 h 138"/>
                  <a:gd name="T2" fmla="*/ 406 w 406"/>
                  <a:gd name="T3" fmla="*/ 105 h 138"/>
                  <a:gd name="T4" fmla="*/ 354 w 406"/>
                  <a:gd name="T5" fmla="*/ 105 h 138"/>
                  <a:gd name="T6" fmla="*/ 0 w 406"/>
                  <a:gd name="T7" fmla="*/ 105 h 138"/>
                  <a:gd name="T8" fmla="*/ 0 w 406"/>
                  <a:gd name="T9" fmla="*/ 0 h 13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406" h="138">
                    <a:moveTo>
                      <a:pt x="406" y="138"/>
                    </a:moveTo>
                    <a:lnTo>
                      <a:pt x="406" y="105"/>
                    </a:lnTo>
                    <a:lnTo>
                      <a:pt x="354" y="105"/>
                    </a:lnTo>
                    <a:lnTo>
                      <a:pt x="0" y="105"/>
                    </a:lnTo>
                    <a:lnTo>
                      <a:pt x="0" y="0"/>
                    </a:lnTo>
                  </a:path>
                </a:pathLst>
              </a:custGeom>
              <a:noFill/>
              <a:ln w="14288" cap="flat">
                <a:solidFill>
                  <a:srgbClr val="999999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1212" name="Line 324"/>
              <p:cNvSpPr>
                <a:spLocks noChangeShapeType="1"/>
              </p:cNvSpPr>
              <p:nvPr/>
            </p:nvSpPr>
            <p:spPr bwMode="auto">
              <a:xfrm>
                <a:off x="2402" y="3445"/>
                <a:ext cx="72" cy="1"/>
              </a:xfrm>
              <a:prstGeom prst="line">
                <a:avLst/>
              </a:prstGeom>
              <a:noFill/>
              <a:ln w="14288">
                <a:solidFill>
                  <a:srgbClr val="999999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1213" name="Line 325"/>
              <p:cNvSpPr>
                <a:spLocks noChangeShapeType="1"/>
              </p:cNvSpPr>
              <p:nvPr/>
            </p:nvSpPr>
            <p:spPr bwMode="auto">
              <a:xfrm>
                <a:off x="2402" y="3464"/>
                <a:ext cx="72" cy="1"/>
              </a:xfrm>
              <a:prstGeom prst="line">
                <a:avLst/>
              </a:prstGeom>
              <a:noFill/>
              <a:ln w="14288">
                <a:solidFill>
                  <a:srgbClr val="999999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1214" name="Line 326"/>
              <p:cNvSpPr>
                <a:spLocks noChangeShapeType="1"/>
              </p:cNvSpPr>
              <p:nvPr/>
            </p:nvSpPr>
            <p:spPr bwMode="auto">
              <a:xfrm>
                <a:off x="3496" y="2595"/>
                <a:ext cx="1" cy="1094"/>
              </a:xfrm>
              <a:prstGeom prst="line">
                <a:avLst/>
              </a:prstGeom>
              <a:noFill/>
              <a:ln w="14288">
                <a:solidFill>
                  <a:srgbClr val="999999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1215" name="Line 327"/>
              <p:cNvSpPr>
                <a:spLocks noChangeShapeType="1"/>
              </p:cNvSpPr>
              <p:nvPr/>
            </p:nvSpPr>
            <p:spPr bwMode="auto">
              <a:xfrm>
                <a:off x="3568" y="2595"/>
                <a:ext cx="1" cy="1094"/>
              </a:xfrm>
              <a:prstGeom prst="line">
                <a:avLst/>
              </a:prstGeom>
              <a:noFill/>
              <a:ln w="14288">
                <a:solidFill>
                  <a:srgbClr val="999999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1216" name="Line 328"/>
              <p:cNvSpPr>
                <a:spLocks noChangeShapeType="1"/>
              </p:cNvSpPr>
              <p:nvPr/>
            </p:nvSpPr>
            <p:spPr bwMode="auto">
              <a:xfrm>
                <a:off x="3640" y="2595"/>
                <a:ext cx="1" cy="1094"/>
              </a:xfrm>
              <a:prstGeom prst="line">
                <a:avLst/>
              </a:prstGeom>
              <a:noFill/>
              <a:ln w="14288">
                <a:solidFill>
                  <a:srgbClr val="999999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1217" name="Line 329"/>
              <p:cNvSpPr>
                <a:spLocks noChangeShapeType="1"/>
              </p:cNvSpPr>
              <p:nvPr/>
            </p:nvSpPr>
            <p:spPr bwMode="auto">
              <a:xfrm>
                <a:off x="3711" y="2595"/>
                <a:ext cx="1" cy="1094"/>
              </a:xfrm>
              <a:prstGeom prst="line">
                <a:avLst/>
              </a:prstGeom>
              <a:noFill/>
              <a:ln w="14288">
                <a:solidFill>
                  <a:srgbClr val="999999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1218" name="Line 330"/>
              <p:cNvSpPr>
                <a:spLocks noChangeShapeType="1"/>
              </p:cNvSpPr>
              <p:nvPr/>
            </p:nvSpPr>
            <p:spPr bwMode="auto">
              <a:xfrm>
                <a:off x="3783" y="2595"/>
                <a:ext cx="1" cy="1094"/>
              </a:xfrm>
              <a:prstGeom prst="line">
                <a:avLst/>
              </a:prstGeom>
              <a:noFill/>
              <a:ln w="14288">
                <a:solidFill>
                  <a:srgbClr val="999999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1219" name="Line 331"/>
              <p:cNvSpPr>
                <a:spLocks noChangeShapeType="1"/>
              </p:cNvSpPr>
              <p:nvPr/>
            </p:nvSpPr>
            <p:spPr bwMode="auto">
              <a:xfrm>
                <a:off x="4108" y="2771"/>
                <a:ext cx="425" cy="1"/>
              </a:xfrm>
              <a:prstGeom prst="line">
                <a:avLst/>
              </a:prstGeom>
              <a:noFill/>
              <a:ln w="14288">
                <a:solidFill>
                  <a:srgbClr val="999999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1220" name="Rectangle 332"/>
              <p:cNvSpPr>
                <a:spLocks noChangeArrowheads="1"/>
              </p:cNvSpPr>
              <p:nvPr/>
            </p:nvSpPr>
            <p:spPr bwMode="auto">
              <a:xfrm>
                <a:off x="4050" y="2805"/>
                <a:ext cx="669" cy="669"/>
              </a:xfrm>
              <a:prstGeom prst="rect">
                <a:avLst/>
              </a:prstGeom>
              <a:noFill/>
              <a:ln w="14288">
                <a:solidFill>
                  <a:srgbClr val="999999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>
                  <a:defRPr sz="2400" b="1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 sz="2400" b="1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 sz="2400" b="1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 sz="2400" b="1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 sz="2400" b="1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endParaRPr lang="en-GB" altLang="en-US"/>
              </a:p>
            </p:txBody>
          </p:sp>
          <p:sp>
            <p:nvSpPr>
              <p:cNvPr id="31221" name="Line 333"/>
              <p:cNvSpPr>
                <a:spLocks noChangeShapeType="1"/>
              </p:cNvSpPr>
              <p:nvPr/>
            </p:nvSpPr>
            <p:spPr bwMode="auto">
              <a:xfrm>
                <a:off x="4457" y="2685"/>
                <a:ext cx="23" cy="1"/>
              </a:xfrm>
              <a:prstGeom prst="line">
                <a:avLst/>
              </a:prstGeom>
              <a:noFill/>
              <a:ln w="14288">
                <a:solidFill>
                  <a:srgbClr val="999999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1222" name="Freeform 334"/>
              <p:cNvSpPr>
                <a:spLocks/>
              </p:cNvSpPr>
              <p:nvPr/>
            </p:nvSpPr>
            <p:spPr bwMode="auto">
              <a:xfrm>
                <a:off x="4500" y="2724"/>
                <a:ext cx="33" cy="47"/>
              </a:xfrm>
              <a:custGeom>
                <a:avLst/>
                <a:gdLst>
                  <a:gd name="T0" fmla="*/ 0 w 33"/>
                  <a:gd name="T1" fmla="*/ 0 h 47"/>
                  <a:gd name="T2" fmla="*/ 33 w 33"/>
                  <a:gd name="T3" fmla="*/ 0 h 47"/>
                  <a:gd name="T4" fmla="*/ 33 w 33"/>
                  <a:gd name="T5" fmla="*/ 47 h 47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33" h="47">
                    <a:moveTo>
                      <a:pt x="0" y="0"/>
                    </a:moveTo>
                    <a:lnTo>
                      <a:pt x="33" y="0"/>
                    </a:lnTo>
                    <a:lnTo>
                      <a:pt x="33" y="47"/>
                    </a:lnTo>
                  </a:path>
                </a:pathLst>
              </a:custGeom>
              <a:noFill/>
              <a:ln w="14288" cap="flat">
                <a:solidFill>
                  <a:srgbClr val="999999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1223" name="Freeform 335"/>
              <p:cNvSpPr>
                <a:spLocks/>
              </p:cNvSpPr>
              <p:nvPr/>
            </p:nvSpPr>
            <p:spPr bwMode="auto">
              <a:xfrm>
                <a:off x="4500" y="2518"/>
                <a:ext cx="33" cy="129"/>
              </a:xfrm>
              <a:custGeom>
                <a:avLst/>
                <a:gdLst>
                  <a:gd name="T0" fmla="*/ 33 w 33"/>
                  <a:gd name="T1" fmla="*/ 0 h 129"/>
                  <a:gd name="T2" fmla="*/ 33 w 33"/>
                  <a:gd name="T3" fmla="*/ 129 h 129"/>
                  <a:gd name="T4" fmla="*/ 0 w 33"/>
                  <a:gd name="T5" fmla="*/ 129 h 129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33" h="129">
                    <a:moveTo>
                      <a:pt x="33" y="0"/>
                    </a:moveTo>
                    <a:lnTo>
                      <a:pt x="33" y="129"/>
                    </a:lnTo>
                    <a:lnTo>
                      <a:pt x="0" y="129"/>
                    </a:lnTo>
                  </a:path>
                </a:pathLst>
              </a:custGeom>
              <a:noFill/>
              <a:ln w="14288" cap="flat">
                <a:solidFill>
                  <a:srgbClr val="999999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1224" name="Line 336"/>
              <p:cNvSpPr>
                <a:spLocks noChangeShapeType="1"/>
              </p:cNvSpPr>
              <p:nvPr/>
            </p:nvSpPr>
            <p:spPr bwMode="auto">
              <a:xfrm>
                <a:off x="4500" y="2647"/>
                <a:ext cx="1" cy="77"/>
              </a:xfrm>
              <a:prstGeom prst="line">
                <a:avLst/>
              </a:prstGeom>
              <a:noFill/>
              <a:ln w="14288">
                <a:solidFill>
                  <a:srgbClr val="999999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1225" name="Line 337"/>
              <p:cNvSpPr>
                <a:spLocks noChangeShapeType="1"/>
              </p:cNvSpPr>
              <p:nvPr/>
            </p:nvSpPr>
            <p:spPr bwMode="auto">
              <a:xfrm>
                <a:off x="4480" y="2647"/>
                <a:ext cx="1" cy="77"/>
              </a:xfrm>
              <a:prstGeom prst="line">
                <a:avLst/>
              </a:prstGeom>
              <a:noFill/>
              <a:ln w="14288">
                <a:solidFill>
                  <a:srgbClr val="999999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1226" name="Line 338"/>
              <p:cNvSpPr>
                <a:spLocks noChangeShapeType="1"/>
              </p:cNvSpPr>
              <p:nvPr/>
            </p:nvSpPr>
            <p:spPr bwMode="auto">
              <a:xfrm>
                <a:off x="4347" y="2685"/>
                <a:ext cx="28" cy="1"/>
              </a:xfrm>
              <a:prstGeom prst="line">
                <a:avLst/>
              </a:prstGeom>
              <a:noFill/>
              <a:ln w="14288">
                <a:solidFill>
                  <a:srgbClr val="999999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1227" name="Freeform 339"/>
              <p:cNvSpPr>
                <a:spLocks/>
              </p:cNvSpPr>
              <p:nvPr/>
            </p:nvSpPr>
            <p:spPr bwMode="auto">
              <a:xfrm>
                <a:off x="4394" y="2724"/>
                <a:ext cx="34" cy="47"/>
              </a:xfrm>
              <a:custGeom>
                <a:avLst/>
                <a:gdLst>
                  <a:gd name="T0" fmla="*/ 0 w 34"/>
                  <a:gd name="T1" fmla="*/ 0 h 47"/>
                  <a:gd name="T2" fmla="*/ 34 w 34"/>
                  <a:gd name="T3" fmla="*/ 0 h 47"/>
                  <a:gd name="T4" fmla="*/ 34 w 34"/>
                  <a:gd name="T5" fmla="*/ 47 h 47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34" h="47">
                    <a:moveTo>
                      <a:pt x="0" y="0"/>
                    </a:moveTo>
                    <a:lnTo>
                      <a:pt x="34" y="0"/>
                    </a:lnTo>
                    <a:lnTo>
                      <a:pt x="34" y="47"/>
                    </a:lnTo>
                  </a:path>
                </a:pathLst>
              </a:custGeom>
              <a:noFill/>
              <a:ln w="14288" cap="flat">
                <a:solidFill>
                  <a:srgbClr val="999999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1228" name="Freeform 340"/>
              <p:cNvSpPr>
                <a:spLocks/>
              </p:cNvSpPr>
              <p:nvPr/>
            </p:nvSpPr>
            <p:spPr bwMode="auto">
              <a:xfrm>
                <a:off x="4394" y="2446"/>
                <a:ext cx="34" cy="201"/>
              </a:xfrm>
              <a:custGeom>
                <a:avLst/>
                <a:gdLst>
                  <a:gd name="T0" fmla="*/ 34 w 34"/>
                  <a:gd name="T1" fmla="*/ 0 h 201"/>
                  <a:gd name="T2" fmla="*/ 34 w 34"/>
                  <a:gd name="T3" fmla="*/ 201 h 201"/>
                  <a:gd name="T4" fmla="*/ 0 w 34"/>
                  <a:gd name="T5" fmla="*/ 201 h 201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34" h="201">
                    <a:moveTo>
                      <a:pt x="34" y="0"/>
                    </a:moveTo>
                    <a:lnTo>
                      <a:pt x="34" y="201"/>
                    </a:lnTo>
                    <a:lnTo>
                      <a:pt x="0" y="201"/>
                    </a:lnTo>
                  </a:path>
                </a:pathLst>
              </a:custGeom>
              <a:noFill/>
              <a:ln w="14288" cap="flat">
                <a:solidFill>
                  <a:srgbClr val="999999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1229" name="Line 341"/>
              <p:cNvSpPr>
                <a:spLocks noChangeShapeType="1"/>
              </p:cNvSpPr>
              <p:nvPr/>
            </p:nvSpPr>
            <p:spPr bwMode="auto">
              <a:xfrm>
                <a:off x="4394" y="2647"/>
                <a:ext cx="1" cy="77"/>
              </a:xfrm>
              <a:prstGeom prst="line">
                <a:avLst/>
              </a:prstGeom>
              <a:noFill/>
              <a:ln w="14288">
                <a:solidFill>
                  <a:srgbClr val="999999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1230" name="Line 342"/>
              <p:cNvSpPr>
                <a:spLocks noChangeShapeType="1"/>
              </p:cNvSpPr>
              <p:nvPr/>
            </p:nvSpPr>
            <p:spPr bwMode="auto">
              <a:xfrm>
                <a:off x="4375" y="2647"/>
                <a:ext cx="1" cy="77"/>
              </a:xfrm>
              <a:prstGeom prst="line">
                <a:avLst/>
              </a:prstGeom>
              <a:noFill/>
              <a:ln w="14288">
                <a:solidFill>
                  <a:srgbClr val="999999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1231" name="Line 343"/>
              <p:cNvSpPr>
                <a:spLocks noChangeShapeType="1"/>
              </p:cNvSpPr>
              <p:nvPr/>
            </p:nvSpPr>
            <p:spPr bwMode="auto">
              <a:xfrm>
                <a:off x="4136" y="2685"/>
                <a:ext cx="24" cy="1"/>
              </a:xfrm>
              <a:prstGeom prst="line">
                <a:avLst/>
              </a:prstGeom>
              <a:noFill/>
              <a:ln w="14288">
                <a:solidFill>
                  <a:srgbClr val="999999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1232" name="Freeform 344"/>
              <p:cNvSpPr>
                <a:spLocks/>
              </p:cNvSpPr>
              <p:nvPr/>
            </p:nvSpPr>
            <p:spPr bwMode="auto">
              <a:xfrm>
                <a:off x="4179" y="2724"/>
                <a:ext cx="34" cy="47"/>
              </a:xfrm>
              <a:custGeom>
                <a:avLst/>
                <a:gdLst>
                  <a:gd name="T0" fmla="*/ 0 w 34"/>
                  <a:gd name="T1" fmla="*/ 0 h 47"/>
                  <a:gd name="T2" fmla="*/ 34 w 34"/>
                  <a:gd name="T3" fmla="*/ 0 h 47"/>
                  <a:gd name="T4" fmla="*/ 34 w 34"/>
                  <a:gd name="T5" fmla="*/ 47 h 47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34" h="47">
                    <a:moveTo>
                      <a:pt x="0" y="0"/>
                    </a:moveTo>
                    <a:lnTo>
                      <a:pt x="34" y="0"/>
                    </a:lnTo>
                    <a:lnTo>
                      <a:pt x="34" y="47"/>
                    </a:lnTo>
                  </a:path>
                </a:pathLst>
              </a:custGeom>
              <a:noFill/>
              <a:ln w="14288" cap="flat">
                <a:solidFill>
                  <a:srgbClr val="999999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1233" name="Freeform 345"/>
              <p:cNvSpPr>
                <a:spLocks/>
              </p:cNvSpPr>
              <p:nvPr/>
            </p:nvSpPr>
            <p:spPr bwMode="auto">
              <a:xfrm>
                <a:off x="4179" y="2303"/>
                <a:ext cx="34" cy="344"/>
              </a:xfrm>
              <a:custGeom>
                <a:avLst/>
                <a:gdLst>
                  <a:gd name="T0" fmla="*/ 34 w 34"/>
                  <a:gd name="T1" fmla="*/ 0 h 344"/>
                  <a:gd name="T2" fmla="*/ 34 w 34"/>
                  <a:gd name="T3" fmla="*/ 344 h 344"/>
                  <a:gd name="T4" fmla="*/ 0 w 34"/>
                  <a:gd name="T5" fmla="*/ 344 h 344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34" h="344">
                    <a:moveTo>
                      <a:pt x="34" y="0"/>
                    </a:moveTo>
                    <a:lnTo>
                      <a:pt x="34" y="344"/>
                    </a:lnTo>
                    <a:lnTo>
                      <a:pt x="0" y="344"/>
                    </a:lnTo>
                  </a:path>
                </a:pathLst>
              </a:custGeom>
              <a:noFill/>
              <a:ln w="14288" cap="flat">
                <a:solidFill>
                  <a:srgbClr val="999999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1234" name="Line 346"/>
              <p:cNvSpPr>
                <a:spLocks noChangeShapeType="1"/>
              </p:cNvSpPr>
              <p:nvPr/>
            </p:nvSpPr>
            <p:spPr bwMode="auto">
              <a:xfrm>
                <a:off x="4179" y="2647"/>
                <a:ext cx="1" cy="77"/>
              </a:xfrm>
              <a:prstGeom prst="line">
                <a:avLst/>
              </a:prstGeom>
              <a:noFill/>
              <a:ln w="14288">
                <a:solidFill>
                  <a:srgbClr val="999999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1235" name="Line 347"/>
              <p:cNvSpPr>
                <a:spLocks noChangeShapeType="1"/>
              </p:cNvSpPr>
              <p:nvPr/>
            </p:nvSpPr>
            <p:spPr bwMode="auto">
              <a:xfrm>
                <a:off x="4160" y="2647"/>
                <a:ext cx="1" cy="77"/>
              </a:xfrm>
              <a:prstGeom prst="line">
                <a:avLst/>
              </a:prstGeom>
              <a:noFill/>
              <a:ln w="14288">
                <a:solidFill>
                  <a:srgbClr val="999999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1236" name="Line 348"/>
              <p:cNvSpPr>
                <a:spLocks noChangeShapeType="1"/>
              </p:cNvSpPr>
              <p:nvPr/>
            </p:nvSpPr>
            <p:spPr bwMode="auto">
              <a:xfrm>
                <a:off x="4031" y="2685"/>
                <a:ext cx="24" cy="1"/>
              </a:xfrm>
              <a:prstGeom prst="line">
                <a:avLst/>
              </a:prstGeom>
              <a:noFill/>
              <a:ln w="14288">
                <a:solidFill>
                  <a:srgbClr val="999999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1237" name="Freeform 349"/>
              <p:cNvSpPr>
                <a:spLocks/>
              </p:cNvSpPr>
              <p:nvPr/>
            </p:nvSpPr>
            <p:spPr bwMode="auto">
              <a:xfrm>
                <a:off x="4074" y="2724"/>
                <a:ext cx="34" cy="47"/>
              </a:xfrm>
              <a:custGeom>
                <a:avLst/>
                <a:gdLst>
                  <a:gd name="T0" fmla="*/ 0 w 34"/>
                  <a:gd name="T1" fmla="*/ 0 h 47"/>
                  <a:gd name="T2" fmla="*/ 34 w 34"/>
                  <a:gd name="T3" fmla="*/ 0 h 47"/>
                  <a:gd name="T4" fmla="*/ 34 w 34"/>
                  <a:gd name="T5" fmla="*/ 47 h 47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34" h="47">
                    <a:moveTo>
                      <a:pt x="0" y="0"/>
                    </a:moveTo>
                    <a:lnTo>
                      <a:pt x="34" y="0"/>
                    </a:lnTo>
                    <a:lnTo>
                      <a:pt x="34" y="47"/>
                    </a:lnTo>
                  </a:path>
                </a:pathLst>
              </a:custGeom>
              <a:noFill/>
              <a:ln w="14288" cap="flat">
                <a:solidFill>
                  <a:srgbClr val="999999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1238" name="Freeform 350"/>
              <p:cNvSpPr>
                <a:spLocks/>
              </p:cNvSpPr>
              <p:nvPr/>
            </p:nvSpPr>
            <p:spPr bwMode="auto">
              <a:xfrm>
                <a:off x="4074" y="2231"/>
                <a:ext cx="34" cy="416"/>
              </a:xfrm>
              <a:custGeom>
                <a:avLst/>
                <a:gdLst>
                  <a:gd name="T0" fmla="*/ 34 w 34"/>
                  <a:gd name="T1" fmla="*/ 0 h 416"/>
                  <a:gd name="T2" fmla="*/ 34 w 34"/>
                  <a:gd name="T3" fmla="*/ 416 h 416"/>
                  <a:gd name="T4" fmla="*/ 0 w 34"/>
                  <a:gd name="T5" fmla="*/ 416 h 416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34" h="416">
                    <a:moveTo>
                      <a:pt x="34" y="0"/>
                    </a:moveTo>
                    <a:lnTo>
                      <a:pt x="34" y="416"/>
                    </a:lnTo>
                    <a:lnTo>
                      <a:pt x="0" y="416"/>
                    </a:lnTo>
                  </a:path>
                </a:pathLst>
              </a:custGeom>
              <a:noFill/>
              <a:ln w="14288" cap="flat">
                <a:solidFill>
                  <a:srgbClr val="999999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1239" name="Line 351"/>
              <p:cNvSpPr>
                <a:spLocks noChangeShapeType="1"/>
              </p:cNvSpPr>
              <p:nvPr/>
            </p:nvSpPr>
            <p:spPr bwMode="auto">
              <a:xfrm>
                <a:off x="4074" y="2647"/>
                <a:ext cx="1" cy="77"/>
              </a:xfrm>
              <a:prstGeom prst="line">
                <a:avLst/>
              </a:prstGeom>
              <a:noFill/>
              <a:ln w="14288">
                <a:solidFill>
                  <a:srgbClr val="999999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1240" name="Line 352"/>
              <p:cNvSpPr>
                <a:spLocks noChangeShapeType="1"/>
              </p:cNvSpPr>
              <p:nvPr/>
            </p:nvSpPr>
            <p:spPr bwMode="auto">
              <a:xfrm>
                <a:off x="4055" y="2647"/>
                <a:ext cx="1" cy="77"/>
              </a:xfrm>
              <a:prstGeom prst="line">
                <a:avLst/>
              </a:prstGeom>
              <a:noFill/>
              <a:ln w="14288">
                <a:solidFill>
                  <a:srgbClr val="999999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1241" name="Line 353"/>
              <p:cNvSpPr>
                <a:spLocks noChangeShapeType="1"/>
              </p:cNvSpPr>
              <p:nvPr/>
            </p:nvSpPr>
            <p:spPr bwMode="auto">
              <a:xfrm>
                <a:off x="4017" y="2810"/>
                <a:ext cx="1" cy="425"/>
              </a:xfrm>
              <a:prstGeom prst="line">
                <a:avLst/>
              </a:prstGeom>
              <a:noFill/>
              <a:ln w="14288">
                <a:solidFill>
                  <a:srgbClr val="999999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1242" name="Line 354"/>
              <p:cNvSpPr>
                <a:spLocks noChangeShapeType="1"/>
              </p:cNvSpPr>
              <p:nvPr/>
            </p:nvSpPr>
            <p:spPr bwMode="auto">
              <a:xfrm>
                <a:off x="3931" y="3158"/>
                <a:ext cx="1" cy="24"/>
              </a:xfrm>
              <a:prstGeom prst="line">
                <a:avLst/>
              </a:prstGeom>
              <a:noFill/>
              <a:ln w="14288">
                <a:solidFill>
                  <a:srgbClr val="999999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1243" name="Freeform 355"/>
              <p:cNvSpPr>
                <a:spLocks/>
              </p:cNvSpPr>
              <p:nvPr/>
            </p:nvSpPr>
            <p:spPr bwMode="auto">
              <a:xfrm>
                <a:off x="3969" y="3201"/>
                <a:ext cx="48" cy="34"/>
              </a:xfrm>
              <a:custGeom>
                <a:avLst/>
                <a:gdLst>
                  <a:gd name="T0" fmla="*/ 0 w 48"/>
                  <a:gd name="T1" fmla="*/ 0 h 34"/>
                  <a:gd name="T2" fmla="*/ 0 w 48"/>
                  <a:gd name="T3" fmla="*/ 34 h 34"/>
                  <a:gd name="T4" fmla="*/ 48 w 48"/>
                  <a:gd name="T5" fmla="*/ 34 h 34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48" h="34">
                    <a:moveTo>
                      <a:pt x="0" y="0"/>
                    </a:moveTo>
                    <a:lnTo>
                      <a:pt x="0" y="34"/>
                    </a:lnTo>
                    <a:lnTo>
                      <a:pt x="48" y="34"/>
                    </a:lnTo>
                  </a:path>
                </a:pathLst>
              </a:custGeom>
              <a:noFill/>
              <a:ln w="14288" cap="flat">
                <a:solidFill>
                  <a:srgbClr val="999999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1244" name="Freeform 356"/>
              <p:cNvSpPr>
                <a:spLocks/>
              </p:cNvSpPr>
              <p:nvPr/>
            </p:nvSpPr>
            <p:spPr bwMode="auto">
              <a:xfrm>
                <a:off x="3783" y="3201"/>
                <a:ext cx="115" cy="34"/>
              </a:xfrm>
              <a:custGeom>
                <a:avLst/>
                <a:gdLst>
                  <a:gd name="T0" fmla="*/ 0 w 115"/>
                  <a:gd name="T1" fmla="*/ 34 h 34"/>
                  <a:gd name="T2" fmla="*/ 115 w 115"/>
                  <a:gd name="T3" fmla="*/ 34 h 34"/>
                  <a:gd name="T4" fmla="*/ 115 w 115"/>
                  <a:gd name="T5" fmla="*/ 0 h 34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115" h="34">
                    <a:moveTo>
                      <a:pt x="0" y="34"/>
                    </a:moveTo>
                    <a:lnTo>
                      <a:pt x="115" y="34"/>
                    </a:lnTo>
                    <a:lnTo>
                      <a:pt x="115" y="0"/>
                    </a:lnTo>
                  </a:path>
                </a:pathLst>
              </a:custGeom>
              <a:noFill/>
              <a:ln w="14288" cap="flat">
                <a:solidFill>
                  <a:srgbClr val="999999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1245" name="Line 357"/>
              <p:cNvSpPr>
                <a:spLocks noChangeShapeType="1"/>
              </p:cNvSpPr>
              <p:nvPr/>
            </p:nvSpPr>
            <p:spPr bwMode="auto">
              <a:xfrm>
                <a:off x="3898" y="3201"/>
                <a:ext cx="71" cy="1"/>
              </a:xfrm>
              <a:prstGeom prst="line">
                <a:avLst/>
              </a:prstGeom>
              <a:noFill/>
              <a:ln w="14288">
                <a:solidFill>
                  <a:srgbClr val="999999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1246" name="Line 358"/>
              <p:cNvSpPr>
                <a:spLocks noChangeShapeType="1"/>
              </p:cNvSpPr>
              <p:nvPr/>
            </p:nvSpPr>
            <p:spPr bwMode="auto">
              <a:xfrm>
                <a:off x="3898" y="3182"/>
                <a:ext cx="71" cy="1"/>
              </a:xfrm>
              <a:prstGeom prst="line">
                <a:avLst/>
              </a:prstGeom>
              <a:noFill/>
              <a:ln w="14288">
                <a:solidFill>
                  <a:srgbClr val="999999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1247" name="Line 359"/>
              <p:cNvSpPr>
                <a:spLocks noChangeShapeType="1"/>
              </p:cNvSpPr>
              <p:nvPr/>
            </p:nvSpPr>
            <p:spPr bwMode="auto">
              <a:xfrm>
                <a:off x="3931" y="3053"/>
                <a:ext cx="1" cy="24"/>
              </a:xfrm>
              <a:prstGeom prst="line">
                <a:avLst/>
              </a:prstGeom>
              <a:noFill/>
              <a:ln w="14288">
                <a:solidFill>
                  <a:srgbClr val="999999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1248" name="Freeform 360"/>
              <p:cNvSpPr>
                <a:spLocks/>
              </p:cNvSpPr>
              <p:nvPr/>
            </p:nvSpPr>
            <p:spPr bwMode="auto">
              <a:xfrm>
                <a:off x="3969" y="3096"/>
                <a:ext cx="48" cy="34"/>
              </a:xfrm>
              <a:custGeom>
                <a:avLst/>
                <a:gdLst>
                  <a:gd name="T0" fmla="*/ 0 w 48"/>
                  <a:gd name="T1" fmla="*/ 0 h 34"/>
                  <a:gd name="T2" fmla="*/ 0 w 48"/>
                  <a:gd name="T3" fmla="*/ 34 h 34"/>
                  <a:gd name="T4" fmla="*/ 48 w 48"/>
                  <a:gd name="T5" fmla="*/ 34 h 34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48" h="34">
                    <a:moveTo>
                      <a:pt x="0" y="0"/>
                    </a:moveTo>
                    <a:lnTo>
                      <a:pt x="0" y="34"/>
                    </a:lnTo>
                    <a:lnTo>
                      <a:pt x="48" y="34"/>
                    </a:lnTo>
                  </a:path>
                </a:pathLst>
              </a:custGeom>
              <a:noFill/>
              <a:ln w="14288" cap="flat">
                <a:solidFill>
                  <a:srgbClr val="999999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1249" name="Freeform 361"/>
              <p:cNvSpPr>
                <a:spLocks/>
              </p:cNvSpPr>
              <p:nvPr/>
            </p:nvSpPr>
            <p:spPr bwMode="auto">
              <a:xfrm>
                <a:off x="3711" y="3096"/>
                <a:ext cx="187" cy="34"/>
              </a:xfrm>
              <a:custGeom>
                <a:avLst/>
                <a:gdLst>
                  <a:gd name="T0" fmla="*/ 0 w 187"/>
                  <a:gd name="T1" fmla="*/ 34 h 34"/>
                  <a:gd name="T2" fmla="*/ 187 w 187"/>
                  <a:gd name="T3" fmla="*/ 34 h 34"/>
                  <a:gd name="T4" fmla="*/ 187 w 187"/>
                  <a:gd name="T5" fmla="*/ 0 h 34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187" h="34">
                    <a:moveTo>
                      <a:pt x="0" y="34"/>
                    </a:moveTo>
                    <a:lnTo>
                      <a:pt x="187" y="34"/>
                    </a:lnTo>
                    <a:lnTo>
                      <a:pt x="187" y="0"/>
                    </a:lnTo>
                  </a:path>
                </a:pathLst>
              </a:custGeom>
              <a:noFill/>
              <a:ln w="14288" cap="flat">
                <a:solidFill>
                  <a:srgbClr val="999999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1250" name="Line 362"/>
              <p:cNvSpPr>
                <a:spLocks noChangeShapeType="1"/>
              </p:cNvSpPr>
              <p:nvPr/>
            </p:nvSpPr>
            <p:spPr bwMode="auto">
              <a:xfrm>
                <a:off x="3898" y="3096"/>
                <a:ext cx="71" cy="1"/>
              </a:xfrm>
              <a:prstGeom prst="line">
                <a:avLst/>
              </a:prstGeom>
              <a:noFill/>
              <a:ln w="14288">
                <a:solidFill>
                  <a:srgbClr val="999999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1251" name="Line 363"/>
              <p:cNvSpPr>
                <a:spLocks noChangeShapeType="1"/>
              </p:cNvSpPr>
              <p:nvPr/>
            </p:nvSpPr>
            <p:spPr bwMode="auto">
              <a:xfrm>
                <a:off x="3898" y="3077"/>
                <a:ext cx="71" cy="1"/>
              </a:xfrm>
              <a:prstGeom prst="line">
                <a:avLst/>
              </a:prstGeom>
              <a:noFill/>
              <a:ln w="14288">
                <a:solidFill>
                  <a:srgbClr val="999999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1252" name="Line 364"/>
              <p:cNvSpPr>
                <a:spLocks noChangeShapeType="1"/>
              </p:cNvSpPr>
              <p:nvPr/>
            </p:nvSpPr>
            <p:spPr bwMode="auto">
              <a:xfrm>
                <a:off x="3931" y="2943"/>
                <a:ext cx="1" cy="29"/>
              </a:xfrm>
              <a:prstGeom prst="line">
                <a:avLst/>
              </a:prstGeom>
              <a:noFill/>
              <a:ln w="14288">
                <a:solidFill>
                  <a:srgbClr val="999999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1253" name="Freeform 365"/>
              <p:cNvSpPr>
                <a:spLocks/>
              </p:cNvSpPr>
              <p:nvPr/>
            </p:nvSpPr>
            <p:spPr bwMode="auto">
              <a:xfrm>
                <a:off x="3969" y="2991"/>
                <a:ext cx="48" cy="34"/>
              </a:xfrm>
              <a:custGeom>
                <a:avLst/>
                <a:gdLst>
                  <a:gd name="T0" fmla="*/ 0 w 48"/>
                  <a:gd name="T1" fmla="*/ 0 h 34"/>
                  <a:gd name="T2" fmla="*/ 0 w 48"/>
                  <a:gd name="T3" fmla="*/ 34 h 34"/>
                  <a:gd name="T4" fmla="*/ 48 w 48"/>
                  <a:gd name="T5" fmla="*/ 34 h 34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48" h="34">
                    <a:moveTo>
                      <a:pt x="0" y="0"/>
                    </a:moveTo>
                    <a:lnTo>
                      <a:pt x="0" y="34"/>
                    </a:lnTo>
                    <a:lnTo>
                      <a:pt x="48" y="34"/>
                    </a:lnTo>
                  </a:path>
                </a:pathLst>
              </a:custGeom>
              <a:noFill/>
              <a:ln w="14288" cap="flat">
                <a:solidFill>
                  <a:srgbClr val="999999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1254" name="Freeform 366"/>
              <p:cNvSpPr>
                <a:spLocks/>
              </p:cNvSpPr>
              <p:nvPr/>
            </p:nvSpPr>
            <p:spPr bwMode="auto">
              <a:xfrm>
                <a:off x="3640" y="2991"/>
                <a:ext cx="258" cy="34"/>
              </a:xfrm>
              <a:custGeom>
                <a:avLst/>
                <a:gdLst>
                  <a:gd name="T0" fmla="*/ 0 w 258"/>
                  <a:gd name="T1" fmla="*/ 34 h 34"/>
                  <a:gd name="T2" fmla="*/ 258 w 258"/>
                  <a:gd name="T3" fmla="*/ 34 h 34"/>
                  <a:gd name="T4" fmla="*/ 258 w 258"/>
                  <a:gd name="T5" fmla="*/ 0 h 34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258" h="34">
                    <a:moveTo>
                      <a:pt x="0" y="34"/>
                    </a:moveTo>
                    <a:lnTo>
                      <a:pt x="258" y="34"/>
                    </a:lnTo>
                    <a:lnTo>
                      <a:pt x="258" y="0"/>
                    </a:lnTo>
                  </a:path>
                </a:pathLst>
              </a:custGeom>
              <a:noFill/>
              <a:ln w="14288" cap="flat">
                <a:solidFill>
                  <a:srgbClr val="999999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1255" name="Line 367"/>
              <p:cNvSpPr>
                <a:spLocks noChangeShapeType="1"/>
              </p:cNvSpPr>
              <p:nvPr/>
            </p:nvSpPr>
            <p:spPr bwMode="auto">
              <a:xfrm>
                <a:off x="3898" y="2991"/>
                <a:ext cx="71" cy="1"/>
              </a:xfrm>
              <a:prstGeom prst="line">
                <a:avLst/>
              </a:prstGeom>
              <a:noFill/>
              <a:ln w="14288">
                <a:solidFill>
                  <a:srgbClr val="999999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1256" name="Line 368"/>
              <p:cNvSpPr>
                <a:spLocks noChangeShapeType="1"/>
              </p:cNvSpPr>
              <p:nvPr/>
            </p:nvSpPr>
            <p:spPr bwMode="auto">
              <a:xfrm>
                <a:off x="3898" y="2972"/>
                <a:ext cx="71" cy="1"/>
              </a:xfrm>
              <a:prstGeom prst="line">
                <a:avLst/>
              </a:prstGeom>
              <a:noFill/>
              <a:ln w="14288">
                <a:solidFill>
                  <a:srgbClr val="999999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1257" name="Line 369"/>
              <p:cNvSpPr>
                <a:spLocks noChangeShapeType="1"/>
              </p:cNvSpPr>
              <p:nvPr/>
            </p:nvSpPr>
            <p:spPr bwMode="auto">
              <a:xfrm>
                <a:off x="3931" y="2838"/>
                <a:ext cx="1" cy="24"/>
              </a:xfrm>
              <a:prstGeom prst="line">
                <a:avLst/>
              </a:prstGeom>
              <a:noFill/>
              <a:ln w="14288">
                <a:solidFill>
                  <a:srgbClr val="999999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1258" name="Freeform 370"/>
              <p:cNvSpPr>
                <a:spLocks/>
              </p:cNvSpPr>
              <p:nvPr/>
            </p:nvSpPr>
            <p:spPr bwMode="auto">
              <a:xfrm>
                <a:off x="3969" y="2886"/>
                <a:ext cx="48" cy="29"/>
              </a:xfrm>
              <a:custGeom>
                <a:avLst/>
                <a:gdLst>
                  <a:gd name="T0" fmla="*/ 0 w 48"/>
                  <a:gd name="T1" fmla="*/ 0 h 29"/>
                  <a:gd name="T2" fmla="*/ 0 w 48"/>
                  <a:gd name="T3" fmla="*/ 29 h 29"/>
                  <a:gd name="T4" fmla="*/ 48 w 48"/>
                  <a:gd name="T5" fmla="*/ 29 h 29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48" h="29">
                    <a:moveTo>
                      <a:pt x="0" y="0"/>
                    </a:moveTo>
                    <a:lnTo>
                      <a:pt x="0" y="29"/>
                    </a:lnTo>
                    <a:lnTo>
                      <a:pt x="48" y="29"/>
                    </a:lnTo>
                  </a:path>
                </a:pathLst>
              </a:custGeom>
              <a:noFill/>
              <a:ln w="14288" cap="flat">
                <a:solidFill>
                  <a:srgbClr val="999999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1259" name="Freeform 371"/>
              <p:cNvSpPr>
                <a:spLocks/>
              </p:cNvSpPr>
              <p:nvPr/>
            </p:nvSpPr>
            <p:spPr bwMode="auto">
              <a:xfrm>
                <a:off x="3568" y="2886"/>
                <a:ext cx="330" cy="29"/>
              </a:xfrm>
              <a:custGeom>
                <a:avLst/>
                <a:gdLst>
                  <a:gd name="T0" fmla="*/ 0 w 330"/>
                  <a:gd name="T1" fmla="*/ 29 h 29"/>
                  <a:gd name="T2" fmla="*/ 330 w 330"/>
                  <a:gd name="T3" fmla="*/ 29 h 29"/>
                  <a:gd name="T4" fmla="*/ 330 w 330"/>
                  <a:gd name="T5" fmla="*/ 0 h 29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330" h="29">
                    <a:moveTo>
                      <a:pt x="0" y="29"/>
                    </a:moveTo>
                    <a:lnTo>
                      <a:pt x="330" y="29"/>
                    </a:lnTo>
                    <a:lnTo>
                      <a:pt x="330" y="0"/>
                    </a:lnTo>
                  </a:path>
                </a:pathLst>
              </a:custGeom>
              <a:noFill/>
              <a:ln w="14288" cap="flat">
                <a:solidFill>
                  <a:srgbClr val="999999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1260" name="Line 372"/>
              <p:cNvSpPr>
                <a:spLocks noChangeShapeType="1"/>
              </p:cNvSpPr>
              <p:nvPr/>
            </p:nvSpPr>
            <p:spPr bwMode="auto">
              <a:xfrm>
                <a:off x="3898" y="2886"/>
                <a:ext cx="71" cy="1"/>
              </a:xfrm>
              <a:prstGeom prst="line">
                <a:avLst/>
              </a:prstGeom>
              <a:noFill/>
              <a:ln w="14288">
                <a:solidFill>
                  <a:srgbClr val="999999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1261" name="Line 373"/>
              <p:cNvSpPr>
                <a:spLocks noChangeShapeType="1"/>
              </p:cNvSpPr>
              <p:nvPr/>
            </p:nvSpPr>
            <p:spPr bwMode="auto">
              <a:xfrm>
                <a:off x="3898" y="2867"/>
                <a:ext cx="71" cy="1"/>
              </a:xfrm>
              <a:prstGeom prst="line">
                <a:avLst/>
              </a:prstGeom>
              <a:noFill/>
              <a:ln w="14288">
                <a:solidFill>
                  <a:srgbClr val="999999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1262" name="Line 374"/>
              <p:cNvSpPr>
                <a:spLocks noChangeShapeType="1"/>
              </p:cNvSpPr>
              <p:nvPr/>
            </p:nvSpPr>
            <p:spPr bwMode="auto">
              <a:xfrm>
                <a:off x="3931" y="2733"/>
                <a:ext cx="1" cy="24"/>
              </a:xfrm>
              <a:prstGeom prst="line">
                <a:avLst/>
              </a:prstGeom>
              <a:noFill/>
              <a:ln w="14288">
                <a:solidFill>
                  <a:srgbClr val="999999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1263" name="Freeform 375"/>
              <p:cNvSpPr>
                <a:spLocks/>
              </p:cNvSpPr>
              <p:nvPr/>
            </p:nvSpPr>
            <p:spPr bwMode="auto">
              <a:xfrm>
                <a:off x="3969" y="2776"/>
                <a:ext cx="48" cy="34"/>
              </a:xfrm>
              <a:custGeom>
                <a:avLst/>
                <a:gdLst>
                  <a:gd name="T0" fmla="*/ 0 w 48"/>
                  <a:gd name="T1" fmla="*/ 0 h 34"/>
                  <a:gd name="T2" fmla="*/ 0 w 48"/>
                  <a:gd name="T3" fmla="*/ 34 h 34"/>
                  <a:gd name="T4" fmla="*/ 48 w 48"/>
                  <a:gd name="T5" fmla="*/ 34 h 34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48" h="34">
                    <a:moveTo>
                      <a:pt x="0" y="0"/>
                    </a:moveTo>
                    <a:lnTo>
                      <a:pt x="0" y="34"/>
                    </a:lnTo>
                    <a:lnTo>
                      <a:pt x="48" y="34"/>
                    </a:lnTo>
                  </a:path>
                </a:pathLst>
              </a:custGeom>
              <a:noFill/>
              <a:ln w="14288" cap="flat">
                <a:solidFill>
                  <a:srgbClr val="999999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1264" name="Freeform 376"/>
              <p:cNvSpPr>
                <a:spLocks/>
              </p:cNvSpPr>
              <p:nvPr/>
            </p:nvSpPr>
            <p:spPr bwMode="auto">
              <a:xfrm>
                <a:off x="3496" y="2776"/>
                <a:ext cx="402" cy="34"/>
              </a:xfrm>
              <a:custGeom>
                <a:avLst/>
                <a:gdLst>
                  <a:gd name="T0" fmla="*/ 0 w 402"/>
                  <a:gd name="T1" fmla="*/ 34 h 34"/>
                  <a:gd name="T2" fmla="*/ 402 w 402"/>
                  <a:gd name="T3" fmla="*/ 34 h 34"/>
                  <a:gd name="T4" fmla="*/ 402 w 402"/>
                  <a:gd name="T5" fmla="*/ 0 h 34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402" h="34">
                    <a:moveTo>
                      <a:pt x="0" y="34"/>
                    </a:moveTo>
                    <a:lnTo>
                      <a:pt x="402" y="34"/>
                    </a:lnTo>
                    <a:lnTo>
                      <a:pt x="402" y="0"/>
                    </a:lnTo>
                  </a:path>
                </a:pathLst>
              </a:custGeom>
              <a:noFill/>
              <a:ln w="14288" cap="flat">
                <a:solidFill>
                  <a:srgbClr val="999999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1265" name="Line 377"/>
              <p:cNvSpPr>
                <a:spLocks noChangeShapeType="1"/>
              </p:cNvSpPr>
              <p:nvPr/>
            </p:nvSpPr>
            <p:spPr bwMode="auto">
              <a:xfrm>
                <a:off x="3898" y="2776"/>
                <a:ext cx="71" cy="1"/>
              </a:xfrm>
              <a:prstGeom prst="line">
                <a:avLst/>
              </a:prstGeom>
              <a:noFill/>
              <a:ln w="14288">
                <a:solidFill>
                  <a:srgbClr val="999999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1266" name="Line 378"/>
              <p:cNvSpPr>
                <a:spLocks noChangeShapeType="1"/>
              </p:cNvSpPr>
              <p:nvPr/>
            </p:nvSpPr>
            <p:spPr bwMode="auto">
              <a:xfrm>
                <a:off x="3898" y="2757"/>
                <a:ext cx="71" cy="1"/>
              </a:xfrm>
              <a:prstGeom prst="line">
                <a:avLst/>
              </a:prstGeom>
              <a:noFill/>
              <a:ln w="14288">
                <a:solidFill>
                  <a:srgbClr val="999999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1267" name="Line 379"/>
              <p:cNvSpPr>
                <a:spLocks noChangeShapeType="1"/>
              </p:cNvSpPr>
              <p:nvPr/>
            </p:nvSpPr>
            <p:spPr bwMode="auto">
              <a:xfrm>
                <a:off x="4017" y="3025"/>
                <a:ext cx="86" cy="1"/>
              </a:xfrm>
              <a:prstGeom prst="line">
                <a:avLst/>
              </a:prstGeom>
              <a:noFill/>
              <a:ln w="14288">
                <a:solidFill>
                  <a:srgbClr val="999999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1268" name="Freeform 380"/>
              <p:cNvSpPr>
                <a:spLocks/>
              </p:cNvSpPr>
              <p:nvPr/>
            </p:nvSpPr>
            <p:spPr bwMode="auto">
              <a:xfrm>
                <a:off x="4074" y="2986"/>
                <a:ext cx="115" cy="72"/>
              </a:xfrm>
              <a:custGeom>
                <a:avLst/>
                <a:gdLst>
                  <a:gd name="T0" fmla="*/ 19 w 24"/>
                  <a:gd name="T1" fmla="*/ 38 h 15"/>
                  <a:gd name="T2" fmla="*/ 0 w 24"/>
                  <a:gd name="T3" fmla="*/ 0 h 15"/>
                  <a:gd name="T4" fmla="*/ 0 w 24"/>
                  <a:gd name="T5" fmla="*/ 0 h 15"/>
                  <a:gd name="T6" fmla="*/ 58 w 24"/>
                  <a:gd name="T7" fmla="*/ 24 h 15"/>
                  <a:gd name="T8" fmla="*/ 115 w 24"/>
                  <a:gd name="T9" fmla="*/ 38 h 15"/>
                  <a:gd name="T10" fmla="*/ 58 w 24"/>
                  <a:gd name="T11" fmla="*/ 48 h 15"/>
                  <a:gd name="T12" fmla="*/ 0 w 24"/>
                  <a:gd name="T13" fmla="*/ 72 h 15"/>
                  <a:gd name="T14" fmla="*/ 0 w 24"/>
                  <a:gd name="T15" fmla="*/ 72 h 15"/>
                  <a:gd name="T16" fmla="*/ 19 w 24"/>
                  <a:gd name="T17" fmla="*/ 38 h 15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24" h="15">
                    <a:moveTo>
                      <a:pt x="4" y="8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12" y="5"/>
                      <a:pt x="12" y="5"/>
                      <a:pt x="12" y="5"/>
                    </a:cubicBezTo>
                    <a:cubicBezTo>
                      <a:pt x="16" y="6"/>
                      <a:pt x="20" y="7"/>
                      <a:pt x="24" y="8"/>
                    </a:cubicBezTo>
                    <a:cubicBezTo>
                      <a:pt x="20" y="8"/>
                      <a:pt x="16" y="9"/>
                      <a:pt x="12" y="10"/>
                    </a:cubicBezTo>
                    <a:cubicBezTo>
                      <a:pt x="0" y="15"/>
                      <a:pt x="0" y="15"/>
                      <a:pt x="0" y="15"/>
                    </a:cubicBezTo>
                    <a:cubicBezTo>
                      <a:pt x="0" y="15"/>
                      <a:pt x="0" y="15"/>
                      <a:pt x="0" y="15"/>
                    </a:cubicBezTo>
                    <a:lnTo>
                      <a:pt x="4" y="8"/>
                    </a:lnTo>
                    <a:close/>
                  </a:path>
                </a:pathLst>
              </a:custGeom>
              <a:solidFill>
                <a:srgbClr val="9999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1269" name="Line 381"/>
              <p:cNvSpPr>
                <a:spLocks noChangeShapeType="1"/>
              </p:cNvSpPr>
              <p:nvPr/>
            </p:nvSpPr>
            <p:spPr bwMode="auto">
              <a:xfrm flipH="1">
                <a:off x="4103" y="3507"/>
                <a:ext cx="425" cy="1"/>
              </a:xfrm>
              <a:prstGeom prst="line">
                <a:avLst/>
              </a:prstGeom>
              <a:noFill/>
              <a:ln w="14288">
                <a:solidFill>
                  <a:srgbClr val="999999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1270" name="Line 382"/>
              <p:cNvSpPr>
                <a:spLocks noChangeShapeType="1"/>
              </p:cNvSpPr>
              <p:nvPr/>
            </p:nvSpPr>
            <p:spPr bwMode="auto">
              <a:xfrm flipV="1">
                <a:off x="4313" y="3421"/>
                <a:ext cx="1" cy="86"/>
              </a:xfrm>
              <a:prstGeom prst="line">
                <a:avLst/>
              </a:prstGeom>
              <a:noFill/>
              <a:ln w="14288">
                <a:solidFill>
                  <a:srgbClr val="999999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1271" name="Freeform 383"/>
              <p:cNvSpPr>
                <a:spLocks/>
              </p:cNvSpPr>
              <p:nvPr/>
            </p:nvSpPr>
            <p:spPr bwMode="auto">
              <a:xfrm>
                <a:off x="4280" y="3335"/>
                <a:ext cx="71" cy="115"/>
              </a:xfrm>
              <a:custGeom>
                <a:avLst/>
                <a:gdLst>
                  <a:gd name="T0" fmla="*/ 33 w 15"/>
                  <a:gd name="T1" fmla="*/ 96 h 24"/>
                  <a:gd name="T2" fmla="*/ 71 w 15"/>
                  <a:gd name="T3" fmla="*/ 115 h 24"/>
                  <a:gd name="T4" fmla="*/ 71 w 15"/>
                  <a:gd name="T5" fmla="*/ 115 h 24"/>
                  <a:gd name="T6" fmla="*/ 47 w 15"/>
                  <a:gd name="T7" fmla="*/ 58 h 24"/>
                  <a:gd name="T8" fmla="*/ 33 w 15"/>
                  <a:gd name="T9" fmla="*/ 0 h 24"/>
                  <a:gd name="T10" fmla="*/ 24 w 15"/>
                  <a:gd name="T11" fmla="*/ 58 h 24"/>
                  <a:gd name="T12" fmla="*/ 0 w 15"/>
                  <a:gd name="T13" fmla="*/ 115 h 24"/>
                  <a:gd name="T14" fmla="*/ 0 w 15"/>
                  <a:gd name="T15" fmla="*/ 115 h 24"/>
                  <a:gd name="T16" fmla="*/ 33 w 15"/>
                  <a:gd name="T17" fmla="*/ 96 h 24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15" h="24">
                    <a:moveTo>
                      <a:pt x="7" y="20"/>
                    </a:moveTo>
                    <a:cubicBezTo>
                      <a:pt x="15" y="24"/>
                      <a:pt x="15" y="24"/>
                      <a:pt x="15" y="24"/>
                    </a:cubicBezTo>
                    <a:cubicBezTo>
                      <a:pt x="15" y="24"/>
                      <a:pt x="15" y="24"/>
                      <a:pt x="15" y="24"/>
                    </a:cubicBezTo>
                    <a:cubicBezTo>
                      <a:pt x="10" y="12"/>
                      <a:pt x="10" y="12"/>
                      <a:pt x="10" y="12"/>
                    </a:cubicBezTo>
                    <a:cubicBezTo>
                      <a:pt x="9" y="8"/>
                      <a:pt x="8" y="4"/>
                      <a:pt x="7" y="0"/>
                    </a:cubicBezTo>
                    <a:cubicBezTo>
                      <a:pt x="6" y="4"/>
                      <a:pt x="6" y="8"/>
                      <a:pt x="5" y="12"/>
                    </a:cubicBezTo>
                    <a:cubicBezTo>
                      <a:pt x="0" y="24"/>
                      <a:pt x="0" y="24"/>
                      <a:pt x="0" y="24"/>
                    </a:cubicBezTo>
                    <a:cubicBezTo>
                      <a:pt x="0" y="24"/>
                      <a:pt x="0" y="24"/>
                      <a:pt x="0" y="24"/>
                    </a:cubicBezTo>
                    <a:lnTo>
                      <a:pt x="7" y="20"/>
                    </a:lnTo>
                    <a:close/>
                  </a:path>
                </a:pathLst>
              </a:custGeom>
              <a:solidFill>
                <a:srgbClr val="9999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1272" name="Line 384"/>
              <p:cNvSpPr>
                <a:spLocks noChangeShapeType="1"/>
              </p:cNvSpPr>
              <p:nvPr/>
            </p:nvSpPr>
            <p:spPr bwMode="auto">
              <a:xfrm flipV="1">
                <a:off x="4753" y="2881"/>
                <a:ext cx="1" cy="426"/>
              </a:xfrm>
              <a:prstGeom prst="line">
                <a:avLst/>
              </a:prstGeom>
              <a:noFill/>
              <a:ln w="14288">
                <a:solidFill>
                  <a:srgbClr val="999999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1273" name="Line 385"/>
              <p:cNvSpPr>
                <a:spLocks noChangeShapeType="1"/>
              </p:cNvSpPr>
              <p:nvPr/>
            </p:nvSpPr>
            <p:spPr bwMode="auto">
              <a:xfrm flipH="1">
                <a:off x="4667" y="3096"/>
                <a:ext cx="86" cy="1"/>
              </a:xfrm>
              <a:prstGeom prst="line">
                <a:avLst/>
              </a:prstGeom>
              <a:noFill/>
              <a:ln w="14288">
                <a:solidFill>
                  <a:srgbClr val="999999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1274" name="Freeform 386"/>
              <p:cNvSpPr>
                <a:spLocks/>
              </p:cNvSpPr>
              <p:nvPr/>
            </p:nvSpPr>
            <p:spPr bwMode="auto">
              <a:xfrm>
                <a:off x="4581" y="3058"/>
                <a:ext cx="114" cy="72"/>
              </a:xfrm>
              <a:custGeom>
                <a:avLst/>
                <a:gdLst>
                  <a:gd name="T0" fmla="*/ 19 w 24"/>
                  <a:gd name="T1" fmla="*/ 38 h 15"/>
                  <a:gd name="T2" fmla="*/ 0 w 24"/>
                  <a:gd name="T3" fmla="*/ 72 h 15"/>
                  <a:gd name="T4" fmla="*/ 0 w 24"/>
                  <a:gd name="T5" fmla="*/ 72 h 15"/>
                  <a:gd name="T6" fmla="*/ 57 w 24"/>
                  <a:gd name="T7" fmla="*/ 53 h 15"/>
                  <a:gd name="T8" fmla="*/ 114 w 24"/>
                  <a:gd name="T9" fmla="*/ 38 h 15"/>
                  <a:gd name="T10" fmla="*/ 57 w 24"/>
                  <a:gd name="T11" fmla="*/ 24 h 15"/>
                  <a:gd name="T12" fmla="*/ 0 w 24"/>
                  <a:gd name="T13" fmla="*/ 0 h 15"/>
                  <a:gd name="T14" fmla="*/ 0 w 24"/>
                  <a:gd name="T15" fmla="*/ 5 h 15"/>
                  <a:gd name="T16" fmla="*/ 19 w 24"/>
                  <a:gd name="T17" fmla="*/ 38 h 15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24" h="15">
                    <a:moveTo>
                      <a:pt x="4" y="8"/>
                    </a:moveTo>
                    <a:cubicBezTo>
                      <a:pt x="0" y="15"/>
                      <a:pt x="0" y="15"/>
                      <a:pt x="0" y="15"/>
                    </a:cubicBezTo>
                    <a:cubicBezTo>
                      <a:pt x="0" y="15"/>
                      <a:pt x="0" y="15"/>
                      <a:pt x="0" y="15"/>
                    </a:cubicBezTo>
                    <a:cubicBezTo>
                      <a:pt x="12" y="11"/>
                      <a:pt x="12" y="11"/>
                      <a:pt x="12" y="11"/>
                    </a:cubicBezTo>
                    <a:cubicBezTo>
                      <a:pt x="16" y="10"/>
                      <a:pt x="20" y="9"/>
                      <a:pt x="24" y="8"/>
                    </a:cubicBezTo>
                    <a:cubicBezTo>
                      <a:pt x="20" y="7"/>
                      <a:pt x="16" y="6"/>
                      <a:pt x="12" y="5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1"/>
                      <a:pt x="0" y="1"/>
                      <a:pt x="0" y="1"/>
                    </a:cubicBezTo>
                    <a:lnTo>
                      <a:pt x="4" y="8"/>
                    </a:lnTo>
                    <a:close/>
                  </a:path>
                </a:pathLst>
              </a:custGeom>
              <a:solidFill>
                <a:srgbClr val="9999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1275" name="Line 387"/>
              <p:cNvSpPr>
                <a:spLocks noChangeShapeType="1"/>
              </p:cNvSpPr>
              <p:nvPr/>
            </p:nvSpPr>
            <p:spPr bwMode="auto">
              <a:xfrm>
                <a:off x="1098" y="2771"/>
                <a:ext cx="425" cy="1"/>
              </a:xfrm>
              <a:prstGeom prst="line">
                <a:avLst/>
              </a:prstGeom>
              <a:noFill/>
              <a:ln w="14288">
                <a:solidFill>
                  <a:srgbClr val="999999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1276" name="Rectangle 388"/>
              <p:cNvSpPr>
                <a:spLocks noChangeArrowheads="1"/>
              </p:cNvSpPr>
              <p:nvPr/>
            </p:nvSpPr>
            <p:spPr bwMode="auto">
              <a:xfrm>
                <a:off x="1040" y="2805"/>
                <a:ext cx="669" cy="669"/>
              </a:xfrm>
              <a:prstGeom prst="rect">
                <a:avLst/>
              </a:prstGeom>
              <a:noFill/>
              <a:ln w="14288">
                <a:solidFill>
                  <a:srgbClr val="999999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>
                  <a:defRPr sz="2400" b="1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 sz="2400" b="1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 sz="2400" b="1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 sz="2400" b="1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 sz="2400" b="1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endParaRPr lang="en-GB" altLang="en-US"/>
              </a:p>
            </p:txBody>
          </p:sp>
          <p:sp>
            <p:nvSpPr>
              <p:cNvPr id="31277" name="Line 389"/>
              <p:cNvSpPr>
                <a:spLocks noChangeShapeType="1"/>
              </p:cNvSpPr>
              <p:nvPr/>
            </p:nvSpPr>
            <p:spPr bwMode="auto">
              <a:xfrm>
                <a:off x="1447" y="2685"/>
                <a:ext cx="23" cy="1"/>
              </a:xfrm>
              <a:prstGeom prst="line">
                <a:avLst/>
              </a:prstGeom>
              <a:noFill/>
              <a:ln w="14288">
                <a:solidFill>
                  <a:srgbClr val="999999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1278" name="Freeform 390"/>
              <p:cNvSpPr>
                <a:spLocks/>
              </p:cNvSpPr>
              <p:nvPr/>
            </p:nvSpPr>
            <p:spPr bwMode="auto">
              <a:xfrm>
                <a:off x="1490" y="2724"/>
                <a:ext cx="33" cy="47"/>
              </a:xfrm>
              <a:custGeom>
                <a:avLst/>
                <a:gdLst>
                  <a:gd name="T0" fmla="*/ 0 w 33"/>
                  <a:gd name="T1" fmla="*/ 0 h 47"/>
                  <a:gd name="T2" fmla="*/ 33 w 33"/>
                  <a:gd name="T3" fmla="*/ 0 h 47"/>
                  <a:gd name="T4" fmla="*/ 33 w 33"/>
                  <a:gd name="T5" fmla="*/ 47 h 47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33" h="47">
                    <a:moveTo>
                      <a:pt x="0" y="0"/>
                    </a:moveTo>
                    <a:lnTo>
                      <a:pt x="33" y="0"/>
                    </a:lnTo>
                    <a:lnTo>
                      <a:pt x="33" y="47"/>
                    </a:lnTo>
                  </a:path>
                </a:pathLst>
              </a:custGeom>
              <a:noFill/>
              <a:ln w="14288" cap="flat">
                <a:solidFill>
                  <a:srgbClr val="999999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1279" name="Freeform 391"/>
              <p:cNvSpPr>
                <a:spLocks/>
              </p:cNvSpPr>
              <p:nvPr/>
            </p:nvSpPr>
            <p:spPr bwMode="auto">
              <a:xfrm>
                <a:off x="1490" y="2518"/>
                <a:ext cx="133" cy="129"/>
              </a:xfrm>
              <a:custGeom>
                <a:avLst/>
                <a:gdLst>
                  <a:gd name="T0" fmla="*/ 0 w 133"/>
                  <a:gd name="T1" fmla="*/ 129 h 129"/>
                  <a:gd name="T2" fmla="*/ 33 w 133"/>
                  <a:gd name="T3" fmla="*/ 129 h 129"/>
                  <a:gd name="T4" fmla="*/ 33 w 133"/>
                  <a:gd name="T5" fmla="*/ 0 h 129"/>
                  <a:gd name="T6" fmla="*/ 133 w 133"/>
                  <a:gd name="T7" fmla="*/ 0 h 129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33" h="129">
                    <a:moveTo>
                      <a:pt x="0" y="129"/>
                    </a:moveTo>
                    <a:lnTo>
                      <a:pt x="33" y="129"/>
                    </a:lnTo>
                    <a:lnTo>
                      <a:pt x="33" y="0"/>
                    </a:lnTo>
                    <a:lnTo>
                      <a:pt x="133" y="0"/>
                    </a:lnTo>
                  </a:path>
                </a:pathLst>
              </a:custGeom>
              <a:noFill/>
              <a:ln w="14288" cap="flat">
                <a:solidFill>
                  <a:srgbClr val="999999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1280" name="Line 392"/>
              <p:cNvSpPr>
                <a:spLocks noChangeShapeType="1"/>
              </p:cNvSpPr>
              <p:nvPr/>
            </p:nvSpPr>
            <p:spPr bwMode="auto">
              <a:xfrm>
                <a:off x="1490" y="2647"/>
                <a:ext cx="1" cy="77"/>
              </a:xfrm>
              <a:prstGeom prst="line">
                <a:avLst/>
              </a:prstGeom>
              <a:noFill/>
              <a:ln w="14288">
                <a:solidFill>
                  <a:srgbClr val="999999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1281" name="Line 393"/>
              <p:cNvSpPr>
                <a:spLocks noChangeShapeType="1"/>
              </p:cNvSpPr>
              <p:nvPr/>
            </p:nvSpPr>
            <p:spPr bwMode="auto">
              <a:xfrm>
                <a:off x="1470" y="2647"/>
                <a:ext cx="1" cy="77"/>
              </a:xfrm>
              <a:prstGeom prst="line">
                <a:avLst/>
              </a:prstGeom>
              <a:noFill/>
              <a:ln w="14288">
                <a:solidFill>
                  <a:srgbClr val="999999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1282" name="Line 394"/>
              <p:cNvSpPr>
                <a:spLocks noChangeShapeType="1"/>
              </p:cNvSpPr>
              <p:nvPr/>
            </p:nvSpPr>
            <p:spPr bwMode="auto">
              <a:xfrm>
                <a:off x="1341" y="2685"/>
                <a:ext cx="24" cy="1"/>
              </a:xfrm>
              <a:prstGeom prst="line">
                <a:avLst/>
              </a:prstGeom>
              <a:noFill/>
              <a:ln w="14288">
                <a:solidFill>
                  <a:srgbClr val="999999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1283" name="Freeform 395"/>
              <p:cNvSpPr>
                <a:spLocks/>
              </p:cNvSpPr>
              <p:nvPr/>
            </p:nvSpPr>
            <p:spPr bwMode="auto">
              <a:xfrm>
                <a:off x="1384" y="2724"/>
                <a:ext cx="34" cy="47"/>
              </a:xfrm>
              <a:custGeom>
                <a:avLst/>
                <a:gdLst>
                  <a:gd name="T0" fmla="*/ 0 w 34"/>
                  <a:gd name="T1" fmla="*/ 0 h 47"/>
                  <a:gd name="T2" fmla="*/ 34 w 34"/>
                  <a:gd name="T3" fmla="*/ 0 h 47"/>
                  <a:gd name="T4" fmla="*/ 34 w 34"/>
                  <a:gd name="T5" fmla="*/ 47 h 47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34" h="47">
                    <a:moveTo>
                      <a:pt x="0" y="0"/>
                    </a:moveTo>
                    <a:lnTo>
                      <a:pt x="34" y="0"/>
                    </a:lnTo>
                    <a:lnTo>
                      <a:pt x="34" y="47"/>
                    </a:lnTo>
                  </a:path>
                </a:pathLst>
              </a:custGeom>
              <a:noFill/>
              <a:ln w="14288" cap="flat">
                <a:solidFill>
                  <a:srgbClr val="999999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1284" name="Freeform 396"/>
              <p:cNvSpPr>
                <a:spLocks/>
              </p:cNvSpPr>
              <p:nvPr/>
            </p:nvSpPr>
            <p:spPr bwMode="auto">
              <a:xfrm>
                <a:off x="1384" y="2446"/>
                <a:ext cx="134" cy="201"/>
              </a:xfrm>
              <a:custGeom>
                <a:avLst/>
                <a:gdLst>
                  <a:gd name="T0" fmla="*/ 0 w 134"/>
                  <a:gd name="T1" fmla="*/ 201 h 201"/>
                  <a:gd name="T2" fmla="*/ 34 w 134"/>
                  <a:gd name="T3" fmla="*/ 201 h 201"/>
                  <a:gd name="T4" fmla="*/ 34 w 134"/>
                  <a:gd name="T5" fmla="*/ 0 h 201"/>
                  <a:gd name="T6" fmla="*/ 134 w 134"/>
                  <a:gd name="T7" fmla="*/ 0 h 201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34" h="201">
                    <a:moveTo>
                      <a:pt x="0" y="201"/>
                    </a:moveTo>
                    <a:lnTo>
                      <a:pt x="34" y="201"/>
                    </a:lnTo>
                    <a:lnTo>
                      <a:pt x="34" y="0"/>
                    </a:lnTo>
                    <a:lnTo>
                      <a:pt x="134" y="0"/>
                    </a:lnTo>
                  </a:path>
                </a:pathLst>
              </a:custGeom>
              <a:noFill/>
              <a:ln w="14288" cap="flat">
                <a:solidFill>
                  <a:srgbClr val="999999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1285" name="Line 397"/>
              <p:cNvSpPr>
                <a:spLocks noChangeShapeType="1"/>
              </p:cNvSpPr>
              <p:nvPr/>
            </p:nvSpPr>
            <p:spPr bwMode="auto">
              <a:xfrm>
                <a:off x="1384" y="2647"/>
                <a:ext cx="1" cy="77"/>
              </a:xfrm>
              <a:prstGeom prst="line">
                <a:avLst/>
              </a:prstGeom>
              <a:noFill/>
              <a:ln w="14288">
                <a:solidFill>
                  <a:srgbClr val="999999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1286" name="Line 398"/>
              <p:cNvSpPr>
                <a:spLocks noChangeShapeType="1"/>
              </p:cNvSpPr>
              <p:nvPr/>
            </p:nvSpPr>
            <p:spPr bwMode="auto">
              <a:xfrm>
                <a:off x="1365" y="2647"/>
                <a:ext cx="1" cy="77"/>
              </a:xfrm>
              <a:prstGeom prst="line">
                <a:avLst/>
              </a:prstGeom>
              <a:noFill/>
              <a:ln w="14288">
                <a:solidFill>
                  <a:srgbClr val="999999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1287" name="Line 399"/>
              <p:cNvSpPr>
                <a:spLocks noChangeShapeType="1"/>
              </p:cNvSpPr>
              <p:nvPr/>
            </p:nvSpPr>
            <p:spPr bwMode="auto">
              <a:xfrm>
                <a:off x="1232" y="2685"/>
                <a:ext cx="28" cy="1"/>
              </a:xfrm>
              <a:prstGeom prst="line">
                <a:avLst/>
              </a:prstGeom>
              <a:noFill/>
              <a:ln w="14288">
                <a:solidFill>
                  <a:srgbClr val="999999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1288" name="Freeform 400"/>
              <p:cNvSpPr>
                <a:spLocks/>
              </p:cNvSpPr>
              <p:nvPr/>
            </p:nvSpPr>
            <p:spPr bwMode="auto">
              <a:xfrm>
                <a:off x="1279" y="2724"/>
                <a:ext cx="29" cy="47"/>
              </a:xfrm>
              <a:custGeom>
                <a:avLst/>
                <a:gdLst>
                  <a:gd name="T0" fmla="*/ 0 w 29"/>
                  <a:gd name="T1" fmla="*/ 0 h 47"/>
                  <a:gd name="T2" fmla="*/ 29 w 29"/>
                  <a:gd name="T3" fmla="*/ 0 h 47"/>
                  <a:gd name="T4" fmla="*/ 29 w 29"/>
                  <a:gd name="T5" fmla="*/ 47 h 47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29" h="47">
                    <a:moveTo>
                      <a:pt x="0" y="0"/>
                    </a:moveTo>
                    <a:lnTo>
                      <a:pt x="29" y="0"/>
                    </a:lnTo>
                    <a:lnTo>
                      <a:pt x="29" y="47"/>
                    </a:lnTo>
                  </a:path>
                </a:pathLst>
              </a:custGeom>
              <a:noFill/>
              <a:ln w="14288" cap="flat">
                <a:solidFill>
                  <a:srgbClr val="999999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1289" name="Freeform 401"/>
              <p:cNvSpPr>
                <a:spLocks/>
              </p:cNvSpPr>
              <p:nvPr/>
            </p:nvSpPr>
            <p:spPr bwMode="auto">
              <a:xfrm>
                <a:off x="1279" y="2375"/>
                <a:ext cx="129" cy="272"/>
              </a:xfrm>
              <a:custGeom>
                <a:avLst/>
                <a:gdLst>
                  <a:gd name="T0" fmla="*/ 0 w 129"/>
                  <a:gd name="T1" fmla="*/ 272 h 272"/>
                  <a:gd name="T2" fmla="*/ 29 w 129"/>
                  <a:gd name="T3" fmla="*/ 272 h 272"/>
                  <a:gd name="T4" fmla="*/ 29 w 129"/>
                  <a:gd name="T5" fmla="*/ 0 h 272"/>
                  <a:gd name="T6" fmla="*/ 129 w 129"/>
                  <a:gd name="T7" fmla="*/ 0 h 272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29" h="272">
                    <a:moveTo>
                      <a:pt x="0" y="272"/>
                    </a:moveTo>
                    <a:lnTo>
                      <a:pt x="29" y="272"/>
                    </a:lnTo>
                    <a:lnTo>
                      <a:pt x="29" y="0"/>
                    </a:lnTo>
                    <a:lnTo>
                      <a:pt x="129" y="0"/>
                    </a:lnTo>
                  </a:path>
                </a:pathLst>
              </a:custGeom>
              <a:noFill/>
              <a:ln w="14288" cap="flat">
                <a:solidFill>
                  <a:srgbClr val="999999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1290" name="Line 402"/>
              <p:cNvSpPr>
                <a:spLocks noChangeShapeType="1"/>
              </p:cNvSpPr>
              <p:nvPr/>
            </p:nvSpPr>
            <p:spPr bwMode="auto">
              <a:xfrm>
                <a:off x="1279" y="2647"/>
                <a:ext cx="1" cy="77"/>
              </a:xfrm>
              <a:prstGeom prst="line">
                <a:avLst/>
              </a:prstGeom>
              <a:noFill/>
              <a:ln w="14288">
                <a:solidFill>
                  <a:srgbClr val="999999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1291" name="Line 403"/>
              <p:cNvSpPr>
                <a:spLocks noChangeShapeType="1"/>
              </p:cNvSpPr>
              <p:nvPr/>
            </p:nvSpPr>
            <p:spPr bwMode="auto">
              <a:xfrm>
                <a:off x="1260" y="2647"/>
                <a:ext cx="1" cy="77"/>
              </a:xfrm>
              <a:prstGeom prst="line">
                <a:avLst/>
              </a:prstGeom>
              <a:noFill/>
              <a:ln w="14288">
                <a:solidFill>
                  <a:srgbClr val="999999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1292" name="Line 404"/>
              <p:cNvSpPr>
                <a:spLocks noChangeShapeType="1"/>
              </p:cNvSpPr>
              <p:nvPr/>
            </p:nvSpPr>
            <p:spPr bwMode="auto">
              <a:xfrm>
                <a:off x="1126" y="2685"/>
                <a:ext cx="24" cy="1"/>
              </a:xfrm>
              <a:prstGeom prst="line">
                <a:avLst/>
              </a:prstGeom>
              <a:noFill/>
              <a:ln w="14288">
                <a:solidFill>
                  <a:srgbClr val="999999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1293" name="Freeform 405"/>
              <p:cNvSpPr>
                <a:spLocks/>
              </p:cNvSpPr>
              <p:nvPr/>
            </p:nvSpPr>
            <p:spPr bwMode="auto">
              <a:xfrm>
                <a:off x="1174" y="2724"/>
                <a:ext cx="29" cy="47"/>
              </a:xfrm>
              <a:custGeom>
                <a:avLst/>
                <a:gdLst>
                  <a:gd name="T0" fmla="*/ 0 w 29"/>
                  <a:gd name="T1" fmla="*/ 0 h 47"/>
                  <a:gd name="T2" fmla="*/ 29 w 29"/>
                  <a:gd name="T3" fmla="*/ 0 h 47"/>
                  <a:gd name="T4" fmla="*/ 29 w 29"/>
                  <a:gd name="T5" fmla="*/ 47 h 47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29" h="47">
                    <a:moveTo>
                      <a:pt x="0" y="0"/>
                    </a:moveTo>
                    <a:lnTo>
                      <a:pt x="29" y="0"/>
                    </a:lnTo>
                    <a:lnTo>
                      <a:pt x="29" y="47"/>
                    </a:lnTo>
                  </a:path>
                </a:pathLst>
              </a:custGeom>
              <a:noFill/>
              <a:ln w="14288" cap="flat">
                <a:solidFill>
                  <a:srgbClr val="999999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1294" name="Freeform 406"/>
              <p:cNvSpPr>
                <a:spLocks/>
              </p:cNvSpPr>
              <p:nvPr/>
            </p:nvSpPr>
            <p:spPr bwMode="auto">
              <a:xfrm>
                <a:off x="1174" y="2303"/>
                <a:ext cx="129" cy="344"/>
              </a:xfrm>
              <a:custGeom>
                <a:avLst/>
                <a:gdLst>
                  <a:gd name="T0" fmla="*/ 0 w 129"/>
                  <a:gd name="T1" fmla="*/ 344 h 344"/>
                  <a:gd name="T2" fmla="*/ 29 w 129"/>
                  <a:gd name="T3" fmla="*/ 344 h 344"/>
                  <a:gd name="T4" fmla="*/ 29 w 129"/>
                  <a:gd name="T5" fmla="*/ 0 h 344"/>
                  <a:gd name="T6" fmla="*/ 129 w 129"/>
                  <a:gd name="T7" fmla="*/ 0 h 344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29" h="344">
                    <a:moveTo>
                      <a:pt x="0" y="344"/>
                    </a:moveTo>
                    <a:lnTo>
                      <a:pt x="29" y="344"/>
                    </a:lnTo>
                    <a:lnTo>
                      <a:pt x="29" y="0"/>
                    </a:lnTo>
                    <a:lnTo>
                      <a:pt x="129" y="0"/>
                    </a:lnTo>
                  </a:path>
                </a:pathLst>
              </a:custGeom>
              <a:noFill/>
              <a:ln w="14288" cap="flat">
                <a:solidFill>
                  <a:srgbClr val="999999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1295" name="Line 407"/>
              <p:cNvSpPr>
                <a:spLocks noChangeShapeType="1"/>
              </p:cNvSpPr>
              <p:nvPr/>
            </p:nvSpPr>
            <p:spPr bwMode="auto">
              <a:xfrm>
                <a:off x="1174" y="2647"/>
                <a:ext cx="1" cy="77"/>
              </a:xfrm>
              <a:prstGeom prst="line">
                <a:avLst/>
              </a:prstGeom>
              <a:noFill/>
              <a:ln w="14288">
                <a:solidFill>
                  <a:srgbClr val="999999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1296" name="Line 408"/>
              <p:cNvSpPr>
                <a:spLocks noChangeShapeType="1"/>
              </p:cNvSpPr>
              <p:nvPr/>
            </p:nvSpPr>
            <p:spPr bwMode="auto">
              <a:xfrm>
                <a:off x="1155" y="2647"/>
                <a:ext cx="1" cy="77"/>
              </a:xfrm>
              <a:prstGeom prst="line">
                <a:avLst/>
              </a:prstGeom>
              <a:noFill/>
              <a:ln w="14288">
                <a:solidFill>
                  <a:srgbClr val="999999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1297" name="Line 409"/>
              <p:cNvSpPr>
                <a:spLocks noChangeShapeType="1"/>
              </p:cNvSpPr>
              <p:nvPr/>
            </p:nvSpPr>
            <p:spPr bwMode="auto">
              <a:xfrm>
                <a:off x="1021" y="2685"/>
                <a:ext cx="24" cy="1"/>
              </a:xfrm>
              <a:prstGeom prst="line">
                <a:avLst/>
              </a:prstGeom>
              <a:noFill/>
              <a:ln w="14288">
                <a:solidFill>
                  <a:srgbClr val="999999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1298" name="Freeform 410"/>
              <p:cNvSpPr>
                <a:spLocks/>
              </p:cNvSpPr>
              <p:nvPr/>
            </p:nvSpPr>
            <p:spPr bwMode="auto">
              <a:xfrm>
                <a:off x="1064" y="2724"/>
                <a:ext cx="34" cy="47"/>
              </a:xfrm>
              <a:custGeom>
                <a:avLst/>
                <a:gdLst>
                  <a:gd name="T0" fmla="*/ 0 w 34"/>
                  <a:gd name="T1" fmla="*/ 0 h 47"/>
                  <a:gd name="T2" fmla="*/ 34 w 34"/>
                  <a:gd name="T3" fmla="*/ 0 h 47"/>
                  <a:gd name="T4" fmla="*/ 34 w 34"/>
                  <a:gd name="T5" fmla="*/ 47 h 47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34" h="47">
                    <a:moveTo>
                      <a:pt x="0" y="0"/>
                    </a:moveTo>
                    <a:lnTo>
                      <a:pt x="34" y="0"/>
                    </a:lnTo>
                    <a:lnTo>
                      <a:pt x="34" y="47"/>
                    </a:lnTo>
                  </a:path>
                </a:pathLst>
              </a:custGeom>
              <a:noFill/>
              <a:ln w="14288" cap="flat">
                <a:solidFill>
                  <a:srgbClr val="999999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</p:grpSp>
        <p:sp>
          <p:nvSpPr>
            <p:cNvPr id="30727" name="Freeform 412"/>
            <p:cNvSpPr>
              <a:spLocks/>
            </p:cNvSpPr>
            <p:nvPr/>
          </p:nvSpPr>
          <p:spPr bwMode="auto">
            <a:xfrm>
              <a:off x="1064" y="2116"/>
              <a:ext cx="134" cy="416"/>
            </a:xfrm>
            <a:custGeom>
              <a:avLst/>
              <a:gdLst>
                <a:gd name="T0" fmla="*/ 0 w 134"/>
                <a:gd name="T1" fmla="*/ 416 h 416"/>
                <a:gd name="T2" fmla="*/ 34 w 134"/>
                <a:gd name="T3" fmla="*/ 416 h 416"/>
                <a:gd name="T4" fmla="*/ 34 w 134"/>
                <a:gd name="T5" fmla="*/ 0 h 416"/>
                <a:gd name="T6" fmla="*/ 134 w 134"/>
                <a:gd name="T7" fmla="*/ 0 h 416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34" h="416">
                  <a:moveTo>
                    <a:pt x="0" y="416"/>
                  </a:moveTo>
                  <a:lnTo>
                    <a:pt x="34" y="416"/>
                  </a:lnTo>
                  <a:lnTo>
                    <a:pt x="34" y="0"/>
                  </a:lnTo>
                  <a:lnTo>
                    <a:pt x="134" y="0"/>
                  </a:lnTo>
                </a:path>
              </a:pathLst>
            </a:custGeom>
            <a:noFill/>
            <a:ln w="14288" cap="flat">
              <a:solidFill>
                <a:srgbClr val="99999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0728" name="Line 413"/>
            <p:cNvSpPr>
              <a:spLocks noChangeShapeType="1"/>
            </p:cNvSpPr>
            <p:nvPr/>
          </p:nvSpPr>
          <p:spPr bwMode="auto">
            <a:xfrm>
              <a:off x="1064" y="2532"/>
              <a:ext cx="1" cy="77"/>
            </a:xfrm>
            <a:prstGeom prst="line">
              <a:avLst/>
            </a:prstGeom>
            <a:noFill/>
            <a:ln w="14288">
              <a:solidFill>
                <a:srgbClr val="999999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0729" name="Line 414"/>
            <p:cNvSpPr>
              <a:spLocks noChangeShapeType="1"/>
            </p:cNvSpPr>
            <p:nvPr/>
          </p:nvSpPr>
          <p:spPr bwMode="auto">
            <a:xfrm>
              <a:off x="1045" y="2532"/>
              <a:ext cx="1" cy="77"/>
            </a:xfrm>
            <a:prstGeom prst="line">
              <a:avLst/>
            </a:prstGeom>
            <a:noFill/>
            <a:ln w="14288">
              <a:solidFill>
                <a:srgbClr val="999999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0730" name="Line 415"/>
            <p:cNvSpPr>
              <a:spLocks noChangeShapeType="1"/>
            </p:cNvSpPr>
            <p:nvPr/>
          </p:nvSpPr>
          <p:spPr bwMode="auto">
            <a:xfrm>
              <a:off x="1308" y="2656"/>
              <a:ext cx="1" cy="86"/>
            </a:xfrm>
            <a:prstGeom prst="line">
              <a:avLst/>
            </a:prstGeom>
            <a:noFill/>
            <a:ln w="14288">
              <a:solidFill>
                <a:srgbClr val="999999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0731" name="Freeform 416"/>
            <p:cNvSpPr>
              <a:spLocks/>
            </p:cNvSpPr>
            <p:nvPr/>
          </p:nvSpPr>
          <p:spPr bwMode="auto">
            <a:xfrm>
              <a:off x="1275" y="2714"/>
              <a:ext cx="71" cy="114"/>
            </a:xfrm>
            <a:custGeom>
              <a:avLst/>
              <a:gdLst>
                <a:gd name="T0" fmla="*/ 33 w 15"/>
                <a:gd name="T1" fmla="*/ 19 h 24"/>
                <a:gd name="T2" fmla="*/ 0 w 15"/>
                <a:gd name="T3" fmla="*/ 0 h 24"/>
                <a:gd name="T4" fmla="*/ 0 w 15"/>
                <a:gd name="T5" fmla="*/ 0 h 24"/>
                <a:gd name="T6" fmla="*/ 24 w 15"/>
                <a:gd name="T7" fmla="*/ 57 h 24"/>
                <a:gd name="T8" fmla="*/ 33 w 15"/>
                <a:gd name="T9" fmla="*/ 114 h 24"/>
                <a:gd name="T10" fmla="*/ 47 w 15"/>
                <a:gd name="T11" fmla="*/ 57 h 24"/>
                <a:gd name="T12" fmla="*/ 71 w 15"/>
                <a:gd name="T13" fmla="*/ 0 h 24"/>
                <a:gd name="T14" fmla="*/ 71 w 15"/>
                <a:gd name="T15" fmla="*/ 0 h 24"/>
                <a:gd name="T16" fmla="*/ 33 w 15"/>
                <a:gd name="T17" fmla="*/ 19 h 24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15" h="24">
                  <a:moveTo>
                    <a:pt x="7" y="4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6" y="16"/>
                    <a:pt x="7" y="20"/>
                    <a:pt x="7" y="24"/>
                  </a:cubicBezTo>
                  <a:cubicBezTo>
                    <a:pt x="8" y="20"/>
                    <a:pt x="9" y="16"/>
                    <a:pt x="10" y="12"/>
                  </a:cubicBezTo>
                  <a:cubicBezTo>
                    <a:pt x="15" y="0"/>
                    <a:pt x="15" y="0"/>
                    <a:pt x="15" y="0"/>
                  </a:cubicBezTo>
                  <a:cubicBezTo>
                    <a:pt x="15" y="0"/>
                    <a:pt x="15" y="0"/>
                    <a:pt x="15" y="0"/>
                  </a:cubicBezTo>
                  <a:lnTo>
                    <a:pt x="7" y="4"/>
                  </a:lnTo>
                  <a:close/>
                </a:path>
              </a:pathLst>
            </a:custGeom>
            <a:solidFill>
              <a:srgbClr val="9999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0732" name="Line 417"/>
            <p:cNvSpPr>
              <a:spLocks noChangeShapeType="1"/>
            </p:cNvSpPr>
            <p:nvPr/>
          </p:nvSpPr>
          <p:spPr bwMode="auto">
            <a:xfrm>
              <a:off x="1007" y="2838"/>
              <a:ext cx="1" cy="425"/>
            </a:xfrm>
            <a:prstGeom prst="line">
              <a:avLst/>
            </a:prstGeom>
            <a:noFill/>
            <a:ln w="14288">
              <a:solidFill>
                <a:srgbClr val="999999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0733" name="Line 418"/>
            <p:cNvSpPr>
              <a:spLocks noChangeShapeType="1"/>
            </p:cNvSpPr>
            <p:nvPr/>
          </p:nvSpPr>
          <p:spPr bwMode="auto">
            <a:xfrm>
              <a:off x="1007" y="3053"/>
              <a:ext cx="86" cy="1"/>
            </a:xfrm>
            <a:prstGeom prst="line">
              <a:avLst/>
            </a:prstGeom>
            <a:noFill/>
            <a:ln w="14288">
              <a:solidFill>
                <a:srgbClr val="999999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0734" name="Freeform 419"/>
            <p:cNvSpPr>
              <a:spLocks/>
            </p:cNvSpPr>
            <p:nvPr/>
          </p:nvSpPr>
          <p:spPr bwMode="auto">
            <a:xfrm>
              <a:off x="1064" y="3015"/>
              <a:ext cx="115" cy="71"/>
            </a:xfrm>
            <a:custGeom>
              <a:avLst/>
              <a:gdLst>
                <a:gd name="T0" fmla="*/ 19 w 24"/>
                <a:gd name="T1" fmla="*/ 38 h 15"/>
                <a:gd name="T2" fmla="*/ 0 w 24"/>
                <a:gd name="T3" fmla="*/ 5 h 15"/>
                <a:gd name="T4" fmla="*/ 0 w 24"/>
                <a:gd name="T5" fmla="*/ 0 h 15"/>
                <a:gd name="T6" fmla="*/ 58 w 24"/>
                <a:gd name="T7" fmla="*/ 24 h 15"/>
                <a:gd name="T8" fmla="*/ 115 w 24"/>
                <a:gd name="T9" fmla="*/ 38 h 15"/>
                <a:gd name="T10" fmla="*/ 58 w 24"/>
                <a:gd name="T11" fmla="*/ 47 h 15"/>
                <a:gd name="T12" fmla="*/ 0 w 24"/>
                <a:gd name="T13" fmla="*/ 71 h 15"/>
                <a:gd name="T14" fmla="*/ 0 w 24"/>
                <a:gd name="T15" fmla="*/ 71 h 15"/>
                <a:gd name="T16" fmla="*/ 19 w 24"/>
                <a:gd name="T17" fmla="*/ 38 h 15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24" h="15">
                  <a:moveTo>
                    <a:pt x="4" y="8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12" y="5"/>
                    <a:pt x="12" y="5"/>
                    <a:pt x="12" y="5"/>
                  </a:cubicBezTo>
                  <a:cubicBezTo>
                    <a:pt x="16" y="6"/>
                    <a:pt x="20" y="7"/>
                    <a:pt x="24" y="8"/>
                  </a:cubicBezTo>
                  <a:cubicBezTo>
                    <a:pt x="20" y="9"/>
                    <a:pt x="16" y="10"/>
                    <a:pt x="12" y="10"/>
                  </a:cubicBezTo>
                  <a:cubicBezTo>
                    <a:pt x="0" y="15"/>
                    <a:pt x="0" y="15"/>
                    <a:pt x="0" y="15"/>
                  </a:cubicBezTo>
                  <a:cubicBezTo>
                    <a:pt x="0" y="15"/>
                    <a:pt x="0" y="15"/>
                    <a:pt x="0" y="15"/>
                  </a:cubicBezTo>
                  <a:lnTo>
                    <a:pt x="4" y="8"/>
                  </a:lnTo>
                  <a:close/>
                </a:path>
              </a:pathLst>
            </a:custGeom>
            <a:solidFill>
              <a:srgbClr val="9999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0735" name="Line 420"/>
            <p:cNvSpPr>
              <a:spLocks noChangeShapeType="1"/>
            </p:cNvSpPr>
            <p:nvPr/>
          </p:nvSpPr>
          <p:spPr bwMode="auto">
            <a:xfrm flipH="1">
              <a:off x="1093" y="3392"/>
              <a:ext cx="425" cy="1"/>
            </a:xfrm>
            <a:prstGeom prst="line">
              <a:avLst/>
            </a:prstGeom>
            <a:noFill/>
            <a:ln w="14288">
              <a:solidFill>
                <a:srgbClr val="999999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0736" name="Line 421"/>
            <p:cNvSpPr>
              <a:spLocks noChangeShapeType="1"/>
            </p:cNvSpPr>
            <p:nvPr/>
          </p:nvSpPr>
          <p:spPr bwMode="auto">
            <a:xfrm flipV="1">
              <a:off x="1303" y="3306"/>
              <a:ext cx="1" cy="86"/>
            </a:xfrm>
            <a:prstGeom prst="line">
              <a:avLst/>
            </a:prstGeom>
            <a:noFill/>
            <a:ln w="14288">
              <a:solidFill>
                <a:srgbClr val="999999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0737" name="Freeform 422"/>
            <p:cNvSpPr>
              <a:spLocks/>
            </p:cNvSpPr>
            <p:nvPr/>
          </p:nvSpPr>
          <p:spPr bwMode="auto">
            <a:xfrm>
              <a:off x="1270" y="3220"/>
              <a:ext cx="71" cy="115"/>
            </a:xfrm>
            <a:custGeom>
              <a:avLst/>
              <a:gdLst>
                <a:gd name="T0" fmla="*/ 33 w 15"/>
                <a:gd name="T1" fmla="*/ 96 h 24"/>
                <a:gd name="T2" fmla="*/ 71 w 15"/>
                <a:gd name="T3" fmla="*/ 115 h 24"/>
                <a:gd name="T4" fmla="*/ 71 w 15"/>
                <a:gd name="T5" fmla="*/ 115 h 24"/>
                <a:gd name="T6" fmla="*/ 47 w 15"/>
                <a:gd name="T7" fmla="*/ 58 h 24"/>
                <a:gd name="T8" fmla="*/ 33 w 15"/>
                <a:gd name="T9" fmla="*/ 0 h 24"/>
                <a:gd name="T10" fmla="*/ 24 w 15"/>
                <a:gd name="T11" fmla="*/ 58 h 24"/>
                <a:gd name="T12" fmla="*/ 0 w 15"/>
                <a:gd name="T13" fmla="*/ 115 h 24"/>
                <a:gd name="T14" fmla="*/ 0 w 15"/>
                <a:gd name="T15" fmla="*/ 115 h 24"/>
                <a:gd name="T16" fmla="*/ 33 w 15"/>
                <a:gd name="T17" fmla="*/ 96 h 24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15" h="24">
                  <a:moveTo>
                    <a:pt x="7" y="20"/>
                  </a:moveTo>
                  <a:cubicBezTo>
                    <a:pt x="15" y="24"/>
                    <a:pt x="15" y="24"/>
                    <a:pt x="15" y="24"/>
                  </a:cubicBezTo>
                  <a:cubicBezTo>
                    <a:pt x="15" y="24"/>
                    <a:pt x="15" y="24"/>
                    <a:pt x="15" y="24"/>
                  </a:cubicBezTo>
                  <a:cubicBezTo>
                    <a:pt x="10" y="12"/>
                    <a:pt x="10" y="12"/>
                    <a:pt x="10" y="12"/>
                  </a:cubicBezTo>
                  <a:cubicBezTo>
                    <a:pt x="9" y="8"/>
                    <a:pt x="8" y="4"/>
                    <a:pt x="7" y="0"/>
                  </a:cubicBezTo>
                  <a:cubicBezTo>
                    <a:pt x="7" y="4"/>
                    <a:pt x="6" y="8"/>
                    <a:pt x="5" y="12"/>
                  </a:cubicBezTo>
                  <a:cubicBezTo>
                    <a:pt x="0" y="24"/>
                    <a:pt x="0" y="24"/>
                    <a:pt x="0" y="24"/>
                  </a:cubicBezTo>
                  <a:cubicBezTo>
                    <a:pt x="0" y="24"/>
                    <a:pt x="0" y="24"/>
                    <a:pt x="0" y="24"/>
                  </a:cubicBezTo>
                  <a:lnTo>
                    <a:pt x="7" y="20"/>
                  </a:lnTo>
                  <a:close/>
                </a:path>
              </a:pathLst>
            </a:custGeom>
            <a:solidFill>
              <a:srgbClr val="9999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0738" name="Line 423"/>
            <p:cNvSpPr>
              <a:spLocks noChangeShapeType="1"/>
            </p:cNvSpPr>
            <p:nvPr/>
          </p:nvSpPr>
          <p:spPr bwMode="auto">
            <a:xfrm>
              <a:off x="2612" y="2656"/>
              <a:ext cx="426" cy="1"/>
            </a:xfrm>
            <a:prstGeom prst="line">
              <a:avLst/>
            </a:prstGeom>
            <a:noFill/>
            <a:ln w="14288">
              <a:solidFill>
                <a:srgbClr val="999999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0739" name="Line 424"/>
            <p:cNvSpPr>
              <a:spLocks noChangeShapeType="1"/>
            </p:cNvSpPr>
            <p:nvPr/>
          </p:nvSpPr>
          <p:spPr bwMode="auto">
            <a:xfrm>
              <a:off x="2961" y="2570"/>
              <a:ext cx="24" cy="1"/>
            </a:xfrm>
            <a:prstGeom prst="line">
              <a:avLst/>
            </a:prstGeom>
            <a:noFill/>
            <a:ln w="14288">
              <a:solidFill>
                <a:srgbClr val="999999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0740" name="Freeform 425"/>
            <p:cNvSpPr>
              <a:spLocks/>
            </p:cNvSpPr>
            <p:nvPr/>
          </p:nvSpPr>
          <p:spPr bwMode="auto">
            <a:xfrm>
              <a:off x="3004" y="2609"/>
              <a:ext cx="34" cy="47"/>
            </a:xfrm>
            <a:custGeom>
              <a:avLst/>
              <a:gdLst>
                <a:gd name="T0" fmla="*/ 0 w 34"/>
                <a:gd name="T1" fmla="*/ 0 h 47"/>
                <a:gd name="T2" fmla="*/ 34 w 34"/>
                <a:gd name="T3" fmla="*/ 0 h 47"/>
                <a:gd name="T4" fmla="*/ 34 w 34"/>
                <a:gd name="T5" fmla="*/ 47 h 47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34" h="47">
                  <a:moveTo>
                    <a:pt x="0" y="0"/>
                  </a:moveTo>
                  <a:lnTo>
                    <a:pt x="34" y="0"/>
                  </a:lnTo>
                  <a:lnTo>
                    <a:pt x="34" y="47"/>
                  </a:lnTo>
                </a:path>
              </a:pathLst>
            </a:custGeom>
            <a:noFill/>
            <a:ln w="14288" cap="flat">
              <a:solidFill>
                <a:srgbClr val="99999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0741" name="Freeform 426"/>
            <p:cNvSpPr>
              <a:spLocks/>
            </p:cNvSpPr>
            <p:nvPr/>
          </p:nvSpPr>
          <p:spPr bwMode="auto">
            <a:xfrm>
              <a:off x="3004" y="2403"/>
              <a:ext cx="134" cy="129"/>
            </a:xfrm>
            <a:custGeom>
              <a:avLst/>
              <a:gdLst>
                <a:gd name="T0" fmla="*/ 0 w 134"/>
                <a:gd name="T1" fmla="*/ 129 h 129"/>
                <a:gd name="T2" fmla="*/ 34 w 134"/>
                <a:gd name="T3" fmla="*/ 129 h 129"/>
                <a:gd name="T4" fmla="*/ 34 w 134"/>
                <a:gd name="T5" fmla="*/ 0 h 129"/>
                <a:gd name="T6" fmla="*/ 134 w 134"/>
                <a:gd name="T7" fmla="*/ 0 h 129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34" h="129">
                  <a:moveTo>
                    <a:pt x="0" y="129"/>
                  </a:moveTo>
                  <a:lnTo>
                    <a:pt x="34" y="129"/>
                  </a:lnTo>
                  <a:lnTo>
                    <a:pt x="34" y="0"/>
                  </a:lnTo>
                  <a:lnTo>
                    <a:pt x="134" y="0"/>
                  </a:lnTo>
                </a:path>
              </a:pathLst>
            </a:custGeom>
            <a:noFill/>
            <a:ln w="14288" cap="flat">
              <a:solidFill>
                <a:srgbClr val="99999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0742" name="Line 427"/>
            <p:cNvSpPr>
              <a:spLocks noChangeShapeType="1"/>
            </p:cNvSpPr>
            <p:nvPr/>
          </p:nvSpPr>
          <p:spPr bwMode="auto">
            <a:xfrm>
              <a:off x="3004" y="2532"/>
              <a:ext cx="1" cy="77"/>
            </a:xfrm>
            <a:prstGeom prst="line">
              <a:avLst/>
            </a:prstGeom>
            <a:noFill/>
            <a:ln w="14288">
              <a:solidFill>
                <a:srgbClr val="999999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0743" name="Line 428"/>
            <p:cNvSpPr>
              <a:spLocks noChangeShapeType="1"/>
            </p:cNvSpPr>
            <p:nvPr/>
          </p:nvSpPr>
          <p:spPr bwMode="auto">
            <a:xfrm>
              <a:off x="2985" y="2532"/>
              <a:ext cx="1" cy="77"/>
            </a:xfrm>
            <a:prstGeom prst="line">
              <a:avLst/>
            </a:prstGeom>
            <a:noFill/>
            <a:ln w="14288">
              <a:solidFill>
                <a:srgbClr val="999999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0744" name="Line 429"/>
            <p:cNvSpPr>
              <a:spLocks noChangeShapeType="1"/>
            </p:cNvSpPr>
            <p:nvPr/>
          </p:nvSpPr>
          <p:spPr bwMode="auto">
            <a:xfrm>
              <a:off x="2851" y="2570"/>
              <a:ext cx="29" cy="1"/>
            </a:xfrm>
            <a:prstGeom prst="line">
              <a:avLst/>
            </a:prstGeom>
            <a:noFill/>
            <a:ln w="14288">
              <a:solidFill>
                <a:srgbClr val="999999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0745" name="Freeform 430"/>
            <p:cNvSpPr>
              <a:spLocks/>
            </p:cNvSpPr>
            <p:nvPr/>
          </p:nvSpPr>
          <p:spPr bwMode="auto">
            <a:xfrm>
              <a:off x="2899" y="2609"/>
              <a:ext cx="33" cy="47"/>
            </a:xfrm>
            <a:custGeom>
              <a:avLst/>
              <a:gdLst>
                <a:gd name="T0" fmla="*/ 0 w 33"/>
                <a:gd name="T1" fmla="*/ 0 h 47"/>
                <a:gd name="T2" fmla="*/ 33 w 33"/>
                <a:gd name="T3" fmla="*/ 0 h 47"/>
                <a:gd name="T4" fmla="*/ 33 w 33"/>
                <a:gd name="T5" fmla="*/ 47 h 47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33" h="47">
                  <a:moveTo>
                    <a:pt x="0" y="0"/>
                  </a:moveTo>
                  <a:lnTo>
                    <a:pt x="33" y="0"/>
                  </a:lnTo>
                  <a:lnTo>
                    <a:pt x="33" y="47"/>
                  </a:lnTo>
                </a:path>
              </a:pathLst>
            </a:custGeom>
            <a:noFill/>
            <a:ln w="14288" cap="flat">
              <a:solidFill>
                <a:srgbClr val="99999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0746" name="Freeform 431"/>
            <p:cNvSpPr>
              <a:spLocks/>
            </p:cNvSpPr>
            <p:nvPr/>
          </p:nvSpPr>
          <p:spPr bwMode="auto">
            <a:xfrm>
              <a:off x="2899" y="2331"/>
              <a:ext cx="134" cy="201"/>
            </a:xfrm>
            <a:custGeom>
              <a:avLst/>
              <a:gdLst>
                <a:gd name="T0" fmla="*/ 0 w 134"/>
                <a:gd name="T1" fmla="*/ 201 h 201"/>
                <a:gd name="T2" fmla="*/ 33 w 134"/>
                <a:gd name="T3" fmla="*/ 201 h 201"/>
                <a:gd name="T4" fmla="*/ 33 w 134"/>
                <a:gd name="T5" fmla="*/ 0 h 201"/>
                <a:gd name="T6" fmla="*/ 134 w 134"/>
                <a:gd name="T7" fmla="*/ 0 h 201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34" h="201">
                  <a:moveTo>
                    <a:pt x="0" y="201"/>
                  </a:moveTo>
                  <a:lnTo>
                    <a:pt x="33" y="201"/>
                  </a:lnTo>
                  <a:lnTo>
                    <a:pt x="33" y="0"/>
                  </a:lnTo>
                  <a:lnTo>
                    <a:pt x="134" y="0"/>
                  </a:lnTo>
                </a:path>
              </a:pathLst>
            </a:custGeom>
            <a:noFill/>
            <a:ln w="14288" cap="flat">
              <a:solidFill>
                <a:srgbClr val="99999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0747" name="Line 432"/>
            <p:cNvSpPr>
              <a:spLocks noChangeShapeType="1"/>
            </p:cNvSpPr>
            <p:nvPr/>
          </p:nvSpPr>
          <p:spPr bwMode="auto">
            <a:xfrm>
              <a:off x="2899" y="2532"/>
              <a:ext cx="1" cy="77"/>
            </a:xfrm>
            <a:prstGeom prst="line">
              <a:avLst/>
            </a:prstGeom>
            <a:noFill/>
            <a:ln w="14288">
              <a:solidFill>
                <a:srgbClr val="999999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0748" name="Line 433"/>
            <p:cNvSpPr>
              <a:spLocks noChangeShapeType="1"/>
            </p:cNvSpPr>
            <p:nvPr/>
          </p:nvSpPr>
          <p:spPr bwMode="auto">
            <a:xfrm>
              <a:off x="2880" y="2532"/>
              <a:ext cx="1" cy="77"/>
            </a:xfrm>
            <a:prstGeom prst="line">
              <a:avLst/>
            </a:prstGeom>
            <a:noFill/>
            <a:ln w="14288">
              <a:solidFill>
                <a:srgbClr val="999999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0749" name="Line 434"/>
            <p:cNvSpPr>
              <a:spLocks noChangeShapeType="1"/>
            </p:cNvSpPr>
            <p:nvPr/>
          </p:nvSpPr>
          <p:spPr bwMode="auto">
            <a:xfrm>
              <a:off x="2746" y="2570"/>
              <a:ext cx="29" cy="1"/>
            </a:xfrm>
            <a:prstGeom prst="line">
              <a:avLst/>
            </a:prstGeom>
            <a:noFill/>
            <a:ln w="14288">
              <a:solidFill>
                <a:srgbClr val="999999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0750" name="Freeform 435"/>
            <p:cNvSpPr>
              <a:spLocks/>
            </p:cNvSpPr>
            <p:nvPr/>
          </p:nvSpPr>
          <p:spPr bwMode="auto">
            <a:xfrm>
              <a:off x="2794" y="2609"/>
              <a:ext cx="29" cy="47"/>
            </a:xfrm>
            <a:custGeom>
              <a:avLst/>
              <a:gdLst>
                <a:gd name="T0" fmla="*/ 0 w 29"/>
                <a:gd name="T1" fmla="*/ 0 h 47"/>
                <a:gd name="T2" fmla="*/ 29 w 29"/>
                <a:gd name="T3" fmla="*/ 0 h 47"/>
                <a:gd name="T4" fmla="*/ 29 w 29"/>
                <a:gd name="T5" fmla="*/ 47 h 47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9" h="47">
                  <a:moveTo>
                    <a:pt x="0" y="0"/>
                  </a:moveTo>
                  <a:lnTo>
                    <a:pt x="29" y="0"/>
                  </a:lnTo>
                  <a:lnTo>
                    <a:pt x="29" y="47"/>
                  </a:lnTo>
                </a:path>
              </a:pathLst>
            </a:custGeom>
            <a:noFill/>
            <a:ln w="14288" cap="flat">
              <a:solidFill>
                <a:srgbClr val="99999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0751" name="Freeform 436"/>
            <p:cNvSpPr>
              <a:spLocks/>
            </p:cNvSpPr>
            <p:nvPr/>
          </p:nvSpPr>
          <p:spPr bwMode="auto">
            <a:xfrm>
              <a:off x="2794" y="2260"/>
              <a:ext cx="129" cy="272"/>
            </a:xfrm>
            <a:custGeom>
              <a:avLst/>
              <a:gdLst>
                <a:gd name="T0" fmla="*/ 0 w 129"/>
                <a:gd name="T1" fmla="*/ 272 h 272"/>
                <a:gd name="T2" fmla="*/ 29 w 129"/>
                <a:gd name="T3" fmla="*/ 272 h 272"/>
                <a:gd name="T4" fmla="*/ 29 w 129"/>
                <a:gd name="T5" fmla="*/ 0 h 272"/>
                <a:gd name="T6" fmla="*/ 129 w 129"/>
                <a:gd name="T7" fmla="*/ 0 h 272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29" h="272">
                  <a:moveTo>
                    <a:pt x="0" y="272"/>
                  </a:moveTo>
                  <a:lnTo>
                    <a:pt x="29" y="272"/>
                  </a:lnTo>
                  <a:lnTo>
                    <a:pt x="29" y="0"/>
                  </a:lnTo>
                  <a:lnTo>
                    <a:pt x="129" y="0"/>
                  </a:lnTo>
                </a:path>
              </a:pathLst>
            </a:custGeom>
            <a:noFill/>
            <a:ln w="14288" cap="flat">
              <a:solidFill>
                <a:srgbClr val="99999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0752" name="Line 437"/>
            <p:cNvSpPr>
              <a:spLocks noChangeShapeType="1"/>
            </p:cNvSpPr>
            <p:nvPr/>
          </p:nvSpPr>
          <p:spPr bwMode="auto">
            <a:xfrm>
              <a:off x="2794" y="2532"/>
              <a:ext cx="1" cy="77"/>
            </a:xfrm>
            <a:prstGeom prst="line">
              <a:avLst/>
            </a:prstGeom>
            <a:noFill/>
            <a:ln w="14288">
              <a:solidFill>
                <a:srgbClr val="999999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0753" name="Line 438"/>
            <p:cNvSpPr>
              <a:spLocks noChangeShapeType="1"/>
            </p:cNvSpPr>
            <p:nvPr/>
          </p:nvSpPr>
          <p:spPr bwMode="auto">
            <a:xfrm>
              <a:off x="2775" y="2532"/>
              <a:ext cx="1" cy="77"/>
            </a:xfrm>
            <a:prstGeom prst="line">
              <a:avLst/>
            </a:prstGeom>
            <a:noFill/>
            <a:ln w="14288">
              <a:solidFill>
                <a:srgbClr val="999999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0754" name="Line 439"/>
            <p:cNvSpPr>
              <a:spLocks noChangeShapeType="1"/>
            </p:cNvSpPr>
            <p:nvPr/>
          </p:nvSpPr>
          <p:spPr bwMode="auto">
            <a:xfrm>
              <a:off x="2641" y="2570"/>
              <a:ext cx="24" cy="1"/>
            </a:xfrm>
            <a:prstGeom prst="line">
              <a:avLst/>
            </a:prstGeom>
            <a:noFill/>
            <a:ln w="14288">
              <a:solidFill>
                <a:srgbClr val="999999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0755" name="Freeform 440"/>
            <p:cNvSpPr>
              <a:spLocks/>
            </p:cNvSpPr>
            <p:nvPr/>
          </p:nvSpPr>
          <p:spPr bwMode="auto">
            <a:xfrm>
              <a:off x="2684" y="2609"/>
              <a:ext cx="33" cy="47"/>
            </a:xfrm>
            <a:custGeom>
              <a:avLst/>
              <a:gdLst>
                <a:gd name="T0" fmla="*/ 0 w 33"/>
                <a:gd name="T1" fmla="*/ 0 h 47"/>
                <a:gd name="T2" fmla="*/ 33 w 33"/>
                <a:gd name="T3" fmla="*/ 0 h 47"/>
                <a:gd name="T4" fmla="*/ 33 w 33"/>
                <a:gd name="T5" fmla="*/ 47 h 47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33" h="47">
                  <a:moveTo>
                    <a:pt x="0" y="0"/>
                  </a:moveTo>
                  <a:lnTo>
                    <a:pt x="33" y="0"/>
                  </a:lnTo>
                  <a:lnTo>
                    <a:pt x="33" y="47"/>
                  </a:lnTo>
                </a:path>
              </a:pathLst>
            </a:custGeom>
            <a:noFill/>
            <a:ln w="14288" cap="flat">
              <a:solidFill>
                <a:srgbClr val="99999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0756" name="Freeform 441"/>
            <p:cNvSpPr>
              <a:spLocks/>
            </p:cNvSpPr>
            <p:nvPr/>
          </p:nvSpPr>
          <p:spPr bwMode="auto">
            <a:xfrm>
              <a:off x="2684" y="2188"/>
              <a:ext cx="134" cy="344"/>
            </a:xfrm>
            <a:custGeom>
              <a:avLst/>
              <a:gdLst>
                <a:gd name="T0" fmla="*/ 0 w 134"/>
                <a:gd name="T1" fmla="*/ 344 h 344"/>
                <a:gd name="T2" fmla="*/ 33 w 134"/>
                <a:gd name="T3" fmla="*/ 344 h 344"/>
                <a:gd name="T4" fmla="*/ 33 w 134"/>
                <a:gd name="T5" fmla="*/ 0 h 344"/>
                <a:gd name="T6" fmla="*/ 134 w 134"/>
                <a:gd name="T7" fmla="*/ 0 h 344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34" h="344">
                  <a:moveTo>
                    <a:pt x="0" y="344"/>
                  </a:moveTo>
                  <a:lnTo>
                    <a:pt x="33" y="344"/>
                  </a:lnTo>
                  <a:lnTo>
                    <a:pt x="33" y="0"/>
                  </a:lnTo>
                  <a:lnTo>
                    <a:pt x="134" y="0"/>
                  </a:lnTo>
                </a:path>
              </a:pathLst>
            </a:custGeom>
            <a:noFill/>
            <a:ln w="14288" cap="flat">
              <a:solidFill>
                <a:srgbClr val="99999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0757" name="Line 442"/>
            <p:cNvSpPr>
              <a:spLocks noChangeShapeType="1"/>
            </p:cNvSpPr>
            <p:nvPr/>
          </p:nvSpPr>
          <p:spPr bwMode="auto">
            <a:xfrm>
              <a:off x="2684" y="2532"/>
              <a:ext cx="1" cy="77"/>
            </a:xfrm>
            <a:prstGeom prst="line">
              <a:avLst/>
            </a:prstGeom>
            <a:noFill/>
            <a:ln w="14288">
              <a:solidFill>
                <a:srgbClr val="999999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0758" name="Line 443"/>
            <p:cNvSpPr>
              <a:spLocks noChangeShapeType="1"/>
            </p:cNvSpPr>
            <p:nvPr/>
          </p:nvSpPr>
          <p:spPr bwMode="auto">
            <a:xfrm>
              <a:off x="2665" y="2532"/>
              <a:ext cx="1" cy="77"/>
            </a:xfrm>
            <a:prstGeom prst="line">
              <a:avLst/>
            </a:prstGeom>
            <a:noFill/>
            <a:ln w="14288">
              <a:solidFill>
                <a:srgbClr val="999999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0759" name="Line 444"/>
            <p:cNvSpPr>
              <a:spLocks noChangeShapeType="1"/>
            </p:cNvSpPr>
            <p:nvPr/>
          </p:nvSpPr>
          <p:spPr bwMode="auto">
            <a:xfrm>
              <a:off x="2536" y="2570"/>
              <a:ext cx="24" cy="1"/>
            </a:xfrm>
            <a:prstGeom prst="line">
              <a:avLst/>
            </a:prstGeom>
            <a:noFill/>
            <a:ln w="14288">
              <a:solidFill>
                <a:srgbClr val="999999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0760" name="Freeform 445"/>
            <p:cNvSpPr>
              <a:spLocks/>
            </p:cNvSpPr>
            <p:nvPr/>
          </p:nvSpPr>
          <p:spPr bwMode="auto">
            <a:xfrm>
              <a:off x="2579" y="2609"/>
              <a:ext cx="33" cy="47"/>
            </a:xfrm>
            <a:custGeom>
              <a:avLst/>
              <a:gdLst>
                <a:gd name="T0" fmla="*/ 0 w 33"/>
                <a:gd name="T1" fmla="*/ 0 h 47"/>
                <a:gd name="T2" fmla="*/ 33 w 33"/>
                <a:gd name="T3" fmla="*/ 0 h 47"/>
                <a:gd name="T4" fmla="*/ 33 w 33"/>
                <a:gd name="T5" fmla="*/ 47 h 47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33" h="47">
                  <a:moveTo>
                    <a:pt x="0" y="0"/>
                  </a:moveTo>
                  <a:lnTo>
                    <a:pt x="33" y="0"/>
                  </a:lnTo>
                  <a:lnTo>
                    <a:pt x="33" y="47"/>
                  </a:lnTo>
                </a:path>
              </a:pathLst>
            </a:custGeom>
            <a:noFill/>
            <a:ln w="14288" cap="flat">
              <a:solidFill>
                <a:srgbClr val="99999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0761" name="Freeform 446"/>
            <p:cNvSpPr>
              <a:spLocks/>
            </p:cNvSpPr>
            <p:nvPr/>
          </p:nvSpPr>
          <p:spPr bwMode="auto">
            <a:xfrm>
              <a:off x="2579" y="2116"/>
              <a:ext cx="134" cy="416"/>
            </a:xfrm>
            <a:custGeom>
              <a:avLst/>
              <a:gdLst>
                <a:gd name="T0" fmla="*/ 0 w 134"/>
                <a:gd name="T1" fmla="*/ 416 h 416"/>
                <a:gd name="T2" fmla="*/ 33 w 134"/>
                <a:gd name="T3" fmla="*/ 416 h 416"/>
                <a:gd name="T4" fmla="*/ 33 w 134"/>
                <a:gd name="T5" fmla="*/ 0 h 416"/>
                <a:gd name="T6" fmla="*/ 134 w 134"/>
                <a:gd name="T7" fmla="*/ 0 h 416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34" h="416">
                  <a:moveTo>
                    <a:pt x="0" y="416"/>
                  </a:moveTo>
                  <a:lnTo>
                    <a:pt x="33" y="416"/>
                  </a:lnTo>
                  <a:lnTo>
                    <a:pt x="33" y="0"/>
                  </a:lnTo>
                  <a:lnTo>
                    <a:pt x="134" y="0"/>
                  </a:lnTo>
                </a:path>
              </a:pathLst>
            </a:custGeom>
            <a:noFill/>
            <a:ln w="14288" cap="flat">
              <a:solidFill>
                <a:srgbClr val="99999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0762" name="Line 447"/>
            <p:cNvSpPr>
              <a:spLocks noChangeShapeType="1"/>
            </p:cNvSpPr>
            <p:nvPr/>
          </p:nvSpPr>
          <p:spPr bwMode="auto">
            <a:xfrm>
              <a:off x="2579" y="2532"/>
              <a:ext cx="1" cy="77"/>
            </a:xfrm>
            <a:prstGeom prst="line">
              <a:avLst/>
            </a:prstGeom>
            <a:noFill/>
            <a:ln w="14288">
              <a:solidFill>
                <a:srgbClr val="999999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0763" name="Line 448"/>
            <p:cNvSpPr>
              <a:spLocks noChangeShapeType="1"/>
            </p:cNvSpPr>
            <p:nvPr/>
          </p:nvSpPr>
          <p:spPr bwMode="auto">
            <a:xfrm>
              <a:off x="2560" y="2532"/>
              <a:ext cx="1" cy="77"/>
            </a:xfrm>
            <a:prstGeom prst="line">
              <a:avLst/>
            </a:prstGeom>
            <a:noFill/>
            <a:ln w="14288">
              <a:solidFill>
                <a:srgbClr val="999999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0764" name="Line 449"/>
            <p:cNvSpPr>
              <a:spLocks noChangeShapeType="1"/>
            </p:cNvSpPr>
            <p:nvPr/>
          </p:nvSpPr>
          <p:spPr bwMode="auto">
            <a:xfrm>
              <a:off x="2823" y="2656"/>
              <a:ext cx="1" cy="86"/>
            </a:xfrm>
            <a:prstGeom prst="line">
              <a:avLst/>
            </a:prstGeom>
            <a:noFill/>
            <a:ln w="14288">
              <a:solidFill>
                <a:srgbClr val="999999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0765" name="Freeform 450"/>
            <p:cNvSpPr>
              <a:spLocks/>
            </p:cNvSpPr>
            <p:nvPr/>
          </p:nvSpPr>
          <p:spPr bwMode="auto">
            <a:xfrm>
              <a:off x="2789" y="2714"/>
              <a:ext cx="72" cy="114"/>
            </a:xfrm>
            <a:custGeom>
              <a:avLst/>
              <a:gdLst>
                <a:gd name="T0" fmla="*/ 34 w 15"/>
                <a:gd name="T1" fmla="*/ 19 h 24"/>
                <a:gd name="T2" fmla="*/ 0 w 15"/>
                <a:gd name="T3" fmla="*/ 0 h 24"/>
                <a:gd name="T4" fmla="*/ 0 w 15"/>
                <a:gd name="T5" fmla="*/ 0 h 24"/>
                <a:gd name="T6" fmla="*/ 24 w 15"/>
                <a:gd name="T7" fmla="*/ 57 h 24"/>
                <a:gd name="T8" fmla="*/ 34 w 15"/>
                <a:gd name="T9" fmla="*/ 114 h 24"/>
                <a:gd name="T10" fmla="*/ 48 w 15"/>
                <a:gd name="T11" fmla="*/ 57 h 24"/>
                <a:gd name="T12" fmla="*/ 72 w 15"/>
                <a:gd name="T13" fmla="*/ 0 h 24"/>
                <a:gd name="T14" fmla="*/ 72 w 15"/>
                <a:gd name="T15" fmla="*/ 0 h 24"/>
                <a:gd name="T16" fmla="*/ 34 w 15"/>
                <a:gd name="T17" fmla="*/ 19 h 24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15" h="24">
                  <a:moveTo>
                    <a:pt x="7" y="4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6" y="16"/>
                    <a:pt x="6" y="20"/>
                    <a:pt x="7" y="24"/>
                  </a:cubicBezTo>
                  <a:cubicBezTo>
                    <a:pt x="8" y="20"/>
                    <a:pt x="9" y="16"/>
                    <a:pt x="10" y="12"/>
                  </a:cubicBezTo>
                  <a:cubicBezTo>
                    <a:pt x="15" y="0"/>
                    <a:pt x="15" y="0"/>
                    <a:pt x="15" y="0"/>
                  </a:cubicBezTo>
                  <a:cubicBezTo>
                    <a:pt x="15" y="0"/>
                    <a:pt x="15" y="0"/>
                    <a:pt x="15" y="0"/>
                  </a:cubicBezTo>
                  <a:lnTo>
                    <a:pt x="7" y="4"/>
                  </a:lnTo>
                  <a:close/>
                </a:path>
              </a:pathLst>
            </a:custGeom>
            <a:solidFill>
              <a:srgbClr val="9999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0766" name="Line 451"/>
            <p:cNvSpPr>
              <a:spLocks noChangeShapeType="1"/>
            </p:cNvSpPr>
            <p:nvPr/>
          </p:nvSpPr>
          <p:spPr bwMode="auto">
            <a:xfrm flipH="1">
              <a:off x="2608" y="3392"/>
              <a:ext cx="425" cy="1"/>
            </a:xfrm>
            <a:prstGeom prst="line">
              <a:avLst/>
            </a:prstGeom>
            <a:noFill/>
            <a:ln w="14288">
              <a:solidFill>
                <a:srgbClr val="999999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0767" name="Line 452"/>
            <p:cNvSpPr>
              <a:spLocks noChangeShapeType="1"/>
            </p:cNvSpPr>
            <p:nvPr/>
          </p:nvSpPr>
          <p:spPr bwMode="auto">
            <a:xfrm flipV="1">
              <a:off x="2818" y="3306"/>
              <a:ext cx="1" cy="86"/>
            </a:xfrm>
            <a:prstGeom prst="line">
              <a:avLst/>
            </a:prstGeom>
            <a:noFill/>
            <a:ln w="14288">
              <a:solidFill>
                <a:srgbClr val="999999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0768" name="Freeform 453"/>
            <p:cNvSpPr>
              <a:spLocks/>
            </p:cNvSpPr>
            <p:nvPr/>
          </p:nvSpPr>
          <p:spPr bwMode="auto">
            <a:xfrm>
              <a:off x="2784" y="3220"/>
              <a:ext cx="72" cy="115"/>
            </a:xfrm>
            <a:custGeom>
              <a:avLst/>
              <a:gdLst>
                <a:gd name="T0" fmla="*/ 34 w 15"/>
                <a:gd name="T1" fmla="*/ 96 h 24"/>
                <a:gd name="T2" fmla="*/ 72 w 15"/>
                <a:gd name="T3" fmla="*/ 115 h 24"/>
                <a:gd name="T4" fmla="*/ 72 w 15"/>
                <a:gd name="T5" fmla="*/ 115 h 24"/>
                <a:gd name="T6" fmla="*/ 48 w 15"/>
                <a:gd name="T7" fmla="*/ 58 h 24"/>
                <a:gd name="T8" fmla="*/ 34 w 15"/>
                <a:gd name="T9" fmla="*/ 0 h 24"/>
                <a:gd name="T10" fmla="*/ 24 w 15"/>
                <a:gd name="T11" fmla="*/ 58 h 24"/>
                <a:gd name="T12" fmla="*/ 0 w 15"/>
                <a:gd name="T13" fmla="*/ 115 h 24"/>
                <a:gd name="T14" fmla="*/ 0 w 15"/>
                <a:gd name="T15" fmla="*/ 115 h 24"/>
                <a:gd name="T16" fmla="*/ 34 w 15"/>
                <a:gd name="T17" fmla="*/ 96 h 24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15" h="24">
                  <a:moveTo>
                    <a:pt x="7" y="20"/>
                  </a:moveTo>
                  <a:cubicBezTo>
                    <a:pt x="15" y="24"/>
                    <a:pt x="15" y="24"/>
                    <a:pt x="15" y="24"/>
                  </a:cubicBezTo>
                  <a:cubicBezTo>
                    <a:pt x="15" y="24"/>
                    <a:pt x="15" y="24"/>
                    <a:pt x="15" y="24"/>
                  </a:cubicBezTo>
                  <a:cubicBezTo>
                    <a:pt x="10" y="12"/>
                    <a:pt x="10" y="12"/>
                    <a:pt x="10" y="12"/>
                  </a:cubicBezTo>
                  <a:cubicBezTo>
                    <a:pt x="9" y="8"/>
                    <a:pt x="8" y="4"/>
                    <a:pt x="7" y="0"/>
                  </a:cubicBezTo>
                  <a:cubicBezTo>
                    <a:pt x="6" y="4"/>
                    <a:pt x="6" y="8"/>
                    <a:pt x="5" y="12"/>
                  </a:cubicBezTo>
                  <a:cubicBezTo>
                    <a:pt x="0" y="24"/>
                    <a:pt x="0" y="24"/>
                    <a:pt x="0" y="24"/>
                  </a:cubicBezTo>
                  <a:cubicBezTo>
                    <a:pt x="0" y="24"/>
                    <a:pt x="0" y="24"/>
                    <a:pt x="0" y="24"/>
                  </a:cubicBezTo>
                  <a:lnTo>
                    <a:pt x="7" y="20"/>
                  </a:lnTo>
                  <a:close/>
                </a:path>
              </a:pathLst>
            </a:custGeom>
            <a:solidFill>
              <a:srgbClr val="9999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0769" name="Line 454"/>
            <p:cNvSpPr>
              <a:spLocks noChangeShapeType="1"/>
            </p:cNvSpPr>
            <p:nvPr/>
          </p:nvSpPr>
          <p:spPr bwMode="auto">
            <a:xfrm flipV="1">
              <a:off x="3257" y="2766"/>
              <a:ext cx="1" cy="426"/>
            </a:xfrm>
            <a:prstGeom prst="line">
              <a:avLst/>
            </a:prstGeom>
            <a:noFill/>
            <a:ln w="14288">
              <a:solidFill>
                <a:srgbClr val="999999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0770" name="Line 455"/>
            <p:cNvSpPr>
              <a:spLocks noChangeShapeType="1"/>
            </p:cNvSpPr>
            <p:nvPr/>
          </p:nvSpPr>
          <p:spPr bwMode="auto">
            <a:xfrm flipV="1">
              <a:off x="3343" y="2819"/>
              <a:ext cx="1" cy="24"/>
            </a:xfrm>
            <a:prstGeom prst="line">
              <a:avLst/>
            </a:prstGeom>
            <a:noFill/>
            <a:ln w="14288">
              <a:solidFill>
                <a:srgbClr val="999999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0771" name="Freeform 456"/>
            <p:cNvSpPr>
              <a:spLocks/>
            </p:cNvSpPr>
            <p:nvPr/>
          </p:nvSpPr>
          <p:spPr bwMode="auto">
            <a:xfrm>
              <a:off x="3257" y="2766"/>
              <a:ext cx="48" cy="34"/>
            </a:xfrm>
            <a:custGeom>
              <a:avLst/>
              <a:gdLst>
                <a:gd name="T0" fmla="*/ 48 w 48"/>
                <a:gd name="T1" fmla="*/ 34 h 34"/>
                <a:gd name="T2" fmla="*/ 48 w 48"/>
                <a:gd name="T3" fmla="*/ 0 h 34"/>
                <a:gd name="T4" fmla="*/ 0 w 48"/>
                <a:gd name="T5" fmla="*/ 0 h 34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48" h="34">
                  <a:moveTo>
                    <a:pt x="48" y="34"/>
                  </a:moveTo>
                  <a:lnTo>
                    <a:pt x="48" y="0"/>
                  </a:lnTo>
                  <a:lnTo>
                    <a:pt x="0" y="0"/>
                  </a:lnTo>
                </a:path>
              </a:pathLst>
            </a:custGeom>
            <a:noFill/>
            <a:ln w="14288" cap="flat">
              <a:solidFill>
                <a:srgbClr val="99999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0772" name="Freeform 457"/>
            <p:cNvSpPr>
              <a:spLocks/>
            </p:cNvSpPr>
            <p:nvPr/>
          </p:nvSpPr>
          <p:spPr bwMode="auto">
            <a:xfrm>
              <a:off x="3382" y="2695"/>
              <a:ext cx="114" cy="105"/>
            </a:xfrm>
            <a:custGeom>
              <a:avLst/>
              <a:gdLst>
                <a:gd name="T0" fmla="*/ 0 w 114"/>
                <a:gd name="T1" fmla="*/ 105 h 105"/>
                <a:gd name="T2" fmla="*/ 0 w 114"/>
                <a:gd name="T3" fmla="*/ 71 h 105"/>
                <a:gd name="T4" fmla="*/ 114 w 114"/>
                <a:gd name="T5" fmla="*/ 71 h 105"/>
                <a:gd name="T6" fmla="*/ 114 w 114"/>
                <a:gd name="T7" fmla="*/ 0 h 105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14" h="105">
                  <a:moveTo>
                    <a:pt x="0" y="105"/>
                  </a:moveTo>
                  <a:lnTo>
                    <a:pt x="0" y="71"/>
                  </a:lnTo>
                  <a:lnTo>
                    <a:pt x="114" y="71"/>
                  </a:lnTo>
                  <a:lnTo>
                    <a:pt x="114" y="0"/>
                  </a:lnTo>
                </a:path>
              </a:pathLst>
            </a:custGeom>
            <a:noFill/>
            <a:ln w="14288" cap="flat">
              <a:solidFill>
                <a:srgbClr val="99999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0773" name="Line 458"/>
            <p:cNvSpPr>
              <a:spLocks noChangeShapeType="1"/>
            </p:cNvSpPr>
            <p:nvPr/>
          </p:nvSpPr>
          <p:spPr bwMode="auto">
            <a:xfrm flipH="1">
              <a:off x="3305" y="2800"/>
              <a:ext cx="77" cy="1"/>
            </a:xfrm>
            <a:prstGeom prst="line">
              <a:avLst/>
            </a:prstGeom>
            <a:noFill/>
            <a:ln w="14288">
              <a:solidFill>
                <a:srgbClr val="999999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0774" name="Line 459"/>
            <p:cNvSpPr>
              <a:spLocks noChangeShapeType="1"/>
            </p:cNvSpPr>
            <p:nvPr/>
          </p:nvSpPr>
          <p:spPr bwMode="auto">
            <a:xfrm flipH="1">
              <a:off x="3305" y="2819"/>
              <a:ext cx="77" cy="1"/>
            </a:xfrm>
            <a:prstGeom prst="line">
              <a:avLst/>
            </a:prstGeom>
            <a:noFill/>
            <a:ln w="14288">
              <a:solidFill>
                <a:srgbClr val="999999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0775" name="Line 460"/>
            <p:cNvSpPr>
              <a:spLocks noChangeShapeType="1"/>
            </p:cNvSpPr>
            <p:nvPr/>
          </p:nvSpPr>
          <p:spPr bwMode="auto">
            <a:xfrm flipV="1">
              <a:off x="3343" y="2924"/>
              <a:ext cx="1" cy="29"/>
            </a:xfrm>
            <a:prstGeom prst="line">
              <a:avLst/>
            </a:prstGeom>
            <a:noFill/>
            <a:ln w="14288">
              <a:solidFill>
                <a:srgbClr val="999999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0776" name="Freeform 461"/>
            <p:cNvSpPr>
              <a:spLocks/>
            </p:cNvSpPr>
            <p:nvPr/>
          </p:nvSpPr>
          <p:spPr bwMode="auto">
            <a:xfrm>
              <a:off x="3257" y="2876"/>
              <a:ext cx="48" cy="29"/>
            </a:xfrm>
            <a:custGeom>
              <a:avLst/>
              <a:gdLst>
                <a:gd name="T0" fmla="*/ 48 w 48"/>
                <a:gd name="T1" fmla="*/ 29 h 29"/>
                <a:gd name="T2" fmla="*/ 48 w 48"/>
                <a:gd name="T3" fmla="*/ 0 h 29"/>
                <a:gd name="T4" fmla="*/ 0 w 48"/>
                <a:gd name="T5" fmla="*/ 0 h 29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48" h="29">
                  <a:moveTo>
                    <a:pt x="48" y="29"/>
                  </a:moveTo>
                  <a:lnTo>
                    <a:pt x="48" y="0"/>
                  </a:lnTo>
                  <a:lnTo>
                    <a:pt x="0" y="0"/>
                  </a:lnTo>
                </a:path>
              </a:pathLst>
            </a:custGeom>
            <a:noFill/>
            <a:ln w="14288" cap="flat">
              <a:solidFill>
                <a:srgbClr val="99999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0777" name="Freeform 462"/>
            <p:cNvSpPr>
              <a:spLocks/>
            </p:cNvSpPr>
            <p:nvPr/>
          </p:nvSpPr>
          <p:spPr bwMode="auto">
            <a:xfrm>
              <a:off x="3382" y="2800"/>
              <a:ext cx="186" cy="105"/>
            </a:xfrm>
            <a:custGeom>
              <a:avLst/>
              <a:gdLst>
                <a:gd name="T0" fmla="*/ 0 w 186"/>
                <a:gd name="T1" fmla="*/ 105 h 105"/>
                <a:gd name="T2" fmla="*/ 0 w 186"/>
                <a:gd name="T3" fmla="*/ 76 h 105"/>
                <a:gd name="T4" fmla="*/ 186 w 186"/>
                <a:gd name="T5" fmla="*/ 76 h 105"/>
                <a:gd name="T6" fmla="*/ 186 w 186"/>
                <a:gd name="T7" fmla="*/ 0 h 105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86" h="105">
                  <a:moveTo>
                    <a:pt x="0" y="105"/>
                  </a:moveTo>
                  <a:lnTo>
                    <a:pt x="0" y="76"/>
                  </a:lnTo>
                  <a:lnTo>
                    <a:pt x="186" y="76"/>
                  </a:lnTo>
                  <a:lnTo>
                    <a:pt x="186" y="0"/>
                  </a:lnTo>
                </a:path>
              </a:pathLst>
            </a:custGeom>
            <a:noFill/>
            <a:ln w="14288" cap="flat">
              <a:solidFill>
                <a:srgbClr val="99999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0778" name="Line 463"/>
            <p:cNvSpPr>
              <a:spLocks noChangeShapeType="1"/>
            </p:cNvSpPr>
            <p:nvPr/>
          </p:nvSpPr>
          <p:spPr bwMode="auto">
            <a:xfrm flipH="1">
              <a:off x="3305" y="2905"/>
              <a:ext cx="77" cy="1"/>
            </a:xfrm>
            <a:prstGeom prst="line">
              <a:avLst/>
            </a:prstGeom>
            <a:noFill/>
            <a:ln w="14288">
              <a:solidFill>
                <a:srgbClr val="999999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0779" name="Line 464"/>
            <p:cNvSpPr>
              <a:spLocks noChangeShapeType="1"/>
            </p:cNvSpPr>
            <p:nvPr/>
          </p:nvSpPr>
          <p:spPr bwMode="auto">
            <a:xfrm flipH="1">
              <a:off x="3305" y="2924"/>
              <a:ext cx="77" cy="1"/>
            </a:xfrm>
            <a:prstGeom prst="line">
              <a:avLst/>
            </a:prstGeom>
            <a:noFill/>
            <a:ln w="14288">
              <a:solidFill>
                <a:srgbClr val="999999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0780" name="Line 465"/>
            <p:cNvSpPr>
              <a:spLocks noChangeShapeType="1"/>
            </p:cNvSpPr>
            <p:nvPr/>
          </p:nvSpPr>
          <p:spPr bwMode="auto">
            <a:xfrm flipV="1">
              <a:off x="3343" y="3034"/>
              <a:ext cx="1" cy="24"/>
            </a:xfrm>
            <a:prstGeom prst="line">
              <a:avLst/>
            </a:prstGeom>
            <a:noFill/>
            <a:ln w="14288">
              <a:solidFill>
                <a:srgbClr val="999999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0781" name="Freeform 466"/>
            <p:cNvSpPr>
              <a:spLocks/>
            </p:cNvSpPr>
            <p:nvPr/>
          </p:nvSpPr>
          <p:spPr bwMode="auto">
            <a:xfrm>
              <a:off x="3257" y="2981"/>
              <a:ext cx="48" cy="29"/>
            </a:xfrm>
            <a:custGeom>
              <a:avLst/>
              <a:gdLst>
                <a:gd name="T0" fmla="*/ 48 w 48"/>
                <a:gd name="T1" fmla="*/ 29 h 29"/>
                <a:gd name="T2" fmla="*/ 48 w 48"/>
                <a:gd name="T3" fmla="*/ 0 h 29"/>
                <a:gd name="T4" fmla="*/ 0 w 48"/>
                <a:gd name="T5" fmla="*/ 0 h 29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48" h="29">
                  <a:moveTo>
                    <a:pt x="48" y="29"/>
                  </a:moveTo>
                  <a:lnTo>
                    <a:pt x="48" y="0"/>
                  </a:lnTo>
                  <a:lnTo>
                    <a:pt x="0" y="0"/>
                  </a:lnTo>
                </a:path>
              </a:pathLst>
            </a:custGeom>
            <a:noFill/>
            <a:ln w="14288" cap="flat">
              <a:solidFill>
                <a:srgbClr val="99999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0782" name="Freeform 467"/>
            <p:cNvSpPr>
              <a:spLocks/>
            </p:cNvSpPr>
            <p:nvPr/>
          </p:nvSpPr>
          <p:spPr bwMode="auto">
            <a:xfrm>
              <a:off x="3382" y="2910"/>
              <a:ext cx="258" cy="100"/>
            </a:xfrm>
            <a:custGeom>
              <a:avLst/>
              <a:gdLst>
                <a:gd name="T0" fmla="*/ 0 w 258"/>
                <a:gd name="T1" fmla="*/ 100 h 100"/>
                <a:gd name="T2" fmla="*/ 0 w 258"/>
                <a:gd name="T3" fmla="*/ 71 h 100"/>
                <a:gd name="T4" fmla="*/ 258 w 258"/>
                <a:gd name="T5" fmla="*/ 71 h 100"/>
                <a:gd name="T6" fmla="*/ 258 w 258"/>
                <a:gd name="T7" fmla="*/ 0 h 10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58" h="100">
                  <a:moveTo>
                    <a:pt x="0" y="100"/>
                  </a:moveTo>
                  <a:lnTo>
                    <a:pt x="0" y="71"/>
                  </a:lnTo>
                  <a:lnTo>
                    <a:pt x="258" y="71"/>
                  </a:lnTo>
                  <a:lnTo>
                    <a:pt x="258" y="0"/>
                  </a:lnTo>
                </a:path>
              </a:pathLst>
            </a:custGeom>
            <a:noFill/>
            <a:ln w="14288" cap="flat">
              <a:solidFill>
                <a:srgbClr val="99999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0783" name="Line 468"/>
            <p:cNvSpPr>
              <a:spLocks noChangeShapeType="1"/>
            </p:cNvSpPr>
            <p:nvPr/>
          </p:nvSpPr>
          <p:spPr bwMode="auto">
            <a:xfrm flipH="1">
              <a:off x="3305" y="3010"/>
              <a:ext cx="77" cy="1"/>
            </a:xfrm>
            <a:prstGeom prst="line">
              <a:avLst/>
            </a:prstGeom>
            <a:noFill/>
            <a:ln w="14288">
              <a:solidFill>
                <a:srgbClr val="999999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0784" name="Line 469"/>
            <p:cNvSpPr>
              <a:spLocks noChangeShapeType="1"/>
            </p:cNvSpPr>
            <p:nvPr/>
          </p:nvSpPr>
          <p:spPr bwMode="auto">
            <a:xfrm flipH="1">
              <a:off x="3305" y="3029"/>
              <a:ext cx="77" cy="1"/>
            </a:xfrm>
            <a:prstGeom prst="line">
              <a:avLst/>
            </a:prstGeom>
            <a:noFill/>
            <a:ln w="14288">
              <a:solidFill>
                <a:srgbClr val="999999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0785" name="Line 470"/>
            <p:cNvSpPr>
              <a:spLocks noChangeShapeType="1"/>
            </p:cNvSpPr>
            <p:nvPr/>
          </p:nvSpPr>
          <p:spPr bwMode="auto">
            <a:xfrm flipV="1">
              <a:off x="3343" y="3139"/>
              <a:ext cx="1" cy="24"/>
            </a:xfrm>
            <a:prstGeom prst="line">
              <a:avLst/>
            </a:prstGeom>
            <a:noFill/>
            <a:ln w="14288">
              <a:solidFill>
                <a:srgbClr val="999999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0786" name="Freeform 471"/>
            <p:cNvSpPr>
              <a:spLocks/>
            </p:cNvSpPr>
            <p:nvPr/>
          </p:nvSpPr>
          <p:spPr bwMode="auto">
            <a:xfrm>
              <a:off x="3257" y="3086"/>
              <a:ext cx="48" cy="34"/>
            </a:xfrm>
            <a:custGeom>
              <a:avLst/>
              <a:gdLst>
                <a:gd name="T0" fmla="*/ 48 w 48"/>
                <a:gd name="T1" fmla="*/ 34 h 34"/>
                <a:gd name="T2" fmla="*/ 48 w 48"/>
                <a:gd name="T3" fmla="*/ 0 h 34"/>
                <a:gd name="T4" fmla="*/ 0 w 48"/>
                <a:gd name="T5" fmla="*/ 0 h 34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48" h="34">
                  <a:moveTo>
                    <a:pt x="48" y="34"/>
                  </a:moveTo>
                  <a:lnTo>
                    <a:pt x="48" y="0"/>
                  </a:lnTo>
                  <a:lnTo>
                    <a:pt x="0" y="0"/>
                  </a:lnTo>
                </a:path>
              </a:pathLst>
            </a:custGeom>
            <a:noFill/>
            <a:ln w="14288" cap="flat">
              <a:solidFill>
                <a:srgbClr val="99999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0787" name="Freeform 472"/>
            <p:cNvSpPr>
              <a:spLocks/>
            </p:cNvSpPr>
            <p:nvPr/>
          </p:nvSpPr>
          <p:spPr bwMode="auto">
            <a:xfrm>
              <a:off x="3382" y="3015"/>
              <a:ext cx="329" cy="105"/>
            </a:xfrm>
            <a:custGeom>
              <a:avLst/>
              <a:gdLst>
                <a:gd name="T0" fmla="*/ 0 w 329"/>
                <a:gd name="T1" fmla="*/ 105 h 105"/>
                <a:gd name="T2" fmla="*/ 0 w 329"/>
                <a:gd name="T3" fmla="*/ 71 h 105"/>
                <a:gd name="T4" fmla="*/ 329 w 329"/>
                <a:gd name="T5" fmla="*/ 71 h 105"/>
                <a:gd name="T6" fmla="*/ 329 w 329"/>
                <a:gd name="T7" fmla="*/ 0 h 105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329" h="105">
                  <a:moveTo>
                    <a:pt x="0" y="105"/>
                  </a:moveTo>
                  <a:lnTo>
                    <a:pt x="0" y="71"/>
                  </a:lnTo>
                  <a:lnTo>
                    <a:pt x="329" y="71"/>
                  </a:lnTo>
                  <a:lnTo>
                    <a:pt x="329" y="0"/>
                  </a:lnTo>
                </a:path>
              </a:pathLst>
            </a:custGeom>
            <a:noFill/>
            <a:ln w="14288" cap="flat">
              <a:solidFill>
                <a:srgbClr val="99999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0788" name="Line 473"/>
            <p:cNvSpPr>
              <a:spLocks noChangeShapeType="1"/>
            </p:cNvSpPr>
            <p:nvPr/>
          </p:nvSpPr>
          <p:spPr bwMode="auto">
            <a:xfrm flipH="1">
              <a:off x="3305" y="3120"/>
              <a:ext cx="77" cy="1"/>
            </a:xfrm>
            <a:prstGeom prst="line">
              <a:avLst/>
            </a:prstGeom>
            <a:noFill/>
            <a:ln w="14288">
              <a:solidFill>
                <a:srgbClr val="999999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0789" name="Line 474"/>
            <p:cNvSpPr>
              <a:spLocks noChangeShapeType="1"/>
            </p:cNvSpPr>
            <p:nvPr/>
          </p:nvSpPr>
          <p:spPr bwMode="auto">
            <a:xfrm flipH="1">
              <a:off x="3305" y="3139"/>
              <a:ext cx="77" cy="1"/>
            </a:xfrm>
            <a:prstGeom prst="line">
              <a:avLst/>
            </a:prstGeom>
            <a:noFill/>
            <a:ln w="14288">
              <a:solidFill>
                <a:srgbClr val="999999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0790" name="Line 475"/>
            <p:cNvSpPr>
              <a:spLocks noChangeShapeType="1"/>
            </p:cNvSpPr>
            <p:nvPr/>
          </p:nvSpPr>
          <p:spPr bwMode="auto">
            <a:xfrm flipV="1">
              <a:off x="3343" y="3244"/>
              <a:ext cx="1" cy="29"/>
            </a:xfrm>
            <a:prstGeom prst="line">
              <a:avLst/>
            </a:prstGeom>
            <a:noFill/>
            <a:ln w="14288">
              <a:solidFill>
                <a:srgbClr val="999999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0791" name="Freeform 476"/>
            <p:cNvSpPr>
              <a:spLocks/>
            </p:cNvSpPr>
            <p:nvPr/>
          </p:nvSpPr>
          <p:spPr bwMode="auto">
            <a:xfrm>
              <a:off x="3257" y="3192"/>
              <a:ext cx="48" cy="33"/>
            </a:xfrm>
            <a:custGeom>
              <a:avLst/>
              <a:gdLst>
                <a:gd name="T0" fmla="*/ 48 w 48"/>
                <a:gd name="T1" fmla="*/ 33 h 33"/>
                <a:gd name="T2" fmla="*/ 48 w 48"/>
                <a:gd name="T3" fmla="*/ 0 h 33"/>
                <a:gd name="T4" fmla="*/ 0 w 48"/>
                <a:gd name="T5" fmla="*/ 0 h 33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48" h="33">
                  <a:moveTo>
                    <a:pt x="48" y="33"/>
                  </a:moveTo>
                  <a:lnTo>
                    <a:pt x="48" y="0"/>
                  </a:lnTo>
                  <a:lnTo>
                    <a:pt x="0" y="0"/>
                  </a:lnTo>
                </a:path>
              </a:pathLst>
            </a:custGeom>
            <a:noFill/>
            <a:ln w="14288" cap="flat">
              <a:solidFill>
                <a:srgbClr val="99999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0792" name="Freeform 477"/>
            <p:cNvSpPr>
              <a:spLocks/>
            </p:cNvSpPr>
            <p:nvPr/>
          </p:nvSpPr>
          <p:spPr bwMode="auto">
            <a:xfrm>
              <a:off x="3382" y="3120"/>
              <a:ext cx="401" cy="105"/>
            </a:xfrm>
            <a:custGeom>
              <a:avLst/>
              <a:gdLst>
                <a:gd name="T0" fmla="*/ 0 w 401"/>
                <a:gd name="T1" fmla="*/ 105 h 105"/>
                <a:gd name="T2" fmla="*/ 0 w 401"/>
                <a:gd name="T3" fmla="*/ 72 h 105"/>
                <a:gd name="T4" fmla="*/ 401 w 401"/>
                <a:gd name="T5" fmla="*/ 72 h 105"/>
                <a:gd name="T6" fmla="*/ 401 w 401"/>
                <a:gd name="T7" fmla="*/ 0 h 105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401" h="105">
                  <a:moveTo>
                    <a:pt x="0" y="105"/>
                  </a:moveTo>
                  <a:lnTo>
                    <a:pt x="0" y="72"/>
                  </a:lnTo>
                  <a:lnTo>
                    <a:pt x="401" y="72"/>
                  </a:lnTo>
                  <a:lnTo>
                    <a:pt x="401" y="0"/>
                  </a:lnTo>
                </a:path>
              </a:pathLst>
            </a:custGeom>
            <a:noFill/>
            <a:ln w="14288" cap="flat">
              <a:solidFill>
                <a:srgbClr val="99999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0793" name="Line 478"/>
            <p:cNvSpPr>
              <a:spLocks noChangeShapeType="1"/>
            </p:cNvSpPr>
            <p:nvPr/>
          </p:nvSpPr>
          <p:spPr bwMode="auto">
            <a:xfrm flipH="1">
              <a:off x="3305" y="3225"/>
              <a:ext cx="77" cy="1"/>
            </a:xfrm>
            <a:prstGeom prst="line">
              <a:avLst/>
            </a:prstGeom>
            <a:noFill/>
            <a:ln w="14288">
              <a:solidFill>
                <a:srgbClr val="999999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0794" name="Line 479"/>
            <p:cNvSpPr>
              <a:spLocks noChangeShapeType="1"/>
            </p:cNvSpPr>
            <p:nvPr/>
          </p:nvSpPr>
          <p:spPr bwMode="auto">
            <a:xfrm flipH="1">
              <a:off x="3305" y="3244"/>
              <a:ext cx="77" cy="1"/>
            </a:xfrm>
            <a:prstGeom prst="line">
              <a:avLst/>
            </a:prstGeom>
            <a:noFill/>
            <a:ln w="14288">
              <a:solidFill>
                <a:srgbClr val="999999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0795" name="Line 480"/>
            <p:cNvSpPr>
              <a:spLocks noChangeShapeType="1"/>
            </p:cNvSpPr>
            <p:nvPr/>
          </p:nvSpPr>
          <p:spPr bwMode="auto">
            <a:xfrm flipH="1">
              <a:off x="3171" y="2981"/>
              <a:ext cx="86" cy="1"/>
            </a:xfrm>
            <a:prstGeom prst="line">
              <a:avLst/>
            </a:prstGeom>
            <a:noFill/>
            <a:ln w="14288">
              <a:solidFill>
                <a:srgbClr val="999999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0796" name="Freeform 481"/>
            <p:cNvSpPr>
              <a:spLocks/>
            </p:cNvSpPr>
            <p:nvPr/>
          </p:nvSpPr>
          <p:spPr bwMode="auto">
            <a:xfrm>
              <a:off x="3085" y="2943"/>
              <a:ext cx="115" cy="72"/>
            </a:xfrm>
            <a:custGeom>
              <a:avLst/>
              <a:gdLst>
                <a:gd name="T0" fmla="*/ 19 w 24"/>
                <a:gd name="T1" fmla="*/ 38 h 15"/>
                <a:gd name="T2" fmla="*/ 0 w 24"/>
                <a:gd name="T3" fmla="*/ 72 h 15"/>
                <a:gd name="T4" fmla="*/ 0 w 24"/>
                <a:gd name="T5" fmla="*/ 72 h 15"/>
                <a:gd name="T6" fmla="*/ 58 w 24"/>
                <a:gd name="T7" fmla="*/ 53 h 15"/>
                <a:gd name="T8" fmla="*/ 115 w 24"/>
                <a:gd name="T9" fmla="*/ 38 h 15"/>
                <a:gd name="T10" fmla="*/ 58 w 24"/>
                <a:gd name="T11" fmla="*/ 24 h 15"/>
                <a:gd name="T12" fmla="*/ 0 w 24"/>
                <a:gd name="T13" fmla="*/ 0 h 15"/>
                <a:gd name="T14" fmla="*/ 0 w 24"/>
                <a:gd name="T15" fmla="*/ 5 h 15"/>
                <a:gd name="T16" fmla="*/ 19 w 24"/>
                <a:gd name="T17" fmla="*/ 38 h 15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24" h="15">
                  <a:moveTo>
                    <a:pt x="4" y="8"/>
                  </a:moveTo>
                  <a:cubicBezTo>
                    <a:pt x="0" y="15"/>
                    <a:pt x="0" y="15"/>
                    <a:pt x="0" y="15"/>
                  </a:cubicBezTo>
                  <a:cubicBezTo>
                    <a:pt x="0" y="15"/>
                    <a:pt x="0" y="15"/>
                    <a:pt x="0" y="15"/>
                  </a:cubicBezTo>
                  <a:cubicBezTo>
                    <a:pt x="12" y="11"/>
                    <a:pt x="12" y="11"/>
                    <a:pt x="12" y="11"/>
                  </a:cubicBezTo>
                  <a:cubicBezTo>
                    <a:pt x="16" y="10"/>
                    <a:pt x="20" y="9"/>
                    <a:pt x="24" y="8"/>
                  </a:cubicBezTo>
                  <a:cubicBezTo>
                    <a:pt x="20" y="7"/>
                    <a:pt x="16" y="6"/>
                    <a:pt x="12" y="5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lnTo>
                    <a:pt x="4" y="8"/>
                  </a:lnTo>
                  <a:close/>
                </a:path>
              </a:pathLst>
            </a:custGeom>
            <a:solidFill>
              <a:srgbClr val="9999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0797" name="Line 482"/>
            <p:cNvSpPr>
              <a:spLocks noChangeShapeType="1"/>
            </p:cNvSpPr>
            <p:nvPr/>
          </p:nvSpPr>
          <p:spPr bwMode="auto">
            <a:xfrm>
              <a:off x="1743" y="2766"/>
              <a:ext cx="1" cy="426"/>
            </a:xfrm>
            <a:prstGeom prst="line">
              <a:avLst/>
            </a:prstGeom>
            <a:noFill/>
            <a:ln w="14288">
              <a:solidFill>
                <a:srgbClr val="999999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0798" name="Line 483"/>
            <p:cNvSpPr>
              <a:spLocks noChangeShapeType="1"/>
            </p:cNvSpPr>
            <p:nvPr/>
          </p:nvSpPr>
          <p:spPr bwMode="auto">
            <a:xfrm>
              <a:off x="1829" y="3115"/>
              <a:ext cx="1" cy="24"/>
            </a:xfrm>
            <a:prstGeom prst="line">
              <a:avLst/>
            </a:prstGeom>
            <a:noFill/>
            <a:ln w="14288">
              <a:solidFill>
                <a:srgbClr val="999999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0799" name="Freeform 484"/>
            <p:cNvSpPr>
              <a:spLocks/>
            </p:cNvSpPr>
            <p:nvPr/>
          </p:nvSpPr>
          <p:spPr bwMode="auto">
            <a:xfrm>
              <a:off x="1743" y="3158"/>
              <a:ext cx="48" cy="34"/>
            </a:xfrm>
            <a:custGeom>
              <a:avLst/>
              <a:gdLst>
                <a:gd name="T0" fmla="*/ 48 w 48"/>
                <a:gd name="T1" fmla="*/ 0 h 34"/>
                <a:gd name="T2" fmla="*/ 48 w 48"/>
                <a:gd name="T3" fmla="*/ 34 h 34"/>
                <a:gd name="T4" fmla="*/ 0 w 48"/>
                <a:gd name="T5" fmla="*/ 34 h 34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48" h="34">
                  <a:moveTo>
                    <a:pt x="48" y="0"/>
                  </a:moveTo>
                  <a:lnTo>
                    <a:pt x="48" y="34"/>
                  </a:lnTo>
                  <a:lnTo>
                    <a:pt x="0" y="34"/>
                  </a:lnTo>
                </a:path>
              </a:pathLst>
            </a:custGeom>
            <a:noFill/>
            <a:ln w="14288" cap="flat">
              <a:solidFill>
                <a:srgbClr val="99999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0800" name="Freeform 485"/>
            <p:cNvSpPr>
              <a:spLocks/>
            </p:cNvSpPr>
            <p:nvPr/>
          </p:nvSpPr>
          <p:spPr bwMode="auto">
            <a:xfrm>
              <a:off x="1867" y="3158"/>
              <a:ext cx="129" cy="34"/>
            </a:xfrm>
            <a:custGeom>
              <a:avLst/>
              <a:gdLst>
                <a:gd name="T0" fmla="*/ 129 w 129"/>
                <a:gd name="T1" fmla="*/ 34 h 34"/>
                <a:gd name="T2" fmla="*/ 0 w 129"/>
                <a:gd name="T3" fmla="*/ 34 h 34"/>
                <a:gd name="T4" fmla="*/ 0 w 129"/>
                <a:gd name="T5" fmla="*/ 0 h 34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129" h="34">
                  <a:moveTo>
                    <a:pt x="129" y="34"/>
                  </a:moveTo>
                  <a:lnTo>
                    <a:pt x="0" y="34"/>
                  </a:lnTo>
                  <a:lnTo>
                    <a:pt x="0" y="0"/>
                  </a:lnTo>
                </a:path>
              </a:pathLst>
            </a:custGeom>
            <a:noFill/>
            <a:ln w="14288" cap="flat">
              <a:solidFill>
                <a:srgbClr val="99999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0801" name="Line 486"/>
            <p:cNvSpPr>
              <a:spLocks noChangeShapeType="1"/>
            </p:cNvSpPr>
            <p:nvPr/>
          </p:nvSpPr>
          <p:spPr bwMode="auto">
            <a:xfrm flipH="1">
              <a:off x="1791" y="3158"/>
              <a:ext cx="76" cy="1"/>
            </a:xfrm>
            <a:prstGeom prst="line">
              <a:avLst/>
            </a:prstGeom>
            <a:noFill/>
            <a:ln w="14288">
              <a:solidFill>
                <a:srgbClr val="999999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0802" name="Line 487"/>
            <p:cNvSpPr>
              <a:spLocks noChangeShapeType="1"/>
            </p:cNvSpPr>
            <p:nvPr/>
          </p:nvSpPr>
          <p:spPr bwMode="auto">
            <a:xfrm flipH="1">
              <a:off x="1791" y="3139"/>
              <a:ext cx="76" cy="1"/>
            </a:xfrm>
            <a:prstGeom prst="line">
              <a:avLst/>
            </a:prstGeom>
            <a:noFill/>
            <a:ln w="14288">
              <a:solidFill>
                <a:srgbClr val="999999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0803" name="Line 488"/>
            <p:cNvSpPr>
              <a:spLocks noChangeShapeType="1"/>
            </p:cNvSpPr>
            <p:nvPr/>
          </p:nvSpPr>
          <p:spPr bwMode="auto">
            <a:xfrm>
              <a:off x="1829" y="3005"/>
              <a:ext cx="1" cy="29"/>
            </a:xfrm>
            <a:prstGeom prst="line">
              <a:avLst/>
            </a:prstGeom>
            <a:noFill/>
            <a:ln w="14288">
              <a:solidFill>
                <a:srgbClr val="999999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0804" name="Freeform 489"/>
            <p:cNvSpPr>
              <a:spLocks/>
            </p:cNvSpPr>
            <p:nvPr/>
          </p:nvSpPr>
          <p:spPr bwMode="auto">
            <a:xfrm>
              <a:off x="1743" y="3053"/>
              <a:ext cx="48" cy="33"/>
            </a:xfrm>
            <a:custGeom>
              <a:avLst/>
              <a:gdLst>
                <a:gd name="T0" fmla="*/ 48 w 48"/>
                <a:gd name="T1" fmla="*/ 0 h 33"/>
                <a:gd name="T2" fmla="*/ 48 w 48"/>
                <a:gd name="T3" fmla="*/ 33 h 33"/>
                <a:gd name="T4" fmla="*/ 0 w 48"/>
                <a:gd name="T5" fmla="*/ 33 h 33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48" h="33">
                  <a:moveTo>
                    <a:pt x="48" y="0"/>
                  </a:moveTo>
                  <a:lnTo>
                    <a:pt x="48" y="33"/>
                  </a:lnTo>
                  <a:lnTo>
                    <a:pt x="0" y="33"/>
                  </a:lnTo>
                </a:path>
              </a:pathLst>
            </a:custGeom>
            <a:noFill/>
            <a:ln w="14288" cap="flat">
              <a:solidFill>
                <a:srgbClr val="99999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0805" name="Freeform 490"/>
            <p:cNvSpPr>
              <a:spLocks/>
            </p:cNvSpPr>
            <p:nvPr/>
          </p:nvSpPr>
          <p:spPr bwMode="auto">
            <a:xfrm>
              <a:off x="1867" y="3053"/>
              <a:ext cx="201" cy="33"/>
            </a:xfrm>
            <a:custGeom>
              <a:avLst/>
              <a:gdLst>
                <a:gd name="T0" fmla="*/ 201 w 201"/>
                <a:gd name="T1" fmla="*/ 33 h 33"/>
                <a:gd name="T2" fmla="*/ 0 w 201"/>
                <a:gd name="T3" fmla="*/ 33 h 33"/>
                <a:gd name="T4" fmla="*/ 0 w 201"/>
                <a:gd name="T5" fmla="*/ 0 h 33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01" h="33">
                  <a:moveTo>
                    <a:pt x="201" y="33"/>
                  </a:moveTo>
                  <a:lnTo>
                    <a:pt x="0" y="33"/>
                  </a:lnTo>
                  <a:lnTo>
                    <a:pt x="0" y="0"/>
                  </a:lnTo>
                </a:path>
              </a:pathLst>
            </a:custGeom>
            <a:noFill/>
            <a:ln w="14288" cap="flat">
              <a:solidFill>
                <a:srgbClr val="99999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0806" name="Line 491"/>
            <p:cNvSpPr>
              <a:spLocks noChangeShapeType="1"/>
            </p:cNvSpPr>
            <p:nvPr/>
          </p:nvSpPr>
          <p:spPr bwMode="auto">
            <a:xfrm flipH="1">
              <a:off x="1791" y="3053"/>
              <a:ext cx="76" cy="1"/>
            </a:xfrm>
            <a:prstGeom prst="line">
              <a:avLst/>
            </a:prstGeom>
            <a:noFill/>
            <a:ln w="14288">
              <a:solidFill>
                <a:srgbClr val="999999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0807" name="Line 492"/>
            <p:cNvSpPr>
              <a:spLocks noChangeShapeType="1"/>
            </p:cNvSpPr>
            <p:nvPr/>
          </p:nvSpPr>
          <p:spPr bwMode="auto">
            <a:xfrm flipH="1">
              <a:off x="1791" y="3034"/>
              <a:ext cx="76" cy="1"/>
            </a:xfrm>
            <a:prstGeom prst="line">
              <a:avLst/>
            </a:prstGeom>
            <a:noFill/>
            <a:ln w="14288">
              <a:solidFill>
                <a:srgbClr val="999999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0808" name="Line 493"/>
            <p:cNvSpPr>
              <a:spLocks noChangeShapeType="1"/>
            </p:cNvSpPr>
            <p:nvPr/>
          </p:nvSpPr>
          <p:spPr bwMode="auto">
            <a:xfrm>
              <a:off x="1829" y="2900"/>
              <a:ext cx="1" cy="29"/>
            </a:xfrm>
            <a:prstGeom prst="line">
              <a:avLst/>
            </a:prstGeom>
            <a:noFill/>
            <a:ln w="14288">
              <a:solidFill>
                <a:srgbClr val="999999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0809" name="Freeform 494"/>
            <p:cNvSpPr>
              <a:spLocks/>
            </p:cNvSpPr>
            <p:nvPr/>
          </p:nvSpPr>
          <p:spPr bwMode="auto">
            <a:xfrm>
              <a:off x="1743" y="2948"/>
              <a:ext cx="48" cy="29"/>
            </a:xfrm>
            <a:custGeom>
              <a:avLst/>
              <a:gdLst>
                <a:gd name="T0" fmla="*/ 48 w 48"/>
                <a:gd name="T1" fmla="*/ 0 h 29"/>
                <a:gd name="T2" fmla="*/ 48 w 48"/>
                <a:gd name="T3" fmla="*/ 29 h 29"/>
                <a:gd name="T4" fmla="*/ 0 w 48"/>
                <a:gd name="T5" fmla="*/ 29 h 29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48" h="29">
                  <a:moveTo>
                    <a:pt x="48" y="0"/>
                  </a:moveTo>
                  <a:lnTo>
                    <a:pt x="48" y="29"/>
                  </a:lnTo>
                  <a:lnTo>
                    <a:pt x="0" y="29"/>
                  </a:lnTo>
                </a:path>
              </a:pathLst>
            </a:custGeom>
            <a:noFill/>
            <a:ln w="14288" cap="flat">
              <a:solidFill>
                <a:srgbClr val="99999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0810" name="Freeform 495"/>
            <p:cNvSpPr>
              <a:spLocks/>
            </p:cNvSpPr>
            <p:nvPr/>
          </p:nvSpPr>
          <p:spPr bwMode="auto">
            <a:xfrm>
              <a:off x="1867" y="2948"/>
              <a:ext cx="272" cy="29"/>
            </a:xfrm>
            <a:custGeom>
              <a:avLst/>
              <a:gdLst>
                <a:gd name="T0" fmla="*/ 272 w 272"/>
                <a:gd name="T1" fmla="*/ 29 h 29"/>
                <a:gd name="T2" fmla="*/ 0 w 272"/>
                <a:gd name="T3" fmla="*/ 29 h 29"/>
                <a:gd name="T4" fmla="*/ 0 w 272"/>
                <a:gd name="T5" fmla="*/ 0 h 29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72" h="29">
                  <a:moveTo>
                    <a:pt x="272" y="29"/>
                  </a:moveTo>
                  <a:lnTo>
                    <a:pt x="0" y="29"/>
                  </a:lnTo>
                  <a:lnTo>
                    <a:pt x="0" y="0"/>
                  </a:lnTo>
                </a:path>
              </a:pathLst>
            </a:custGeom>
            <a:noFill/>
            <a:ln w="14288" cap="flat">
              <a:solidFill>
                <a:srgbClr val="99999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0811" name="Line 496"/>
            <p:cNvSpPr>
              <a:spLocks noChangeShapeType="1"/>
            </p:cNvSpPr>
            <p:nvPr/>
          </p:nvSpPr>
          <p:spPr bwMode="auto">
            <a:xfrm flipH="1">
              <a:off x="1791" y="2948"/>
              <a:ext cx="76" cy="1"/>
            </a:xfrm>
            <a:prstGeom prst="line">
              <a:avLst/>
            </a:prstGeom>
            <a:noFill/>
            <a:ln w="14288">
              <a:solidFill>
                <a:srgbClr val="999999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0812" name="Line 497"/>
            <p:cNvSpPr>
              <a:spLocks noChangeShapeType="1"/>
            </p:cNvSpPr>
            <p:nvPr/>
          </p:nvSpPr>
          <p:spPr bwMode="auto">
            <a:xfrm flipH="1">
              <a:off x="1791" y="2929"/>
              <a:ext cx="76" cy="1"/>
            </a:xfrm>
            <a:prstGeom prst="line">
              <a:avLst/>
            </a:prstGeom>
            <a:noFill/>
            <a:ln w="14288">
              <a:solidFill>
                <a:srgbClr val="999999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0813" name="Line 498"/>
            <p:cNvSpPr>
              <a:spLocks noChangeShapeType="1"/>
            </p:cNvSpPr>
            <p:nvPr/>
          </p:nvSpPr>
          <p:spPr bwMode="auto">
            <a:xfrm>
              <a:off x="1829" y="2795"/>
              <a:ext cx="1" cy="24"/>
            </a:xfrm>
            <a:prstGeom prst="line">
              <a:avLst/>
            </a:prstGeom>
            <a:noFill/>
            <a:ln w="14288">
              <a:solidFill>
                <a:srgbClr val="999999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0814" name="Freeform 499"/>
            <p:cNvSpPr>
              <a:spLocks/>
            </p:cNvSpPr>
            <p:nvPr/>
          </p:nvSpPr>
          <p:spPr bwMode="auto">
            <a:xfrm>
              <a:off x="1743" y="2838"/>
              <a:ext cx="48" cy="33"/>
            </a:xfrm>
            <a:custGeom>
              <a:avLst/>
              <a:gdLst>
                <a:gd name="T0" fmla="*/ 48 w 48"/>
                <a:gd name="T1" fmla="*/ 0 h 33"/>
                <a:gd name="T2" fmla="*/ 48 w 48"/>
                <a:gd name="T3" fmla="*/ 33 h 33"/>
                <a:gd name="T4" fmla="*/ 0 w 48"/>
                <a:gd name="T5" fmla="*/ 33 h 33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48" h="33">
                  <a:moveTo>
                    <a:pt x="48" y="0"/>
                  </a:moveTo>
                  <a:lnTo>
                    <a:pt x="48" y="33"/>
                  </a:lnTo>
                  <a:lnTo>
                    <a:pt x="0" y="33"/>
                  </a:lnTo>
                </a:path>
              </a:pathLst>
            </a:custGeom>
            <a:noFill/>
            <a:ln w="14288" cap="flat">
              <a:solidFill>
                <a:srgbClr val="99999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0815" name="Freeform 500"/>
            <p:cNvSpPr>
              <a:spLocks/>
            </p:cNvSpPr>
            <p:nvPr/>
          </p:nvSpPr>
          <p:spPr bwMode="auto">
            <a:xfrm>
              <a:off x="1867" y="2838"/>
              <a:ext cx="344" cy="33"/>
            </a:xfrm>
            <a:custGeom>
              <a:avLst/>
              <a:gdLst>
                <a:gd name="T0" fmla="*/ 344 w 344"/>
                <a:gd name="T1" fmla="*/ 33 h 33"/>
                <a:gd name="T2" fmla="*/ 0 w 344"/>
                <a:gd name="T3" fmla="*/ 33 h 33"/>
                <a:gd name="T4" fmla="*/ 0 w 344"/>
                <a:gd name="T5" fmla="*/ 0 h 33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344" h="33">
                  <a:moveTo>
                    <a:pt x="344" y="33"/>
                  </a:moveTo>
                  <a:lnTo>
                    <a:pt x="0" y="33"/>
                  </a:lnTo>
                  <a:lnTo>
                    <a:pt x="0" y="0"/>
                  </a:lnTo>
                </a:path>
              </a:pathLst>
            </a:custGeom>
            <a:noFill/>
            <a:ln w="14288" cap="flat">
              <a:solidFill>
                <a:srgbClr val="99999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0816" name="Line 501"/>
            <p:cNvSpPr>
              <a:spLocks noChangeShapeType="1"/>
            </p:cNvSpPr>
            <p:nvPr/>
          </p:nvSpPr>
          <p:spPr bwMode="auto">
            <a:xfrm flipH="1">
              <a:off x="1791" y="2838"/>
              <a:ext cx="76" cy="1"/>
            </a:xfrm>
            <a:prstGeom prst="line">
              <a:avLst/>
            </a:prstGeom>
            <a:noFill/>
            <a:ln w="14288">
              <a:solidFill>
                <a:srgbClr val="999999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0817" name="Line 502"/>
            <p:cNvSpPr>
              <a:spLocks noChangeShapeType="1"/>
            </p:cNvSpPr>
            <p:nvPr/>
          </p:nvSpPr>
          <p:spPr bwMode="auto">
            <a:xfrm flipH="1">
              <a:off x="1791" y="2819"/>
              <a:ext cx="76" cy="1"/>
            </a:xfrm>
            <a:prstGeom prst="line">
              <a:avLst/>
            </a:prstGeom>
            <a:noFill/>
            <a:ln w="14288">
              <a:solidFill>
                <a:srgbClr val="999999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0818" name="Line 503"/>
            <p:cNvSpPr>
              <a:spLocks noChangeShapeType="1"/>
            </p:cNvSpPr>
            <p:nvPr/>
          </p:nvSpPr>
          <p:spPr bwMode="auto">
            <a:xfrm>
              <a:off x="1829" y="2690"/>
              <a:ext cx="1" cy="24"/>
            </a:xfrm>
            <a:prstGeom prst="line">
              <a:avLst/>
            </a:prstGeom>
            <a:noFill/>
            <a:ln w="14288">
              <a:solidFill>
                <a:srgbClr val="999999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0819" name="Freeform 504"/>
            <p:cNvSpPr>
              <a:spLocks/>
            </p:cNvSpPr>
            <p:nvPr/>
          </p:nvSpPr>
          <p:spPr bwMode="auto">
            <a:xfrm>
              <a:off x="1743" y="2733"/>
              <a:ext cx="48" cy="33"/>
            </a:xfrm>
            <a:custGeom>
              <a:avLst/>
              <a:gdLst>
                <a:gd name="T0" fmla="*/ 48 w 48"/>
                <a:gd name="T1" fmla="*/ 0 h 33"/>
                <a:gd name="T2" fmla="*/ 48 w 48"/>
                <a:gd name="T3" fmla="*/ 33 h 33"/>
                <a:gd name="T4" fmla="*/ 0 w 48"/>
                <a:gd name="T5" fmla="*/ 33 h 33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48" h="33">
                  <a:moveTo>
                    <a:pt x="48" y="0"/>
                  </a:moveTo>
                  <a:lnTo>
                    <a:pt x="48" y="33"/>
                  </a:lnTo>
                  <a:lnTo>
                    <a:pt x="0" y="33"/>
                  </a:lnTo>
                </a:path>
              </a:pathLst>
            </a:custGeom>
            <a:noFill/>
            <a:ln w="14288" cap="flat">
              <a:solidFill>
                <a:srgbClr val="99999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0820" name="Freeform 505"/>
            <p:cNvSpPr>
              <a:spLocks/>
            </p:cNvSpPr>
            <p:nvPr/>
          </p:nvSpPr>
          <p:spPr bwMode="auto">
            <a:xfrm>
              <a:off x="1867" y="2733"/>
              <a:ext cx="416" cy="33"/>
            </a:xfrm>
            <a:custGeom>
              <a:avLst/>
              <a:gdLst>
                <a:gd name="T0" fmla="*/ 416 w 416"/>
                <a:gd name="T1" fmla="*/ 33 h 33"/>
                <a:gd name="T2" fmla="*/ 0 w 416"/>
                <a:gd name="T3" fmla="*/ 33 h 33"/>
                <a:gd name="T4" fmla="*/ 0 w 416"/>
                <a:gd name="T5" fmla="*/ 0 h 33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416" h="33">
                  <a:moveTo>
                    <a:pt x="416" y="33"/>
                  </a:moveTo>
                  <a:lnTo>
                    <a:pt x="0" y="33"/>
                  </a:lnTo>
                  <a:lnTo>
                    <a:pt x="0" y="0"/>
                  </a:lnTo>
                </a:path>
              </a:pathLst>
            </a:custGeom>
            <a:noFill/>
            <a:ln w="14288" cap="flat">
              <a:solidFill>
                <a:srgbClr val="99999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0821" name="Line 506"/>
            <p:cNvSpPr>
              <a:spLocks noChangeShapeType="1"/>
            </p:cNvSpPr>
            <p:nvPr/>
          </p:nvSpPr>
          <p:spPr bwMode="auto">
            <a:xfrm flipH="1">
              <a:off x="1791" y="2733"/>
              <a:ext cx="76" cy="1"/>
            </a:xfrm>
            <a:prstGeom prst="line">
              <a:avLst/>
            </a:prstGeom>
            <a:noFill/>
            <a:ln w="14288">
              <a:solidFill>
                <a:srgbClr val="999999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0822" name="Line 507"/>
            <p:cNvSpPr>
              <a:spLocks noChangeShapeType="1"/>
            </p:cNvSpPr>
            <p:nvPr/>
          </p:nvSpPr>
          <p:spPr bwMode="auto">
            <a:xfrm flipH="1">
              <a:off x="1791" y="2714"/>
              <a:ext cx="76" cy="1"/>
            </a:xfrm>
            <a:prstGeom prst="line">
              <a:avLst/>
            </a:prstGeom>
            <a:noFill/>
            <a:ln w="14288">
              <a:solidFill>
                <a:srgbClr val="999999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0823" name="Line 508"/>
            <p:cNvSpPr>
              <a:spLocks noChangeShapeType="1"/>
            </p:cNvSpPr>
            <p:nvPr/>
          </p:nvSpPr>
          <p:spPr bwMode="auto">
            <a:xfrm flipH="1">
              <a:off x="1657" y="2977"/>
              <a:ext cx="86" cy="1"/>
            </a:xfrm>
            <a:prstGeom prst="line">
              <a:avLst/>
            </a:prstGeom>
            <a:noFill/>
            <a:ln w="14288">
              <a:solidFill>
                <a:srgbClr val="999999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0824" name="Freeform 509"/>
            <p:cNvSpPr>
              <a:spLocks/>
            </p:cNvSpPr>
            <p:nvPr/>
          </p:nvSpPr>
          <p:spPr bwMode="auto">
            <a:xfrm>
              <a:off x="1571" y="2943"/>
              <a:ext cx="114" cy="72"/>
            </a:xfrm>
            <a:custGeom>
              <a:avLst/>
              <a:gdLst>
                <a:gd name="T0" fmla="*/ 24 w 24"/>
                <a:gd name="T1" fmla="*/ 34 h 15"/>
                <a:gd name="T2" fmla="*/ 0 w 24"/>
                <a:gd name="T3" fmla="*/ 0 h 15"/>
                <a:gd name="T4" fmla="*/ 0 w 24"/>
                <a:gd name="T5" fmla="*/ 0 h 15"/>
                <a:gd name="T6" fmla="*/ 57 w 24"/>
                <a:gd name="T7" fmla="*/ 24 h 15"/>
                <a:gd name="T8" fmla="*/ 114 w 24"/>
                <a:gd name="T9" fmla="*/ 34 h 15"/>
                <a:gd name="T10" fmla="*/ 57 w 24"/>
                <a:gd name="T11" fmla="*/ 48 h 15"/>
                <a:gd name="T12" fmla="*/ 0 w 24"/>
                <a:gd name="T13" fmla="*/ 72 h 15"/>
                <a:gd name="T14" fmla="*/ 0 w 24"/>
                <a:gd name="T15" fmla="*/ 72 h 15"/>
                <a:gd name="T16" fmla="*/ 24 w 24"/>
                <a:gd name="T17" fmla="*/ 34 h 15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24" h="15">
                  <a:moveTo>
                    <a:pt x="5" y="7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12" y="5"/>
                    <a:pt x="12" y="5"/>
                    <a:pt x="12" y="5"/>
                  </a:cubicBezTo>
                  <a:cubicBezTo>
                    <a:pt x="16" y="6"/>
                    <a:pt x="20" y="6"/>
                    <a:pt x="24" y="7"/>
                  </a:cubicBezTo>
                  <a:cubicBezTo>
                    <a:pt x="20" y="8"/>
                    <a:pt x="16" y="9"/>
                    <a:pt x="12" y="10"/>
                  </a:cubicBezTo>
                  <a:cubicBezTo>
                    <a:pt x="0" y="15"/>
                    <a:pt x="0" y="15"/>
                    <a:pt x="0" y="15"/>
                  </a:cubicBezTo>
                  <a:cubicBezTo>
                    <a:pt x="0" y="15"/>
                    <a:pt x="0" y="15"/>
                    <a:pt x="0" y="15"/>
                  </a:cubicBezTo>
                  <a:lnTo>
                    <a:pt x="5" y="7"/>
                  </a:lnTo>
                  <a:close/>
                </a:path>
              </a:pathLst>
            </a:custGeom>
            <a:solidFill>
              <a:srgbClr val="9999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0825" name="Rectangle 510"/>
            <p:cNvSpPr>
              <a:spLocks noChangeArrowheads="1"/>
            </p:cNvSpPr>
            <p:nvPr/>
          </p:nvSpPr>
          <p:spPr bwMode="auto">
            <a:xfrm>
              <a:off x="1924" y="2045"/>
              <a:ext cx="435" cy="435"/>
            </a:xfrm>
            <a:prstGeom prst="rect">
              <a:avLst/>
            </a:prstGeom>
            <a:noFill/>
            <a:ln w="14288">
              <a:solidFill>
                <a:srgbClr val="999999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GB" altLang="en-US"/>
            </a:p>
          </p:txBody>
        </p:sp>
        <p:sp>
          <p:nvSpPr>
            <p:cNvPr id="30826" name="Rectangle 511"/>
            <p:cNvSpPr>
              <a:spLocks noChangeArrowheads="1"/>
            </p:cNvSpPr>
            <p:nvPr/>
          </p:nvSpPr>
          <p:spPr bwMode="auto">
            <a:xfrm>
              <a:off x="3420" y="2045"/>
              <a:ext cx="435" cy="435"/>
            </a:xfrm>
            <a:prstGeom prst="rect">
              <a:avLst/>
            </a:prstGeom>
            <a:noFill/>
            <a:ln w="14288">
              <a:solidFill>
                <a:srgbClr val="999999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GB" altLang="en-US"/>
            </a:p>
          </p:txBody>
        </p:sp>
        <p:sp>
          <p:nvSpPr>
            <p:cNvPr id="30827" name="Line 512"/>
            <p:cNvSpPr>
              <a:spLocks noChangeShapeType="1"/>
            </p:cNvSpPr>
            <p:nvPr/>
          </p:nvSpPr>
          <p:spPr bwMode="auto">
            <a:xfrm flipH="1">
              <a:off x="3692" y="2355"/>
              <a:ext cx="24" cy="1"/>
            </a:xfrm>
            <a:prstGeom prst="line">
              <a:avLst/>
            </a:prstGeom>
            <a:noFill/>
            <a:ln w="14288">
              <a:solidFill>
                <a:srgbClr val="999999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0828" name="Freeform 513"/>
            <p:cNvSpPr>
              <a:spLocks/>
            </p:cNvSpPr>
            <p:nvPr/>
          </p:nvSpPr>
          <p:spPr bwMode="auto">
            <a:xfrm>
              <a:off x="3640" y="2389"/>
              <a:ext cx="33" cy="91"/>
            </a:xfrm>
            <a:custGeom>
              <a:avLst/>
              <a:gdLst>
                <a:gd name="T0" fmla="*/ 33 w 33"/>
                <a:gd name="T1" fmla="*/ 0 h 91"/>
                <a:gd name="T2" fmla="*/ 0 w 33"/>
                <a:gd name="T3" fmla="*/ 0 h 91"/>
                <a:gd name="T4" fmla="*/ 0 w 33"/>
                <a:gd name="T5" fmla="*/ 91 h 91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33" h="91">
                  <a:moveTo>
                    <a:pt x="33" y="0"/>
                  </a:moveTo>
                  <a:lnTo>
                    <a:pt x="0" y="0"/>
                  </a:lnTo>
                  <a:lnTo>
                    <a:pt x="0" y="91"/>
                  </a:lnTo>
                </a:path>
              </a:pathLst>
            </a:custGeom>
            <a:noFill/>
            <a:ln w="14288" cap="flat">
              <a:solidFill>
                <a:srgbClr val="99999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0829" name="Freeform 514"/>
            <p:cNvSpPr>
              <a:spLocks/>
            </p:cNvSpPr>
            <p:nvPr/>
          </p:nvSpPr>
          <p:spPr bwMode="auto">
            <a:xfrm>
              <a:off x="3640" y="2045"/>
              <a:ext cx="33" cy="272"/>
            </a:xfrm>
            <a:custGeom>
              <a:avLst/>
              <a:gdLst>
                <a:gd name="T0" fmla="*/ 0 w 33"/>
                <a:gd name="T1" fmla="*/ 0 h 272"/>
                <a:gd name="T2" fmla="*/ 0 w 33"/>
                <a:gd name="T3" fmla="*/ 272 h 272"/>
                <a:gd name="T4" fmla="*/ 33 w 33"/>
                <a:gd name="T5" fmla="*/ 272 h 272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33" h="272">
                  <a:moveTo>
                    <a:pt x="0" y="0"/>
                  </a:moveTo>
                  <a:lnTo>
                    <a:pt x="0" y="272"/>
                  </a:lnTo>
                  <a:lnTo>
                    <a:pt x="33" y="272"/>
                  </a:lnTo>
                </a:path>
              </a:pathLst>
            </a:custGeom>
            <a:noFill/>
            <a:ln w="14288" cap="flat">
              <a:solidFill>
                <a:srgbClr val="99999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0830" name="Line 515"/>
            <p:cNvSpPr>
              <a:spLocks noChangeShapeType="1"/>
            </p:cNvSpPr>
            <p:nvPr/>
          </p:nvSpPr>
          <p:spPr bwMode="auto">
            <a:xfrm>
              <a:off x="3673" y="2308"/>
              <a:ext cx="1" cy="95"/>
            </a:xfrm>
            <a:prstGeom prst="line">
              <a:avLst/>
            </a:prstGeom>
            <a:noFill/>
            <a:ln w="14288">
              <a:solidFill>
                <a:srgbClr val="999999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0831" name="Line 516"/>
            <p:cNvSpPr>
              <a:spLocks noChangeShapeType="1"/>
            </p:cNvSpPr>
            <p:nvPr/>
          </p:nvSpPr>
          <p:spPr bwMode="auto">
            <a:xfrm>
              <a:off x="3692" y="2331"/>
              <a:ext cx="1" cy="48"/>
            </a:xfrm>
            <a:prstGeom prst="line">
              <a:avLst/>
            </a:prstGeom>
            <a:noFill/>
            <a:ln w="14288">
              <a:solidFill>
                <a:srgbClr val="999999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0832" name="Line 517"/>
            <p:cNvSpPr>
              <a:spLocks noChangeShapeType="1"/>
            </p:cNvSpPr>
            <p:nvPr/>
          </p:nvSpPr>
          <p:spPr bwMode="auto">
            <a:xfrm flipV="1">
              <a:off x="3496" y="2427"/>
              <a:ext cx="19" cy="19"/>
            </a:xfrm>
            <a:prstGeom prst="line">
              <a:avLst/>
            </a:prstGeom>
            <a:noFill/>
            <a:ln w="14288">
              <a:solidFill>
                <a:srgbClr val="999999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0833" name="Freeform 518"/>
            <p:cNvSpPr>
              <a:spLocks/>
            </p:cNvSpPr>
            <p:nvPr/>
          </p:nvSpPr>
          <p:spPr bwMode="auto">
            <a:xfrm>
              <a:off x="3420" y="2260"/>
              <a:ext cx="105" cy="129"/>
            </a:xfrm>
            <a:custGeom>
              <a:avLst/>
              <a:gdLst>
                <a:gd name="T0" fmla="*/ 81 w 105"/>
                <a:gd name="T1" fmla="*/ 129 h 129"/>
                <a:gd name="T2" fmla="*/ 105 w 105"/>
                <a:gd name="T3" fmla="*/ 105 h 129"/>
                <a:gd name="T4" fmla="*/ 0 w 105"/>
                <a:gd name="T5" fmla="*/ 0 h 129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105" h="129">
                  <a:moveTo>
                    <a:pt x="81" y="129"/>
                  </a:moveTo>
                  <a:lnTo>
                    <a:pt x="105" y="105"/>
                  </a:lnTo>
                  <a:lnTo>
                    <a:pt x="0" y="0"/>
                  </a:lnTo>
                </a:path>
              </a:pathLst>
            </a:custGeom>
            <a:noFill/>
            <a:ln w="14288" cap="flat">
              <a:solidFill>
                <a:srgbClr val="99999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0834" name="Freeform 519"/>
            <p:cNvSpPr>
              <a:spLocks/>
            </p:cNvSpPr>
            <p:nvPr/>
          </p:nvSpPr>
          <p:spPr bwMode="auto">
            <a:xfrm>
              <a:off x="3554" y="2417"/>
              <a:ext cx="86" cy="63"/>
            </a:xfrm>
            <a:custGeom>
              <a:avLst/>
              <a:gdLst>
                <a:gd name="T0" fmla="*/ 0 w 86"/>
                <a:gd name="T1" fmla="*/ 20 h 63"/>
                <a:gd name="T2" fmla="*/ 23 w 86"/>
                <a:gd name="T3" fmla="*/ 0 h 63"/>
                <a:gd name="T4" fmla="*/ 86 w 86"/>
                <a:gd name="T5" fmla="*/ 63 h 63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86" h="63">
                  <a:moveTo>
                    <a:pt x="0" y="20"/>
                  </a:moveTo>
                  <a:lnTo>
                    <a:pt x="23" y="0"/>
                  </a:lnTo>
                  <a:lnTo>
                    <a:pt x="86" y="63"/>
                  </a:lnTo>
                </a:path>
              </a:pathLst>
            </a:custGeom>
            <a:noFill/>
            <a:ln w="14288" cap="flat">
              <a:solidFill>
                <a:srgbClr val="99999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0835" name="Line 520"/>
            <p:cNvSpPr>
              <a:spLocks noChangeShapeType="1"/>
            </p:cNvSpPr>
            <p:nvPr/>
          </p:nvSpPr>
          <p:spPr bwMode="auto">
            <a:xfrm flipH="1" flipV="1">
              <a:off x="3496" y="2379"/>
              <a:ext cx="67" cy="67"/>
            </a:xfrm>
            <a:prstGeom prst="line">
              <a:avLst/>
            </a:prstGeom>
            <a:noFill/>
            <a:ln w="14288">
              <a:solidFill>
                <a:srgbClr val="999999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0836" name="Line 521"/>
            <p:cNvSpPr>
              <a:spLocks noChangeShapeType="1"/>
            </p:cNvSpPr>
            <p:nvPr/>
          </p:nvSpPr>
          <p:spPr bwMode="auto">
            <a:xfrm flipH="1" flipV="1">
              <a:off x="3496" y="2408"/>
              <a:ext cx="38" cy="33"/>
            </a:xfrm>
            <a:prstGeom prst="line">
              <a:avLst/>
            </a:prstGeom>
            <a:noFill/>
            <a:ln w="14288">
              <a:solidFill>
                <a:srgbClr val="999999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0837" name="Line 522"/>
            <p:cNvSpPr>
              <a:spLocks noChangeShapeType="1"/>
            </p:cNvSpPr>
            <p:nvPr/>
          </p:nvSpPr>
          <p:spPr bwMode="auto">
            <a:xfrm flipH="1" flipV="1">
              <a:off x="3764" y="2427"/>
              <a:ext cx="19" cy="19"/>
            </a:xfrm>
            <a:prstGeom prst="line">
              <a:avLst/>
            </a:prstGeom>
            <a:noFill/>
            <a:ln w="14288">
              <a:solidFill>
                <a:srgbClr val="999999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0838" name="Freeform 523"/>
            <p:cNvSpPr>
              <a:spLocks/>
            </p:cNvSpPr>
            <p:nvPr/>
          </p:nvSpPr>
          <p:spPr bwMode="auto">
            <a:xfrm>
              <a:off x="3754" y="2260"/>
              <a:ext cx="101" cy="129"/>
            </a:xfrm>
            <a:custGeom>
              <a:avLst/>
              <a:gdLst>
                <a:gd name="T0" fmla="*/ 19 w 101"/>
                <a:gd name="T1" fmla="*/ 129 h 129"/>
                <a:gd name="T2" fmla="*/ 0 w 101"/>
                <a:gd name="T3" fmla="*/ 105 h 129"/>
                <a:gd name="T4" fmla="*/ 101 w 101"/>
                <a:gd name="T5" fmla="*/ 0 h 129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101" h="129">
                  <a:moveTo>
                    <a:pt x="19" y="129"/>
                  </a:moveTo>
                  <a:lnTo>
                    <a:pt x="0" y="105"/>
                  </a:lnTo>
                  <a:lnTo>
                    <a:pt x="101" y="0"/>
                  </a:lnTo>
                </a:path>
              </a:pathLst>
            </a:custGeom>
            <a:noFill/>
            <a:ln w="14288" cap="flat">
              <a:solidFill>
                <a:srgbClr val="99999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0839" name="Freeform 524"/>
            <p:cNvSpPr>
              <a:spLocks/>
            </p:cNvSpPr>
            <p:nvPr/>
          </p:nvSpPr>
          <p:spPr bwMode="auto">
            <a:xfrm>
              <a:off x="3640" y="2417"/>
              <a:ext cx="86" cy="63"/>
            </a:xfrm>
            <a:custGeom>
              <a:avLst/>
              <a:gdLst>
                <a:gd name="T0" fmla="*/ 86 w 86"/>
                <a:gd name="T1" fmla="*/ 20 h 63"/>
                <a:gd name="T2" fmla="*/ 62 w 86"/>
                <a:gd name="T3" fmla="*/ 0 h 63"/>
                <a:gd name="T4" fmla="*/ 0 w 86"/>
                <a:gd name="T5" fmla="*/ 63 h 63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86" h="63">
                  <a:moveTo>
                    <a:pt x="86" y="20"/>
                  </a:moveTo>
                  <a:lnTo>
                    <a:pt x="62" y="0"/>
                  </a:lnTo>
                  <a:lnTo>
                    <a:pt x="0" y="63"/>
                  </a:lnTo>
                </a:path>
              </a:pathLst>
            </a:custGeom>
            <a:noFill/>
            <a:ln w="14288" cap="flat">
              <a:solidFill>
                <a:srgbClr val="99999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0840" name="Line 525"/>
            <p:cNvSpPr>
              <a:spLocks noChangeShapeType="1"/>
            </p:cNvSpPr>
            <p:nvPr/>
          </p:nvSpPr>
          <p:spPr bwMode="auto">
            <a:xfrm flipV="1">
              <a:off x="3716" y="2379"/>
              <a:ext cx="67" cy="67"/>
            </a:xfrm>
            <a:prstGeom prst="line">
              <a:avLst/>
            </a:prstGeom>
            <a:noFill/>
            <a:ln w="14288">
              <a:solidFill>
                <a:srgbClr val="999999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0841" name="Line 526"/>
            <p:cNvSpPr>
              <a:spLocks noChangeShapeType="1"/>
            </p:cNvSpPr>
            <p:nvPr/>
          </p:nvSpPr>
          <p:spPr bwMode="auto">
            <a:xfrm flipV="1">
              <a:off x="3745" y="2408"/>
              <a:ext cx="33" cy="33"/>
            </a:xfrm>
            <a:prstGeom prst="line">
              <a:avLst/>
            </a:prstGeom>
            <a:noFill/>
            <a:ln w="14288">
              <a:solidFill>
                <a:srgbClr val="999999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0842" name="Line 527"/>
            <p:cNvSpPr>
              <a:spLocks noChangeShapeType="1"/>
            </p:cNvSpPr>
            <p:nvPr/>
          </p:nvSpPr>
          <p:spPr bwMode="auto">
            <a:xfrm>
              <a:off x="3496" y="2078"/>
              <a:ext cx="19" cy="19"/>
            </a:xfrm>
            <a:prstGeom prst="line">
              <a:avLst/>
            </a:prstGeom>
            <a:noFill/>
            <a:ln w="14288">
              <a:solidFill>
                <a:srgbClr val="999999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0843" name="Freeform 528"/>
            <p:cNvSpPr>
              <a:spLocks/>
            </p:cNvSpPr>
            <p:nvPr/>
          </p:nvSpPr>
          <p:spPr bwMode="auto">
            <a:xfrm>
              <a:off x="3420" y="2136"/>
              <a:ext cx="105" cy="124"/>
            </a:xfrm>
            <a:custGeom>
              <a:avLst/>
              <a:gdLst>
                <a:gd name="T0" fmla="*/ 81 w 105"/>
                <a:gd name="T1" fmla="*/ 0 h 124"/>
                <a:gd name="T2" fmla="*/ 105 w 105"/>
                <a:gd name="T3" fmla="*/ 23 h 124"/>
                <a:gd name="T4" fmla="*/ 0 w 105"/>
                <a:gd name="T5" fmla="*/ 124 h 124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105" h="124">
                  <a:moveTo>
                    <a:pt x="81" y="0"/>
                  </a:moveTo>
                  <a:lnTo>
                    <a:pt x="105" y="23"/>
                  </a:lnTo>
                  <a:lnTo>
                    <a:pt x="0" y="124"/>
                  </a:lnTo>
                </a:path>
              </a:pathLst>
            </a:custGeom>
            <a:noFill/>
            <a:ln w="14288" cap="flat">
              <a:solidFill>
                <a:srgbClr val="99999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0844" name="Freeform 529"/>
            <p:cNvSpPr>
              <a:spLocks/>
            </p:cNvSpPr>
            <p:nvPr/>
          </p:nvSpPr>
          <p:spPr bwMode="auto">
            <a:xfrm>
              <a:off x="3554" y="2045"/>
              <a:ext cx="86" cy="62"/>
            </a:xfrm>
            <a:custGeom>
              <a:avLst/>
              <a:gdLst>
                <a:gd name="T0" fmla="*/ 0 w 86"/>
                <a:gd name="T1" fmla="*/ 38 h 62"/>
                <a:gd name="T2" fmla="*/ 23 w 86"/>
                <a:gd name="T3" fmla="*/ 62 h 62"/>
                <a:gd name="T4" fmla="*/ 86 w 86"/>
                <a:gd name="T5" fmla="*/ 0 h 62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86" h="62">
                  <a:moveTo>
                    <a:pt x="0" y="38"/>
                  </a:moveTo>
                  <a:lnTo>
                    <a:pt x="23" y="62"/>
                  </a:lnTo>
                  <a:lnTo>
                    <a:pt x="86" y="0"/>
                  </a:lnTo>
                </a:path>
              </a:pathLst>
            </a:custGeom>
            <a:noFill/>
            <a:ln w="14288" cap="flat">
              <a:solidFill>
                <a:srgbClr val="99999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0845" name="Line 530"/>
            <p:cNvSpPr>
              <a:spLocks noChangeShapeType="1"/>
            </p:cNvSpPr>
            <p:nvPr/>
          </p:nvSpPr>
          <p:spPr bwMode="auto">
            <a:xfrm flipH="1">
              <a:off x="3496" y="2073"/>
              <a:ext cx="67" cy="72"/>
            </a:xfrm>
            <a:prstGeom prst="line">
              <a:avLst/>
            </a:prstGeom>
            <a:noFill/>
            <a:ln w="14288">
              <a:solidFill>
                <a:srgbClr val="999999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0846" name="Line 531"/>
            <p:cNvSpPr>
              <a:spLocks noChangeShapeType="1"/>
            </p:cNvSpPr>
            <p:nvPr/>
          </p:nvSpPr>
          <p:spPr bwMode="auto">
            <a:xfrm flipH="1">
              <a:off x="3496" y="2078"/>
              <a:ext cx="38" cy="34"/>
            </a:xfrm>
            <a:prstGeom prst="line">
              <a:avLst/>
            </a:prstGeom>
            <a:noFill/>
            <a:ln w="14288">
              <a:solidFill>
                <a:srgbClr val="999999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0847" name="Line 532"/>
            <p:cNvSpPr>
              <a:spLocks noChangeShapeType="1"/>
            </p:cNvSpPr>
            <p:nvPr/>
          </p:nvSpPr>
          <p:spPr bwMode="auto">
            <a:xfrm flipH="1">
              <a:off x="3764" y="2078"/>
              <a:ext cx="19" cy="19"/>
            </a:xfrm>
            <a:prstGeom prst="line">
              <a:avLst/>
            </a:prstGeom>
            <a:noFill/>
            <a:ln w="14288">
              <a:solidFill>
                <a:srgbClr val="999999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0848" name="Freeform 533"/>
            <p:cNvSpPr>
              <a:spLocks/>
            </p:cNvSpPr>
            <p:nvPr/>
          </p:nvSpPr>
          <p:spPr bwMode="auto">
            <a:xfrm>
              <a:off x="3754" y="2136"/>
              <a:ext cx="101" cy="124"/>
            </a:xfrm>
            <a:custGeom>
              <a:avLst/>
              <a:gdLst>
                <a:gd name="T0" fmla="*/ 19 w 101"/>
                <a:gd name="T1" fmla="*/ 0 h 124"/>
                <a:gd name="T2" fmla="*/ 0 w 101"/>
                <a:gd name="T3" fmla="*/ 23 h 124"/>
                <a:gd name="T4" fmla="*/ 101 w 101"/>
                <a:gd name="T5" fmla="*/ 124 h 124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101" h="124">
                  <a:moveTo>
                    <a:pt x="19" y="0"/>
                  </a:moveTo>
                  <a:lnTo>
                    <a:pt x="0" y="23"/>
                  </a:lnTo>
                  <a:lnTo>
                    <a:pt x="101" y="124"/>
                  </a:lnTo>
                </a:path>
              </a:pathLst>
            </a:custGeom>
            <a:noFill/>
            <a:ln w="14288" cap="flat">
              <a:solidFill>
                <a:srgbClr val="99999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0849" name="Freeform 534"/>
            <p:cNvSpPr>
              <a:spLocks/>
            </p:cNvSpPr>
            <p:nvPr/>
          </p:nvSpPr>
          <p:spPr bwMode="auto">
            <a:xfrm>
              <a:off x="3640" y="2045"/>
              <a:ext cx="86" cy="62"/>
            </a:xfrm>
            <a:custGeom>
              <a:avLst/>
              <a:gdLst>
                <a:gd name="T0" fmla="*/ 86 w 86"/>
                <a:gd name="T1" fmla="*/ 38 h 62"/>
                <a:gd name="T2" fmla="*/ 62 w 86"/>
                <a:gd name="T3" fmla="*/ 62 h 62"/>
                <a:gd name="T4" fmla="*/ 0 w 86"/>
                <a:gd name="T5" fmla="*/ 0 h 62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86" h="62">
                  <a:moveTo>
                    <a:pt x="86" y="38"/>
                  </a:moveTo>
                  <a:lnTo>
                    <a:pt x="62" y="62"/>
                  </a:lnTo>
                  <a:lnTo>
                    <a:pt x="0" y="0"/>
                  </a:lnTo>
                </a:path>
              </a:pathLst>
            </a:custGeom>
            <a:noFill/>
            <a:ln w="14288" cap="flat">
              <a:solidFill>
                <a:srgbClr val="99999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0850" name="Line 535"/>
            <p:cNvSpPr>
              <a:spLocks noChangeShapeType="1"/>
            </p:cNvSpPr>
            <p:nvPr/>
          </p:nvSpPr>
          <p:spPr bwMode="auto">
            <a:xfrm>
              <a:off x="3716" y="2073"/>
              <a:ext cx="67" cy="72"/>
            </a:xfrm>
            <a:prstGeom prst="line">
              <a:avLst/>
            </a:prstGeom>
            <a:noFill/>
            <a:ln w="14288">
              <a:solidFill>
                <a:srgbClr val="999999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0851" name="Line 536"/>
            <p:cNvSpPr>
              <a:spLocks noChangeShapeType="1"/>
            </p:cNvSpPr>
            <p:nvPr/>
          </p:nvSpPr>
          <p:spPr bwMode="auto">
            <a:xfrm>
              <a:off x="3745" y="2078"/>
              <a:ext cx="33" cy="34"/>
            </a:xfrm>
            <a:prstGeom prst="line">
              <a:avLst/>
            </a:prstGeom>
            <a:noFill/>
            <a:ln w="14288">
              <a:solidFill>
                <a:srgbClr val="999999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0852" name="Line 537"/>
            <p:cNvSpPr>
              <a:spLocks noChangeShapeType="1"/>
            </p:cNvSpPr>
            <p:nvPr/>
          </p:nvSpPr>
          <p:spPr bwMode="auto">
            <a:xfrm flipH="1">
              <a:off x="1657" y="1533"/>
              <a:ext cx="86" cy="1"/>
            </a:xfrm>
            <a:prstGeom prst="line">
              <a:avLst/>
            </a:prstGeom>
            <a:noFill/>
            <a:ln w="14288">
              <a:solidFill>
                <a:srgbClr val="C66B5A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0853" name="Freeform 538"/>
            <p:cNvSpPr>
              <a:spLocks/>
            </p:cNvSpPr>
            <p:nvPr/>
          </p:nvSpPr>
          <p:spPr bwMode="auto">
            <a:xfrm>
              <a:off x="1571" y="1500"/>
              <a:ext cx="114" cy="67"/>
            </a:xfrm>
            <a:custGeom>
              <a:avLst/>
              <a:gdLst>
                <a:gd name="T0" fmla="*/ 0 w 24"/>
                <a:gd name="T1" fmla="*/ 0 h 14"/>
                <a:gd name="T2" fmla="*/ 0 w 24"/>
                <a:gd name="T3" fmla="*/ 0 h 14"/>
                <a:gd name="T4" fmla="*/ 57 w 24"/>
                <a:gd name="T5" fmla="*/ 19 h 14"/>
                <a:gd name="T6" fmla="*/ 114 w 24"/>
                <a:gd name="T7" fmla="*/ 34 h 14"/>
                <a:gd name="T8" fmla="*/ 57 w 24"/>
                <a:gd name="T9" fmla="*/ 48 h 14"/>
                <a:gd name="T10" fmla="*/ 0 w 24"/>
                <a:gd name="T11" fmla="*/ 67 h 14"/>
                <a:gd name="T12" fmla="*/ 0 w 24"/>
                <a:gd name="T13" fmla="*/ 67 h 14"/>
                <a:gd name="T14" fmla="*/ 24 w 24"/>
                <a:gd name="T15" fmla="*/ 34 h 14"/>
                <a:gd name="T16" fmla="*/ 0 w 24"/>
                <a:gd name="T17" fmla="*/ 0 h 14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24" h="14">
                  <a:moveTo>
                    <a:pt x="0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12" y="4"/>
                    <a:pt x="12" y="4"/>
                    <a:pt x="12" y="4"/>
                  </a:cubicBezTo>
                  <a:cubicBezTo>
                    <a:pt x="16" y="5"/>
                    <a:pt x="20" y="6"/>
                    <a:pt x="24" y="7"/>
                  </a:cubicBezTo>
                  <a:cubicBezTo>
                    <a:pt x="20" y="8"/>
                    <a:pt x="16" y="9"/>
                    <a:pt x="12" y="10"/>
                  </a:cubicBezTo>
                  <a:cubicBezTo>
                    <a:pt x="0" y="14"/>
                    <a:pt x="0" y="14"/>
                    <a:pt x="0" y="14"/>
                  </a:cubicBezTo>
                  <a:cubicBezTo>
                    <a:pt x="0" y="14"/>
                    <a:pt x="0" y="14"/>
                    <a:pt x="0" y="14"/>
                  </a:cubicBezTo>
                  <a:cubicBezTo>
                    <a:pt x="5" y="7"/>
                    <a:pt x="5" y="7"/>
                    <a:pt x="5" y="7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C66B5A"/>
            </a:solidFill>
            <a:ln w="9525">
              <a:solidFill>
                <a:srgbClr val="C66B5A"/>
              </a:solidFill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30854" name="Line 539"/>
            <p:cNvSpPr>
              <a:spLocks noChangeShapeType="1"/>
            </p:cNvSpPr>
            <p:nvPr/>
          </p:nvSpPr>
          <p:spPr bwMode="auto">
            <a:xfrm>
              <a:off x="4318" y="2656"/>
              <a:ext cx="1" cy="86"/>
            </a:xfrm>
            <a:prstGeom prst="line">
              <a:avLst/>
            </a:prstGeom>
            <a:noFill/>
            <a:ln w="14288">
              <a:solidFill>
                <a:srgbClr val="C66B5A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0855" name="Freeform 540"/>
            <p:cNvSpPr>
              <a:spLocks/>
            </p:cNvSpPr>
            <p:nvPr/>
          </p:nvSpPr>
          <p:spPr bwMode="auto">
            <a:xfrm>
              <a:off x="4285" y="2714"/>
              <a:ext cx="71" cy="114"/>
            </a:xfrm>
            <a:custGeom>
              <a:avLst/>
              <a:gdLst>
                <a:gd name="T0" fmla="*/ 71 w 15"/>
                <a:gd name="T1" fmla="*/ 0 h 24"/>
                <a:gd name="T2" fmla="*/ 71 w 15"/>
                <a:gd name="T3" fmla="*/ 0 h 24"/>
                <a:gd name="T4" fmla="*/ 47 w 15"/>
                <a:gd name="T5" fmla="*/ 57 h 24"/>
                <a:gd name="T6" fmla="*/ 33 w 15"/>
                <a:gd name="T7" fmla="*/ 114 h 24"/>
                <a:gd name="T8" fmla="*/ 24 w 15"/>
                <a:gd name="T9" fmla="*/ 57 h 24"/>
                <a:gd name="T10" fmla="*/ 0 w 15"/>
                <a:gd name="T11" fmla="*/ 0 h 24"/>
                <a:gd name="T12" fmla="*/ 0 w 15"/>
                <a:gd name="T13" fmla="*/ 0 h 24"/>
                <a:gd name="T14" fmla="*/ 33 w 15"/>
                <a:gd name="T15" fmla="*/ 19 h 24"/>
                <a:gd name="T16" fmla="*/ 71 w 15"/>
                <a:gd name="T17" fmla="*/ 0 h 24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15" h="24">
                  <a:moveTo>
                    <a:pt x="15" y="0"/>
                  </a:moveTo>
                  <a:cubicBezTo>
                    <a:pt x="15" y="0"/>
                    <a:pt x="15" y="0"/>
                    <a:pt x="15" y="0"/>
                  </a:cubicBezTo>
                  <a:cubicBezTo>
                    <a:pt x="10" y="12"/>
                    <a:pt x="10" y="12"/>
                    <a:pt x="10" y="12"/>
                  </a:cubicBezTo>
                  <a:cubicBezTo>
                    <a:pt x="9" y="16"/>
                    <a:pt x="8" y="20"/>
                    <a:pt x="7" y="24"/>
                  </a:cubicBezTo>
                  <a:cubicBezTo>
                    <a:pt x="6" y="20"/>
                    <a:pt x="6" y="16"/>
                    <a:pt x="5" y="1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7" y="4"/>
                    <a:pt x="7" y="4"/>
                    <a:pt x="7" y="4"/>
                  </a:cubicBezTo>
                  <a:lnTo>
                    <a:pt x="15" y="0"/>
                  </a:lnTo>
                  <a:close/>
                </a:path>
              </a:pathLst>
            </a:custGeom>
            <a:solidFill>
              <a:srgbClr val="C66B5A"/>
            </a:solidFill>
            <a:ln w="9525">
              <a:solidFill>
                <a:srgbClr val="C66B5A"/>
              </a:solidFill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30856" name="Line 541"/>
            <p:cNvSpPr>
              <a:spLocks noChangeShapeType="1"/>
            </p:cNvSpPr>
            <p:nvPr/>
          </p:nvSpPr>
          <p:spPr bwMode="auto">
            <a:xfrm>
              <a:off x="1829" y="1586"/>
              <a:ext cx="1" cy="24"/>
            </a:xfrm>
            <a:prstGeom prst="line">
              <a:avLst/>
            </a:prstGeom>
            <a:noFill/>
            <a:ln w="14288">
              <a:solidFill>
                <a:srgbClr val="C66B5A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0857" name="Freeform 542"/>
            <p:cNvSpPr>
              <a:spLocks/>
            </p:cNvSpPr>
            <p:nvPr/>
          </p:nvSpPr>
          <p:spPr bwMode="auto">
            <a:xfrm>
              <a:off x="1743" y="1533"/>
              <a:ext cx="48" cy="29"/>
            </a:xfrm>
            <a:custGeom>
              <a:avLst/>
              <a:gdLst>
                <a:gd name="T0" fmla="*/ 0 w 48"/>
                <a:gd name="T1" fmla="*/ 0 h 29"/>
                <a:gd name="T2" fmla="*/ 48 w 48"/>
                <a:gd name="T3" fmla="*/ 0 h 29"/>
                <a:gd name="T4" fmla="*/ 48 w 48"/>
                <a:gd name="T5" fmla="*/ 29 h 29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48" h="29">
                  <a:moveTo>
                    <a:pt x="0" y="0"/>
                  </a:moveTo>
                  <a:lnTo>
                    <a:pt x="48" y="0"/>
                  </a:lnTo>
                  <a:lnTo>
                    <a:pt x="48" y="29"/>
                  </a:lnTo>
                </a:path>
              </a:pathLst>
            </a:custGeom>
            <a:noFill/>
            <a:ln w="14288" cap="flat">
              <a:solidFill>
                <a:srgbClr val="C66B5A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0858" name="Line 543"/>
            <p:cNvSpPr>
              <a:spLocks noChangeShapeType="1"/>
            </p:cNvSpPr>
            <p:nvPr/>
          </p:nvSpPr>
          <p:spPr bwMode="auto">
            <a:xfrm>
              <a:off x="1791" y="1562"/>
              <a:ext cx="76" cy="1"/>
            </a:xfrm>
            <a:prstGeom prst="line">
              <a:avLst/>
            </a:prstGeom>
            <a:noFill/>
            <a:ln w="14288">
              <a:solidFill>
                <a:srgbClr val="C66B5A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0859" name="Line 544"/>
            <p:cNvSpPr>
              <a:spLocks noChangeShapeType="1"/>
            </p:cNvSpPr>
            <p:nvPr/>
          </p:nvSpPr>
          <p:spPr bwMode="auto">
            <a:xfrm flipH="1">
              <a:off x="1791" y="1586"/>
              <a:ext cx="76" cy="1"/>
            </a:xfrm>
            <a:prstGeom prst="line">
              <a:avLst/>
            </a:prstGeom>
            <a:noFill/>
            <a:ln w="14288">
              <a:solidFill>
                <a:srgbClr val="C66B5A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0860" name="Line 545"/>
            <p:cNvSpPr>
              <a:spLocks noChangeShapeType="1"/>
            </p:cNvSpPr>
            <p:nvPr/>
          </p:nvSpPr>
          <p:spPr bwMode="auto">
            <a:xfrm flipV="1">
              <a:off x="2264" y="2078"/>
              <a:ext cx="19" cy="19"/>
            </a:xfrm>
            <a:prstGeom prst="line">
              <a:avLst/>
            </a:prstGeom>
            <a:noFill/>
            <a:ln w="14288">
              <a:solidFill>
                <a:srgbClr val="C66B5A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0861" name="Freeform 546"/>
            <p:cNvSpPr>
              <a:spLocks/>
            </p:cNvSpPr>
            <p:nvPr/>
          </p:nvSpPr>
          <p:spPr bwMode="auto">
            <a:xfrm>
              <a:off x="1867" y="1533"/>
              <a:ext cx="358" cy="574"/>
            </a:xfrm>
            <a:custGeom>
              <a:avLst/>
              <a:gdLst>
                <a:gd name="T0" fmla="*/ 0 w 358"/>
                <a:gd name="T1" fmla="*/ 29 h 574"/>
                <a:gd name="T2" fmla="*/ 0 w 358"/>
                <a:gd name="T3" fmla="*/ 0 h 574"/>
                <a:gd name="T4" fmla="*/ 272 w 358"/>
                <a:gd name="T5" fmla="*/ 0 h 574"/>
                <a:gd name="T6" fmla="*/ 272 w 358"/>
                <a:gd name="T7" fmla="*/ 512 h 574"/>
                <a:gd name="T8" fmla="*/ 334 w 358"/>
                <a:gd name="T9" fmla="*/ 574 h 574"/>
                <a:gd name="T10" fmla="*/ 358 w 358"/>
                <a:gd name="T11" fmla="*/ 550 h 574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358" h="574">
                  <a:moveTo>
                    <a:pt x="0" y="29"/>
                  </a:moveTo>
                  <a:lnTo>
                    <a:pt x="0" y="0"/>
                  </a:lnTo>
                  <a:lnTo>
                    <a:pt x="272" y="0"/>
                  </a:lnTo>
                  <a:lnTo>
                    <a:pt x="272" y="512"/>
                  </a:lnTo>
                  <a:lnTo>
                    <a:pt x="334" y="574"/>
                  </a:lnTo>
                  <a:lnTo>
                    <a:pt x="358" y="550"/>
                  </a:lnTo>
                </a:path>
              </a:pathLst>
            </a:custGeom>
            <a:noFill/>
            <a:ln w="14288" cap="flat">
              <a:solidFill>
                <a:srgbClr val="C66B5A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0862" name="Line 547"/>
            <p:cNvSpPr>
              <a:spLocks noChangeShapeType="1"/>
            </p:cNvSpPr>
            <p:nvPr/>
          </p:nvSpPr>
          <p:spPr bwMode="auto">
            <a:xfrm flipH="1" flipV="1">
              <a:off x="2216" y="2073"/>
              <a:ext cx="67" cy="72"/>
            </a:xfrm>
            <a:prstGeom prst="line">
              <a:avLst/>
            </a:prstGeom>
            <a:noFill/>
            <a:ln w="14288">
              <a:solidFill>
                <a:srgbClr val="C66B5A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0863" name="Line 548"/>
            <p:cNvSpPr>
              <a:spLocks noChangeShapeType="1"/>
            </p:cNvSpPr>
            <p:nvPr/>
          </p:nvSpPr>
          <p:spPr bwMode="auto">
            <a:xfrm>
              <a:off x="2249" y="2078"/>
              <a:ext cx="34" cy="34"/>
            </a:xfrm>
            <a:prstGeom prst="line">
              <a:avLst/>
            </a:prstGeom>
            <a:noFill/>
            <a:ln w="14288">
              <a:solidFill>
                <a:srgbClr val="C66B5A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0864" name="Line 549"/>
            <p:cNvSpPr>
              <a:spLocks noChangeShapeType="1"/>
            </p:cNvSpPr>
            <p:nvPr/>
          </p:nvSpPr>
          <p:spPr bwMode="auto">
            <a:xfrm flipV="1">
              <a:off x="3554" y="2183"/>
              <a:ext cx="1" cy="24"/>
            </a:xfrm>
            <a:prstGeom prst="line">
              <a:avLst/>
            </a:prstGeom>
            <a:noFill/>
            <a:ln w="14288">
              <a:solidFill>
                <a:srgbClr val="C66B5A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0865" name="Freeform 550"/>
            <p:cNvSpPr>
              <a:spLocks/>
            </p:cNvSpPr>
            <p:nvPr/>
          </p:nvSpPr>
          <p:spPr bwMode="auto">
            <a:xfrm>
              <a:off x="3420" y="2231"/>
              <a:ext cx="95" cy="29"/>
            </a:xfrm>
            <a:custGeom>
              <a:avLst/>
              <a:gdLst>
                <a:gd name="T0" fmla="*/ 95 w 95"/>
                <a:gd name="T1" fmla="*/ 0 h 29"/>
                <a:gd name="T2" fmla="*/ 95 w 95"/>
                <a:gd name="T3" fmla="*/ 29 h 29"/>
                <a:gd name="T4" fmla="*/ 0 w 95"/>
                <a:gd name="T5" fmla="*/ 29 h 29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95" h="29">
                  <a:moveTo>
                    <a:pt x="95" y="0"/>
                  </a:moveTo>
                  <a:lnTo>
                    <a:pt x="95" y="29"/>
                  </a:lnTo>
                  <a:lnTo>
                    <a:pt x="0" y="29"/>
                  </a:lnTo>
                </a:path>
              </a:pathLst>
            </a:custGeom>
            <a:noFill/>
            <a:ln w="14288" cap="flat">
              <a:solidFill>
                <a:srgbClr val="C66B5A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0866" name="Line 551"/>
            <p:cNvSpPr>
              <a:spLocks noChangeShapeType="1"/>
            </p:cNvSpPr>
            <p:nvPr/>
          </p:nvSpPr>
          <p:spPr bwMode="auto">
            <a:xfrm flipH="1">
              <a:off x="3506" y="2231"/>
              <a:ext cx="95" cy="1"/>
            </a:xfrm>
            <a:prstGeom prst="line">
              <a:avLst/>
            </a:prstGeom>
            <a:noFill/>
            <a:ln w="14288">
              <a:solidFill>
                <a:srgbClr val="C66B5A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0867" name="Line 552"/>
            <p:cNvSpPr>
              <a:spLocks noChangeShapeType="1"/>
            </p:cNvSpPr>
            <p:nvPr/>
          </p:nvSpPr>
          <p:spPr bwMode="auto">
            <a:xfrm>
              <a:off x="3530" y="2212"/>
              <a:ext cx="47" cy="1"/>
            </a:xfrm>
            <a:prstGeom prst="line">
              <a:avLst/>
            </a:prstGeom>
            <a:noFill/>
            <a:ln w="14288">
              <a:solidFill>
                <a:srgbClr val="C66B5A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0868" name="Line 553"/>
            <p:cNvSpPr>
              <a:spLocks noChangeShapeType="1"/>
            </p:cNvSpPr>
            <p:nvPr/>
          </p:nvSpPr>
          <p:spPr bwMode="auto">
            <a:xfrm flipH="1">
              <a:off x="4242" y="2570"/>
              <a:ext cx="28" cy="1"/>
            </a:xfrm>
            <a:prstGeom prst="line">
              <a:avLst/>
            </a:prstGeom>
            <a:noFill/>
            <a:ln w="14288">
              <a:solidFill>
                <a:srgbClr val="C66B5A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0869" name="Freeform 554"/>
            <p:cNvSpPr>
              <a:spLocks/>
            </p:cNvSpPr>
            <p:nvPr/>
          </p:nvSpPr>
          <p:spPr bwMode="auto">
            <a:xfrm>
              <a:off x="4289" y="2609"/>
              <a:ext cx="29" cy="47"/>
            </a:xfrm>
            <a:custGeom>
              <a:avLst/>
              <a:gdLst>
                <a:gd name="T0" fmla="*/ 0 w 29"/>
                <a:gd name="T1" fmla="*/ 0 h 47"/>
                <a:gd name="T2" fmla="*/ 29 w 29"/>
                <a:gd name="T3" fmla="*/ 0 h 47"/>
                <a:gd name="T4" fmla="*/ 29 w 29"/>
                <a:gd name="T5" fmla="*/ 47 h 47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9" h="47">
                  <a:moveTo>
                    <a:pt x="0" y="0"/>
                  </a:moveTo>
                  <a:lnTo>
                    <a:pt x="29" y="0"/>
                  </a:lnTo>
                  <a:lnTo>
                    <a:pt x="29" y="47"/>
                  </a:lnTo>
                </a:path>
              </a:pathLst>
            </a:custGeom>
            <a:noFill/>
            <a:ln w="14288" cap="flat">
              <a:solidFill>
                <a:srgbClr val="C66B5A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0870" name="Freeform 555"/>
            <p:cNvSpPr>
              <a:spLocks/>
            </p:cNvSpPr>
            <p:nvPr/>
          </p:nvSpPr>
          <p:spPr bwMode="auto">
            <a:xfrm>
              <a:off x="3592" y="2231"/>
              <a:ext cx="726" cy="301"/>
            </a:xfrm>
            <a:custGeom>
              <a:avLst/>
              <a:gdLst>
                <a:gd name="T0" fmla="*/ 0 w 726"/>
                <a:gd name="T1" fmla="*/ 0 h 301"/>
                <a:gd name="T2" fmla="*/ 0 w 726"/>
                <a:gd name="T3" fmla="*/ 29 h 301"/>
                <a:gd name="T4" fmla="*/ 263 w 726"/>
                <a:gd name="T5" fmla="*/ 29 h 301"/>
                <a:gd name="T6" fmla="*/ 726 w 726"/>
                <a:gd name="T7" fmla="*/ 29 h 301"/>
                <a:gd name="T8" fmla="*/ 726 w 726"/>
                <a:gd name="T9" fmla="*/ 301 h 301"/>
                <a:gd name="T10" fmla="*/ 697 w 726"/>
                <a:gd name="T11" fmla="*/ 301 h 301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726" h="301">
                  <a:moveTo>
                    <a:pt x="0" y="0"/>
                  </a:moveTo>
                  <a:lnTo>
                    <a:pt x="0" y="29"/>
                  </a:lnTo>
                  <a:lnTo>
                    <a:pt x="263" y="29"/>
                  </a:lnTo>
                  <a:lnTo>
                    <a:pt x="726" y="29"/>
                  </a:lnTo>
                  <a:lnTo>
                    <a:pt x="726" y="301"/>
                  </a:lnTo>
                  <a:lnTo>
                    <a:pt x="697" y="301"/>
                  </a:lnTo>
                </a:path>
              </a:pathLst>
            </a:custGeom>
            <a:noFill/>
            <a:ln w="14288" cap="flat">
              <a:solidFill>
                <a:srgbClr val="C66B5A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0871" name="Line 556"/>
            <p:cNvSpPr>
              <a:spLocks noChangeShapeType="1"/>
            </p:cNvSpPr>
            <p:nvPr/>
          </p:nvSpPr>
          <p:spPr bwMode="auto">
            <a:xfrm flipV="1">
              <a:off x="4289" y="2532"/>
              <a:ext cx="1" cy="77"/>
            </a:xfrm>
            <a:prstGeom prst="line">
              <a:avLst/>
            </a:prstGeom>
            <a:noFill/>
            <a:ln w="14288">
              <a:solidFill>
                <a:srgbClr val="C66B5A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0872" name="Line 557"/>
            <p:cNvSpPr>
              <a:spLocks noChangeShapeType="1"/>
            </p:cNvSpPr>
            <p:nvPr/>
          </p:nvSpPr>
          <p:spPr bwMode="auto">
            <a:xfrm>
              <a:off x="4270" y="2532"/>
              <a:ext cx="1" cy="77"/>
            </a:xfrm>
            <a:prstGeom prst="line">
              <a:avLst/>
            </a:prstGeom>
            <a:noFill/>
            <a:ln w="14288">
              <a:solidFill>
                <a:srgbClr val="C66B5A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0873" name="Freeform 558"/>
            <p:cNvSpPr>
              <a:spLocks/>
            </p:cNvSpPr>
            <p:nvPr/>
          </p:nvSpPr>
          <p:spPr bwMode="auto">
            <a:xfrm>
              <a:off x="2254" y="2136"/>
              <a:ext cx="1166" cy="124"/>
            </a:xfrm>
            <a:custGeom>
              <a:avLst/>
              <a:gdLst>
                <a:gd name="T0" fmla="*/ 1166 w 1166"/>
                <a:gd name="T1" fmla="*/ 124 h 124"/>
                <a:gd name="T2" fmla="*/ 105 w 1166"/>
                <a:gd name="T3" fmla="*/ 124 h 124"/>
                <a:gd name="T4" fmla="*/ 0 w 1166"/>
                <a:gd name="T5" fmla="*/ 23 h 124"/>
                <a:gd name="T6" fmla="*/ 24 w 1166"/>
                <a:gd name="T7" fmla="*/ 0 h 124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166" h="124">
                  <a:moveTo>
                    <a:pt x="1166" y="124"/>
                  </a:moveTo>
                  <a:lnTo>
                    <a:pt x="105" y="124"/>
                  </a:lnTo>
                  <a:lnTo>
                    <a:pt x="0" y="23"/>
                  </a:lnTo>
                  <a:lnTo>
                    <a:pt x="24" y="0"/>
                  </a:lnTo>
                </a:path>
              </a:pathLst>
            </a:custGeom>
            <a:noFill/>
            <a:ln w="14288" cap="flat">
              <a:solidFill>
                <a:srgbClr val="C66B5A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0874" name="Line 559"/>
            <p:cNvSpPr>
              <a:spLocks noChangeShapeType="1"/>
            </p:cNvSpPr>
            <p:nvPr/>
          </p:nvSpPr>
          <p:spPr bwMode="auto">
            <a:xfrm flipH="1">
              <a:off x="4256" y="1046"/>
              <a:ext cx="29" cy="1"/>
            </a:xfrm>
            <a:prstGeom prst="line">
              <a:avLst/>
            </a:prstGeom>
            <a:noFill/>
            <a:ln w="14288">
              <a:solidFill>
                <a:srgbClr val="999999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0875" name="Freeform 560"/>
            <p:cNvSpPr>
              <a:spLocks/>
            </p:cNvSpPr>
            <p:nvPr/>
          </p:nvSpPr>
          <p:spPr bwMode="auto">
            <a:xfrm>
              <a:off x="4208" y="1079"/>
              <a:ext cx="29" cy="53"/>
            </a:xfrm>
            <a:custGeom>
              <a:avLst/>
              <a:gdLst>
                <a:gd name="T0" fmla="*/ 29 w 29"/>
                <a:gd name="T1" fmla="*/ 0 h 53"/>
                <a:gd name="T2" fmla="*/ 0 w 29"/>
                <a:gd name="T3" fmla="*/ 0 h 53"/>
                <a:gd name="T4" fmla="*/ 0 w 29"/>
                <a:gd name="T5" fmla="*/ 53 h 53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9" h="53">
                  <a:moveTo>
                    <a:pt x="29" y="0"/>
                  </a:moveTo>
                  <a:lnTo>
                    <a:pt x="0" y="0"/>
                  </a:lnTo>
                  <a:lnTo>
                    <a:pt x="0" y="53"/>
                  </a:lnTo>
                </a:path>
              </a:pathLst>
            </a:custGeom>
            <a:noFill/>
            <a:ln w="14288" cap="flat">
              <a:solidFill>
                <a:srgbClr val="99999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0876" name="Freeform 561"/>
            <p:cNvSpPr>
              <a:spLocks/>
            </p:cNvSpPr>
            <p:nvPr/>
          </p:nvSpPr>
          <p:spPr bwMode="auto">
            <a:xfrm>
              <a:off x="4208" y="960"/>
              <a:ext cx="29" cy="48"/>
            </a:xfrm>
            <a:custGeom>
              <a:avLst/>
              <a:gdLst>
                <a:gd name="T0" fmla="*/ 0 w 29"/>
                <a:gd name="T1" fmla="*/ 0 h 48"/>
                <a:gd name="T2" fmla="*/ 0 w 29"/>
                <a:gd name="T3" fmla="*/ 48 h 48"/>
                <a:gd name="T4" fmla="*/ 29 w 29"/>
                <a:gd name="T5" fmla="*/ 48 h 48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9" h="48">
                  <a:moveTo>
                    <a:pt x="0" y="0"/>
                  </a:moveTo>
                  <a:lnTo>
                    <a:pt x="0" y="48"/>
                  </a:lnTo>
                  <a:lnTo>
                    <a:pt x="29" y="48"/>
                  </a:lnTo>
                </a:path>
              </a:pathLst>
            </a:custGeom>
            <a:noFill/>
            <a:ln w="14288" cap="flat">
              <a:solidFill>
                <a:srgbClr val="99999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0877" name="Line 562"/>
            <p:cNvSpPr>
              <a:spLocks noChangeShapeType="1"/>
            </p:cNvSpPr>
            <p:nvPr/>
          </p:nvSpPr>
          <p:spPr bwMode="auto">
            <a:xfrm>
              <a:off x="4237" y="1008"/>
              <a:ext cx="1" cy="71"/>
            </a:xfrm>
            <a:prstGeom prst="line">
              <a:avLst/>
            </a:prstGeom>
            <a:noFill/>
            <a:ln w="14288">
              <a:solidFill>
                <a:srgbClr val="999999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0878" name="Line 563"/>
            <p:cNvSpPr>
              <a:spLocks noChangeShapeType="1"/>
            </p:cNvSpPr>
            <p:nvPr/>
          </p:nvSpPr>
          <p:spPr bwMode="auto">
            <a:xfrm>
              <a:off x="4256" y="1008"/>
              <a:ext cx="1" cy="71"/>
            </a:xfrm>
            <a:prstGeom prst="line">
              <a:avLst/>
            </a:prstGeom>
            <a:noFill/>
            <a:ln w="14288">
              <a:solidFill>
                <a:srgbClr val="999999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0879" name="Line 564"/>
            <p:cNvSpPr>
              <a:spLocks noChangeShapeType="1"/>
            </p:cNvSpPr>
            <p:nvPr/>
          </p:nvSpPr>
          <p:spPr bwMode="auto">
            <a:xfrm flipH="1">
              <a:off x="4366" y="1046"/>
              <a:ext cx="24" cy="1"/>
            </a:xfrm>
            <a:prstGeom prst="line">
              <a:avLst/>
            </a:prstGeom>
            <a:noFill/>
            <a:ln w="14288">
              <a:solidFill>
                <a:srgbClr val="999999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0880" name="Freeform 565"/>
            <p:cNvSpPr>
              <a:spLocks/>
            </p:cNvSpPr>
            <p:nvPr/>
          </p:nvSpPr>
          <p:spPr bwMode="auto">
            <a:xfrm>
              <a:off x="4313" y="1079"/>
              <a:ext cx="34" cy="53"/>
            </a:xfrm>
            <a:custGeom>
              <a:avLst/>
              <a:gdLst>
                <a:gd name="T0" fmla="*/ 34 w 34"/>
                <a:gd name="T1" fmla="*/ 0 h 53"/>
                <a:gd name="T2" fmla="*/ 0 w 34"/>
                <a:gd name="T3" fmla="*/ 0 h 53"/>
                <a:gd name="T4" fmla="*/ 0 w 34"/>
                <a:gd name="T5" fmla="*/ 53 h 53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34" h="53">
                  <a:moveTo>
                    <a:pt x="34" y="0"/>
                  </a:moveTo>
                  <a:lnTo>
                    <a:pt x="0" y="0"/>
                  </a:lnTo>
                  <a:lnTo>
                    <a:pt x="0" y="53"/>
                  </a:lnTo>
                </a:path>
              </a:pathLst>
            </a:custGeom>
            <a:noFill/>
            <a:ln w="14288" cap="flat">
              <a:solidFill>
                <a:srgbClr val="99999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0881" name="Freeform 566"/>
            <p:cNvSpPr>
              <a:spLocks/>
            </p:cNvSpPr>
            <p:nvPr/>
          </p:nvSpPr>
          <p:spPr bwMode="auto">
            <a:xfrm>
              <a:off x="4313" y="960"/>
              <a:ext cx="34" cy="48"/>
            </a:xfrm>
            <a:custGeom>
              <a:avLst/>
              <a:gdLst>
                <a:gd name="T0" fmla="*/ 0 w 34"/>
                <a:gd name="T1" fmla="*/ 0 h 48"/>
                <a:gd name="T2" fmla="*/ 0 w 34"/>
                <a:gd name="T3" fmla="*/ 48 h 48"/>
                <a:gd name="T4" fmla="*/ 34 w 34"/>
                <a:gd name="T5" fmla="*/ 48 h 48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34" h="48">
                  <a:moveTo>
                    <a:pt x="0" y="0"/>
                  </a:moveTo>
                  <a:lnTo>
                    <a:pt x="0" y="48"/>
                  </a:lnTo>
                  <a:lnTo>
                    <a:pt x="34" y="48"/>
                  </a:lnTo>
                </a:path>
              </a:pathLst>
            </a:custGeom>
            <a:noFill/>
            <a:ln w="14288" cap="flat">
              <a:solidFill>
                <a:srgbClr val="99999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0882" name="Line 567"/>
            <p:cNvSpPr>
              <a:spLocks noChangeShapeType="1"/>
            </p:cNvSpPr>
            <p:nvPr/>
          </p:nvSpPr>
          <p:spPr bwMode="auto">
            <a:xfrm>
              <a:off x="4347" y="1008"/>
              <a:ext cx="1" cy="71"/>
            </a:xfrm>
            <a:prstGeom prst="line">
              <a:avLst/>
            </a:prstGeom>
            <a:noFill/>
            <a:ln w="14288">
              <a:solidFill>
                <a:srgbClr val="999999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0883" name="Line 568"/>
            <p:cNvSpPr>
              <a:spLocks noChangeShapeType="1"/>
            </p:cNvSpPr>
            <p:nvPr/>
          </p:nvSpPr>
          <p:spPr bwMode="auto">
            <a:xfrm>
              <a:off x="4366" y="1008"/>
              <a:ext cx="1" cy="71"/>
            </a:xfrm>
            <a:prstGeom prst="line">
              <a:avLst/>
            </a:prstGeom>
            <a:noFill/>
            <a:ln w="14288">
              <a:solidFill>
                <a:srgbClr val="999999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0884" name="Line 569"/>
            <p:cNvSpPr>
              <a:spLocks noChangeShapeType="1"/>
            </p:cNvSpPr>
            <p:nvPr/>
          </p:nvSpPr>
          <p:spPr bwMode="auto">
            <a:xfrm flipH="1">
              <a:off x="4471" y="1046"/>
              <a:ext cx="24" cy="1"/>
            </a:xfrm>
            <a:prstGeom prst="line">
              <a:avLst/>
            </a:prstGeom>
            <a:noFill/>
            <a:ln w="14288">
              <a:solidFill>
                <a:srgbClr val="999999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0885" name="Freeform 570"/>
            <p:cNvSpPr>
              <a:spLocks/>
            </p:cNvSpPr>
            <p:nvPr/>
          </p:nvSpPr>
          <p:spPr bwMode="auto">
            <a:xfrm>
              <a:off x="4418" y="1079"/>
              <a:ext cx="34" cy="53"/>
            </a:xfrm>
            <a:custGeom>
              <a:avLst/>
              <a:gdLst>
                <a:gd name="T0" fmla="*/ 34 w 34"/>
                <a:gd name="T1" fmla="*/ 0 h 53"/>
                <a:gd name="T2" fmla="*/ 0 w 34"/>
                <a:gd name="T3" fmla="*/ 0 h 53"/>
                <a:gd name="T4" fmla="*/ 0 w 34"/>
                <a:gd name="T5" fmla="*/ 53 h 53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34" h="53">
                  <a:moveTo>
                    <a:pt x="34" y="0"/>
                  </a:moveTo>
                  <a:lnTo>
                    <a:pt x="0" y="0"/>
                  </a:lnTo>
                  <a:lnTo>
                    <a:pt x="0" y="53"/>
                  </a:lnTo>
                </a:path>
              </a:pathLst>
            </a:custGeom>
            <a:noFill/>
            <a:ln w="14288" cap="flat">
              <a:solidFill>
                <a:srgbClr val="99999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0886" name="Freeform 571"/>
            <p:cNvSpPr>
              <a:spLocks/>
            </p:cNvSpPr>
            <p:nvPr/>
          </p:nvSpPr>
          <p:spPr bwMode="auto">
            <a:xfrm>
              <a:off x="4418" y="960"/>
              <a:ext cx="34" cy="48"/>
            </a:xfrm>
            <a:custGeom>
              <a:avLst/>
              <a:gdLst>
                <a:gd name="T0" fmla="*/ 0 w 34"/>
                <a:gd name="T1" fmla="*/ 0 h 48"/>
                <a:gd name="T2" fmla="*/ 0 w 34"/>
                <a:gd name="T3" fmla="*/ 48 h 48"/>
                <a:gd name="T4" fmla="*/ 34 w 34"/>
                <a:gd name="T5" fmla="*/ 48 h 48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34" h="48">
                  <a:moveTo>
                    <a:pt x="0" y="0"/>
                  </a:moveTo>
                  <a:lnTo>
                    <a:pt x="0" y="48"/>
                  </a:lnTo>
                  <a:lnTo>
                    <a:pt x="34" y="48"/>
                  </a:lnTo>
                </a:path>
              </a:pathLst>
            </a:custGeom>
            <a:noFill/>
            <a:ln w="14288" cap="flat">
              <a:solidFill>
                <a:srgbClr val="99999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0887" name="Line 572"/>
            <p:cNvSpPr>
              <a:spLocks noChangeShapeType="1"/>
            </p:cNvSpPr>
            <p:nvPr/>
          </p:nvSpPr>
          <p:spPr bwMode="auto">
            <a:xfrm>
              <a:off x="4452" y="1008"/>
              <a:ext cx="1" cy="71"/>
            </a:xfrm>
            <a:prstGeom prst="line">
              <a:avLst/>
            </a:prstGeom>
            <a:noFill/>
            <a:ln w="14288">
              <a:solidFill>
                <a:srgbClr val="999999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0888" name="Line 573"/>
            <p:cNvSpPr>
              <a:spLocks noChangeShapeType="1"/>
            </p:cNvSpPr>
            <p:nvPr/>
          </p:nvSpPr>
          <p:spPr bwMode="auto">
            <a:xfrm>
              <a:off x="4471" y="1008"/>
              <a:ext cx="1" cy="71"/>
            </a:xfrm>
            <a:prstGeom prst="line">
              <a:avLst/>
            </a:prstGeom>
            <a:noFill/>
            <a:ln w="14288">
              <a:solidFill>
                <a:srgbClr val="999999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0889" name="Line 574"/>
            <p:cNvSpPr>
              <a:spLocks noChangeShapeType="1"/>
            </p:cNvSpPr>
            <p:nvPr/>
          </p:nvSpPr>
          <p:spPr bwMode="auto">
            <a:xfrm flipH="1">
              <a:off x="4576" y="1046"/>
              <a:ext cx="29" cy="1"/>
            </a:xfrm>
            <a:prstGeom prst="line">
              <a:avLst/>
            </a:prstGeom>
            <a:noFill/>
            <a:ln w="14288">
              <a:solidFill>
                <a:srgbClr val="999999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0890" name="Freeform 575"/>
            <p:cNvSpPr>
              <a:spLocks/>
            </p:cNvSpPr>
            <p:nvPr/>
          </p:nvSpPr>
          <p:spPr bwMode="auto">
            <a:xfrm>
              <a:off x="4528" y="1079"/>
              <a:ext cx="29" cy="53"/>
            </a:xfrm>
            <a:custGeom>
              <a:avLst/>
              <a:gdLst>
                <a:gd name="T0" fmla="*/ 29 w 29"/>
                <a:gd name="T1" fmla="*/ 0 h 53"/>
                <a:gd name="T2" fmla="*/ 0 w 29"/>
                <a:gd name="T3" fmla="*/ 0 h 53"/>
                <a:gd name="T4" fmla="*/ 0 w 29"/>
                <a:gd name="T5" fmla="*/ 53 h 53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9" h="53">
                  <a:moveTo>
                    <a:pt x="29" y="0"/>
                  </a:moveTo>
                  <a:lnTo>
                    <a:pt x="0" y="0"/>
                  </a:lnTo>
                  <a:lnTo>
                    <a:pt x="0" y="53"/>
                  </a:lnTo>
                </a:path>
              </a:pathLst>
            </a:custGeom>
            <a:noFill/>
            <a:ln w="14288" cap="flat">
              <a:solidFill>
                <a:srgbClr val="99999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0891" name="Freeform 576"/>
            <p:cNvSpPr>
              <a:spLocks/>
            </p:cNvSpPr>
            <p:nvPr/>
          </p:nvSpPr>
          <p:spPr bwMode="auto">
            <a:xfrm>
              <a:off x="4528" y="960"/>
              <a:ext cx="29" cy="48"/>
            </a:xfrm>
            <a:custGeom>
              <a:avLst/>
              <a:gdLst>
                <a:gd name="T0" fmla="*/ 0 w 29"/>
                <a:gd name="T1" fmla="*/ 0 h 48"/>
                <a:gd name="T2" fmla="*/ 0 w 29"/>
                <a:gd name="T3" fmla="*/ 48 h 48"/>
                <a:gd name="T4" fmla="*/ 29 w 29"/>
                <a:gd name="T5" fmla="*/ 48 h 48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9" h="48">
                  <a:moveTo>
                    <a:pt x="0" y="0"/>
                  </a:moveTo>
                  <a:lnTo>
                    <a:pt x="0" y="48"/>
                  </a:lnTo>
                  <a:lnTo>
                    <a:pt x="29" y="48"/>
                  </a:lnTo>
                </a:path>
              </a:pathLst>
            </a:custGeom>
            <a:noFill/>
            <a:ln w="14288" cap="flat">
              <a:solidFill>
                <a:srgbClr val="99999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0892" name="Line 577"/>
            <p:cNvSpPr>
              <a:spLocks noChangeShapeType="1"/>
            </p:cNvSpPr>
            <p:nvPr/>
          </p:nvSpPr>
          <p:spPr bwMode="auto">
            <a:xfrm>
              <a:off x="4557" y="1008"/>
              <a:ext cx="1" cy="71"/>
            </a:xfrm>
            <a:prstGeom prst="line">
              <a:avLst/>
            </a:prstGeom>
            <a:noFill/>
            <a:ln w="14288">
              <a:solidFill>
                <a:srgbClr val="999999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0893" name="Line 578"/>
            <p:cNvSpPr>
              <a:spLocks noChangeShapeType="1"/>
            </p:cNvSpPr>
            <p:nvPr/>
          </p:nvSpPr>
          <p:spPr bwMode="auto">
            <a:xfrm>
              <a:off x="4576" y="1008"/>
              <a:ext cx="1" cy="71"/>
            </a:xfrm>
            <a:prstGeom prst="line">
              <a:avLst/>
            </a:prstGeom>
            <a:noFill/>
            <a:ln w="14288">
              <a:solidFill>
                <a:srgbClr val="999999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0894" name="Line 579"/>
            <p:cNvSpPr>
              <a:spLocks noChangeShapeType="1"/>
            </p:cNvSpPr>
            <p:nvPr/>
          </p:nvSpPr>
          <p:spPr bwMode="auto">
            <a:xfrm flipH="1">
              <a:off x="4686" y="1046"/>
              <a:ext cx="24" cy="1"/>
            </a:xfrm>
            <a:prstGeom prst="line">
              <a:avLst/>
            </a:prstGeom>
            <a:noFill/>
            <a:ln w="14288">
              <a:solidFill>
                <a:srgbClr val="999999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0895" name="Freeform 580"/>
            <p:cNvSpPr>
              <a:spLocks/>
            </p:cNvSpPr>
            <p:nvPr/>
          </p:nvSpPr>
          <p:spPr bwMode="auto">
            <a:xfrm>
              <a:off x="4633" y="1079"/>
              <a:ext cx="29" cy="53"/>
            </a:xfrm>
            <a:custGeom>
              <a:avLst/>
              <a:gdLst>
                <a:gd name="T0" fmla="*/ 29 w 29"/>
                <a:gd name="T1" fmla="*/ 0 h 53"/>
                <a:gd name="T2" fmla="*/ 0 w 29"/>
                <a:gd name="T3" fmla="*/ 0 h 53"/>
                <a:gd name="T4" fmla="*/ 0 w 29"/>
                <a:gd name="T5" fmla="*/ 53 h 53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9" h="53">
                  <a:moveTo>
                    <a:pt x="29" y="0"/>
                  </a:moveTo>
                  <a:lnTo>
                    <a:pt x="0" y="0"/>
                  </a:lnTo>
                  <a:lnTo>
                    <a:pt x="0" y="53"/>
                  </a:lnTo>
                </a:path>
              </a:pathLst>
            </a:custGeom>
            <a:noFill/>
            <a:ln w="14288" cap="flat">
              <a:solidFill>
                <a:srgbClr val="99999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0896" name="Freeform 581"/>
            <p:cNvSpPr>
              <a:spLocks/>
            </p:cNvSpPr>
            <p:nvPr/>
          </p:nvSpPr>
          <p:spPr bwMode="auto">
            <a:xfrm>
              <a:off x="4633" y="960"/>
              <a:ext cx="29" cy="48"/>
            </a:xfrm>
            <a:custGeom>
              <a:avLst/>
              <a:gdLst>
                <a:gd name="T0" fmla="*/ 0 w 29"/>
                <a:gd name="T1" fmla="*/ 0 h 48"/>
                <a:gd name="T2" fmla="*/ 0 w 29"/>
                <a:gd name="T3" fmla="*/ 48 h 48"/>
                <a:gd name="T4" fmla="*/ 29 w 29"/>
                <a:gd name="T5" fmla="*/ 48 h 48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9" h="48">
                  <a:moveTo>
                    <a:pt x="0" y="0"/>
                  </a:moveTo>
                  <a:lnTo>
                    <a:pt x="0" y="48"/>
                  </a:lnTo>
                  <a:lnTo>
                    <a:pt x="29" y="48"/>
                  </a:lnTo>
                </a:path>
              </a:pathLst>
            </a:custGeom>
            <a:noFill/>
            <a:ln w="14288" cap="flat">
              <a:solidFill>
                <a:srgbClr val="99999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0897" name="Line 582"/>
            <p:cNvSpPr>
              <a:spLocks noChangeShapeType="1"/>
            </p:cNvSpPr>
            <p:nvPr/>
          </p:nvSpPr>
          <p:spPr bwMode="auto">
            <a:xfrm>
              <a:off x="4662" y="1008"/>
              <a:ext cx="1" cy="71"/>
            </a:xfrm>
            <a:prstGeom prst="line">
              <a:avLst/>
            </a:prstGeom>
            <a:noFill/>
            <a:ln w="14288">
              <a:solidFill>
                <a:srgbClr val="999999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0898" name="Line 583"/>
            <p:cNvSpPr>
              <a:spLocks noChangeShapeType="1"/>
            </p:cNvSpPr>
            <p:nvPr/>
          </p:nvSpPr>
          <p:spPr bwMode="auto">
            <a:xfrm>
              <a:off x="4681" y="1008"/>
              <a:ext cx="1" cy="71"/>
            </a:xfrm>
            <a:prstGeom prst="line">
              <a:avLst/>
            </a:prstGeom>
            <a:noFill/>
            <a:ln w="14288">
              <a:solidFill>
                <a:srgbClr val="999999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0899" name="Line 584"/>
            <p:cNvSpPr>
              <a:spLocks noChangeShapeType="1"/>
            </p:cNvSpPr>
            <p:nvPr/>
          </p:nvSpPr>
          <p:spPr bwMode="auto">
            <a:xfrm>
              <a:off x="921" y="1753"/>
              <a:ext cx="1" cy="24"/>
            </a:xfrm>
            <a:prstGeom prst="line">
              <a:avLst/>
            </a:prstGeom>
            <a:noFill/>
            <a:ln w="14288">
              <a:solidFill>
                <a:srgbClr val="999999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0900" name="Freeform 585"/>
            <p:cNvSpPr>
              <a:spLocks/>
            </p:cNvSpPr>
            <p:nvPr/>
          </p:nvSpPr>
          <p:spPr bwMode="auto">
            <a:xfrm>
              <a:off x="959" y="1796"/>
              <a:ext cx="48" cy="34"/>
            </a:xfrm>
            <a:custGeom>
              <a:avLst/>
              <a:gdLst>
                <a:gd name="T0" fmla="*/ 0 w 48"/>
                <a:gd name="T1" fmla="*/ 0 h 34"/>
                <a:gd name="T2" fmla="*/ 0 w 48"/>
                <a:gd name="T3" fmla="*/ 34 h 34"/>
                <a:gd name="T4" fmla="*/ 48 w 48"/>
                <a:gd name="T5" fmla="*/ 34 h 34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48" h="34">
                  <a:moveTo>
                    <a:pt x="0" y="0"/>
                  </a:moveTo>
                  <a:lnTo>
                    <a:pt x="0" y="34"/>
                  </a:lnTo>
                  <a:lnTo>
                    <a:pt x="48" y="34"/>
                  </a:lnTo>
                </a:path>
              </a:pathLst>
            </a:custGeom>
            <a:noFill/>
            <a:ln w="14288" cap="flat">
              <a:solidFill>
                <a:srgbClr val="99999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0901" name="Freeform 586"/>
            <p:cNvSpPr>
              <a:spLocks/>
            </p:cNvSpPr>
            <p:nvPr/>
          </p:nvSpPr>
          <p:spPr bwMode="auto">
            <a:xfrm>
              <a:off x="835" y="1796"/>
              <a:ext cx="53" cy="34"/>
            </a:xfrm>
            <a:custGeom>
              <a:avLst/>
              <a:gdLst>
                <a:gd name="T0" fmla="*/ 0 w 53"/>
                <a:gd name="T1" fmla="*/ 34 h 34"/>
                <a:gd name="T2" fmla="*/ 53 w 53"/>
                <a:gd name="T3" fmla="*/ 34 h 34"/>
                <a:gd name="T4" fmla="*/ 53 w 53"/>
                <a:gd name="T5" fmla="*/ 0 h 34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53" h="34">
                  <a:moveTo>
                    <a:pt x="0" y="34"/>
                  </a:moveTo>
                  <a:lnTo>
                    <a:pt x="53" y="34"/>
                  </a:lnTo>
                  <a:lnTo>
                    <a:pt x="53" y="0"/>
                  </a:lnTo>
                </a:path>
              </a:pathLst>
            </a:custGeom>
            <a:noFill/>
            <a:ln w="14288" cap="flat">
              <a:solidFill>
                <a:srgbClr val="99999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0902" name="Line 587"/>
            <p:cNvSpPr>
              <a:spLocks noChangeShapeType="1"/>
            </p:cNvSpPr>
            <p:nvPr/>
          </p:nvSpPr>
          <p:spPr bwMode="auto">
            <a:xfrm>
              <a:off x="888" y="1796"/>
              <a:ext cx="71" cy="1"/>
            </a:xfrm>
            <a:prstGeom prst="line">
              <a:avLst/>
            </a:prstGeom>
            <a:noFill/>
            <a:ln w="14288">
              <a:solidFill>
                <a:srgbClr val="999999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0903" name="Line 588"/>
            <p:cNvSpPr>
              <a:spLocks noChangeShapeType="1"/>
            </p:cNvSpPr>
            <p:nvPr/>
          </p:nvSpPr>
          <p:spPr bwMode="auto">
            <a:xfrm>
              <a:off x="888" y="1777"/>
              <a:ext cx="71" cy="1"/>
            </a:xfrm>
            <a:prstGeom prst="line">
              <a:avLst/>
            </a:prstGeom>
            <a:noFill/>
            <a:ln w="14288">
              <a:solidFill>
                <a:srgbClr val="999999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0904" name="Line 589"/>
            <p:cNvSpPr>
              <a:spLocks noChangeShapeType="1"/>
            </p:cNvSpPr>
            <p:nvPr/>
          </p:nvSpPr>
          <p:spPr bwMode="auto">
            <a:xfrm>
              <a:off x="921" y="1643"/>
              <a:ext cx="1" cy="29"/>
            </a:xfrm>
            <a:prstGeom prst="line">
              <a:avLst/>
            </a:prstGeom>
            <a:noFill/>
            <a:ln w="14288">
              <a:solidFill>
                <a:srgbClr val="999999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0905" name="Freeform 590"/>
            <p:cNvSpPr>
              <a:spLocks/>
            </p:cNvSpPr>
            <p:nvPr/>
          </p:nvSpPr>
          <p:spPr bwMode="auto">
            <a:xfrm>
              <a:off x="959" y="1691"/>
              <a:ext cx="48" cy="34"/>
            </a:xfrm>
            <a:custGeom>
              <a:avLst/>
              <a:gdLst>
                <a:gd name="T0" fmla="*/ 0 w 48"/>
                <a:gd name="T1" fmla="*/ 0 h 34"/>
                <a:gd name="T2" fmla="*/ 0 w 48"/>
                <a:gd name="T3" fmla="*/ 34 h 34"/>
                <a:gd name="T4" fmla="*/ 48 w 48"/>
                <a:gd name="T5" fmla="*/ 34 h 34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48" h="34">
                  <a:moveTo>
                    <a:pt x="0" y="0"/>
                  </a:moveTo>
                  <a:lnTo>
                    <a:pt x="0" y="34"/>
                  </a:lnTo>
                  <a:lnTo>
                    <a:pt x="48" y="34"/>
                  </a:lnTo>
                </a:path>
              </a:pathLst>
            </a:custGeom>
            <a:noFill/>
            <a:ln w="14288" cap="flat">
              <a:solidFill>
                <a:srgbClr val="99999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0906" name="Freeform 591"/>
            <p:cNvSpPr>
              <a:spLocks/>
            </p:cNvSpPr>
            <p:nvPr/>
          </p:nvSpPr>
          <p:spPr bwMode="auto">
            <a:xfrm>
              <a:off x="835" y="1691"/>
              <a:ext cx="53" cy="34"/>
            </a:xfrm>
            <a:custGeom>
              <a:avLst/>
              <a:gdLst>
                <a:gd name="T0" fmla="*/ 0 w 53"/>
                <a:gd name="T1" fmla="*/ 34 h 34"/>
                <a:gd name="T2" fmla="*/ 53 w 53"/>
                <a:gd name="T3" fmla="*/ 34 h 34"/>
                <a:gd name="T4" fmla="*/ 53 w 53"/>
                <a:gd name="T5" fmla="*/ 0 h 34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53" h="34">
                  <a:moveTo>
                    <a:pt x="0" y="34"/>
                  </a:moveTo>
                  <a:lnTo>
                    <a:pt x="53" y="34"/>
                  </a:lnTo>
                  <a:lnTo>
                    <a:pt x="53" y="0"/>
                  </a:lnTo>
                </a:path>
              </a:pathLst>
            </a:custGeom>
            <a:noFill/>
            <a:ln w="14288" cap="flat">
              <a:solidFill>
                <a:srgbClr val="99999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0907" name="Line 592"/>
            <p:cNvSpPr>
              <a:spLocks noChangeShapeType="1"/>
            </p:cNvSpPr>
            <p:nvPr/>
          </p:nvSpPr>
          <p:spPr bwMode="auto">
            <a:xfrm>
              <a:off x="888" y="1691"/>
              <a:ext cx="71" cy="1"/>
            </a:xfrm>
            <a:prstGeom prst="line">
              <a:avLst/>
            </a:prstGeom>
            <a:noFill/>
            <a:ln w="14288">
              <a:solidFill>
                <a:srgbClr val="999999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0908" name="Line 593"/>
            <p:cNvSpPr>
              <a:spLocks noChangeShapeType="1"/>
            </p:cNvSpPr>
            <p:nvPr/>
          </p:nvSpPr>
          <p:spPr bwMode="auto">
            <a:xfrm>
              <a:off x="888" y="1672"/>
              <a:ext cx="71" cy="1"/>
            </a:xfrm>
            <a:prstGeom prst="line">
              <a:avLst/>
            </a:prstGeom>
            <a:noFill/>
            <a:ln w="14288">
              <a:solidFill>
                <a:srgbClr val="999999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0909" name="Line 594"/>
            <p:cNvSpPr>
              <a:spLocks noChangeShapeType="1"/>
            </p:cNvSpPr>
            <p:nvPr/>
          </p:nvSpPr>
          <p:spPr bwMode="auto">
            <a:xfrm>
              <a:off x="921" y="1538"/>
              <a:ext cx="1" cy="29"/>
            </a:xfrm>
            <a:prstGeom prst="line">
              <a:avLst/>
            </a:prstGeom>
            <a:noFill/>
            <a:ln w="14288">
              <a:solidFill>
                <a:srgbClr val="999999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0910" name="Freeform 595"/>
            <p:cNvSpPr>
              <a:spLocks/>
            </p:cNvSpPr>
            <p:nvPr/>
          </p:nvSpPr>
          <p:spPr bwMode="auto">
            <a:xfrm>
              <a:off x="959" y="1586"/>
              <a:ext cx="48" cy="29"/>
            </a:xfrm>
            <a:custGeom>
              <a:avLst/>
              <a:gdLst>
                <a:gd name="T0" fmla="*/ 0 w 48"/>
                <a:gd name="T1" fmla="*/ 0 h 29"/>
                <a:gd name="T2" fmla="*/ 0 w 48"/>
                <a:gd name="T3" fmla="*/ 29 h 29"/>
                <a:gd name="T4" fmla="*/ 48 w 48"/>
                <a:gd name="T5" fmla="*/ 29 h 29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48" h="29">
                  <a:moveTo>
                    <a:pt x="0" y="0"/>
                  </a:moveTo>
                  <a:lnTo>
                    <a:pt x="0" y="29"/>
                  </a:lnTo>
                  <a:lnTo>
                    <a:pt x="48" y="29"/>
                  </a:lnTo>
                </a:path>
              </a:pathLst>
            </a:custGeom>
            <a:noFill/>
            <a:ln w="14288" cap="flat">
              <a:solidFill>
                <a:srgbClr val="99999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0911" name="Freeform 596"/>
            <p:cNvSpPr>
              <a:spLocks/>
            </p:cNvSpPr>
            <p:nvPr/>
          </p:nvSpPr>
          <p:spPr bwMode="auto">
            <a:xfrm>
              <a:off x="835" y="1586"/>
              <a:ext cx="53" cy="29"/>
            </a:xfrm>
            <a:custGeom>
              <a:avLst/>
              <a:gdLst>
                <a:gd name="T0" fmla="*/ 0 w 53"/>
                <a:gd name="T1" fmla="*/ 29 h 29"/>
                <a:gd name="T2" fmla="*/ 53 w 53"/>
                <a:gd name="T3" fmla="*/ 29 h 29"/>
                <a:gd name="T4" fmla="*/ 53 w 53"/>
                <a:gd name="T5" fmla="*/ 0 h 29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53" h="29">
                  <a:moveTo>
                    <a:pt x="0" y="29"/>
                  </a:moveTo>
                  <a:lnTo>
                    <a:pt x="53" y="29"/>
                  </a:lnTo>
                  <a:lnTo>
                    <a:pt x="53" y="0"/>
                  </a:lnTo>
                </a:path>
              </a:pathLst>
            </a:custGeom>
            <a:noFill/>
            <a:ln w="14288" cap="flat">
              <a:solidFill>
                <a:srgbClr val="99999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0912" name="Line 597"/>
            <p:cNvSpPr>
              <a:spLocks noChangeShapeType="1"/>
            </p:cNvSpPr>
            <p:nvPr/>
          </p:nvSpPr>
          <p:spPr bwMode="auto">
            <a:xfrm>
              <a:off x="888" y="1586"/>
              <a:ext cx="71" cy="1"/>
            </a:xfrm>
            <a:prstGeom prst="line">
              <a:avLst/>
            </a:prstGeom>
            <a:noFill/>
            <a:ln w="14288">
              <a:solidFill>
                <a:srgbClr val="999999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0913" name="Line 598"/>
            <p:cNvSpPr>
              <a:spLocks noChangeShapeType="1"/>
            </p:cNvSpPr>
            <p:nvPr/>
          </p:nvSpPr>
          <p:spPr bwMode="auto">
            <a:xfrm>
              <a:off x="888" y="1567"/>
              <a:ext cx="71" cy="1"/>
            </a:xfrm>
            <a:prstGeom prst="line">
              <a:avLst/>
            </a:prstGeom>
            <a:noFill/>
            <a:ln w="14288">
              <a:solidFill>
                <a:srgbClr val="999999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0914" name="Line 599"/>
            <p:cNvSpPr>
              <a:spLocks noChangeShapeType="1"/>
            </p:cNvSpPr>
            <p:nvPr/>
          </p:nvSpPr>
          <p:spPr bwMode="auto">
            <a:xfrm>
              <a:off x="921" y="1433"/>
              <a:ext cx="1" cy="24"/>
            </a:xfrm>
            <a:prstGeom prst="line">
              <a:avLst/>
            </a:prstGeom>
            <a:noFill/>
            <a:ln w="14288">
              <a:solidFill>
                <a:srgbClr val="999999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0915" name="Freeform 600"/>
            <p:cNvSpPr>
              <a:spLocks/>
            </p:cNvSpPr>
            <p:nvPr/>
          </p:nvSpPr>
          <p:spPr bwMode="auto">
            <a:xfrm>
              <a:off x="959" y="1476"/>
              <a:ext cx="48" cy="34"/>
            </a:xfrm>
            <a:custGeom>
              <a:avLst/>
              <a:gdLst>
                <a:gd name="T0" fmla="*/ 0 w 48"/>
                <a:gd name="T1" fmla="*/ 0 h 34"/>
                <a:gd name="T2" fmla="*/ 0 w 48"/>
                <a:gd name="T3" fmla="*/ 34 h 34"/>
                <a:gd name="T4" fmla="*/ 48 w 48"/>
                <a:gd name="T5" fmla="*/ 34 h 34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48" h="34">
                  <a:moveTo>
                    <a:pt x="0" y="0"/>
                  </a:moveTo>
                  <a:lnTo>
                    <a:pt x="0" y="34"/>
                  </a:lnTo>
                  <a:lnTo>
                    <a:pt x="48" y="34"/>
                  </a:lnTo>
                </a:path>
              </a:pathLst>
            </a:custGeom>
            <a:noFill/>
            <a:ln w="14288" cap="flat">
              <a:solidFill>
                <a:srgbClr val="99999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0916" name="Freeform 601"/>
            <p:cNvSpPr>
              <a:spLocks/>
            </p:cNvSpPr>
            <p:nvPr/>
          </p:nvSpPr>
          <p:spPr bwMode="auto">
            <a:xfrm>
              <a:off x="835" y="1476"/>
              <a:ext cx="53" cy="34"/>
            </a:xfrm>
            <a:custGeom>
              <a:avLst/>
              <a:gdLst>
                <a:gd name="T0" fmla="*/ 0 w 53"/>
                <a:gd name="T1" fmla="*/ 34 h 34"/>
                <a:gd name="T2" fmla="*/ 53 w 53"/>
                <a:gd name="T3" fmla="*/ 34 h 34"/>
                <a:gd name="T4" fmla="*/ 53 w 53"/>
                <a:gd name="T5" fmla="*/ 0 h 34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53" h="34">
                  <a:moveTo>
                    <a:pt x="0" y="34"/>
                  </a:moveTo>
                  <a:lnTo>
                    <a:pt x="53" y="34"/>
                  </a:lnTo>
                  <a:lnTo>
                    <a:pt x="53" y="0"/>
                  </a:lnTo>
                </a:path>
              </a:pathLst>
            </a:custGeom>
            <a:noFill/>
            <a:ln w="14288" cap="flat">
              <a:solidFill>
                <a:srgbClr val="99999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0917" name="Line 602"/>
            <p:cNvSpPr>
              <a:spLocks noChangeShapeType="1"/>
            </p:cNvSpPr>
            <p:nvPr/>
          </p:nvSpPr>
          <p:spPr bwMode="auto">
            <a:xfrm>
              <a:off x="888" y="1476"/>
              <a:ext cx="71" cy="1"/>
            </a:xfrm>
            <a:prstGeom prst="line">
              <a:avLst/>
            </a:prstGeom>
            <a:noFill/>
            <a:ln w="14288">
              <a:solidFill>
                <a:srgbClr val="999999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0918" name="Line 603"/>
            <p:cNvSpPr>
              <a:spLocks noChangeShapeType="1"/>
            </p:cNvSpPr>
            <p:nvPr/>
          </p:nvSpPr>
          <p:spPr bwMode="auto">
            <a:xfrm>
              <a:off x="888" y="1457"/>
              <a:ext cx="71" cy="1"/>
            </a:xfrm>
            <a:prstGeom prst="line">
              <a:avLst/>
            </a:prstGeom>
            <a:noFill/>
            <a:ln w="14288">
              <a:solidFill>
                <a:srgbClr val="999999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0919" name="Line 604"/>
            <p:cNvSpPr>
              <a:spLocks noChangeShapeType="1"/>
            </p:cNvSpPr>
            <p:nvPr/>
          </p:nvSpPr>
          <p:spPr bwMode="auto">
            <a:xfrm>
              <a:off x="921" y="1328"/>
              <a:ext cx="1" cy="24"/>
            </a:xfrm>
            <a:prstGeom prst="line">
              <a:avLst/>
            </a:prstGeom>
            <a:noFill/>
            <a:ln w="14288">
              <a:solidFill>
                <a:srgbClr val="999999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0920" name="Freeform 605"/>
            <p:cNvSpPr>
              <a:spLocks/>
            </p:cNvSpPr>
            <p:nvPr/>
          </p:nvSpPr>
          <p:spPr bwMode="auto">
            <a:xfrm>
              <a:off x="959" y="1371"/>
              <a:ext cx="48" cy="33"/>
            </a:xfrm>
            <a:custGeom>
              <a:avLst/>
              <a:gdLst>
                <a:gd name="T0" fmla="*/ 0 w 48"/>
                <a:gd name="T1" fmla="*/ 0 h 33"/>
                <a:gd name="T2" fmla="*/ 0 w 48"/>
                <a:gd name="T3" fmla="*/ 33 h 33"/>
                <a:gd name="T4" fmla="*/ 48 w 48"/>
                <a:gd name="T5" fmla="*/ 33 h 33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48" h="33">
                  <a:moveTo>
                    <a:pt x="0" y="0"/>
                  </a:moveTo>
                  <a:lnTo>
                    <a:pt x="0" y="33"/>
                  </a:lnTo>
                  <a:lnTo>
                    <a:pt x="48" y="33"/>
                  </a:lnTo>
                </a:path>
              </a:pathLst>
            </a:custGeom>
            <a:noFill/>
            <a:ln w="14288" cap="flat">
              <a:solidFill>
                <a:srgbClr val="99999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0921" name="Freeform 606"/>
            <p:cNvSpPr>
              <a:spLocks/>
            </p:cNvSpPr>
            <p:nvPr/>
          </p:nvSpPr>
          <p:spPr bwMode="auto">
            <a:xfrm>
              <a:off x="835" y="1371"/>
              <a:ext cx="53" cy="33"/>
            </a:xfrm>
            <a:custGeom>
              <a:avLst/>
              <a:gdLst>
                <a:gd name="T0" fmla="*/ 0 w 53"/>
                <a:gd name="T1" fmla="*/ 33 h 33"/>
                <a:gd name="T2" fmla="*/ 53 w 53"/>
                <a:gd name="T3" fmla="*/ 33 h 33"/>
                <a:gd name="T4" fmla="*/ 53 w 53"/>
                <a:gd name="T5" fmla="*/ 0 h 33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53" h="33">
                  <a:moveTo>
                    <a:pt x="0" y="33"/>
                  </a:moveTo>
                  <a:lnTo>
                    <a:pt x="53" y="33"/>
                  </a:lnTo>
                  <a:lnTo>
                    <a:pt x="53" y="0"/>
                  </a:lnTo>
                </a:path>
              </a:pathLst>
            </a:custGeom>
            <a:noFill/>
            <a:ln w="14288" cap="flat">
              <a:solidFill>
                <a:srgbClr val="99999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0922" name="Line 607"/>
            <p:cNvSpPr>
              <a:spLocks noChangeShapeType="1"/>
            </p:cNvSpPr>
            <p:nvPr/>
          </p:nvSpPr>
          <p:spPr bwMode="auto">
            <a:xfrm>
              <a:off x="888" y="1371"/>
              <a:ext cx="71" cy="1"/>
            </a:xfrm>
            <a:prstGeom prst="line">
              <a:avLst/>
            </a:prstGeom>
            <a:noFill/>
            <a:ln w="14288">
              <a:solidFill>
                <a:srgbClr val="999999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0923" name="Line 608"/>
            <p:cNvSpPr>
              <a:spLocks noChangeShapeType="1"/>
            </p:cNvSpPr>
            <p:nvPr/>
          </p:nvSpPr>
          <p:spPr bwMode="auto">
            <a:xfrm>
              <a:off x="888" y="1352"/>
              <a:ext cx="71" cy="1"/>
            </a:xfrm>
            <a:prstGeom prst="line">
              <a:avLst/>
            </a:prstGeom>
            <a:noFill/>
            <a:ln w="14288">
              <a:solidFill>
                <a:srgbClr val="999999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0924" name="Line 609"/>
            <p:cNvSpPr>
              <a:spLocks noChangeShapeType="1"/>
            </p:cNvSpPr>
            <p:nvPr/>
          </p:nvSpPr>
          <p:spPr bwMode="auto">
            <a:xfrm>
              <a:off x="2436" y="1600"/>
              <a:ext cx="1" cy="24"/>
            </a:xfrm>
            <a:prstGeom prst="line">
              <a:avLst/>
            </a:prstGeom>
            <a:noFill/>
            <a:ln w="14288">
              <a:solidFill>
                <a:srgbClr val="999999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0925" name="Freeform 610"/>
            <p:cNvSpPr>
              <a:spLocks/>
            </p:cNvSpPr>
            <p:nvPr/>
          </p:nvSpPr>
          <p:spPr bwMode="auto">
            <a:xfrm>
              <a:off x="2474" y="1643"/>
              <a:ext cx="48" cy="34"/>
            </a:xfrm>
            <a:custGeom>
              <a:avLst/>
              <a:gdLst>
                <a:gd name="T0" fmla="*/ 0 w 48"/>
                <a:gd name="T1" fmla="*/ 0 h 34"/>
                <a:gd name="T2" fmla="*/ 0 w 48"/>
                <a:gd name="T3" fmla="*/ 34 h 34"/>
                <a:gd name="T4" fmla="*/ 48 w 48"/>
                <a:gd name="T5" fmla="*/ 34 h 34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48" h="34">
                  <a:moveTo>
                    <a:pt x="0" y="0"/>
                  </a:moveTo>
                  <a:lnTo>
                    <a:pt x="0" y="34"/>
                  </a:lnTo>
                  <a:lnTo>
                    <a:pt x="48" y="34"/>
                  </a:lnTo>
                </a:path>
              </a:pathLst>
            </a:custGeom>
            <a:noFill/>
            <a:ln w="14288" cap="flat">
              <a:solidFill>
                <a:srgbClr val="99999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0926" name="Freeform 611"/>
            <p:cNvSpPr>
              <a:spLocks/>
            </p:cNvSpPr>
            <p:nvPr/>
          </p:nvSpPr>
          <p:spPr bwMode="auto">
            <a:xfrm>
              <a:off x="2283" y="1643"/>
              <a:ext cx="114" cy="34"/>
            </a:xfrm>
            <a:custGeom>
              <a:avLst/>
              <a:gdLst>
                <a:gd name="T0" fmla="*/ 0 w 114"/>
                <a:gd name="T1" fmla="*/ 34 h 34"/>
                <a:gd name="T2" fmla="*/ 114 w 114"/>
                <a:gd name="T3" fmla="*/ 34 h 34"/>
                <a:gd name="T4" fmla="*/ 114 w 114"/>
                <a:gd name="T5" fmla="*/ 0 h 34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114" h="34">
                  <a:moveTo>
                    <a:pt x="0" y="34"/>
                  </a:moveTo>
                  <a:lnTo>
                    <a:pt x="114" y="34"/>
                  </a:lnTo>
                  <a:lnTo>
                    <a:pt x="114" y="0"/>
                  </a:lnTo>
                </a:path>
              </a:pathLst>
            </a:custGeom>
            <a:noFill/>
            <a:ln w="14288" cap="flat">
              <a:solidFill>
                <a:srgbClr val="99999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0927" name="Line 613"/>
            <p:cNvSpPr>
              <a:spLocks noChangeShapeType="1"/>
            </p:cNvSpPr>
            <p:nvPr/>
          </p:nvSpPr>
          <p:spPr bwMode="auto">
            <a:xfrm>
              <a:off x="2397" y="1643"/>
              <a:ext cx="77" cy="1"/>
            </a:xfrm>
            <a:prstGeom prst="line">
              <a:avLst/>
            </a:prstGeom>
            <a:noFill/>
            <a:ln w="14288">
              <a:solidFill>
                <a:srgbClr val="999999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0928" name="Line 614"/>
            <p:cNvSpPr>
              <a:spLocks noChangeShapeType="1"/>
            </p:cNvSpPr>
            <p:nvPr/>
          </p:nvSpPr>
          <p:spPr bwMode="auto">
            <a:xfrm>
              <a:off x="2397" y="1624"/>
              <a:ext cx="72" cy="1"/>
            </a:xfrm>
            <a:prstGeom prst="line">
              <a:avLst/>
            </a:prstGeom>
            <a:noFill/>
            <a:ln w="14288">
              <a:solidFill>
                <a:srgbClr val="999999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0929" name="Line 615"/>
            <p:cNvSpPr>
              <a:spLocks noChangeShapeType="1"/>
            </p:cNvSpPr>
            <p:nvPr/>
          </p:nvSpPr>
          <p:spPr bwMode="auto">
            <a:xfrm>
              <a:off x="2436" y="1490"/>
              <a:ext cx="1" cy="29"/>
            </a:xfrm>
            <a:prstGeom prst="line">
              <a:avLst/>
            </a:prstGeom>
            <a:noFill/>
            <a:ln w="14288">
              <a:solidFill>
                <a:srgbClr val="999999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0930" name="Freeform 616"/>
            <p:cNvSpPr>
              <a:spLocks/>
            </p:cNvSpPr>
            <p:nvPr/>
          </p:nvSpPr>
          <p:spPr bwMode="auto">
            <a:xfrm>
              <a:off x="2474" y="1538"/>
              <a:ext cx="48" cy="34"/>
            </a:xfrm>
            <a:custGeom>
              <a:avLst/>
              <a:gdLst>
                <a:gd name="T0" fmla="*/ 0 w 48"/>
                <a:gd name="T1" fmla="*/ 0 h 34"/>
                <a:gd name="T2" fmla="*/ 0 w 48"/>
                <a:gd name="T3" fmla="*/ 34 h 34"/>
                <a:gd name="T4" fmla="*/ 48 w 48"/>
                <a:gd name="T5" fmla="*/ 34 h 34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48" h="34">
                  <a:moveTo>
                    <a:pt x="0" y="0"/>
                  </a:moveTo>
                  <a:lnTo>
                    <a:pt x="0" y="34"/>
                  </a:lnTo>
                  <a:lnTo>
                    <a:pt x="48" y="34"/>
                  </a:lnTo>
                </a:path>
              </a:pathLst>
            </a:custGeom>
            <a:noFill/>
            <a:ln w="14288" cap="flat">
              <a:solidFill>
                <a:srgbClr val="99999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0931" name="Freeform 617"/>
            <p:cNvSpPr>
              <a:spLocks/>
            </p:cNvSpPr>
            <p:nvPr/>
          </p:nvSpPr>
          <p:spPr bwMode="auto">
            <a:xfrm>
              <a:off x="2211" y="1538"/>
              <a:ext cx="186" cy="34"/>
            </a:xfrm>
            <a:custGeom>
              <a:avLst/>
              <a:gdLst>
                <a:gd name="T0" fmla="*/ 0 w 186"/>
                <a:gd name="T1" fmla="*/ 34 h 34"/>
                <a:gd name="T2" fmla="*/ 186 w 186"/>
                <a:gd name="T3" fmla="*/ 34 h 34"/>
                <a:gd name="T4" fmla="*/ 186 w 186"/>
                <a:gd name="T5" fmla="*/ 0 h 34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186" h="34">
                  <a:moveTo>
                    <a:pt x="0" y="34"/>
                  </a:moveTo>
                  <a:lnTo>
                    <a:pt x="186" y="34"/>
                  </a:lnTo>
                  <a:lnTo>
                    <a:pt x="186" y="0"/>
                  </a:lnTo>
                </a:path>
              </a:pathLst>
            </a:custGeom>
            <a:noFill/>
            <a:ln w="14288" cap="flat">
              <a:solidFill>
                <a:srgbClr val="99999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0932" name="Line 618"/>
            <p:cNvSpPr>
              <a:spLocks noChangeShapeType="1"/>
            </p:cNvSpPr>
            <p:nvPr/>
          </p:nvSpPr>
          <p:spPr bwMode="auto">
            <a:xfrm>
              <a:off x="2397" y="1538"/>
              <a:ext cx="77" cy="1"/>
            </a:xfrm>
            <a:prstGeom prst="line">
              <a:avLst/>
            </a:prstGeom>
            <a:noFill/>
            <a:ln w="14288">
              <a:solidFill>
                <a:srgbClr val="999999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0933" name="Line 619"/>
            <p:cNvSpPr>
              <a:spLocks noChangeShapeType="1"/>
            </p:cNvSpPr>
            <p:nvPr/>
          </p:nvSpPr>
          <p:spPr bwMode="auto">
            <a:xfrm>
              <a:off x="2397" y="1519"/>
              <a:ext cx="77" cy="1"/>
            </a:xfrm>
            <a:prstGeom prst="line">
              <a:avLst/>
            </a:prstGeom>
            <a:noFill/>
            <a:ln w="14288">
              <a:solidFill>
                <a:srgbClr val="999999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0934" name="Line 620"/>
            <p:cNvSpPr>
              <a:spLocks noChangeShapeType="1"/>
            </p:cNvSpPr>
            <p:nvPr/>
          </p:nvSpPr>
          <p:spPr bwMode="auto">
            <a:xfrm>
              <a:off x="2436" y="1385"/>
              <a:ext cx="1" cy="29"/>
            </a:xfrm>
            <a:prstGeom prst="line">
              <a:avLst/>
            </a:prstGeom>
            <a:noFill/>
            <a:ln w="14288">
              <a:solidFill>
                <a:srgbClr val="999999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0935" name="Freeform 621"/>
            <p:cNvSpPr>
              <a:spLocks/>
            </p:cNvSpPr>
            <p:nvPr/>
          </p:nvSpPr>
          <p:spPr bwMode="auto">
            <a:xfrm>
              <a:off x="2474" y="1433"/>
              <a:ext cx="48" cy="29"/>
            </a:xfrm>
            <a:custGeom>
              <a:avLst/>
              <a:gdLst>
                <a:gd name="T0" fmla="*/ 0 w 48"/>
                <a:gd name="T1" fmla="*/ 0 h 29"/>
                <a:gd name="T2" fmla="*/ 0 w 48"/>
                <a:gd name="T3" fmla="*/ 29 h 29"/>
                <a:gd name="T4" fmla="*/ 48 w 48"/>
                <a:gd name="T5" fmla="*/ 29 h 29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48" h="29">
                  <a:moveTo>
                    <a:pt x="0" y="0"/>
                  </a:moveTo>
                  <a:lnTo>
                    <a:pt x="0" y="29"/>
                  </a:lnTo>
                  <a:lnTo>
                    <a:pt x="48" y="29"/>
                  </a:lnTo>
                </a:path>
              </a:pathLst>
            </a:custGeom>
            <a:noFill/>
            <a:ln w="14288" cap="flat">
              <a:solidFill>
                <a:srgbClr val="99999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0936" name="Freeform 622"/>
            <p:cNvSpPr>
              <a:spLocks/>
            </p:cNvSpPr>
            <p:nvPr/>
          </p:nvSpPr>
          <p:spPr bwMode="auto">
            <a:xfrm>
              <a:off x="2139" y="1433"/>
              <a:ext cx="258" cy="29"/>
            </a:xfrm>
            <a:custGeom>
              <a:avLst/>
              <a:gdLst>
                <a:gd name="T0" fmla="*/ 0 w 258"/>
                <a:gd name="T1" fmla="*/ 29 h 29"/>
                <a:gd name="T2" fmla="*/ 258 w 258"/>
                <a:gd name="T3" fmla="*/ 29 h 29"/>
                <a:gd name="T4" fmla="*/ 258 w 258"/>
                <a:gd name="T5" fmla="*/ 0 h 29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58" h="29">
                  <a:moveTo>
                    <a:pt x="0" y="29"/>
                  </a:moveTo>
                  <a:lnTo>
                    <a:pt x="258" y="29"/>
                  </a:lnTo>
                  <a:lnTo>
                    <a:pt x="258" y="0"/>
                  </a:lnTo>
                </a:path>
              </a:pathLst>
            </a:custGeom>
            <a:noFill/>
            <a:ln w="14288" cap="flat">
              <a:solidFill>
                <a:srgbClr val="99999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0937" name="Line 623"/>
            <p:cNvSpPr>
              <a:spLocks noChangeShapeType="1"/>
            </p:cNvSpPr>
            <p:nvPr/>
          </p:nvSpPr>
          <p:spPr bwMode="auto">
            <a:xfrm>
              <a:off x="2397" y="1433"/>
              <a:ext cx="77" cy="1"/>
            </a:xfrm>
            <a:prstGeom prst="line">
              <a:avLst/>
            </a:prstGeom>
            <a:noFill/>
            <a:ln w="14288">
              <a:solidFill>
                <a:srgbClr val="999999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0938" name="Line 624"/>
            <p:cNvSpPr>
              <a:spLocks noChangeShapeType="1"/>
            </p:cNvSpPr>
            <p:nvPr/>
          </p:nvSpPr>
          <p:spPr bwMode="auto">
            <a:xfrm>
              <a:off x="2397" y="1414"/>
              <a:ext cx="77" cy="1"/>
            </a:xfrm>
            <a:prstGeom prst="line">
              <a:avLst/>
            </a:prstGeom>
            <a:noFill/>
            <a:ln w="14288">
              <a:solidFill>
                <a:srgbClr val="999999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0939" name="Line 625"/>
            <p:cNvSpPr>
              <a:spLocks noChangeShapeType="1"/>
            </p:cNvSpPr>
            <p:nvPr/>
          </p:nvSpPr>
          <p:spPr bwMode="auto">
            <a:xfrm>
              <a:off x="2436" y="1280"/>
              <a:ext cx="1" cy="24"/>
            </a:xfrm>
            <a:prstGeom prst="line">
              <a:avLst/>
            </a:prstGeom>
            <a:noFill/>
            <a:ln w="14288">
              <a:solidFill>
                <a:srgbClr val="999999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0940" name="Freeform 626"/>
            <p:cNvSpPr>
              <a:spLocks/>
            </p:cNvSpPr>
            <p:nvPr/>
          </p:nvSpPr>
          <p:spPr bwMode="auto">
            <a:xfrm>
              <a:off x="2474" y="1323"/>
              <a:ext cx="48" cy="34"/>
            </a:xfrm>
            <a:custGeom>
              <a:avLst/>
              <a:gdLst>
                <a:gd name="T0" fmla="*/ 0 w 48"/>
                <a:gd name="T1" fmla="*/ 0 h 34"/>
                <a:gd name="T2" fmla="*/ 0 w 48"/>
                <a:gd name="T3" fmla="*/ 34 h 34"/>
                <a:gd name="T4" fmla="*/ 48 w 48"/>
                <a:gd name="T5" fmla="*/ 34 h 34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48" h="34">
                  <a:moveTo>
                    <a:pt x="0" y="0"/>
                  </a:moveTo>
                  <a:lnTo>
                    <a:pt x="0" y="34"/>
                  </a:lnTo>
                  <a:lnTo>
                    <a:pt x="48" y="34"/>
                  </a:lnTo>
                </a:path>
              </a:pathLst>
            </a:custGeom>
            <a:noFill/>
            <a:ln w="14288" cap="flat">
              <a:solidFill>
                <a:srgbClr val="99999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0941" name="Freeform 627"/>
            <p:cNvSpPr>
              <a:spLocks/>
            </p:cNvSpPr>
            <p:nvPr/>
          </p:nvSpPr>
          <p:spPr bwMode="auto">
            <a:xfrm>
              <a:off x="2068" y="1323"/>
              <a:ext cx="329" cy="34"/>
            </a:xfrm>
            <a:custGeom>
              <a:avLst/>
              <a:gdLst>
                <a:gd name="T0" fmla="*/ 0 w 329"/>
                <a:gd name="T1" fmla="*/ 34 h 34"/>
                <a:gd name="T2" fmla="*/ 329 w 329"/>
                <a:gd name="T3" fmla="*/ 34 h 34"/>
                <a:gd name="T4" fmla="*/ 329 w 329"/>
                <a:gd name="T5" fmla="*/ 0 h 34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329" h="34">
                  <a:moveTo>
                    <a:pt x="0" y="34"/>
                  </a:moveTo>
                  <a:lnTo>
                    <a:pt x="329" y="34"/>
                  </a:lnTo>
                  <a:lnTo>
                    <a:pt x="329" y="0"/>
                  </a:lnTo>
                </a:path>
              </a:pathLst>
            </a:custGeom>
            <a:noFill/>
            <a:ln w="14288" cap="flat">
              <a:solidFill>
                <a:srgbClr val="99999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0942" name="Line 628"/>
            <p:cNvSpPr>
              <a:spLocks noChangeShapeType="1"/>
            </p:cNvSpPr>
            <p:nvPr/>
          </p:nvSpPr>
          <p:spPr bwMode="auto">
            <a:xfrm>
              <a:off x="2397" y="1323"/>
              <a:ext cx="77" cy="1"/>
            </a:xfrm>
            <a:prstGeom prst="line">
              <a:avLst/>
            </a:prstGeom>
            <a:noFill/>
            <a:ln w="14288">
              <a:solidFill>
                <a:srgbClr val="999999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0943" name="Line 629"/>
            <p:cNvSpPr>
              <a:spLocks noChangeShapeType="1"/>
            </p:cNvSpPr>
            <p:nvPr/>
          </p:nvSpPr>
          <p:spPr bwMode="auto">
            <a:xfrm>
              <a:off x="2397" y="1304"/>
              <a:ext cx="77" cy="1"/>
            </a:xfrm>
            <a:prstGeom prst="line">
              <a:avLst/>
            </a:prstGeom>
            <a:noFill/>
            <a:ln w="14288">
              <a:solidFill>
                <a:srgbClr val="999999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0944" name="Line 630"/>
            <p:cNvSpPr>
              <a:spLocks noChangeShapeType="1"/>
            </p:cNvSpPr>
            <p:nvPr/>
          </p:nvSpPr>
          <p:spPr bwMode="auto">
            <a:xfrm>
              <a:off x="2436" y="1175"/>
              <a:ext cx="1" cy="24"/>
            </a:xfrm>
            <a:prstGeom prst="line">
              <a:avLst/>
            </a:prstGeom>
            <a:noFill/>
            <a:ln w="14288">
              <a:solidFill>
                <a:srgbClr val="999999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0945" name="Freeform 631"/>
            <p:cNvSpPr>
              <a:spLocks/>
            </p:cNvSpPr>
            <p:nvPr/>
          </p:nvSpPr>
          <p:spPr bwMode="auto">
            <a:xfrm>
              <a:off x="2474" y="1218"/>
              <a:ext cx="48" cy="34"/>
            </a:xfrm>
            <a:custGeom>
              <a:avLst/>
              <a:gdLst>
                <a:gd name="T0" fmla="*/ 0 w 48"/>
                <a:gd name="T1" fmla="*/ 0 h 34"/>
                <a:gd name="T2" fmla="*/ 0 w 48"/>
                <a:gd name="T3" fmla="*/ 34 h 34"/>
                <a:gd name="T4" fmla="*/ 48 w 48"/>
                <a:gd name="T5" fmla="*/ 34 h 34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48" h="34">
                  <a:moveTo>
                    <a:pt x="0" y="0"/>
                  </a:moveTo>
                  <a:lnTo>
                    <a:pt x="0" y="34"/>
                  </a:lnTo>
                  <a:lnTo>
                    <a:pt x="48" y="34"/>
                  </a:lnTo>
                </a:path>
              </a:pathLst>
            </a:custGeom>
            <a:noFill/>
            <a:ln w="14288" cap="flat">
              <a:solidFill>
                <a:srgbClr val="99999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0946" name="Freeform 632"/>
            <p:cNvSpPr>
              <a:spLocks/>
            </p:cNvSpPr>
            <p:nvPr/>
          </p:nvSpPr>
          <p:spPr bwMode="auto">
            <a:xfrm>
              <a:off x="1996" y="1218"/>
              <a:ext cx="401" cy="34"/>
            </a:xfrm>
            <a:custGeom>
              <a:avLst/>
              <a:gdLst>
                <a:gd name="T0" fmla="*/ 0 w 401"/>
                <a:gd name="T1" fmla="*/ 34 h 34"/>
                <a:gd name="T2" fmla="*/ 401 w 401"/>
                <a:gd name="T3" fmla="*/ 34 h 34"/>
                <a:gd name="T4" fmla="*/ 401 w 401"/>
                <a:gd name="T5" fmla="*/ 0 h 34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401" h="34">
                  <a:moveTo>
                    <a:pt x="0" y="34"/>
                  </a:moveTo>
                  <a:lnTo>
                    <a:pt x="401" y="34"/>
                  </a:lnTo>
                  <a:lnTo>
                    <a:pt x="401" y="0"/>
                  </a:lnTo>
                </a:path>
              </a:pathLst>
            </a:custGeom>
            <a:noFill/>
            <a:ln w="14288" cap="flat">
              <a:solidFill>
                <a:srgbClr val="99999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0947" name="Line 633"/>
            <p:cNvSpPr>
              <a:spLocks noChangeShapeType="1"/>
            </p:cNvSpPr>
            <p:nvPr/>
          </p:nvSpPr>
          <p:spPr bwMode="auto">
            <a:xfrm>
              <a:off x="2397" y="1218"/>
              <a:ext cx="77" cy="1"/>
            </a:xfrm>
            <a:prstGeom prst="line">
              <a:avLst/>
            </a:prstGeom>
            <a:noFill/>
            <a:ln w="14288">
              <a:solidFill>
                <a:srgbClr val="999999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0948" name="Line 634"/>
            <p:cNvSpPr>
              <a:spLocks noChangeShapeType="1"/>
            </p:cNvSpPr>
            <p:nvPr/>
          </p:nvSpPr>
          <p:spPr bwMode="auto">
            <a:xfrm>
              <a:off x="2402" y="1199"/>
              <a:ext cx="72" cy="1"/>
            </a:xfrm>
            <a:prstGeom prst="line">
              <a:avLst/>
            </a:prstGeom>
            <a:noFill/>
            <a:ln w="14288">
              <a:solidFill>
                <a:srgbClr val="999999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0949" name="Line 635"/>
            <p:cNvSpPr>
              <a:spLocks noChangeShapeType="1"/>
            </p:cNvSpPr>
            <p:nvPr/>
          </p:nvSpPr>
          <p:spPr bwMode="auto">
            <a:xfrm flipH="1">
              <a:off x="1146" y="3478"/>
              <a:ext cx="23" cy="1"/>
            </a:xfrm>
            <a:prstGeom prst="line">
              <a:avLst/>
            </a:prstGeom>
            <a:noFill/>
            <a:ln w="14288">
              <a:solidFill>
                <a:srgbClr val="999999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0950" name="Freeform 636"/>
            <p:cNvSpPr>
              <a:spLocks/>
            </p:cNvSpPr>
            <p:nvPr/>
          </p:nvSpPr>
          <p:spPr bwMode="auto">
            <a:xfrm>
              <a:off x="1093" y="3517"/>
              <a:ext cx="29" cy="47"/>
            </a:xfrm>
            <a:custGeom>
              <a:avLst/>
              <a:gdLst>
                <a:gd name="T0" fmla="*/ 29 w 29"/>
                <a:gd name="T1" fmla="*/ 0 h 47"/>
                <a:gd name="T2" fmla="*/ 0 w 29"/>
                <a:gd name="T3" fmla="*/ 0 h 47"/>
                <a:gd name="T4" fmla="*/ 0 w 29"/>
                <a:gd name="T5" fmla="*/ 47 h 47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9" h="47">
                  <a:moveTo>
                    <a:pt x="29" y="0"/>
                  </a:moveTo>
                  <a:lnTo>
                    <a:pt x="0" y="0"/>
                  </a:lnTo>
                  <a:lnTo>
                    <a:pt x="0" y="47"/>
                  </a:lnTo>
                </a:path>
              </a:pathLst>
            </a:custGeom>
            <a:noFill/>
            <a:ln w="14288" cap="flat">
              <a:solidFill>
                <a:srgbClr val="99999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0951" name="Freeform 637"/>
            <p:cNvSpPr>
              <a:spLocks/>
            </p:cNvSpPr>
            <p:nvPr/>
          </p:nvSpPr>
          <p:spPr bwMode="auto">
            <a:xfrm>
              <a:off x="1093" y="3392"/>
              <a:ext cx="29" cy="48"/>
            </a:xfrm>
            <a:custGeom>
              <a:avLst/>
              <a:gdLst>
                <a:gd name="T0" fmla="*/ 0 w 29"/>
                <a:gd name="T1" fmla="*/ 0 h 48"/>
                <a:gd name="T2" fmla="*/ 0 w 29"/>
                <a:gd name="T3" fmla="*/ 48 h 48"/>
                <a:gd name="T4" fmla="*/ 29 w 29"/>
                <a:gd name="T5" fmla="*/ 48 h 48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9" h="48">
                  <a:moveTo>
                    <a:pt x="0" y="0"/>
                  </a:moveTo>
                  <a:lnTo>
                    <a:pt x="0" y="48"/>
                  </a:lnTo>
                  <a:lnTo>
                    <a:pt x="29" y="48"/>
                  </a:lnTo>
                </a:path>
              </a:pathLst>
            </a:custGeom>
            <a:noFill/>
            <a:ln w="14288" cap="flat">
              <a:solidFill>
                <a:srgbClr val="99999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0952" name="Line 638"/>
            <p:cNvSpPr>
              <a:spLocks noChangeShapeType="1"/>
            </p:cNvSpPr>
            <p:nvPr/>
          </p:nvSpPr>
          <p:spPr bwMode="auto">
            <a:xfrm>
              <a:off x="1122" y="3440"/>
              <a:ext cx="1" cy="77"/>
            </a:xfrm>
            <a:prstGeom prst="line">
              <a:avLst/>
            </a:prstGeom>
            <a:noFill/>
            <a:ln w="14288">
              <a:solidFill>
                <a:srgbClr val="999999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0953" name="Line 639"/>
            <p:cNvSpPr>
              <a:spLocks noChangeShapeType="1"/>
            </p:cNvSpPr>
            <p:nvPr/>
          </p:nvSpPr>
          <p:spPr bwMode="auto">
            <a:xfrm>
              <a:off x="1141" y="3440"/>
              <a:ext cx="1" cy="72"/>
            </a:xfrm>
            <a:prstGeom prst="line">
              <a:avLst/>
            </a:prstGeom>
            <a:noFill/>
            <a:ln w="14288">
              <a:solidFill>
                <a:srgbClr val="999999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0954" name="Line 640"/>
            <p:cNvSpPr>
              <a:spLocks noChangeShapeType="1"/>
            </p:cNvSpPr>
            <p:nvPr/>
          </p:nvSpPr>
          <p:spPr bwMode="auto">
            <a:xfrm flipH="1">
              <a:off x="1251" y="3478"/>
              <a:ext cx="24" cy="1"/>
            </a:xfrm>
            <a:prstGeom prst="line">
              <a:avLst/>
            </a:prstGeom>
            <a:noFill/>
            <a:ln w="14288">
              <a:solidFill>
                <a:srgbClr val="999999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0955" name="Freeform 641"/>
            <p:cNvSpPr>
              <a:spLocks/>
            </p:cNvSpPr>
            <p:nvPr/>
          </p:nvSpPr>
          <p:spPr bwMode="auto">
            <a:xfrm>
              <a:off x="1198" y="3517"/>
              <a:ext cx="34" cy="47"/>
            </a:xfrm>
            <a:custGeom>
              <a:avLst/>
              <a:gdLst>
                <a:gd name="T0" fmla="*/ 34 w 34"/>
                <a:gd name="T1" fmla="*/ 0 h 47"/>
                <a:gd name="T2" fmla="*/ 0 w 34"/>
                <a:gd name="T3" fmla="*/ 0 h 47"/>
                <a:gd name="T4" fmla="*/ 0 w 34"/>
                <a:gd name="T5" fmla="*/ 47 h 47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34" h="47">
                  <a:moveTo>
                    <a:pt x="34" y="0"/>
                  </a:moveTo>
                  <a:lnTo>
                    <a:pt x="0" y="0"/>
                  </a:lnTo>
                  <a:lnTo>
                    <a:pt x="0" y="47"/>
                  </a:lnTo>
                </a:path>
              </a:pathLst>
            </a:custGeom>
            <a:noFill/>
            <a:ln w="14288" cap="flat">
              <a:solidFill>
                <a:srgbClr val="99999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0956" name="Freeform 642"/>
            <p:cNvSpPr>
              <a:spLocks/>
            </p:cNvSpPr>
            <p:nvPr/>
          </p:nvSpPr>
          <p:spPr bwMode="auto">
            <a:xfrm>
              <a:off x="1198" y="3392"/>
              <a:ext cx="34" cy="48"/>
            </a:xfrm>
            <a:custGeom>
              <a:avLst/>
              <a:gdLst>
                <a:gd name="T0" fmla="*/ 0 w 34"/>
                <a:gd name="T1" fmla="*/ 0 h 48"/>
                <a:gd name="T2" fmla="*/ 0 w 34"/>
                <a:gd name="T3" fmla="*/ 48 h 48"/>
                <a:gd name="T4" fmla="*/ 34 w 34"/>
                <a:gd name="T5" fmla="*/ 48 h 48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34" h="48">
                  <a:moveTo>
                    <a:pt x="0" y="0"/>
                  </a:moveTo>
                  <a:lnTo>
                    <a:pt x="0" y="48"/>
                  </a:lnTo>
                  <a:lnTo>
                    <a:pt x="34" y="48"/>
                  </a:lnTo>
                </a:path>
              </a:pathLst>
            </a:custGeom>
            <a:noFill/>
            <a:ln w="14288" cap="flat">
              <a:solidFill>
                <a:srgbClr val="99999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0957" name="Line 643"/>
            <p:cNvSpPr>
              <a:spLocks noChangeShapeType="1"/>
            </p:cNvSpPr>
            <p:nvPr/>
          </p:nvSpPr>
          <p:spPr bwMode="auto">
            <a:xfrm>
              <a:off x="1232" y="3440"/>
              <a:ext cx="1" cy="77"/>
            </a:xfrm>
            <a:prstGeom prst="line">
              <a:avLst/>
            </a:prstGeom>
            <a:noFill/>
            <a:ln w="14288">
              <a:solidFill>
                <a:srgbClr val="999999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0958" name="Line 644"/>
            <p:cNvSpPr>
              <a:spLocks noChangeShapeType="1"/>
            </p:cNvSpPr>
            <p:nvPr/>
          </p:nvSpPr>
          <p:spPr bwMode="auto">
            <a:xfrm>
              <a:off x="1251" y="3440"/>
              <a:ext cx="1" cy="72"/>
            </a:xfrm>
            <a:prstGeom prst="line">
              <a:avLst/>
            </a:prstGeom>
            <a:noFill/>
            <a:ln w="14288">
              <a:solidFill>
                <a:srgbClr val="999999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0959" name="Line 645"/>
            <p:cNvSpPr>
              <a:spLocks noChangeShapeType="1"/>
            </p:cNvSpPr>
            <p:nvPr/>
          </p:nvSpPr>
          <p:spPr bwMode="auto">
            <a:xfrm flipH="1">
              <a:off x="1356" y="3478"/>
              <a:ext cx="28" cy="1"/>
            </a:xfrm>
            <a:prstGeom prst="line">
              <a:avLst/>
            </a:prstGeom>
            <a:noFill/>
            <a:ln w="14288">
              <a:solidFill>
                <a:srgbClr val="999999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0960" name="Freeform 646"/>
            <p:cNvSpPr>
              <a:spLocks/>
            </p:cNvSpPr>
            <p:nvPr/>
          </p:nvSpPr>
          <p:spPr bwMode="auto">
            <a:xfrm>
              <a:off x="1303" y="3517"/>
              <a:ext cx="34" cy="47"/>
            </a:xfrm>
            <a:custGeom>
              <a:avLst/>
              <a:gdLst>
                <a:gd name="T0" fmla="*/ 34 w 34"/>
                <a:gd name="T1" fmla="*/ 0 h 47"/>
                <a:gd name="T2" fmla="*/ 0 w 34"/>
                <a:gd name="T3" fmla="*/ 0 h 47"/>
                <a:gd name="T4" fmla="*/ 0 w 34"/>
                <a:gd name="T5" fmla="*/ 47 h 47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34" h="47">
                  <a:moveTo>
                    <a:pt x="34" y="0"/>
                  </a:moveTo>
                  <a:lnTo>
                    <a:pt x="0" y="0"/>
                  </a:lnTo>
                  <a:lnTo>
                    <a:pt x="0" y="47"/>
                  </a:lnTo>
                </a:path>
              </a:pathLst>
            </a:custGeom>
            <a:noFill/>
            <a:ln w="14288" cap="flat">
              <a:solidFill>
                <a:srgbClr val="99999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0961" name="Freeform 647"/>
            <p:cNvSpPr>
              <a:spLocks/>
            </p:cNvSpPr>
            <p:nvPr/>
          </p:nvSpPr>
          <p:spPr bwMode="auto">
            <a:xfrm>
              <a:off x="1303" y="3392"/>
              <a:ext cx="34" cy="48"/>
            </a:xfrm>
            <a:custGeom>
              <a:avLst/>
              <a:gdLst>
                <a:gd name="T0" fmla="*/ 0 w 34"/>
                <a:gd name="T1" fmla="*/ 0 h 48"/>
                <a:gd name="T2" fmla="*/ 0 w 34"/>
                <a:gd name="T3" fmla="*/ 48 h 48"/>
                <a:gd name="T4" fmla="*/ 34 w 34"/>
                <a:gd name="T5" fmla="*/ 48 h 48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34" h="48">
                  <a:moveTo>
                    <a:pt x="0" y="0"/>
                  </a:moveTo>
                  <a:lnTo>
                    <a:pt x="0" y="48"/>
                  </a:lnTo>
                  <a:lnTo>
                    <a:pt x="34" y="48"/>
                  </a:lnTo>
                </a:path>
              </a:pathLst>
            </a:custGeom>
            <a:noFill/>
            <a:ln w="14288" cap="flat">
              <a:solidFill>
                <a:srgbClr val="99999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0962" name="Line 648"/>
            <p:cNvSpPr>
              <a:spLocks noChangeShapeType="1"/>
            </p:cNvSpPr>
            <p:nvPr/>
          </p:nvSpPr>
          <p:spPr bwMode="auto">
            <a:xfrm>
              <a:off x="1337" y="3440"/>
              <a:ext cx="1" cy="77"/>
            </a:xfrm>
            <a:prstGeom prst="line">
              <a:avLst/>
            </a:prstGeom>
            <a:noFill/>
            <a:ln w="14288">
              <a:solidFill>
                <a:srgbClr val="999999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0963" name="Line 649"/>
            <p:cNvSpPr>
              <a:spLocks noChangeShapeType="1"/>
            </p:cNvSpPr>
            <p:nvPr/>
          </p:nvSpPr>
          <p:spPr bwMode="auto">
            <a:xfrm>
              <a:off x="1356" y="3440"/>
              <a:ext cx="1" cy="72"/>
            </a:xfrm>
            <a:prstGeom prst="line">
              <a:avLst/>
            </a:prstGeom>
            <a:noFill/>
            <a:ln w="14288">
              <a:solidFill>
                <a:srgbClr val="999999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0964" name="Line 650"/>
            <p:cNvSpPr>
              <a:spLocks noChangeShapeType="1"/>
            </p:cNvSpPr>
            <p:nvPr/>
          </p:nvSpPr>
          <p:spPr bwMode="auto">
            <a:xfrm flipH="1">
              <a:off x="1461" y="3478"/>
              <a:ext cx="29" cy="1"/>
            </a:xfrm>
            <a:prstGeom prst="line">
              <a:avLst/>
            </a:prstGeom>
            <a:noFill/>
            <a:ln w="14288">
              <a:solidFill>
                <a:srgbClr val="999999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0965" name="Freeform 651"/>
            <p:cNvSpPr>
              <a:spLocks/>
            </p:cNvSpPr>
            <p:nvPr/>
          </p:nvSpPr>
          <p:spPr bwMode="auto">
            <a:xfrm>
              <a:off x="1413" y="3517"/>
              <a:ext cx="29" cy="47"/>
            </a:xfrm>
            <a:custGeom>
              <a:avLst/>
              <a:gdLst>
                <a:gd name="T0" fmla="*/ 29 w 29"/>
                <a:gd name="T1" fmla="*/ 0 h 47"/>
                <a:gd name="T2" fmla="*/ 0 w 29"/>
                <a:gd name="T3" fmla="*/ 0 h 47"/>
                <a:gd name="T4" fmla="*/ 0 w 29"/>
                <a:gd name="T5" fmla="*/ 47 h 47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9" h="47">
                  <a:moveTo>
                    <a:pt x="29" y="0"/>
                  </a:moveTo>
                  <a:lnTo>
                    <a:pt x="0" y="0"/>
                  </a:lnTo>
                  <a:lnTo>
                    <a:pt x="0" y="47"/>
                  </a:lnTo>
                </a:path>
              </a:pathLst>
            </a:custGeom>
            <a:noFill/>
            <a:ln w="14288" cap="flat">
              <a:solidFill>
                <a:srgbClr val="99999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0966" name="Freeform 652"/>
            <p:cNvSpPr>
              <a:spLocks/>
            </p:cNvSpPr>
            <p:nvPr/>
          </p:nvSpPr>
          <p:spPr bwMode="auto">
            <a:xfrm>
              <a:off x="1413" y="3392"/>
              <a:ext cx="29" cy="48"/>
            </a:xfrm>
            <a:custGeom>
              <a:avLst/>
              <a:gdLst>
                <a:gd name="T0" fmla="*/ 0 w 29"/>
                <a:gd name="T1" fmla="*/ 0 h 48"/>
                <a:gd name="T2" fmla="*/ 0 w 29"/>
                <a:gd name="T3" fmla="*/ 48 h 48"/>
                <a:gd name="T4" fmla="*/ 29 w 29"/>
                <a:gd name="T5" fmla="*/ 48 h 48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9" h="48">
                  <a:moveTo>
                    <a:pt x="0" y="0"/>
                  </a:moveTo>
                  <a:lnTo>
                    <a:pt x="0" y="48"/>
                  </a:lnTo>
                  <a:lnTo>
                    <a:pt x="29" y="48"/>
                  </a:lnTo>
                </a:path>
              </a:pathLst>
            </a:custGeom>
            <a:noFill/>
            <a:ln w="14288" cap="flat">
              <a:solidFill>
                <a:srgbClr val="99999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0967" name="Line 653"/>
            <p:cNvSpPr>
              <a:spLocks noChangeShapeType="1"/>
            </p:cNvSpPr>
            <p:nvPr/>
          </p:nvSpPr>
          <p:spPr bwMode="auto">
            <a:xfrm>
              <a:off x="1442" y="3440"/>
              <a:ext cx="1" cy="77"/>
            </a:xfrm>
            <a:prstGeom prst="line">
              <a:avLst/>
            </a:prstGeom>
            <a:noFill/>
            <a:ln w="14288">
              <a:solidFill>
                <a:srgbClr val="999999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0968" name="Line 654"/>
            <p:cNvSpPr>
              <a:spLocks noChangeShapeType="1"/>
            </p:cNvSpPr>
            <p:nvPr/>
          </p:nvSpPr>
          <p:spPr bwMode="auto">
            <a:xfrm>
              <a:off x="1461" y="3440"/>
              <a:ext cx="1" cy="72"/>
            </a:xfrm>
            <a:prstGeom prst="line">
              <a:avLst/>
            </a:prstGeom>
            <a:noFill/>
            <a:ln w="14288">
              <a:solidFill>
                <a:srgbClr val="999999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0969" name="Line 655"/>
            <p:cNvSpPr>
              <a:spLocks noChangeShapeType="1"/>
            </p:cNvSpPr>
            <p:nvPr/>
          </p:nvSpPr>
          <p:spPr bwMode="auto">
            <a:xfrm flipH="1">
              <a:off x="1571" y="3478"/>
              <a:ext cx="24" cy="1"/>
            </a:xfrm>
            <a:prstGeom prst="line">
              <a:avLst/>
            </a:prstGeom>
            <a:noFill/>
            <a:ln w="14288">
              <a:solidFill>
                <a:srgbClr val="999999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0970" name="Freeform 656"/>
            <p:cNvSpPr>
              <a:spLocks/>
            </p:cNvSpPr>
            <p:nvPr/>
          </p:nvSpPr>
          <p:spPr bwMode="auto">
            <a:xfrm>
              <a:off x="1518" y="3517"/>
              <a:ext cx="34" cy="47"/>
            </a:xfrm>
            <a:custGeom>
              <a:avLst/>
              <a:gdLst>
                <a:gd name="T0" fmla="*/ 34 w 34"/>
                <a:gd name="T1" fmla="*/ 0 h 47"/>
                <a:gd name="T2" fmla="*/ 0 w 34"/>
                <a:gd name="T3" fmla="*/ 0 h 47"/>
                <a:gd name="T4" fmla="*/ 0 w 34"/>
                <a:gd name="T5" fmla="*/ 47 h 47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34" h="47">
                  <a:moveTo>
                    <a:pt x="34" y="0"/>
                  </a:moveTo>
                  <a:lnTo>
                    <a:pt x="0" y="0"/>
                  </a:lnTo>
                  <a:lnTo>
                    <a:pt x="0" y="47"/>
                  </a:lnTo>
                </a:path>
              </a:pathLst>
            </a:custGeom>
            <a:noFill/>
            <a:ln w="14288" cap="flat">
              <a:solidFill>
                <a:srgbClr val="99999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0971" name="Freeform 657"/>
            <p:cNvSpPr>
              <a:spLocks/>
            </p:cNvSpPr>
            <p:nvPr/>
          </p:nvSpPr>
          <p:spPr bwMode="auto">
            <a:xfrm>
              <a:off x="1518" y="3392"/>
              <a:ext cx="34" cy="48"/>
            </a:xfrm>
            <a:custGeom>
              <a:avLst/>
              <a:gdLst>
                <a:gd name="T0" fmla="*/ 0 w 34"/>
                <a:gd name="T1" fmla="*/ 0 h 48"/>
                <a:gd name="T2" fmla="*/ 0 w 34"/>
                <a:gd name="T3" fmla="*/ 48 h 48"/>
                <a:gd name="T4" fmla="*/ 34 w 34"/>
                <a:gd name="T5" fmla="*/ 48 h 48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34" h="48">
                  <a:moveTo>
                    <a:pt x="0" y="0"/>
                  </a:moveTo>
                  <a:lnTo>
                    <a:pt x="0" y="48"/>
                  </a:lnTo>
                  <a:lnTo>
                    <a:pt x="34" y="48"/>
                  </a:lnTo>
                </a:path>
              </a:pathLst>
            </a:custGeom>
            <a:noFill/>
            <a:ln w="14288" cap="flat">
              <a:solidFill>
                <a:srgbClr val="99999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0972" name="Line 658"/>
            <p:cNvSpPr>
              <a:spLocks noChangeShapeType="1"/>
            </p:cNvSpPr>
            <p:nvPr/>
          </p:nvSpPr>
          <p:spPr bwMode="auto">
            <a:xfrm>
              <a:off x="1552" y="3440"/>
              <a:ext cx="1" cy="77"/>
            </a:xfrm>
            <a:prstGeom prst="line">
              <a:avLst/>
            </a:prstGeom>
            <a:noFill/>
            <a:ln w="14288">
              <a:solidFill>
                <a:srgbClr val="999999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0973" name="Line 659"/>
            <p:cNvSpPr>
              <a:spLocks noChangeShapeType="1"/>
            </p:cNvSpPr>
            <p:nvPr/>
          </p:nvSpPr>
          <p:spPr bwMode="auto">
            <a:xfrm>
              <a:off x="1571" y="3440"/>
              <a:ext cx="1" cy="72"/>
            </a:xfrm>
            <a:prstGeom prst="line">
              <a:avLst/>
            </a:prstGeom>
            <a:noFill/>
            <a:ln w="14288">
              <a:solidFill>
                <a:srgbClr val="999999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0974" name="Line 660"/>
            <p:cNvSpPr>
              <a:spLocks noChangeShapeType="1"/>
            </p:cNvSpPr>
            <p:nvPr/>
          </p:nvSpPr>
          <p:spPr bwMode="auto">
            <a:xfrm flipH="1">
              <a:off x="2660" y="3478"/>
              <a:ext cx="24" cy="1"/>
            </a:xfrm>
            <a:prstGeom prst="line">
              <a:avLst/>
            </a:prstGeom>
            <a:noFill/>
            <a:ln w="14288">
              <a:solidFill>
                <a:srgbClr val="999999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0975" name="Freeform 661"/>
            <p:cNvSpPr>
              <a:spLocks/>
            </p:cNvSpPr>
            <p:nvPr/>
          </p:nvSpPr>
          <p:spPr bwMode="auto">
            <a:xfrm>
              <a:off x="2608" y="3517"/>
              <a:ext cx="28" cy="47"/>
            </a:xfrm>
            <a:custGeom>
              <a:avLst/>
              <a:gdLst>
                <a:gd name="T0" fmla="*/ 28 w 28"/>
                <a:gd name="T1" fmla="*/ 0 h 47"/>
                <a:gd name="T2" fmla="*/ 0 w 28"/>
                <a:gd name="T3" fmla="*/ 0 h 47"/>
                <a:gd name="T4" fmla="*/ 0 w 28"/>
                <a:gd name="T5" fmla="*/ 47 h 47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8" h="47">
                  <a:moveTo>
                    <a:pt x="28" y="0"/>
                  </a:moveTo>
                  <a:lnTo>
                    <a:pt x="0" y="0"/>
                  </a:lnTo>
                  <a:lnTo>
                    <a:pt x="0" y="47"/>
                  </a:lnTo>
                </a:path>
              </a:pathLst>
            </a:custGeom>
            <a:noFill/>
            <a:ln w="14288" cap="flat">
              <a:solidFill>
                <a:srgbClr val="99999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0976" name="Freeform 662"/>
            <p:cNvSpPr>
              <a:spLocks/>
            </p:cNvSpPr>
            <p:nvPr/>
          </p:nvSpPr>
          <p:spPr bwMode="auto">
            <a:xfrm>
              <a:off x="2608" y="3392"/>
              <a:ext cx="28" cy="48"/>
            </a:xfrm>
            <a:custGeom>
              <a:avLst/>
              <a:gdLst>
                <a:gd name="T0" fmla="*/ 0 w 28"/>
                <a:gd name="T1" fmla="*/ 0 h 48"/>
                <a:gd name="T2" fmla="*/ 0 w 28"/>
                <a:gd name="T3" fmla="*/ 48 h 48"/>
                <a:gd name="T4" fmla="*/ 28 w 28"/>
                <a:gd name="T5" fmla="*/ 48 h 48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8" h="48">
                  <a:moveTo>
                    <a:pt x="0" y="0"/>
                  </a:moveTo>
                  <a:lnTo>
                    <a:pt x="0" y="48"/>
                  </a:lnTo>
                  <a:lnTo>
                    <a:pt x="28" y="48"/>
                  </a:lnTo>
                </a:path>
              </a:pathLst>
            </a:custGeom>
            <a:noFill/>
            <a:ln w="14288" cap="flat">
              <a:solidFill>
                <a:srgbClr val="99999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0977" name="Line 663"/>
            <p:cNvSpPr>
              <a:spLocks noChangeShapeType="1"/>
            </p:cNvSpPr>
            <p:nvPr/>
          </p:nvSpPr>
          <p:spPr bwMode="auto">
            <a:xfrm>
              <a:off x="2636" y="3440"/>
              <a:ext cx="1" cy="77"/>
            </a:xfrm>
            <a:prstGeom prst="line">
              <a:avLst/>
            </a:prstGeom>
            <a:noFill/>
            <a:ln w="14288">
              <a:solidFill>
                <a:srgbClr val="999999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0978" name="Line 664"/>
            <p:cNvSpPr>
              <a:spLocks noChangeShapeType="1"/>
            </p:cNvSpPr>
            <p:nvPr/>
          </p:nvSpPr>
          <p:spPr bwMode="auto">
            <a:xfrm>
              <a:off x="2655" y="3440"/>
              <a:ext cx="1" cy="72"/>
            </a:xfrm>
            <a:prstGeom prst="line">
              <a:avLst/>
            </a:prstGeom>
            <a:noFill/>
            <a:ln w="14288">
              <a:solidFill>
                <a:srgbClr val="999999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0979" name="Line 665"/>
            <p:cNvSpPr>
              <a:spLocks noChangeShapeType="1"/>
            </p:cNvSpPr>
            <p:nvPr/>
          </p:nvSpPr>
          <p:spPr bwMode="auto">
            <a:xfrm flipH="1">
              <a:off x="2765" y="3478"/>
              <a:ext cx="24" cy="1"/>
            </a:xfrm>
            <a:prstGeom prst="line">
              <a:avLst/>
            </a:prstGeom>
            <a:noFill/>
            <a:ln w="14288">
              <a:solidFill>
                <a:srgbClr val="999999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0980" name="Freeform 666"/>
            <p:cNvSpPr>
              <a:spLocks/>
            </p:cNvSpPr>
            <p:nvPr/>
          </p:nvSpPr>
          <p:spPr bwMode="auto">
            <a:xfrm>
              <a:off x="2713" y="3517"/>
              <a:ext cx="33" cy="47"/>
            </a:xfrm>
            <a:custGeom>
              <a:avLst/>
              <a:gdLst>
                <a:gd name="T0" fmla="*/ 33 w 33"/>
                <a:gd name="T1" fmla="*/ 0 h 47"/>
                <a:gd name="T2" fmla="*/ 0 w 33"/>
                <a:gd name="T3" fmla="*/ 0 h 47"/>
                <a:gd name="T4" fmla="*/ 0 w 33"/>
                <a:gd name="T5" fmla="*/ 47 h 47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33" h="47">
                  <a:moveTo>
                    <a:pt x="33" y="0"/>
                  </a:moveTo>
                  <a:lnTo>
                    <a:pt x="0" y="0"/>
                  </a:lnTo>
                  <a:lnTo>
                    <a:pt x="0" y="47"/>
                  </a:lnTo>
                </a:path>
              </a:pathLst>
            </a:custGeom>
            <a:noFill/>
            <a:ln w="14288" cap="flat">
              <a:solidFill>
                <a:srgbClr val="99999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0981" name="Freeform 667"/>
            <p:cNvSpPr>
              <a:spLocks/>
            </p:cNvSpPr>
            <p:nvPr/>
          </p:nvSpPr>
          <p:spPr bwMode="auto">
            <a:xfrm>
              <a:off x="2713" y="3392"/>
              <a:ext cx="33" cy="48"/>
            </a:xfrm>
            <a:custGeom>
              <a:avLst/>
              <a:gdLst>
                <a:gd name="T0" fmla="*/ 0 w 33"/>
                <a:gd name="T1" fmla="*/ 0 h 48"/>
                <a:gd name="T2" fmla="*/ 0 w 33"/>
                <a:gd name="T3" fmla="*/ 48 h 48"/>
                <a:gd name="T4" fmla="*/ 33 w 33"/>
                <a:gd name="T5" fmla="*/ 48 h 48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33" h="48">
                  <a:moveTo>
                    <a:pt x="0" y="0"/>
                  </a:moveTo>
                  <a:lnTo>
                    <a:pt x="0" y="48"/>
                  </a:lnTo>
                  <a:lnTo>
                    <a:pt x="33" y="48"/>
                  </a:lnTo>
                </a:path>
              </a:pathLst>
            </a:custGeom>
            <a:noFill/>
            <a:ln w="14288" cap="flat">
              <a:solidFill>
                <a:srgbClr val="99999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0982" name="Line 668"/>
            <p:cNvSpPr>
              <a:spLocks noChangeShapeType="1"/>
            </p:cNvSpPr>
            <p:nvPr/>
          </p:nvSpPr>
          <p:spPr bwMode="auto">
            <a:xfrm>
              <a:off x="2746" y="3440"/>
              <a:ext cx="1" cy="77"/>
            </a:xfrm>
            <a:prstGeom prst="line">
              <a:avLst/>
            </a:prstGeom>
            <a:noFill/>
            <a:ln w="14288">
              <a:solidFill>
                <a:srgbClr val="999999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0983" name="Line 669"/>
            <p:cNvSpPr>
              <a:spLocks noChangeShapeType="1"/>
            </p:cNvSpPr>
            <p:nvPr/>
          </p:nvSpPr>
          <p:spPr bwMode="auto">
            <a:xfrm>
              <a:off x="2765" y="3440"/>
              <a:ext cx="1" cy="72"/>
            </a:xfrm>
            <a:prstGeom prst="line">
              <a:avLst/>
            </a:prstGeom>
            <a:noFill/>
            <a:ln w="14288">
              <a:solidFill>
                <a:srgbClr val="999999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0984" name="Line 670"/>
            <p:cNvSpPr>
              <a:spLocks noChangeShapeType="1"/>
            </p:cNvSpPr>
            <p:nvPr/>
          </p:nvSpPr>
          <p:spPr bwMode="auto">
            <a:xfrm flipH="1">
              <a:off x="2870" y="3478"/>
              <a:ext cx="29" cy="1"/>
            </a:xfrm>
            <a:prstGeom prst="line">
              <a:avLst/>
            </a:prstGeom>
            <a:noFill/>
            <a:ln w="14288">
              <a:solidFill>
                <a:srgbClr val="999999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0985" name="Freeform 671"/>
            <p:cNvSpPr>
              <a:spLocks/>
            </p:cNvSpPr>
            <p:nvPr/>
          </p:nvSpPr>
          <p:spPr bwMode="auto">
            <a:xfrm>
              <a:off x="2818" y="3517"/>
              <a:ext cx="33" cy="47"/>
            </a:xfrm>
            <a:custGeom>
              <a:avLst/>
              <a:gdLst>
                <a:gd name="T0" fmla="*/ 33 w 33"/>
                <a:gd name="T1" fmla="*/ 0 h 47"/>
                <a:gd name="T2" fmla="*/ 0 w 33"/>
                <a:gd name="T3" fmla="*/ 0 h 47"/>
                <a:gd name="T4" fmla="*/ 0 w 33"/>
                <a:gd name="T5" fmla="*/ 47 h 47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33" h="47">
                  <a:moveTo>
                    <a:pt x="33" y="0"/>
                  </a:moveTo>
                  <a:lnTo>
                    <a:pt x="0" y="0"/>
                  </a:lnTo>
                  <a:lnTo>
                    <a:pt x="0" y="47"/>
                  </a:lnTo>
                </a:path>
              </a:pathLst>
            </a:custGeom>
            <a:noFill/>
            <a:ln w="14288" cap="flat">
              <a:solidFill>
                <a:srgbClr val="99999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0986" name="Freeform 672"/>
            <p:cNvSpPr>
              <a:spLocks/>
            </p:cNvSpPr>
            <p:nvPr/>
          </p:nvSpPr>
          <p:spPr bwMode="auto">
            <a:xfrm>
              <a:off x="2818" y="3392"/>
              <a:ext cx="33" cy="48"/>
            </a:xfrm>
            <a:custGeom>
              <a:avLst/>
              <a:gdLst>
                <a:gd name="T0" fmla="*/ 0 w 33"/>
                <a:gd name="T1" fmla="*/ 0 h 48"/>
                <a:gd name="T2" fmla="*/ 0 w 33"/>
                <a:gd name="T3" fmla="*/ 48 h 48"/>
                <a:gd name="T4" fmla="*/ 33 w 33"/>
                <a:gd name="T5" fmla="*/ 48 h 48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33" h="48">
                  <a:moveTo>
                    <a:pt x="0" y="0"/>
                  </a:moveTo>
                  <a:lnTo>
                    <a:pt x="0" y="48"/>
                  </a:lnTo>
                  <a:lnTo>
                    <a:pt x="33" y="48"/>
                  </a:lnTo>
                </a:path>
              </a:pathLst>
            </a:custGeom>
            <a:noFill/>
            <a:ln w="14288" cap="flat">
              <a:solidFill>
                <a:srgbClr val="99999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0987" name="Line 673"/>
            <p:cNvSpPr>
              <a:spLocks noChangeShapeType="1"/>
            </p:cNvSpPr>
            <p:nvPr/>
          </p:nvSpPr>
          <p:spPr bwMode="auto">
            <a:xfrm>
              <a:off x="2851" y="3440"/>
              <a:ext cx="1" cy="77"/>
            </a:xfrm>
            <a:prstGeom prst="line">
              <a:avLst/>
            </a:prstGeom>
            <a:noFill/>
            <a:ln w="14288">
              <a:solidFill>
                <a:srgbClr val="999999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0988" name="Line 674"/>
            <p:cNvSpPr>
              <a:spLocks noChangeShapeType="1"/>
            </p:cNvSpPr>
            <p:nvPr/>
          </p:nvSpPr>
          <p:spPr bwMode="auto">
            <a:xfrm>
              <a:off x="2870" y="3440"/>
              <a:ext cx="1" cy="72"/>
            </a:xfrm>
            <a:prstGeom prst="line">
              <a:avLst/>
            </a:prstGeom>
            <a:noFill/>
            <a:ln w="14288">
              <a:solidFill>
                <a:srgbClr val="999999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0989" name="Line 675"/>
            <p:cNvSpPr>
              <a:spLocks noChangeShapeType="1"/>
            </p:cNvSpPr>
            <p:nvPr/>
          </p:nvSpPr>
          <p:spPr bwMode="auto">
            <a:xfrm flipH="1">
              <a:off x="2975" y="3478"/>
              <a:ext cx="29" cy="1"/>
            </a:xfrm>
            <a:prstGeom prst="line">
              <a:avLst/>
            </a:prstGeom>
            <a:noFill/>
            <a:ln w="14288">
              <a:solidFill>
                <a:srgbClr val="999999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0990" name="Freeform 676"/>
            <p:cNvSpPr>
              <a:spLocks/>
            </p:cNvSpPr>
            <p:nvPr/>
          </p:nvSpPr>
          <p:spPr bwMode="auto">
            <a:xfrm>
              <a:off x="2928" y="3517"/>
              <a:ext cx="28" cy="47"/>
            </a:xfrm>
            <a:custGeom>
              <a:avLst/>
              <a:gdLst>
                <a:gd name="T0" fmla="*/ 28 w 28"/>
                <a:gd name="T1" fmla="*/ 0 h 47"/>
                <a:gd name="T2" fmla="*/ 0 w 28"/>
                <a:gd name="T3" fmla="*/ 0 h 47"/>
                <a:gd name="T4" fmla="*/ 0 w 28"/>
                <a:gd name="T5" fmla="*/ 47 h 47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8" h="47">
                  <a:moveTo>
                    <a:pt x="28" y="0"/>
                  </a:moveTo>
                  <a:lnTo>
                    <a:pt x="0" y="0"/>
                  </a:lnTo>
                  <a:lnTo>
                    <a:pt x="0" y="47"/>
                  </a:lnTo>
                </a:path>
              </a:pathLst>
            </a:custGeom>
            <a:noFill/>
            <a:ln w="14288" cap="flat">
              <a:solidFill>
                <a:srgbClr val="99999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0991" name="Freeform 677"/>
            <p:cNvSpPr>
              <a:spLocks/>
            </p:cNvSpPr>
            <p:nvPr/>
          </p:nvSpPr>
          <p:spPr bwMode="auto">
            <a:xfrm>
              <a:off x="2928" y="3392"/>
              <a:ext cx="28" cy="48"/>
            </a:xfrm>
            <a:custGeom>
              <a:avLst/>
              <a:gdLst>
                <a:gd name="T0" fmla="*/ 0 w 28"/>
                <a:gd name="T1" fmla="*/ 0 h 48"/>
                <a:gd name="T2" fmla="*/ 0 w 28"/>
                <a:gd name="T3" fmla="*/ 48 h 48"/>
                <a:gd name="T4" fmla="*/ 28 w 28"/>
                <a:gd name="T5" fmla="*/ 48 h 48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8" h="48">
                  <a:moveTo>
                    <a:pt x="0" y="0"/>
                  </a:moveTo>
                  <a:lnTo>
                    <a:pt x="0" y="48"/>
                  </a:lnTo>
                  <a:lnTo>
                    <a:pt x="28" y="48"/>
                  </a:lnTo>
                </a:path>
              </a:pathLst>
            </a:custGeom>
            <a:noFill/>
            <a:ln w="14288" cap="flat">
              <a:solidFill>
                <a:srgbClr val="99999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0992" name="Line 678"/>
            <p:cNvSpPr>
              <a:spLocks noChangeShapeType="1"/>
            </p:cNvSpPr>
            <p:nvPr/>
          </p:nvSpPr>
          <p:spPr bwMode="auto">
            <a:xfrm>
              <a:off x="2956" y="3440"/>
              <a:ext cx="1" cy="77"/>
            </a:xfrm>
            <a:prstGeom prst="line">
              <a:avLst/>
            </a:prstGeom>
            <a:noFill/>
            <a:ln w="14288">
              <a:solidFill>
                <a:srgbClr val="999999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0993" name="Line 679"/>
            <p:cNvSpPr>
              <a:spLocks noChangeShapeType="1"/>
            </p:cNvSpPr>
            <p:nvPr/>
          </p:nvSpPr>
          <p:spPr bwMode="auto">
            <a:xfrm>
              <a:off x="2975" y="3440"/>
              <a:ext cx="1" cy="72"/>
            </a:xfrm>
            <a:prstGeom prst="line">
              <a:avLst/>
            </a:prstGeom>
            <a:noFill/>
            <a:ln w="14288">
              <a:solidFill>
                <a:srgbClr val="999999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0994" name="Line 680"/>
            <p:cNvSpPr>
              <a:spLocks noChangeShapeType="1"/>
            </p:cNvSpPr>
            <p:nvPr/>
          </p:nvSpPr>
          <p:spPr bwMode="auto">
            <a:xfrm flipH="1">
              <a:off x="3085" y="3478"/>
              <a:ext cx="24" cy="1"/>
            </a:xfrm>
            <a:prstGeom prst="line">
              <a:avLst/>
            </a:prstGeom>
            <a:noFill/>
            <a:ln w="14288">
              <a:solidFill>
                <a:srgbClr val="999999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0995" name="Freeform 681"/>
            <p:cNvSpPr>
              <a:spLocks/>
            </p:cNvSpPr>
            <p:nvPr/>
          </p:nvSpPr>
          <p:spPr bwMode="auto">
            <a:xfrm>
              <a:off x="3033" y="3517"/>
              <a:ext cx="33" cy="47"/>
            </a:xfrm>
            <a:custGeom>
              <a:avLst/>
              <a:gdLst>
                <a:gd name="T0" fmla="*/ 33 w 33"/>
                <a:gd name="T1" fmla="*/ 0 h 47"/>
                <a:gd name="T2" fmla="*/ 0 w 33"/>
                <a:gd name="T3" fmla="*/ 0 h 47"/>
                <a:gd name="T4" fmla="*/ 0 w 33"/>
                <a:gd name="T5" fmla="*/ 47 h 47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33" h="47">
                  <a:moveTo>
                    <a:pt x="33" y="0"/>
                  </a:moveTo>
                  <a:lnTo>
                    <a:pt x="0" y="0"/>
                  </a:lnTo>
                  <a:lnTo>
                    <a:pt x="0" y="47"/>
                  </a:lnTo>
                </a:path>
              </a:pathLst>
            </a:custGeom>
            <a:noFill/>
            <a:ln w="14288" cap="flat">
              <a:solidFill>
                <a:srgbClr val="99999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0996" name="Freeform 682"/>
            <p:cNvSpPr>
              <a:spLocks/>
            </p:cNvSpPr>
            <p:nvPr/>
          </p:nvSpPr>
          <p:spPr bwMode="auto">
            <a:xfrm>
              <a:off x="3033" y="3392"/>
              <a:ext cx="33" cy="48"/>
            </a:xfrm>
            <a:custGeom>
              <a:avLst/>
              <a:gdLst>
                <a:gd name="T0" fmla="*/ 0 w 33"/>
                <a:gd name="T1" fmla="*/ 0 h 48"/>
                <a:gd name="T2" fmla="*/ 0 w 33"/>
                <a:gd name="T3" fmla="*/ 48 h 48"/>
                <a:gd name="T4" fmla="*/ 33 w 33"/>
                <a:gd name="T5" fmla="*/ 48 h 48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33" h="48">
                  <a:moveTo>
                    <a:pt x="0" y="0"/>
                  </a:moveTo>
                  <a:lnTo>
                    <a:pt x="0" y="48"/>
                  </a:lnTo>
                  <a:lnTo>
                    <a:pt x="33" y="48"/>
                  </a:lnTo>
                </a:path>
              </a:pathLst>
            </a:custGeom>
            <a:noFill/>
            <a:ln w="14288" cap="flat">
              <a:solidFill>
                <a:srgbClr val="99999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0997" name="Line 683"/>
            <p:cNvSpPr>
              <a:spLocks noChangeShapeType="1"/>
            </p:cNvSpPr>
            <p:nvPr/>
          </p:nvSpPr>
          <p:spPr bwMode="auto">
            <a:xfrm>
              <a:off x="3066" y="3440"/>
              <a:ext cx="1" cy="77"/>
            </a:xfrm>
            <a:prstGeom prst="line">
              <a:avLst/>
            </a:prstGeom>
            <a:noFill/>
            <a:ln w="14288">
              <a:solidFill>
                <a:srgbClr val="999999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0998" name="Line 684"/>
            <p:cNvSpPr>
              <a:spLocks noChangeShapeType="1"/>
            </p:cNvSpPr>
            <p:nvPr/>
          </p:nvSpPr>
          <p:spPr bwMode="auto">
            <a:xfrm>
              <a:off x="3085" y="3440"/>
              <a:ext cx="1" cy="72"/>
            </a:xfrm>
            <a:prstGeom prst="line">
              <a:avLst/>
            </a:prstGeom>
            <a:noFill/>
            <a:ln w="14288">
              <a:solidFill>
                <a:srgbClr val="999999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0999" name="Line 685"/>
            <p:cNvSpPr>
              <a:spLocks noChangeShapeType="1"/>
            </p:cNvSpPr>
            <p:nvPr/>
          </p:nvSpPr>
          <p:spPr bwMode="auto">
            <a:xfrm flipH="1">
              <a:off x="4156" y="3478"/>
              <a:ext cx="23" cy="1"/>
            </a:xfrm>
            <a:prstGeom prst="line">
              <a:avLst/>
            </a:prstGeom>
            <a:noFill/>
            <a:ln w="14288">
              <a:solidFill>
                <a:srgbClr val="999999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1000" name="Freeform 686"/>
            <p:cNvSpPr>
              <a:spLocks/>
            </p:cNvSpPr>
            <p:nvPr/>
          </p:nvSpPr>
          <p:spPr bwMode="auto">
            <a:xfrm>
              <a:off x="4103" y="3517"/>
              <a:ext cx="29" cy="47"/>
            </a:xfrm>
            <a:custGeom>
              <a:avLst/>
              <a:gdLst>
                <a:gd name="T0" fmla="*/ 29 w 29"/>
                <a:gd name="T1" fmla="*/ 0 h 47"/>
                <a:gd name="T2" fmla="*/ 0 w 29"/>
                <a:gd name="T3" fmla="*/ 0 h 47"/>
                <a:gd name="T4" fmla="*/ 0 w 29"/>
                <a:gd name="T5" fmla="*/ 47 h 47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9" h="47">
                  <a:moveTo>
                    <a:pt x="29" y="0"/>
                  </a:moveTo>
                  <a:lnTo>
                    <a:pt x="0" y="0"/>
                  </a:lnTo>
                  <a:lnTo>
                    <a:pt x="0" y="47"/>
                  </a:lnTo>
                </a:path>
              </a:pathLst>
            </a:custGeom>
            <a:noFill/>
            <a:ln w="14288" cap="flat">
              <a:solidFill>
                <a:srgbClr val="99999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1001" name="Freeform 687"/>
            <p:cNvSpPr>
              <a:spLocks/>
            </p:cNvSpPr>
            <p:nvPr/>
          </p:nvSpPr>
          <p:spPr bwMode="auto">
            <a:xfrm>
              <a:off x="4103" y="3392"/>
              <a:ext cx="29" cy="48"/>
            </a:xfrm>
            <a:custGeom>
              <a:avLst/>
              <a:gdLst>
                <a:gd name="T0" fmla="*/ 0 w 29"/>
                <a:gd name="T1" fmla="*/ 0 h 48"/>
                <a:gd name="T2" fmla="*/ 0 w 29"/>
                <a:gd name="T3" fmla="*/ 48 h 48"/>
                <a:gd name="T4" fmla="*/ 29 w 29"/>
                <a:gd name="T5" fmla="*/ 48 h 48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9" h="48">
                  <a:moveTo>
                    <a:pt x="0" y="0"/>
                  </a:moveTo>
                  <a:lnTo>
                    <a:pt x="0" y="48"/>
                  </a:lnTo>
                  <a:lnTo>
                    <a:pt x="29" y="48"/>
                  </a:lnTo>
                </a:path>
              </a:pathLst>
            </a:custGeom>
            <a:noFill/>
            <a:ln w="14288" cap="flat">
              <a:solidFill>
                <a:srgbClr val="99999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1002" name="Line 688"/>
            <p:cNvSpPr>
              <a:spLocks noChangeShapeType="1"/>
            </p:cNvSpPr>
            <p:nvPr/>
          </p:nvSpPr>
          <p:spPr bwMode="auto">
            <a:xfrm>
              <a:off x="4132" y="3440"/>
              <a:ext cx="1" cy="77"/>
            </a:xfrm>
            <a:prstGeom prst="line">
              <a:avLst/>
            </a:prstGeom>
            <a:noFill/>
            <a:ln w="14288">
              <a:solidFill>
                <a:srgbClr val="999999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1003" name="Line 689"/>
            <p:cNvSpPr>
              <a:spLocks noChangeShapeType="1"/>
            </p:cNvSpPr>
            <p:nvPr/>
          </p:nvSpPr>
          <p:spPr bwMode="auto">
            <a:xfrm>
              <a:off x="4151" y="3440"/>
              <a:ext cx="1" cy="72"/>
            </a:xfrm>
            <a:prstGeom prst="line">
              <a:avLst/>
            </a:prstGeom>
            <a:noFill/>
            <a:ln w="14288">
              <a:solidFill>
                <a:srgbClr val="999999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1004" name="Line 690"/>
            <p:cNvSpPr>
              <a:spLocks noChangeShapeType="1"/>
            </p:cNvSpPr>
            <p:nvPr/>
          </p:nvSpPr>
          <p:spPr bwMode="auto">
            <a:xfrm flipH="1">
              <a:off x="4261" y="3478"/>
              <a:ext cx="24" cy="1"/>
            </a:xfrm>
            <a:prstGeom prst="line">
              <a:avLst/>
            </a:prstGeom>
            <a:noFill/>
            <a:ln w="14288">
              <a:solidFill>
                <a:srgbClr val="999999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1005" name="Freeform 691"/>
            <p:cNvSpPr>
              <a:spLocks/>
            </p:cNvSpPr>
            <p:nvPr/>
          </p:nvSpPr>
          <p:spPr bwMode="auto">
            <a:xfrm>
              <a:off x="4208" y="3517"/>
              <a:ext cx="34" cy="47"/>
            </a:xfrm>
            <a:custGeom>
              <a:avLst/>
              <a:gdLst>
                <a:gd name="T0" fmla="*/ 34 w 34"/>
                <a:gd name="T1" fmla="*/ 0 h 47"/>
                <a:gd name="T2" fmla="*/ 0 w 34"/>
                <a:gd name="T3" fmla="*/ 0 h 47"/>
                <a:gd name="T4" fmla="*/ 0 w 34"/>
                <a:gd name="T5" fmla="*/ 47 h 47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34" h="47">
                  <a:moveTo>
                    <a:pt x="34" y="0"/>
                  </a:moveTo>
                  <a:lnTo>
                    <a:pt x="0" y="0"/>
                  </a:lnTo>
                  <a:lnTo>
                    <a:pt x="0" y="47"/>
                  </a:lnTo>
                </a:path>
              </a:pathLst>
            </a:custGeom>
            <a:noFill/>
            <a:ln w="14288" cap="flat">
              <a:solidFill>
                <a:srgbClr val="99999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1006" name="Freeform 692"/>
            <p:cNvSpPr>
              <a:spLocks/>
            </p:cNvSpPr>
            <p:nvPr/>
          </p:nvSpPr>
          <p:spPr bwMode="auto">
            <a:xfrm>
              <a:off x="4208" y="3392"/>
              <a:ext cx="34" cy="48"/>
            </a:xfrm>
            <a:custGeom>
              <a:avLst/>
              <a:gdLst>
                <a:gd name="T0" fmla="*/ 0 w 34"/>
                <a:gd name="T1" fmla="*/ 0 h 48"/>
                <a:gd name="T2" fmla="*/ 0 w 34"/>
                <a:gd name="T3" fmla="*/ 48 h 48"/>
                <a:gd name="T4" fmla="*/ 34 w 34"/>
                <a:gd name="T5" fmla="*/ 48 h 48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34" h="48">
                  <a:moveTo>
                    <a:pt x="0" y="0"/>
                  </a:moveTo>
                  <a:lnTo>
                    <a:pt x="0" y="48"/>
                  </a:lnTo>
                  <a:lnTo>
                    <a:pt x="34" y="48"/>
                  </a:lnTo>
                </a:path>
              </a:pathLst>
            </a:custGeom>
            <a:noFill/>
            <a:ln w="14288" cap="flat">
              <a:solidFill>
                <a:srgbClr val="99999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1007" name="Line 693"/>
            <p:cNvSpPr>
              <a:spLocks noChangeShapeType="1"/>
            </p:cNvSpPr>
            <p:nvPr/>
          </p:nvSpPr>
          <p:spPr bwMode="auto">
            <a:xfrm>
              <a:off x="4242" y="3440"/>
              <a:ext cx="1" cy="77"/>
            </a:xfrm>
            <a:prstGeom prst="line">
              <a:avLst/>
            </a:prstGeom>
            <a:noFill/>
            <a:ln w="14288">
              <a:solidFill>
                <a:srgbClr val="999999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1008" name="Line 694"/>
            <p:cNvSpPr>
              <a:spLocks noChangeShapeType="1"/>
            </p:cNvSpPr>
            <p:nvPr/>
          </p:nvSpPr>
          <p:spPr bwMode="auto">
            <a:xfrm>
              <a:off x="4261" y="3440"/>
              <a:ext cx="1" cy="72"/>
            </a:xfrm>
            <a:prstGeom prst="line">
              <a:avLst/>
            </a:prstGeom>
            <a:noFill/>
            <a:ln w="14288">
              <a:solidFill>
                <a:srgbClr val="999999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1009" name="Line 695"/>
            <p:cNvSpPr>
              <a:spLocks noChangeShapeType="1"/>
            </p:cNvSpPr>
            <p:nvPr/>
          </p:nvSpPr>
          <p:spPr bwMode="auto">
            <a:xfrm flipH="1">
              <a:off x="4366" y="3478"/>
              <a:ext cx="28" cy="1"/>
            </a:xfrm>
            <a:prstGeom prst="line">
              <a:avLst/>
            </a:prstGeom>
            <a:noFill/>
            <a:ln w="14288">
              <a:solidFill>
                <a:srgbClr val="999999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1010" name="Freeform 696"/>
            <p:cNvSpPr>
              <a:spLocks/>
            </p:cNvSpPr>
            <p:nvPr/>
          </p:nvSpPr>
          <p:spPr bwMode="auto">
            <a:xfrm>
              <a:off x="4313" y="3517"/>
              <a:ext cx="34" cy="47"/>
            </a:xfrm>
            <a:custGeom>
              <a:avLst/>
              <a:gdLst>
                <a:gd name="T0" fmla="*/ 34 w 34"/>
                <a:gd name="T1" fmla="*/ 0 h 47"/>
                <a:gd name="T2" fmla="*/ 0 w 34"/>
                <a:gd name="T3" fmla="*/ 0 h 47"/>
                <a:gd name="T4" fmla="*/ 0 w 34"/>
                <a:gd name="T5" fmla="*/ 47 h 47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34" h="47">
                  <a:moveTo>
                    <a:pt x="34" y="0"/>
                  </a:moveTo>
                  <a:lnTo>
                    <a:pt x="0" y="0"/>
                  </a:lnTo>
                  <a:lnTo>
                    <a:pt x="0" y="47"/>
                  </a:lnTo>
                </a:path>
              </a:pathLst>
            </a:custGeom>
            <a:noFill/>
            <a:ln w="14288" cap="flat">
              <a:solidFill>
                <a:srgbClr val="99999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1011" name="Freeform 697"/>
            <p:cNvSpPr>
              <a:spLocks/>
            </p:cNvSpPr>
            <p:nvPr/>
          </p:nvSpPr>
          <p:spPr bwMode="auto">
            <a:xfrm>
              <a:off x="4313" y="3392"/>
              <a:ext cx="34" cy="48"/>
            </a:xfrm>
            <a:custGeom>
              <a:avLst/>
              <a:gdLst>
                <a:gd name="T0" fmla="*/ 0 w 34"/>
                <a:gd name="T1" fmla="*/ 0 h 48"/>
                <a:gd name="T2" fmla="*/ 0 w 34"/>
                <a:gd name="T3" fmla="*/ 48 h 48"/>
                <a:gd name="T4" fmla="*/ 34 w 34"/>
                <a:gd name="T5" fmla="*/ 48 h 48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34" h="48">
                  <a:moveTo>
                    <a:pt x="0" y="0"/>
                  </a:moveTo>
                  <a:lnTo>
                    <a:pt x="0" y="48"/>
                  </a:lnTo>
                  <a:lnTo>
                    <a:pt x="34" y="48"/>
                  </a:lnTo>
                </a:path>
              </a:pathLst>
            </a:custGeom>
            <a:noFill/>
            <a:ln w="14288" cap="flat">
              <a:solidFill>
                <a:srgbClr val="99999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1012" name="Line 698"/>
            <p:cNvSpPr>
              <a:spLocks noChangeShapeType="1"/>
            </p:cNvSpPr>
            <p:nvPr/>
          </p:nvSpPr>
          <p:spPr bwMode="auto">
            <a:xfrm>
              <a:off x="4347" y="3440"/>
              <a:ext cx="1" cy="77"/>
            </a:xfrm>
            <a:prstGeom prst="line">
              <a:avLst/>
            </a:prstGeom>
            <a:noFill/>
            <a:ln w="14288">
              <a:solidFill>
                <a:srgbClr val="999999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1013" name="Line 699"/>
            <p:cNvSpPr>
              <a:spLocks noChangeShapeType="1"/>
            </p:cNvSpPr>
            <p:nvPr/>
          </p:nvSpPr>
          <p:spPr bwMode="auto">
            <a:xfrm>
              <a:off x="4366" y="3440"/>
              <a:ext cx="1" cy="72"/>
            </a:xfrm>
            <a:prstGeom prst="line">
              <a:avLst/>
            </a:prstGeom>
            <a:noFill/>
            <a:ln w="14288">
              <a:solidFill>
                <a:srgbClr val="999999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1014" name="Line 700"/>
            <p:cNvSpPr>
              <a:spLocks noChangeShapeType="1"/>
            </p:cNvSpPr>
            <p:nvPr/>
          </p:nvSpPr>
          <p:spPr bwMode="auto">
            <a:xfrm flipH="1">
              <a:off x="4471" y="3478"/>
              <a:ext cx="29" cy="1"/>
            </a:xfrm>
            <a:prstGeom prst="line">
              <a:avLst/>
            </a:prstGeom>
            <a:noFill/>
            <a:ln w="14288">
              <a:solidFill>
                <a:srgbClr val="999999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1015" name="Freeform 701"/>
            <p:cNvSpPr>
              <a:spLocks/>
            </p:cNvSpPr>
            <p:nvPr/>
          </p:nvSpPr>
          <p:spPr bwMode="auto">
            <a:xfrm>
              <a:off x="4423" y="3517"/>
              <a:ext cx="29" cy="47"/>
            </a:xfrm>
            <a:custGeom>
              <a:avLst/>
              <a:gdLst>
                <a:gd name="T0" fmla="*/ 29 w 29"/>
                <a:gd name="T1" fmla="*/ 0 h 47"/>
                <a:gd name="T2" fmla="*/ 0 w 29"/>
                <a:gd name="T3" fmla="*/ 0 h 47"/>
                <a:gd name="T4" fmla="*/ 0 w 29"/>
                <a:gd name="T5" fmla="*/ 47 h 47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9" h="47">
                  <a:moveTo>
                    <a:pt x="29" y="0"/>
                  </a:moveTo>
                  <a:lnTo>
                    <a:pt x="0" y="0"/>
                  </a:lnTo>
                  <a:lnTo>
                    <a:pt x="0" y="47"/>
                  </a:lnTo>
                </a:path>
              </a:pathLst>
            </a:custGeom>
            <a:noFill/>
            <a:ln w="14288" cap="flat">
              <a:solidFill>
                <a:srgbClr val="99999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1016" name="Freeform 702"/>
            <p:cNvSpPr>
              <a:spLocks/>
            </p:cNvSpPr>
            <p:nvPr/>
          </p:nvSpPr>
          <p:spPr bwMode="auto">
            <a:xfrm>
              <a:off x="4423" y="3392"/>
              <a:ext cx="29" cy="48"/>
            </a:xfrm>
            <a:custGeom>
              <a:avLst/>
              <a:gdLst>
                <a:gd name="T0" fmla="*/ 0 w 29"/>
                <a:gd name="T1" fmla="*/ 0 h 48"/>
                <a:gd name="T2" fmla="*/ 0 w 29"/>
                <a:gd name="T3" fmla="*/ 48 h 48"/>
                <a:gd name="T4" fmla="*/ 29 w 29"/>
                <a:gd name="T5" fmla="*/ 48 h 48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9" h="48">
                  <a:moveTo>
                    <a:pt x="0" y="0"/>
                  </a:moveTo>
                  <a:lnTo>
                    <a:pt x="0" y="48"/>
                  </a:lnTo>
                  <a:lnTo>
                    <a:pt x="29" y="48"/>
                  </a:lnTo>
                </a:path>
              </a:pathLst>
            </a:custGeom>
            <a:noFill/>
            <a:ln w="14288" cap="flat">
              <a:solidFill>
                <a:srgbClr val="99999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1017" name="Line 703"/>
            <p:cNvSpPr>
              <a:spLocks noChangeShapeType="1"/>
            </p:cNvSpPr>
            <p:nvPr/>
          </p:nvSpPr>
          <p:spPr bwMode="auto">
            <a:xfrm>
              <a:off x="4452" y="3440"/>
              <a:ext cx="1" cy="77"/>
            </a:xfrm>
            <a:prstGeom prst="line">
              <a:avLst/>
            </a:prstGeom>
            <a:noFill/>
            <a:ln w="14288">
              <a:solidFill>
                <a:srgbClr val="999999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1018" name="Line 704"/>
            <p:cNvSpPr>
              <a:spLocks noChangeShapeType="1"/>
            </p:cNvSpPr>
            <p:nvPr/>
          </p:nvSpPr>
          <p:spPr bwMode="auto">
            <a:xfrm>
              <a:off x="4471" y="3440"/>
              <a:ext cx="1" cy="72"/>
            </a:xfrm>
            <a:prstGeom prst="line">
              <a:avLst/>
            </a:prstGeom>
            <a:noFill/>
            <a:ln w="14288">
              <a:solidFill>
                <a:srgbClr val="999999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1019" name="Line 705"/>
            <p:cNvSpPr>
              <a:spLocks noChangeShapeType="1"/>
            </p:cNvSpPr>
            <p:nvPr/>
          </p:nvSpPr>
          <p:spPr bwMode="auto">
            <a:xfrm flipH="1">
              <a:off x="4581" y="3478"/>
              <a:ext cx="24" cy="1"/>
            </a:xfrm>
            <a:prstGeom prst="line">
              <a:avLst/>
            </a:prstGeom>
            <a:noFill/>
            <a:ln w="14288">
              <a:solidFill>
                <a:srgbClr val="999999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1020" name="Freeform 706"/>
            <p:cNvSpPr>
              <a:spLocks/>
            </p:cNvSpPr>
            <p:nvPr/>
          </p:nvSpPr>
          <p:spPr bwMode="auto">
            <a:xfrm>
              <a:off x="4528" y="3517"/>
              <a:ext cx="34" cy="47"/>
            </a:xfrm>
            <a:custGeom>
              <a:avLst/>
              <a:gdLst>
                <a:gd name="T0" fmla="*/ 34 w 34"/>
                <a:gd name="T1" fmla="*/ 0 h 47"/>
                <a:gd name="T2" fmla="*/ 0 w 34"/>
                <a:gd name="T3" fmla="*/ 0 h 47"/>
                <a:gd name="T4" fmla="*/ 0 w 34"/>
                <a:gd name="T5" fmla="*/ 47 h 47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34" h="47">
                  <a:moveTo>
                    <a:pt x="34" y="0"/>
                  </a:moveTo>
                  <a:lnTo>
                    <a:pt x="0" y="0"/>
                  </a:lnTo>
                  <a:lnTo>
                    <a:pt x="0" y="47"/>
                  </a:lnTo>
                </a:path>
              </a:pathLst>
            </a:custGeom>
            <a:noFill/>
            <a:ln w="14288" cap="flat">
              <a:solidFill>
                <a:srgbClr val="99999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1021" name="Freeform 707"/>
            <p:cNvSpPr>
              <a:spLocks/>
            </p:cNvSpPr>
            <p:nvPr/>
          </p:nvSpPr>
          <p:spPr bwMode="auto">
            <a:xfrm>
              <a:off x="4528" y="3392"/>
              <a:ext cx="34" cy="48"/>
            </a:xfrm>
            <a:custGeom>
              <a:avLst/>
              <a:gdLst>
                <a:gd name="T0" fmla="*/ 0 w 34"/>
                <a:gd name="T1" fmla="*/ 0 h 48"/>
                <a:gd name="T2" fmla="*/ 0 w 34"/>
                <a:gd name="T3" fmla="*/ 48 h 48"/>
                <a:gd name="T4" fmla="*/ 34 w 34"/>
                <a:gd name="T5" fmla="*/ 48 h 48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34" h="48">
                  <a:moveTo>
                    <a:pt x="0" y="0"/>
                  </a:moveTo>
                  <a:lnTo>
                    <a:pt x="0" y="48"/>
                  </a:lnTo>
                  <a:lnTo>
                    <a:pt x="34" y="48"/>
                  </a:lnTo>
                </a:path>
              </a:pathLst>
            </a:custGeom>
            <a:noFill/>
            <a:ln w="14288" cap="flat">
              <a:solidFill>
                <a:srgbClr val="99999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1022" name="Line 708"/>
            <p:cNvSpPr>
              <a:spLocks noChangeShapeType="1"/>
            </p:cNvSpPr>
            <p:nvPr/>
          </p:nvSpPr>
          <p:spPr bwMode="auto">
            <a:xfrm>
              <a:off x="4562" y="3440"/>
              <a:ext cx="1" cy="77"/>
            </a:xfrm>
            <a:prstGeom prst="line">
              <a:avLst/>
            </a:prstGeom>
            <a:noFill/>
            <a:ln w="14288">
              <a:solidFill>
                <a:srgbClr val="999999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1023" name="Line 709"/>
            <p:cNvSpPr>
              <a:spLocks noChangeShapeType="1"/>
            </p:cNvSpPr>
            <p:nvPr/>
          </p:nvSpPr>
          <p:spPr bwMode="auto">
            <a:xfrm>
              <a:off x="4581" y="3440"/>
              <a:ext cx="1" cy="72"/>
            </a:xfrm>
            <a:prstGeom prst="line">
              <a:avLst/>
            </a:prstGeom>
            <a:noFill/>
            <a:ln w="14288">
              <a:solidFill>
                <a:srgbClr val="999999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1024" name="Line 710"/>
            <p:cNvSpPr>
              <a:spLocks noChangeShapeType="1"/>
            </p:cNvSpPr>
            <p:nvPr/>
          </p:nvSpPr>
          <p:spPr bwMode="auto">
            <a:xfrm flipV="1">
              <a:off x="4839" y="1371"/>
              <a:ext cx="1" cy="29"/>
            </a:xfrm>
            <a:prstGeom prst="line">
              <a:avLst/>
            </a:prstGeom>
            <a:noFill/>
            <a:ln w="14288">
              <a:solidFill>
                <a:srgbClr val="999999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1025" name="Freeform 711"/>
            <p:cNvSpPr>
              <a:spLocks/>
            </p:cNvSpPr>
            <p:nvPr/>
          </p:nvSpPr>
          <p:spPr bwMode="auto">
            <a:xfrm>
              <a:off x="4877" y="1318"/>
              <a:ext cx="48" cy="34"/>
            </a:xfrm>
            <a:custGeom>
              <a:avLst/>
              <a:gdLst>
                <a:gd name="T0" fmla="*/ 0 w 48"/>
                <a:gd name="T1" fmla="*/ 34 h 34"/>
                <a:gd name="T2" fmla="*/ 0 w 48"/>
                <a:gd name="T3" fmla="*/ 0 h 34"/>
                <a:gd name="T4" fmla="*/ 48 w 48"/>
                <a:gd name="T5" fmla="*/ 0 h 34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48" h="34">
                  <a:moveTo>
                    <a:pt x="0" y="34"/>
                  </a:moveTo>
                  <a:lnTo>
                    <a:pt x="0" y="0"/>
                  </a:lnTo>
                  <a:lnTo>
                    <a:pt x="48" y="0"/>
                  </a:lnTo>
                </a:path>
              </a:pathLst>
            </a:custGeom>
            <a:noFill/>
            <a:ln w="14288" cap="flat">
              <a:solidFill>
                <a:srgbClr val="99999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1026" name="Freeform 712"/>
            <p:cNvSpPr>
              <a:spLocks/>
            </p:cNvSpPr>
            <p:nvPr/>
          </p:nvSpPr>
          <p:spPr bwMode="auto">
            <a:xfrm>
              <a:off x="4753" y="1318"/>
              <a:ext cx="48" cy="34"/>
            </a:xfrm>
            <a:custGeom>
              <a:avLst/>
              <a:gdLst>
                <a:gd name="T0" fmla="*/ 0 w 48"/>
                <a:gd name="T1" fmla="*/ 0 h 34"/>
                <a:gd name="T2" fmla="*/ 48 w 48"/>
                <a:gd name="T3" fmla="*/ 0 h 34"/>
                <a:gd name="T4" fmla="*/ 48 w 48"/>
                <a:gd name="T5" fmla="*/ 34 h 34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48" h="34">
                  <a:moveTo>
                    <a:pt x="0" y="0"/>
                  </a:moveTo>
                  <a:lnTo>
                    <a:pt x="48" y="0"/>
                  </a:lnTo>
                  <a:lnTo>
                    <a:pt x="48" y="34"/>
                  </a:lnTo>
                </a:path>
              </a:pathLst>
            </a:custGeom>
            <a:noFill/>
            <a:ln w="14288" cap="flat">
              <a:solidFill>
                <a:srgbClr val="99999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1027" name="Line 713"/>
            <p:cNvSpPr>
              <a:spLocks noChangeShapeType="1"/>
            </p:cNvSpPr>
            <p:nvPr/>
          </p:nvSpPr>
          <p:spPr bwMode="auto">
            <a:xfrm>
              <a:off x="4801" y="1352"/>
              <a:ext cx="76" cy="1"/>
            </a:xfrm>
            <a:prstGeom prst="line">
              <a:avLst/>
            </a:prstGeom>
            <a:noFill/>
            <a:ln w="14288">
              <a:solidFill>
                <a:srgbClr val="999999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1028" name="Line 714"/>
            <p:cNvSpPr>
              <a:spLocks noChangeShapeType="1"/>
            </p:cNvSpPr>
            <p:nvPr/>
          </p:nvSpPr>
          <p:spPr bwMode="auto">
            <a:xfrm>
              <a:off x="4801" y="1371"/>
              <a:ext cx="71" cy="1"/>
            </a:xfrm>
            <a:prstGeom prst="line">
              <a:avLst/>
            </a:prstGeom>
            <a:noFill/>
            <a:ln w="14288">
              <a:solidFill>
                <a:srgbClr val="999999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1029" name="Line 715"/>
            <p:cNvSpPr>
              <a:spLocks noChangeShapeType="1"/>
            </p:cNvSpPr>
            <p:nvPr/>
          </p:nvSpPr>
          <p:spPr bwMode="auto">
            <a:xfrm flipV="1">
              <a:off x="4839" y="1476"/>
              <a:ext cx="1" cy="29"/>
            </a:xfrm>
            <a:prstGeom prst="line">
              <a:avLst/>
            </a:prstGeom>
            <a:noFill/>
            <a:ln w="14288">
              <a:solidFill>
                <a:srgbClr val="999999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1030" name="Freeform 716"/>
            <p:cNvSpPr>
              <a:spLocks/>
            </p:cNvSpPr>
            <p:nvPr/>
          </p:nvSpPr>
          <p:spPr bwMode="auto">
            <a:xfrm>
              <a:off x="4877" y="1428"/>
              <a:ext cx="48" cy="29"/>
            </a:xfrm>
            <a:custGeom>
              <a:avLst/>
              <a:gdLst>
                <a:gd name="T0" fmla="*/ 0 w 48"/>
                <a:gd name="T1" fmla="*/ 29 h 29"/>
                <a:gd name="T2" fmla="*/ 0 w 48"/>
                <a:gd name="T3" fmla="*/ 0 h 29"/>
                <a:gd name="T4" fmla="*/ 48 w 48"/>
                <a:gd name="T5" fmla="*/ 0 h 29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48" h="29">
                  <a:moveTo>
                    <a:pt x="0" y="29"/>
                  </a:moveTo>
                  <a:lnTo>
                    <a:pt x="0" y="0"/>
                  </a:lnTo>
                  <a:lnTo>
                    <a:pt x="48" y="0"/>
                  </a:lnTo>
                </a:path>
              </a:pathLst>
            </a:custGeom>
            <a:noFill/>
            <a:ln w="14288" cap="flat">
              <a:solidFill>
                <a:srgbClr val="99999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1031" name="Freeform 717"/>
            <p:cNvSpPr>
              <a:spLocks/>
            </p:cNvSpPr>
            <p:nvPr/>
          </p:nvSpPr>
          <p:spPr bwMode="auto">
            <a:xfrm>
              <a:off x="4753" y="1428"/>
              <a:ext cx="48" cy="29"/>
            </a:xfrm>
            <a:custGeom>
              <a:avLst/>
              <a:gdLst>
                <a:gd name="T0" fmla="*/ 0 w 48"/>
                <a:gd name="T1" fmla="*/ 0 h 29"/>
                <a:gd name="T2" fmla="*/ 48 w 48"/>
                <a:gd name="T3" fmla="*/ 0 h 29"/>
                <a:gd name="T4" fmla="*/ 48 w 48"/>
                <a:gd name="T5" fmla="*/ 29 h 29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48" h="29">
                  <a:moveTo>
                    <a:pt x="0" y="0"/>
                  </a:moveTo>
                  <a:lnTo>
                    <a:pt x="48" y="0"/>
                  </a:lnTo>
                  <a:lnTo>
                    <a:pt x="48" y="29"/>
                  </a:lnTo>
                </a:path>
              </a:pathLst>
            </a:custGeom>
            <a:noFill/>
            <a:ln w="14288" cap="flat">
              <a:solidFill>
                <a:srgbClr val="99999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1032" name="Line 718"/>
            <p:cNvSpPr>
              <a:spLocks noChangeShapeType="1"/>
            </p:cNvSpPr>
            <p:nvPr/>
          </p:nvSpPr>
          <p:spPr bwMode="auto">
            <a:xfrm>
              <a:off x="4801" y="1457"/>
              <a:ext cx="76" cy="1"/>
            </a:xfrm>
            <a:prstGeom prst="line">
              <a:avLst/>
            </a:prstGeom>
            <a:noFill/>
            <a:ln w="14288">
              <a:solidFill>
                <a:srgbClr val="999999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1033" name="Line 719"/>
            <p:cNvSpPr>
              <a:spLocks noChangeShapeType="1"/>
            </p:cNvSpPr>
            <p:nvPr/>
          </p:nvSpPr>
          <p:spPr bwMode="auto">
            <a:xfrm>
              <a:off x="4801" y="1476"/>
              <a:ext cx="71" cy="1"/>
            </a:xfrm>
            <a:prstGeom prst="line">
              <a:avLst/>
            </a:prstGeom>
            <a:noFill/>
            <a:ln w="14288">
              <a:solidFill>
                <a:srgbClr val="999999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1034" name="Line 720"/>
            <p:cNvSpPr>
              <a:spLocks noChangeShapeType="1"/>
            </p:cNvSpPr>
            <p:nvPr/>
          </p:nvSpPr>
          <p:spPr bwMode="auto">
            <a:xfrm flipV="1">
              <a:off x="4839" y="1586"/>
              <a:ext cx="1" cy="24"/>
            </a:xfrm>
            <a:prstGeom prst="line">
              <a:avLst/>
            </a:prstGeom>
            <a:noFill/>
            <a:ln w="14288">
              <a:solidFill>
                <a:srgbClr val="999999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1035" name="Freeform 721"/>
            <p:cNvSpPr>
              <a:spLocks/>
            </p:cNvSpPr>
            <p:nvPr/>
          </p:nvSpPr>
          <p:spPr bwMode="auto">
            <a:xfrm>
              <a:off x="4877" y="1533"/>
              <a:ext cx="48" cy="29"/>
            </a:xfrm>
            <a:custGeom>
              <a:avLst/>
              <a:gdLst>
                <a:gd name="T0" fmla="*/ 0 w 48"/>
                <a:gd name="T1" fmla="*/ 29 h 29"/>
                <a:gd name="T2" fmla="*/ 0 w 48"/>
                <a:gd name="T3" fmla="*/ 0 h 29"/>
                <a:gd name="T4" fmla="*/ 48 w 48"/>
                <a:gd name="T5" fmla="*/ 0 h 29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48" h="29">
                  <a:moveTo>
                    <a:pt x="0" y="29"/>
                  </a:moveTo>
                  <a:lnTo>
                    <a:pt x="0" y="0"/>
                  </a:lnTo>
                  <a:lnTo>
                    <a:pt x="48" y="0"/>
                  </a:lnTo>
                </a:path>
              </a:pathLst>
            </a:custGeom>
            <a:noFill/>
            <a:ln w="14288" cap="flat">
              <a:solidFill>
                <a:srgbClr val="99999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1036" name="Freeform 722"/>
            <p:cNvSpPr>
              <a:spLocks/>
            </p:cNvSpPr>
            <p:nvPr/>
          </p:nvSpPr>
          <p:spPr bwMode="auto">
            <a:xfrm>
              <a:off x="4753" y="1533"/>
              <a:ext cx="48" cy="29"/>
            </a:xfrm>
            <a:custGeom>
              <a:avLst/>
              <a:gdLst>
                <a:gd name="T0" fmla="*/ 0 w 48"/>
                <a:gd name="T1" fmla="*/ 0 h 29"/>
                <a:gd name="T2" fmla="*/ 48 w 48"/>
                <a:gd name="T3" fmla="*/ 0 h 29"/>
                <a:gd name="T4" fmla="*/ 48 w 48"/>
                <a:gd name="T5" fmla="*/ 29 h 29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48" h="29">
                  <a:moveTo>
                    <a:pt x="0" y="0"/>
                  </a:moveTo>
                  <a:lnTo>
                    <a:pt x="48" y="0"/>
                  </a:lnTo>
                  <a:lnTo>
                    <a:pt x="48" y="29"/>
                  </a:lnTo>
                </a:path>
              </a:pathLst>
            </a:custGeom>
            <a:noFill/>
            <a:ln w="14288" cap="flat">
              <a:solidFill>
                <a:srgbClr val="99999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1037" name="Line 723"/>
            <p:cNvSpPr>
              <a:spLocks noChangeShapeType="1"/>
            </p:cNvSpPr>
            <p:nvPr/>
          </p:nvSpPr>
          <p:spPr bwMode="auto">
            <a:xfrm>
              <a:off x="4801" y="1562"/>
              <a:ext cx="76" cy="1"/>
            </a:xfrm>
            <a:prstGeom prst="line">
              <a:avLst/>
            </a:prstGeom>
            <a:noFill/>
            <a:ln w="14288">
              <a:solidFill>
                <a:srgbClr val="999999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1038" name="Line 724"/>
            <p:cNvSpPr>
              <a:spLocks noChangeShapeType="1"/>
            </p:cNvSpPr>
            <p:nvPr/>
          </p:nvSpPr>
          <p:spPr bwMode="auto">
            <a:xfrm>
              <a:off x="4801" y="1586"/>
              <a:ext cx="71" cy="1"/>
            </a:xfrm>
            <a:prstGeom prst="line">
              <a:avLst/>
            </a:prstGeom>
            <a:noFill/>
            <a:ln w="14288">
              <a:solidFill>
                <a:srgbClr val="999999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1039" name="Line 725"/>
            <p:cNvSpPr>
              <a:spLocks noChangeShapeType="1"/>
            </p:cNvSpPr>
            <p:nvPr/>
          </p:nvSpPr>
          <p:spPr bwMode="auto">
            <a:xfrm flipV="1">
              <a:off x="4839" y="1691"/>
              <a:ext cx="1" cy="24"/>
            </a:xfrm>
            <a:prstGeom prst="line">
              <a:avLst/>
            </a:prstGeom>
            <a:noFill/>
            <a:ln w="14288">
              <a:solidFill>
                <a:srgbClr val="999999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1040" name="Freeform 726"/>
            <p:cNvSpPr>
              <a:spLocks/>
            </p:cNvSpPr>
            <p:nvPr/>
          </p:nvSpPr>
          <p:spPr bwMode="auto">
            <a:xfrm>
              <a:off x="4877" y="1639"/>
              <a:ext cx="48" cy="33"/>
            </a:xfrm>
            <a:custGeom>
              <a:avLst/>
              <a:gdLst>
                <a:gd name="T0" fmla="*/ 0 w 48"/>
                <a:gd name="T1" fmla="*/ 33 h 33"/>
                <a:gd name="T2" fmla="*/ 0 w 48"/>
                <a:gd name="T3" fmla="*/ 0 h 33"/>
                <a:gd name="T4" fmla="*/ 48 w 48"/>
                <a:gd name="T5" fmla="*/ 0 h 33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48" h="33">
                  <a:moveTo>
                    <a:pt x="0" y="33"/>
                  </a:moveTo>
                  <a:lnTo>
                    <a:pt x="0" y="0"/>
                  </a:lnTo>
                  <a:lnTo>
                    <a:pt x="48" y="0"/>
                  </a:lnTo>
                </a:path>
              </a:pathLst>
            </a:custGeom>
            <a:noFill/>
            <a:ln w="14288" cap="flat">
              <a:solidFill>
                <a:srgbClr val="99999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1041" name="Freeform 727"/>
            <p:cNvSpPr>
              <a:spLocks/>
            </p:cNvSpPr>
            <p:nvPr/>
          </p:nvSpPr>
          <p:spPr bwMode="auto">
            <a:xfrm>
              <a:off x="4753" y="1639"/>
              <a:ext cx="48" cy="33"/>
            </a:xfrm>
            <a:custGeom>
              <a:avLst/>
              <a:gdLst>
                <a:gd name="T0" fmla="*/ 0 w 48"/>
                <a:gd name="T1" fmla="*/ 0 h 33"/>
                <a:gd name="T2" fmla="*/ 48 w 48"/>
                <a:gd name="T3" fmla="*/ 0 h 33"/>
                <a:gd name="T4" fmla="*/ 48 w 48"/>
                <a:gd name="T5" fmla="*/ 33 h 33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48" h="33">
                  <a:moveTo>
                    <a:pt x="0" y="0"/>
                  </a:moveTo>
                  <a:lnTo>
                    <a:pt x="48" y="0"/>
                  </a:lnTo>
                  <a:lnTo>
                    <a:pt x="48" y="33"/>
                  </a:lnTo>
                </a:path>
              </a:pathLst>
            </a:custGeom>
            <a:noFill/>
            <a:ln w="14288" cap="flat">
              <a:solidFill>
                <a:srgbClr val="99999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1042" name="Line 728"/>
            <p:cNvSpPr>
              <a:spLocks noChangeShapeType="1"/>
            </p:cNvSpPr>
            <p:nvPr/>
          </p:nvSpPr>
          <p:spPr bwMode="auto">
            <a:xfrm>
              <a:off x="4801" y="1672"/>
              <a:ext cx="76" cy="1"/>
            </a:xfrm>
            <a:prstGeom prst="line">
              <a:avLst/>
            </a:prstGeom>
            <a:noFill/>
            <a:ln w="14288">
              <a:solidFill>
                <a:srgbClr val="999999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1043" name="Line 729"/>
            <p:cNvSpPr>
              <a:spLocks noChangeShapeType="1"/>
            </p:cNvSpPr>
            <p:nvPr/>
          </p:nvSpPr>
          <p:spPr bwMode="auto">
            <a:xfrm>
              <a:off x="4801" y="1691"/>
              <a:ext cx="71" cy="1"/>
            </a:xfrm>
            <a:prstGeom prst="line">
              <a:avLst/>
            </a:prstGeom>
            <a:noFill/>
            <a:ln w="14288">
              <a:solidFill>
                <a:srgbClr val="999999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1044" name="Line 730"/>
            <p:cNvSpPr>
              <a:spLocks noChangeShapeType="1"/>
            </p:cNvSpPr>
            <p:nvPr/>
          </p:nvSpPr>
          <p:spPr bwMode="auto">
            <a:xfrm flipV="1">
              <a:off x="4839" y="1796"/>
              <a:ext cx="1" cy="29"/>
            </a:xfrm>
            <a:prstGeom prst="line">
              <a:avLst/>
            </a:prstGeom>
            <a:noFill/>
            <a:ln w="14288">
              <a:solidFill>
                <a:srgbClr val="999999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1045" name="Freeform 731"/>
            <p:cNvSpPr>
              <a:spLocks/>
            </p:cNvSpPr>
            <p:nvPr/>
          </p:nvSpPr>
          <p:spPr bwMode="auto">
            <a:xfrm>
              <a:off x="4877" y="1744"/>
              <a:ext cx="48" cy="33"/>
            </a:xfrm>
            <a:custGeom>
              <a:avLst/>
              <a:gdLst>
                <a:gd name="T0" fmla="*/ 0 w 48"/>
                <a:gd name="T1" fmla="*/ 33 h 33"/>
                <a:gd name="T2" fmla="*/ 0 w 48"/>
                <a:gd name="T3" fmla="*/ 0 h 33"/>
                <a:gd name="T4" fmla="*/ 48 w 48"/>
                <a:gd name="T5" fmla="*/ 0 h 33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48" h="33">
                  <a:moveTo>
                    <a:pt x="0" y="33"/>
                  </a:moveTo>
                  <a:lnTo>
                    <a:pt x="0" y="0"/>
                  </a:lnTo>
                  <a:lnTo>
                    <a:pt x="48" y="0"/>
                  </a:lnTo>
                </a:path>
              </a:pathLst>
            </a:custGeom>
            <a:noFill/>
            <a:ln w="14288" cap="flat">
              <a:solidFill>
                <a:srgbClr val="99999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1046" name="Freeform 732"/>
            <p:cNvSpPr>
              <a:spLocks/>
            </p:cNvSpPr>
            <p:nvPr/>
          </p:nvSpPr>
          <p:spPr bwMode="auto">
            <a:xfrm>
              <a:off x="4753" y="1744"/>
              <a:ext cx="48" cy="33"/>
            </a:xfrm>
            <a:custGeom>
              <a:avLst/>
              <a:gdLst>
                <a:gd name="T0" fmla="*/ 0 w 48"/>
                <a:gd name="T1" fmla="*/ 0 h 33"/>
                <a:gd name="T2" fmla="*/ 48 w 48"/>
                <a:gd name="T3" fmla="*/ 0 h 33"/>
                <a:gd name="T4" fmla="*/ 48 w 48"/>
                <a:gd name="T5" fmla="*/ 33 h 33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48" h="33">
                  <a:moveTo>
                    <a:pt x="0" y="0"/>
                  </a:moveTo>
                  <a:lnTo>
                    <a:pt x="48" y="0"/>
                  </a:lnTo>
                  <a:lnTo>
                    <a:pt x="48" y="33"/>
                  </a:lnTo>
                </a:path>
              </a:pathLst>
            </a:custGeom>
            <a:noFill/>
            <a:ln w="14288" cap="flat">
              <a:solidFill>
                <a:srgbClr val="99999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1047" name="Line 733"/>
            <p:cNvSpPr>
              <a:spLocks noChangeShapeType="1"/>
            </p:cNvSpPr>
            <p:nvPr/>
          </p:nvSpPr>
          <p:spPr bwMode="auto">
            <a:xfrm>
              <a:off x="4801" y="1777"/>
              <a:ext cx="76" cy="1"/>
            </a:xfrm>
            <a:prstGeom prst="line">
              <a:avLst/>
            </a:prstGeom>
            <a:noFill/>
            <a:ln w="14288">
              <a:solidFill>
                <a:srgbClr val="999999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1048" name="Line 734"/>
            <p:cNvSpPr>
              <a:spLocks noChangeShapeType="1"/>
            </p:cNvSpPr>
            <p:nvPr/>
          </p:nvSpPr>
          <p:spPr bwMode="auto">
            <a:xfrm>
              <a:off x="4801" y="1796"/>
              <a:ext cx="71" cy="1"/>
            </a:xfrm>
            <a:prstGeom prst="line">
              <a:avLst/>
            </a:prstGeom>
            <a:noFill/>
            <a:ln w="14288">
              <a:solidFill>
                <a:srgbClr val="999999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1049" name="Line 735"/>
            <p:cNvSpPr>
              <a:spLocks noChangeShapeType="1"/>
            </p:cNvSpPr>
            <p:nvPr/>
          </p:nvSpPr>
          <p:spPr bwMode="auto">
            <a:xfrm flipV="1">
              <a:off x="4839" y="2819"/>
              <a:ext cx="1" cy="24"/>
            </a:xfrm>
            <a:prstGeom prst="line">
              <a:avLst/>
            </a:prstGeom>
            <a:noFill/>
            <a:ln w="14288">
              <a:solidFill>
                <a:srgbClr val="999999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1050" name="Freeform 736"/>
            <p:cNvSpPr>
              <a:spLocks/>
            </p:cNvSpPr>
            <p:nvPr/>
          </p:nvSpPr>
          <p:spPr bwMode="auto">
            <a:xfrm>
              <a:off x="4877" y="2766"/>
              <a:ext cx="48" cy="34"/>
            </a:xfrm>
            <a:custGeom>
              <a:avLst/>
              <a:gdLst>
                <a:gd name="T0" fmla="*/ 0 w 48"/>
                <a:gd name="T1" fmla="*/ 34 h 34"/>
                <a:gd name="T2" fmla="*/ 0 w 48"/>
                <a:gd name="T3" fmla="*/ 0 h 34"/>
                <a:gd name="T4" fmla="*/ 48 w 48"/>
                <a:gd name="T5" fmla="*/ 0 h 34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48" h="34">
                  <a:moveTo>
                    <a:pt x="0" y="34"/>
                  </a:moveTo>
                  <a:lnTo>
                    <a:pt x="0" y="0"/>
                  </a:lnTo>
                  <a:lnTo>
                    <a:pt x="48" y="0"/>
                  </a:lnTo>
                </a:path>
              </a:pathLst>
            </a:custGeom>
            <a:noFill/>
            <a:ln w="14288" cap="flat">
              <a:solidFill>
                <a:srgbClr val="99999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1051" name="Freeform 737"/>
            <p:cNvSpPr>
              <a:spLocks/>
            </p:cNvSpPr>
            <p:nvPr/>
          </p:nvSpPr>
          <p:spPr bwMode="auto">
            <a:xfrm>
              <a:off x="4753" y="2766"/>
              <a:ext cx="48" cy="34"/>
            </a:xfrm>
            <a:custGeom>
              <a:avLst/>
              <a:gdLst>
                <a:gd name="T0" fmla="*/ 0 w 48"/>
                <a:gd name="T1" fmla="*/ 0 h 34"/>
                <a:gd name="T2" fmla="*/ 48 w 48"/>
                <a:gd name="T3" fmla="*/ 0 h 34"/>
                <a:gd name="T4" fmla="*/ 48 w 48"/>
                <a:gd name="T5" fmla="*/ 34 h 34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48" h="34">
                  <a:moveTo>
                    <a:pt x="0" y="0"/>
                  </a:moveTo>
                  <a:lnTo>
                    <a:pt x="48" y="0"/>
                  </a:lnTo>
                  <a:lnTo>
                    <a:pt x="48" y="34"/>
                  </a:lnTo>
                </a:path>
              </a:pathLst>
            </a:custGeom>
            <a:noFill/>
            <a:ln w="14288" cap="flat">
              <a:solidFill>
                <a:srgbClr val="99999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1052" name="Line 738"/>
            <p:cNvSpPr>
              <a:spLocks noChangeShapeType="1"/>
            </p:cNvSpPr>
            <p:nvPr/>
          </p:nvSpPr>
          <p:spPr bwMode="auto">
            <a:xfrm>
              <a:off x="4801" y="2800"/>
              <a:ext cx="76" cy="1"/>
            </a:xfrm>
            <a:prstGeom prst="line">
              <a:avLst/>
            </a:prstGeom>
            <a:noFill/>
            <a:ln w="14288">
              <a:solidFill>
                <a:srgbClr val="999999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1053" name="Line 739"/>
            <p:cNvSpPr>
              <a:spLocks noChangeShapeType="1"/>
            </p:cNvSpPr>
            <p:nvPr/>
          </p:nvSpPr>
          <p:spPr bwMode="auto">
            <a:xfrm>
              <a:off x="4801" y="2819"/>
              <a:ext cx="71" cy="1"/>
            </a:xfrm>
            <a:prstGeom prst="line">
              <a:avLst/>
            </a:prstGeom>
            <a:noFill/>
            <a:ln w="14288">
              <a:solidFill>
                <a:srgbClr val="999999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1054" name="Line 740"/>
            <p:cNvSpPr>
              <a:spLocks noChangeShapeType="1"/>
            </p:cNvSpPr>
            <p:nvPr/>
          </p:nvSpPr>
          <p:spPr bwMode="auto">
            <a:xfrm flipV="1">
              <a:off x="4839" y="2924"/>
              <a:ext cx="1" cy="29"/>
            </a:xfrm>
            <a:prstGeom prst="line">
              <a:avLst/>
            </a:prstGeom>
            <a:noFill/>
            <a:ln w="14288">
              <a:solidFill>
                <a:srgbClr val="999999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1055" name="Freeform 741"/>
            <p:cNvSpPr>
              <a:spLocks/>
            </p:cNvSpPr>
            <p:nvPr/>
          </p:nvSpPr>
          <p:spPr bwMode="auto">
            <a:xfrm>
              <a:off x="4877" y="2876"/>
              <a:ext cx="48" cy="29"/>
            </a:xfrm>
            <a:custGeom>
              <a:avLst/>
              <a:gdLst>
                <a:gd name="T0" fmla="*/ 0 w 48"/>
                <a:gd name="T1" fmla="*/ 29 h 29"/>
                <a:gd name="T2" fmla="*/ 0 w 48"/>
                <a:gd name="T3" fmla="*/ 0 h 29"/>
                <a:gd name="T4" fmla="*/ 48 w 48"/>
                <a:gd name="T5" fmla="*/ 0 h 29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48" h="29">
                  <a:moveTo>
                    <a:pt x="0" y="29"/>
                  </a:moveTo>
                  <a:lnTo>
                    <a:pt x="0" y="0"/>
                  </a:lnTo>
                  <a:lnTo>
                    <a:pt x="48" y="0"/>
                  </a:lnTo>
                </a:path>
              </a:pathLst>
            </a:custGeom>
            <a:noFill/>
            <a:ln w="14288" cap="flat">
              <a:solidFill>
                <a:srgbClr val="99999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1056" name="Freeform 742"/>
            <p:cNvSpPr>
              <a:spLocks/>
            </p:cNvSpPr>
            <p:nvPr/>
          </p:nvSpPr>
          <p:spPr bwMode="auto">
            <a:xfrm>
              <a:off x="4753" y="2876"/>
              <a:ext cx="48" cy="29"/>
            </a:xfrm>
            <a:custGeom>
              <a:avLst/>
              <a:gdLst>
                <a:gd name="T0" fmla="*/ 0 w 48"/>
                <a:gd name="T1" fmla="*/ 0 h 29"/>
                <a:gd name="T2" fmla="*/ 48 w 48"/>
                <a:gd name="T3" fmla="*/ 0 h 29"/>
                <a:gd name="T4" fmla="*/ 48 w 48"/>
                <a:gd name="T5" fmla="*/ 29 h 29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48" h="29">
                  <a:moveTo>
                    <a:pt x="0" y="0"/>
                  </a:moveTo>
                  <a:lnTo>
                    <a:pt x="48" y="0"/>
                  </a:lnTo>
                  <a:lnTo>
                    <a:pt x="48" y="29"/>
                  </a:lnTo>
                </a:path>
              </a:pathLst>
            </a:custGeom>
            <a:noFill/>
            <a:ln w="14288" cap="flat">
              <a:solidFill>
                <a:srgbClr val="99999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1057" name="Line 743"/>
            <p:cNvSpPr>
              <a:spLocks noChangeShapeType="1"/>
            </p:cNvSpPr>
            <p:nvPr/>
          </p:nvSpPr>
          <p:spPr bwMode="auto">
            <a:xfrm>
              <a:off x="4801" y="2905"/>
              <a:ext cx="76" cy="1"/>
            </a:xfrm>
            <a:prstGeom prst="line">
              <a:avLst/>
            </a:prstGeom>
            <a:noFill/>
            <a:ln w="14288">
              <a:solidFill>
                <a:srgbClr val="999999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1058" name="Line 744"/>
            <p:cNvSpPr>
              <a:spLocks noChangeShapeType="1"/>
            </p:cNvSpPr>
            <p:nvPr/>
          </p:nvSpPr>
          <p:spPr bwMode="auto">
            <a:xfrm>
              <a:off x="4801" y="2924"/>
              <a:ext cx="71" cy="1"/>
            </a:xfrm>
            <a:prstGeom prst="line">
              <a:avLst/>
            </a:prstGeom>
            <a:noFill/>
            <a:ln w="14288">
              <a:solidFill>
                <a:srgbClr val="999999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1059" name="Line 745"/>
            <p:cNvSpPr>
              <a:spLocks noChangeShapeType="1"/>
            </p:cNvSpPr>
            <p:nvPr/>
          </p:nvSpPr>
          <p:spPr bwMode="auto">
            <a:xfrm flipV="1">
              <a:off x="4839" y="3034"/>
              <a:ext cx="1" cy="24"/>
            </a:xfrm>
            <a:prstGeom prst="line">
              <a:avLst/>
            </a:prstGeom>
            <a:noFill/>
            <a:ln w="14288">
              <a:solidFill>
                <a:srgbClr val="999999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1060" name="Freeform 746"/>
            <p:cNvSpPr>
              <a:spLocks/>
            </p:cNvSpPr>
            <p:nvPr/>
          </p:nvSpPr>
          <p:spPr bwMode="auto">
            <a:xfrm>
              <a:off x="4877" y="2981"/>
              <a:ext cx="48" cy="29"/>
            </a:xfrm>
            <a:custGeom>
              <a:avLst/>
              <a:gdLst>
                <a:gd name="T0" fmla="*/ 0 w 48"/>
                <a:gd name="T1" fmla="*/ 29 h 29"/>
                <a:gd name="T2" fmla="*/ 0 w 48"/>
                <a:gd name="T3" fmla="*/ 0 h 29"/>
                <a:gd name="T4" fmla="*/ 48 w 48"/>
                <a:gd name="T5" fmla="*/ 0 h 29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48" h="29">
                  <a:moveTo>
                    <a:pt x="0" y="29"/>
                  </a:moveTo>
                  <a:lnTo>
                    <a:pt x="0" y="0"/>
                  </a:lnTo>
                  <a:lnTo>
                    <a:pt x="48" y="0"/>
                  </a:lnTo>
                </a:path>
              </a:pathLst>
            </a:custGeom>
            <a:noFill/>
            <a:ln w="14288" cap="flat">
              <a:solidFill>
                <a:srgbClr val="99999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1061" name="Freeform 747"/>
            <p:cNvSpPr>
              <a:spLocks/>
            </p:cNvSpPr>
            <p:nvPr/>
          </p:nvSpPr>
          <p:spPr bwMode="auto">
            <a:xfrm>
              <a:off x="4753" y="2981"/>
              <a:ext cx="48" cy="29"/>
            </a:xfrm>
            <a:custGeom>
              <a:avLst/>
              <a:gdLst>
                <a:gd name="T0" fmla="*/ 0 w 48"/>
                <a:gd name="T1" fmla="*/ 0 h 29"/>
                <a:gd name="T2" fmla="*/ 48 w 48"/>
                <a:gd name="T3" fmla="*/ 0 h 29"/>
                <a:gd name="T4" fmla="*/ 48 w 48"/>
                <a:gd name="T5" fmla="*/ 29 h 29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48" h="29">
                  <a:moveTo>
                    <a:pt x="0" y="0"/>
                  </a:moveTo>
                  <a:lnTo>
                    <a:pt x="48" y="0"/>
                  </a:lnTo>
                  <a:lnTo>
                    <a:pt x="48" y="29"/>
                  </a:lnTo>
                </a:path>
              </a:pathLst>
            </a:custGeom>
            <a:noFill/>
            <a:ln w="14288" cap="flat">
              <a:solidFill>
                <a:srgbClr val="99999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1062" name="Line 748"/>
            <p:cNvSpPr>
              <a:spLocks noChangeShapeType="1"/>
            </p:cNvSpPr>
            <p:nvPr/>
          </p:nvSpPr>
          <p:spPr bwMode="auto">
            <a:xfrm>
              <a:off x="4801" y="3010"/>
              <a:ext cx="76" cy="1"/>
            </a:xfrm>
            <a:prstGeom prst="line">
              <a:avLst/>
            </a:prstGeom>
            <a:noFill/>
            <a:ln w="14288">
              <a:solidFill>
                <a:srgbClr val="999999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1063" name="Line 749"/>
            <p:cNvSpPr>
              <a:spLocks noChangeShapeType="1"/>
            </p:cNvSpPr>
            <p:nvPr/>
          </p:nvSpPr>
          <p:spPr bwMode="auto">
            <a:xfrm>
              <a:off x="4801" y="3029"/>
              <a:ext cx="71" cy="1"/>
            </a:xfrm>
            <a:prstGeom prst="line">
              <a:avLst/>
            </a:prstGeom>
            <a:noFill/>
            <a:ln w="14288">
              <a:solidFill>
                <a:srgbClr val="999999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1064" name="Line 750"/>
            <p:cNvSpPr>
              <a:spLocks noChangeShapeType="1"/>
            </p:cNvSpPr>
            <p:nvPr/>
          </p:nvSpPr>
          <p:spPr bwMode="auto">
            <a:xfrm flipV="1">
              <a:off x="4839" y="3139"/>
              <a:ext cx="1" cy="24"/>
            </a:xfrm>
            <a:prstGeom prst="line">
              <a:avLst/>
            </a:prstGeom>
            <a:noFill/>
            <a:ln w="14288">
              <a:solidFill>
                <a:srgbClr val="999999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1065" name="Freeform 751"/>
            <p:cNvSpPr>
              <a:spLocks/>
            </p:cNvSpPr>
            <p:nvPr/>
          </p:nvSpPr>
          <p:spPr bwMode="auto">
            <a:xfrm>
              <a:off x="4877" y="3086"/>
              <a:ext cx="48" cy="34"/>
            </a:xfrm>
            <a:custGeom>
              <a:avLst/>
              <a:gdLst>
                <a:gd name="T0" fmla="*/ 0 w 48"/>
                <a:gd name="T1" fmla="*/ 34 h 34"/>
                <a:gd name="T2" fmla="*/ 0 w 48"/>
                <a:gd name="T3" fmla="*/ 0 h 34"/>
                <a:gd name="T4" fmla="*/ 48 w 48"/>
                <a:gd name="T5" fmla="*/ 0 h 34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48" h="34">
                  <a:moveTo>
                    <a:pt x="0" y="34"/>
                  </a:moveTo>
                  <a:lnTo>
                    <a:pt x="0" y="0"/>
                  </a:lnTo>
                  <a:lnTo>
                    <a:pt x="48" y="0"/>
                  </a:lnTo>
                </a:path>
              </a:pathLst>
            </a:custGeom>
            <a:noFill/>
            <a:ln w="14288" cap="flat">
              <a:solidFill>
                <a:srgbClr val="99999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1066" name="Freeform 752"/>
            <p:cNvSpPr>
              <a:spLocks/>
            </p:cNvSpPr>
            <p:nvPr/>
          </p:nvSpPr>
          <p:spPr bwMode="auto">
            <a:xfrm>
              <a:off x="4753" y="3086"/>
              <a:ext cx="48" cy="34"/>
            </a:xfrm>
            <a:custGeom>
              <a:avLst/>
              <a:gdLst>
                <a:gd name="T0" fmla="*/ 0 w 48"/>
                <a:gd name="T1" fmla="*/ 0 h 34"/>
                <a:gd name="T2" fmla="*/ 48 w 48"/>
                <a:gd name="T3" fmla="*/ 0 h 34"/>
                <a:gd name="T4" fmla="*/ 48 w 48"/>
                <a:gd name="T5" fmla="*/ 34 h 34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48" h="34">
                  <a:moveTo>
                    <a:pt x="0" y="0"/>
                  </a:moveTo>
                  <a:lnTo>
                    <a:pt x="48" y="0"/>
                  </a:lnTo>
                  <a:lnTo>
                    <a:pt x="48" y="34"/>
                  </a:lnTo>
                </a:path>
              </a:pathLst>
            </a:custGeom>
            <a:noFill/>
            <a:ln w="14288" cap="flat">
              <a:solidFill>
                <a:srgbClr val="99999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1067" name="Line 753"/>
            <p:cNvSpPr>
              <a:spLocks noChangeShapeType="1"/>
            </p:cNvSpPr>
            <p:nvPr/>
          </p:nvSpPr>
          <p:spPr bwMode="auto">
            <a:xfrm>
              <a:off x="4801" y="3120"/>
              <a:ext cx="76" cy="1"/>
            </a:xfrm>
            <a:prstGeom prst="line">
              <a:avLst/>
            </a:prstGeom>
            <a:noFill/>
            <a:ln w="14288">
              <a:solidFill>
                <a:srgbClr val="999999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1068" name="Line 754"/>
            <p:cNvSpPr>
              <a:spLocks noChangeShapeType="1"/>
            </p:cNvSpPr>
            <p:nvPr/>
          </p:nvSpPr>
          <p:spPr bwMode="auto">
            <a:xfrm>
              <a:off x="4801" y="3139"/>
              <a:ext cx="71" cy="1"/>
            </a:xfrm>
            <a:prstGeom prst="line">
              <a:avLst/>
            </a:prstGeom>
            <a:noFill/>
            <a:ln w="14288">
              <a:solidFill>
                <a:srgbClr val="999999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1069" name="Line 755"/>
            <p:cNvSpPr>
              <a:spLocks noChangeShapeType="1"/>
            </p:cNvSpPr>
            <p:nvPr/>
          </p:nvSpPr>
          <p:spPr bwMode="auto">
            <a:xfrm flipV="1">
              <a:off x="4839" y="3244"/>
              <a:ext cx="1" cy="29"/>
            </a:xfrm>
            <a:prstGeom prst="line">
              <a:avLst/>
            </a:prstGeom>
            <a:noFill/>
            <a:ln w="14288">
              <a:solidFill>
                <a:srgbClr val="999999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1070" name="Freeform 756"/>
            <p:cNvSpPr>
              <a:spLocks/>
            </p:cNvSpPr>
            <p:nvPr/>
          </p:nvSpPr>
          <p:spPr bwMode="auto">
            <a:xfrm>
              <a:off x="4877" y="3192"/>
              <a:ext cx="48" cy="33"/>
            </a:xfrm>
            <a:custGeom>
              <a:avLst/>
              <a:gdLst>
                <a:gd name="T0" fmla="*/ 0 w 48"/>
                <a:gd name="T1" fmla="*/ 33 h 33"/>
                <a:gd name="T2" fmla="*/ 0 w 48"/>
                <a:gd name="T3" fmla="*/ 0 h 33"/>
                <a:gd name="T4" fmla="*/ 48 w 48"/>
                <a:gd name="T5" fmla="*/ 0 h 33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48" h="33">
                  <a:moveTo>
                    <a:pt x="0" y="33"/>
                  </a:moveTo>
                  <a:lnTo>
                    <a:pt x="0" y="0"/>
                  </a:lnTo>
                  <a:lnTo>
                    <a:pt x="48" y="0"/>
                  </a:lnTo>
                </a:path>
              </a:pathLst>
            </a:custGeom>
            <a:noFill/>
            <a:ln w="14288" cap="flat">
              <a:solidFill>
                <a:srgbClr val="99999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1071" name="Freeform 757"/>
            <p:cNvSpPr>
              <a:spLocks/>
            </p:cNvSpPr>
            <p:nvPr/>
          </p:nvSpPr>
          <p:spPr bwMode="auto">
            <a:xfrm>
              <a:off x="4753" y="3192"/>
              <a:ext cx="48" cy="33"/>
            </a:xfrm>
            <a:custGeom>
              <a:avLst/>
              <a:gdLst>
                <a:gd name="T0" fmla="*/ 0 w 48"/>
                <a:gd name="T1" fmla="*/ 0 h 33"/>
                <a:gd name="T2" fmla="*/ 48 w 48"/>
                <a:gd name="T3" fmla="*/ 0 h 33"/>
                <a:gd name="T4" fmla="*/ 48 w 48"/>
                <a:gd name="T5" fmla="*/ 33 h 33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48" h="33">
                  <a:moveTo>
                    <a:pt x="0" y="0"/>
                  </a:moveTo>
                  <a:lnTo>
                    <a:pt x="48" y="0"/>
                  </a:lnTo>
                  <a:lnTo>
                    <a:pt x="48" y="33"/>
                  </a:lnTo>
                </a:path>
              </a:pathLst>
            </a:custGeom>
            <a:noFill/>
            <a:ln w="14288" cap="flat">
              <a:solidFill>
                <a:srgbClr val="99999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1072" name="Line 758"/>
            <p:cNvSpPr>
              <a:spLocks noChangeShapeType="1"/>
            </p:cNvSpPr>
            <p:nvPr/>
          </p:nvSpPr>
          <p:spPr bwMode="auto">
            <a:xfrm>
              <a:off x="4801" y="3225"/>
              <a:ext cx="76" cy="1"/>
            </a:xfrm>
            <a:prstGeom prst="line">
              <a:avLst/>
            </a:prstGeom>
            <a:noFill/>
            <a:ln w="14288">
              <a:solidFill>
                <a:srgbClr val="999999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1073" name="Line 759"/>
            <p:cNvSpPr>
              <a:spLocks noChangeShapeType="1"/>
            </p:cNvSpPr>
            <p:nvPr/>
          </p:nvSpPr>
          <p:spPr bwMode="auto">
            <a:xfrm>
              <a:off x="4801" y="3244"/>
              <a:ext cx="71" cy="1"/>
            </a:xfrm>
            <a:prstGeom prst="line">
              <a:avLst/>
            </a:prstGeom>
            <a:noFill/>
            <a:ln w="14288">
              <a:solidFill>
                <a:srgbClr val="999999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1074" name="Line 760"/>
            <p:cNvSpPr>
              <a:spLocks noChangeShapeType="1"/>
            </p:cNvSpPr>
            <p:nvPr/>
          </p:nvSpPr>
          <p:spPr bwMode="auto">
            <a:xfrm>
              <a:off x="921" y="3187"/>
              <a:ext cx="1" cy="29"/>
            </a:xfrm>
            <a:prstGeom prst="line">
              <a:avLst/>
            </a:prstGeom>
            <a:noFill/>
            <a:ln w="14288">
              <a:solidFill>
                <a:srgbClr val="999999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1075" name="Freeform 761"/>
            <p:cNvSpPr>
              <a:spLocks/>
            </p:cNvSpPr>
            <p:nvPr/>
          </p:nvSpPr>
          <p:spPr bwMode="auto">
            <a:xfrm>
              <a:off x="959" y="3235"/>
              <a:ext cx="48" cy="28"/>
            </a:xfrm>
            <a:custGeom>
              <a:avLst/>
              <a:gdLst>
                <a:gd name="T0" fmla="*/ 0 w 48"/>
                <a:gd name="T1" fmla="*/ 0 h 28"/>
                <a:gd name="T2" fmla="*/ 0 w 48"/>
                <a:gd name="T3" fmla="*/ 28 h 28"/>
                <a:gd name="T4" fmla="*/ 48 w 48"/>
                <a:gd name="T5" fmla="*/ 28 h 28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48" h="28">
                  <a:moveTo>
                    <a:pt x="0" y="0"/>
                  </a:moveTo>
                  <a:lnTo>
                    <a:pt x="0" y="28"/>
                  </a:lnTo>
                  <a:lnTo>
                    <a:pt x="48" y="28"/>
                  </a:lnTo>
                </a:path>
              </a:pathLst>
            </a:custGeom>
            <a:noFill/>
            <a:ln w="14288" cap="flat">
              <a:solidFill>
                <a:srgbClr val="99999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1076" name="Freeform 762"/>
            <p:cNvSpPr>
              <a:spLocks/>
            </p:cNvSpPr>
            <p:nvPr/>
          </p:nvSpPr>
          <p:spPr bwMode="auto">
            <a:xfrm>
              <a:off x="835" y="3235"/>
              <a:ext cx="53" cy="28"/>
            </a:xfrm>
            <a:custGeom>
              <a:avLst/>
              <a:gdLst>
                <a:gd name="T0" fmla="*/ 0 w 53"/>
                <a:gd name="T1" fmla="*/ 28 h 28"/>
                <a:gd name="T2" fmla="*/ 53 w 53"/>
                <a:gd name="T3" fmla="*/ 28 h 28"/>
                <a:gd name="T4" fmla="*/ 53 w 53"/>
                <a:gd name="T5" fmla="*/ 0 h 28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53" h="28">
                  <a:moveTo>
                    <a:pt x="0" y="28"/>
                  </a:moveTo>
                  <a:lnTo>
                    <a:pt x="53" y="28"/>
                  </a:lnTo>
                  <a:lnTo>
                    <a:pt x="53" y="0"/>
                  </a:lnTo>
                </a:path>
              </a:pathLst>
            </a:custGeom>
            <a:noFill/>
            <a:ln w="14288" cap="flat">
              <a:solidFill>
                <a:srgbClr val="99999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1077" name="Line 763"/>
            <p:cNvSpPr>
              <a:spLocks noChangeShapeType="1"/>
            </p:cNvSpPr>
            <p:nvPr/>
          </p:nvSpPr>
          <p:spPr bwMode="auto">
            <a:xfrm>
              <a:off x="888" y="3235"/>
              <a:ext cx="71" cy="1"/>
            </a:xfrm>
            <a:prstGeom prst="line">
              <a:avLst/>
            </a:prstGeom>
            <a:noFill/>
            <a:ln w="14288">
              <a:solidFill>
                <a:srgbClr val="999999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1078" name="Line 764"/>
            <p:cNvSpPr>
              <a:spLocks noChangeShapeType="1"/>
            </p:cNvSpPr>
            <p:nvPr/>
          </p:nvSpPr>
          <p:spPr bwMode="auto">
            <a:xfrm>
              <a:off x="888" y="3216"/>
              <a:ext cx="71" cy="1"/>
            </a:xfrm>
            <a:prstGeom prst="line">
              <a:avLst/>
            </a:prstGeom>
            <a:noFill/>
            <a:ln w="14288">
              <a:solidFill>
                <a:srgbClr val="999999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1079" name="Line 765"/>
            <p:cNvSpPr>
              <a:spLocks noChangeShapeType="1"/>
            </p:cNvSpPr>
            <p:nvPr/>
          </p:nvSpPr>
          <p:spPr bwMode="auto">
            <a:xfrm>
              <a:off x="921" y="3082"/>
              <a:ext cx="1" cy="24"/>
            </a:xfrm>
            <a:prstGeom prst="line">
              <a:avLst/>
            </a:prstGeom>
            <a:noFill/>
            <a:ln w="14288">
              <a:solidFill>
                <a:srgbClr val="999999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1080" name="Freeform 766"/>
            <p:cNvSpPr>
              <a:spLocks/>
            </p:cNvSpPr>
            <p:nvPr/>
          </p:nvSpPr>
          <p:spPr bwMode="auto">
            <a:xfrm>
              <a:off x="959" y="3125"/>
              <a:ext cx="48" cy="33"/>
            </a:xfrm>
            <a:custGeom>
              <a:avLst/>
              <a:gdLst>
                <a:gd name="T0" fmla="*/ 0 w 48"/>
                <a:gd name="T1" fmla="*/ 0 h 33"/>
                <a:gd name="T2" fmla="*/ 0 w 48"/>
                <a:gd name="T3" fmla="*/ 33 h 33"/>
                <a:gd name="T4" fmla="*/ 48 w 48"/>
                <a:gd name="T5" fmla="*/ 33 h 33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48" h="33">
                  <a:moveTo>
                    <a:pt x="0" y="0"/>
                  </a:moveTo>
                  <a:lnTo>
                    <a:pt x="0" y="33"/>
                  </a:lnTo>
                  <a:lnTo>
                    <a:pt x="48" y="33"/>
                  </a:lnTo>
                </a:path>
              </a:pathLst>
            </a:custGeom>
            <a:noFill/>
            <a:ln w="14288" cap="flat">
              <a:solidFill>
                <a:srgbClr val="99999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1081" name="Freeform 767"/>
            <p:cNvSpPr>
              <a:spLocks/>
            </p:cNvSpPr>
            <p:nvPr/>
          </p:nvSpPr>
          <p:spPr bwMode="auto">
            <a:xfrm>
              <a:off x="835" y="3125"/>
              <a:ext cx="53" cy="33"/>
            </a:xfrm>
            <a:custGeom>
              <a:avLst/>
              <a:gdLst>
                <a:gd name="T0" fmla="*/ 0 w 53"/>
                <a:gd name="T1" fmla="*/ 33 h 33"/>
                <a:gd name="T2" fmla="*/ 53 w 53"/>
                <a:gd name="T3" fmla="*/ 33 h 33"/>
                <a:gd name="T4" fmla="*/ 53 w 53"/>
                <a:gd name="T5" fmla="*/ 0 h 33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53" h="33">
                  <a:moveTo>
                    <a:pt x="0" y="33"/>
                  </a:moveTo>
                  <a:lnTo>
                    <a:pt x="53" y="33"/>
                  </a:lnTo>
                  <a:lnTo>
                    <a:pt x="53" y="0"/>
                  </a:lnTo>
                </a:path>
              </a:pathLst>
            </a:custGeom>
            <a:noFill/>
            <a:ln w="14288" cap="flat">
              <a:solidFill>
                <a:srgbClr val="99999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1082" name="Line 768"/>
            <p:cNvSpPr>
              <a:spLocks noChangeShapeType="1"/>
            </p:cNvSpPr>
            <p:nvPr/>
          </p:nvSpPr>
          <p:spPr bwMode="auto">
            <a:xfrm>
              <a:off x="888" y="3125"/>
              <a:ext cx="71" cy="1"/>
            </a:xfrm>
            <a:prstGeom prst="line">
              <a:avLst/>
            </a:prstGeom>
            <a:noFill/>
            <a:ln w="14288">
              <a:solidFill>
                <a:srgbClr val="999999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1083" name="Line 769"/>
            <p:cNvSpPr>
              <a:spLocks noChangeShapeType="1"/>
            </p:cNvSpPr>
            <p:nvPr/>
          </p:nvSpPr>
          <p:spPr bwMode="auto">
            <a:xfrm>
              <a:off x="888" y="3106"/>
              <a:ext cx="71" cy="1"/>
            </a:xfrm>
            <a:prstGeom prst="line">
              <a:avLst/>
            </a:prstGeom>
            <a:noFill/>
            <a:ln w="14288">
              <a:solidFill>
                <a:srgbClr val="999999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1084" name="Line 770"/>
            <p:cNvSpPr>
              <a:spLocks noChangeShapeType="1"/>
            </p:cNvSpPr>
            <p:nvPr/>
          </p:nvSpPr>
          <p:spPr bwMode="auto">
            <a:xfrm>
              <a:off x="921" y="2977"/>
              <a:ext cx="1" cy="23"/>
            </a:xfrm>
            <a:prstGeom prst="line">
              <a:avLst/>
            </a:prstGeom>
            <a:noFill/>
            <a:ln w="14288">
              <a:solidFill>
                <a:srgbClr val="999999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1085" name="Freeform 771"/>
            <p:cNvSpPr>
              <a:spLocks/>
            </p:cNvSpPr>
            <p:nvPr/>
          </p:nvSpPr>
          <p:spPr bwMode="auto">
            <a:xfrm>
              <a:off x="959" y="3020"/>
              <a:ext cx="48" cy="33"/>
            </a:xfrm>
            <a:custGeom>
              <a:avLst/>
              <a:gdLst>
                <a:gd name="T0" fmla="*/ 0 w 48"/>
                <a:gd name="T1" fmla="*/ 0 h 33"/>
                <a:gd name="T2" fmla="*/ 0 w 48"/>
                <a:gd name="T3" fmla="*/ 33 h 33"/>
                <a:gd name="T4" fmla="*/ 48 w 48"/>
                <a:gd name="T5" fmla="*/ 33 h 33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48" h="33">
                  <a:moveTo>
                    <a:pt x="0" y="0"/>
                  </a:moveTo>
                  <a:lnTo>
                    <a:pt x="0" y="33"/>
                  </a:lnTo>
                  <a:lnTo>
                    <a:pt x="48" y="33"/>
                  </a:lnTo>
                </a:path>
              </a:pathLst>
            </a:custGeom>
            <a:noFill/>
            <a:ln w="14288" cap="flat">
              <a:solidFill>
                <a:srgbClr val="99999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1086" name="Freeform 772"/>
            <p:cNvSpPr>
              <a:spLocks/>
            </p:cNvSpPr>
            <p:nvPr/>
          </p:nvSpPr>
          <p:spPr bwMode="auto">
            <a:xfrm>
              <a:off x="835" y="3020"/>
              <a:ext cx="53" cy="33"/>
            </a:xfrm>
            <a:custGeom>
              <a:avLst/>
              <a:gdLst>
                <a:gd name="T0" fmla="*/ 0 w 53"/>
                <a:gd name="T1" fmla="*/ 33 h 33"/>
                <a:gd name="T2" fmla="*/ 53 w 53"/>
                <a:gd name="T3" fmla="*/ 33 h 33"/>
                <a:gd name="T4" fmla="*/ 53 w 53"/>
                <a:gd name="T5" fmla="*/ 0 h 33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53" h="33">
                  <a:moveTo>
                    <a:pt x="0" y="33"/>
                  </a:moveTo>
                  <a:lnTo>
                    <a:pt x="53" y="33"/>
                  </a:lnTo>
                  <a:lnTo>
                    <a:pt x="53" y="0"/>
                  </a:lnTo>
                </a:path>
              </a:pathLst>
            </a:custGeom>
            <a:noFill/>
            <a:ln w="14288" cap="flat">
              <a:solidFill>
                <a:srgbClr val="99999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1087" name="Line 773"/>
            <p:cNvSpPr>
              <a:spLocks noChangeShapeType="1"/>
            </p:cNvSpPr>
            <p:nvPr/>
          </p:nvSpPr>
          <p:spPr bwMode="auto">
            <a:xfrm>
              <a:off x="888" y="3020"/>
              <a:ext cx="71" cy="1"/>
            </a:xfrm>
            <a:prstGeom prst="line">
              <a:avLst/>
            </a:prstGeom>
            <a:noFill/>
            <a:ln w="14288">
              <a:solidFill>
                <a:srgbClr val="999999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1088" name="Line 774"/>
            <p:cNvSpPr>
              <a:spLocks noChangeShapeType="1"/>
            </p:cNvSpPr>
            <p:nvPr/>
          </p:nvSpPr>
          <p:spPr bwMode="auto">
            <a:xfrm>
              <a:off x="888" y="3000"/>
              <a:ext cx="71" cy="1"/>
            </a:xfrm>
            <a:prstGeom prst="line">
              <a:avLst/>
            </a:prstGeom>
            <a:noFill/>
            <a:ln w="14288">
              <a:solidFill>
                <a:srgbClr val="999999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1089" name="Line 775"/>
            <p:cNvSpPr>
              <a:spLocks noChangeShapeType="1"/>
            </p:cNvSpPr>
            <p:nvPr/>
          </p:nvSpPr>
          <p:spPr bwMode="auto">
            <a:xfrm>
              <a:off x="921" y="2867"/>
              <a:ext cx="1" cy="28"/>
            </a:xfrm>
            <a:prstGeom prst="line">
              <a:avLst/>
            </a:prstGeom>
            <a:noFill/>
            <a:ln w="14288">
              <a:solidFill>
                <a:srgbClr val="999999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1090" name="Freeform 776"/>
            <p:cNvSpPr>
              <a:spLocks/>
            </p:cNvSpPr>
            <p:nvPr/>
          </p:nvSpPr>
          <p:spPr bwMode="auto">
            <a:xfrm>
              <a:off x="959" y="2914"/>
              <a:ext cx="48" cy="29"/>
            </a:xfrm>
            <a:custGeom>
              <a:avLst/>
              <a:gdLst>
                <a:gd name="T0" fmla="*/ 0 w 48"/>
                <a:gd name="T1" fmla="*/ 0 h 29"/>
                <a:gd name="T2" fmla="*/ 0 w 48"/>
                <a:gd name="T3" fmla="*/ 29 h 29"/>
                <a:gd name="T4" fmla="*/ 48 w 48"/>
                <a:gd name="T5" fmla="*/ 29 h 29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48" h="29">
                  <a:moveTo>
                    <a:pt x="0" y="0"/>
                  </a:moveTo>
                  <a:lnTo>
                    <a:pt x="0" y="29"/>
                  </a:lnTo>
                  <a:lnTo>
                    <a:pt x="48" y="29"/>
                  </a:lnTo>
                </a:path>
              </a:pathLst>
            </a:custGeom>
            <a:noFill/>
            <a:ln w="14288" cap="flat">
              <a:solidFill>
                <a:srgbClr val="99999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1091" name="Freeform 777"/>
            <p:cNvSpPr>
              <a:spLocks/>
            </p:cNvSpPr>
            <p:nvPr/>
          </p:nvSpPr>
          <p:spPr bwMode="auto">
            <a:xfrm>
              <a:off x="835" y="2914"/>
              <a:ext cx="53" cy="29"/>
            </a:xfrm>
            <a:custGeom>
              <a:avLst/>
              <a:gdLst>
                <a:gd name="T0" fmla="*/ 0 w 53"/>
                <a:gd name="T1" fmla="*/ 29 h 29"/>
                <a:gd name="T2" fmla="*/ 53 w 53"/>
                <a:gd name="T3" fmla="*/ 29 h 29"/>
                <a:gd name="T4" fmla="*/ 53 w 53"/>
                <a:gd name="T5" fmla="*/ 0 h 29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53" h="29">
                  <a:moveTo>
                    <a:pt x="0" y="29"/>
                  </a:moveTo>
                  <a:lnTo>
                    <a:pt x="53" y="29"/>
                  </a:lnTo>
                  <a:lnTo>
                    <a:pt x="53" y="0"/>
                  </a:lnTo>
                </a:path>
              </a:pathLst>
            </a:custGeom>
            <a:noFill/>
            <a:ln w="14288" cap="flat">
              <a:solidFill>
                <a:srgbClr val="99999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1092" name="Line 778"/>
            <p:cNvSpPr>
              <a:spLocks noChangeShapeType="1"/>
            </p:cNvSpPr>
            <p:nvPr/>
          </p:nvSpPr>
          <p:spPr bwMode="auto">
            <a:xfrm>
              <a:off x="888" y="2914"/>
              <a:ext cx="71" cy="1"/>
            </a:xfrm>
            <a:prstGeom prst="line">
              <a:avLst/>
            </a:prstGeom>
            <a:noFill/>
            <a:ln w="14288">
              <a:solidFill>
                <a:srgbClr val="999999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1093" name="Line 779"/>
            <p:cNvSpPr>
              <a:spLocks noChangeShapeType="1"/>
            </p:cNvSpPr>
            <p:nvPr/>
          </p:nvSpPr>
          <p:spPr bwMode="auto">
            <a:xfrm>
              <a:off x="888" y="2895"/>
              <a:ext cx="71" cy="1"/>
            </a:xfrm>
            <a:prstGeom prst="line">
              <a:avLst/>
            </a:prstGeom>
            <a:noFill/>
            <a:ln w="14288">
              <a:solidFill>
                <a:srgbClr val="999999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1094" name="Line 780"/>
            <p:cNvSpPr>
              <a:spLocks noChangeShapeType="1"/>
            </p:cNvSpPr>
            <p:nvPr/>
          </p:nvSpPr>
          <p:spPr bwMode="auto">
            <a:xfrm>
              <a:off x="921" y="2762"/>
              <a:ext cx="1" cy="23"/>
            </a:xfrm>
            <a:prstGeom prst="line">
              <a:avLst/>
            </a:prstGeom>
            <a:noFill/>
            <a:ln w="14288">
              <a:solidFill>
                <a:srgbClr val="999999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1095" name="Freeform 781"/>
            <p:cNvSpPr>
              <a:spLocks/>
            </p:cNvSpPr>
            <p:nvPr/>
          </p:nvSpPr>
          <p:spPr bwMode="auto">
            <a:xfrm>
              <a:off x="959" y="2809"/>
              <a:ext cx="48" cy="29"/>
            </a:xfrm>
            <a:custGeom>
              <a:avLst/>
              <a:gdLst>
                <a:gd name="T0" fmla="*/ 0 w 48"/>
                <a:gd name="T1" fmla="*/ 0 h 29"/>
                <a:gd name="T2" fmla="*/ 0 w 48"/>
                <a:gd name="T3" fmla="*/ 29 h 29"/>
                <a:gd name="T4" fmla="*/ 48 w 48"/>
                <a:gd name="T5" fmla="*/ 29 h 29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48" h="29">
                  <a:moveTo>
                    <a:pt x="0" y="0"/>
                  </a:moveTo>
                  <a:lnTo>
                    <a:pt x="0" y="29"/>
                  </a:lnTo>
                  <a:lnTo>
                    <a:pt x="48" y="29"/>
                  </a:lnTo>
                </a:path>
              </a:pathLst>
            </a:custGeom>
            <a:noFill/>
            <a:ln w="14288" cap="flat">
              <a:solidFill>
                <a:srgbClr val="99999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1096" name="Freeform 782"/>
            <p:cNvSpPr>
              <a:spLocks/>
            </p:cNvSpPr>
            <p:nvPr/>
          </p:nvSpPr>
          <p:spPr bwMode="auto">
            <a:xfrm>
              <a:off x="835" y="2809"/>
              <a:ext cx="53" cy="29"/>
            </a:xfrm>
            <a:custGeom>
              <a:avLst/>
              <a:gdLst>
                <a:gd name="T0" fmla="*/ 0 w 53"/>
                <a:gd name="T1" fmla="*/ 29 h 29"/>
                <a:gd name="T2" fmla="*/ 53 w 53"/>
                <a:gd name="T3" fmla="*/ 29 h 29"/>
                <a:gd name="T4" fmla="*/ 53 w 53"/>
                <a:gd name="T5" fmla="*/ 0 h 29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53" h="29">
                  <a:moveTo>
                    <a:pt x="0" y="29"/>
                  </a:moveTo>
                  <a:lnTo>
                    <a:pt x="53" y="29"/>
                  </a:lnTo>
                  <a:lnTo>
                    <a:pt x="53" y="0"/>
                  </a:lnTo>
                </a:path>
              </a:pathLst>
            </a:custGeom>
            <a:noFill/>
            <a:ln w="14288" cap="flat">
              <a:solidFill>
                <a:srgbClr val="99999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1097" name="Line 783"/>
            <p:cNvSpPr>
              <a:spLocks noChangeShapeType="1"/>
            </p:cNvSpPr>
            <p:nvPr/>
          </p:nvSpPr>
          <p:spPr bwMode="auto">
            <a:xfrm>
              <a:off x="888" y="2809"/>
              <a:ext cx="71" cy="1"/>
            </a:xfrm>
            <a:prstGeom prst="line">
              <a:avLst/>
            </a:prstGeom>
            <a:noFill/>
            <a:ln w="14288">
              <a:solidFill>
                <a:srgbClr val="999999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1098" name="Line 784"/>
            <p:cNvSpPr>
              <a:spLocks noChangeShapeType="1"/>
            </p:cNvSpPr>
            <p:nvPr/>
          </p:nvSpPr>
          <p:spPr bwMode="auto">
            <a:xfrm>
              <a:off x="888" y="2790"/>
              <a:ext cx="71" cy="1"/>
            </a:xfrm>
            <a:prstGeom prst="line">
              <a:avLst/>
            </a:prstGeom>
            <a:noFill/>
            <a:ln w="14288">
              <a:solidFill>
                <a:srgbClr val="999999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</p:grpSp>
    </p:spTree>
    <p:extLst>
      <p:ext uri="{BB962C8B-B14F-4D97-AF65-F5344CB8AC3E}">
        <p14:creationId xmlns:p14="http://schemas.microsoft.com/office/powerpoint/2010/main" val="11507274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8037" name="Rectangle 5"/>
          <p:cNvSpPr>
            <a:spLocks noGrp="1" noChangeArrowheads="1"/>
          </p:cNvSpPr>
          <p:nvPr>
            <p:ph type="title"/>
          </p:nvPr>
        </p:nvSpPr>
        <p:spPr>
          <a:xfrm>
            <a:off x="2133600" y="304800"/>
            <a:ext cx="7772400" cy="685800"/>
          </a:xfrm>
        </p:spPr>
        <p:txBody>
          <a:bodyPr/>
          <a:lstStyle/>
          <a:p>
            <a:r>
              <a:rPr lang="en-US" altLang="en-US" sz="4000"/>
              <a:t>Hierarchical Mesh Network</a:t>
            </a:r>
          </a:p>
        </p:txBody>
      </p:sp>
      <p:pic>
        <p:nvPicPr>
          <p:cNvPr id="428036" name="Picture 4" descr="rb_segment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286000" y="1371600"/>
            <a:ext cx="4419600" cy="44196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428039" name="Text Box 7"/>
          <p:cNvSpPr txBox="1">
            <a:spLocks noChangeArrowheads="1"/>
          </p:cNvSpPr>
          <p:nvPr/>
        </p:nvSpPr>
        <p:spPr bwMode="auto">
          <a:xfrm>
            <a:off x="6934201" y="2514600"/>
            <a:ext cx="3011081" cy="14773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>
                <a:solidFill>
                  <a:srgbClr val="315263"/>
                </a:solidFill>
              </a:rPr>
              <a:t>Use overlayed mesh</a:t>
            </a:r>
          </a:p>
          <a:p>
            <a:r>
              <a:rPr lang="en-US" altLang="en-US">
                <a:solidFill>
                  <a:srgbClr val="315263"/>
                </a:solidFill>
              </a:rPr>
              <a:t>to support longer connections</a:t>
            </a:r>
          </a:p>
          <a:p>
            <a:endParaRPr lang="en-US" altLang="en-US">
              <a:solidFill>
                <a:srgbClr val="315263"/>
              </a:solidFill>
            </a:endParaRPr>
          </a:p>
          <a:p>
            <a:r>
              <a:rPr lang="en-US" altLang="en-US">
                <a:solidFill>
                  <a:srgbClr val="315263"/>
                </a:solidFill>
              </a:rPr>
              <a:t>Reduced fanout and reduced </a:t>
            </a:r>
            <a:br>
              <a:rPr lang="en-US" altLang="en-US">
                <a:solidFill>
                  <a:srgbClr val="315263"/>
                </a:solidFill>
              </a:rPr>
            </a:br>
            <a:r>
              <a:rPr lang="en-US" altLang="en-US">
                <a:solidFill>
                  <a:srgbClr val="315263"/>
                </a:solidFill>
              </a:rPr>
              <a:t>resistance</a:t>
            </a:r>
          </a:p>
        </p:txBody>
      </p:sp>
      <p:sp>
        <p:nvSpPr>
          <p:cNvPr id="428040" name="Text Box 8"/>
          <p:cNvSpPr txBox="1">
            <a:spLocks noChangeArrowheads="1"/>
          </p:cNvSpPr>
          <p:nvPr/>
        </p:nvSpPr>
        <p:spPr bwMode="auto">
          <a:xfrm>
            <a:off x="4648201" y="6415088"/>
            <a:ext cx="3287375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Courtesy Dehon and Wawrzyniek</a:t>
            </a:r>
          </a:p>
        </p:txBody>
      </p:sp>
    </p:spTree>
    <p:extLst>
      <p:ext uri="{BB962C8B-B14F-4D97-AF65-F5344CB8AC3E}">
        <p14:creationId xmlns:p14="http://schemas.microsoft.com/office/powerpoint/2010/main" val="17779760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33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en-US" sz="4000"/>
              <a:t>Field-Programmable Gate Arrays</a:t>
            </a:r>
            <a:br>
              <a:rPr lang="en-US" altLang="en-US" sz="4000"/>
            </a:br>
            <a:r>
              <a:rPr lang="en-US" altLang="en-US" sz="4000"/>
              <a:t>Fuse-based</a:t>
            </a:r>
          </a:p>
        </p:txBody>
      </p:sp>
      <p:pic>
        <p:nvPicPr>
          <p:cNvPr id="35843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862" t="45740"/>
          <a:stretch>
            <a:fillRect/>
          </a:stretch>
        </p:blipFill>
        <p:spPr bwMode="auto">
          <a:xfrm>
            <a:off x="1752600" y="1600200"/>
            <a:ext cx="6427788" cy="4610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5844" name="Text Box 4"/>
          <p:cNvSpPr txBox="1">
            <a:spLocks noChangeArrowheads="1"/>
          </p:cNvSpPr>
          <p:nvPr/>
        </p:nvSpPr>
        <p:spPr bwMode="auto">
          <a:xfrm>
            <a:off x="8382000" y="3062288"/>
            <a:ext cx="19367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1800" b="0" i="0">
                <a:solidFill>
                  <a:srgbClr val="000082"/>
                </a:solidFill>
              </a:rPr>
              <a:t>Standard-cell like</a:t>
            </a:r>
          </a:p>
          <a:p>
            <a:r>
              <a:rPr lang="en-US" altLang="en-US" sz="1800" b="0" i="0">
                <a:solidFill>
                  <a:srgbClr val="000082"/>
                </a:solidFill>
              </a:rPr>
              <a:t>floorplan</a:t>
            </a:r>
          </a:p>
        </p:txBody>
      </p:sp>
    </p:spTree>
    <p:extLst>
      <p:ext uri="{BB962C8B-B14F-4D97-AF65-F5344CB8AC3E}">
        <p14:creationId xmlns:p14="http://schemas.microsoft.com/office/powerpoint/2010/main" val="261331513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6226" name="Rectangle 2"/>
          <p:cNvSpPr>
            <a:spLocks noGrp="1" noChangeArrowheads="1"/>
          </p:cNvSpPr>
          <p:nvPr>
            <p:ph type="title"/>
          </p:nvPr>
        </p:nvSpPr>
        <p:spPr>
          <a:xfrm>
            <a:off x="2209800" y="381000"/>
            <a:ext cx="7772400" cy="685800"/>
          </a:xfrm>
        </p:spPr>
        <p:txBody>
          <a:bodyPr/>
          <a:lstStyle/>
          <a:p>
            <a:pPr>
              <a:defRPr/>
            </a:pPr>
            <a:r>
              <a:rPr lang="en-US" altLang="en-US" sz="4000"/>
              <a:t>Xilinx 4000 Interconnect Architecture</a:t>
            </a:r>
          </a:p>
        </p:txBody>
      </p:sp>
      <p:sp>
        <p:nvSpPr>
          <p:cNvPr id="36867" name="AutoShape 9"/>
          <p:cNvSpPr>
            <a:spLocks noChangeAspect="1" noChangeArrowheads="1" noTextEdit="1"/>
          </p:cNvSpPr>
          <p:nvPr/>
        </p:nvSpPr>
        <p:spPr bwMode="auto">
          <a:xfrm>
            <a:off x="2590800" y="1752601"/>
            <a:ext cx="7239000" cy="3978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36868" name="Freeform 11"/>
          <p:cNvSpPr>
            <a:spLocks/>
          </p:cNvSpPr>
          <p:nvPr/>
        </p:nvSpPr>
        <p:spPr bwMode="auto">
          <a:xfrm>
            <a:off x="2609851" y="4594225"/>
            <a:ext cx="6511925" cy="323850"/>
          </a:xfrm>
          <a:custGeom>
            <a:avLst/>
            <a:gdLst>
              <a:gd name="T0" fmla="*/ 158750 w 4102"/>
              <a:gd name="T1" fmla="*/ 79375 h 204"/>
              <a:gd name="T2" fmla="*/ 158750 w 4102"/>
              <a:gd name="T3" fmla="*/ 0 h 204"/>
              <a:gd name="T4" fmla="*/ 0 w 4102"/>
              <a:gd name="T5" fmla="*/ 165100 h 204"/>
              <a:gd name="T6" fmla="*/ 158750 w 4102"/>
              <a:gd name="T7" fmla="*/ 323850 h 204"/>
              <a:gd name="T8" fmla="*/ 158750 w 4102"/>
              <a:gd name="T9" fmla="*/ 257175 h 204"/>
              <a:gd name="T10" fmla="*/ 6353175 w 4102"/>
              <a:gd name="T11" fmla="*/ 257175 h 204"/>
              <a:gd name="T12" fmla="*/ 6353175 w 4102"/>
              <a:gd name="T13" fmla="*/ 323850 h 204"/>
              <a:gd name="T14" fmla="*/ 6511925 w 4102"/>
              <a:gd name="T15" fmla="*/ 165100 h 204"/>
              <a:gd name="T16" fmla="*/ 6353175 w 4102"/>
              <a:gd name="T17" fmla="*/ 0 h 204"/>
              <a:gd name="T18" fmla="*/ 6353175 w 4102"/>
              <a:gd name="T19" fmla="*/ 79375 h 204"/>
              <a:gd name="T20" fmla="*/ 158750 w 4102"/>
              <a:gd name="T21" fmla="*/ 79375 h 204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4102" h="204">
                <a:moveTo>
                  <a:pt x="100" y="50"/>
                </a:moveTo>
                <a:lnTo>
                  <a:pt x="100" y="0"/>
                </a:lnTo>
                <a:lnTo>
                  <a:pt x="0" y="104"/>
                </a:lnTo>
                <a:lnTo>
                  <a:pt x="100" y="204"/>
                </a:lnTo>
                <a:lnTo>
                  <a:pt x="100" y="162"/>
                </a:lnTo>
                <a:lnTo>
                  <a:pt x="4002" y="162"/>
                </a:lnTo>
                <a:lnTo>
                  <a:pt x="4002" y="204"/>
                </a:lnTo>
                <a:lnTo>
                  <a:pt x="4102" y="104"/>
                </a:lnTo>
                <a:lnTo>
                  <a:pt x="4002" y="0"/>
                </a:lnTo>
                <a:lnTo>
                  <a:pt x="4002" y="50"/>
                </a:lnTo>
                <a:lnTo>
                  <a:pt x="100" y="50"/>
                </a:lnTo>
                <a:close/>
              </a:path>
            </a:pathLst>
          </a:custGeom>
          <a:noFill/>
          <a:ln w="12700" cap="flat">
            <a:solidFill>
              <a:srgbClr val="000000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36869" name="Line 12"/>
          <p:cNvSpPr>
            <a:spLocks noChangeShapeType="1"/>
          </p:cNvSpPr>
          <p:nvPr/>
        </p:nvSpPr>
        <p:spPr bwMode="auto">
          <a:xfrm>
            <a:off x="8315326" y="4587875"/>
            <a:ext cx="85725" cy="1588"/>
          </a:xfrm>
          <a:prstGeom prst="line">
            <a:avLst/>
          </a:prstGeom>
          <a:noFill/>
          <a:ln w="1905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36870" name="Freeform 13"/>
          <p:cNvSpPr>
            <a:spLocks/>
          </p:cNvSpPr>
          <p:nvPr/>
        </p:nvSpPr>
        <p:spPr bwMode="auto">
          <a:xfrm>
            <a:off x="8497889" y="4013200"/>
            <a:ext cx="623887" cy="319088"/>
          </a:xfrm>
          <a:custGeom>
            <a:avLst/>
            <a:gdLst>
              <a:gd name="T0" fmla="*/ 0 w 393"/>
              <a:gd name="T1" fmla="*/ 250825 h 201"/>
              <a:gd name="T2" fmla="*/ 465137 w 393"/>
              <a:gd name="T3" fmla="*/ 250825 h 201"/>
              <a:gd name="T4" fmla="*/ 465137 w 393"/>
              <a:gd name="T5" fmla="*/ 319088 h 201"/>
              <a:gd name="T6" fmla="*/ 623887 w 393"/>
              <a:gd name="T7" fmla="*/ 158750 h 201"/>
              <a:gd name="T8" fmla="*/ 465137 w 393"/>
              <a:gd name="T9" fmla="*/ 0 h 201"/>
              <a:gd name="T10" fmla="*/ 465137 w 393"/>
              <a:gd name="T11" fmla="*/ 79375 h 201"/>
              <a:gd name="T12" fmla="*/ 0 w 393"/>
              <a:gd name="T13" fmla="*/ 79375 h 201"/>
              <a:gd name="T14" fmla="*/ 0 w 393"/>
              <a:gd name="T15" fmla="*/ 250825 h 201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393" h="201">
                <a:moveTo>
                  <a:pt x="0" y="158"/>
                </a:moveTo>
                <a:lnTo>
                  <a:pt x="293" y="158"/>
                </a:lnTo>
                <a:lnTo>
                  <a:pt x="293" y="201"/>
                </a:lnTo>
                <a:lnTo>
                  <a:pt x="393" y="100"/>
                </a:lnTo>
                <a:lnTo>
                  <a:pt x="293" y="0"/>
                </a:lnTo>
                <a:lnTo>
                  <a:pt x="293" y="50"/>
                </a:lnTo>
                <a:lnTo>
                  <a:pt x="0" y="50"/>
                </a:lnTo>
                <a:lnTo>
                  <a:pt x="0" y="158"/>
                </a:lnTo>
                <a:close/>
              </a:path>
            </a:pathLst>
          </a:custGeom>
          <a:solidFill>
            <a:srgbClr val="999999"/>
          </a:solidFill>
          <a:ln w="12700" cap="flat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36871" name="Freeform 14"/>
          <p:cNvSpPr>
            <a:spLocks/>
          </p:cNvSpPr>
          <p:nvPr/>
        </p:nvSpPr>
        <p:spPr bwMode="auto">
          <a:xfrm>
            <a:off x="2609851" y="2119313"/>
            <a:ext cx="6511925" cy="317500"/>
          </a:xfrm>
          <a:custGeom>
            <a:avLst/>
            <a:gdLst>
              <a:gd name="T0" fmla="*/ 158750 w 4102"/>
              <a:gd name="T1" fmla="*/ 79375 h 200"/>
              <a:gd name="T2" fmla="*/ 158750 w 4102"/>
              <a:gd name="T3" fmla="*/ 0 h 200"/>
              <a:gd name="T4" fmla="*/ 0 w 4102"/>
              <a:gd name="T5" fmla="*/ 158750 h 200"/>
              <a:gd name="T6" fmla="*/ 158750 w 4102"/>
              <a:gd name="T7" fmla="*/ 317500 h 200"/>
              <a:gd name="T8" fmla="*/ 158750 w 4102"/>
              <a:gd name="T9" fmla="*/ 250825 h 200"/>
              <a:gd name="T10" fmla="*/ 6353175 w 4102"/>
              <a:gd name="T11" fmla="*/ 250825 h 200"/>
              <a:gd name="T12" fmla="*/ 6353175 w 4102"/>
              <a:gd name="T13" fmla="*/ 317500 h 200"/>
              <a:gd name="T14" fmla="*/ 6511925 w 4102"/>
              <a:gd name="T15" fmla="*/ 158750 h 200"/>
              <a:gd name="T16" fmla="*/ 6353175 w 4102"/>
              <a:gd name="T17" fmla="*/ 0 h 200"/>
              <a:gd name="T18" fmla="*/ 6353175 w 4102"/>
              <a:gd name="T19" fmla="*/ 79375 h 200"/>
              <a:gd name="T20" fmla="*/ 158750 w 4102"/>
              <a:gd name="T21" fmla="*/ 79375 h 200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4102" h="200">
                <a:moveTo>
                  <a:pt x="100" y="50"/>
                </a:moveTo>
                <a:lnTo>
                  <a:pt x="100" y="0"/>
                </a:lnTo>
                <a:lnTo>
                  <a:pt x="0" y="100"/>
                </a:lnTo>
                <a:lnTo>
                  <a:pt x="100" y="200"/>
                </a:lnTo>
                <a:lnTo>
                  <a:pt x="100" y="158"/>
                </a:lnTo>
                <a:lnTo>
                  <a:pt x="4002" y="158"/>
                </a:lnTo>
                <a:lnTo>
                  <a:pt x="4002" y="200"/>
                </a:lnTo>
                <a:lnTo>
                  <a:pt x="4102" y="100"/>
                </a:lnTo>
                <a:lnTo>
                  <a:pt x="4002" y="0"/>
                </a:lnTo>
                <a:lnTo>
                  <a:pt x="4002" y="50"/>
                </a:lnTo>
                <a:lnTo>
                  <a:pt x="100" y="50"/>
                </a:lnTo>
                <a:close/>
              </a:path>
            </a:pathLst>
          </a:custGeom>
          <a:solidFill>
            <a:srgbClr val="999999"/>
          </a:solidFill>
          <a:ln w="12700" cap="flat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36872" name="Freeform 15"/>
          <p:cNvSpPr>
            <a:spLocks/>
          </p:cNvSpPr>
          <p:nvPr/>
        </p:nvSpPr>
        <p:spPr bwMode="auto">
          <a:xfrm>
            <a:off x="2609851" y="2541588"/>
            <a:ext cx="6511925" cy="317500"/>
          </a:xfrm>
          <a:custGeom>
            <a:avLst/>
            <a:gdLst>
              <a:gd name="T0" fmla="*/ 158750 w 4102"/>
              <a:gd name="T1" fmla="*/ 73025 h 200"/>
              <a:gd name="T2" fmla="*/ 158750 w 4102"/>
              <a:gd name="T3" fmla="*/ 0 h 200"/>
              <a:gd name="T4" fmla="*/ 0 w 4102"/>
              <a:gd name="T5" fmla="*/ 158750 h 200"/>
              <a:gd name="T6" fmla="*/ 158750 w 4102"/>
              <a:gd name="T7" fmla="*/ 317500 h 200"/>
              <a:gd name="T8" fmla="*/ 158750 w 4102"/>
              <a:gd name="T9" fmla="*/ 249238 h 200"/>
              <a:gd name="T10" fmla="*/ 6353175 w 4102"/>
              <a:gd name="T11" fmla="*/ 249238 h 200"/>
              <a:gd name="T12" fmla="*/ 6353175 w 4102"/>
              <a:gd name="T13" fmla="*/ 317500 h 200"/>
              <a:gd name="T14" fmla="*/ 6511925 w 4102"/>
              <a:gd name="T15" fmla="*/ 158750 h 200"/>
              <a:gd name="T16" fmla="*/ 6353175 w 4102"/>
              <a:gd name="T17" fmla="*/ 0 h 200"/>
              <a:gd name="T18" fmla="*/ 6353175 w 4102"/>
              <a:gd name="T19" fmla="*/ 73025 h 200"/>
              <a:gd name="T20" fmla="*/ 158750 w 4102"/>
              <a:gd name="T21" fmla="*/ 73025 h 200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4102" h="200">
                <a:moveTo>
                  <a:pt x="100" y="46"/>
                </a:moveTo>
                <a:lnTo>
                  <a:pt x="100" y="0"/>
                </a:lnTo>
                <a:lnTo>
                  <a:pt x="0" y="100"/>
                </a:lnTo>
                <a:lnTo>
                  <a:pt x="100" y="200"/>
                </a:lnTo>
                <a:lnTo>
                  <a:pt x="100" y="157"/>
                </a:lnTo>
                <a:lnTo>
                  <a:pt x="4002" y="157"/>
                </a:lnTo>
                <a:lnTo>
                  <a:pt x="4002" y="200"/>
                </a:lnTo>
                <a:lnTo>
                  <a:pt x="4102" y="100"/>
                </a:lnTo>
                <a:lnTo>
                  <a:pt x="4002" y="0"/>
                </a:lnTo>
                <a:lnTo>
                  <a:pt x="4002" y="46"/>
                </a:lnTo>
                <a:lnTo>
                  <a:pt x="100" y="46"/>
                </a:lnTo>
                <a:close/>
              </a:path>
            </a:pathLst>
          </a:custGeom>
          <a:noFill/>
          <a:ln w="12700" cap="flat">
            <a:solidFill>
              <a:srgbClr val="000000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36873" name="Freeform 16"/>
          <p:cNvSpPr>
            <a:spLocks/>
          </p:cNvSpPr>
          <p:nvPr/>
        </p:nvSpPr>
        <p:spPr bwMode="auto">
          <a:xfrm>
            <a:off x="2609851" y="2955925"/>
            <a:ext cx="6511925" cy="323850"/>
          </a:xfrm>
          <a:custGeom>
            <a:avLst/>
            <a:gdLst>
              <a:gd name="T0" fmla="*/ 158750 w 4102"/>
              <a:gd name="T1" fmla="*/ 79375 h 204"/>
              <a:gd name="T2" fmla="*/ 158750 w 4102"/>
              <a:gd name="T3" fmla="*/ 0 h 204"/>
              <a:gd name="T4" fmla="*/ 0 w 4102"/>
              <a:gd name="T5" fmla="*/ 165100 h 204"/>
              <a:gd name="T6" fmla="*/ 158750 w 4102"/>
              <a:gd name="T7" fmla="*/ 323850 h 204"/>
              <a:gd name="T8" fmla="*/ 158750 w 4102"/>
              <a:gd name="T9" fmla="*/ 250825 h 204"/>
              <a:gd name="T10" fmla="*/ 6353175 w 4102"/>
              <a:gd name="T11" fmla="*/ 250825 h 204"/>
              <a:gd name="T12" fmla="*/ 6353175 w 4102"/>
              <a:gd name="T13" fmla="*/ 323850 h 204"/>
              <a:gd name="T14" fmla="*/ 6511925 w 4102"/>
              <a:gd name="T15" fmla="*/ 165100 h 204"/>
              <a:gd name="T16" fmla="*/ 6353175 w 4102"/>
              <a:gd name="T17" fmla="*/ 0 h 204"/>
              <a:gd name="T18" fmla="*/ 6353175 w 4102"/>
              <a:gd name="T19" fmla="*/ 79375 h 204"/>
              <a:gd name="T20" fmla="*/ 158750 w 4102"/>
              <a:gd name="T21" fmla="*/ 79375 h 204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4102" h="204">
                <a:moveTo>
                  <a:pt x="100" y="50"/>
                </a:moveTo>
                <a:lnTo>
                  <a:pt x="100" y="0"/>
                </a:lnTo>
                <a:lnTo>
                  <a:pt x="0" y="104"/>
                </a:lnTo>
                <a:lnTo>
                  <a:pt x="100" y="204"/>
                </a:lnTo>
                <a:lnTo>
                  <a:pt x="100" y="158"/>
                </a:lnTo>
                <a:lnTo>
                  <a:pt x="4002" y="158"/>
                </a:lnTo>
                <a:lnTo>
                  <a:pt x="4002" y="204"/>
                </a:lnTo>
                <a:lnTo>
                  <a:pt x="4102" y="104"/>
                </a:lnTo>
                <a:lnTo>
                  <a:pt x="4002" y="0"/>
                </a:lnTo>
                <a:lnTo>
                  <a:pt x="4002" y="50"/>
                </a:lnTo>
                <a:lnTo>
                  <a:pt x="100" y="50"/>
                </a:lnTo>
                <a:close/>
              </a:path>
            </a:pathLst>
          </a:custGeom>
          <a:noFill/>
          <a:ln w="12700" cap="flat">
            <a:solidFill>
              <a:srgbClr val="000000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36874" name="Freeform 17"/>
          <p:cNvSpPr>
            <a:spLocks/>
          </p:cNvSpPr>
          <p:nvPr/>
        </p:nvSpPr>
        <p:spPr bwMode="auto">
          <a:xfrm>
            <a:off x="2609851" y="3378200"/>
            <a:ext cx="6511925" cy="323850"/>
          </a:xfrm>
          <a:custGeom>
            <a:avLst/>
            <a:gdLst>
              <a:gd name="T0" fmla="*/ 158750 w 4102"/>
              <a:gd name="T1" fmla="*/ 79375 h 204"/>
              <a:gd name="T2" fmla="*/ 158750 w 4102"/>
              <a:gd name="T3" fmla="*/ 0 h 204"/>
              <a:gd name="T4" fmla="*/ 0 w 4102"/>
              <a:gd name="T5" fmla="*/ 165100 h 204"/>
              <a:gd name="T6" fmla="*/ 158750 w 4102"/>
              <a:gd name="T7" fmla="*/ 323850 h 204"/>
              <a:gd name="T8" fmla="*/ 158750 w 4102"/>
              <a:gd name="T9" fmla="*/ 250825 h 204"/>
              <a:gd name="T10" fmla="*/ 6353175 w 4102"/>
              <a:gd name="T11" fmla="*/ 250825 h 204"/>
              <a:gd name="T12" fmla="*/ 6353175 w 4102"/>
              <a:gd name="T13" fmla="*/ 323850 h 204"/>
              <a:gd name="T14" fmla="*/ 6511925 w 4102"/>
              <a:gd name="T15" fmla="*/ 165100 h 204"/>
              <a:gd name="T16" fmla="*/ 6353175 w 4102"/>
              <a:gd name="T17" fmla="*/ 0 h 204"/>
              <a:gd name="T18" fmla="*/ 6353175 w 4102"/>
              <a:gd name="T19" fmla="*/ 79375 h 204"/>
              <a:gd name="T20" fmla="*/ 158750 w 4102"/>
              <a:gd name="T21" fmla="*/ 79375 h 204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4102" h="204">
                <a:moveTo>
                  <a:pt x="100" y="50"/>
                </a:moveTo>
                <a:lnTo>
                  <a:pt x="100" y="0"/>
                </a:lnTo>
                <a:lnTo>
                  <a:pt x="0" y="104"/>
                </a:lnTo>
                <a:lnTo>
                  <a:pt x="100" y="204"/>
                </a:lnTo>
                <a:lnTo>
                  <a:pt x="100" y="158"/>
                </a:lnTo>
                <a:lnTo>
                  <a:pt x="4002" y="158"/>
                </a:lnTo>
                <a:lnTo>
                  <a:pt x="4002" y="204"/>
                </a:lnTo>
                <a:lnTo>
                  <a:pt x="4102" y="104"/>
                </a:lnTo>
                <a:lnTo>
                  <a:pt x="4002" y="0"/>
                </a:lnTo>
                <a:lnTo>
                  <a:pt x="4002" y="50"/>
                </a:lnTo>
                <a:lnTo>
                  <a:pt x="100" y="50"/>
                </a:lnTo>
                <a:close/>
              </a:path>
            </a:pathLst>
          </a:custGeom>
          <a:noFill/>
          <a:ln w="12700" cap="flat">
            <a:solidFill>
              <a:srgbClr val="000000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36875" name="Freeform 18"/>
          <p:cNvSpPr>
            <a:spLocks/>
          </p:cNvSpPr>
          <p:nvPr/>
        </p:nvSpPr>
        <p:spPr bwMode="auto">
          <a:xfrm>
            <a:off x="7807325" y="1765301"/>
            <a:ext cx="323850" cy="3495675"/>
          </a:xfrm>
          <a:custGeom>
            <a:avLst/>
            <a:gdLst>
              <a:gd name="T0" fmla="*/ 73025 w 204"/>
              <a:gd name="T1" fmla="*/ 0 h 2202"/>
              <a:gd name="T2" fmla="*/ 73025 w 204"/>
              <a:gd name="T3" fmla="*/ 3341688 h 2202"/>
              <a:gd name="T4" fmla="*/ 0 w 204"/>
              <a:gd name="T5" fmla="*/ 3341688 h 2202"/>
              <a:gd name="T6" fmla="*/ 158750 w 204"/>
              <a:gd name="T7" fmla="*/ 3495675 h 2202"/>
              <a:gd name="T8" fmla="*/ 323850 w 204"/>
              <a:gd name="T9" fmla="*/ 3341688 h 2202"/>
              <a:gd name="T10" fmla="*/ 244475 w 204"/>
              <a:gd name="T11" fmla="*/ 3341688 h 2202"/>
              <a:gd name="T12" fmla="*/ 244475 w 204"/>
              <a:gd name="T13" fmla="*/ 0 h 2202"/>
              <a:gd name="T14" fmla="*/ 73025 w 204"/>
              <a:gd name="T15" fmla="*/ 0 h 2202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204" h="2202">
                <a:moveTo>
                  <a:pt x="46" y="0"/>
                </a:moveTo>
                <a:lnTo>
                  <a:pt x="46" y="2105"/>
                </a:lnTo>
                <a:lnTo>
                  <a:pt x="0" y="2105"/>
                </a:lnTo>
                <a:lnTo>
                  <a:pt x="100" y="2202"/>
                </a:lnTo>
                <a:lnTo>
                  <a:pt x="204" y="2105"/>
                </a:lnTo>
                <a:lnTo>
                  <a:pt x="154" y="2105"/>
                </a:lnTo>
                <a:lnTo>
                  <a:pt x="154" y="0"/>
                </a:lnTo>
                <a:lnTo>
                  <a:pt x="46" y="0"/>
                </a:lnTo>
                <a:close/>
              </a:path>
            </a:pathLst>
          </a:custGeom>
          <a:solidFill>
            <a:srgbClr val="9999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36876" name="Freeform 19"/>
          <p:cNvSpPr>
            <a:spLocks/>
          </p:cNvSpPr>
          <p:nvPr/>
        </p:nvSpPr>
        <p:spPr bwMode="auto">
          <a:xfrm>
            <a:off x="7807325" y="1765301"/>
            <a:ext cx="323850" cy="3495675"/>
          </a:xfrm>
          <a:custGeom>
            <a:avLst/>
            <a:gdLst>
              <a:gd name="T0" fmla="*/ 73025 w 204"/>
              <a:gd name="T1" fmla="*/ 0 h 2202"/>
              <a:gd name="T2" fmla="*/ 73025 w 204"/>
              <a:gd name="T3" fmla="*/ 3341688 h 2202"/>
              <a:gd name="T4" fmla="*/ 0 w 204"/>
              <a:gd name="T5" fmla="*/ 3341688 h 2202"/>
              <a:gd name="T6" fmla="*/ 158750 w 204"/>
              <a:gd name="T7" fmla="*/ 3495675 h 2202"/>
              <a:gd name="T8" fmla="*/ 323850 w 204"/>
              <a:gd name="T9" fmla="*/ 3341688 h 2202"/>
              <a:gd name="T10" fmla="*/ 244475 w 204"/>
              <a:gd name="T11" fmla="*/ 3341688 h 2202"/>
              <a:gd name="T12" fmla="*/ 244475 w 204"/>
              <a:gd name="T13" fmla="*/ 0 h 2202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204" h="2202">
                <a:moveTo>
                  <a:pt x="46" y="0"/>
                </a:moveTo>
                <a:lnTo>
                  <a:pt x="46" y="2105"/>
                </a:lnTo>
                <a:lnTo>
                  <a:pt x="0" y="2105"/>
                </a:lnTo>
                <a:lnTo>
                  <a:pt x="100" y="2202"/>
                </a:lnTo>
                <a:lnTo>
                  <a:pt x="204" y="2105"/>
                </a:lnTo>
                <a:lnTo>
                  <a:pt x="154" y="2105"/>
                </a:lnTo>
                <a:lnTo>
                  <a:pt x="154" y="0"/>
                </a:lnTo>
              </a:path>
            </a:pathLst>
          </a:custGeom>
          <a:noFill/>
          <a:ln w="12700" cap="flat">
            <a:solidFill>
              <a:srgbClr val="000000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36877" name="Rectangle 20"/>
          <p:cNvSpPr>
            <a:spLocks noChangeArrowheads="1"/>
          </p:cNvSpPr>
          <p:nvPr/>
        </p:nvSpPr>
        <p:spPr bwMode="auto">
          <a:xfrm>
            <a:off x="7926388" y="4930775"/>
            <a:ext cx="99386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1400" b="0" i="0">
                <a:solidFill>
                  <a:srgbClr val="FFFFFF"/>
                </a:solidFill>
              </a:rPr>
              <a:t>2</a:t>
            </a:r>
            <a:endParaRPr lang="en-US" altLang="en-US"/>
          </a:p>
        </p:txBody>
      </p:sp>
      <p:sp>
        <p:nvSpPr>
          <p:cNvPr id="36878" name="Rectangle 21"/>
          <p:cNvSpPr>
            <a:spLocks noChangeArrowheads="1"/>
          </p:cNvSpPr>
          <p:nvPr/>
        </p:nvSpPr>
        <p:spPr bwMode="auto">
          <a:xfrm>
            <a:off x="8586788" y="2182814"/>
            <a:ext cx="184150" cy="198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1300" b="0" i="0">
                <a:solidFill>
                  <a:srgbClr val="FFFFFF"/>
                </a:solidFill>
              </a:rPr>
              <a:t>12</a:t>
            </a:r>
            <a:endParaRPr lang="en-US" altLang="en-US"/>
          </a:p>
        </p:txBody>
      </p:sp>
      <p:sp>
        <p:nvSpPr>
          <p:cNvPr id="36879" name="Rectangle 22"/>
          <p:cNvSpPr>
            <a:spLocks noChangeArrowheads="1"/>
          </p:cNvSpPr>
          <p:nvPr/>
        </p:nvSpPr>
        <p:spPr bwMode="auto">
          <a:xfrm>
            <a:off x="8672514" y="2603500"/>
            <a:ext cx="92075" cy="19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1300" b="0" i="0">
                <a:solidFill>
                  <a:srgbClr val="000000"/>
                </a:solidFill>
              </a:rPr>
              <a:t>8</a:t>
            </a:r>
            <a:endParaRPr lang="en-US" altLang="en-US"/>
          </a:p>
        </p:txBody>
      </p:sp>
      <p:sp>
        <p:nvSpPr>
          <p:cNvPr id="36880" name="Rectangle 23"/>
          <p:cNvSpPr>
            <a:spLocks noChangeArrowheads="1"/>
          </p:cNvSpPr>
          <p:nvPr/>
        </p:nvSpPr>
        <p:spPr bwMode="auto">
          <a:xfrm>
            <a:off x="8672513" y="3021013"/>
            <a:ext cx="99386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1400" b="0" i="0">
                <a:solidFill>
                  <a:srgbClr val="000000"/>
                </a:solidFill>
              </a:rPr>
              <a:t>4</a:t>
            </a:r>
            <a:endParaRPr lang="en-US" altLang="en-US"/>
          </a:p>
        </p:txBody>
      </p:sp>
      <p:sp>
        <p:nvSpPr>
          <p:cNvPr id="36881" name="Rectangle 24"/>
          <p:cNvSpPr>
            <a:spLocks noChangeArrowheads="1"/>
          </p:cNvSpPr>
          <p:nvPr/>
        </p:nvSpPr>
        <p:spPr bwMode="auto">
          <a:xfrm>
            <a:off x="8672513" y="3443288"/>
            <a:ext cx="99386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1400" b="0" i="0">
                <a:solidFill>
                  <a:srgbClr val="000000"/>
                </a:solidFill>
              </a:rPr>
              <a:t>3</a:t>
            </a:r>
            <a:endParaRPr lang="en-US" altLang="en-US"/>
          </a:p>
        </p:txBody>
      </p:sp>
      <p:sp>
        <p:nvSpPr>
          <p:cNvPr id="36882" name="Rectangle 25"/>
          <p:cNvSpPr>
            <a:spLocks noChangeArrowheads="1"/>
          </p:cNvSpPr>
          <p:nvPr/>
        </p:nvSpPr>
        <p:spPr bwMode="auto">
          <a:xfrm>
            <a:off x="8672513" y="4076700"/>
            <a:ext cx="99386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1400" b="0" i="0">
                <a:solidFill>
                  <a:srgbClr val="FFFFFF"/>
                </a:solidFill>
              </a:rPr>
              <a:t>2</a:t>
            </a:r>
            <a:endParaRPr lang="en-US" altLang="en-US"/>
          </a:p>
        </p:txBody>
      </p:sp>
      <p:sp>
        <p:nvSpPr>
          <p:cNvPr id="36883" name="Rectangle 26"/>
          <p:cNvSpPr>
            <a:spLocks noChangeArrowheads="1"/>
          </p:cNvSpPr>
          <p:nvPr/>
        </p:nvSpPr>
        <p:spPr bwMode="auto">
          <a:xfrm>
            <a:off x="8672514" y="4662489"/>
            <a:ext cx="92075" cy="198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1300" b="0" i="0">
                <a:solidFill>
                  <a:srgbClr val="000000"/>
                </a:solidFill>
              </a:rPr>
              <a:t>3</a:t>
            </a:r>
            <a:endParaRPr lang="en-US" altLang="en-US"/>
          </a:p>
        </p:txBody>
      </p:sp>
      <p:sp>
        <p:nvSpPr>
          <p:cNvPr id="36884" name="Rectangle 27"/>
          <p:cNvSpPr>
            <a:spLocks noChangeArrowheads="1"/>
          </p:cNvSpPr>
          <p:nvPr/>
        </p:nvSpPr>
        <p:spPr bwMode="auto">
          <a:xfrm>
            <a:off x="7258050" y="3848100"/>
            <a:ext cx="1239838" cy="660400"/>
          </a:xfrm>
          <a:prstGeom prst="rect">
            <a:avLst/>
          </a:prstGeom>
          <a:solidFill>
            <a:srgbClr val="E5E5E5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GB" altLang="en-US"/>
          </a:p>
        </p:txBody>
      </p:sp>
      <p:sp>
        <p:nvSpPr>
          <p:cNvPr id="36885" name="Rectangle 28"/>
          <p:cNvSpPr>
            <a:spLocks noChangeArrowheads="1"/>
          </p:cNvSpPr>
          <p:nvPr/>
        </p:nvSpPr>
        <p:spPr bwMode="auto">
          <a:xfrm>
            <a:off x="7699376" y="4086225"/>
            <a:ext cx="34945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1400" b="0" i="0">
                <a:solidFill>
                  <a:srgbClr val="000000"/>
                </a:solidFill>
              </a:rPr>
              <a:t>CLB</a:t>
            </a:r>
            <a:endParaRPr lang="en-US" altLang="en-US"/>
          </a:p>
        </p:txBody>
      </p:sp>
      <p:sp>
        <p:nvSpPr>
          <p:cNvPr id="36886" name="Freeform 29"/>
          <p:cNvSpPr>
            <a:spLocks/>
          </p:cNvSpPr>
          <p:nvPr/>
        </p:nvSpPr>
        <p:spPr bwMode="auto">
          <a:xfrm>
            <a:off x="2609850" y="4013200"/>
            <a:ext cx="4648200" cy="319088"/>
          </a:xfrm>
          <a:custGeom>
            <a:avLst/>
            <a:gdLst>
              <a:gd name="T0" fmla="*/ 0 w 2928"/>
              <a:gd name="T1" fmla="*/ 250825 h 201"/>
              <a:gd name="T2" fmla="*/ 4495800 w 2928"/>
              <a:gd name="T3" fmla="*/ 250825 h 201"/>
              <a:gd name="T4" fmla="*/ 4495800 w 2928"/>
              <a:gd name="T5" fmla="*/ 319088 h 201"/>
              <a:gd name="T6" fmla="*/ 4648200 w 2928"/>
              <a:gd name="T7" fmla="*/ 158750 h 201"/>
              <a:gd name="T8" fmla="*/ 4495800 w 2928"/>
              <a:gd name="T9" fmla="*/ 0 h 201"/>
              <a:gd name="T10" fmla="*/ 4495800 w 2928"/>
              <a:gd name="T11" fmla="*/ 79375 h 201"/>
              <a:gd name="T12" fmla="*/ 0 w 2928"/>
              <a:gd name="T13" fmla="*/ 79375 h 201"/>
              <a:gd name="T14" fmla="*/ 0 w 2928"/>
              <a:gd name="T15" fmla="*/ 250825 h 201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2928" h="201">
                <a:moveTo>
                  <a:pt x="0" y="158"/>
                </a:moveTo>
                <a:lnTo>
                  <a:pt x="2832" y="158"/>
                </a:lnTo>
                <a:lnTo>
                  <a:pt x="2832" y="201"/>
                </a:lnTo>
                <a:lnTo>
                  <a:pt x="2928" y="100"/>
                </a:lnTo>
                <a:lnTo>
                  <a:pt x="2832" y="0"/>
                </a:lnTo>
                <a:lnTo>
                  <a:pt x="2832" y="50"/>
                </a:lnTo>
                <a:lnTo>
                  <a:pt x="0" y="50"/>
                </a:lnTo>
                <a:lnTo>
                  <a:pt x="0" y="158"/>
                </a:lnTo>
                <a:close/>
              </a:path>
            </a:pathLst>
          </a:custGeom>
          <a:solidFill>
            <a:srgbClr val="999999"/>
          </a:solidFill>
          <a:ln w="12700" cap="flat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36887" name="Line 30"/>
          <p:cNvSpPr>
            <a:spLocks noChangeShapeType="1"/>
          </p:cNvSpPr>
          <p:nvPr/>
        </p:nvSpPr>
        <p:spPr bwMode="auto">
          <a:xfrm>
            <a:off x="7423150" y="1838326"/>
            <a:ext cx="1588" cy="2009775"/>
          </a:xfrm>
          <a:prstGeom prst="line">
            <a:avLst/>
          </a:prstGeom>
          <a:noFill/>
          <a:ln w="2540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36888" name="Freeform 31"/>
          <p:cNvSpPr>
            <a:spLocks/>
          </p:cNvSpPr>
          <p:nvPr/>
        </p:nvSpPr>
        <p:spPr bwMode="auto">
          <a:xfrm>
            <a:off x="7373939" y="1765300"/>
            <a:ext cx="98425" cy="165100"/>
          </a:xfrm>
          <a:custGeom>
            <a:avLst/>
            <a:gdLst>
              <a:gd name="T0" fmla="*/ 49213 w 16"/>
              <a:gd name="T1" fmla="*/ 134526 h 27"/>
              <a:gd name="T2" fmla="*/ 0 w 16"/>
              <a:gd name="T3" fmla="*/ 165100 h 27"/>
              <a:gd name="T4" fmla="*/ 0 w 16"/>
              <a:gd name="T5" fmla="*/ 158985 h 27"/>
              <a:gd name="T6" fmla="*/ 30758 w 16"/>
              <a:gd name="T7" fmla="*/ 79493 h 27"/>
              <a:gd name="T8" fmla="*/ 49213 w 16"/>
              <a:gd name="T9" fmla="*/ 0 h 27"/>
              <a:gd name="T10" fmla="*/ 67667 w 16"/>
              <a:gd name="T11" fmla="*/ 79493 h 27"/>
              <a:gd name="T12" fmla="*/ 98425 w 16"/>
              <a:gd name="T13" fmla="*/ 158985 h 27"/>
              <a:gd name="T14" fmla="*/ 98425 w 16"/>
              <a:gd name="T15" fmla="*/ 165100 h 27"/>
              <a:gd name="T16" fmla="*/ 49213 w 16"/>
              <a:gd name="T17" fmla="*/ 134526 h 27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16" h="27">
                <a:moveTo>
                  <a:pt x="8" y="22"/>
                </a:moveTo>
                <a:cubicBezTo>
                  <a:pt x="0" y="27"/>
                  <a:pt x="0" y="27"/>
                  <a:pt x="0" y="27"/>
                </a:cubicBezTo>
                <a:cubicBezTo>
                  <a:pt x="0" y="26"/>
                  <a:pt x="0" y="26"/>
                  <a:pt x="0" y="26"/>
                </a:cubicBezTo>
                <a:cubicBezTo>
                  <a:pt x="5" y="13"/>
                  <a:pt x="5" y="13"/>
                  <a:pt x="5" y="13"/>
                </a:cubicBezTo>
                <a:cubicBezTo>
                  <a:pt x="6" y="9"/>
                  <a:pt x="7" y="4"/>
                  <a:pt x="8" y="0"/>
                </a:cubicBezTo>
                <a:cubicBezTo>
                  <a:pt x="9" y="4"/>
                  <a:pt x="10" y="9"/>
                  <a:pt x="11" y="13"/>
                </a:cubicBezTo>
                <a:cubicBezTo>
                  <a:pt x="16" y="26"/>
                  <a:pt x="16" y="26"/>
                  <a:pt x="16" y="26"/>
                </a:cubicBezTo>
                <a:cubicBezTo>
                  <a:pt x="16" y="27"/>
                  <a:pt x="16" y="27"/>
                  <a:pt x="16" y="27"/>
                </a:cubicBezTo>
                <a:lnTo>
                  <a:pt x="8" y="22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36889" name="Line 32"/>
          <p:cNvSpPr>
            <a:spLocks noChangeShapeType="1"/>
          </p:cNvSpPr>
          <p:nvPr/>
        </p:nvSpPr>
        <p:spPr bwMode="auto">
          <a:xfrm flipV="1">
            <a:off x="7423150" y="4581525"/>
            <a:ext cx="1588" cy="679450"/>
          </a:xfrm>
          <a:prstGeom prst="line">
            <a:avLst/>
          </a:prstGeom>
          <a:noFill/>
          <a:ln w="2540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36890" name="Freeform 33"/>
          <p:cNvSpPr>
            <a:spLocks/>
          </p:cNvSpPr>
          <p:nvPr/>
        </p:nvSpPr>
        <p:spPr bwMode="auto">
          <a:xfrm>
            <a:off x="7373939" y="4508500"/>
            <a:ext cx="98425" cy="158750"/>
          </a:xfrm>
          <a:custGeom>
            <a:avLst/>
            <a:gdLst>
              <a:gd name="T0" fmla="*/ 49213 w 16"/>
              <a:gd name="T1" fmla="*/ 134327 h 26"/>
              <a:gd name="T2" fmla="*/ 0 w 16"/>
              <a:gd name="T3" fmla="*/ 158750 h 26"/>
              <a:gd name="T4" fmla="*/ 0 w 16"/>
              <a:gd name="T5" fmla="*/ 158750 h 26"/>
              <a:gd name="T6" fmla="*/ 30758 w 16"/>
              <a:gd name="T7" fmla="*/ 79375 h 26"/>
              <a:gd name="T8" fmla="*/ 49213 w 16"/>
              <a:gd name="T9" fmla="*/ 0 h 26"/>
              <a:gd name="T10" fmla="*/ 67667 w 16"/>
              <a:gd name="T11" fmla="*/ 79375 h 26"/>
              <a:gd name="T12" fmla="*/ 98425 w 16"/>
              <a:gd name="T13" fmla="*/ 158750 h 26"/>
              <a:gd name="T14" fmla="*/ 98425 w 16"/>
              <a:gd name="T15" fmla="*/ 158750 h 26"/>
              <a:gd name="T16" fmla="*/ 49213 w 16"/>
              <a:gd name="T17" fmla="*/ 134327 h 2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16" h="26">
                <a:moveTo>
                  <a:pt x="8" y="22"/>
                </a:moveTo>
                <a:cubicBezTo>
                  <a:pt x="0" y="26"/>
                  <a:pt x="0" y="26"/>
                  <a:pt x="0" y="26"/>
                </a:cubicBezTo>
                <a:cubicBezTo>
                  <a:pt x="0" y="26"/>
                  <a:pt x="0" y="26"/>
                  <a:pt x="0" y="26"/>
                </a:cubicBezTo>
                <a:cubicBezTo>
                  <a:pt x="5" y="13"/>
                  <a:pt x="5" y="13"/>
                  <a:pt x="5" y="13"/>
                </a:cubicBezTo>
                <a:cubicBezTo>
                  <a:pt x="6" y="9"/>
                  <a:pt x="7" y="4"/>
                  <a:pt x="8" y="0"/>
                </a:cubicBezTo>
                <a:cubicBezTo>
                  <a:pt x="9" y="4"/>
                  <a:pt x="10" y="9"/>
                  <a:pt x="11" y="13"/>
                </a:cubicBezTo>
                <a:cubicBezTo>
                  <a:pt x="16" y="26"/>
                  <a:pt x="16" y="26"/>
                  <a:pt x="16" y="26"/>
                </a:cubicBezTo>
                <a:cubicBezTo>
                  <a:pt x="16" y="26"/>
                  <a:pt x="16" y="26"/>
                  <a:pt x="16" y="26"/>
                </a:cubicBezTo>
                <a:lnTo>
                  <a:pt x="8" y="22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36891" name="Freeform 34"/>
          <p:cNvSpPr>
            <a:spLocks/>
          </p:cNvSpPr>
          <p:nvPr/>
        </p:nvSpPr>
        <p:spPr bwMode="auto">
          <a:xfrm>
            <a:off x="4752975" y="1765301"/>
            <a:ext cx="323850" cy="3495675"/>
          </a:xfrm>
          <a:custGeom>
            <a:avLst/>
            <a:gdLst>
              <a:gd name="T0" fmla="*/ 244475 w 204"/>
              <a:gd name="T1" fmla="*/ 158750 h 2202"/>
              <a:gd name="T2" fmla="*/ 323850 w 204"/>
              <a:gd name="T3" fmla="*/ 158750 h 2202"/>
              <a:gd name="T4" fmla="*/ 158750 w 204"/>
              <a:gd name="T5" fmla="*/ 0 h 2202"/>
              <a:gd name="T6" fmla="*/ 0 w 204"/>
              <a:gd name="T7" fmla="*/ 158750 h 2202"/>
              <a:gd name="T8" fmla="*/ 73025 w 204"/>
              <a:gd name="T9" fmla="*/ 158750 h 2202"/>
              <a:gd name="T10" fmla="*/ 73025 w 204"/>
              <a:gd name="T11" fmla="*/ 3341688 h 2202"/>
              <a:gd name="T12" fmla="*/ 0 w 204"/>
              <a:gd name="T13" fmla="*/ 3341688 h 2202"/>
              <a:gd name="T14" fmla="*/ 158750 w 204"/>
              <a:gd name="T15" fmla="*/ 3495675 h 2202"/>
              <a:gd name="T16" fmla="*/ 323850 w 204"/>
              <a:gd name="T17" fmla="*/ 3341688 h 2202"/>
              <a:gd name="T18" fmla="*/ 244475 w 204"/>
              <a:gd name="T19" fmla="*/ 3341688 h 2202"/>
              <a:gd name="T20" fmla="*/ 244475 w 204"/>
              <a:gd name="T21" fmla="*/ 158750 h 2202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204" h="2202">
                <a:moveTo>
                  <a:pt x="154" y="100"/>
                </a:moveTo>
                <a:lnTo>
                  <a:pt x="204" y="100"/>
                </a:lnTo>
                <a:lnTo>
                  <a:pt x="100" y="0"/>
                </a:lnTo>
                <a:lnTo>
                  <a:pt x="0" y="100"/>
                </a:lnTo>
                <a:lnTo>
                  <a:pt x="46" y="100"/>
                </a:lnTo>
                <a:lnTo>
                  <a:pt x="46" y="2105"/>
                </a:lnTo>
                <a:lnTo>
                  <a:pt x="0" y="2105"/>
                </a:lnTo>
                <a:lnTo>
                  <a:pt x="100" y="2202"/>
                </a:lnTo>
                <a:lnTo>
                  <a:pt x="204" y="2105"/>
                </a:lnTo>
                <a:lnTo>
                  <a:pt x="154" y="2105"/>
                </a:lnTo>
                <a:lnTo>
                  <a:pt x="154" y="100"/>
                </a:lnTo>
                <a:close/>
              </a:path>
            </a:pathLst>
          </a:custGeom>
          <a:solidFill>
            <a:srgbClr val="FFFFFF"/>
          </a:solidFill>
          <a:ln w="12700" cap="flat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36892" name="Rectangle 35"/>
          <p:cNvSpPr>
            <a:spLocks noChangeArrowheads="1"/>
          </p:cNvSpPr>
          <p:nvPr/>
        </p:nvSpPr>
        <p:spPr bwMode="auto">
          <a:xfrm>
            <a:off x="4872038" y="4930775"/>
            <a:ext cx="99386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1400" b="0" i="0">
                <a:solidFill>
                  <a:srgbClr val="000000"/>
                </a:solidFill>
              </a:rPr>
              <a:t>8</a:t>
            </a:r>
            <a:endParaRPr lang="en-US" altLang="en-US"/>
          </a:p>
        </p:txBody>
      </p:sp>
      <p:sp>
        <p:nvSpPr>
          <p:cNvPr id="36893" name="Freeform 36"/>
          <p:cNvSpPr>
            <a:spLocks/>
          </p:cNvSpPr>
          <p:nvPr/>
        </p:nvSpPr>
        <p:spPr bwMode="auto">
          <a:xfrm>
            <a:off x="5370513" y="1765301"/>
            <a:ext cx="323850" cy="3495675"/>
          </a:xfrm>
          <a:custGeom>
            <a:avLst/>
            <a:gdLst>
              <a:gd name="T0" fmla="*/ 244475 w 204"/>
              <a:gd name="T1" fmla="*/ 158750 h 2202"/>
              <a:gd name="T2" fmla="*/ 323850 w 204"/>
              <a:gd name="T3" fmla="*/ 158750 h 2202"/>
              <a:gd name="T4" fmla="*/ 165100 w 204"/>
              <a:gd name="T5" fmla="*/ 0 h 2202"/>
              <a:gd name="T6" fmla="*/ 0 w 204"/>
              <a:gd name="T7" fmla="*/ 158750 h 2202"/>
              <a:gd name="T8" fmla="*/ 73025 w 204"/>
              <a:gd name="T9" fmla="*/ 158750 h 2202"/>
              <a:gd name="T10" fmla="*/ 73025 w 204"/>
              <a:gd name="T11" fmla="*/ 3341688 h 2202"/>
              <a:gd name="T12" fmla="*/ 0 w 204"/>
              <a:gd name="T13" fmla="*/ 3341688 h 2202"/>
              <a:gd name="T14" fmla="*/ 165100 w 204"/>
              <a:gd name="T15" fmla="*/ 3495675 h 2202"/>
              <a:gd name="T16" fmla="*/ 323850 w 204"/>
              <a:gd name="T17" fmla="*/ 3341688 h 2202"/>
              <a:gd name="T18" fmla="*/ 244475 w 204"/>
              <a:gd name="T19" fmla="*/ 3341688 h 2202"/>
              <a:gd name="T20" fmla="*/ 244475 w 204"/>
              <a:gd name="T21" fmla="*/ 158750 h 2202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204" h="2202">
                <a:moveTo>
                  <a:pt x="154" y="100"/>
                </a:moveTo>
                <a:lnTo>
                  <a:pt x="204" y="100"/>
                </a:lnTo>
                <a:lnTo>
                  <a:pt x="104" y="0"/>
                </a:lnTo>
                <a:lnTo>
                  <a:pt x="0" y="100"/>
                </a:lnTo>
                <a:lnTo>
                  <a:pt x="46" y="100"/>
                </a:lnTo>
                <a:lnTo>
                  <a:pt x="46" y="2105"/>
                </a:lnTo>
                <a:lnTo>
                  <a:pt x="0" y="2105"/>
                </a:lnTo>
                <a:lnTo>
                  <a:pt x="104" y="2202"/>
                </a:lnTo>
                <a:lnTo>
                  <a:pt x="204" y="2105"/>
                </a:lnTo>
                <a:lnTo>
                  <a:pt x="154" y="2105"/>
                </a:lnTo>
                <a:lnTo>
                  <a:pt x="154" y="100"/>
                </a:lnTo>
                <a:close/>
              </a:path>
            </a:pathLst>
          </a:custGeom>
          <a:solidFill>
            <a:srgbClr val="FFFFFF"/>
          </a:solidFill>
          <a:ln w="12700" cap="flat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36894" name="Rectangle 37"/>
          <p:cNvSpPr>
            <a:spLocks noChangeArrowheads="1"/>
          </p:cNvSpPr>
          <p:nvPr/>
        </p:nvSpPr>
        <p:spPr bwMode="auto">
          <a:xfrm>
            <a:off x="5491163" y="4930775"/>
            <a:ext cx="99386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1400" b="0" i="0">
                <a:solidFill>
                  <a:srgbClr val="000000"/>
                </a:solidFill>
              </a:rPr>
              <a:t>4</a:t>
            </a:r>
            <a:endParaRPr lang="en-US" altLang="en-US"/>
          </a:p>
        </p:txBody>
      </p:sp>
      <p:sp>
        <p:nvSpPr>
          <p:cNvPr id="36895" name="Freeform 38"/>
          <p:cNvSpPr>
            <a:spLocks/>
          </p:cNvSpPr>
          <p:nvPr/>
        </p:nvSpPr>
        <p:spPr bwMode="auto">
          <a:xfrm>
            <a:off x="5992814" y="1765301"/>
            <a:ext cx="319087" cy="3495675"/>
          </a:xfrm>
          <a:custGeom>
            <a:avLst/>
            <a:gdLst>
              <a:gd name="T0" fmla="*/ 239712 w 201"/>
              <a:gd name="T1" fmla="*/ 158750 h 2202"/>
              <a:gd name="T2" fmla="*/ 319087 w 201"/>
              <a:gd name="T3" fmla="*/ 158750 h 2202"/>
              <a:gd name="T4" fmla="*/ 160337 w 201"/>
              <a:gd name="T5" fmla="*/ 0 h 2202"/>
              <a:gd name="T6" fmla="*/ 0 w 201"/>
              <a:gd name="T7" fmla="*/ 158750 h 2202"/>
              <a:gd name="T8" fmla="*/ 68262 w 201"/>
              <a:gd name="T9" fmla="*/ 158750 h 2202"/>
              <a:gd name="T10" fmla="*/ 68262 w 201"/>
              <a:gd name="T11" fmla="*/ 3341688 h 2202"/>
              <a:gd name="T12" fmla="*/ 0 w 201"/>
              <a:gd name="T13" fmla="*/ 3341688 h 2202"/>
              <a:gd name="T14" fmla="*/ 160337 w 201"/>
              <a:gd name="T15" fmla="*/ 3495675 h 2202"/>
              <a:gd name="T16" fmla="*/ 319087 w 201"/>
              <a:gd name="T17" fmla="*/ 3341688 h 2202"/>
              <a:gd name="T18" fmla="*/ 239712 w 201"/>
              <a:gd name="T19" fmla="*/ 3341688 h 2202"/>
              <a:gd name="T20" fmla="*/ 239712 w 201"/>
              <a:gd name="T21" fmla="*/ 158750 h 2202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201" h="2202">
                <a:moveTo>
                  <a:pt x="151" y="100"/>
                </a:moveTo>
                <a:lnTo>
                  <a:pt x="201" y="100"/>
                </a:lnTo>
                <a:lnTo>
                  <a:pt x="101" y="0"/>
                </a:lnTo>
                <a:lnTo>
                  <a:pt x="0" y="100"/>
                </a:lnTo>
                <a:lnTo>
                  <a:pt x="43" y="100"/>
                </a:lnTo>
                <a:lnTo>
                  <a:pt x="43" y="2105"/>
                </a:lnTo>
                <a:lnTo>
                  <a:pt x="0" y="2105"/>
                </a:lnTo>
                <a:lnTo>
                  <a:pt x="101" y="2202"/>
                </a:lnTo>
                <a:lnTo>
                  <a:pt x="201" y="2105"/>
                </a:lnTo>
                <a:lnTo>
                  <a:pt x="151" y="2105"/>
                </a:lnTo>
                <a:lnTo>
                  <a:pt x="151" y="100"/>
                </a:lnTo>
                <a:close/>
              </a:path>
            </a:pathLst>
          </a:custGeom>
          <a:solidFill>
            <a:srgbClr val="FFFFFF"/>
          </a:solidFill>
          <a:ln w="12700" cap="flat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36896" name="Rectangle 39"/>
          <p:cNvSpPr>
            <a:spLocks noChangeArrowheads="1"/>
          </p:cNvSpPr>
          <p:nvPr/>
        </p:nvSpPr>
        <p:spPr bwMode="auto">
          <a:xfrm>
            <a:off x="6108700" y="4930775"/>
            <a:ext cx="99386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1400" b="0" i="0">
                <a:solidFill>
                  <a:srgbClr val="000000"/>
                </a:solidFill>
              </a:rPr>
              <a:t>8</a:t>
            </a:r>
            <a:endParaRPr lang="en-US" altLang="en-US"/>
          </a:p>
        </p:txBody>
      </p:sp>
      <p:sp>
        <p:nvSpPr>
          <p:cNvPr id="36897" name="Freeform 40"/>
          <p:cNvSpPr>
            <a:spLocks/>
          </p:cNvSpPr>
          <p:nvPr/>
        </p:nvSpPr>
        <p:spPr bwMode="auto">
          <a:xfrm>
            <a:off x="6610350" y="1765301"/>
            <a:ext cx="323850" cy="3495675"/>
          </a:xfrm>
          <a:custGeom>
            <a:avLst/>
            <a:gdLst>
              <a:gd name="T0" fmla="*/ 244475 w 204"/>
              <a:gd name="T1" fmla="*/ 158750 h 2202"/>
              <a:gd name="T2" fmla="*/ 323850 w 204"/>
              <a:gd name="T3" fmla="*/ 158750 h 2202"/>
              <a:gd name="T4" fmla="*/ 158750 w 204"/>
              <a:gd name="T5" fmla="*/ 0 h 2202"/>
              <a:gd name="T6" fmla="*/ 0 w 204"/>
              <a:gd name="T7" fmla="*/ 158750 h 2202"/>
              <a:gd name="T8" fmla="*/ 73025 w 204"/>
              <a:gd name="T9" fmla="*/ 158750 h 2202"/>
              <a:gd name="T10" fmla="*/ 73025 w 204"/>
              <a:gd name="T11" fmla="*/ 3341688 h 2202"/>
              <a:gd name="T12" fmla="*/ 0 w 204"/>
              <a:gd name="T13" fmla="*/ 3341688 h 2202"/>
              <a:gd name="T14" fmla="*/ 158750 w 204"/>
              <a:gd name="T15" fmla="*/ 3495675 h 2202"/>
              <a:gd name="T16" fmla="*/ 323850 w 204"/>
              <a:gd name="T17" fmla="*/ 3341688 h 2202"/>
              <a:gd name="T18" fmla="*/ 244475 w 204"/>
              <a:gd name="T19" fmla="*/ 3341688 h 2202"/>
              <a:gd name="T20" fmla="*/ 244475 w 204"/>
              <a:gd name="T21" fmla="*/ 158750 h 2202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204" h="2202">
                <a:moveTo>
                  <a:pt x="154" y="100"/>
                </a:moveTo>
                <a:lnTo>
                  <a:pt x="204" y="100"/>
                </a:lnTo>
                <a:lnTo>
                  <a:pt x="100" y="0"/>
                </a:lnTo>
                <a:lnTo>
                  <a:pt x="0" y="100"/>
                </a:lnTo>
                <a:lnTo>
                  <a:pt x="46" y="100"/>
                </a:lnTo>
                <a:lnTo>
                  <a:pt x="46" y="2105"/>
                </a:lnTo>
                <a:lnTo>
                  <a:pt x="0" y="2105"/>
                </a:lnTo>
                <a:lnTo>
                  <a:pt x="100" y="2202"/>
                </a:lnTo>
                <a:lnTo>
                  <a:pt x="204" y="2105"/>
                </a:lnTo>
                <a:lnTo>
                  <a:pt x="154" y="2105"/>
                </a:lnTo>
                <a:lnTo>
                  <a:pt x="154" y="100"/>
                </a:lnTo>
                <a:close/>
              </a:path>
            </a:pathLst>
          </a:custGeom>
          <a:solidFill>
            <a:srgbClr val="FFFFFF"/>
          </a:solidFill>
          <a:ln w="12700" cap="flat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36898" name="Rectangle 41"/>
          <p:cNvSpPr>
            <a:spLocks noChangeArrowheads="1"/>
          </p:cNvSpPr>
          <p:nvPr/>
        </p:nvSpPr>
        <p:spPr bwMode="auto">
          <a:xfrm>
            <a:off x="6727825" y="4930775"/>
            <a:ext cx="99386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1400" b="0" i="0">
                <a:solidFill>
                  <a:srgbClr val="000000"/>
                </a:solidFill>
              </a:rPr>
              <a:t>4</a:t>
            </a:r>
            <a:endParaRPr lang="en-US" altLang="en-US"/>
          </a:p>
        </p:txBody>
      </p:sp>
      <p:sp>
        <p:nvSpPr>
          <p:cNvPr id="36899" name="Rectangle 42"/>
          <p:cNvSpPr>
            <a:spLocks noChangeArrowheads="1"/>
          </p:cNvSpPr>
          <p:nvPr/>
        </p:nvSpPr>
        <p:spPr bwMode="auto">
          <a:xfrm>
            <a:off x="9201150" y="2187575"/>
            <a:ext cx="437620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1400" b="0" i="0">
                <a:solidFill>
                  <a:srgbClr val="000000"/>
                </a:solidFill>
              </a:rPr>
              <a:t>Quad</a:t>
            </a:r>
            <a:endParaRPr lang="en-US" altLang="en-US"/>
          </a:p>
        </p:txBody>
      </p:sp>
      <p:sp>
        <p:nvSpPr>
          <p:cNvPr id="36900" name="Rectangle 43"/>
          <p:cNvSpPr>
            <a:spLocks noChangeArrowheads="1"/>
          </p:cNvSpPr>
          <p:nvPr/>
        </p:nvSpPr>
        <p:spPr bwMode="auto">
          <a:xfrm>
            <a:off x="9201150" y="2608263"/>
            <a:ext cx="498534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1400" b="0" i="0">
                <a:solidFill>
                  <a:srgbClr val="000000"/>
                </a:solidFill>
              </a:rPr>
              <a:t>Single</a:t>
            </a:r>
            <a:endParaRPr lang="en-US" altLang="en-US"/>
          </a:p>
        </p:txBody>
      </p:sp>
      <p:sp>
        <p:nvSpPr>
          <p:cNvPr id="36901" name="Rectangle 44"/>
          <p:cNvSpPr>
            <a:spLocks noChangeArrowheads="1"/>
          </p:cNvSpPr>
          <p:nvPr/>
        </p:nvSpPr>
        <p:spPr bwMode="auto">
          <a:xfrm>
            <a:off x="9201151" y="3028950"/>
            <a:ext cx="567463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1400" b="0" i="0">
                <a:solidFill>
                  <a:srgbClr val="000000"/>
                </a:solidFill>
              </a:rPr>
              <a:t>Double</a:t>
            </a:r>
            <a:endParaRPr lang="en-US" altLang="en-US"/>
          </a:p>
        </p:txBody>
      </p:sp>
      <p:sp>
        <p:nvSpPr>
          <p:cNvPr id="36902" name="Rectangle 45"/>
          <p:cNvSpPr>
            <a:spLocks noChangeArrowheads="1"/>
          </p:cNvSpPr>
          <p:nvPr/>
        </p:nvSpPr>
        <p:spPr bwMode="auto">
          <a:xfrm>
            <a:off x="9201151" y="3449638"/>
            <a:ext cx="39754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1400" b="0" i="0">
                <a:solidFill>
                  <a:srgbClr val="000000"/>
                </a:solidFill>
              </a:rPr>
              <a:t>Long</a:t>
            </a:r>
            <a:endParaRPr lang="en-US" altLang="en-US"/>
          </a:p>
        </p:txBody>
      </p:sp>
      <p:sp>
        <p:nvSpPr>
          <p:cNvPr id="36903" name="Rectangle 46"/>
          <p:cNvSpPr>
            <a:spLocks noChangeArrowheads="1"/>
          </p:cNvSpPr>
          <p:nvPr/>
        </p:nvSpPr>
        <p:spPr bwMode="auto">
          <a:xfrm>
            <a:off x="9201151" y="3970338"/>
            <a:ext cx="468077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1400" b="0" i="0">
                <a:solidFill>
                  <a:srgbClr val="000000"/>
                </a:solidFill>
              </a:rPr>
              <a:t>Direct</a:t>
            </a:r>
            <a:endParaRPr lang="en-US" altLang="en-US"/>
          </a:p>
        </p:txBody>
      </p:sp>
      <p:sp>
        <p:nvSpPr>
          <p:cNvPr id="36904" name="Rectangle 47"/>
          <p:cNvSpPr>
            <a:spLocks noChangeArrowheads="1"/>
          </p:cNvSpPr>
          <p:nvPr/>
        </p:nvSpPr>
        <p:spPr bwMode="auto">
          <a:xfrm>
            <a:off x="9201150" y="4168775"/>
            <a:ext cx="615950" cy="19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1300" b="0" i="0">
                <a:solidFill>
                  <a:srgbClr val="000000"/>
                </a:solidFill>
              </a:rPr>
              <a:t>Connect</a:t>
            </a:r>
            <a:endParaRPr lang="en-US" altLang="en-US"/>
          </a:p>
        </p:txBody>
      </p:sp>
      <p:sp>
        <p:nvSpPr>
          <p:cNvPr id="36905" name="Rectangle 48"/>
          <p:cNvSpPr>
            <a:spLocks noChangeArrowheads="1"/>
          </p:cNvSpPr>
          <p:nvPr/>
        </p:nvSpPr>
        <p:spPr bwMode="auto">
          <a:xfrm>
            <a:off x="7808913" y="5310189"/>
            <a:ext cx="431800" cy="198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1300" b="0" i="0">
                <a:solidFill>
                  <a:srgbClr val="000000"/>
                </a:solidFill>
              </a:rPr>
              <a:t>Direct</a:t>
            </a:r>
            <a:endParaRPr lang="en-US" altLang="en-US"/>
          </a:p>
        </p:txBody>
      </p:sp>
      <p:sp>
        <p:nvSpPr>
          <p:cNvPr id="36906" name="Rectangle 49"/>
          <p:cNvSpPr>
            <a:spLocks noChangeArrowheads="1"/>
          </p:cNvSpPr>
          <p:nvPr/>
        </p:nvSpPr>
        <p:spPr bwMode="auto">
          <a:xfrm>
            <a:off x="7732714" y="5505450"/>
            <a:ext cx="666849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1400" b="0" i="0">
                <a:solidFill>
                  <a:srgbClr val="000000"/>
                </a:solidFill>
              </a:rPr>
              <a:t>Connect</a:t>
            </a:r>
            <a:endParaRPr lang="en-US" altLang="en-US"/>
          </a:p>
        </p:txBody>
      </p:sp>
      <p:sp>
        <p:nvSpPr>
          <p:cNvPr id="36907" name="Rectangle 50"/>
          <p:cNvSpPr>
            <a:spLocks noChangeArrowheads="1"/>
          </p:cNvSpPr>
          <p:nvPr/>
        </p:nvSpPr>
        <p:spPr bwMode="auto">
          <a:xfrm>
            <a:off x="2849563" y="5310189"/>
            <a:ext cx="408766" cy="2000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1300" b="0" i="0">
                <a:solidFill>
                  <a:srgbClr val="000000"/>
                </a:solidFill>
              </a:rPr>
              <a:t>Quad</a:t>
            </a:r>
            <a:endParaRPr lang="en-US" altLang="en-US"/>
          </a:p>
        </p:txBody>
      </p:sp>
      <p:sp>
        <p:nvSpPr>
          <p:cNvPr id="36908" name="Rectangle 51"/>
          <p:cNvSpPr>
            <a:spLocks noChangeArrowheads="1"/>
          </p:cNvSpPr>
          <p:nvPr/>
        </p:nvSpPr>
        <p:spPr bwMode="auto">
          <a:xfrm>
            <a:off x="3482975" y="5310189"/>
            <a:ext cx="368300" cy="198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1300" b="0" i="0">
                <a:solidFill>
                  <a:srgbClr val="000000"/>
                </a:solidFill>
              </a:rPr>
              <a:t>Long</a:t>
            </a:r>
            <a:endParaRPr lang="en-US" altLang="en-US"/>
          </a:p>
        </p:txBody>
      </p:sp>
      <p:sp>
        <p:nvSpPr>
          <p:cNvPr id="36909" name="Rectangle 52"/>
          <p:cNvSpPr>
            <a:spLocks noChangeArrowheads="1"/>
          </p:cNvSpPr>
          <p:nvPr/>
        </p:nvSpPr>
        <p:spPr bwMode="auto">
          <a:xfrm>
            <a:off x="4040188" y="5310189"/>
            <a:ext cx="482504" cy="2000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1300" b="0" i="0">
                <a:solidFill>
                  <a:srgbClr val="000000"/>
                </a:solidFill>
              </a:rPr>
              <a:t>Global</a:t>
            </a:r>
            <a:endParaRPr lang="en-US" altLang="en-US"/>
          </a:p>
        </p:txBody>
      </p:sp>
      <p:sp>
        <p:nvSpPr>
          <p:cNvPr id="36910" name="Rectangle 53"/>
          <p:cNvSpPr>
            <a:spLocks noChangeArrowheads="1"/>
          </p:cNvSpPr>
          <p:nvPr/>
        </p:nvSpPr>
        <p:spPr bwMode="auto">
          <a:xfrm>
            <a:off x="4076701" y="5505450"/>
            <a:ext cx="448841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1400" b="0" i="0">
                <a:solidFill>
                  <a:srgbClr val="000000"/>
                </a:solidFill>
              </a:rPr>
              <a:t>Clock</a:t>
            </a:r>
            <a:endParaRPr lang="en-US" altLang="en-US"/>
          </a:p>
        </p:txBody>
      </p:sp>
      <p:sp>
        <p:nvSpPr>
          <p:cNvPr id="36911" name="Rectangle 54"/>
          <p:cNvSpPr>
            <a:spLocks noChangeArrowheads="1"/>
          </p:cNvSpPr>
          <p:nvPr/>
        </p:nvSpPr>
        <p:spPr bwMode="auto">
          <a:xfrm>
            <a:off x="4719638" y="5310189"/>
            <a:ext cx="368300" cy="198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1300" b="0" i="0">
                <a:solidFill>
                  <a:srgbClr val="000000"/>
                </a:solidFill>
              </a:rPr>
              <a:t>Long</a:t>
            </a:r>
            <a:endParaRPr lang="en-US" altLang="en-US"/>
          </a:p>
        </p:txBody>
      </p:sp>
      <p:sp>
        <p:nvSpPr>
          <p:cNvPr id="36912" name="Rectangle 55"/>
          <p:cNvSpPr>
            <a:spLocks noChangeArrowheads="1"/>
          </p:cNvSpPr>
          <p:nvPr/>
        </p:nvSpPr>
        <p:spPr bwMode="auto">
          <a:xfrm>
            <a:off x="5253039" y="5310189"/>
            <a:ext cx="523875" cy="198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1300" b="0" i="0">
                <a:solidFill>
                  <a:srgbClr val="000000"/>
                </a:solidFill>
              </a:rPr>
              <a:t>Double</a:t>
            </a:r>
            <a:endParaRPr lang="en-US" altLang="en-US"/>
          </a:p>
        </p:txBody>
      </p:sp>
      <p:sp>
        <p:nvSpPr>
          <p:cNvPr id="36913" name="Rectangle 56"/>
          <p:cNvSpPr>
            <a:spLocks noChangeArrowheads="1"/>
          </p:cNvSpPr>
          <p:nvPr/>
        </p:nvSpPr>
        <p:spPr bwMode="auto">
          <a:xfrm>
            <a:off x="5924550" y="5310189"/>
            <a:ext cx="458788" cy="198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1300" b="0" i="0">
                <a:solidFill>
                  <a:srgbClr val="000000"/>
                </a:solidFill>
              </a:rPr>
              <a:t>Single</a:t>
            </a:r>
            <a:endParaRPr lang="en-US" altLang="en-US"/>
          </a:p>
        </p:txBody>
      </p:sp>
      <p:sp>
        <p:nvSpPr>
          <p:cNvPr id="36914" name="Rectangle 57"/>
          <p:cNvSpPr>
            <a:spLocks noChangeArrowheads="1"/>
          </p:cNvSpPr>
          <p:nvPr/>
        </p:nvSpPr>
        <p:spPr bwMode="auto">
          <a:xfrm>
            <a:off x="6515100" y="5310189"/>
            <a:ext cx="477838" cy="198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1300" b="0" i="0">
                <a:solidFill>
                  <a:srgbClr val="000000"/>
                </a:solidFill>
              </a:rPr>
              <a:t>Global</a:t>
            </a:r>
            <a:endParaRPr lang="en-US" altLang="en-US"/>
          </a:p>
        </p:txBody>
      </p:sp>
      <p:sp>
        <p:nvSpPr>
          <p:cNvPr id="36915" name="Rectangle 58"/>
          <p:cNvSpPr>
            <a:spLocks noChangeArrowheads="1"/>
          </p:cNvSpPr>
          <p:nvPr/>
        </p:nvSpPr>
        <p:spPr bwMode="auto">
          <a:xfrm>
            <a:off x="6551614" y="5505450"/>
            <a:ext cx="448841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1400" b="0" i="0">
                <a:solidFill>
                  <a:srgbClr val="000000"/>
                </a:solidFill>
              </a:rPr>
              <a:t>Clock</a:t>
            </a:r>
            <a:endParaRPr lang="en-US" altLang="en-US"/>
          </a:p>
        </p:txBody>
      </p:sp>
      <p:sp>
        <p:nvSpPr>
          <p:cNvPr id="36916" name="Rectangle 59"/>
          <p:cNvSpPr>
            <a:spLocks noChangeArrowheads="1"/>
          </p:cNvSpPr>
          <p:nvPr/>
        </p:nvSpPr>
        <p:spPr bwMode="auto">
          <a:xfrm>
            <a:off x="7175501" y="5310189"/>
            <a:ext cx="404813" cy="198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1300" b="0" i="0">
                <a:solidFill>
                  <a:srgbClr val="000000"/>
                </a:solidFill>
              </a:rPr>
              <a:t>Carry</a:t>
            </a:r>
            <a:endParaRPr lang="en-US" altLang="en-US"/>
          </a:p>
        </p:txBody>
      </p:sp>
      <p:sp>
        <p:nvSpPr>
          <p:cNvPr id="36917" name="Rectangle 60"/>
          <p:cNvSpPr>
            <a:spLocks noChangeArrowheads="1"/>
          </p:cNvSpPr>
          <p:nvPr/>
        </p:nvSpPr>
        <p:spPr bwMode="auto">
          <a:xfrm>
            <a:off x="7165976" y="5505450"/>
            <a:ext cx="468077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1400" b="0" i="0">
                <a:solidFill>
                  <a:srgbClr val="000000"/>
                </a:solidFill>
              </a:rPr>
              <a:t>Chain</a:t>
            </a:r>
            <a:endParaRPr lang="en-US" altLang="en-US"/>
          </a:p>
        </p:txBody>
      </p:sp>
      <p:sp>
        <p:nvSpPr>
          <p:cNvPr id="36918" name="Rectangle 61"/>
          <p:cNvSpPr>
            <a:spLocks noChangeArrowheads="1"/>
          </p:cNvSpPr>
          <p:nvPr/>
        </p:nvSpPr>
        <p:spPr bwMode="auto">
          <a:xfrm>
            <a:off x="9201151" y="4667250"/>
            <a:ext cx="39754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1400" b="0" i="0">
                <a:solidFill>
                  <a:srgbClr val="000000"/>
                </a:solidFill>
              </a:rPr>
              <a:t>Long</a:t>
            </a:r>
            <a:endParaRPr lang="en-US" altLang="en-US"/>
          </a:p>
        </p:txBody>
      </p:sp>
      <p:sp>
        <p:nvSpPr>
          <p:cNvPr id="36919" name="Freeform 62"/>
          <p:cNvSpPr>
            <a:spLocks/>
          </p:cNvSpPr>
          <p:nvPr/>
        </p:nvSpPr>
        <p:spPr bwMode="auto">
          <a:xfrm>
            <a:off x="2897188" y="1765301"/>
            <a:ext cx="322262" cy="3495675"/>
          </a:xfrm>
          <a:custGeom>
            <a:avLst/>
            <a:gdLst>
              <a:gd name="T0" fmla="*/ 242887 w 203"/>
              <a:gd name="T1" fmla="*/ 158750 h 2202"/>
              <a:gd name="T2" fmla="*/ 322262 w 203"/>
              <a:gd name="T3" fmla="*/ 158750 h 2202"/>
              <a:gd name="T4" fmla="*/ 163512 w 203"/>
              <a:gd name="T5" fmla="*/ 0 h 2202"/>
              <a:gd name="T6" fmla="*/ 0 w 203"/>
              <a:gd name="T7" fmla="*/ 158750 h 2202"/>
              <a:gd name="T8" fmla="*/ 73025 w 203"/>
              <a:gd name="T9" fmla="*/ 158750 h 2202"/>
              <a:gd name="T10" fmla="*/ 73025 w 203"/>
              <a:gd name="T11" fmla="*/ 3341688 h 2202"/>
              <a:gd name="T12" fmla="*/ 0 w 203"/>
              <a:gd name="T13" fmla="*/ 3341688 h 2202"/>
              <a:gd name="T14" fmla="*/ 163512 w 203"/>
              <a:gd name="T15" fmla="*/ 3495675 h 2202"/>
              <a:gd name="T16" fmla="*/ 322262 w 203"/>
              <a:gd name="T17" fmla="*/ 3341688 h 2202"/>
              <a:gd name="T18" fmla="*/ 242887 w 203"/>
              <a:gd name="T19" fmla="*/ 3341688 h 2202"/>
              <a:gd name="T20" fmla="*/ 242887 w 203"/>
              <a:gd name="T21" fmla="*/ 158750 h 2202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203" h="2202">
                <a:moveTo>
                  <a:pt x="153" y="100"/>
                </a:moveTo>
                <a:lnTo>
                  <a:pt x="203" y="100"/>
                </a:lnTo>
                <a:lnTo>
                  <a:pt x="103" y="0"/>
                </a:lnTo>
                <a:lnTo>
                  <a:pt x="0" y="100"/>
                </a:lnTo>
                <a:lnTo>
                  <a:pt x="46" y="100"/>
                </a:lnTo>
                <a:lnTo>
                  <a:pt x="46" y="2105"/>
                </a:lnTo>
                <a:lnTo>
                  <a:pt x="0" y="2105"/>
                </a:lnTo>
                <a:lnTo>
                  <a:pt x="103" y="2202"/>
                </a:lnTo>
                <a:lnTo>
                  <a:pt x="203" y="2105"/>
                </a:lnTo>
                <a:lnTo>
                  <a:pt x="153" y="2105"/>
                </a:lnTo>
                <a:lnTo>
                  <a:pt x="153" y="100"/>
                </a:lnTo>
                <a:close/>
              </a:path>
            </a:pathLst>
          </a:custGeom>
          <a:solidFill>
            <a:srgbClr val="999999"/>
          </a:solidFill>
          <a:ln w="12700" cap="flat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36920" name="Rectangle 63"/>
          <p:cNvSpPr>
            <a:spLocks noChangeArrowheads="1"/>
          </p:cNvSpPr>
          <p:nvPr/>
        </p:nvSpPr>
        <p:spPr bwMode="auto">
          <a:xfrm>
            <a:off x="2973388" y="4930775"/>
            <a:ext cx="198772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1400" b="0" i="0">
                <a:solidFill>
                  <a:srgbClr val="FFFFFF"/>
                </a:solidFill>
              </a:rPr>
              <a:t>12</a:t>
            </a:r>
            <a:endParaRPr lang="en-US" altLang="en-US"/>
          </a:p>
        </p:txBody>
      </p:sp>
      <p:sp>
        <p:nvSpPr>
          <p:cNvPr id="36921" name="Freeform 64"/>
          <p:cNvSpPr>
            <a:spLocks/>
          </p:cNvSpPr>
          <p:nvPr/>
        </p:nvSpPr>
        <p:spPr bwMode="auto">
          <a:xfrm>
            <a:off x="3513138" y="1765301"/>
            <a:ext cx="323850" cy="3495675"/>
          </a:xfrm>
          <a:custGeom>
            <a:avLst/>
            <a:gdLst>
              <a:gd name="T0" fmla="*/ 244475 w 204"/>
              <a:gd name="T1" fmla="*/ 158750 h 2202"/>
              <a:gd name="T2" fmla="*/ 323850 w 204"/>
              <a:gd name="T3" fmla="*/ 158750 h 2202"/>
              <a:gd name="T4" fmla="*/ 165100 w 204"/>
              <a:gd name="T5" fmla="*/ 0 h 2202"/>
              <a:gd name="T6" fmla="*/ 0 w 204"/>
              <a:gd name="T7" fmla="*/ 158750 h 2202"/>
              <a:gd name="T8" fmla="*/ 73025 w 204"/>
              <a:gd name="T9" fmla="*/ 158750 h 2202"/>
              <a:gd name="T10" fmla="*/ 73025 w 204"/>
              <a:gd name="T11" fmla="*/ 3341688 h 2202"/>
              <a:gd name="T12" fmla="*/ 0 w 204"/>
              <a:gd name="T13" fmla="*/ 3341688 h 2202"/>
              <a:gd name="T14" fmla="*/ 165100 w 204"/>
              <a:gd name="T15" fmla="*/ 3495675 h 2202"/>
              <a:gd name="T16" fmla="*/ 323850 w 204"/>
              <a:gd name="T17" fmla="*/ 3341688 h 2202"/>
              <a:gd name="T18" fmla="*/ 244475 w 204"/>
              <a:gd name="T19" fmla="*/ 3341688 h 2202"/>
              <a:gd name="T20" fmla="*/ 244475 w 204"/>
              <a:gd name="T21" fmla="*/ 158750 h 2202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204" h="2202">
                <a:moveTo>
                  <a:pt x="154" y="100"/>
                </a:moveTo>
                <a:lnTo>
                  <a:pt x="204" y="100"/>
                </a:lnTo>
                <a:lnTo>
                  <a:pt x="104" y="0"/>
                </a:lnTo>
                <a:lnTo>
                  <a:pt x="0" y="100"/>
                </a:lnTo>
                <a:lnTo>
                  <a:pt x="46" y="100"/>
                </a:lnTo>
                <a:lnTo>
                  <a:pt x="46" y="2105"/>
                </a:lnTo>
                <a:lnTo>
                  <a:pt x="0" y="2105"/>
                </a:lnTo>
                <a:lnTo>
                  <a:pt x="104" y="2202"/>
                </a:lnTo>
                <a:lnTo>
                  <a:pt x="204" y="2105"/>
                </a:lnTo>
                <a:lnTo>
                  <a:pt x="154" y="2105"/>
                </a:lnTo>
                <a:lnTo>
                  <a:pt x="154" y="100"/>
                </a:lnTo>
                <a:close/>
              </a:path>
            </a:pathLst>
          </a:custGeom>
          <a:solidFill>
            <a:srgbClr val="999999"/>
          </a:solidFill>
          <a:ln w="12700" cap="flat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36922" name="Rectangle 65"/>
          <p:cNvSpPr>
            <a:spLocks noChangeArrowheads="1"/>
          </p:cNvSpPr>
          <p:nvPr/>
        </p:nvSpPr>
        <p:spPr bwMode="auto">
          <a:xfrm>
            <a:off x="3633788" y="4930775"/>
            <a:ext cx="99386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1400" b="0" i="0">
                <a:solidFill>
                  <a:srgbClr val="FFFFFF"/>
                </a:solidFill>
              </a:rPr>
              <a:t>4</a:t>
            </a:r>
            <a:endParaRPr lang="en-US" altLang="en-US"/>
          </a:p>
        </p:txBody>
      </p:sp>
      <p:sp>
        <p:nvSpPr>
          <p:cNvPr id="36923" name="Freeform 66"/>
          <p:cNvSpPr>
            <a:spLocks/>
          </p:cNvSpPr>
          <p:nvPr/>
        </p:nvSpPr>
        <p:spPr bwMode="auto">
          <a:xfrm>
            <a:off x="4137025" y="1765301"/>
            <a:ext cx="317500" cy="3495675"/>
          </a:xfrm>
          <a:custGeom>
            <a:avLst/>
            <a:gdLst>
              <a:gd name="T0" fmla="*/ 244475 w 200"/>
              <a:gd name="T1" fmla="*/ 158750 h 2202"/>
              <a:gd name="T2" fmla="*/ 317500 w 200"/>
              <a:gd name="T3" fmla="*/ 158750 h 2202"/>
              <a:gd name="T4" fmla="*/ 158750 w 200"/>
              <a:gd name="T5" fmla="*/ 0 h 2202"/>
              <a:gd name="T6" fmla="*/ 0 w 200"/>
              <a:gd name="T7" fmla="*/ 158750 h 2202"/>
              <a:gd name="T8" fmla="*/ 66675 w 200"/>
              <a:gd name="T9" fmla="*/ 158750 h 2202"/>
              <a:gd name="T10" fmla="*/ 66675 w 200"/>
              <a:gd name="T11" fmla="*/ 3341688 h 2202"/>
              <a:gd name="T12" fmla="*/ 0 w 200"/>
              <a:gd name="T13" fmla="*/ 3341688 h 2202"/>
              <a:gd name="T14" fmla="*/ 158750 w 200"/>
              <a:gd name="T15" fmla="*/ 3495675 h 2202"/>
              <a:gd name="T16" fmla="*/ 317500 w 200"/>
              <a:gd name="T17" fmla="*/ 3341688 h 2202"/>
              <a:gd name="T18" fmla="*/ 244475 w 200"/>
              <a:gd name="T19" fmla="*/ 3341688 h 2202"/>
              <a:gd name="T20" fmla="*/ 244475 w 200"/>
              <a:gd name="T21" fmla="*/ 158750 h 2202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200" h="2202">
                <a:moveTo>
                  <a:pt x="154" y="100"/>
                </a:moveTo>
                <a:lnTo>
                  <a:pt x="200" y="100"/>
                </a:lnTo>
                <a:lnTo>
                  <a:pt x="100" y="0"/>
                </a:lnTo>
                <a:lnTo>
                  <a:pt x="0" y="100"/>
                </a:lnTo>
                <a:lnTo>
                  <a:pt x="42" y="100"/>
                </a:lnTo>
                <a:lnTo>
                  <a:pt x="42" y="2105"/>
                </a:lnTo>
                <a:lnTo>
                  <a:pt x="0" y="2105"/>
                </a:lnTo>
                <a:lnTo>
                  <a:pt x="100" y="2202"/>
                </a:lnTo>
                <a:lnTo>
                  <a:pt x="200" y="2105"/>
                </a:lnTo>
                <a:lnTo>
                  <a:pt x="154" y="2105"/>
                </a:lnTo>
                <a:lnTo>
                  <a:pt x="154" y="100"/>
                </a:lnTo>
                <a:close/>
              </a:path>
            </a:pathLst>
          </a:custGeom>
          <a:solidFill>
            <a:srgbClr val="999999"/>
          </a:solidFill>
          <a:ln w="12700" cap="flat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36924" name="Rectangle 67"/>
          <p:cNvSpPr>
            <a:spLocks noChangeArrowheads="1"/>
          </p:cNvSpPr>
          <p:nvPr/>
        </p:nvSpPr>
        <p:spPr bwMode="auto">
          <a:xfrm>
            <a:off x="4252913" y="4930775"/>
            <a:ext cx="99386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1400" b="0" i="0">
                <a:solidFill>
                  <a:srgbClr val="FFFFFF"/>
                </a:solidFill>
              </a:rPr>
              <a:t>4</a:t>
            </a:r>
            <a:endParaRPr lang="en-US" altLang="en-US"/>
          </a:p>
        </p:txBody>
      </p:sp>
      <p:sp>
        <p:nvSpPr>
          <p:cNvPr id="36925" name="Freeform 68"/>
          <p:cNvSpPr>
            <a:spLocks/>
          </p:cNvSpPr>
          <p:nvPr/>
        </p:nvSpPr>
        <p:spPr bwMode="auto">
          <a:xfrm>
            <a:off x="8216900" y="3689351"/>
            <a:ext cx="128588" cy="111125"/>
          </a:xfrm>
          <a:custGeom>
            <a:avLst/>
            <a:gdLst>
              <a:gd name="T0" fmla="*/ 128588 w 81"/>
              <a:gd name="T1" fmla="*/ 111125 h 70"/>
              <a:gd name="T2" fmla="*/ 61913 w 81"/>
              <a:gd name="T3" fmla="*/ 0 h 70"/>
              <a:gd name="T4" fmla="*/ 0 w 81"/>
              <a:gd name="T5" fmla="*/ 111125 h 70"/>
              <a:gd name="T6" fmla="*/ 128588 w 81"/>
              <a:gd name="T7" fmla="*/ 111125 h 70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81" h="70">
                <a:moveTo>
                  <a:pt x="81" y="70"/>
                </a:moveTo>
                <a:lnTo>
                  <a:pt x="39" y="0"/>
                </a:lnTo>
                <a:lnTo>
                  <a:pt x="0" y="70"/>
                </a:lnTo>
                <a:lnTo>
                  <a:pt x="81" y="70"/>
                </a:lnTo>
                <a:close/>
              </a:path>
            </a:pathLst>
          </a:custGeom>
          <a:noFill/>
          <a:ln w="19050" cap="flat">
            <a:solidFill>
              <a:srgbClr val="000000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36926" name="Line 69"/>
          <p:cNvSpPr>
            <a:spLocks noChangeShapeType="1"/>
          </p:cNvSpPr>
          <p:nvPr/>
        </p:nvSpPr>
        <p:spPr bwMode="auto">
          <a:xfrm flipV="1">
            <a:off x="8278814" y="3800476"/>
            <a:ext cx="1587" cy="47625"/>
          </a:xfrm>
          <a:prstGeom prst="line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36927" name="Line 70"/>
          <p:cNvSpPr>
            <a:spLocks noChangeShapeType="1"/>
          </p:cNvSpPr>
          <p:nvPr/>
        </p:nvSpPr>
        <p:spPr bwMode="auto">
          <a:xfrm flipV="1">
            <a:off x="8278814" y="3629026"/>
            <a:ext cx="1587" cy="60325"/>
          </a:xfrm>
          <a:prstGeom prst="line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36928" name="Line 71"/>
          <p:cNvSpPr>
            <a:spLocks noChangeShapeType="1"/>
          </p:cNvSpPr>
          <p:nvPr/>
        </p:nvSpPr>
        <p:spPr bwMode="auto">
          <a:xfrm>
            <a:off x="8315326" y="3751264"/>
            <a:ext cx="85725" cy="1587"/>
          </a:xfrm>
          <a:prstGeom prst="line">
            <a:avLst/>
          </a:prstGeom>
          <a:noFill/>
          <a:ln w="1905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36929" name="Freeform 72"/>
          <p:cNvSpPr>
            <a:spLocks/>
          </p:cNvSpPr>
          <p:nvPr/>
        </p:nvSpPr>
        <p:spPr bwMode="auto">
          <a:xfrm>
            <a:off x="8216900" y="4538664"/>
            <a:ext cx="128588" cy="117475"/>
          </a:xfrm>
          <a:custGeom>
            <a:avLst/>
            <a:gdLst>
              <a:gd name="T0" fmla="*/ 128588 w 81"/>
              <a:gd name="T1" fmla="*/ 0 h 74"/>
              <a:gd name="T2" fmla="*/ 61913 w 81"/>
              <a:gd name="T3" fmla="*/ 117475 h 74"/>
              <a:gd name="T4" fmla="*/ 0 w 81"/>
              <a:gd name="T5" fmla="*/ 0 h 74"/>
              <a:gd name="T6" fmla="*/ 128588 w 81"/>
              <a:gd name="T7" fmla="*/ 0 h 74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81" h="74">
                <a:moveTo>
                  <a:pt x="81" y="0"/>
                </a:moveTo>
                <a:lnTo>
                  <a:pt x="39" y="74"/>
                </a:lnTo>
                <a:lnTo>
                  <a:pt x="0" y="0"/>
                </a:lnTo>
                <a:lnTo>
                  <a:pt x="81" y="0"/>
                </a:lnTo>
                <a:close/>
              </a:path>
            </a:pathLst>
          </a:custGeom>
          <a:noFill/>
          <a:ln w="19050" cap="flat">
            <a:solidFill>
              <a:srgbClr val="000000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36930" name="Line 73"/>
          <p:cNvSpPr>
            <a:spLocks noChangeShapeType="1"/>
          </p:cNvSpPr>
          <p:nvPr/>
        </p:nvSpPr>
        <p:spPr bwMode="auto">
          <a:xfrm>
            <a:off x="8278814" y="4508501"/>
            <a:ext cx="1587" cy="36513"/>
          </a:xfrm>
          <a:prstGeom prst="line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36931" name="Line 74"/>
          <p:cNvSpPr>
            <a:spLocks noChangeShapeType="1"/>
          </p:cNvSpPr>
          <p:nvPr/>
        </p:nvSpPr>
        <p:spPr bwMode="auto">
          <a:xfrm>
            <a:off x="8278814" y="4656138"/>
            <a:ext cx="1587" cy="17462"/>
          </a:xfrm>
          <a:prstGeom prst="line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36932" name="Text Box 75"/>
          <p:cNvSpPr txBox="1">
            <a:spLocks noChangeArrowheads="1"/>
          </p:cNvSpPr>
          <p:nvPr/>
        </p:nvSpPr>
        <p:spPr bwMode="auto">
          <a:xfrm>
            <a:off x="5334000" y="6415088"/>
            <a:ext cx="1708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1800" b="0" i="0"/>
              <a:t>Courtesy Xilinx</a:t>
            </a:r>
          </a:p>
        </p:txBody>
      </p:sp>
    </p:spTree>
    <p:extLst>
      <p:ext uri="{BB962C8B-B14F-4D97-AF65-F5344CB8AC3E}">
        <p14:creationId xmlns:p14="http://schemas.microsoft.com/office/powerpoint/2010/main" val="54836650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Xilinx FPGAs - </a:t>
            </a:r>
            <a:fld id="{299B2590-59FB-4B16-A1A4-5B4BB7DCE155}" type="slidenum">
              <a:rPr lang="en-US" altLang="en-US"/>
              <a:pPr/>
              <a:t>25</a:t>
            </a:fld>
            <a:endParaRPr lang="en-US" altLang="en-US"/>
          </a:p>
        </p:txBody>
      </p:sp>
      <p:grpSp>
        <p:nvGrpSpPr>
          <p:cNvPr id="248834" name="Group 2050"/>
          <p:cNvGrpSpPr>
            <a:grpSpLocks/>
          </p:cNvGrpSpPr>
          <p:nvPr/>
        </p:nvGrpSpPr>
        <p:grpSpPr bwMode="auto">
          <a:xfrm>
            <a:off x="6490931" y="1473154"/>
            <a:ext cx="3497956" cy="3497956"/>
            <a:chOff x="3172" y="940"/>
            <a:chExt cx="2232" cy="2232"/>
          </a:xfrm>
        </p:grpSpPr>
        <p:sp>
          <p:nvSpPr>
            <p:cNvPr id="248835" name="Rectangle 2051" descr="50%"/>
            <p:cNvSpPr>
              <a:spLocks noChangeArrowheads="1"/>
            </p:cNvSpPr>
            <p:nvPr/>
          </p:nvSpPr>
          <p:spPr bwMode="auto">
            <a:xfrm>
              <a:off x="3384" y="1584"/>
              <a:ext cx="1808" cy="80"/>
            </a:xfrm>
            <a:prstGeom prst="rect">
              <a:avLst/>
            </a:prstGeom>
            <a:pattFill prst="pct50">
              <a:fgClr>
                <a:srgbClr val="000000"/>
              </a:fgClr>
              <a:bgClr>
                <a:srgbClr val="FFFFFF"/>
              </a:bgClr>
            </a:patt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 sz="1777"/>
            </a:p>
          </p:txBody>
        </p:sp>
        <p:sp>
          <p:nvSpPr>
            <p:cNvPr id="248836" name="Rectangle 2052" descr="50%"/>
            <p:cNvSpPr>
              <a:spLocks noChangeArrowheads="1"/>
            </p:cNvSpPr>
            <p:nvPr/>
          </p:nvSpPr>
          <p:spPr bwMode="auto">
            <a:xfrm>
              <a:off x="3384" y="2016"/>
              <a:ext cx="1808" cy="80"/>
            </a:xfrm>
            <a:prstGeom prst="rect">
              <a:avLst/>
            </a:prstGeom>
            <a:pattFill prst="pct50">
              <a:fgClr>
                <a:srgbClr val="000000"/>
              </a:fgClr>
              <a:bgClr>
                <a:srgbClr val="FFFFFF"/>
              </a:bgClr>
            </a:patt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 sz="1777"/>
            </a:p>
          </p:txBody>
        </p:sp>
        <p:sp>
          <p:nvSpPr>
            <p:cNvPr id="248837" name="Rectangle 2053" descr="50%"/>
            <p:cNvSpPr>
              <a:spLocks noChangeArrowheads="1"/>
            </p:cNvSpPr>
            <p:nvPr/>
          </p:nvSpPr>
          <p:spPr bwMode="auto">
            <a:xfrm>
              <a:off x="3384" y="2448"/>
              <a:ext cx="1808" cy="80"/>
            </a:xfrm>
            <a:prstGeom prst="rect">
              <a:avLst/>
            </a:prstGeom>
            <a:pattFill prst="pct50">
              <a:fgClr>
                <a:srgbClr val="000000"/>
              </a:fgClr>
              <a:bgClr>
                <a:srgbClr val="FFFFFF"/>
              </a:bgClr>
            </a:patt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 sz="1777"/>
            </a:p>
          </p:txBody>
        </p:sp>
        <p:sp>
          <p:nvSpPr>
            <p:cNvPr id="248838" name="Rectangle 2054" descr="50%"/>
            <p:cNvSpPr>
              <a:spLocks noChangeArrowheads="1"/>
            </p:cNvSpPr>
            <p:nvPr/>
          </p:nvSpPr>
          <p:spPr bwMode="auto">
            <a:xfrm>
              <a:off x="3384" y="1152"/>
              <a:ext cx="1808" cy="80"/>
            </a:xfrm>
            <a:prstGeom prst="rect">
              <a:avLst/>
            </a:prstGeom>
            <a:pattFill prst="pct50">
              <a:fgClr>
                <a:srgbClr val="000000"/>
              </a:fgClr>
              <a:bgClr>
                <a:srgbClr val="FFFFFF"/>
              </a:bgClr>
            </a:patt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 sz="1777"/>
            </a:p>
          </p:txBody>
        </p:sp>
        <p:sp>
          <p:nvSpPr>
            <p:cNvPr id="248839" name="Rectangle 2055" descr="50%"/>
            <p:cNvSpPr>
              <a:spLocks noChangeArrowheads="1"/>
            </p:cNvSpPr>
            <p:nvPr/>
          </p:nvSpPr>
          <p:spPr bwMode="auto">
            <a:xfrm>
              <a:off x="3384" y="2880"/>
              <a:ext cx="1808" cy="80"/>
            </a:xfrm>
            <a:prstGeom prst="rect">
              <a:avLst/>
            </a:prstGeom>
            <a:pattFill prst="pct50">
              <a:fgClr>
                <a:srgbClr val="000000"/>
              </a:fgClr>
              <a:bgClr>
                <a:srgbClr val="FFFFFF"/>
              </a:bgClr>
            </a:patt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 sz="1777"/>
            </a:p>
          </p:txBody>
        </p:sp>
        <p:sp>
          <p:nvSpPr>
            <p:cNvPr id="248840" name="Rectangle 2056" descr="50%"/>
            <p:cNvSpPr>
              <a:spLocks noChangeArrowheads="1"/>
            </p:cNvSpPr>
            <p:nvPr/>
          </p:nvSpPr>
          <p:spPr bwMode="auto">
            <a:xfrm>
              <a:off x="3816" y="1152"/>
              <a:ext cx="80" cy="1808"/>
            </a:xfrm>
            <a:prstGeom prst="rect">
              <a:avLst/>
            </a:prstGeom>
            <a:pattFill prst="pct50">
              <a:fgClr>
                <a:srgbClr val="000000"/>
              </a:fgClr>
              <a:bgClr>
                <a:srgbClr val="FFFFFF"/>
              </a:bgClr>
            </a:patt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 sz="1777"/>
            </a:p>
          </p:txBody>
        </p:sp>
        <p:sp>
          <p:nvSpPr>
            <p:cNvPr id="248841" name="Rectangle 2057" descr="50%"/>
            <p:cNvSpPr>
              <a:spLocks noChangeArrowheads="1"/>
            </p:cNvSpPr>
            <p:nvPr/>
          </p:nvSpPr>
          <p:spPr bwMode="auto">
            <a:xfrm>
              <a:off x="3384" y="1152"/>
              <a:ext cx="80" cy="1808"/>
            </a:xfrm>
            <a:prstGeom prst="rect">
              <a:avLst/>
            </a:prstGeom>
            <a:pattFill prst="pct50">
              <a:fgClr>
                <a:srgbClr val="000000"/>
              </a:fgClr>
              <a:bgClr>
                <a:srgbClr val="FFFFFF"/>
              </a:bgClr>
            </a:patt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 sz="1777"/>
            </a:p>
          </p:txBody>
        </p:sp>
        <p:sp>
          <p:nvSpPr>
            <p:cNvPr id="248842" name="Rectangle 2058" descr="50%"/>
            <p:cNvSpPr>
              <a:spLocks noChangeArrowheads="1"/>
            </p:cNvSpPr>
            <p:nvPr/>
          </p:nvSpPr>
          <p:spPr bwMode="auto">
            <a:xfrm>
              <a:off x="4248" y="1152"/>
              <a:ext cx="80" cy="1808"/>
            </a:xfrm>
            <a:prstGeom prst="rect">
              <a:avLst/>
            </a:prstGeom>
            <a:pattFill prst="pct50">
              <a:fgClr>
                <a:srgbClr val="000000"/>
              </a:fgClr>
              <a:bgClr>
                <a:srgbClr val="FFFFFF"/>
              </a:bgClr>
            </a:patt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 sz="1777"/>
            </a:p>
          </p:txBody>
        </p:sp>
        <p:sp>
          <p:nvSpPr>
            <p:cNvPr id="248843" name="Rectangle 2059" descr="50%"/>
            <p:cNvSpPr>
              <a:spLocks noChangeArrowheads="1"/>
            </p:cNvSpPr>
            <p:nvPr/>
          </p:nvSpPr>
          <p:spPr bwMode="auto">
            <a:xfrm>
              <a:off x="4680" y="1152"/>
              <a:ext cx="80" cy="1808"/>
            </a:xfrm>
            <a:prstGeom prst="rect">
              <a:avLst/>
            </a:prstGeom>
            <a:pattFill prst="pct50">
              <a:fgClr>
                <a:srgbClr val="000000"/>
              </a:fgClr>
              <a:bgClr>
                <a:srgbClr val="FFFFFF"/>
              </a:bgClr>
            </a:patt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 sz="1777"/>
            </a:p>
          </p:txBody>
        </p:sp>
        <p:sp>
          <p:nvSpPr>
            <p:cNvPr id="248844" name="Rectangle 2060" descr="50%"/>
            <p:cNvSpPr>
              <a:spLocks noChangeArrowheads="1"/>
            </p:cNvSpPr>
            <p:nvPr/>
          </p:nvSpPr>
          <p:spPr bwMode="auto">
            <a:xfrm>
              <a:off x="5112" y="1152"/>
              <a:ext cx="80" cy="1808"/>
            </a:xfrm>
            <a:prstGeom prst="rect">
              <a:avLst/>
            </a:prstGeom>
            <a:pattFill prst="pct50">
              <a:fgClr>
                <a:srgbClr val="000000"/>
              </a:fgClr>
              <a:bgClr>
                <a:srgbClr val="FFFFFF"/>
              </a:bgClr>
            </a:patt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 sz="1777"/>
            </a:p>
          </p:txBody>
        </p:sp>
        <p:sp>
          <p:nvSpPr>
            <p:cNvPr id="248845" name="Rectangle 2061"/>
            <p:cNvSpPr>
              <a:spLocks noChangeArrowheads="1"/>
            </p:cNvSpPr>
            <p:nvPr/>
          </p:nvSpPr>
          <p:spPr bwMode="auto">
            <a:xfrm>
              <a:off x="3172" y="940"/>
              <a:ext cx="144" cy="144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 sz="1777"/>
            </a:p>
          </p:txBody>
        </p:sp>
        <p:sp>
          <p:nvSpPr>
            <p:cNvPr id="248846" name="Rectangle 2062"/>
            <p:cNvSpPr>
              <a:spLocks noChangeArrowheads="1"/>
            </p:cNvSpPr>
            <p:nvPr/>
          </p:nvSpPr>
          <p:spPr bwMode="auto">
            <a:xfrm>
              <a:off x="3388" y="940"/>
              <a:ext cx="144" cy="144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 sz="1777"/>
            </a:p>
          </p:txBody>
        </p:sp>
        <p:sp>
          <p:nvSpPr>
            <p:cNvPr id="248847" name="Rectangle 2063"/>
            <p:cNvSpPr>
              <a:spLocks noChangeArrowheads="1"/>
            </p:cNvSpPr>
            <p:nvPr/>
          </p:nvSpPr>
          <p:spPr bwMode="auto">
            <a:xfrm>
              <a:off x="3604" y="940"/>
              <a:ext cx="144" cy="144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 sz="1777"/>
            </a:p>
          </p:txBody>
        </p:sp>
        <p:sp>
          <p:nvSpPr>
            <p:cNvPr id="248848" name="Rectangle 2064"/>
            <p:cNvSpPr>
              <a:spLocks noChangeArrowheads="1"/>
            </p:cNvSpPr>
            <p:nvPr/>
          </p:nvSpPr>
          <p:spPr bwMode="auto">
            <a:xfrm>
              <a:off x="3892" y="940"/>
              <a:ext cx="144" cy="144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 sz="1777"/>
            </a:p>
          </p:txBody>
        </p:sp>
        <p:sp>
          <p:nvSpPr>
            <p:cNvPr id="248849" name="Rectangle 2065"/>
            <p:cNvSpPr>
              <a:spLocks noChangeArrowheads="1"/>
            </p:cNvSpPr>
            <p:nvPr/>
          </p:nvSpPr>
          <p:spPr bwMode="auto">
            <a:xfrm>
              <a:off x="4108" y="940"/>
              <a:ext cx="144" cy="144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 sz="1777"/>
            </a:p>
          </p:txBody>
        </p:sp>
        <p:sp>
          <p:nvSpPr>
            <p:cNvPr id="248850" name="Rectangle 2066"/>
            <p:cNvSpPr>
              <a:spLocks noChangeArrowheads="1"/>
            </p:cNvSpPr>
            <p:nvPr/>
          </p:nvSpPr>
          <p:spPr bwMode="auto">
            <a:xfrm>
              <a:off x="4324" y="940"/>
              <a:ext cx="144" cy="144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 sz="1777"/>
            </a:p>
          </p:txBody>
        </p:sp>
        <p:sp>
          <p:nvSpPr>
            <p:cNvPr id="248851" name="Rectangle 2067"/>
            <p:cNvSpPr>
              <a:spLocks noChangeArrowheads="1"/>
            </p:cNvSpPr>
            <p:nvPr/>
          </p:nvSpPr>
          <p:spPr bwMode="auto">
            <a:xfrm>
              <a:off x="4540" y="940"/>
              <a:ext cx="144" cy="144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 sz="1777"/>
            </a:p>
          </p:txBody>
        </p:sp>
        <p:sp>
          <p:nvSpPr>
            <p:cNvPr id="248852" name="Rectangle 2068"/>
            <p:cNvSpPr>
              <a:spLocks noChangeArrowheads="1"/>
            </p:cNvSpPr>
            <p:nvPr/>
          </p:nvSpPr>
          <p:spPr bwMode="auto">
            <a:xfrm>
              <a:off x="4828" y="940"/>
              <a:ext cx="144" cy="144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 sz="1777"/>
            </a:p>
          </p:txBody>
        </p:sp>
        <p:sp>
          <p:nvSpPr>
            <p:cNvPr id="248853" name="Rectangle 2069"/>
            <p:cNvSpPr>
              <a:spLocks noChangeArrowheads="1"/>
            </p:cNvSpPr>
            <p:nvPr/>
          </p:nvSpPr>
          <p:spPr bwMode="auto">
            <a:xfrm>
              <a:off x="5044" y="940"/>
              <a:ext cx="144" cy="144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 sz="1777"/>
            </a:p>
          </p:txBody>
        </p:sp>
        <p:sp>
          <p:nvSpPr>
            <p:cNvPr id="248854" name="Rectangle 2070"/>
            <p:cNvSpPr>
              <a:spLocks noChangeArrowheads="1"/>
            </p:cNvSpPr>
            <p:nvPr/>
          </p:nvSpPr>
          <p:spPr bwMode="auto">
            <a:xfrm>
              <a:off x="5260" y="940"/>
              <a:ext cx="144" cy="144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 sz="1777"/>
            </a:p>
          </p:txBody>
        </p:sp>
        <p:sp>
          <p:nvSpPr>
            <p:cNvPr id="248855" name="Rectangle 2071"/>
            <p:cNvSpPr>
              <a:spLocks noChangeArrowheads="1"/>
            </p:cNvSpPr>
            <p:nvPr/>
          </p:nvSpPr>
          <p:spPr bwMode="auto">
            <a:xfrm>
              <a:off x="3172" y="1156"/>
              <a:ext cx="144" cy="144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 sz="1777"/>
            </a:p>
          </p:txBody>
        </p:sp>
        <p:sp>
          <p:nvSpPr>
            <p:cNvPr id="248856" name="Rectangle 2072"/>
            <p:cNvSpPr>
              <a:spLocks noChangeArrowheads="1"/>
            </p:cNvSpPr>
            <p:nvPr/>
          </p:nvSpPr>
          <p:spPr bwMode="auto">
            <a:xfrm>
              <a:off x="3172" y="1372"/>
              <a:ext cx="144" cy="144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 sz="1777"/>
            </a:p>
          </p:txBody>
        </p:sp>
        <p:sp>
          <p:nvSpPr>
            <p:cNvPr id="248857" name="Rectangle 2073"/>
            <p:cNvSpPr>
              <a:spLocks noChangeArrowheads="1"/>
            </p:cNvSpPr>
            <p:nvPr/>
          </p:nvSpPr>
          <p:spPr bwMode="auto">
            <a:xfrm>
              <a:off x="3172" y="1660"/>
              <a:ext cx="144" cy="144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 sz="1777"/>
            </a:p>
          </p:txBody>
        </p:sp>
        <p:sp>
          <p:nvSpPr>
            <p:cNvPr id="248858" name="Rectangle 2074"/>
            <p:cNvSpPr>
              <a:spLocks noChangeArrowheads="1"/>
            </p:cNvSpPr>
            <p:nvPr/>
          </p:nvSpPr>
          <p:spPr bwMode="auto">
            <a:xfrm>
              <a:off x="3172" y="1876"/>
              <a:ext cx="144" cy="144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 sz="1777"/>
            </a:p>
          </p:txBody>
        </p:sp>
        <p:sp>
          <p:nvSpPr>
            <p:cNvPr id="248859" name="Rectangle 2075"/>
            <p:cNvSpPr>
              <a:spLocks noChangeArrowheads="1"/>
            </p:cNvSpPr>
            <p:nvPr/>
          </p:nvSpPr>
          <p:spPr bwMode="auto">
            <a:xfrm>
              <a:off x="3172" y="2092"/>
              <a:ext cx="144" cy="144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 sz="1777"/>
            </a:p>
          </p:txBody>
        </p:sp>
        <p:sp>
          <p:nvSpPr>
            <p:cNvPr id="248860" name="Rectangle 2076"/>
            <p:cNvSpPr>
              <a:spLocks noChangeArrowheads="1"/>
            </p:cNvSpPr>
            <p:nvPr/>
          </p:nvSpPr>
          <p:spPr bwMode="auto">
            <a:xfrm>
              <a:off x="3172" y="2308"/>
              <a:ext cx="144" cy="144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 sz="1777"/>
            </a:p>
          </p:txBody>
        </p:sp>
        <p:sp>
          <p:nvSpPr>
            <p:cNvPr id="248861" name="Rectangle 2077"/>
            <p:cNvSpPr>
              <a:spLocks noChangeArrowheads="1"/>
            </p:cNvSpPr>
            <p:nvPr/>
          </p:nvSpPr>
          <p:spPr bwMode="auto">
            <a:xfrm>
              <a:off x="3172" y="2596"/>
              <a:ext cx="144" cy="144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 sz="1777"/>
            </a:p>
          </p:txBody>
        </p:sp>
        <p:sp>
          <p:nvSpPr>
            <p:cNvPr id="248862" name="Rectangle 2078"/>
            <p:cNvSpPr>
              <a:spLocks noChangeArrowheads="1"/>
            </p:cNvSpPr>
            <p:nvPr/>
          </p:nvSpPr>
          <p:spPr bwMode="auto">
            <a:xfrm>
              <a:off x="3172" y="2812"/>
              <a:ext cx="144" cy="144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 sz="1777"/>
            </a:p>
          </p:txBody>
        </p:sp>
        <p:sp>
          <p:nvSpPr>
            <p:cNvPr id="248863" name="Rectangle 2079"/>
            <p:cNvSpPr>
              <a:spLocks noChangeArrowheads="1"/>
            </p:cNvSpPr>
            <p:nvPr/>
          </p:nvSpPr>
          <p:spPr bwMode="auto">
            <a:xfrm>
              <a:off x="3172" y="3028"/>
              <a:ext cx="144" cy="144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 sz="1777"/>
            </a:p>
          </p:txBody>
        </p:sp>
        <p:sp>
          <p:nvSpPr>
            <p:cNvPr id="248864" name="Rectangle 2080"/>
            <p:cNvSpPr>
              <a:spLocks noChangeArrowheads="1"/>
            </p:cNvSpPr>
            <p:nvPr/>
          </p:nvSpPr>
          <p:spPr bwMode="auto">
            <a:xfrm>
              <a:off x="3388" y="3028"/>
              <a:ext cx="144" cy="144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 sz="1777"/>
            </a:p>
          </p:txBody>
        </p:sp>
        <p:sp>
          <p:nvSpPr>
            <p:cNvPr id="248865" name="Rectangle 2081"/>
            <p:cNvSpPr>
              <a:spLocks noChangeArrowheads="1"/>
            </p:cNvSpPr>
            <p:nvPr/>
          </p:nvSpPr>
          <p:spPr bwMode="auto">
            <a:xfrm>
              <a:off x="3604" y="3028"/>
              <a:ext cx="144" cy="144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 sz="1777"/>
            </a:p>
          </p:txBody>
        </p:sp>
        <p:sp>
          <p:nvSpPr>
            <p:cNvPr id="248866" name="Rectangle 2082"/>
            <p:cNvSpPr>
              <a:spLocks noChangeArrowheads="1"/>
            </p:cNvSpPr>
            <p:nvPr/>
          </p:nvSpPr>
          <p:spPr bwMode="auto">
            <a:xfrm>
              <a:off x="3892" y="3028"/>
              <a:ext cx="144" cy="144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 sz="1777"/>
            </a:p>
          </p:txBody>
        </p:sp>
        <p:sp>
          <p:nvSpPr>
            <p:cNvPr id="248867" name="Rectangle 2083"/>
            <p:cNvSpPr>
              <a:spLocks noChangeArrowheads="1"/>
            </p:cNvSpPr>
            <p:nvPr/>
          </p:nvSpPr>
          <p:spPr bwMode="auto">
            <a:xfrm>
              <a:off x="4108" y="3028"/>
              <a:ext cx="144" cy="144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 sz="1777"/>
            </a:p>
          </p:txBody>
        </p:sp>
        <p:sp>
          <p:nvSpPr>
            <p:cNvPr id="248868" name="Rectangle 2084"/>
            <p:cNvSpPr>
              <a:spLocks noChangeArrowheads="1"/>
            </p:cNvSpPr>
            <p:nvPr/>
          </p:nvSpPr>
          <p:spPr bwMode="auto">
            <a:xfrm>
              <a:off x="4324" y="3028"/>
              <a:ext cx="144" cy="144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 sz="1777"/>
            </a:p>
          </p:txBody>
        </p:sp>
        <p:sp>
          <p:nvSpPr>
            <p:cNvPr id="248869" name="Rectangle 2085"/>
            <p:cNvSpPr>
              <a:spLocks noChangeArrowheads="1"/>
            </p:cNvSpPr>
            <p:nvPr/>
          </p:nvSpPr>
          <p:spPr bwMode="auto">
            <a:xfrm>
              <a:off x="4540" y="3028"/>
              <a:ext cx="144" cy="144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 sz="1777"/>
            </a:p>
          </p:txBody>
        </p:sp>
        <p:sp>
          <p:nvSpPr>
            <p:cNvPr id="248870" name="Rectangle 2086"/>
            <p:cNvSpPr>
              <a:spLocks noChangeArrowheads="1"/>
            </p:cNvSpPr>
            <p:nvPr/>
          </p:nvSpPr>
          <p:spPr bwMode="auto">
            <a:xfrm>
              <a:off x="4828" y="3028"/>
              <a:ext cx="144" cy="144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 sz="1777"/>
            </a:p>
          </p:txBody>
        </p:sp>
        <p:sp>
          <p:nvSpPr>
            <p:cNvPr id="248871" name="Rectangle 2087"/>
            <p:cNvSpPr>
              <a:spLocks noChangeArrowheads="1"/>
            </p:cNvSpPr>
            <p:nvPr/>
          </p:nvSpPr>
          <p:spPr bwMode="auto">
            <a:xfrm>
              <a:off x="5044" y="3028"/>
              <a:ext cx="144" cy="144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 sz="1777"/>
            </a:p>
          </p:txBody>
        </p:sp>
        <p:sp>
          <p:nvSpPr>
            <p:cNvPr id="248872" name="Rectangle 2088"/>
            <p:cNvSpPr>
              <a:spLocks noChangeArrowheads="1"/>
            </p:cNvSpPr>
            <p:nvPr/>
          </p:nvSpPr>
          <p:spPr bwMode="auto">
            <a:xfrm>
              <a:off x="5260" y="3028"/>
              <a:ext cx="144" cy="144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 sz="1777"/>
            </a:p>
          </p:txBody>
        </p:sp>
        <p:sp>
          <p:nvSpPr>
            <p:cNvPr id="248873" name="Rectangle 2089"/>
            <p:cNvSpPr>
              <a:spLocks noChangeArrowheads="1"/>
            </p:cNvSpPr>
            <p:nvPr/>
          </p:nvSpPr>
          <p:spPr bwMode="auto">
            <a:xfrm>
              <a:off x="5260" y="1156"/>
              <a:ext cx="144" cy="144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 sz="1777"/>
            </a:p>
          </p:txBody>
        </p:sp>
        <p:sp>
          <p:nvSpPr>
            <p:cNvPr id="248874" name="Rectangle 2090"/>
            <p:cNvSpPr>
              <a:spLocks noChangeArrowheads="1"/>
            </p:cNvSpPr>
            <p:nvPr/>
          </p:nvSpPr>
          <p:spPr bwMode="auto">
            <a:xfrm>
              <a:off x="5260" y="1372"/>
              <a:ext cx="144" cy="144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 sz="1777"/>
            </a:p>
          </p:txBody>
        </p:sp>
        <p:sp>
          <p:nvSpPr>
            <p:cNvPr id="248875" name="Rectangle 2091"/>
            <p:cNvSpPr>
              <a:spLocks noChangeArrowheads="1"/>
            </p:cNvSpPr>
            <p:nvPr/>
          </p:nvSpPr>
          <p:spPr bwMode="auto">
            <a:xfrm>
              <a:off x="5260" y="1660"/>
              <a:ext cx="144" cy="144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 sz="1777"/>
            </a:p>
          </p:txBody>
        </p:sp>
        <p:sp>
          <p:nvSpPr>
            <p:cNvPr id="248876" name="Rectangle 2092"/>
            <p:cNvSpPr>
              <a:spLocks noChangeArrowheads="1"/>
            </p:cNvSpPr>
            <p:nvPr/>
          </p:nvSpPr>
          <p:spPr bwMode="auto">
            <a:xfrm>
              <a:off x="5260" y="1876"/>
              <a:ext cx="144" cy="144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 sz="1777"/>
            </a:p>
          </p:txBody>
        </p:sp>
        <p:sp>
          <p:nvSpPr>
            <p:cNvPr id="248877" name="Rectangle 2093"/>
            <p:cNvSpPr>
              <a:spLocks noChangeArrowheads="1"/>
            </p:cNvSpPr>
            <p:nvPr/>
          </p:nvSpPr>
          <p:spPr bwMode="auto">
            <a:xfrm>
              <a:off x="5260" y="2092"/>
              <a:ext cx="144" cy="144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 sz="1777"/>
            </a:p>
          </p:txBody>
        </p:sp>
        <p:sp>
          <p:nvSpPr>
            <p:cNvPr id="248878" name="Rectangle 2094"/>
            <p:cNvSpPr>
              <a:spLocks noChangeArrowheads="1"/>
            </p:cNvSpPr>
            <p:nvPr/>
          </p:nvSpPr>
          <p:spPr bwMode="auto">
            <a:xfrm>
              <a:off x="5260" y="2308"/>
              <a:ext cx="144" cy="144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 sz="1777"/>
            </a:p>
          </p:txBody>
        </p:sp>
        <p:sp>
          <p:nvSpPr>
            <p:cNvPr id="248879" name="Rectangle 2095"/>
            <p:cNvSpPr>
              <a:spLocks noChangeArrowheads="1"/>
            </p:cNvSpPr>
            <p:nvPr/>
          </p:nvSpPr>
          <p:spPr bwMode="auto">
            <a:xfrm>
              <a:off x="5260" y="2596"/>
              <a:ext cx="144" cy="144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 sz="1777"/>
            </a:p>
          </p:txBody>
        </p:sp>
        <p:sp>
          <p:nvSpPr>
            <p:cNvPr id="248880" name="Rectangle 2096"/>
            <p:cNvSpPr>
              <a:spLocks noChangeArrowheads="1"/>
            </p:cNvSpPr>
            <p:nvPr/>
          </p:nvSpPr>
          <p:spPr bwMode="auto">
            <a:xfrm>
              <a:off x="5260" y="2812"/>
              <a:ext cx="144" cy="144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 sz="1777"/>
            </a:p>
          </p:txBody>
        </p:sp>
        <p:grpSp>
          <p:nvGrpSpPr>
            <p:cNvPr id="248881" name="Group 2097"/>
            <p:cNvGrpSpPr>
              <a:grpSpLocks/>
            </p:cNvGrpSpPr>
            <p:nvPr/>
          </p:nvGrpSpPr>
          <p:grpSpPr bwMode="auto">
            <a:xfrm>
              <a:off x="3884" y="1220"/>
              <a:ext cx="360" cy="360"/>
              <a:chOff x="3884" y="1220"/>
              <a:chExt cx="360" cy="360"/>
            </a:xfrm>
          </p:grpSpPr>
          <p:sp>
            <p:nvSpPr>
              <p:cNvPr id="248882" name="Rectangle 2098"/>
              <p:cNvSpPr>
                <a:spLocks noChangeArrowheads="1"/>
              </p:cNvSpPr>
              <p:nvPr/>
            </p:nvSpPr>
            <p:spPr bwMode="auto">
              <a:xfrm>
                <a:off x="3964" y="1300"/>
                <a:ext cx="216" cy="216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 sz="1777"/>
              </a:p>
            </p:txBody>
          </p:sp>
          <p:sp>
            <p:nvSpPr>
              <p:cNvPr id="248883" name="Line 2099"/>
              <p:cNvSpPr>
                <a:spLocks noChangeShapeType="1"/>
              </p:cNvSpPr>
              <p:nvPr/>
            </p:nvSpPr>
            <p:spPr bwMode="auto">
              <a:xfrm flipV="1">
                <a:off x="4032" y="1220"/>
                <a:ext cx="0" cy="8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 sz="1777"/>
              </a:p>
            </p:txBody>
          </p:sp>
          <p:sp>
            <p:nvSpPr>
              <p:cNvPr id="248884" name="Line 2100"/>
              <p:cNvSpPr>
                <a:spLocks noChangeShapeType="1"/>
              </p:cNvSpPr>
              <p:nvPr/>
            </p:nvSpPr>
            <p:spPr bwMode="auto">
              <a:xfrm flipV="1">
                <a:off x="4104" y="1220"/>
                <a:ext cx="0" cy="8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 sz="1777"/>
              </a:p>
            </p:txBody>
          </p:sp>
          <p:sp>
            <p:nvSpPr>
              <p:cNvPr id="248885" name="Line 2101"/>
              <p:cNvSpPr>
                <a:spLocks noChangeShapeType="1"/>
              </p:cNvSpPr>
              <p:nvPr/>
            </p:nvSpPr>
            <p:spPr bwMode="auto">
              <a:xfrm>
                <a:off x="4180" y="1368"/>
                <a:ext cx="64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 sz="1777"/>
              </a:p>
            </p:txBody>
          </p:sp>
          <p:sp>
            <p:nvSpPr>
              <p:cNvPr id="248886" name="Line 2102"/>
              <p:cNvSpPr>
                <a:spLocks noChangeShapeType="1"/>
              </p:cNvSpPr>
              <p:nvPr/>
            </p:nvSpPr>
            <p:spPr bwMode="auto">
              <a:xfrm>
                <a:off x="4180" y="1440"/>
                <a:ext cx="64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 sz="1777"/>
              </a:p>
            </p:txBody>
          </p:sp>
          <p:sp>
            <p:nvSpPr>
              <p:cNvPr id="248887" name="Line 2103"/>
              <p:cNvSpPr>
                <a:spLocks noChangeShapeType="1"/>
              </p:cNvSpPr>
              <p:nvPr/>
            </p:nvSpPr>
            <p:spPr bwMode="auto">
              <a:xfrm>
                <a:off x="4104" y="1516"/>
                <a:ext cx="0" cy="64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 sz="1777"/>
              </a:p>
            </p:txBody>
          </p:sp>
          <p:sp>
            <p:nvSpPr>
              <p:cNvPr id="248888" name="Line 2104"/>
              <p:cNvSpPr>
                <a:spLocks noChangeShapeType="1"/>
              </p:cNvSpPr>
              <p:nvPr/>
            </p:nvSpPr>
            <p:spPr bwMode="auto">
              <a:xfrm>
                <a:off x="4032" y="1516"/>
                <a:ext cx="0" cy="64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 sz="1777"/>
              </a:p>
            </p:txBody>
          </p:sp>
          <p:sp>
            <p:nvSpPr>
              <p:cNvPr id="248889" name="Line 2105"/>
              <p:cNvSpPr>
                <a:spLocks noChangeShapeType="1"/>
              </p:cNvSpPr>
              <p:nvPr/>
            </p:nvSpPr>
            <p:spPr bwMode="auto">
              <a:xfrm flipH="1">
                <a:off x="3884" y="1440"/>
                <a:ext cx="80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 sz="1777"/>
              </a:p>
            </p:txBody>
          </p:sp>
          <p:sp>
            <p:nvSpPr>
              <p:cNvPr id="248890" name="Line 2106"/>
              <p:cNvSpPr>
                <a:spLocks noChangeShapeType="1"/>
              </p:cNvSpPr>
              <p:nvPr/>
            </p:nvSpPr>
            <p:spPr bwMode="auto">
              <a:xfrm flipH="1">
                <a:off x="3884" y="1368"/>
                <a:ext cx="80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 sz="1777"/>
              </a:p>
            </p:txBody>
          </p:sp>
        </p:grpSp>
        <p:sp>
          <p:nvSpPr>
            <p:cNvPr id="248891" name="Line 2107"/>
            <p:cNvSpPr>
              <a:spLocks noChangeShapeType="1"/>
            </p:cNvSpPr>
            <p:nvPr/>
          </p:nvSpPr>
          <p:spPr bwMode="auto">
            <a:xfrm>
              <a:off x="3960" y="1084"/>
              <a:ext cx="0" cy="64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 sz="1777"/>
            </a:p>
          </p:txBody>
        </p:sp>
        <p:sp>
          <p:nvSpPr>
            <p:cNvPr id="248892" name="Line 2108"/>
            <p:cNvSpPr>
              <a:spLocks noChangeShapeType="1"/>
            </p:cNvSpPr>
            <p:nvPr/>
          </p:nvSpPr>
          <p:spPr bwMode="auto">
            <a:xfrm>
              <a:off x="4176" y="1084"/>
              <a:ext cx="0" cy="64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 sz="1777"/>
            </a:p>
          </p:txBody>
        </p:sp>
        <p:sp>
          <p:nvSpPr>
            <p:cNvPr id="248893" name="Line 2109"/>
            <p:cNvSpPr>
              <a:spLocks noChangeShapeType="1"/>
            </p:cNvSpPr>
            <p:nvPr/>
          </p:nvSpPr>
          <p:spPr bwMode="auto">
            <a:xfrm>
              <a:off x="3316" y="1440"/>
              <a:ext cx="64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 sz="1777"/>
            </a:p>
          </p:txBody>
        </p:sp>
        <p:sp>
          <p:nvSpPr>
            <p:cNvPr id="248894" name="Line 2110"/>
            <p:cNvSpPr>
              <a:spLocks noChangeShapeType="1"/>
            </p:cNvSpPr>
            <p:nvPr/>
          </p:nvSpPr>
          <p:spPr bwMode="auto">
            <a:xfrm>
              <a:off x="3316" y="1224"/>
              <a:ext cx="64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 sz="1777"/>
            </a:p>
          </p:txBody>
        </p:sp>
        <p:sp>
          <p:nvSpPr>
            <p:cNvPr id="248895" name="Line 2111"/>
            <p:cNvSpPr>
              <a:spLocks noChangeShapeType="1"/>
            </p:cNvSpPr>
            <p:nvPr/>
          </p:nvSpPr>
          <p:spPr bwMode="auto">
            <a:xfrm>
              <a:off x="3316" y="1728"/>
              <a:ext cx="64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 sz="1777"/>
            </a:p>
          </p:txBody>
        </p:sp>
        <p:sp>
          <p:nvSpPr>
            <p:cNvPr id="248896" name="Line 2112"/>
            <p:cNvSpPr>
              <a:spLocks noChangeShapeType="1"/>
            </p:cNvSpPr>
            <p:nvPr/>
          </p:nvSpPr>
          <p:spPr bwMode="auto">
            <a:xfrm>
              <a:off x="3316" y="1944"/>
              <a:ext cx="64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 sz="1777"/>
            </a:p>
          </p:txBody>
        </p:sp>
        <p:sp>
          <p:nvSpPr>
            <p:cNvPr id="248897" name="Line 2113"/>
            <p:cNvSpPr>
              <a:spLocks noChangeShapeType="1"/>
            </p:cNvSpPr>
            <p:nvPr/>
          </p:nvSpPr>
          <p:spPr bwMode="auto">
            <a:xfrm>
              <a:off x="3316" y="2160"/>
              <a:ext cx="64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 sz="1777"/>
            </a:p>
          </p:txBody>
        </p:sp>
        <p:sp>
          <p:nvSpPr>
            <p:cNvPr id="248898" name="Line 2114"/>
            <p:cNvSpPr>
              <a:spLocks noChangeShapeType="1"/>
            </p:cNvSpPr>
            <p:nvPr/>
          </p:nvSpPr>
          <p:spPr bwMode="auto">
            <a:xfrm>
              <a:off x="3316" y="2376"/>
              <a:ext cx="64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 sz="1777"/>
            </a:p>
          </p:txBody>
        </p:sp>
        <p:sp>
          <p:nvSpPr>
            <p:cNvPr id="248899" name="Line 2115"/>
            <p:cNvSpPr>
              <a:spLocks noChangeShapeType="1"/>
            </p:cNvSpPr>
            <p:nvPr/>
          </p:nvSpPr>
          <p:spPr bwMode="auto">
            <a:xfrm>
              <a:off x="3316" y="2664"/>
              <a:ext cx="64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 sz="1777"/>
            </a:p>
          </p:txBody>
        </p:sp>
        <p:sp>
          <p:nvSpPr>
            <p:cNvPr id="248900" name="Line 2116"/>
            <p:cNvSpPr>
              <a:spLocks noChangeShapeType="1"/>
            </p:cNvSpPr>
            <p:nvPr/>
          </p:nvSpPr>
          <p:spPr bwMode="auto">
            <a:xfrm>
              <a:off x="3316" y="2880"/>
              <a:ext cx="64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 sz="1777"/>
            </a:p>
          </p:txBody>
        </p:sp>
        <p:sp>
          <p:nvSpPr>
            <p:cNvPr id="248901" name="Line 2117"/>
            <p:cNvSpPr>
              <a:spLocks noChangeShapeType="1"/>
            </p:cNvSpPr>
            <p:nvPr/>
          </p:nvSpPr>
          <p:spPr bwMode="auto">
            <a:xfrm flipV="1">
              <a:off x="3456" y="2948"/>
              <a:ext cx="0" cy="8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 sz="1777"/>
            </a:p>
          </p:txBody>
        </p:sp>
        <p:sp>
          <p:nvSpPr>
            <p:cNvPr id="248902" name="Line 2118"/>
            <p:cNvSpPr>
              <a:spLocks noChangeShapeType="1"/>
            </p:cNvSpPr>
            <p:nvPr/>
          </p:nvSpPr>
          <p:spPr bwMode="auto">
            <a:xfrm flipV="1">
              <a:off x="3672" y="2948"/>
              <a:ext cx="0" cy="8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 sz="1777"/>
            </a:p>
          </p:txBody>
        </p:sp>
        <p:sp>
          <p:nvSpPr>
            <p:cNvPr id="248903" name="Line 2119"/>
            <p:cNvSpPr>
              <a:spLocks noChangeShapeType="1"/>
            </p:cNvSpPr>
            <p:nvPr/>
          </p:nvSpPr>
          <p:spPr bwMode="auto">
            <a:xfrm flipV="1">
              <a:off x="3960" y="2948"/>
              <a:ext cx="0" cy="8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 sz="1777"/>
            </a:p>
          </p:txBody>
        </p:sp>
        <p:sp>
          <p:nvSpPr>
            <p:cNvPr id="248904" name="Line 2120"/>
            <p:cNvSpPr>
              <a:spLocks noChangeShapeType="1"/>
            </p:cNvSpPr>
            <p:nvPr/>
          </p:nvSpPr>
          <p:spPr bwMode="auto">
            <a:xfrm flipV="1">
              <a:off x="4176" y="2948"/>
              <a:ext cx="0" cy="8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 sz="1777"/>
            </a:p>
          </p:txBody>
        </p:sp>
        <p:sp>
          <p:nvSpPr>
            <p:cNvPr id="248905" name="Line 2121"/>
            <p:cNvSpPr>
              <a:spLocks noChangeShapeType="1"/>
            </p:cNvSpPr>
            <p:nvPr/>
          </p:nvSpPr>
          <p:spPr bwMode="auto">
            <a:xfrm flipV="1">
              <a:off x="4392" y="2948"/>
              <a:ext cx="0" cy="8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 sz="1777"/>
            </a:p>
          </p:txBody>
        </p:sp>
        <p:sp>
          <p:nvSpPr>
            <p:cNvPr id="248906" name="Line 2122"/>
            <p:cNvSpPr>
              <a:spLocks noChangeShapeType="1"/>
            </p:cNvSpPr>
            <p:nvPr/>
          </p:nvSpPr>
          <p:spPr bwMode="auto">
            <a:xfrm flipV="1">
              <a:off x="4608" y="2948"/>
              <a:ext cx="0" cy="8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 sz="1777"/>
            </a:p>
          </p:txBody>
        </p:sp>
        <p:sp>
          <p:nvSpPr>
            <p:cNvPr id="248907" name="Line 2123"/>
            <p:cNvSpPr>
              <a:spLocks noChangeShapeType="1"/>
            </p:cNvSpPr>
            <p:nvPr/>
          </p:nvSpPr>
          <p:spPr bwMode="auto">
            <a:xfrm flipV="1">
              <a:off x="4896" y="2948"/>
              <a:ext cx="0" cy="8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 sz="1777"/>
            </a:p>
          </p:txBody>
        </p:sp>
        <p:sp>
          <p:nvSpPr>
            <p:cNvPr id="248908" name="Line 2124"/>
            <p:cNvSpPr>
              <a:spLocks noChangeShapeType="1"/>
            </p:cNvSpPr>
            <p:nvPr/>
          </p:nvSpPr>
          <p:spPr bwMode="auto">
            <a:xfrm flipV="1">
              <a:off x="5112" y="2948"/>
              <a:ext cx="0" cy="8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 sz="1777"/>
            </a:p>
          </p:txBody>
        </p:sp>
        <p:sp>
          <p:nvSpPr>
            <p:cNvPr id="248909" name="Line 2125"/>
            <p:cNvSpPr>
              <a:spLocks noChangeShapeType="1"/>
            </p:cNvSpPr>
            <p:nvPr/>
          </p:nvSpPr>
          <p:spPr bwMode="auto">
            <a:xfrm flipH="1">
              <a:off x="5180" y="2880"/>
              <a:ext cx="80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 sz="1777"/>
            </a:p>
          </p:txBody>
        </p:sp>
        <p:sp>
          <p:nvSpPr>
            <p:cNvPr id="248910" name="Line 2126"/>
            <p:cNvSpPr>
              <a:spLocks noChangeShapeType="1"/>
            </p:cNvSpPr>
            <p:nvPr/>
          </p:nvSpPr>
          <p:spPr bwMode="auto">
            <a:xfrm flipH="1">
              <a:off x="5180" y="2664"/>
              <a:ext cx="80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 sz="1777"/>
            </a:p>
          </p:txBody>
        </p:sp>
        <p:sp>
          <p:nvSpPr>
            <p:cNvPr id="248911" name="Line 2127"/>
            <p:cNvSpPr>
              <a:spLocks noChangeShapeType="1"/>
            </p:cNvSpPr>
            <p:nvPr/>
          </p:nvSpPr>
          <p:spPr bwMode="auto">
            <a:xfrm flipH="1">
              <a:off x="5180" y="2376"/>
              <a:ext cx="80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 sz="1777"/>
            </a:p>
          </p:txBody>
        </p:sp>
        <p:sp>
          <p:nvSpPr>
            <p:cNvPr id="248912" name="Line 2128"/>
            <p:cNvSpPr>
              <a:spLocks noChangeShapeType="1"/>
            </p:cNvSpPr>
            <p:nvPr/>
          </p:nvSpPr>
          <p:spPr bwMode="auto">
            <a:xfrm flipH="1">
              <a:off x="5180" y="2160"/>
              <a:ext cx="80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 sz="1777"/>
            </a:p>
          </p:txBody>
        </p:sp>
        <p:sp>
          <p:nvSpPr>
            <p:cNvPr id="248913" name="Line 2129"/>
            <p:cNvSpPr>
              <a:spLocks noChangeShapeType="1"/>
            </p:cNvSpPr>
            <p:nvPr/>
          </p:nvSpPr>
          <p:spPr bwMode="auto">
            <a:xfrm flipH="1">
              <a:off x="5180" y="1944"/>
              <a:ext cx="80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 sz="1777"/>
            </a:p>
          </p:txBody>
        </p:sp>
        <p:sp>
          <p:nvSpPr>
            <p:cNvPr id="248914" name="Line 2130"/>
            <p:cNvSpPr>
              <a:spLocks noChangeShapeType="1"/>
            </p:cNvSpPr>
            <p:nvPr/>
          </p:nvSpPr>
          <p:spPr bwMode="auto">
            <a:xfrm flipH="1">
              <a:off x="5180" y="1728"/>
              <a:ext cx="80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 sz="1777"/>
            </a:p>
          </p:txBody>
        </p:sp>
        <p:sp>
          <p:nvSpPr>
            <p:cNvPr id="248915" name="Line 2131"/>
            <p:cNvSpPr>
              <a:spLocks noChangeShapeType="1"/>
            </p:cNvSpPr>
            <p:nvPr/>
          </p:nvSpPr>
          <p:spPr bwMode="auto">
            <a:xfrm flipH="1">
              <a:off x="5180" y="1440"/>
              <a:ext cx="80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 sz="1777"/>
            </a:p>
          </p:txBody>
        </p:sp>
        <p:sp>
          <p:nvSpPr>
            <p:cNvPr id="248916" name="Line 2132"/>
            <p:cNvSpPr>
              <a:spLocks noChangeShapeType="1"/>
            </p:cNvSpPr>
            <p:nvPr/>
          </p:nvSpPr>
          <p:spPr bwMode="auto">
            <a:xfrm flipH="1">
              <a:off x="5180" y="1224"/>
              <a:ext cx="80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 sz="1777"/>
            </a:p>
          </p:txBody>
        </p:sp>
        <p:sp>
          <p:nvSpPr>
            <p:cNvPr id="248917" name="Line 2133"/>
            <p:cNvSpPr>
              <a:spLocks noChangeShapeType="1"/>
            </p:cNvSpPr>
            <p:nvPr/>
          </p:nvSpPr>
          <p:spPr bwMode="auto">
            <a:xfrm>
              <a:off x="5112" y="1084"/>
              <a:ext cx="0" cy="64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 sz="1777"/>
            </a:p>
          </p:txBody>
        </p:sp>
        <p:sp>
          <p:nvSpPr>
            <p:cNvPr id="248918" name="Line 2134"/>
            <p:cNvSpPr>
              <a:spLocks noChangeShapeType="1"/>
            </p:cNvSpPr>
            <p:nvPr/>
          </p:nvSpPr>
          <p:spPr bwMode="auto">
            <a:xfrm>
              <a:off x="4896" y="1084"/>
              <a:ext cx="0" cy="64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 sz="1777"/>
            </a:p>
          </p:txBody>
        </p:sp>
        <p:sp>
          <p:nvSpPr>
            <p:cNvPr id="248919" name="Line 2135"/>
            <p:cNvSpPr>
              <a:spLocks noChangeShapeType="1"/>
            </p:cNvSpPr>
            <p:nvPr/>
          </p:nvSpPr>
          <p:spPr bwMode="auto">
            <a:xfrm>
              <a:off x="4608" y="1084"/>
              <a:ext cx="0" cy="64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 sz="1777"/>
            </a:p>
          </p:txBody>
        </p:sp>
        <p:sp>
          <p:nvSpPr>
            <p:cNvPr id="248920" name="Line 2136"/>
            <p:cNvSpPr>
              <a:spLocks noChangeShapeType="1"/>
            </p:cNvSpPr>
            <p:nvPr/>
          </p:nvSpPr>
          <p:spPr bwMode="auto">
            <a:xfrm>
              <a:off x="4392" y="1084"/>
              <a:ext cx="0" cy="64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 sz="1777"/>
            </a:p>
          </p:txBody>
        </p:sp>
        <p:sp>
          <p:nvSpPr>
            <p:cNvPr id="248921" name="Line 2137"/>
            <p:cNvSpPr>
              <a:spLocks noChangeShapeType="1"/>
            </p:cNvSpPr>
            <p:nvPr/>
          </p:nvSpPr>
          <p:spPr bwMode="auto">
            <a:xfrm>
              <a:off x="3672" y="1084"/>
              <a:ext cx="0" cy="64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 sz="1777"/>
            </a:p>
          </p:txBody>
        </p:sp>
        <p:sp>
          <p:nvSpPr>
            <p:cNvPr id="248922" name="Line 2138"/>
            <p:cNvSpPr>
              <a:spLocks noChangeShapeType="1"/>
            </p:cNvSpPr>
            <p:nvPr/>
          </p:nvSpPr>
          <p:spPr bwMode="auto">
            <a:xfrm>
              <a:off x="3456" y="1084"/>
              <a:ext cx="0" cy="64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 sz="1777"/>
            </a:p>
          </p:txBody>
        </p:sp>
        <p:grpSp>
          <p:nvGrpSpPr>
            <p:cNvPr id="248923" name="Group 2139"/>
            <p:cNvGrpSpPr>
              <a:grpSpLocks/>
            </p:cNvGrpSpPr>
            <p:nvPr/>
          </p:nvGrpSpPr>
          <p:grpSpPr bwMode="auto">
            <a:xfrm>
              <a:off x="3452" y="1220"/>
              <a:ext cx="360" cy="360"/>
              <a:chOff x="3452" y="1220"/>
              <a:chExt cx="360" cy="360"/>
            </a:xfrm>
          </p:grpSpPr>
          <p:sp>
            <p:nvSpPr>
              <p:cNvPr id="248924" name="Rectangle 2140"/>
              <p:cNvSpPr>
                <a:spLocks noChangeArrowheads="1"/>
              </p:cNvSpPr>
              <p:nvPr/>
            </p:nvSpPr>
            <p:spPr bwMode="auto">
              <a:xfrm>
                <a:off x="3532" y="1300"/>
                <a:ext cx="216" cy="216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 sz="1777"/>
              </a:p>
            </p:txBody>
          </p:sp>
          <p:sp>
            <p:nvSpPr>
              <p:cNvPr id="248925" name="Line 2141"/>
              <p:cNvSpPr>
                <a:spLocks noChangeShapeType="1"/>
              </p:cNvSpPr>
              <p:nvPr/>
            </p:nvSpPr>
            <p:spPr bwMode="auto">
              <a:xfrm flipV="1">
                <a:off x="3600" y="1220"/>
                <a:ext cx="0" cy="8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 sz="1777"/>
              </a:p>
            </p:txBody>
          </p:sp>
          <p:sp>
            <p:nvSpPr>
              <p:cNvPr id="248926" name="Line 2142"/>
              <p:cNvSpPr>
                <a:spLocks noChangeShapeType="1"/>
              </p:cNvSpPr>
              <p:nvPr/>
            </p:nvSpPr>
            <p:spPr bwMode="auto">
              <a:xfrm flipV="1">
                <a:off x="3672" y="1220"/>
                <a:ext cx="0" cy="8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 sz="1777"/>
              </a:p>
            </p:txBody>
          </p:sp>
          <p:sp>
            <p:nvSpPr>
              <p:cNvPr id="248927" name="Line 2143"/>
              <p:cNvSpPr>
                <a:spLocks noChangeShapeType="1"/>
              </p:cNvSpPr>
              <p:nvPr/>
            </p:nvSpPr>
            <p:spPr bwMode="auto">
              <a:xfrm>
                <a:off x="3748" y="1368"/>
                <a:ext cx="64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 sz="1777"/>
              </a:p>
            </p:txBody>
          </p:sp>
          <p:sp>
            <p:nvSpPr>
              <p:cNvPr id="248928" name="Line 2144"/>
              <p:cNvSpPr>
                <a:spLocks noChangeShapeType="1"/>
              </p:cNvSpPr>
              <p:nvPr/>
            </p:nvSpPr>
            <p:spPr bwMode="auto">
              <a:xfrm>
                <a:off x="3748" y="1440"/>
                <a:ext cx="64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 sz="1777"/>
              </a:p>
            </p:txBody>
          </p:sp>
          <p:sp>
            <p:nvSpPr>
              <p:cNvPr id="248929" name="Line 2145"/>
              <p:cNvSpPr>
                <a:spLocks noChangeShapeType="1"/>
              </p:cNvSpPr>
              <p:nvPr/>
            </p:nvSpPr>
            <p:spPr bwMode="auto">
              <a:xfrm>
                <a:off x="3672" y="1516"/>
                <a:ext cx="0" cy="64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 sz="1777"/>
              </a:p>
            </p:txBody>
          </p:sp>
          <p:sp>
            <p:nvSpPr>
              <p:cNvPr id="248930" name="Line 2146"/>
              <p:cNvSpPr>
                <a:spLocks noChangeShapeType="1"/>
              </p:cNvSpPr>
              <p:nvPr/>
            </p:nvSpPr>
            <p:spPr bwMode="auto">
              <a:xfrm>
                <a:off x="3600" y="1516"/>
                <a:ext cx="0" cy="64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 sz="1777"/>
              </a:p>
            </p:txBody>
          </p:sp>
          <p:sp>
            <p:nvSpPr>
              <p:cNvPr id="248931" name="Line 2147"/>
              <p:cNvSpPr>
                <a:spLocks noChangeShapeType="1"/>
              </p:cNvSpPr>
              <p:nvPr/>
            </p:nvSpPr>
            <p:spPr bwMode="auto">
              <a:xfrm flipH="1">
                <a:off x="3452" y="1440"/>
                <a:ext cx="80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 sz="1777"/>
              </a:p>
            </p:txBody>
          </p:sp>
          <p:sp>
            <p:nvSpPr>
              <p:cNvPr id="248932" name="Line 2148"/>
              <p:cNvSpPr>
                <a:spLocks noChangeShapeType="1"/>
              </p:cNvSpPr>
              <p:nvPr/>
            </p:nvSpPr>
            <p:spPr bwMode="auto">
              <a:xfrm flipH="1">
                <a:off x="3452" y="1368"/>
                <a:ext cx="80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 sz="1777"/>
              </a:p>
            </p:txBody>
          </p:sp>
        </p:grpSp>
        <p:grpSp>
          <p:nvGrpSpPr>
            <p:cNvPr id="248933" name="Group 2149"/>
            <p:cNvGrpSpPr>
              <a:grpSpLocks/>
            </p:cNvGrpSpPr>
            <p:nvPr/>
          </p:nvGrpSpPr>
          <p:grpSpPr bwMode="auto">
            <a:xfrm>
              <a:off x="4748" y="1220"/>
              <a:ext cx="360" cy="360"/>
              <a:chOff x="4748" y="1220"/>
              <a:chExt cx="360" cy="360"/>
            </a:xfrm>
          </p:grpSpPr>
          <p:sp>
            <p:nvSpPr>
              <p:cNvPr id="248934" name="Rectangle 2150"/>
              <p:cNvSpPr>
                <a:spLocks noChangeArrowheads="1"/>
              </p:cNvSpPr>
              <p:nvPr/>
            </p:nvSpPr>
            <p:spPr bwMode="auto">
              <a:xfrm>
                <a:off x="4828" y="1300"/>
                <a:ext cx="216" cy="216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 sz="1777"/>
              </a:p>
            </p:txBody>
          </p:sp>
          <p:sp>
            <p:nvSpPr>
              <p:cNvPr id="248935" name="Line 2151"/>
              <p:cNvSpPr>
                <a:spLocks noChangeShapeType="1"/>
              </p:cNvSpPr>
              <p:nvPr/>
            </p:nvSpPr>
            <p:spPr bwMode="auto">
              <a:xfrm flipV="1">
                <a:off x="4896" y="1220"/>
                <a:ext cx="0" cy="8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 sz="1777"/>
              </a:p>
            </p:txBody>
          </p:sp>
          <p:sp>
            <p:nvSpPr>
              <p:cNvPr id="248936" name="Line 2152"/>
              <p:cNvSpPr>
                <a:spLocks noChangeShapeType="1"/>
              </p:cNvSpPr>
              <p:nvPr/>
            </p:nvSpPr>
            <p:spPr bwMode="auto">
              <a:xfrm flipV="1">
                <a:off x="4968" y="1220"/>
                <a:ext cx="0" cy="8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 sz="1777"/>
              </a:p>
            </p:txBody>
          </p:sp>
          <p:sp>
            <p:nvSpPr>
              <p:cNvPr id="248937" name="Line 2153"/>
              <p:cNvSpPr>
                <a:spLocks noChangeShapeType="1"/>
              </p:cNvSpPr>
              <p:nvPr/>
            </p:nvSpPr>
            <p:spPr bwMode="auto">
              <a:xfrm>
                <a:off x="5044" y="1368"/>
                <a:ext cx="64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 sz="1777"/>
              </a:p>
            </p:txBody>
          </p:sp>
          <p:sp>
            <p:nvSpPr>
              <p:cNvPr id="248938" name="Line 2154"/>
              <p:cNvSpPr>
                <a:spLocks noChangeShapeType="1"/>
              </p:cNvSpPr>
              <p:nvPr/>
            </p:nvSpPr>
            <p:spPr bwMode="auto">
              <a:xfrm>
                <a:off x="5044" y="1440"/>
                <a:ext cx="64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 sz="1777"/>
              </a:p>
            </p:txBody>
          </p:sp>
          <p:sp>
            <p:nvSpPr>
              <p:cNvPr id="248939" name="Line 2155"/>
              <p:cNvSpPr>
                <a:spLocks noChangeShapeType="1"/>
              </p:cNvSpPr>
              <p:nvPr/>
            </p:nvSpPr>
            <p:spPr bwMode="auto">
              <a:xfrm>
                <a:off x="4968" y="1516"/>
                <a:ext cx="0" cy="64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 sz="1777"/>
              </a:p>
            </p:txBody>
          </p:sp>
          <p:sp>
            <p:nvSpPr>
              <p:cNvPr id="248940" name="Line 2156"/>
              <p:cNvSpPr>
                <a:spLocks noChangeShapeType="1"/>
              </p:cNvSpPr>
              <p:nvPr/>
            </p:nvSpPr>
            <p:spPr bwMode="auto">
              <a:xfrm>
                <a:off x="4896" y="1516"/>
                <a:ext cx="0" cy="64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 sz="1777"/>
              </a:p>
            </p:txBody>
          </p:sp>
          <p:sp>
            <p:nvSpPr>
              <p:cNvPr id="248941" name="Line 2157"/>
              <p:cNvSpPr>
                <a:spLocks noChangeShapeType="1"/>
              </p:cNvSpPr>
              <p:nvPr/>
            </p:nvSpPr>
            <p:spPr bwMode="auto">
              <a:xfrm flipH="1">
                <a:off x="4748" y="1440"/>
                <a:ext cx="80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 sz="1777"/>
              </a:p>
            </p:txBody>
          </p:sp>
          <p:sp>
            <p:nvSpPr>
              <p:cNvPr id="248942" name="Line 2158"/>
              <p:cNvSpPr>
                <a:spLocks noChangeShapeType="1"/>
              </p:cNvSpPr>
              <p:nvPr/>
            </p:nvSpPr>
            <p:spPr bwMode="auto">
              <a:xfrm flipH="1">
                <a:off x="4748" y="1368"/>
                <a:ext cx="80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 sz="1777"/>
              </a:p>
            </p:txBody>
          </p:sp>
        </p:grpSp>
        <p:grpSp>
          <p:nvGrpSpPr>
            <p:cNvPr id="248943" name="Group 2159"/>
            <p:cNvGrpSpPr>
              <a:grpSpLocks/>
            </p:cNvGrpSpPr>
            <p:nvPr/>
          </p:nvGrpSpPr>
          <p:grpSpPr bwMode="auto">
            <a:xfrm>
              <a:off x="4316" y="1220"/>
              <a:ext cx="360" cy="360"/>
              <a:chOff x="4316" y="1220"/>
              <a:chExt cx="360" cy="360"/>
            </a:xfrm>
          </p:grpSpPr>
          <p:sp>
            <p:nvSpPr>
              <p:cNvPr id="248944" name="Rectangle 2160"/>
              <p:cNvSpPr>
                <a:spLocks noChangeArrowheads="1"/>
              </p:cNvSpPr>
              <p:nvPr/>
            </p:nvSpPr>
            <p:spPr bwMode="auto">
              <a:xfrm>
                <a:off x="4396" y="1300"/>
                <a:ext cx="216" cy="216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 sz="1777"/>
              </a:p>
            </p:txBody>
          </p:sp>
          <p:sp>
            <p:nvSpPr>
              <p:cNvPr id="248945" name="Line 2161"/>
              <p:cNvSpPr>
                <a:spLocks noChangeShapeType="1"/>
              </p:cNvSpPr>
              <p:nvPr/>
            </p:nvSpPr>
            <p:spPr bwMode="auto">
              <a:xfrm flipV="1">
                <a:off x="4464" y="1220"/>
                <a:ext cx="0" cy="8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 sz="1777"/>
              </a:p>
            </p:txBody>
          </p:sp>
          <p:sp>
            <p:nvSpPr>
              <p:cNvPr id="248946" name="Line 2162"/>
              <p:cNvSpPr>
                <a:spLocks noChangeShapeType="1"/>
              </p:cNvSpPr>
              <p:nvPr/>
            </p:nvSpPr>
            <p:spPr bwMode="auto">
              <a:xfrm flipV="1">
                <a:off x="4536" y="1220"/>
                <a:ext cx="0" cy="8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 sz="1777"/>
              </a:p>
            </p:txBody>
          </p:sp>
          <p:sp>
            <p:nvSpPr>
              <p:cNvPr id="248947" name="Line 2163"/>
              <p:cNvSpPr>
                <a:spLocks noChangeShapeType="1"/>
              </p:cNvSpPr>
              <p:nvPr/>
            </p:nvSpPr>
            <p:spPr bwMode="auto">
              <a:xfrm>
                <a:off x="4612" y="1368"/>
                <a:ext cx="64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 sz="1777"/>
              </a:p>
            </p:txBody>
          </p:sp>
          <p:sp>
            <p:nvSpPr>
              <p:cNvPr id="248948" name="Line 2164"/>
              <p:cNvSpPr>
                <a:spLocks noChangeShapeType="1"/>
              </p:cNvSpPr>
              <p:nvPr/>
            </p:nvSpPr>
            <p:spPr bwMode="auto">
              <a:xfrm>
                <a:off x="4612" y="1440"/>
                <a:ext cx="64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 sz="1777"/>
              </a:p>
            </p:txBody>
          </p:sp>
          <p:sp>
            <p:nvSpPr>
              <p:cNvPr id="248949" name="Line 2165"/>
              <p:cNvSpPr>
                <a:spLocks noChangeShapeType="1"/>
              </p:cNvSpPr>
              <p:nvPr/>
            </p:nvSpPr>
            <p:spPr bwMode="auto">
              <a:xfrm>
                <a:off x="4536" y="1516"/>
                <a:ext cx="0" cy="64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 sz="1777"/>
              </a:p>
            </p:txBody>
          </p:sp>
          <p:sp>
            <p:nvSpPr>
              <p:cNvPr id="248950" name="Line 2166"/>
              <p:cNvSpPr>
                <a:spLocks noChangeShapeType="1"/>
              </p:cNvSpPr>
              <p:nvPr/>
            </p:nvSpPr>
            <p:spPr bwMode="auto">
              <a:xfrm>
                <a:off x="4464" y="1516"/>
                <a:ext cx="0" cy="64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 sz="1777"/>
              </a:p>
            </p:txBody>
          </p:sp>
          <p:sp>
            <p:nvSpPr>
              <p:cNvPr id="248951" name="Line 2167"/>
              <p:cNvSpPr>
                <a:spLocks noChangeShapeType="1"/>
              </p:cNvSpPr>
              <p:nvPr/>
            </p:nvSpPr>
            <p:spPr bwMode="auto">
              <a:xfrm flipH="1">
                <a:off x="4316" y="1440"/>
                <a:ext cx="80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 sz="1777"/>
              </a:p>
            </p:txBody>
          </p:sp>
          <p:sp>
            <p:nvSpPr>
              <p:cNvPr id="248952" name="Line 2168"/>
              <p:cNvSpPr>
                <a:spLocks noChangeShapeType="1"/>
              </p:cNvSpPr>
              <p:nvPr/>
            </p:nvSpPr>
            <p:spPr bwMode="auto">
              <a:xfrm flipH="1">
                <a:off x="4316" y="1368"/>
                <a:ext cx="80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 sz="1777"/>
              </a:p>
            </p:txBody>
          </p:sp>
        </p:grpSp>
        <p:grpSp>
          <p:nvGrpSpPr>
            <p:cNvPr id="248953" name="Group 2169"/>
            <p:cNvGrpSpPr>
              <a:grpSpLocks/>
            </p:cNvGrpSpPr>
            <p:nvPr/>
          </p:nvGrpSpPr>
          <p:grpSpPr bwMode="auto">
            <a:xfrm>
              <a:off x="3884" y="1652"/>
              <a:ext cx="360" cy="360"/>
              <a:chOff x="3884" y="1652"/>
              <a:chExt cx="360" cy="360"/>
            </a:xfrm>
          </p:grpSpPr>
          <p:sp>
            <p:nvSpPr>
              <p:cNvPr id="248954" name="Rectangle 2170"/>
              <p:cNvSpPr>
                <a:spLocks noChangeArrowheads="1"/>
              </p:cNvSpPr>
              <p:nvPr/>
            </p:nvSpPr>
            <p:spPr bwMode="auto">
              <a:xfrm>
                <a:off x="3964" y="1732"/>
                <a:ext cx="216" cy="216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 sz="1777"/>
              </a:p>
            </p:txBody>
          </p:sp>
          <p:sp>
            <p:nvSpPr>
              <p:cNvPr id="248955" name="Line 2171"/>
              <p:cNvSpPr>
                <a:spLocks noChangeShapeType="1"/>
              </p:cNvSpPr>
              <p:nvPr/>
            </p:nvSpPr>
            <p:spPr bwMode="auto">
              <a:xfrm flipV="1">
                <a:off x="4032" y="1652"/>
                <a:ext cx="0" cy="8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 sz="1777"/>
              </a:p>
            </p:txBody>
          </p:sp>
          <p:sp>
            <p:nvSpPr>
              <p:cNvPr id="248956" name="Line 2172"/>
              <p:cNvSpPr>
                <a:spLocks noChangeShapeType="1"/>
              </p:cNvSpPr>
              <p:nvPr/>
            </p:nvSpPr>
            <p:spPr bwMode="auto">
              <a:xfrm flipV="1">
                <a:off x="4104" y="1652"/>
                <a:ext cx="0" cy="8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 sz="1777"/>
              </a:p>
            </p:txBody>
          </p:sp>
          <p:sp>
            <p:nvSpPr>
              <p:cNvPr id="248957" name="Line 2173"/>
              <p:cNvSpPr>
                <a:spLocks noChangeShapeType="1"/>
              </p:cNvSpPr>
              <p:nvPr/>
            </p:nvSpPr>
            <p:spPr bwMode="auto">
              <a:xfrm>
                <a:off x="4180" y="1800"/>
                <a:ext cx="64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 sz="1777"/>
              </a:p>
            </p:txBody>
          </p:sp>
          <p:sp>
            <p:nvSpPr>
              <p:cNvPr id="248958" name="Line 2174"/>
              <p:cNvSpPr>
                <a:spLocks noChangeShapeType="1"/>
              </p:cNvSpPr>
              <p:nvPr/>
            </p:nvSpPr>
            <p:spPr bwMode="auto">
              <a:xfrm>
                <a:off x="4180" y="1872"/>
                <a:ext cx="64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 sz="1777"/>
              </a:p>
            </p:txBody>
          </p:sp>
          <p:sp>
            <p:nvSpPr>
              <p:cNvPr id="248959" name="Line 2175"/>
              <p:cNvSpPr>
                <a:spLocks noChangeShapeType="1"/>
              </p:cNvSpPr>
              <p:nvPr/>
            </p:nvSpPr>
            <p:spPr bwMode="auto">
              <a:xfrm>
                <a:off x="4104" y="1948"/>
                <a:ext cx="0" cy="64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 sz="1777"/>
              </a:p>
            </p:txBody>
          </p:sp>
          <p:sp>
            <p:nvSpPr>
              <p:cNvPr id="248960" name="Line 2176"/>
              <p:cNvSpPr>
                <a:spLocks noChangeShapeType="1"/>
              </p:cNvSpPr>
              <p:nvPr/>
            </p:nvSpPr>
            <p:spPr bwMode="auto">
              <a:xfrm>
                <a:off x="4032" y="1948"/>
                <a:ext cx="0" cy="64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 sz="1777"/>
              </a:p>
            </p:txBody>
          </p:sp>
          <p:sp>
            <p:nvSpPr>
              <p:cNvPr id="248961" name="Line 2177"/>
              <p:cNvSpPr>
                <a:spLocks noChangeShapeType="1"/>
              </p:cNvSpPr>
              <p:nvPr/>
            </p:nvSpPr>
            <p:spPr bwMode="auto">
              <a:xfrm flipH="1">
                <a:off x="3884" y="1872"/>
                <a:ext cx="80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 sz="1777"/>
              </a:p>
            </p:txBody>
          </p:sp>
          <p:sp>
            <p:nvSpPr>
              <p:cNvPr id="248962" name="Line 2178"/>
              <p:cNvSpPr>
                <a:spLocks noChangeShapeType="1"/>
              </p:cNvSpPr>
              <p:nvPr/>
            </p:nvSpPr>
            <p:spPr bwMode="auto">
              <a:xfrm flipH="1">
                <a:off x="3884" y="1800"/>
                <a:ext cx="80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 sz="1777"/>
              </a:p>
            </p:txBody>
          </p:sp>
        </p:grpSp>
        <p:grpSp>
          <p:nvGrpSpPr>
            <p:cNvPr id="248963" name="Group 2179"/>
            <p:cNvGrpSpPr>
              <a:grpSpLocks/>
            </p:cNvGrpSpPr>
            <p:nvPr/>
          </p:nvGrpSpPr>
          <p:grpSpPr bwMode="auto">
            <a:xfrm>
              <a:off x="3452" y="1652"/>
              <a:ext cx="360" cy="360"/>
              <a:chOff x="3452" y="1652"/>
              <a:chExt cx="360" cy="360"/>
            </a:xfrm>
          </p:grpSpPr>
          <p:sp>
            <p:nvSpPr>
              <p:cNvPr id="248964" name="Rectangle 2180"/>
              <p:cNvSpPr>
                <a:spLocks noChangeArrowheads="1"/>
              </p:cNvSpPr>
              <p:nvPr/>
            </p:nvSpPr>
            <p:spPr bwMode="auto">
              <a:xfrm>
                <a:off x="3532" y="1732"/>
                <a:ext cx="216" cy="216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 sz="1777"/>
              </a:p>
            </p:txBody>
          </p:sp>
          <p:sp>
            <p:nvSpPr>
              <p:cNvPr id="248965" name="Line 2181"/>
              <p:cNvSpPr>
                <a:spLocks noChangeShapeType="1"/>
              </p:cNvSpPr>
              <p:nvPr/>
            </p:nvSpPr>
            <p:spPr bwMode="auto">
              <a:xfrm flipV="1">
                <a:off x="3600" y="1652"/>
                <a:ext cx="0" cy="8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 sz="1777"/>
              </a:p>
            </p:txBody>
          </p:sp>
          <p:sp>
            <p:nvSpPr>
              <p:cNvPr id="248966" name="Line 2182"/>
              <p:cNvSpPr>
                <a:spLocks noChangeShapeType="1"/>
              </p:cNvSpPr>
              <p:nvPr/>
            </p:nvSpPr>
            <p:spPr bwMode="auto">
              <a:xfrm flipV="1">
                <a:off x="3672" y="1652"/>
                <a:ext cx="0" cy="8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 sz="1777"/>
              </a:p>
            </p:txBody>
          </p:sp>
          <p:sp>
            <p:nvSpPr>
              <p:cNvPr id="248967" name="Line 2183"/>
              <p:cNvSpPr>
                <a:spLocks noChangeShapeType="1"/>
              </p:cNvSpPr>
              <p:nvPr/>
            </p:nvSpPr>
            <p:spPr bwMode="auto">
              <a:xfrm>
                <a:off x="3748" y="1800"/>
                <a:ext cx="64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 sz="1777"/>
              </a:p>
            </p:txBody>
          </p:sp>
          <p:sp>
            <p:nvSpPr>
              <p:cNvPr id="248968" name="Line 2184"/>
              <p:cNvSpPr>
                <a:spLocks noChangeShapeType="1"/>
              </p:cNvSpPr>
              <p:nvPr/>
            </p:nvSpPr>
            <p:spPr bwMode="auto">
              <a:xfrm>
                <a:off x="3748" y="1872"/>
                <a:ext cx="64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 sz="1777"/>
              </a:p>
            </p:txBody>
          </p:sp>
          <p:sp>
            <p:nvSpPr>
              <p:cNvPr id="248969" name="Line 2185"/>
              <p:cNvSpPr>
                <a:spLocks noChangeShapeType="1"/>
              </p:cNvSpPr>
              <p:nvPr/>
            </p:nvSpPr>
            <p:spPr bwMode="auto">
              <a:xfrm>
                <a:off x="3672" y="1948"/>
                <a:ext cx="0" cy="64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 sz="1777"/>
              </a:p>
            </p:txBody>
          </p:sp>
          <p:sp>
            <p:nvSpPr>
              <p:cNvPr id="248970" name="Line 2186"/>
              <p:cNvSpPr>
                <a:spLocks noChangeShapeType="1"/>
              </p:cNvSpPr>
              <p:nvPr/>
            </p:nvSpPr>
            <p:spPr bwMode="auto">
              <a:xfrm>
                <a:off x="3600" y="1948"/>
                <a:ext cx="0" cy="64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 sz="1777"/>
              </a:p>
            </p:txBody>
          </p:sp>
          <p:sp>
            <p:nvSpPr>
              <p:cNvPr id="248971" name="Line 2187"/>
              <p:cNvSpPr>
                <a:spLocks noChangeShapeType="1"/>
              </p:cNvSpPr>
              <p:nvPr/>
            </p:nvSpPr>
            <p:spPr bwMode="auto">
              <a:xfrm flipH="1">
                <a:off x="3452" y="1872"/>
                <a:ext cx="80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 sz="1777"/>
              </a:p>
            </p:txBody>
          </p:sp>
          <p:sp>
            <p:nvSpPr>
              <p:cNvPr id="248972" name="Line 2188"/>
              <p:cNvSpPr>
                <a:spLocks noChangeShapeType="1"/>
              </p:cNvSpPr>
              <p:nvPr/>
            </p:nvSpPr>
            <p:spPr bwMode="auto">
              <a:xfrm flipH="1">
                <a:off x="3452" y="1800"/>
                <a:ext cx="80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 sz="1777"/>
              </a:p>
            </p:txBody>
          </p:sp>
        </p:grpSp>
        <p:grpSp>
          <p:nvGrpSpPr>
            <p:cNvPr id="248973" name="Group 2189"/>
            <p:cNvGrpSpPr>
              <a:grpSpLocks/>
            </p:cNvGrpSpPr>
            <p:nvPr/>
          </p:nvGrpSpPr>
          <p:grpSpPr bwMode="auto">
            <a:xfrm>
              <a:off x="4748" y="1652"/>
              <a:ext cx="360" cy="360"/>
              <a:chOff x="4748" y="1652"/>
              <a:chExt cx="360" cy="360"/>
            </a:xfrm>
          </p:grpSpPr>
          <p:sp>
            <p:nvSpPr>
              <p:cNvPr id="248974" name="Rectangle 2190"/>
              <p:cNvSpPr>
                <a:spLocks noChangeArrowheads="1"/>
              </p:cNvSpPr>
              <p:nvPr/>
            </p:nvSpPr>
            <p:spPr bwMode="auto">
              <a:xfrm>
                <a:off x="4828" y="1732"/>
                <a:ext cx="216" cy="216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 sz="1777"/>
              </a:p>
            </p:txBody>
          </p:sp>
          <p:sp>
            <p:nvSpPr>
              <p:cNvPr id="248975" name="Line 2191"/>
              <p:cNvSpPr>
                <a:spLocks noChangeShapeType="1"/>
              </p:cNvSpPr>
              <p:nvPr/>
            </p:nvSpPr>
            <p:spPr bwMode="auto">
              <a:xfrm flipV="1">
                <a:off x="4896" y="1652"/>
                <a:ext cx="0" cy="8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 sz="1777"/>
              </a:p>
            </p:txBody>
          </p:sp>
          <p:sp>
            <p:nvSpPr>
              <p:cNvPr id="248976" name="Line 2192"/>
              <p:cNvSpPr>
                <a:spLocks noChangeShapeType="1"/>
              </p:cNvSpPr>
              <p:nvPr/>
            </p:nvSpPr>
            <p:spPr bwMode="auto">
              <a:xfrm flipV="1">
                <a:off x="4968" y="1652"/>
                <a:ext cx="0" cy="8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 sz="1777"/>
              </a:p>
            </p:txBody>
          </p:sp>
          <p:sp>
            <p:nvSpPr>
              <p:cNvPr id="248977" name="Line 2193"/>
              <p:cNvSpPr>
                <a:spLocks noChangeShapeType="1"/>
              </p:cNvSpPr>
              <p:nvPr/>
            </p:nvSpPr>
            <p:spPr bwMode="auto">
              <a:xfrm>
                <a:off x="5044" y="1800"/>
                <a:ext cx="64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 sz="1777"/>
              </a:p>
            </p:txBody>
          </p:sp>
          <p:sp>
            <p:nvSpPr>
              <p:cNvPr id="248978" name="Line 2194"/>
              <p:cNvSpPr>
                <a:spLocks noChangeShapeType="1"/>
              </p:cNvSpPr>
              <p:nvPr/>
            </p:nvSpPr>
            <p:spPr bwMode="auto">
              <a:xfrm>
                <a:off x="5044" y="1872"/>
                <a:ext cx="64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 sz="1777"/>
              </a:p>
            </p:txBody>
          </p:sp>
          <p:sp>
            <p:nvSpPr>
              <p:cNvPr id="248979" name="Line 2195"/>
              <p:cNvSpPr>
                <a:spLocks noChangeShapeType="1"/>
              </p:cNvSpPr>
              <p:nvPr/>
            </p:nvSpPr>
            <p:spPr bwMode="auto">
              <a:xfrm>
                <a:off x="4968" y="1948"/>
                <a:ext cx="0" cy="64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 sz="1777"/>
              </a:p>
            </p:txBody>
          </p:sp>
          <p:sp>
            <p:nvSpPr>
              <p:cNvPr id="248980" name="Line 2196"/>
              <p:cNvSpPr>
                <a:spLocks noChangeShapeType="1"/>
              </p:cNvSpPr>
              <p:nvPr/>
            </p:nvSpPr>
            <p:spPr bwMode="auto">
              <a:xfrm>
                <a:off x="4896" y="1948"/>
                <a:ext cx="0" cy="64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 sz="1777"/>
              </a:p>
            </p:txBody>
          </p:sp>
          <p:sp>
            <p:nvSpPr>
              <p:cNvPr id="248981" name="Line 2197"/>
              <p:cNvSpPr>
                <a:spLocks noChangeShapeType="1"/>
              </p:cNvSpPr>
              <p:nvPr/>
            </p:nvSpPr>
            <p:spPr bwMode="auto">
              <a:xfrm flipH="1">
                <a:off x="4748" y="1872"/>
                <a:ext cx="80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 sz="1777"/>
              </a:p>
            </p:txBody>
          </p:sp>
          <p:sp>
            <p:nvSpPr>
              <p:cNvPr id="248982" name="Line 2198"/>
              <p:cNvSpPr>
                <a:spLocks noChangeShapeType="1"/>
              </p:cNvSpPr>
              <p:nvPr/>
            </p:nvSpPr>
            <p:spPr bwMode="auto">
              <a:xfrm flipH="1">
                <a:off x="4748" y="1800"/>
                <a:ext cx="80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 sz="1777"/>
              </a:p>
            </p:txBody>
          </p:sp>
        </p:grpSp>
        <p:grpSp>
          <p:nvGrpSpPr>
            <p:cNvPr id="248983" name="Group 2199"/>
            <p:cNvGrpSpPr>
              <a:grpSpLocks/>
            </p:cNvGrpSpPr>
            <p:nvPr/>
          </p:nvGrpSpPr>
          <p:grpSpPr bwMode="auto">
            <a:xfrm>
              <a:off x="4316" y="1652"/>
              <a:ext cx="360" cy="360"/>
              <a:chOff x="4316" y="1652"/>
              <a:chExt cx="360" cy="360"/>
            </a:xfrm>
          </p:grpSpPr>
          <p:sp>
            <p:nvSpPr>
              <p:cNvPr id="248984" name="Rectangle 2200"/>
              <p:cNvSpPr>
                <a:spLocks noChangeArrowheads="1"/>
              </p:cNvSpPr>
              <p:nvPr/>
            </p:nvSpPr>
            <p:spPr bwMode="auto">
              <a:xfrm>
                <a:off x="4396" y="1732"/>
                <a:ext cx="216" cy="216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 sz="1777"/>
              </a:p>
            </p:txBody>
          </p:sp>
          <p:sp>
            <p:nvSpPr>
              <p:cNvPr id="248985" name="Line 2201"/>
              <p:cNvSpPr>
                <a:spLocks noChangeShapeType="1"/>
              </p:cNvSpPr>
              <p:nvPr/>
            </p:nvSpPr>
            <p:spPr bwMode="auto">
              <a:xfrm flipV="1">
                <a:off x="4464" y="1652"/>
                <a:ext cx="0" cy="8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 sz="1777"/>
              </a:p>
            </p:txBody>
          </p:sp>
          <p:sp>
            <p:nvSpPr>
              <p:cNvPr id="248986" name="Line 2202"/>
              <p:cNvSpPr>
                <a:spLocks noChangeShapeType="1"/>
              </p:cNvSpPr>
              <p:nvPr/>
            </p:nvSpPr>
            <p:spPr bwMode="auto">
              <a:xfrm flipV="1">
                <a:off x="4536" y="1652"/>
                <a:ext cx="0" cy="8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 sz="1777"/>
              </a:p>
            </p:txBody>
          </p:sp>
          <p:sp>
            <p:nvSpPr>
              <p:cNvPr id="248987" name="Line 2203"/>
              <p:cNvSpPr>
                <a:spLocks noChangeShapeType="1"/>
              </p:cNvSpPr>
              <p:nvPr/>
            </p:nvSpPr>
            <p:spPr bwMode="auto">
              <a:xfrm>
                <a:off x="4612" y="1800"/>
                <a:ext cx="64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 sz="1777"/>
              </a:p>
            </p:txBody>
          </p:sp>
          <p:sp>
            <p:nvSpPr>
              <p:cNvPr id="248988" name="Line 2204"/>
              <p:cNvSpPr>
                <a:spLocks noChangeShapeType="1"/>
              </p:cNvSpPr>
              <p:nvPr/>
            </p:nvSpPr>
            <p:spPr bwMode="auto">
              <a:xfrm>
                <a:off x="4612" y="1872"/>
                <a:ext cx="64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 sz="1777"/>
              </a:p>
            </p:txBody>
          </p:sp>
          <p:sp>
            <p:nvSpPr>
              <p:cNvPr id="248989" name="Line 2205"/>
              <p:cNvSpPr>
                <a:spLocks noChangeShapeType="1"/>
              </p:cNvSpPr>
              <p:nvPr/>
            </p:nvSpPr>
            <p:spPr bwMode="auto">
              <a:xfrm>
                <a:off x="4536" y="1948"/>
                <a:ext cx="0" cy="64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 sz="1777"/>
              </a:p>
            </p:txBody>
          </p:sp>
          <p:sp>
            <p:nvSpPr>
              <p:cNvPr id="248990" name="Line 2206"/>
              <p:cNvSpPr>
                <a:spLocks noChangeShapeType="1"/>
              </p:cNvSpPr>
              <p:nvPr/>
            </p:nvSpPr>
            <p:spPr bwMode="auto">
              <a:xfrm>
                <a:off x="4464" y="1948"/>
                <a:ext cx="0" cy="64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 sz="1777"/>
              </a:p>
            </p:txBody>
          </p:sp>
          <p:sp>
            <p:nvSpPr>
              <p:cNvPr id="248991" name="Line 2207"/>
              <p:cNvSpPr>
                <a:spLocks noChangeShapeType="1"/>
              </p:cNvSpPr>
              <p:nvPr/>
            </p:nvSpPr>
            <p:spPr bwMode="auto">
              <a:xfrm flipH="1">
                <a:off x="4316" y="1872"/>
                <a:ext cx="80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 sz="1777"/>
              </a:p>
            </p:txBody>
          </p:sp>
          <p:sp>
            <p:nvSpPr>
              <p:cNvPr id="248992" name="Line 2208"/>
              <p:cNvSpPr>
                <a:spLocks noChangeShapeType="1"/>
              </p:cNvSpPr>
              <p:nvPr/>
            </p:nvSpPr>
            <p:spPr bwMode="auto">
              <a:xfrm flipH="1">
                <a:off x="4316" y="1800"/>
                <a:ext cx="80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 sz="1777"/>
              </a:p>
            </p:txBody>
          </p:sp>
        </p:grpSp>
        <p:grpSp>
          <p:nvGrpSpPr>
            <p:cNvPr id="248993" name="Group 2209"/>
            <p:cNvGrpSpPr>
              <a:grpSpLocks/>
            </p:cNvGrpSpPr>
            <p:nvPr/>
          </p:nvGrpSpPr>
          <p:grpSpPr bwMode="auto">
            <a:xfrm>
              <a:off x="3884" y="2084"/>
              <a:ext cx="360" cy="360"/>
              <a:chOff x="3884" y="2084"/>
              <a:chExt cx="360" cy="360"/>
            </a:xfrm>
          </p:grpSpPr>
          <p:sp>
            <p:nvSpPr>
              <p:cNvPr id="248994" name="Rectangle 2210"/>
              <p:cNvSpPr>
                <a:spLocks noChangeArrowheads="1"/>
              </p:cNvSpPr>
              <p:nvPr/>
            </p:nvSpPr>
            <p:spPr bwMode="auto">
              <a:xfrm>
                <a:off x="3964" y="2164"/>
                <a:ext cx="216" cy="216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 sz="1777"/>
              </a:p>
            </p:txBody>
          </p:sp>
          <p:sp>
            <p:nvSpPr>
              <p:cNvPr id="248995" name="Line 2211"/>
              <p:cNvSpPr>
                <a:spLocks noChangeShapeType="1"/>
              </p:cNvSpPr>
              <p:nvPr/>
            </p:nvSpPr>
            <p:spPr bwMode="auto">
              <a:xfrm flipV="1">
                <a:off x="4032" y="2084"/>
                <a:ext cx="0" cy="8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 sz="1777"/>
              </a:p>
            </p:txBody>
          </p:sp>
          <p:sp>
            <p:nvSpPr>
              <p:cNvPr id="248996" name="Line 2212"/>
              <p:cNvSpPr>
                <a:spLocks noChangeShapeType="1"/>
              </p:cNvSpPr>
              <p:nvPr/>
            </p:nvSpPr>
            <p:spPr bwMode="auto">
              <a:xfrm flipV="1">
                <a:off x="4104" y="2084"/>
                <a:ext cx="0" cy="8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 sz="1777"/>
              </a:p>
            </p:txBody>
          </p:sp>
          <p:sp>
            <p:nvSpPr>
              <p:cNvPr id="248997" name="Line 2213"/>
              <p:cNvSpPr>
                <a:spLocks noChangeShapeType="1"/>
              </p:cNvSpPr>
              <p:nvPr/>
            </p:nvSpPr>
            <p:spPr bwMode="auto">
              <a:xfrm>
                <a:off x="4180" y="2232"/>
                <a:ext cx="64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 sz="1777"/>
              </a:p>
            </p:txBody>
          </p:sp>
          <p:sp>
            <p:nvSpPr>
              <p:cNvPr id="248998" name="Line 2214"/>
              <p:cNvSpPr>
                <a:spLocks noChangeShapeType="1"/>
              </p:cNvSpPr>
              <p:nvPr/>
            </p:nvSpPr>
            <p:spPr bwMode="auto">
              <a:xfrm>
                <a:off x="4180" y="2304"/>
                <a:ext cx="64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 sz="1777"/>
              </a:p>
            </p:txBody>
          </p:sp>
          <p:sp>
            <p:nvSpPr>
              <p:cNvPr id="248999" name="Line 2215"/>
              <p:cNvSpPr>
                <a:spLocks noChangeShapeType="1"/>
              </p:cNvSpPr>
              <p:nvPr/>
            </p:nvSpPr>
            <p:spPr bwMode="auto">
              <a:xfrm>
                <a:off x="4104" y="2380"/>
                <a:ext cx="0" cy="64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 sz="1777"/>
              </a:p>
            </p:txBody>
          </p:sp>
          <p:sp>
            <p:nvSpPr>
              <p:cNvPr id="249000" name="Line 2216"/>
              <p:cNvSpPr>
                <a:spLocks noChangeShapeType="1"/>
              </p:cNvSpPr>
              <p:nvPr/>
            </p:nvSpPr>
            <p:spPr bwMode="auto">
              <a:xfrm>
                <a:off x="4032" y="2380"/>
                <a:ext cx="0" cy="64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 sz="1777"/>
              </a:p>
            </p:txBody>
          </p:sp>
          <p:sp>
            <p:nvSpPr>
              <p:cNvPr id="249001" name="Line 2217"/>
              <p:cNvSpPr>
                <a:spLocks noChangeShapeType="1"/>
              </p:cNvSpPr>
              <p:nvPr/>
            </p:nvSpPr>
            <p:spPr bwMode="auto">
              <a:xfrm flipH="1">
                <a:off x="3884" y="2304"/>
                <a:ext cx="80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 sz="1777"/>
              </a:p>
            </p:txBody>
          </p:sp>
          <p:sp>
            <p:nvSpPr>
              <p:cNvPr id="249002" name="Line 2218"/>
              <p:cNvSpPr>
                <a:spLocks noChangeShapeType="1"/>
              </p:cNvSpPr>
              <p:nvPr/>
            </p:nvSpPr>
            <p:spPr bwMode="auto">
              <a:xfrm flipH="1">
                <a:off x="3884" y="2232"/>
                <a:ext cx="80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 sz="1777"/>
              </a:p>
            </p:txBody>
          </p:sp>
        </p:grpSp>
        <p:grpSp>
          <p:nvGrpSpPr>
            <p:cNvPr id="249003" name="Group 2219"/>
            <p:cNvGrpSpPr>
              <a:grpSpLocks/>
            </p:cNvGrpSpPr>
            <p:nvPr/>
          </p:nvGrpSpPr>
          <p:grpSpPr bwMode="auto">
            <a:xfrm>
              <a:off x="3452" y="2084"/>
              <a:ext cx="360" cy="360"/>
              <a:chOff x="3452" y="2084"/>
              <a:chExt cx="360" cy="360"/>
            </a:xfrm>
          </p:grpSpPr>
          <p:sp>
            <p:nvSpPr>
              <p:cNvPr id="249004" name="Rectangle 2220"/>
              <p:cNvSpPr>
                <a:spLocks noChangeArrowheads="1"/>
              </p:cNvSpPr>
              <p:nvPr/>
            </p:nvSpPr>
            <p:spPr bwMode="auto">
              <a:xfrm>
                <a:off x="3532" y="2164"/>
                <a:ext cx="216" cy="216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 sz="1777"/>
              </a:p>
            </p:txBody>
          </p:sp>
          <p:sp>
            <p:nvSpPr>
              <p:cNvPr id="249005" name="Line 2221"/>
              <p:cNvSpPr>
                <a:spLocks noChangeShapeType="1"/>
              </p:cNvSpPr>
              <p:nvPr/>
            </p:nvSpPr>
            <p:spPr bwMode="auto">
              <a:xfrm flipV="1">
                <a:off x="3600" y="2084"/>
                <a:ext cx="0" cy="8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 sz="1777"/>
              </a:p>
            </p:txBody>
          </p:sp>
          <p:sp>
            <p:nvSpPr>
              <p:cNvPr id="249006" name="Line 2222"/>
              <p:cNvSpPr>
                <a:spLocks noChangeShapeType="1"/>
              </p:cNvSpPr>
              <p:nvPr/>
            </p:nvSpPr>
            <p:spPr bwMode="auto">
              <a:xfrm flipV="1">
                <a:off x="3672" y="2084"/>
                <a:ext cx="0" cy="8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 sz="1777"/>
              </a:p>
            </p:txBody>
          </p:sp>
          <p:sp>
            <p:nvSpPr>
              <p:cNvPr id="249007" name="Line 2223"/>
              <p:cNvSpPr>
                <a:spLocks noChangeShapeType="1"/>
              </p:cNvSpPr>
              <p:nvPr/>
            </p:nvSpPr>
            <p:spPr bwMode="auto">
              <a:xfrm>
                <a:off x="3748" y="2232"/>
                <a:ext cx="64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 sz="1777"/>
              </a:p>
            </p:txBody>
          </p:sp>
          <p:sp>
            <p:nvSpPr>
              <p:cNvPr id="249008" name="Line 2224"/>
              <p:cNvSpPr>
                <a:spLocks noChangeShapeType="1"/>
              </p:cNvSpPr>
              <p:nvPr/>
            </p:nvSpPr>
            <p:spPr bwMode="auto">
              <a:xfrm>
                <a:off x="3748" y="2304"/>
                <a:ext cx="64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 sz="1777"/>
              </a:p>
            </p:txBody>
          </p:sp>
          <p:sp>
            <p:nvSpPr>
              <p:cNvPr id="249009" name="Line 2225"/>
              <p:cNvSpPr>
                <a:spLocks noChangeShapeType="1"/>
              </p:cNvSpPr>
              <p:nvPr/>
            </p:nvSpPr>
            <p:spPr bwMode="auto">
              <a:xfrm>
                <a:off x="3672" y="2380"/>
                <a:ext cx="0" cy="64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 sz="1777"/>
              </a:p>
            </p:txBody>
          </p:sp>
          <p:sp>
            <p:nvSpPr>
              <p:cNvPr id="249010" name="Line 2226"/>
              <p:cNvSpPr>
                <a:spLocks noChangeShapeType="1"/>
              </p:cNvSpPr>
              <p:nvPr/>
            </p:nvSpPr>
            <p:spPr bwMode="auto">
              <a:xfrm>
                <a:off x="3600" y="2380"/>
                <a:ext cx="0" cy="64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 sz="1777"/>
              </a:p>
            </p:txBody>
          </p:sp>
          <p:sp>
            <p:nvSpPr>
              <p:cNvPr id="249011" name="Line 2227"/>
              <p:cNvSpPr>
                <a:spLocks noChangeShapeType="1"/>
              </p:cNvSpPr>
              <p:nvPr/>
            </p:nvSpPr>
            <p:spPr bwMode="auto">
              <a:xfrm flipH="1">
                <a:off x="3452" y="2304"/>
                <a:ext cx="80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 sz="1777"/>
              </a:p>
            </p:txBody>
          </p:sp>
          <p:sp>
            <p:nvSpPr>
              <p:cNvPr id="249012" name="Line 2228"/>
              <p:cNvSpPr>
                <a:spLocks noChangeShapeType="1"/>
              </p:cNvSpPr>
              <p:nvPr/>
            </p:nvSpPr>
            <p:spPr bwMode="auto">
              <a:xfrm flipH="1">
                <a:off x="3452" y="2232"/>
                <a:ext cx="80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 sz="1777"/>
              </a:p>
            </p:txBody>
          </p:sp>
        </p:grpSp>
        <p:grpSp>
          <p:nvGrpSpPr>
            <p:cNvPr id="249013" name="Group 2229"/>
            <p:cNvGrpSpPr>
              <a:grpSpLocks/>
            </p:cNvGrpSpPr>
            <p:nvPr/>
          </p:nvGrpSpPr>
          <p:grpSpPr bwMode="auto">
            <a:xfrm>
              <a:off x="4748" y="2084"/>
              <a:ext cx="360" cy="360"/>
              <a:chOff x="4748" y="2084"/>
              <a:chExt cx="360" cy="360"/>
            </a:xfrm>
          </p:grpSpPr>
          <p:sp>
            <p:nvSpPr>
              <p:cNvPr id="249014" name="Rectangle 2230"/>
              <p:cNvSpPr>
                <a:spLocks noChangeArrowheads="1"/>
              </p:cNvSpPr>
              <p:nvPr/>
            </p:nvSpPr>
            <p:spPr bwMode="auto">
              <a:xfrm>
                <a:off x="4828" y="2164"/>
                <a:ext cx="216" cy="216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 sz="1777"/>
              </a:p>
            </p:txBody>
          </p:sp>
          <p:sp>
            <p:nvSpPr>
              <p:cNvPr id="249015" name="Line 2231"/>
              <p:cNvSpPr>
                <a:spLocks noChangeShapeType="1"/>
              </p:cNvSpPr>
              <p:nvPr/>
            </p:nvSpPr>
            <p:spPr bwMode="auto">
              <a:xfrm flipV="1">
                <a:off x="4896" y="2084"/>
                <a:ext cx="0" cy="8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 sz="1777"/>
              </a:p>
            </p:txBody>
          </p:sp>
          <p:sp>
            <p:nvSpPr>
              <p:cNvPr id="249016" name="Line 2232"/>
              <p:cNvSpPr>
                <a:spLocks noChangeShapeType="1"/>
              </p:cNvSpPr>
              <p:nvPr/>
            </p:nvSpPr>
            <p:spPr bwMode="auto">
              <a:xfrm flipV="1">
                <a:off x="4968" y="2084"/>
                <a:ext cx="0" cy="8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 sz="1777"/>
              </a:p>
            </p:txBody>
          </p:sp>
          <p:sp>
            <p:nvSpPr>
              <p:cNvPr id="249017" name="Line 2233"/>
              <p:cNvSpPr>
                <a:spLocks noChangeShapeType="1"/>
              </p:cNvSpPr>
              <p:nvPr/>
            </p:nvSpPr>
            <p:spPr bwMode="auto">
              <a:xfrm>
                <a:off x="5044" y="2232"/>
                <a:ext cx="64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 sz="1777"/>
              </a:p>
            </p:txBody>
          </p:sp>
          <p:sp>
            <p:nvSpPr>
              <p:cNvPr id="249018" name="Line 2234"/>
              <p:cNvSpPr>
                <a:spLocks noChangeShapeType="1"/>
              </p:cNvSpPr>
              <p:nvPr/>
            </p:nvSpPr>
            <p:spPr bwMode="auto">
              <a:xfrm>
                <a:off x="5044" y="2304"/>
                <a:ext cx="64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 sz="1777"/>
              </a:p>
            </p:txBody>
          </p:sp>
          <p:sp>
            <p:nvSpPr>
              <p:cNvPr id="249019" name="Line 2235"/>
              <p:cNvSpPr>
                <a:spLocks noChangeShapeType="1"/>
              </p:cNvSpPr>
              <p:nvPr/>
            </p:nvSpPr>
            <p:spPr bwMode="auto">
              <a:xfrm>
                <a:off x="4968" y="2380"/>
                <a:ext cx="0" cy="64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 sz="1777"/>
              </a:p>
            </p:txBody>
          </p:sp>
          <p:sp>
            <p:nvSpPr>
              <p:cNvPr id="249020" name="Line 2236"/>
              <p:cNvSpPr>
                <a:spLocks noChangeShapeType="1"/>
              </p:cNvSpPr>
              <p:nvPr/>
            </p:nvSpPr>
            <p:spPr bwMode="auto">
              <a:xfrm>
                <a:off x="4896" y="2380"/>
                <a:ext cx="0" cy="64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 sz="1777"/>
              </a:p>
            </p:txBody>
          </p:sp>
          <p:sp>
            <p:nvSpPr>
              <p:cNvPr id="249021" name="Line 2237"/>
              <p:cNvSpPr>
                <a:spLocks noChangeShapeType="1"/>
              </p:cNvSpPr>
              <p:nvPr/>
            </p:nvSpPr>
            <p:spPr bwMode="auto">
              <a:xfrm flipH="1">
                <a:off x="4748" y="2304"/>
                <a:ext cx="80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 sz="1777"/>
              </a:p>
            </p:txBody>
          </p:sp>
          <p:sp>
            <p:nvSpPr>
              <p:cNvPr id="249022" name="Line 2238"/>
              <p:cNvSpPr>
                <a:spLocks noChangeShapeType="1"/>
              </p:cNvSpPr>
              <p:nvPr/>
            </p:nvSpPr>
            <p:spPr bwMode="auto">
              <a:xfrm flipH="1">
                <a:off x="4748" y="2232"/>
                <a:ext cx="80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 sz="1777"/>
              </a:p>
            </p:txBody>
          </p:sp>
        </p:grpSp>
        <p:grpSp>
          <p:nvGrpSpPr>
            <p:cNvPr id="249023" name="Group 2239"/>
            <p:cNvGrpSpPr>
              <a:grpSpLocks/>
            </p:cNvGrpSpPr>
            <p:nvPr/>
          </p:nvGrpSpPr>
          <p:grpSpPr bwMode="auto">
            <a:xfrm>
              <a:off x="4316" y="2084"/>
              <a:ext cx="360" cy="360"/>
              <a:chOff x="4316" y="2084"/>
              <a:chExt cx="360" cy="360"/>
            </a:xfrm>
          </p:grpSpPr>
          <p:sp>
            <p:nvSpPr>
              <p:cNvPr id="249024" name="Rectangle 2240"/>
              <p:cNvSpPr>
                <a:spLocks noChangeArrowheads="1"/>
              </p:cNvSpPr>
              <p:nvPr/>
            </p:nvSpPr>
            <p:spPr bwMode="auto">
              <a:xfrm>
                <a:off x="4396" y="2164"/>
                <a:ext cx="216" cy="216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 sz="1777"/>
              </a:p>
            </p:txBody>
          </p:sp>
          <p:sp>
            <p:nvSpPr>
              <p:cNvPr id="249025" name="Line 2241"/>
              <p:cNvSpPr>
                <a:spLocks noChangeShapeType="1"/>
              </p:cNvSpPr>
              <p:nvPr/>
            </p:nvSpPr>
            <p:spPr bwMode="auto">
              <a:xfrm flipV="1">
                <a:off x="4464" y="2084"/>
                <a:ext cx="0" cy="8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 sz="1777"/>
              </a:p>
            </p:txBody>
          </p:sp>
          <p:sp>
            <p:nvSpPr>
              <p:cNvPr id="249026" name="Line 2242"/>
              <p:cNvSpPr>
                <a:spLocks noChangeShapeType="1"/>
              </p:cNvSpPr>
              <p:nvPr/>
            </p:nvSpPr>
            <p:spPr bwMode="auto">
              <a:xfrm flipV="1">
                <a:off x="4536" y="2084"/>
                <a:ext cx="0" cy="8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 sz="1777"/>
              </a:p>
            </p:txBody>
          </p:sp>
          <p:sp>
            <p:nvSpPr>
              <p:cNvPr id="249027" name="Line 2243"/>
              <p:cNvSpPr>
                <a:spLocks noChangeShapeType="1"/>
              </p:cNvSpPr>
              <p:nvPr/>
            </p:nvSpPr>
            <p:spPr bwMode="auto">
              <a:xfrm>
                <a:off x="4612" y="2232"/>
                <a:ext cx="64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 sz="1777"/>
              </a:p>
            </p:txBody>
          </p:sp>
          <p:sp>
            <p:nvSpPr>
              <p:cNvPr id="249028" name="Line 2244"/>
              <p:cNvSpPr>
                <a:spLocks noChangeShapeType="1"/>
              </p:cNvSpPr>
              <p:nvPr/>
            </p:nvSpPr>
            <p:spPr bwMode="auto">
              <a:xfrm>
                <a:off x="4612" y="2304"/>
                <a:ext cx="64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 sz="1777"/>
              </a:p>
            </p:txBody>
          </p:sp>
          <p:sp>
            <p:nvSpPr>
              <p:cNvPr id="249029" name="Line 2245"/>
              <p:cNvSpPr>
                <a:spLocks noChangeShapeType="1"/>
              </p:cNvSpPr>
              <p:nvPr/>
            </p:nvSpPr>
            <p:spPr bwMode="auto">
              <a:xfrm>
                <a:off x="4536" y="2380"/>
                <a:ext cx="0" cy="64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 sz="1777"/>
              </a:p>
            </p:txBody>
          </p:sp>
          <p:sp>
            <p:nvSpPr>
              <p:cNvPr id="249030" name="Line 2246"/>
              <p:cNvSpPr>
                <a:spLocks noChangeShapeType="1"/>
              </p:cNvSpPr>
              <p:nvPr/>
            </p:nvSpPr>
            <p:spPr bwMode="auto">
              <a:xfrm>
                <a:off x="4464" y="2380"/>
                <a:ext cx="0" cy="64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 sz="1777"/>
              </a:p>
            </p:txBody>
          </p:sp>
          <p:sp>
            <p:nvSpPr>
              <p:cNvPr id="249031" name="Line 2247"/>
              <p:cNvSpPr>
                <a:spLocks noChangeShapeType="1"/>
              </p:cNvSpPr>
              <p:nvPr/>
            </p:nvSpPr>
            <p:spPr bwMode="auto">
              <a:xfrm flipH="1">
                <a:off x="4316" y="2304"/>
                <a:ext cx="80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 sz="1777"/>
              </a:p>
            </p:txBody>
          </p:sp>
          <p:sp>
            <p:nvSpPr>
              <p:cNvPr id="249032" name="Line 2248"/>
              <p:cNvSpPr>
                <a:spLocks noChangeShapeType="1"/>
              </p:cNvSpPr>
              <p:nvPr/>
            </p:nvSpPr>
            <p:spPr bwMode="auto">
              <a:xfrm flipH="1">
                <a:off x="4316" y="2232"/>
                <a:ext cx="80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 sz="1777"/>
              </a:p>
            </p:txBody>
          </p:sp>
        </p:grpSp>
        <p:grpSp>
          <p:nvGrpSpPr>
            <p:cNvPr id="249033" name="Group 2249"/>
            <p:cNvGrpSpPr>
              <a:grpSpLocks/>
            </p:cNvGrpSpPr>
            <p:nvPr/>
          </p:nvGrpSpPr>
          <p:grpSpPr bwMode="auto">
            <a:xfrm>
              <a:off x="3884" y="2516"/>
              <a:ext cx="360" cy="360"/>
              <a:chOff x="3884" y="2516"/>
              <a:chExt cx="360" cy="360"/>
            </a:xfrm>
          </p:grpSpPr>
          <p:sp>
            <p:nvSpPr>
              <p:cNvPr id="249034" name="Rectangle 2250"/>
              <p:cNvSpPr>
                <a:spLocks noChangeArrowheads="1"/>
              </p:cNvSpPr>
              <p:nvPr/>
            </p:nvSpPr>
            <p:spPr bwMode="auto">
              <a:xfrm>
                <a:off x="3964" y="2596"/>
                <a:ext cx="216" cy="216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 sz="1777"/>
              </a:p>
            </p:txBody>
          </p:sp>
          <p:sp>
            <p:nvSpPr>
              <p:cNvPr id="249035" name="Line 2251"/>
              <p:cNvSpPr>
                <a:spLocks noChangeShapeType="1"/>
              </p:cNvSpPr>
              <p:nvPr/>
            </p:nvSpPr>
            <p:spPr bwMode="auto">
              <a:xfrm flipV="1">
                <a:off x="4032" y="2516"/>
                <a:ext cx="0" cy="8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 sz="1777"/>
              </a:p>
            </p:txBody>
          </p:sp>
          <p:sp>
            <p:nvSpPr>
              <p:cNvPr id="249036" name="Line 2252"/>
              <p:cNvSpPr>
                <a:spLocks noChangeShapeType="1"/>
              </p:cNvSpPr>
              <p:nvPr/>
            </p:nvSpPr>
            <p:spPr bwMode="auto">
              <a:xfrm flipV="1">
                <a:off x="4104" y="2516"/>
                <a:ext cx="0" cy="8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 sz="1777"/>
              </a:p>
            </p:txBody>
          </p:sp>
          <p:sp>
            <p:nvSpPr>
              <p:cNvPr id="249037" name="Line 2253"/>
              <p:cNvSpPr>
                <a:spLocks noChangeShapeType="1"/>
              </p:cNvSpPr>
              <p:nvPr/>
            </p:nvSpPr>
            <p:spPr bwMode="auto">
              <a:xfrm>
                <a:off x="4180" y="2664"/>
                <a:ext cx="64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 sz="1777"/>
              </a:p>
            </p:txBody>
          </p:sp>
          <p:sp>
            <p:nvSpPr>
              <p:cNvPr id="249038" name="Line 2254"/>
              <p:cNvSpPr>
                <a:spLocks noChangeShapeType="1"/>
              </p:cNvSpPr>
              <p:nvPr/>
            </p:nvSpPr>
            <p:spPr bwMode="auto">
              <a:xfrm>
                <a:off x="4180" y="2736"/>
                <a:ext cx="64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 sz="1777"/>
              </a:p>
            </p:txBody>
          </p:sp>
          <p:sp>
            <p:nvSpPr>
              <p:cNvPr id="249039" name="Line 2255"/>
              <p:cNvSpPr>
                <a:spLocks noChangeShapeType="1"/>
              </p:cNvSpPr>
              <p:nvPr/>
            </p:nvSpPr>
            <p:spPr bwMode="auto">
              <a:xfrm>
                <a:off x="4104" y="2812"/>
                <a:ext cx="0" cy="64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 sz="1777"/>
              </a:p>
            </p:txBody>
          </p:sp>
          <p:sp>
            <p:nvSpPr>
              <p:cNvPr id="249040" name="Line 2256"/>
              <p:cNvSpPr>
                <a:spLocks noChangeShapeType="1"/>
              </p:cNvSpPr>
              <p:nvPr/>
            </p:nvSpPr>
            <p:spPr bwMode="auto">
              <a:xfrm>
                <a:off x="4032" y="2812"/>
                <a:ext cx="0" cy="64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 sz="1777"/>
              </a:p>
            </p:txBody>
          </p:sp>
          <p:sp>
            <p:nvSpPr>
              <p:cNvPr id="249041" name="Line 2257"/>
              <p:cNvSpPr>
                <a:spLocks noChangeShapeType="1"/>
              </p:cNvSpPr>
              <p:nvPr/>
            </p:nvSpPr>
            <p:spPr bwMode="auto">
              <a:xfrm flipH="1">
                <a:off x="3884" y="2736"/>
                <a:ext cx="80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 sz="1777"/>
              </a:p>
            </p:txBody>
          </p:sp>
          <p:sp>
            <p:nvSpPr>
              <p:cNvPr id="249042" name="Line 2258"/>
              <p:cNvSpPr>
                <a:spLocks noChangeShapeType="1"/>
              </p:cNvSpPr>
              <p:nvPr/>
            </p:nvSpPr>
            <p:spPr bwMode="auto">
              <a:xfrm flipH="1">
                <a:off x="3884" y="2664"/>
                <a:ext cx="80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 sz="1777"/>
              </a:p>
            </p:txBody>
          </p:sp>
        </p:grpSp>
        <p:grpSp>
          <p:nvGrpSpPr>
            <p:cNvPr id="249043" name="Group 2259"/>
            <p:cNvGrpSpPr>
              <a:grpSpLocks/>
            </p:cNvGrpSpPr>
            <p:nvPr/>
          </p:nvGrpSpPr>
          <p:grpSpPr bwMode="auto">
            <a:xfrm>
              <a:off x="3452" y="2516"/>
              <a:ext cx="360" cy="360"/>
              <a:chOff x="3452" y="2516"/>
              <a:chExt cx="360" cy="360"/>
            </a:xfrm>
          </p:grpSpPr>
          <p:sp>
            <p:nvSpPr>
              <p:cNvPr id="249044" name="Rectangle 2260"/>
              <p:cNvSpPr>
                <a:spLocks noChangeArrowheads="1"/>
              </p:cNvSpPr>
              <p:nvPr/>
            </p:nvSpPr>
            <p:spPr bwMode="auto">
              <a:xfrm>
                <a:off x="3532" y="2596"/>
                <a:ext cx="216" cy="216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 sz="1777"/>
              </a:p>
            </p:txBody>
          </p:sp>
          <p:sp>
            <p:nvSpPr>
              <p:cNvPr id="249045" name="Line 2261"/>
              <p:cNvSpPr>
                <a:spLocks noChangeShapeType="1"/>
              </p:cNvSpPr>
              <p:nvPr/>
            </p:nvSpPr>
            <p:spPr bwMode="auto">
              <a:xfrm flipV="1">
                <a:off x="3600" y="2516"/>
                <a:ext cx="0" cy="8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 sz="1777"/>
              </a:p>
            </p:txBody>
          </p:sp>
          <p:sp>
            <p:nvSpPr>
              <p:cNvPr id="249046" name="Line 2262"/>
              <p:cNvSpPr>
                <a:spLocks noChangeShapeType="1"/>
              </p:cNvSpPr>
              <p:nvPr/>
            </p:nvSpPr>
            <p:spPr bwMode="auto">
              <a:xfrm flipV="1">
                <a:off x="3672" y="2516"/>
                <a:ext cx="0" cy="8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 sz="1777"/>
              </a:p>
            </p:txBody>
          </p:sp>
          <p:sp>
            <p:nvSpPr>
              <p:cNvPr id="249047" name="Line 2263"/>
              <p:cNvSpPr>
                <a:spLocks noChangeShapeType="1"/>
              </p:cNvSpPr>
              <p:nvPr/>
            </p:nvSpPr>
            <p:spPr bwMode="auto">
              <a:xfrm>
                <a:off x="3748" y="2664"/>
                <a:ext cx="64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 sz="1777"/>
              </a:p>
            </p:txBody>
          </p:sp>
          <p:sp>
            <p:nvSpPr>
              <p:cNvPr id="249048" name="Line 2264"/>
              <p:cNvSpPr>
                <a:spLocks noChangeShapeType="1"/>
              </p:cNvSpPr>
              <p:nvPr/>
            </p:nvSpPr>
            <p:spPr bwMode="auto">
              <a:xfrm>
                <a:off x="3748" y="2736"/>
                <a:ext cx="64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 sz="1777"/>
              </a:p>
            </p:txBody>
          </p:sp>
          <p:sp>
            <p:nvSpPr>
              <p:cNvPr id="249049" name="Line 2265"/>
              <p:cNvSpPr>
                <a:spLocks noChangeShapeType="1"/>
              </p:cNvSpPr>
              <p:nvPr/>
            </p:nvSpPr>
            <p:spPr bwMode="auto">
              <a:xfrm>
                <a:off x="3672" y="2812"/>
                <a:ext cx="0" cy="64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 sz="1777"/>
              </a:p>
            </p:txBody>
          </p:sp>
          <p:sp>
            <p:nvSpPr>
              <p:cNvPr id="249050" name="Line 2266"/>
              <p:cNvSpPr>
                <a:spLocks noChangeShapeType="1"/>
              </p:cNvSpPr>
              <p:nvPr/>
            </p:nvSpPr>
            <p:spPr bwMode="auto">
              <a:xfrm>
                <a:off x="3600" y="2812"/>
                <a:ext cx="0" cy="64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 sz="1777"/>
              </a:p>
            </p:txBody>
          </p:sp>
          <p:sp>
            <p:nvSpPr>
              <p:cNvPr id="249051" name="Line 2267"/>
              <p:cNvSpPr>
                <a:spLocks noChangeShapeType="1"/>
              </p:cNvSpPr>
              <p:nvPr/>
            </p:nvSpPr>
            <p:spPr bwMode="auto">
              <a:xfrm flipH="1">
                <a:off x="3452" y="2736"/>
                <a:ext cx="80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 sz="1777"/>
              </a:p>
            </p:txBody>
          </p:sp>
          <p:sp>
            <p:nvSpPr>
              <p:cNvPr id="249052" name="Line 2268"/>
              <p:cNvSpPr>
                <a:spLocks noChangeShapeType="1"/>
              </p:cNvSpPr>
              <p:nvPr/>
            </p:nvSpPr>
            <p:spPr bwMode="auto">
              <a:xfrm flipH="1">
                <a:off x="3452" y="2664"/>
                <a:ext cx="80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 sz="1777"/>
              </a:p>
            </p:txBody>
          </p:sp>
        </p:grpSp>
        <p:grpSp>
          <p:nvGrpSpPr>
            <p:cNvPr id="249053" name="Group 2269"/>
            <p:cNvGrpSpPr>
              <a:grpSpLocks/>
            </p:cNvGrpSpPr>
            <p:nvPr/>
          </p:nvGrpSpPr>
          <p:grpSpPr bwMode="auto">
            <a:xfrm>
              <a:off x="4748" y="2516"/>
              <a:ext cx="360" cy="360"/>
              <a:chOff x="4748" y="2516"/>
              <a:chExt cx="360" cy="360"/>
            </a:xfrm>
          </p:grpSpPr>
          <p:sp>
            <p:nvSpPr>
              <p:cNvPr id="249054" name="Rectangle 2270"/>
              <p:cNvSpPr>
                <a:spLocks noChangeArrowheads="1"/>
              </p:cNvSpPr>
              <p:nvPr/>
            </p:nvSpPr>
            <p:spPr bwMode="auto">
              <a:xfrm>
                <a:off x="4828" y="2596"/>
                <a:ext cx="216" cy="216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 sz="1777"/>
              </a:p>
            </p:txBody>
          </p:sp>
          <p:sp>
            <p:nvSpPr>
              <p:cNvPr id="249055" name="Line 2271"/>
              <p:cNvSpPr>
                <a:spLocks noChangeShapeType="1"/>
              </p:cNvSpPr>
              <p:nvPr/>
            </p:nvSpPr>
            <p:spPr bwMode="auto">
              <a:xfrm flipV="1">
                <a:off x="4896" y="2516"/>
                <a:ext cx="0" cy="8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 sz="1777"/>
              </a:p>
            </p:txBody>
          </p:sp>
          <p:sp>
            <p:nvSpPr>
              <p:cNvPr id="249056" name="Line 2272"/>
              <p:cNvSpPr>
                <a:spLocks noChangeShapeType="1"/>
              </p:cNvSpPr>
              <p:nvPr/>
            </p:nvSpPr>
            <p:spPr bwMode="auto">
              <a:xfrm flipV="1">
                <a:off x="4968" y="2516"/>
                <a:ext cx="0" cy="8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 sz="1777"/>
              </a:p>
            </p:txBody>
          </p:sp>
          <p:sp>
            <p:nvSpPr>
              <p:cNvPr id="249057" name="Line 2273"/>
              <p:cNvSpPr>
                <a:spLocks noChangeShapeType="1"/>
              </p:cNvSpPr>
              <p:nvPr/>
            </p:nvSpPr>
            <p:spPr bwMode="auto">
              <a:xfrm>
                <a:off x="5044" y="2664"/>
                <a:ext cx="64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 sz="1777"/>
              </a:p>
            </p:txBody>
          </p:sp>
          <p:sp>
            <p:nvSpPr>
              <p:cNvPr id="249058" name="Line 2274"/>
              <p:cNvSpPr>
                <a:spLocks noChangeShapeType="1"/>
              </p:cNvSpPr>
              <p:nvPr/>
            </p:nvSpPr>
            <p:spPr bwMode="auto">
              <a:xfrm>
                <a:off x="5044" y="2736"/>
                <a:ext cx="64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 sz="1777"/>
              </a:p>
            </p:txBody>
          </p:sp>
          <p:sp>
            <p:nvSpPr>
              <p:cNvPr id="249059" name="Line 2275"/>
              <p:cNvSpPr>
                <a:spLocks noChangeShapeType="1"/>
              </p:cNvSpPr>
              <p:nvPr/>
            </p:nvSpPr>
            <p:spPr bwMode="auto">
              <a:xfrm>
                <a:off x="4968" y="2812"/>
                <a:ext cx="0" cy="64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 sz="1777"/>
              </a:p>
            </p:txBody>
          </p:sp>
          <p:sp>
            <p:nvSpPr>
              <p:cNvPr id="249060" name="Line 2276"/>
              <p:cNvSpPr>
                <a:spLocks noChangeShapeType="1"/>
              </p:cNvSpPr>
              <p:nvPr/>
            </p:nvSpPr>
            <p:spPr bwMode="auto">
              <a:xfrm>
                <a:off x="4896" y="2812"/>
                <a:ext cx="0" cy="64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 sz="1777"/>
              </a:p>
            </p:txBody>
          </p:sp>
          <p:sp>
            <p:nvSpPr>
              <p:cNvPr id="249061" name="Line 2277"/>
              <p:cNvSpPr>
                <a:spLocks noChangeShapeType="1"/>
              </p:cNvSpPr>
              <p:nvPr/>
            </p:nvSpPr>
            <p:spPr bwMode="auto">
              <a:xfrm flipH="1">
                <a:off x="4748" y="2736"/>
                <a:ext cx="80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 sz="1777"/>
              </a:p>
            </p:txBody>
          </p:sp>
          <p:sp>
            <p:nvSpPr>
              <p:cNvPr id="249062" name="Line 2278"/>
              <p:cNvSpPr>
                <a:spLocks noChangeShapeType="1"/>
              </p:cNvSpPr>
              <p:nvPr/>
            </p:nvSpPr>
            <p:spPr bwMode="auto">
              <a:xfrm flipH="1">
                <a:off x="4748" y="2664"/>
                <a:ext cx="80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 sz="1777"/>
              </a:p>
            </p:txBody>
          </p:sp>
        </p:grpSp>
        <p:grpSp>
          <p:nvGrpSpPr>
            <p:cNvPr id="249063" name="Group 2279"/>
            <p:cNvGrpSpPr>
              <a:grpSpLocks/>
            </p:cNvGrpSpPr>
            <p:nvPr/>
          </p:nvGrpSpPr>
          <p:grpSpPr bwMode="auto">
            <a:xfrm>
              <a:off x="4316" y="2516"/>
              <a:ext cx="360" cy="360"/>
              <a:chOff x="4316" y="2516"/>
              <a:chExt cx="360" cy="360"/>
            </a:xfrm>
          </p:grpSpPr>
          <p:sp>
            <p:nvSpPr>
              <p:cNvPr id="249064" name="Rectangle 2280"/>
              <p:cNvSpPr>
                <a:spLocks noChangeArrowheads="1"/>
              </p:cNvSpPr>
              <p:nvPr/>
            </p:nvSpPr>
            <p:spPr bwMode="auto">
              <a:xfrm>
                <a:off x="4396" y="2596"/>
                <a:ext cx="216" cy="216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 sz="1777"/>
              </a:p>
            </p:txBody>
          </p:sp>
          <p:sp>
            <p:nvSpPr>
              <p:cNvPr id="249065" name="Line 2281"/>
              <p:cNvSpPr>
                <a:spLocks noChangeShapeType="1"/>
              </p:cNvSpPr>
              <p:nvPr/>
            </p:nvSpPr>
            <p:spPr bwMode="auto">
              <a:xfrm flipV="1">
                <a:off x="4464" y="2516"/>
                <a:ext cx="0" cy="8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 sz="1777"/>
              </a:p>
            </p:txBody>
          </p:sp>
          <p:sp>
            <p:nvSpPr>
              <p:cNvPr id="249066" name="Line 2282"/>
              <p:cNvSpPr>
                <a:spLocks noChangeShapeType="1"/>
              </p:cNvSpPr>
              <p:nvPr/>
            </p:nvSpPr>
            <p:spPr bwMode="auto">
              <a:xfrm flipV="1">
                <a:off x="4536" y="2516"/>
                <a:ext cx="0" cy="8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 sz="1777"/>
              </a:p>
            </p:txBody>
          </p:sp>
          <p:sp>
            <p:nvSpPr>
              <p:cNvPr id="249067" name="Line 2283"/>
              <p:cNvSpPr>
                <a:spLocks noChangeShapeType="1"/>
              </p:cNvSpPr>
              <p:nvPr/>
            </p:nvSpPr>
            <p:spPr bwMode="auto">
              <a:xfrm>
                <a:off x="4612" y="2664"/>
                <a:ext cx="64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 sz="1777"/>
              </a:p>
            </p:txBody>
          </p:sp>
          <p:sp>
            <p:nvSpPr>
              <p:cNvPr id="249068" name="Line 2284"/>
              <p:cNvSpPr>
                <a:spLocks noChangeShapeType="1"/>
              </p:cNvSpPr>
              <p:nvPr/>
            </p:nvSpPr>
            <p:spPr bwMode="auto">
              <a:xfrm>
                <a:off x="4612" y="2736"/>
                <a:ext cx="64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 sz="1777"/>
              </a:p>
            </p:txBody>
          </p:sp>
          <p:sp>
            <p:nvSpPr>
              <p:cNvPr id="249069" name="Line 2285"/>
              <p:cNvSpPr>
                <a:spLocks noChangeShapeType="1"/>
              </p:cNvSpPr>
              <p:nvPr/>
            </p:nvSpPr>
            <p:spPr bwMode="auto">
              <a:xfrm>
                <a:off x="4536" y="2812"/>
                <a:ext cx="0" cy="64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 sz="1777"/>
              </a:p>
            </p:txBody>
          </p:sp>
          <p:sp>
            <p:nvSpPr>
              <p:cNvPr id="249070" name="Line 2286"/>
              <p:cNvSpPr>
                <a:spLocks noChangeShapeType="1"/>
              </p:cNvSpPr>
              <p:nvPr/>
            </p:nvSpPr>
            <p:spPr bwMode="auto">
              <a:xfrm>
                <a:off x="4464" y="2812"/>
                <a:ext cx="0" cy="64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 sz="1777"/>
              </a:p>
            </p:txBody>
          </p:sp>
          <p:sp>
            <p:nvSpPr>
              <p:cNvPr id="249071" name="Line 2287"/>
              <p:cNvSpPr>
                <a:spLocks noChangeShapeType="1"/>
              </p:cNvSpPr>
              <p:nvPr/>
            </p:nvSpPr>
            <p:spPr bwMode="auto">
              <a:xfrm flipH="1">
                <a:off x="4316" y="2736"/>
                <a:ext cx="80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 sz="1777"/>
              </a:p>
            </p:txBody>
          </p:sp>
          <p:sp>
            <p:nvSpPr>
              <p:cNvPr id="249072" name="Line 2288"/>
              <p:cNvSpPr>
                <a:spLocks noChangeShapeType="1"/>
              </p:cNvSpPr>
              <p:nvPr/>
            </p:nvSpPr>
            <p:spPr bwMode="auto">
              <a:xfrm flipH="1">
                <a:off x="4316" y="2664"/>
                <a:ext cx="80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 sz="1777"/>
              </a:p>
            </p:txBody>
          </p:sp>
        </p:grpSp>
      </p:grpSp>
      <p:sp>
        <p:nvSpPr>
          <p:cNvPr id="249073" name="Rectangle 2289"/>
          <p:cNvSpPr>
            <a:spLocks noChangeArrowheads="1"/>
          </p:cNvSpPr>
          <p:nvPr/>
        </p:nvSpPr>
        <p:spPr bwMode="auto">
          <a:xfrm>
            <a:off x="1820721" y="4939766"/>
            <a:ext cx="8550559" cy="11032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8806" tIns="26643" rIns="18806" bIns="26643"/>
          <a:lstStyle>
            <a:lvl1pPr algn="l">
              <a:tabLst>
                <a:tab pos="457200" algn="l"/>
                <a:tab pos="914400" algn="l"/>
                <a:tab pos="137160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algn="l">
              <a:tabLst>
                <a:tab pos="457200" algn="l"/>
                <a:tab pos="914400" algn="l"/>
                <a:tab pos="137160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algn="l">
              <a:tabLst>
                <a:tab pos="457200" algn="l"/>
                <a:tab pos="914400" algn="l"/>
                <a:tab pos="137160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algn="l">
              <a:tabLst>
                <a:tab pos="457200" algn="l"/>
                <a:tab pos="914400" algn="l"/>
                <a:tab pos="137160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algn="l">
              <a:tabLst>
                <a:tab pos="457200" algn="l"/>
                <a:tab pos="914400" algn="l"/>
                <a:tab pos="137160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  <a:tab pos="914400" algn="l"/>
                <a:tab pos="137160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  <a:tab pos="914400" algn="l"/>
                <a:tab pos="137160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  <a:tab pos="914400" algn="l"/>
                <a:tab pos="137160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  <a:tab pos="914400" algn="l"/>
                <a:tab pos="137160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ts val="2172"/>
              </a:lnSpc>
              <a:spcBef>
                <a:spcPts val="592"/>
              </a:spcBef>
            </a:pPr>
            <a:endParaRPr lang="en-US" altLang="en-US" sz="1777" b="1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249074" name="Rectangle 2290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Field-Programmable Gate Arrays</a:t>
            </a:r>
          </a:p>
        </p:txBody>
      </p:sp>
      <p:sp>
        <p:nvSpPr>
          <p:cNvPr id="249075" name="Rectangle 2291"/>
          <p:cNvSpPr>
            <a:spLocks noGrp="1" noChangeArrowheads="1"/>
          </p:cNvSpPr>
          <p:nvPr>
            <p:ph type="body" idx="1"/>
          </p:nvPr>
        </p:nvSpPr>
        <p:spPr>
          <a:xfrm>
            <a:off x="1977439" y="1553081"/>
            <a:ext cx="8494141" cy="4457073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20000"/>
              </a:lnSpc>
            </a:pPr>
            <a:r>
              <a:rPr lang="en-US" altLang="en-US" sz="1580"/>
              <a:t>Logic blocks</a:t>
            </a:r>
          </a:p>
          <a:p>
            <a:pPr lvl="1">
              <a:lnSpc>
                <a:spcPct val="120000"/>
              </a:lnSpc>
            </a:pPr>
            <a:r>
              <a:rPr lang="en-US" altLang="en-US" sz="1580"/>
              <a:t>to implement combinational</a:t>
            </a:r>
            <a:br>
              <a:rPr lang="en-US" altLang="en-US" sz="1580"/>
            </a:br>
            <a:r>
              <a:rPr lang="en-US" altLang="en-US" sz="1580"/>
              <a:t>and sequential logic</a:t>
            </a:r>
          </a:p>
          <a:p>
            <a:pPr>
              <a:lnSpc>
                <a:spcPct val="120000"/>
              </a:lnSpc>
            </a:pPr>
            <a:r>
              <a:rPr lang="en-US" altLang="en-US" sz="1580"/>
              <a:t>Interconnect</a:t>
            </a:r>
          </a:p>
          <a:p>
            <a:pPr lvl="1">
              <a:lnSpc>
                <a:spcPct val="120000"/>
              </a:lnSpc>
            </a:pPr>
            <a:r>
              <a:rPr lang="en-US" altLang="en-US" sz="1580"/>
              <a:t>wires to connect inputs and</a:t>
            </a:r>
            <a:br>
              <a:rPr lang="en-US" altLang="en-US" sz="1580"/>
            </a:br>
            <a:r>
              <a:rPr lang="en-US" altLang="en-US" sz="1580"/>
              <a:t>outputs to logic blocks</a:t>
            </a:r>
          </a:p>
          <a:p>
            <a:pPr>
              <a:lnSpc>
                <a:spcPct val="120000"/>
              </a:lnSpc>
            </a:pPr>
            <a:r>
              <a:rPr lang="en-US" altLang="en-US" sz="1580"/>
              <a:t>I/O blocks</a:t>
            </a:r>
          </a:p>
          <a:p>
            <a:pPr lvl="1">
              <a:lnSpc>
                <a:spcPct val="120000"/>
              </a:lnSpc>
            </a:pPr>
            <a:r>
              <a:rPr lang="en-US" altLang="en-US" sz="1580"/>
              <a:t>special logic blocks at periphery</a:t>
            </a:r>
            <a:br>
              <a:rPr lang="en-US" altLang="en-US" sz="1580"/>
            </a:br>
            <a:r>
              <a:rPr lang="en-US" altLang="en-US" sz="1580"/>
              <a:t>of device for external connections</a:t>
            </a:r>
            <a:br>
              <a:rPr lang="en-US" altLang="en-US" sz="1580"/>
            </a:br>
            <a:endParaRPr lang="en-US" altLang="en-US" sz="1580"/>
          </a:p>
          <a:p>
            <a:pPr>
              <a:lnSpc>
                <a:spcPct val="120000"/>
              </a:lnSpc>
            </a:pPr>
            <a:r>
              <a:rPr lang="en-US" altLang="en-US" sz="1580"/>
              <a:t>Key questions:</a:t>
            </a:r>
          </a:p>
          <a:p>
            <a:pPr lvl="1">
              <a:lnSpc>
                <a:spcPct val="120000"/>
              </a:lnSpc>
            </a:pPr>
            <a:r>
              <a:rPr lang="en-US" altLang="en-US" sz="1580"/>
              <a:t>how to make logic blocks programmable?</a:t>
            </a:r>
          </a:p>
          <a:p>
            <a:pPr lvl="1">
              <a:lnSpc>
                <a:spcPct val="120000"/>
              </a:lnSpc>
            </a:pPr>
            <a:r>
              <a:rPr lang="en-US" altLang="en-US" sz="1580"/>
              <a:t>how to connect the wires?</a:t>
            </a:r>
          </a:p>
          <a:p>
            <a:pPr lvl="1">
              <a:lnSpc>
                <a:spcPct val="120000"/>
              </a:lnSpc>
            </a:pPr>
            <a:r>
              <a:rPr lang="en-US" altLang="en-US" sz="1580" i="1"/>
              <a:t>after the chip has been fabbed</a:t>
            </a:r>
            <a:r>
              <a:rPr lang="en-US" altLang="en-US" sz="1580"/>
              <a:t> </a:t>
            </a:r>
          </a:p>
          <a:p>
            <a:pPr>
              <a:lnSpc>
                <a:spcPct val="120000"/>
              </a:lnSpc>
            </a:pPr>
            <a:endParaRPr lang="en-US" altLang="en-US" sz="1580"/>
          </a:p>
        </p:txBody>
      </p:sp>
      <p:sp>
        <p:nvSpPr>
          <p:cNvPr id="249076" name="Line 2292"/>
          <p:cNvSpPr>
            <a:spLocks noChangeShapeType="1"/>
          </p:cNvSpPr>
          <p:nvPr/>
        </p:nvSpPr>
        <p:spPr bwMode="auto">
          <a:xfrm flipV="1">
            <a:off x="3550892" y="3385119"/>
            <a:ext cx="3084219" cy="376124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 sz="1777"/>
          </a:p>
        </p:txBody>
      </p:sp>
      <p:sp>
        <p:nvSpPr>
          <p:cNvPr id="249077" name="Line 2293"/>
          <p:cNvSpPr>
            <a:spLocks noChangeShapeType="1"/>
          </p:cNvSpPr>
          <p:nvPr/>
        </p:nvSpPr>
        <p:spPr bwMode="auto">
          <a:xfrm flipV="1">
            <a:off x="3776567" y="2557645"/>
            <a:ext cx="3234669" cy="2256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 sz="1777"/>
          </a:p>
        </p:txBody>
      </p:sp>
      <p:sp>
        <p:nvSpPr>
          <p:cNvPr id="249078" name="Line 2294"/>
          <p:cNvSpPr>
            <a:spLocks noChangeShapeType="1"/>
          </p:cNvSpPr>
          <p:nvPr/>
        </p:nvSpPr>
        <p:spPr bwMode="auto">
          <a:xfrm>
            <a:off x="3701342" y="1805397"/>
            <a:ext cx="4137367" cy="451349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 sz="1777"/>
          </a:p>
        </p:txBody>
      </p:sp>
    </p:spTree>
    <p:extLst>
      <p:ext uri="{BB962C8B-B14F-4D97-AF65-F5344CB8AC3E}">
        <p14:creationId xmlns:p14="http://schemas.microsoft.com/office/powerpoint/2010/main" val="2211691953"/>
      </p:ext>
    </p:extLst>
  </p:cSld>
  <p:clrMapOvr>
    <a:masterClrMapping/>
  </p:clrMapOvr>
  <p:transition advTm="2000"/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Xilinx FPGAs - </a:t>
            </a:r>
            <a:fld id="{B828942C-EB54-4C7F-944F-B1FA94782719}" type="slidenum">
              <a:rPr lang="en-US" altLang="en-US"/>
              <a:pPr/>
              <a:t>26</a:t>
            </a:fld>
            <a:endParaRPr lang="en-US" altLang="en-US"/>
          </a:p>
        </p:txBody>
      </p:sp>
      <p:pic>
        <p:nvPicPr>
          <p:cNvPr id="55305" name="Picture 9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08538" y="2331971"/>
            <a:ext cx="4237667" cy="39743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5306" name="Rectangle 10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Xilinx Programmable Gate Arrays</a:t>
            </a:r>
          </a:p>
        </p:txBody>
      </p:sp>
      <p:sp>
        <p:nvSpPr>
          <p:cNvPr id="55307" name="Rectangle 11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altLang="en-US" dirty="0"/>
              <a:t>CLB - Configurable Logic Block</a:t>
            </a:r>
          </a:p>
          <a:p>
            <a:pPr lvl="1"/>
            <a:r>
              <a:rPr lang="en-US" altLang="en-US" dirty="0"/>
              <a:t>5-input, 1 output function</a:t>
            </a:r>
          </a:p>
          <a:p>
            <a:pPr lvl="1"/>
            <a:r>
              <a:rPr lang="en-US" altLang="en-US" dirty="0"/>
              <a:t>or 2 4-input, 1 output functions</a:t>
            </a:r>
          </a:p>
          <a:p>
            <a:pPr lvl="1"/>
            <a:r>
              <a:rPr lang="en-US" altLang="en-US" dirty="0"/>
              <a:t>optional register on outputs</a:t>
            </a:r>
          </a:p>
          <a:p>
            <a:r>
              <a:rPr lang="en-US" altLang="en-US" dirty="0"/>
              <a:t>Built-in fast carry logic</a:t>
            </a:r>
          </a:p>
          <a:p>
            <a:r>
              <a:rPr lang="en-US" altLang="en-US" dirty="0"/>
              <a:t>Can be used as memory</a:t>
            </a:r>
          </a:p>
          <a:p>
            <a:r>
              <a:rPr lang="en-US" altLang="en-US" dirty="0"/>
              <a:t>Three types of routing</a:t>
            </a:r>
          </a:p>
          <a:p>
            <a:pPr lvl="1"/>
            <a:r>
              <a:rPr lang="en-US" altLang="en-US" dirty="0"/>
              <a:t>direct</a:t>
            </a:r>
          </a:p>
          <a:p>
            <a:pPr lvl="1"/>
            <a:r>
              <a:rPr lang="en-US" altLang="en-US" dirty="0"/>
              <a:t>general-purpose</a:t>
            </a:r>
          </a:p>
          <a:p>
            <a:pPr lvl="1"/>
            <a:r>
              <a:rPr lang="en-US" altLang="en-US" dirty="0"/>
              <a:t>long lines of various lengths</a:t>
            </a:r>
          </a:p>
          <a:p>
            <a:r>
              <a:rPr lang="en-US" altLang="en-US" dirty="0"/>
              <a:t>RAM-programmable</a:t>
            </a:r>
          </a:p>
          <a:p>
            <a:pPr lvl="1"/>
            <a:r>
              <a:rPr lang="en-US" altLang="en-US" dirty="0"/>
              <a:t>can be reconfigured</a:t>
            </a:r>
          </a:p>
        </p:txBody>
      </p:sp>
    </p:spTree>
    <p:extLst>
      <p:ext uri="{BB962C8B-B14F-4D97-AF65-F5344CB8AC3E}">
        <p14:creationId xmlns:p14="http://schemas.microsoft.com/office/powerpoint/2010/main" val="2869313302"/>
      </p:ext>
    </p:extLst>
  </p:cSld>
  <p:clrMapOvr>
    <a:masterClrMapping/>
  </p:clrMapOvr>
  <p:transition advTm="2000"/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0175" name="Group 15"/>
          <p:cNvGrpSpPr>
            <a:grpSpLocks/>
          </p:cNvGrpSpPr>
          <p:nvPr/>
        </p:nvGrpSpPr>
        <p:grpSpPr bwMode="auto">
          <a:xfrm>
            <a:off x="3886270" y="686427"/>
            <a:ext cx="4355207" cy="1084492"/>
            <a:chOff x="1489" y="432"/>
            <a:chExt cx="2741" cy="684"/>
          </a:xfrm>
        </p:grpSpPr>
        <p:sp>
          <p:nvSpPr>
            <p:cNvPr id="220176" name="Freeform 16"/>
            <p:cNvSpPr>
              <a:spLocks/>
            </p:cNvSpPr>
            <p:nvPr/>
          </p:nvSpPr>
          <p:spPr bwMode="auto">
            <a:xfrm>
              <a:off x="2330" y="535"/>
              <a:ext cx="334" cy="474"/>
            </a:xfrm>
            <a:custGeom>
              <a:avLst/>
              <a:gdLst>
                <a:gd name="T0" fmla="*/ 333 w 334"/>
                <a:gd name="T1" fmla="*/ 0 h 474"/>
                <a:gd name="T2" fmla="*/ 55 w 334"/>
                <a:gd name="T3" fmla="*/ 473 h 474"/>
                <a:gd name="T4" fmla="*/ 0 w 334"/>
                <a:gd name="T5" fmla="*/ 473 h 474"/>
                <a:gd name="T6" fmla="*/ 280 w 334"/>
                <a:gd name="T7" fmla="*/ 0 h 474"/>
                <a:gd name="T8" fmla="*/ 333 w 334"/>
                <a:gd name="T9" fmla="*/ 0 h 4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34" h="474">
                  <a:moveTo>
                    <a:pt x="333" y="0"/>
                  </a:moveTo>
                  <a:lnTo>
                    <a:pt x="55" y="473"/>
                  </a:lnTo>
                  <a:lnTo>
                    <a:pt x="0" y="473"/>
                  </a:lnTo>
                  <a:lnTo>
                    <a:pt x="280" y="0"/>
                  </a:lnTo>
                  <a:lnTo>
                    <a:pt x="333" y="0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 sz="1777"/>
            </a:p>
          </p:txBody>
        </p:sp>
        <p:sp>
          <p:nvSpPr>
            <p:cNvPr id="220177" name="Freeform 17"/>
            <p:cNvSpPr>
              <a:spLocks/>
            </p:cNvSpPr>
            <p:nvPr/>
          </p:nvSpPr>
          <p:spPr bwMode="auto">
            <a:xfrm>
              <a:off x="2330" y="533"/>
              <a:ext cx="334" cy="476"/>
            </a:xfrm>
            <a:custGeom>
              <a:avLst/>
              <a:gdLst>
                <a:gd name="T0" fmla="*/ 96 w 334"/>
                <a:gd name="T1" fmla="*/ 0 h 476"/>
                <a:gd name="T2" fmla="*/ 333 w 334"/>
                <a:gd name="T3" fmla="*/ 475 h 476"/>
                <a:gd name="T4" fmla="*/ 243 w 334"/>
                <a:gd name="T5" fmla="*/ 475 h 476"/>
                <a:gd name="T6" fmla="*/ 0 w 334"/>
                <a:gd name="T7" fmla="*/ 0 h 476"/>
                <a:gd name="T8" fmla="*/ 96 w 334"/>
                <a:gd name="T9" fmla="*/ 0 h 4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34" h="476">
                  <a:moveTo>
                    <a:pt x="96" y="0"/>
                  </a:moveTo>
                  <a:lnTo>
                    <a:pt x="333" y="475"/>
                  </a:lnTo>
                  <a:lnTo>
                    <a:pt x="243" y="475"/>
                  </a:lnTo>
                  <a:lnTo>
                    <a:pt x="0" y="0"/>
                  </a:lnTo>
                  <a:lnTo>
                    <a:pt x="96" y="0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 sz="1777"/>
            </a:p>
          </p:txBody>
        </p:sp>
        <p:sp>
          <p:nvSpPr>
            <p:cNvPr id="220178" name="Freeform 18"/>
            <p:cNvSpPr>
              <a:spLocks/>
            </p:cNvSpPr>
            <p:nvPr/>
          </p:nvSpPr>
          <p:spPr bwMode="auto">
            <a:xfrm>
              <a:off x="2695" y="536"/>
              <a:ext cx="76" cy="472"/>
            </a:xfrm>
            <a:custGeom>
              <a:avLst/>
              <a:gdLst>
                <a:gd name="T0" fmla="*/ 0 w 76"/>
                <a:gd name="T1" fmla="*/ 0 h 472"/>
                <a:gd name="T2" fmla="*/ 75 w 76"/>
                <a:gd name="T3" fmla="*/ 0 h 472"/>
                <a:gd name="T4" fmla="*/ 75 w 76"/>
                <a:gd name="T5" fmla="*/ 471 h 472"/>
                <a:gd name="T6" fmla="*/ 0 w 76"/>
                <a:gd name="T7" fmla="*/ 471 h 472"/>
                <a:gd name="T8" fmla="*/ 0 w 76"/>
                <a:gd name="T9" fmla="*/ 0 h 4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6" h="472">
                  <a:moveTo>
                    <a:pt x="0" y="0"/>
                  </a:moveTo>
                  <a:lnTo>
                    <a:pt x="75" y="0"/>
                  </a:lnTo>
                  <a:lnTo>
                    <a:pt x="75" y="471"/>
                  </a:lnTo>
                  <a:lnTo>
                    <a:pt x="0" y="471"/>
                  </a:lnTo>
                  <a:lnTo>
                    <a:pt x="0" y="0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 sz="1777"/>
            </a:p>
          </p:txBody>
        </p:sp>
        <p:sp>
          <p:nvSpPr>
            <p:cNvPr id="220179" name="Freeform 19"/>
            <p:cNvSpPr>
              <a:spLocks/>
            </p:cNvSpPr>
            <p:nvPr/>
          </p:nvSpPr>
          <p:spPr bwMode="auto">
            <a:xfrm>
              <a:off x="2845" y="535"/>
              <a:ext cx="241" cy="473"/>
            </a:xfrm>
            <a:custGeom>
              <a:avLst/>
              <a:gdLst>
                <a:gd name="T0" fmla="*/ 240 w 241"/>
                <a:gd name="T1" fmla="*/ 472 h 473"/>
                <a:gd name="T2" fmla="*/ 0 w 241"/>
                <a:gd name="T3" fmla="*/ 472 h 473"/>
                <a:gd name="T4" fmla="*/ 0 w 241"/>
                <a:gd name="T5" fmla="*/ 0 h 473"/>
                <a:gd name="T6" fmla="*/ 80 w 241"/>
                <a:gd name="T7" fmla="*/ 0 h 473"/>
                <a:gd name="T8" fmla="*/ 80 w 241"/>
                <a:gd name="T9" fmla="*/ 433 h 473"/>
                <a:gd name="T10" fmla="*/ 240 w 241"/>
                <a:gd name="T11" fmla="*/ 433 h 473"/>
                <a:gd name="T12" fmla="*/ 240 w 241"/>
                <a:gd name="T13" fmla="*/ 472 h 4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41" h="473">
                  <a:moveTo>
                    <a:pt x="240" y="472"/>
                  </a:moveTo>
                  <a:lnTo>
                    <a:pt x="0" y="472"/>
                  </a:lnTo>
                  <a:lnTo>
                    <a:pt x="0" y="0"/>
                  </a:lnTo>
                  <a:lnTo>
                    <a:pt x="80" y="0"/>
                  </a:lnTo>
                  <a:lnTo>
                    <a:pt x="80" y="433"/>
                  </a:lnTo>
                  <a:lnTo>
                    <a:pt x="240" y="433"/>
                  </a:lnTo>
                  <a:lnTo>
                    <a:pt x="240" y="472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 sz="1777"/>
            </a:p>
          </p:txBody>
        </p:sp>
        <p:sp>
          <p:nvSpPr>
            <p:cNvPr id="220180" name="Freeform 20"/>
            <p:cNvSpPr>
              <a:spLocks/>
            </p:cNvSpPr>
            <p:nvPr/>
          </p:nvSpPr>
          <p:spPr bwMode="auto">
            <a:xfrm>
              <a:off x="3130" y="536"/>
              <a:ext cx="78" cy="472"/>
            </a:xfrm>
            <a:custGeom>
              <a:avLst/>
              <a:gdLst>
                <a:gd name="T0" fmla="*/ 0 w 78"/>
                <a:gd name="T1" fmla="*/ 0 h 472"/>
                <a:gd name="T2" fmla="*/ 77 w 78"/>
                <a:gd name="T3" fmla="*/ 0 h 472"/>
                <a:gd name="T4" fmla="*/ 77 w 78"/>
                <a:gd name="T5" fmla="*/ 471 h 472"/>
                <a:gd name="T6" fmla="*/ 0 w 78"/>
                <a:gd name="T7" fmla="*/ 471 h 472"/>
                <a:gd name="T8" fmla="*/ 0 w 78"/>
                <a:gd name="T9" fmla="*/ 0 h 4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8" h="472">
                  <a:moveTo>
                    <a:pt x="0" y="0"/>
                  </a:moveTo>
                  <a:lnTo>
                    <a:pt x="77" y="0"/>
                  </a:lnTo>
                  <a:lnTo>
                    <a:pt x="77" y="471"/>
                  </a:lnTo>
                  <a:lnTo>
                    <a:pt x="0" y="471"/>
                  </a:lnTo>
                  <a:lnTo>
                    <a:pt x="0" y="0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 sz="1777"/>
            </a:p>
          </p:txBody>
        </p:sp>
        <p:sp>
          <p:nvSpPr>
            <p:cNvPr id="220181" name="Freeform 21"/>
            <p:cNvSpPr>
              <a:spLocks/>
            </p:cNvSpPr>
            <p:nvPr/>
          </p:nvSpPr>
          <p:spPr bwMode="auto">
            <a:xfrm>
              <a:off x="3271" y="535"/>
              <a:ext cx="345" cy="474"/>
            </a:xfrm>
            <a:custGeom>
              <a:avLst/>
              <a:gdLst>
                <a:gd name="T0" fmla="*/ 0 w 345"/>
                <a:gd name="T1" fmla="*/ 473 h 474"/>
                <a:gd name="T2" fmla="*/ 0 w 345"/>
                <a:gd name="T3" fmla="*/ 1 h 474"/>
                <a:gd name="T4" fmla="*/ 76 w 345"/>
                <a:gd name="T5" fmla="*/ 1 h 474"/>
                <a:gd name="T6" fmla="*/ 294 w 345"/>
                <a:gd name="T7" fmla="*/ 365 h 474"/>
                <a:gd name="T8" fmla="*/ 294 w 345"/>
                <a:gd name="T9" fmla="*/ 0 h 474"/>
                <a:gd name="T10" fmla="*/ 344 w 345"/>
                <a:gd name="T11" fmla="*/ 0 h 474"/>
                <a:gd name="T12" fmla="*/ 344 w 345"/>
                <a:gd name="T13" fmla="*/ 473 h 474"/>
                <a:gd name="T14" fmla="*/ 253 w 345"/>
                <a:gd name="T15" fmla="*/ 473 h 474"/>
                <a:gd name="T16" fmla="*/ 52 w 345"/>
                <a:gd name="T17" fmla="*/ 133 h 474"/>
                <a:gd name="T18" fmla="*/ 52 w 345"/>
                <a:gd name="T19" fmla="*/ 473 h 474"/>
                <a:gd name="T20" fmla="*/ 0 w 345"/>
                <a:gd name="T21" fmla="*/ 473 h 4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345" h="474">
                  <a:moveTo>
                    <a:pt x="0" y="473"/>
                  </a:moveTo>
                  <a:lnTo>
                    <a:pt x="0" y="1"/>
                  </a:lnTo>
                  <a:lnTo>
                    <a:pt x="76" y="1"/>
                  </a:lnTo>
                  <a:lnTo>
                    <a:pt x="294" y="365"/>
                  </a:lnTo>
                  <a:lnTo>
                    <a:pt x="294" y="0"/>
                  </a:lnTo>
                  <a:lnTo>
                    <a:pt x="344" y="0"/>
                  </a:lnTo>
                  <a:lnTo>
                    <a:pt x="344" y="473"/>
                  </a:lnTo>
                  <a:lnTo>
                    <a:pt x="253" y="473"/>
                  </a:lnTo>
                  <a:lnTo>
                    <a:pt x="52" y="133"/>
                  </a:lnTo>
                  <a:lnTo>
                    <a:pt x="52" y="473"/>
                  </a:lnTo>
                  <a:lnTo>
                    <a:pt x="0" y="473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 sz="1777"/>
            </a:p>
          </p:txBody>
        </p:sp>
        <p:grpSp>
          <p:nvGrpSpPr>
            <p:cNvPr id="220182" name="Group 22"/>
            <p:cNvGrpSpPr>
              <a:grpSpLocks/>
            </p:cNvGrpSpPr>
            <p:nvPr/>
          </p:nvGrpSpPr>
          <p:grpSpPr bwMode="auto">
            <a:xfrm>
              <a:off x="1489" y="432"/>
              <a:ext cx="725" cy="684"/>
              <a:chOff x="1489" y="432"/>
              <a:chExt cx="725" cy="684"/>
            </a:xfrm>
          </p:grpSpPr>
          <p:sp>
            <p:nvSpPr>
              <p:cNvPr id="220183" name="Freeform 23"/>
              <p:cNvSpPr>
                <a:spLocks/>
              </p:cNvSpPr>
              <p:nvPr/>
            </p:nvSpPr>
            <p:spPr bwMode="auto">
              <a:xfrm>
                <a:off x="1489" y="432"/>
                <a:ext cx="429" cy="681"/>
              </a:xfrm>
              <a:custGeom>
                <a:avLst/>
                <a:gdLst>
                  <a:gd name="T0" fmla="*/ 141 w 429"/>
                  <a:gd name="T1" fmla="*/ 0 h 681"/>
                  <a:gd name="T2" fmla="*/ 1 w 429"/>
                  <a:gd name="T3" fmla="*/ 139 h 681"/>
                  <a:gd name="T4" fmla="*/ 203 w 429"/>
                  <a:gd name="T5" fmla="*/ 339 h 681"/>
                  <a:gd name="T6" fmla="*/ 0 w 429"/>
                  <a:gd name="T7" fmla="*/ 541 h 681"/>
                  <a:gd name="T8" fmla="*/ 141 w 429"/>
                  <a:gd name="T9" fmla="*/ 680 h 681"/>
                  <a:gd name="T10" fmla="*/ 365 w 429"/>
                  <a:gd name="T11" fmla="*/ 680 h 681"/>
                  <a:gd name="T12" fmla="*/ 227 w 429"/>
                  <a:gd name="T13" fmla="*/ 542 h 681"/>
                  <a:gd name="T14" fmla="*/ 428 w 429"/>
                  <a:gd name="T15" fmla="*/ 341 h 681"/>
                  <a:gd name="T16" fmla="*/ 224 w 429"/>
                  <a:gd name="T17" fmla="*/ 138 h 681"/>
                  <a:gd name="T18" fmla="*/ 362 w 429"/>
                  <a:gd name="T19" fmla="*/ 0 h 681"/>
                  <a:gd name="T20" fmla="*/ 141 w 429"/>
                  <a:gd name="T21" fmla="*/ 0 h 6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429" h="681">
                    <a:moveTo>
                      <a:pt x="141" y="0"/>
                    </a:moveTo>
                    <a:lnTo>
                      <a:pt x="1" y="139"/>
                    </a:lnTo>
                    <a:lnTo>
                      <a:pt x="203" y="339"/>
                    </a:lnTo>
                    <a:lnTo>
                      <a:pt x="0" y="541"/>
                    </a:lnTo>
                    <a:lnTo>
                      <a:pt x="141" y="680"/>
                    </a:lnTo>
                    <a:lnTo>
                      <a:pt x="365" y="680"/>
                    </a:lnTo>
                    <a:lnTo>
                      <a:pt x="227" y="542"/>
                    </a:lnTo>
                    <a:lnTo>
                      <a:pt x="428" y="341"/>
                    </a:lnTo>
                    <a:lnTo>
                      <a:pt x="224" y="138"/>
                    </a:lnTo>
                    <a:lnTo>
                      <a:pt x="362" y="0"/>
                    </a:lnTo>
                    <a:lnTo>
                      <a:pt x="141" y="0"/>
                    </a:lnTo>
                  </a:path>
                </a:pathLst>
              </a:custGeom>
              <a:solidFill>
                <a:srgbClr val="6E0043"/>
              </a:solidFill>
              <a:ln w="12700" cap="rnd" cmpd="sng">
                <a:solidFill>
                  <a:srgbClr val="6E0043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 sz="1777"/>
              </a:p>
            </p:txBody>
          </p:sp>
          <p:sp>
            <p:nvSpPr>
              <p:cNvPr id="220184" name="Freeform 24"/>
              <p:cNvSpPr>
                <a:spLocks/>
              </p:cNvSpPr>
              <p:nvPr/>
            </p:nvSpPr>
            <p:spPr bwMode="auto">
              <a:xfrm>
                <a:off x="1855" y="433"/>
                <a:ext cx="346" cy="170"/>
              </a:xfrm>
              <a:custGeom>
                <a:avLst/>
                <a:gdLst>
                  <a:gd name="T0" fmla="*/ 0 w 346"/>
                  <a:gd name="T1" fmla="*/ 0 h 170"/>
                  <a:gd name="T2" fmla="*/ 65 w 346"/>
                  <a:gd name="T3" fmla="*/ 64 h 170"/>
                  <a:gd name="T4" fmla="*/ 173 w 346"/>
                  <a:gd name="T5" fmla="*/ 169 h 170"/>
                  <a:gd name="T6" fmla="*/ 345 w 346"/>
                  <a:gd name="T7" fmla="*/ 3 h 170"/>
                  <a:gd name="T8" fmla="*/ 127 w 346"/>
                  <a:gd name="T9" fmla="*/ 3 h 170"/>
                  <a:gd name="T10" fmla="*/ 65 w 346"/>
                  <a:gd name="T11" fmla="*/ 64 h 170"/>
                  <a:gd name="T12" fmla="*/ 0 w 346"/>
                  <a:gd name="T13" fmla="*/ 0 h 17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46" h="170">
                    <a:moveTo>
                      <a:pt x="0" y="0"/>
                    </a:moveTo>
                    <a:lnTo>
                      <a:pt x="65" y="64"/>
                    </a:lnTo>
                    <a:lnTo>
                      <a:pt x="173" y="169"/>
                    </a:lnTo>
                    <a:lnTo>
                      <a:pt x="345" y="3"/>
                    </a:lnTo>
                    <a:lnTo>
                      <a:pt x="127" y="3"/>
                    </a:lnTo>
                    <a:lnTo>
                      <a:pt x="65" y="64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6E0043"/>
              </a:solidFill>
              <a:ln w="12700" cap="rnd" cmpd="sng">
                <a:solidFill>
                  <a:srgbClr val="6E0043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 sz="1777"/>
              </a:p>
            </p:txBody>
          </p:sp>
          <p:sp>
            <p:nvSpPr>
              <p:cNvPr id="220185" name="Freeform 25"/>
              <p:cNvSpPr>
                <a:spLocks/>
              </p:cNvSpPr>
              <p:nvPr/>
            </p:nvSpPr>
            <p:spPr bwMode="auto">
              <a:xfrm>
                <a:off x="1855" y="433"/>
                <a:ext cx="352" cy="176"/>
              </a:xfrm>
              <a:custGeom>
                <a:avLst/>
                <a:gdLst>
                  <a:gd name="T0" fmla="*/ 0 w 352"/>
                  <a:gd name="T1" fmla="*/ 0 h 176"/>
                  <a:gd name="T2" fmla="*/ 66 w 352"/>
                  <a:gd name="T3" fmla="*/ 66 h 176"/>
                  <a:gd name="T4" fmla="*/ 176 w 352"/>
                  <a:gd name="T5" fmla="*/ 175 h 176"/>
                  <a:gd name="T6" fmla="*/ 351 w 352"/>
                  <a:gd name="T7" fmla="*/ 3 h 176"/>
                  <a:gd name="T8" fmla="*/ 129 w 352"/>
                  <a:gd name="T9" fmla="*/ 3 h 176"/>
                  <a:gd name="T10" fmla="*/ 66 w 352"/>
                  <a:gd name="T11" fmla="*/ 66 h 1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52" h="176">
                    <a:moveTo>
                      <a:pt x="0" y="0"/>
                    </a:moveTo>
                    <a:lnTo>
                      <a:pt x="66" y="66"/>
                    </a:lnTo>
                    <a:lnTo>
                      <a:pt x="176" y="175"/>
                    </a:lnTo>
                    <a:lnTo>
                      <a:pt x="351" y="3"/>
                    </a:lnTo>
                    <a:lnTo>
                      <a:pt x="129" y="3"/>
                    </a:lnTo>
                    <a:lnTo>
                      <a:pt x="66" y="66"/>
                    </a:lnTo>
                  </a:path>
                </a:pathLst>
              </a:custGeom>
              <a:solidFill>
                <a:srgbClr val="6E0043"/>
              </a:solidFill>
              <a:ln w="12700" cap="rnd" cmpd="sng">
                <a:solidFill>
                  <a:srgbClr val="6E0043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 sz="1777"/>
              </a:p>
            </p:txBody>
          </p:sp>
          <p:sp>
            <p:nvSpPr>
              <p:cNvPr id="220186" name="Freeform 26"/>
              <p:cNvSpPr>
                <a:spLocks/>
              </p:cNvSpPr>
              <p:nvPr/>
            </p:nvSpPr>
            <p:spPr bwMode="auto">
              <a:xfrm>
                <a:off x="1859" y="941"/>
                <a:ext cx="349" cy="169"/>
              </a:xfrm>
              <a:custGeom>
                <a:avLst/>
                <a:gdLst>
                  <a:gd name="T0" fmla="*/ 0 w 349"/>
                  <a:gd name="T1" fmla="*/ 168 h 169"/>
                  <a:gd name="T2" fmla="*/ 0 w 349"/>
                  <a:gd name="T3" fmla="*/ 168 h 169"/>
                  <a:gd name="T4" fmla="*/ 174 w 349"/>
                  <a:gd name="T5" fmla="*/ 0 h 169"/>
                  <a:gd name="T6" fmla="*/ 348 w 349"/>
                  <a:gd name="T7" fmla="*/ 167 h 169"/>
                  <a:gd name="T8" fmla="*/ 124 w 349"/>
                  <a:gd name="T9" fmla="*/ 167 h 169"/>
                  <a:gd name="T10" fmla="*/ 62 w 349"/>
                  <a:gd name="T11" fmla="*/ 108 h 169"/>
                  <a:gd name="T12" fmla="*/ 0 w 349"/>
                  <a:gd name="T13" fmla="*/ 168 h 16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49" h="169">
                    <a:moveTo>
                      <a:pt x="0" y="168"/>
                    </a:moveTo>
                    <a:lnTo>
                      <a:pt x="0" y="168"/>
                    </a:lnTo>
                    <a:lnTo>
                      <a:pt x="174" y="0"/>
                    </a:lnTo>
                    <a:lnTo>
                      <a:pt x="348" y="167"/>
                    </a:lnTo>
                    <a:lnTo>
                      <a:pt x="124" y="167"/>
                    </a:lnTo>
                    <a:lnTo>
                      <a:pt x="62" y="108"/>
                    </a:lnTo>
                    <a:lnTo>
                      <a:pt x="0" y="168"/>
                    </a:lnTo>
                  </a:path>
                </a:pathLst>
              </a:custGeom>
              <a:solidFill>
                <a:srgbClr val="6E0043"/>
              </a:solidFill>
              <a:ln w="12700" cap="rnd" cmpd="sng">
                <a:solidFill>
                  <a:srgbClr val="6E0043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 sz="1777"/>
              </a:p>
            </p:txBody>
          </p:sp>
          <p:sp>
            <p:nvSpPr>
              <p:cNvPr id="220187" name="Freeform 27"/>
              <p:cNvSpPr>
                <a:spLocks/>
              </p:cNvSpPr>
              <p:nvPr/>
            </p:nvSpPr>
            <p:spPr bwMode="auto">
              <a:xfrm>
                <a:off x="1859" y="941"/>
                <a:ext cx="355" cy="175"/>
              </a:xfrm>
              <a:custGeom>
                <a:avLst/>
                <a:gdLst>
                  <a:gd name="T0" fmla="*/ 0 w 355"/>
                  <a:gd name="T1" fmla="*/ 174 h 175"/>
                  <a:gd name="T2" fmla="*/ 0 w 355"/>
                  <a:gd name="T3" fmla="*/ 174 h 175"/>
                  <a:gd name="T4" fmla="*/ 177 w 355"/>
                  <a:gd name="T5" fmla="*/ 0 h 175"/>
                  <a:gd name="T6" fmla="*/ 354 w 355"/>
                  <a:gd name="T7" fmla="*/ 173 h 175"/>
                  <a:gd name="T8" fmla="*/ 126 w 355"/>
                  <a:gd name="T9" fmla="*/ 173 h 175"/>
                  <a:gd name="T10" fmla="*/ 63 w 355"/>
                  <a:gd name="T11" fmla="*/ 112 h 17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55" h="175">
                    <a:moveTo>
                      <a:pt x="0" y="174"/>
                    </a:moveTo>
                    <a:lnTo>
                      <a:pt x="0" y="174"/>
                    </a:lnTo>
                    <a:lnTo>
                      <a:pt x="177" y="0"/>
                    </a:lnTo>
                    <a:lnTo>
                      <a:pt x="354" y="173"/>
                    </a:lnTo>
                    <a:lnTo>
                      <a:pt x="126" y="173"/>
                    </a:lnTo>
                    <a:lnTo>
                      <a:pt x="63" y="112"/>
                    </a:lnTo>
                  </a:path>
                </a:pathLst>
              </a:custGeom>
              <a:solidFill>
                <a:srgbClr val="6E0043"/>
              </a:solidFill>
              <a:ln w="12700" cap="rnd" cmpd="sng">
                <a:solidFill>
                  <a:srgbClr val="6E0043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 sz="1777"/>
              </a:p>
            </p:txBody>
          </p:sp>
        </p:grpSp>
        <p:sp>
          <p:nvSpPr>
            <p:cNvPr id="220188" name="Freeform 28"/>
            <p:cNvSpPr>
              <a:spLocks/>
            </p:cNvSpPr>
            <p:nvPr/>
          </p:nvSpPr>
          <p:spPr bwMode="auto">
            <a:xfrm>
              <a:off x="3652" y="535"/>
              <a:ext cx="335" cy="474"/>
            </a:xfrm>
            <a:custGeom>
              <a:avLst/>
              <a:gdLst>
                <a:gd name="T0" fmla="*/ 334 w 335"/>
                <a:gd name="T1" fmla="*/ 0 h 474"/>
                <a:gd name="T2" fmla="*/ 57 w 335"/>
                <a:gd name="T3" fmla="*/ 473 h 474"/>
                <a:gd name="T4" fmla="*/ 0 w 335"/>
                <a:gd name="T5" fmla="*/ 473 h 474"/>
                <a:gd name="T6" fmla="*/ 280 w 335"/>
                <a:gd name="T7" fmla="*/ 0 h 474"/>
                <a:gd name="T8" fmla="*/ 334 w 335"/>
                <a:gd name="T9" fmla="*/ 0 h 4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35" h="474">
                  <a:moveTo>
                    <a:pt x="334" y="0"/>
                  </a:moveTo>
                  <a:lnTo>
                    <a:pt x="57" y="473"/>
                  </a:lnTo>
                  <a:lnTo>
                    <a:pt x="0" y="473"/>
                  </a:lnTo>
                  <a:lnTo>
                    <a:pt x="280" y="0"/>
                  </a:lnTo>
                  <a:lnTo>
                    <a:pt x="334" y="0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 sz="1777"/>
            </a:p>
          </p:txBody>
        </p:sp>
        <p:sp>
          <p:nvSpPr>
            <p:cNvPr id="220189" name="Freeform 29"/>
            <p:cNvSpPr>
              <a:spLocks/>
            </p:cNvSpPr>
            <p:nvPr/>
          </p:nvSpPr>
          <p:spPr bwMode="auto">
            <a:xfrm>
              <a:off x="3652" y="533"/>
              <a:ext cx="335" cy="476"/>
            </a:xfrm>
            <a:custGeom>
              <a:avLst/>
              <a:gdLst>
                <a:gd name="T0" fmla="*/ 96 w 335"/>
                <a:gd name="T1" fmla="*/ 0 h 476"/>
                <a:gd name="T2" fmla="*/ 334 w 335"/>
                <a:gd name="T3" fmla="*/ 475 h 476"/>
                <a:gd name="T4" fmla="*/ 243 w 335"/>
                <a:gd name="T5" fmla="*/ 475 h 476"/>
                <a:gd name="T6" fmla="*/ 0 w 335"/>
                <a:gd name="T7" fmla="*/ 0 h 476"/>
                <a:gd name="T8" fmla="*/ 96 w 335"/>
                <a:gd name="T9" fmla="*/ 0 h 4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35" h="476">
                  <a:moveTo>
                    <a:pt x="96" y="0"/>
                  </a:moveTo>
                  <a:lnTo>
                    <a:pt x="334" y="475"/>
                  </a:lnTo>
                  <a:lnTo>
                    <a:pt x="243" y="475"/>
                  </a:lnTo>
                  <a:lnTo>
                    <a:pt x="0" y="0"/>
                  </a:lnTo>
                  <a:lnTo>
                    <a:pt x="96" y="0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 sz="1777"/>
            </a:p>
          </p:txBody>
        </p:sp>
        <p:sp>
          <p:nvSpPr>
            <p:cNvPr id="220190" name="Freeform 30"/>
            <p:cNvSpPr>
              <a:spLocks/>
            </p:cNvSpPr>
            <p:nvPr/>
          </p:nvSpPr>
          <p:spPr bwMode="auto">
            <a:xfrm>
              <a:off x="4106" y="569"/>
              <a:ext cx="73" cy="88"/>
            </a:xfrm>
            <a:custGeom>
              <a:avLst/>
              <a:gdLst>
                <a:gd name="T0" fmla="*/ 0 w 73"/>
                <a:gd name="T1" fmla="*/ 0 h 88"/>
                <a:gd name="T2" fmla="*/ 46 w 73"/>
                <a:gd name="T3" fmla="*/ 0 h 88"/>
                <a:gd name="T4" fmla="*/ 56 w 73"/>
                <a:gd name="T5" fmla="*/ 4 h 88"/>
                <a:gd name="T6" fmla="*/ 64 w 73"/>
                <a:gd name="T7" fmla="*/ 10 h 88"/>
                <a:gd name="T8" fmla="*/ 68 w 73"/>
                <a:gd name="T9" fmla="*/ 21 h 88"/>
                <a:gd name="T10" fmla="*/ 67 w 73"/>
                <a:gd name="T11" fmla="*/ 32 h 88"/>
                <a:gd name="T12" fmla="*/ 63 w 73"/>
                <a:gd name="T13" fmla="*/ 41 h 88"/>
                <a:gd name="T14" fmla="*/ 60 w 73"/>
                <a:gd name="T15" fmla="*/ 46 h 88"/>
                <a:gd name="T16" fmla="*/ 64 w 73"/>
                <a:gd name="T17" fmla="*/ 51 h 88"/>
                <a:gd name="T18" fmla="*/ 66 w 73"/>
                <a:gd name="T19" fmla="*/ 57 h 88"/>
                <a:gd name="T20" fmla="*/ 67 w 73"/>
                <a:gd name="T21" fmla="*/ 66 h 88"/>
                <a:gd name="T22" fmla="*/ 67 w 73"/>
                <a:gd name="T23" fmla="*/ 72 h 88"/>
                <a:gd name="T24" fmla="*/ 67 w 73"/>
                <a:gd name="T25" fmla="*/ 76 h 88"/>
                <a:gd name="T26" fmla="*/ 67 w 73"/>
                <a:gd name="T27" fmla="*/ 80 h 88"/>
                <a:gd name="T28" fmla="*/ 68 w 73"/>
                <a:gd name="T29" fmla="*/ 82 h 88"/>
                <a:gd name="T30" fmla="*/ 70 w 73"/>
                <a:gd name="T31" fmla="*/ 85 h 88"/>
                <a:gd name="T32" fmla="*/ 71 w 73"/>
                <a:gd name="T33" fmla="*/ 86 h 88"/>
                <a:gd name="T34" fmla="*/ 72 w 73"/>
                <a:gd name="T35" fmla="*/ 87 h 88"/>
                <a:gd name="T36" fmla="*/ 56 w 73"/>
                <a:gd name="T37" fmla="*/ 85 h 88"/>
                <a:gd name="T38" fmla="*/ 56 w 73"/>
                <a:gd name="T39" fmla="*/ 78 h 88"/>
                <a:gd name="T40" fmla="*/ 56 w 73"/>
                <a:gd name="T41" fmla="*/ 67 h 88"/>
                <a:gd name="T42" fmla="*/ 54 w 73"/>
                <a:gd name="T43" fmla="*/ 59 h 88"/>
                <a:gd name="T44" fmla="*/ 51 w 73"/>
                <a:gd name="T45" fmla="*/ 53 h 88"/>
                <a:gd name="T46" fmla="*/ 45 w 73"/>
                <a:gd name="T47" fmla="*/ 50 h 88"/>
                <a:gd name="T48" fmla="*/ 11 w 73"/>
                <a:gd name="T49" fmla="*/ 50 h 88"/>
                <a:gd name="T50" fmla="*/ 0 w 73"/>
                <a:gd name="T51" fmla="*/ 87 h 88"/>
                <a:gd name="T52" fmla="*/ 42 w 73"/>
                <a:gd name="T53" fmla="*/ 41 h 88"/>
                <a:gd name="T54" fmla="*/ 47 w 73"/>
                <a:gd name="T55" fmla="*/ 40 h 88"/>
                <a:gd name="T56" fmla="*/ 53 w 73"/>
                <a:gd name="T57" fmla="*/ 36 h 88"/>
                <a:gd name="T58" fmla="*/ 56 w 73"/>
                <a:gd name="T59" fmla="*/ 32 h 88"/>
                <a:gd name="T60" fmla="*/ 57 w 73"/>
                <a:gd name="T61" fmla="*/ 26 h 88"/>
                <a:gd name="T62" fmla="*/ 56 w 73"/>
                <a:gd name="T63" fmla="*/ 21 h 88"/>
                <a:gd name="T64" fmla="*/ 54 w 73"/>
                <a:gd name="T65" fmla="*/ 15 h 88"/>
                <a:gd name="T66" fmla="*/ 49 w 73"/>
                <a:gd name="T67" fmla="*/ 11 h 88"/>
                <a:gd name="T68" fmla="*/ 42 w 73"/>
                <a:gd name="T69" fmla="*/ 10 h 88"/>
                <a:gd name="T70" fmla="*/ 11 w 73"/>
                <a:gd name="T71" fmla="*/ 41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</a:cxnLst>
              <a:rect l="0" t="0" r="r" b="b"/>
              <a:pathLst>
                <a:path w="73" h="88">
                  <a:moveTo>
                    <a:pt x="0" y="87"/>
                  </a:moveTo>
                  <a:lnTo>
                    <a:pt x="0" y="0"/>
                  </a:lnTo>
                  <a:lnTo>
                    <a:pt x="42" y="0"/>
                  </a:lnTo>
                  <a:lnTo>
                    <a:pt x="46" y="0"/>
                  </a:lnTo>
                  <a:lnTo>
                    <a:pt x="51" y="2"/>
                  </a:lnTo>
                  <a:lnTo>
                    <a:pt x="56" y="4"/>
                  </a:lnTo>
                  <a:lnTo>
                    <a:pt x="60" y="7"/>
                  </a:lnTo>
                  <a:lnTo>
                    <a:pt x="64" y="10"/>
                  </a:lnTo>
                  <a:lnTo>
                    <a:pt x="66" y="15"/>
                  </a:lnTo>
                  <a:lnTo>
                    <a:pt x="68" y="21"/>
                  </a:lnTo>
                  <a:lnTo>
                    <a:pt x="68" y="25"/>
                  </a:lnTo>
                  <a:lnTo>
                    <a:pt x="67" y="32"/>
                  </a:lnTo>
                  <a:lnTo>
                    <a:pt x="66" y="37"/>
                  </a:lnTo>
                  <a:lnTo>
                    <a:pt x="63" y="41"/>
                  </a:lnTo>
                  <a:lnTo>
                    <a:pt x="57" y="45"/>
                  </a:lnTo>
                  <a:lnTo>
                    <a:pt x="60" y="46"/>
                  </a:lnTo>
                  <a:lnTo>
                    <a:pt x="63" y="49"/>
                  </a:lnTo>
                  <a:lnTo>
                    <a:pt x="64" y="51"/>
                  </a:lnTo>
                  <a:lnTo>
                    <a:pt x="65" y="53"/>
                  </a:lnTo>
                  <a:lnTo>
                    <a:pt x="66" y="57"/>
                  </a:lnTo>
                  <a:lnTo>
                    <a:pt x="66" y="63"/>
                  </a:lnTo>
                  <a:lnTo>
                    <a:pt x="67" y="66"/>
                  </a:lnTo>
                  <a:lnTo>
                    <a:pt x="67" y="71"/>
                  </a:lnTo>
                  <a:lnTo>
                    <a:pt x="67" y="72"/>
                  </a:lnTo>
                  <a:lnTo>
                    <a:pt x="67" y="75"/>
                  </a:lnTo>
                  <a:lnTo>
                    <a:pt x="67" y="76"/>
                  </a:lnTo>
                  <a:lnTo>
                    <a:pt x="67" y="79"/>
                  </a:lnTo>
                  <a:lnTo>
                    <a:pt x="67" y="80"/>
                  </a:lnTo>
                  <a:lnTo>
                    <a:pt x="68" y="81"/>
                  </a:lnTo>
                  <a:lnTo>
                    <a:pt x="68" y="82"/>
                  </a:lnTo>
                  <a:lnTo>
                    <a:pt x="68" y="83"/>
                  </a:lnTo>
                  <a:lnTo>
                    <a:pt x="70" y="85"/>
                  </a:lnTo>
                  <a:lnTo>
                    <a:pt x="71" y="85"/>
                  </a:lnTo>
                  <a:lnTo>
                    <a:pt x="71" y="86"/>
                  </a:lnTo>
                  <a:lnTo>
                    <a:pt x="72" y="86"/>
                  </a:lnTo>
                  <a:lnTo>
                    <a:pt x="72" y="87"/>
                  </a:lnTo>
                  <a:lnTo>
                    <a:pt x="57" y="87"/>
                  </a:lnTo>
                  <a:lnTo>
                    <a:pt x="56" y="85"/>
                  </a:lnTo>
                  <a:lnTo>
                    <a:pt x="56" y="81"/>
                  </a:lnTo>
                  <a:lnTo>
                    <a:pt x="56" y="78"/>
                  </a:lnTo>
                  <a:lnTo>
                    <a:pt x="56" y="72"/>
                  </a:lnTo>
                  <a:lnTo>
                    <a:pt x="56" y="67"/>
                  </a:lnTo>
                  <a:lnTo>
                    <a:pt x="54" y="63"/>
                  </a:lnTo>
                  <a:lnTo>
                    <a:pt x="54" y="59"/>
                  </a:lnTo>
                  <a:lnTo>
                    <a:pt x="54" y="56"/>
                  </a:lnTo>
                  <a:lnTo>
                    <a:pt x="51" y="53"/>
                  </a:lnTo>
                  <a:lnTo>
                    <a:pt x="49" y="51"/>
                  </a:lnTo>
                  <a:lnTo>
                    <a:pt x="45" y="50"/>
                  </a:lnTo>
                  <a:lnTo>
                    <a:pt x="42" y="50"/>
                  </a:lnTo>
                  <a:lnTo>
                    <a:pt x="11" y="50"/>
                  </a:lnTo>
                  <a:lnTo>
                    <a:pt x="11" y="87"/>
                  </a:lnTo>
                  <a:lnTo>
                    <a:pt x="0" y="87"/>
                  </a:lnTo>
                  <a:lnTo>
                    <a:pt x="11" y="41"/>
                  </a:lnTo>
                  <a:lnTo>
                    <a:pt x="42" y="41"/>
                  </a:lnTo>
                  <a:lnTo>
                    <a:pt x="45" y="41"/>
                  </a:lnTo>
                  <a:lnTo>
                    <a:pt x="47" y="40"/>
                  </a:lnTo>
                  <a:lnTo>
                    <a:pt x="50" y="37"/>
                  </a:lnTo>
                  <a:lnTo>
                    <a:pt x="53" y="36"/>
                  </a:lnTo>
                  <a:lnTo>
                    <a:pt x="54" y="34"/>
                  </a:lnTo>
                  <a:lnTo>
                    <a:pt x="56" y="32"/>
                  </a:lnTo>
                  <a:lnTo>
                    <a:pt x="57" y="29"/>
                  </a:lnTo>
                  <a:lnTo>
                    <a:pt x="57" y="26"/>
                  </a:lnTo>
                  <a:lnTo>
                    <a:pt x="57" y="22"/>
                  </a:lnTo>
                  <a:lnTo>
                    <a:pt x="56" y="21"/>
                  </a:lnTo>
                  <a:lnTo>
                    <a:pt x="54" y="18"/>
                  </a:lnTo>
                  <a:lnTo>
                    <a:pt x="54" y="15"/>
                  </a:lnTo>
                  <a:lnTo>
                    <a:pt x="51" y="14"/>
                  </a:lnTo>
                  <a:lnTo>
                    <a:pt x="49" y="11"/>
                  </a:lnTo>
                  <a:lnTo>
                    <a:pt x="46" y="10"/>
                  </a:lnTo>
                  <a:lnTo>
                    <a:pt x="42" y="10"/>
                  </a:lnTo>
                  <a:lnTo>
                    <a:pt x="11" y="10"/>
                  </a:lnTo>
                  <a:lnTo>
                    <a:pt x="11" y="41"/>
                  </a:lnTo>
                  <a:lnTo>
                    <a:pt x="0" y="87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 sz="1777"/>
            </a:p>
          </p:txBody>
        </p:sp>
        <p:sp>
          <p:nvSpPr>
            <p:cNvPr id="220191" name="Freeform 31"/>
            <p:cNvSpPr>
              <a:spLocks/>
            </p:cNvSpPr>
            <p:nvPr/>
          </p:nvSpPr>
          <p:spPr bwMode="auto">
            <a:xfrm>
              <a:off x="4147" y="616"/>
              <a:ext cx="83" cy="83"/>
            </a:xfrm>
            <a:custGeom>
              <a:avLst/>
              <a:gdLst>
                <a:gd name="T0" fmla="*/ 73 w 83"/>
                <a:gd name="T1" fmla="*/ 0 h 83"/>
                <a:gd name="T2" fmla="*/ 73 w 83"/>
                <a:gd name="T3" fmla="*/ 0 h 83"/>
                <a:gd name="T4" fmla="*/ 73 w 83"/>
                <a:gd name="T5" fmla="*/ 15 h 83"/>
                <a:gd name="T6" fmla="*/ 67 w 83"/>
                <a:gd name="T7" fmla="*/ 28 h 83"/>
                <a:gd name="T8" fmla="*/ 60 w 83"/>
                <a:gd name="T9" fmla="*/ 41 h 83"/>
                <a:gd name="T10" fmla="*/ 52 w 83"/>
                <a:gd name="T11" fmla="*/ 52 h 83"/>
                <a:gd name="T12" fmla="*/ 41 w 83"/>
                <a:gd name="T13" fmla="*/ 60 h 83"/>
                <a:gd name="T14" fmla="*/ 29 w 83"/>
                <a:gd name="T15" fmla="*/ 67 h 83"/>
                <a:gd name="T16" fmla="*/ 15 w 83"/>
                <a:gd name="T17" fmla="*/ 72 h 83"/>
                <a:gd name="T18" fmla="*/ 0 w 83"/>
                <a:gd name="T19" fmla="*/ 72 h 83"/>
                <a:gd name="T20" fmla="*/ 0 w 83"/>
                <a:gd name="T21" fmla="*/ 82 h 83"/>
                <a:gd name="T22" fmla="*/ 15 w 83"/>
                <a:gd name="T23" fmla="*/ 79 h 83"/>
                <a:gd name="T24" fmla="*/ 31 w 83"/>
                <a:gd name="T25" fmla="*/ 75 h 83"/>
                <a:gd name="T26" fmla="*/ 46 w 83"/>
                <a:gd name="T27" fmla="*/ 67 h 83"/>
                <a:gd name="T28" fmla="*/ 57 w 83"/>
                <a:gd name="T29" fmla="*/ 57 h 83"/>
                <a:gd name="T30" fmla="*/ 67 w 83"/>
                <a:gd name="T31" fmla="*/ 46 h 83"/>
                <a:gd name="T32" fmla="*/ 75 w 83"/>
                <a:gd name="T33" fmla="*/ 31 h 83"/>
                <a:gd name="T34" fmla="*/ 80 w 83"/>
                <a:gd name="T35" fmla="*/ 15 h 83"/>
                <a:gd name="T36" fmla="*/ 82 w 83"/>
                <a:gd name="T37" fmla="*/ 0 h 83"/>
                <a:gd name="T38" fmla="*/ 73 w 83"/>
                <a:gd name="T39" fmla="*/ 0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83" h="83">
                  <a:moveTo>
                    <a:pt x="73" y="0"/>
                  </a:moveTo>
                  <a:lnTo>
                    <a:pt x="73" y="0"/>
                  </a:lnTo>
                  <a:lnTo>
                    <a:pt x="73" y="15"/>
                  </a:lnTo>
                  <a:lnTo>
                    <a:pt x="67" y="28"/>
                  </a:lnTo>
                  <a:lnTo>
                    <a:pt x="60" y="41"/>
                  </a:lnTo>
                  <a:lnTo>
                    <a:pt x="52" y="52"/>
                  </a:lnTo>
                  <a:lnTo>
                    <a:pt x="41" y="60"/>
                  </a:lnTo>
                  <a:lnTo>
                    <a:pt x="29" y="67"/>
                  </a:lnTo>
                  <a:lnTo>
                    <a:pt x="15" y="72"/>
                  </a:lnTo>
                  <a:lnTo>
                    <a:pt x="0" y="72"/>
                  </a:lnTo>
                  <a:lnTo>
                    <a:pt x="0" y="82"/>
                  </a:lnTo>
                  <a:lnTo>
                    <a:pt x="15" y="79"/>
                  </a:lnTo>
                  <a:lnTo>
                    <a:pt x="31" y="75"/>
                  </a:lnTo>
                  <a:lnTo>
                    <a:pt x="46" y="67"/>
                  </a:lnTo>
                  <a:lnTo>
                    <a:pt x="57" y="57"/>
                  </a:lnTo>
                  <a:lnTo>
                    <a:pt x="67" y="46"/>
                  </a:lnTo>
                  <a:lnTo>
                    <a:pt x="75" y="31"/>
                  </a:lnTo>
                  <a:lnTo>
                    <a:pt x="80" y="15"/>
                  </a:lnTo>
                  <a:lnTo>
                    <a:pt x="82" y="0"/>
                  </a:lnTo>
                  <a:lnTo>
                    <a:pt x="73" y="0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 sz="1777"/>
            </a:p>
          </p:txBody>
        </p:sp>
        <p:sp>
          <p:nvSpPr>
            <p:cNvPr id="220192" name="Freeform 32"/>
            <p:cNvSpPr>
              <a:spLocks/>
            </p:cNvSpPr>
            <p:nvPr/>
          </p:nvSpPr>
          <p:spPr bwMode="auto">
            <a:xfrm>
              <a:off x="4147" y="528"/>
              <a:ext cx="83" cy="83"/>
            </a:xfrm>
            <a:custGeom>
              <a:avLst/>
              <a:gdLst>
                <a:gd name="T0" fmla="*/ 0 w 83"/>
                <a:gd name="T1" fmla="*/ 10 h 83"/>
                <a:gd name="T2" fmla="*/ 0 w 83"/>
                <a:gd name="T3" fmla="*/ 10 h 83"/>
                <a:gd name="T4" fmla="*/ 15 w 83"/>
                <a:gd name="T5" fmla="*/ 10 h 83"/>
                <a:gd name="T6" fmla="*/ 29 w 83"/>
                <a:gd name="T7" fmla="*/ 15 h 83"/>
                <a:gd name="T8" fmla="*/ 41 w 83"/>
                <a:gd name="T9" fmla="*/ 22 h 83"/>
                <a:gd name="T10" fmla="*/ 52 w 83"/>
                <a:gd name="T11" fmla="*/ 30 h 83"/>
                <a:gd name="T12" fmla="*/ 60 w 83"/>
                <a:gd name="T13" fmla="*/ 41 h 83"/>
                <a:gd name="T14" fmla="*/ 67 w 83"/>
                <a:gd name="T15" fmla="*/ 53 h 83"/>
                <a:gd name="T16" fmla="*/ 73 w 83"/>
                <a:gd name="T17" fmla="*/ 67 h 83"/>
                <a:gd name="T18" fmla="*/ 73 w 83"/>
                <a:gd name="T19" fmla="*/ 82 h 83"/>
                <a:gd name="T20" fmla="*/ 82 w 83"/>
                <a:gd name="T21" fmla="*/ 82 h 83"/>
                <a:gd name="T22" fmla="*/ 80 w 83"/>
                <a:gd name="T23" fmla="*/ 67 h 83"/>
                <a:gd name="T24" fmla="*/ 75 w 83"/>
                <a:gd name="T25" fmla="*/ 51 h 83"/>
                <a:gd name="T26" fmla="*/ 67 w 83"/>
                <a:gd name="T27" fmla="*/ 36 h 83"/>
                <a:gd name="T28" fmla="*/ 57 w 83"/>
                <a:gd name="T29" fmla="*/ 25 h 83"/>
                <a:gd name="T30" fmla="*/ 46 w 83"/>
                <a:gd name="T31" fmla="*/ 15 h 83"/>
                <a:gd name="T32" fmla="*/ 31 w 83"/>
                <a:gd name="T33" fmla="*/ 7 h 83"/>
                <a:gd name="T34" fmla="*/ 15 w 83"/>
                <a:gd name="T35" fmla="*/ 3 h 83"/>
                <a:gd name="T36" fmla="*/ 0 w 83"/>
                <a:gd name="T37" fmla="*/ 0 h 83"/>
                <a:gd name="T38" fmla="*/ 0 w 83"/>
                <a:gd name="T39" fmla="*/ 10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83" h="83">
                  <a:moveTo>
                    <a:pt x="0" y="10"/>
                  </a:moveTo>
                  <a:lnTo>
                    <a:pt x="0" y="10"/>
                  </a:lnTo>
                  <a:lnTo>
                    <a:pt x="15" y="10"/>
                  </a:lnTo>
                  <a:lnTo>
                    <a:pt x="29" y="15"/>
                  </a:lnTo>
                  <a:lnTo>
                    <a:pt x="41" y="22"/>
                  </a:lnTo>
                  <a:lnTo>
                    <a:pt x="52" y="30"/>
                  </a:lnTo>
                  <a:lnTo>
                    <a:pt x="60" y="41"/>
                  </a:lnTo>
                  <a:lnTo>
                    <a:pt x="67" y="53"/>
                  </a:lnTo>
                  <a:lnTo>
                    <a:pt x="73" y="67"/>
                  </a:lnTo>
                  <a:lnTo>
                    <a:pt x="73" y="82"/>
                  </a:lnTo>
                  <a:lnTo>
                    <a:pt x="82" y="82"/>
                  </a:lnTo>
                  <a:lnTo>
                    <a:pt x="80" y="67"/>
                  </a:lnTo>
                  <a:lnTo>
                    <a:pt x="75" y="51"/>
                  </a:lnTo>
                  <a:lnTo>
                    <a:pt x="67" y="36"/>
                  </a:lnTo>
                  <a:lnTo>
                    <a:pt x="57" y="25"/>
                  </a:lnTo>
                  <a:lnTo>
                    <a:pt x="46" y="15"/>
                  </a:lnTo>
                  <a:lnTo>
                    <a:pt x="31" y="7"/>
                  </a:lnTo>
                  <a:lnTo>
                    <a:pt x="15" y="3"/>
                  </a:lnTo>
                  <a:lnTo>
                    <a:pt x="0" y="0"/>
                  </a:lnTo>
                  <a:lnTo>
                    <a:pt x="0" y="10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 sz="1777"/>
            </a:p>
          </p:txBody>
        </p:sp>
        <p:sp>
          <p:nvSpPr>
            <p:cNvPr id="220193" name="Freeform 33"/>
            <p:cNvSpPr>
              <a:spLocks/>
            </p:cNvSpPr>
            <p:nvPr/>
          </p:nvSpPr>
          <p:spPr bwMode="auto">
            <a:xfrm>
              <a:off x="4061" y="528"/>
              <a:ext cx="81" cy="83"/>
            </a:xfrm>
            <a:custGeom>
              <a:avLst/>
              <a:gdLst>
                <a:gd name="T0" fmla="*/ 9 w 81"/>
                <a:gd name="T1" fmla="*/ 82 h 83"/>
                <a:gd name="T2" fmla="*/ 9 w 81"/>
                <a:gd name="T3" fmla="*/ 82 h 83"/>
                <a:gd name="T4" fmla="*/ 9 w 81"/>
                <a:gd name="T5" fmla="*/ 67 h 83"/>
                <a:gd name="T6" fmla="*/ 15 w 81"/>
                <a:gd name="T7" fmla="*/ 53 h 83"/>
                <a:gd name="T8" fmla="*/ 20 w 81"/>
                <a:gd name="T9" fmla="*/ 41 h 83"/>
                <a:gd name="T10" fmla="*/ 30 w 81"/>
                <a:gd name="T11" fmla="*/ 30 h 83"/>
                <a:gd name="T12" fmla="*/ 41 w 81"/>
                <a:gd name="T13" fmla="*/ 22 h 83"/>
                <a:gd name="T14" fmla="*/ 52 w 81"/>
                <a:gd name="T15" fmla="*/ 15 h 83"/>
                <a:gd name="T16" fmla="*/ 64 w 81"/>
                <a:gd name="T17" fmla="*/ 10 h 83"/>
                <a:gd name="T18" fmla="*/ 80 w 81"/>
                <a:gd name="T19" fmla="*/ 10 h 83"/>
                <a:gd name="T20" fmla="*/ 80 w 81"/>
                <a:gd name="T21" fmla="*/ 0 h 83"/>
                <a:gd name="T22" fmla="*/ 64 w 81"/>
                <a:gd name="T23" fmla="*/ 3 h 83"/>
                <a:gd name="T24" fmla="*/ 49 w 81"/>
                <a:gd name="T25" fmla="*/ 7 h 83"/>
                <a:gd name="T26" fmla="*/ 36 w 81"/>
                <a:gd name="T27" fmla="*/ 15 h 83"/>
                <a:gd name="T28" fmla="*/ 24 w 81"/>
                <a:gd name="T29" fmla="*/ 25 h 83"/>
                <a:gd name="T30" fmla="*/ 13 w 81"/>
                <a:gd name="T31" fmla="*/ 36 h 83"/>
                <a:gd name="T32" fmla="*/ 7 w 81"/>
                <a:gd name="T33" fmla="*/ 51 h 83"/>
                <a:gd name="T34" fmla="*/ 2 w 81"/>
                <a:gd name="T35" fmla="*/ 67 h 83"/>
                <a:gd name="T36" fmla="*/ 0 w 81"/>
                <a:gd name="T37" fmla="*/ 82 h 83"/>
                <a:gd name="T38" fmla="*/ 9 w 81"/>
                <a:gd name="T39" fmla="*/ 82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81" h="83">
                  <a:moveTo>
                    <a:pt x="9" y="82"/>
                  </a:moveTo>
                  <a:lnTo>
                    <a:pt x="9" y="82"/>
                  </a:lnTo>
                  <a:lnTo>
                    <a:pt x="9" y="67"/>
                  </a:lnTo>
                  <a:lnTo>
                    <a:pt x="15" y="53"/>
                  </a:lnTo>
                  <a:lnTo>
                    <a:pt x="20" y="41"/>
                  </a:lnTo>
                  <a:lnTo>
                    <a:pt x="30" y="30"/>
                  </a:lnTo>
                  <a:lnTo>
                    <a:pt x="41" y="22"/>
                  </a:lnTo>
                  <a:lnTo>
                    <a:pt x="52" y="15"/>
                  </a:lnTo>
                  <a:lnTo>
                    <a:pt x="64" y="10"/>
                  </a:lnTo>
                  <a:lnTo>
                    <a:pt x="80" y="10"/>
                  </a:lnTo>
                  <a:lnTo>
                    <a:pt x="80" y="0"/>
                  </a:lnTo>
                  <a:lnTo>
                    <a:pt x="64" y="3"/>
                  </a:lnTo>
                  <a:lnTo>
                    <a:pt x="49" y="7"/>
                  </a:lnTo>
                  <a:lnTo>
                    <a:pt x="36" y="15"/>
                  </a:lnTo>
                  <a:lnTo>
                    <a:pt x="24" y="25"/>
                  </a:lnTo>
                  <a:lnTo>
                    <a:pt x="13" y="36"/>
                  </a:lnTo>
                  <a:lnTo>
                    <a:pt x="7" y="51"/>
                  </a:lnTo>
                  <a:lnTo>
                    <a:pt x="2" y="67"/>
                  </a:lnTo>
                  <a:lnTo>
                    <a:pt x="0" y="82"/>
                  </a:lnTo>
                  <a:lnTo>
                    <a:pt x="9" y="82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 sz="1777"/>
            </a:p>
          </p:txBody>
        </p:sp>
        <p:sp>
          <p:nvSpPr>
            <p:cNvPr id="220194" name="Freeform 34"/>
            <p:cNvSpPr>
              <a:spLocks/>
            </p:cNvSpPr>
            <p:nvPr/>
          </p:nvSpPr>
          <p:spPr bwMode="auto">
            <a:xfrm>
              <a:off x="4061" y="616"/>
              <a:ext cx="81" cy="83"/>
            </a:xfrm>
            <a:custGeom>
              <a:avLst/>
              <a:gdLst>
                <a:gd name="T0" fmla="*/ 80 w 81"/>
                <a:gd name="T1" fmla="*/ 72 h 83"/>
                <a:gd name="T2" fmla="*/ 80 w 81"/>
                <a:gd name="T3" fmla="*/ 72 h 83"/>
                <a:gd name="T4" fmla="*/ 64 w 81"/>
                <a:gd name="T5" fmla="*/ 72 h 83"/>
                <a:gd name="T6" fmla="*/ 52 w 81"/>
                <a:gd name="T7" fmla="*/ 67 h 83"/>
                <a:gd name="T8" fmla="*/ 41 w 81"/>
                <a:gd name="T9" fmla="*/ 60 h 83"/>
                <a:gd name="T10" fmla="*/ 30 w 81"/>
                <a:gd name="T11" fmla="*/ 52 h 83"/>
                <a:gd name="T12" fmla="*/ 20 w 81"/>
                <a:gd name="T13" fmla="*/ 41 h 83"/>
                <a:gd name="T14" fmla="*/ 15 w 81"/>
                <a:gd name="T15" fmla="*/ 28 h 83"/>
                <a:gd name="T16" fmla="*/ 9 w 81"/>
                <a:gd name="T17" fmla="*/ 15 h 83"/>
                <a:gd name="T18" fmla="*/ 9 w 81"/>
                <a:gd name="T19" fmla="*/ 0 h 83"/>
                <a:gd name="T20" fmla="*/ 0 w 81"/>
                <a:gd name="T21" fmla="*/ 0 h 83"/>
                <a:gd name="T22" fmla="*/ 2 w 81"/>
                <a:gd name="T23" fmla="*/ 15 h 83"/>
                <a:gd name="T24" fmla="*/ 7 w 81"/>
                <a:gd name="T25" fmla="*/ 31 h 83"/>
                <a:gd name="T26" fmla="*/ 13 w 81"/>
                <a:gd name="T27" fmla="*/ 46 h 83"/>
                <a:gd name="T28" fmla="*/ 24 w 81"/>
                <a:gd name="T29" fmla="*/ 57 h 83"/>
                <a:gd name="T30" fmla="*/ 36 w 81"/>
                <a:gd name="T31" fmla="*/ 67 h 83"/>
                <a:gd name="T32" fmla="*/ 49 w 81"/>
                <a:gd name="T33" fmla="*/ 75 h 83"/>
                <a:gd name="T34" fmla="*/ 64 w 81"/>
                <a:gd name="T35" fmla="*/ 79 h 83"/>
                <a:gd name="T36" fmla="*/ 80 w 81"/>
                <a:gd name="T37" fmla="*/ 82 h 83"/>
                <a:gd name="T38" fmla="*/ 80 w 81"/>
                <a:gd name="T39" fmla="*/ 72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81" h="83">
                  <a:moveTo>
                    <a:pt x="80" y="72"/>
                  </a:moveTo>
                  <a:lnTo>
                    <a:pt x="80" y="72"/>
                  </a:lnTo>
                  <a:lnTo>
                    <a:pt x="64" y="72"/>
                  </a:lnTo>
                  <a:lnTo>
                    <a:pt x="52" y="67"/>
                  </a:lnTo>
                  <a:lnTo>
                    <a:pt x="41" y="60"/>
                  </a:lnTo>
                  <a:lnTo>
                    <a:pt x="30" y="52"/>
                  </a:lnTo>
                  <a:lnTo>
                    <a:pt x="20" y="41"/>
                  </a:lnTo>
                  <a:lnTo>
                    <a:pt x="15" y="28"/>
                  </a:lnTo>
                  <a:lnTo>
                    <a:pt x="9" y="15"/>
                  </a:lnTo>
                  <a:lnTo>
                    <a:pt x="9" y="0"/>
                  </a:lnTo>
                  <a:lnTo>
                    <a:pt x="0" y="0"/>
                  </a:lnTo>
                  <a:lnTo>
                    <a:pt x="2" y="15"/>
                  </a:lnTo>
                  <a:lnTo>
                    <a:pt x="7" y="31"/>
                  </a:lnTo>
                  <a:lnTo>
                    <a:pt x="13" y="46"/>
                  </a:lnTo>
                  <a:lnTo>
                    <a:pt x="24" y="57"/>
                  </a:lnTo>
                  <a:lnTo>
                    <a:pt x="36" y="67"/>
                  </a:lnTo>
                  <a:lnTo>
                    <a:pt x="49" y="75"/>
                  </a:lnTo>
                  <a:lnTo>
                    <a:pt x="64" y="79"/>
                  </a:lnTo>
                  <a:lnTo>
                    <a:pt x="80" y="82"/>
                  </a:lnTo>
                  <a:lnTo>
                    <a:pt x="80" y="72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 sz="1777"/>
            </a:p>
          </p:txBody>
        </p:sp>
      </p:grpSp>
      <p:pic>
        <p:nvPicPr>
          <p:cNvPr id="220196" name="Picture 3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56194" y="2120401"/>
            <a:ext cx="4198487" cy="4273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F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84107197"/>
      </p:ext>
    </p:extLst>
  </p:cSld>
  <p:clrMapOvr>
    <a:masterClrMapping/>
  </p:clrMapOvr>
  <p:transition spd="med">
    <p:strips dir="ld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254563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0690" name="Rectangle 2"/>
          <p:cNvSpPr>
            <a:spLocks noGrp="1" noChangeArrowheads="1"/>
          </p:cNvSpPr>
          <p:nvPr>
            <p:ph type="title"/>
          </p:nvPr>
        </p:nvSpPr>
        <p:spPr>
          <a:xfrm>
            <a:off x="2209800" y="304800"/>
            <a:ext cx="7772400" cy="762000"/>
          </a:xfrm>
        </p:spPr>
        <p:txBody>
          <a:bodyPr/>
          <a:lstStyle/>
          <a:p>
            <a:pPr>
              <a:defRPr/>
            </a:pPr>
            <a:r>
              <a:rPr lang="en-US" altLang="en-US" smtClean="0"/>
              <a:t>A Historical Perspective: the PLA</a:t>
            </a:r>
          </a:p>
        </p:txBody>
      </p:sp>
      <p:grpSp>
        <p:nvGrpSpPr>
          <p:cNvPr id="8195" name="Group 7"/>
          <p:cNvGrpSpPr>
            <a:grpSpLocks noChangeAspect="1"/>
          </p:cNvGrpSpPr>
          <p:nvPr/>
        </p:nvGrpSpPr>
        <p:grpSpPr bwMode="auto">
          <a:xfrm>
            <a:off x="3581400" y="1597026"/>
            <a:ext cx="4953000" cy="4043363"/>
            <a:chOff x="1296" y="1006"/>
            <a:chExt cx="2928" cy="2390"/>
          </a:xfrm>
        </p:grpSpPr>
        <p:sp>
          <p:nvSpPr>
            <p:cNvPr id="8196" name="AutoShape 6"/>
            <p:cNvSpPr>
              <a:spLocks noChangeAspect="1" noChangeArrowheads="1" noTextEdit="1"/>
            </p:cNvSpPr>
            <p:nvPr/>
          </p:nvSpPr>
          <p:spPr bwMode="auto">
            <a:xfrm>
              <a:off x="1296" y="1008"/>
              <a:ext cx="2928" cy="23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8197" name="Rectangle 8"/>
            <p:cNvSpPr>
              <a:spLocks noChangeArrowheads="1"/>
            </p:cNvSpPr>
            <p:nvPr/>
          </p:nvSpPr>
          <p:spPr bwMode="auto">
            <a:xfrm>
              <a:off x="1304" y="1288"/>
              <a:ext cx="1400" cy="824"/>
            </a:xfrm>
            <a:prstGeom prst="rect">
              <a:avLst/>
            </a:prstGeom>
            <a:solidFill>
              <a:srgbClr val="E5E5E5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GB" altLang="en-US"/>
            </a:p>
          </p:txBody>
        </p:sp>
        <p:sp>
          <p:nvSpPr>
            <p:cNvPr id="8198" name="Rectangle 9"/>
            <p:cNvSpPr>
              <a:spLocks noChangeArrowheads="1"/>
            </p:cNvSpPr>
            <p:nvPr/>
          </p:nvSpPr>
          <p:spPr bwMode="auto">
            <a:xfrm>
              <a:off x="3260" y="1288"/>
              <a:ext cx="952" cy="824"/>
            </a:xfrm>
            <a:prstGeom prst="rect">
              <a:avLst/>
            </a:prstGeom>
            <a:solidFill>
              <a:srgbClr val="E5E5E5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GB" altLang="en-US"/>
            </a:p>
          </p:txBody>
        </p:sp>
        <p:sp>
          <p:nvSpPr>
            <p:cNvPr id="8199" name="Freeform 10"/>
            <p:cNvSpPr>
              <a:spLocks/>
            </p:cNvSpPr>
            <p:nvPr/>
          </p:nvSpPr>
          <p:spPr bwMode="auto">
            <a:xfrm>
              <a:off x="1468" y="2448"/>
              <a:ext cx="212" cy="180"/>
            </a:xfrm>
            <a:custGeom>
              <a:avLst/>
              <a:gdLst>
                <a:gd name="T0" fmla="*/ 212 w 212"/>
                <a:gd name="T1" fmla="*/ 180 h 180"/>
                <a:gd name="T2" fmla="*/ 108 w 212"/>
                <a:gd name="T3" fmla="*/ 0 h 180"/>
                <a:gd name="T4" fmla="*/ 0 w 212"/>
                <a:gd name="T5" fmla="*/ 180 h 180"/>
                <a:gd name="T6" fmla="*/ 212 w 212"/>
                <a:gd name="T7" fmla="*/ 180 h 18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2" h="180">
                  <a:moveTo>
                    <a:pt x="212" y="180"/>
                  </a:moveTo>
                  <a:lnTo>
                    <a:pt x="108" y="0"/>
                  </a:lnTo>
                  <a:lnTo>
                    <a:pt x="0" y="180"/>
                  </a:lnTo>
                  <a:lnTo>
                    <a:pt x="212" y="180"/>
                  </a:lnTo>
                  <a:close/>
                </a:path>
              </a:pathLst>
            </a:custGeom>
            <a:noFill/>
            <a:ln w="19050" cap="flat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8200" name="Oval 11"/>
            <p:cNvSpPr>
              <a:spLocks noChangeArrowheads="1"/>
            </p:cNvSpPr>
            <p:nvPr/>
          </p:nvSpPr>
          <p:spPr bwMode="auto">
            <a:xfrm>
              <a:off x="1548" y="2388"/>
              <a:ext cx="56" cy="56"/>
            </a:xfrm>
            <a:prstGeom prst="ellipse">
              <a:avLst/>
            </a:prstGeom>
            <a:noFill/>
            <a:ln w="19050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GB" altLang="en-US"/>
            </a:p>
          </p:txBody>
        </p:sp>
        <p:sp>
          <p:nvSpPr>
            <p:cNvPr id="8201" name="Freeform 12"/>
            <p:cNvSpPr>
              <a:spLocks/>
            </p:cNvSpPr>
            <p:nvPr/>
          </p:nvSpPr>
          <p:spPr bwMode="auto">
            <a:xfrm>
              <a:off x="1468" y="2872"/>
              <a:ext cx="212" cy="184"/>
            </a:xfrm>
            <a:custGeom>
              <a:avLst/>
              <a:gdLst>
                <a:gd name="T0" fmla="*/ 212 w 212"/>
                <a:gd name="T1" fmla="*/ 184 h 184"/>
                <a:gd name="T2" fmla="*/ 108 w 212"/>
                <a:gd name="T3" fmla="*/ 0 h 184"/>
                <a:gd name="T4" fmla="*/ 0 w 212"/>
                <a:gd name="T5" fmla="*/ 184 h 184"/>
                <a:gd name="T6" fmla="*/ 212 w 212"/>
                <a:gd name="T7" fmla="*/ 184 h 184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2" h="184">
                  <a:moveTo>
                    <a:pt x="212" y="184"/>
                  </a:moveTo>
                  <a:lnTo>
                    <a:pt x="108" y="0"/>
                  </a:lnTo>
                  <a:lnTo>
                    <a:pt x="0" y="184"/>
                  </a:lnTo>
                  <a:lnTo>
                    <a:pt x="212" y="184"/>
                  </a:lnTo>
                  <a:close/>
                </a:path>
              </a:pathLst>
            </a:custGeom>
            <a:noFill/>
            <a:ln w="19050" cap="flat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8202" name="Oval 13"/>
            <p:cNvSpPr>
              <a:spLocks noChangeArrowheads="1"/>
            </p:cNvSpPr>
            <p:nvPr/>
          </p:nvSpPr>
          <p:spPr bwMode="auto">
            <a:xfrm>
              <a:off x="1548" y="2812"/>
              <a:ext cx="56" cy="56"/>
            </a:xfrm>
            <a:prstGeom prst="ellipse">
              <a:avLst/>
            </a:prstGeom>
            <a:noFill/>
            <a:ln w="19050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GB" altLang="en-US"/>
            </a:p>
          </p:txBody>
        </p:sp>
        <p:sp>
          <p:nvSpPr>
            <p:cNvPr id="8203" name="Line 14"/>
            <p:cNvSpPr>
              <a:spLocks noChangeShapeType="1"/>
            </p:cNvSpPr>
            <p:nvPr/>
          </p:nvSpPr>
          <p:spPr bwMode="auto">
            <a:xfrm flipV="1">
              <a:off x="1576" y="2184"/>
              <a:ext cx="1" cy="204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8204" name="Freeform 15"/>
            <p:cNvSpPr>
              <a:spLocks/>
            </p:cNvSpPr>
            <p:nvPr/>
          </p:nvSpPr>
          <p:spPr bwMode="auto">
            <a:xfrm>
              <a:off x="1544" y="2112"/>
              <a:ext cx="60" cy="96"/>
            </a:xfrm>
            <a:custGeom>
              <a:avLst/>
              <a:gdLst>
                <a:gd name="T0" fmla="*/ 32 w 15"/>
                <a:gd name="T1" fmla="*/ 80 h 24"/>
                <a:gd name="T2" fmla="*/ 0 w 15"/>
                <a:gd name="T3" fmla="*/ 96 h 24"/>
                <a:gd name="T4" fmla="*/ 0 w 15"/>
                <a:gd name="T5" fmla="*/ 96 h 24"/>
                <a:gd name="T6" fmla="*/ 20 w 15"/>
                <a:gd name="T7" fmla="*/ 48 h 24"/>
                <a:gd name="T8" fmla="*/ 32 w 15"/>
                <a:gd name="T9" fmla="*/ 0 h 24"/>
                <a:gd name="T10" fmla="*/ 40 w 15"/>
                <a:gd name="T11" fmla="*/ 48 h 24"/>
                <a:gd name="T12" fmla="*/ 60 w 15"/>
                <a:gd name="T13" fmla="*/ 96 h 24"/>
                <a:gd name="T14" fmla="*/ 60 w 15"/>
                <a:gd name="T15" fmla="*/ 96 h 24"/>
                <a:gd name="T16" fmla="*/ 32 w 15"/>
                <a:gd name="T17" fmla="*/ 80 h 24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15" h="24">
                  <a:moveTo>
                    <a:pt x="8" y="20"/>
                  </a:moveTo>
                  <a:cubicBezTo>
                    <a:pt x="0" y="24"/>
                    <a:pt x="0" y="24"/>
                    <a:pt x="0" y="24"/>
                  </a:cubicBezTo>
                  <a:cubicBezTo>
                    <a:pt x="0" y="24"/>
                    <a:pt x="0" y="24"/>
                    <a:pt x="0" y="24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6" y="8"/>
                    <a:pt x="7" y="4"/>
                    <a:pt x="8" y="0"/>
                  </a:cubicBezTo>
                  <a:cubicBezTo>
                    <a:pt x="9" y="4"/>
                    <a:pt x="9" y="8"/>
                    <a:pt x="10" y="12"/>
                  </a:cubicBezTo>
                  <a:cubicBezTo>
                    <a:pt x="15" y="24"/>
                    <a:pt x="15" y="24"/>
                    <a:pt x="15" y="24"/>
                  </a:cubicBezTo>
                  <a:cubicBezTo>
                    <a:pt x="15" y="24"/>
                    <a:pt x="15" y="24"/>
                    <a:pt x="15" y="24"/>
                  </a:cubicBezTo>
                  <a:lnTo>
                    <a:pt x="8" y="2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8205" name="Line 16"/>
            <p:cNvSpPr>
              <a:spLocks noChangeShapeType="1"/>
            </p:cNvSpPr>
            <p:nvPr/>
          </p:nvSpPr>
          <p:spPr bwMode="auto">
            <a:xfrm>
              <a:off x="1576" y="2628"/>
              <a:ext cx="1" cy="184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8206" name="Oval 17"/>
            <p:cNvSpPr>
              <a:spLocks noChangeArrowheads="1"/>
            </p:cNvSpPr>
            <p:nvPr/>
          </p:nvSpPr>
          <p:spPr bwMode="auto">
            <a:xfrm>
              <a:off x="1552" y="2696"/>
              <a:ext cx="48" cy="48"/>
            </a:xfrm>
            <a:prstGeom prst="ellipse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GB" altLang="en-US"/>
            </a:p>
          </p:txBody>
        </p:sp>
        <p:sp>
          <p:nvSpPr>
            <p:cNvPr id="8207" name="Freeform 18"/>
            <p:cNvSpPr>
              <a:spLocks/>
            </p:cNvSpPr>
            <p:nvPr/>
          </p:nvSpPr>
          <p:spPr bwMode="auto">
            <a:xfrm>
              <a:off x="1372" y="2184"/>
              <a:ext cx="204" cy="536"/>
            </a:xfrm>
            <a:custGeom>
              <a:avLst/>
              <a:gdLst>
                <a:gd name="T0" fmla="*/ 204 w 204"/>
                <a:gd name="T1" fmla="*/ 536 h 536"/>
                <a:gd name="T2" fmla="*/ 0 w 204"/>
                <a:gd name="T3" fmla="*/ 536 h 536"/>
                <a:gd name="T4" fmla="*/ 0 w 204"/>
                <a:gd name="T5" fmla="*/ 0 h 536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04" h="536">
                  <a:moveTo>
                    <a:pt x="204" y="536"/>
                  </a:moveTo>
                  <a:lnTo>
                    <a:pt x="0" y="536"/>
                  </a:lnTo>
                  <a:lnTo>
                    <a:pt x="0" y="0"/>
                  </a:lnTo>
                </a:path>
              </a:pathLst>
            </a:custGeom>
            <a:noFill/>
            <a:ln w="12700" cap="flat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8208" name="Freeform 19"/>
            <p:cNvSpPr>
              <a:spLocks/>
            </p:cNvSpPr>
            <p:nvPr/>
          </p:nvSpPr>
          <p:spPr bwMode="auto">
            <a:xfrm>
              <a:off x="1340" y="2112"/>
              <a:ext cx="60" cy="96"/>
            </a:xfrm>
            <a:custGeom>
              <a:avLst/>
              <a:gdLst>
                <a:gd name="T0" fmla="*/ 32 w 15"/>
                <a:gd name="T1" fmla="*/ 80 h 24"/>
                <a:gd name="T2" fmla="*/ 0 w 15"/>
                <a:gd name="T3" fmla="*/ 96 h 24"/>
                <a:gd name="T4" fmla="*/ 0 w 15"/>
                <a:gd name="T5" fmla="*/ 96 h 24"/>
                <a:gd name="T6" fmla="*/ 20 w 15"/>
                <a:gd name="T7" fmla="*/ 48 h 24"/>
                <a:gd name="T8" fmla="*/ 32 w 15"/>
                <a:gd name="T9" fmla="*/ 0 h 24"/>
                <a:gd name="T10" fmla="*/ 40 w 15"/>
                <a:gd name="T11" fmla="*/ 48 h 24"/>
                <a:gd name="T12" fmla="*/ 60 w 15"/>
                <a:gd name="T13" fmla="*/ 96 h 24"/>
                <a:gd name="T14" fmla="*/ 60 w 15"/>
                <a:gd name="T15" fmla="*/ 96 h 24"/>
                <a:gd name="T16" fmla="*/ 32 w 15"/>
                <a:gd name="T17" fmla="*/ 80 h 24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15" h="24">
                  <a:moveTo>
                    <a:pt x="8" y="20"/>
                  </a:moveTo>
                  <a:cubicBezTo>
                    <a:pt x="0" y="24"/>
                    <a:pt x="0" y="24"/>
                    <a:pt x="0" y="24"/>
                  </a:cubicBezTo>
                  <a:cubicBezTo>
                    <a:pt x="0" y="24"/>
                    <a:pt x="0" y="24"/>
                    <a:pt x="0" y="24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6" y="8"/>
                    <a:pt x="7" y="4"/>
                    <a:pt x="8" y="0"/>
                  </a:cubicBezTo>
                  <a:cubicBezTo>
                    <a:pt x="8" y="4"/>
                    <a:pt x="9" y="8"/>
                    <a:pt x="10" y="12"/>
                  </a:cubicBezTo>
                  <a:cubicBezTo>
                    <a:pt x="15" y="24"/>
                    <a:pt x="15" y="24"/>
                    <a:pt x="15" y="24"/>
                  </a:cubicBezTo>
                  <a:cubicBezTo>
                    <a:pt x="15" y="24"/>
                    <a:pt x="15" y="24"/>
                    <a:pt x="15" y="24"/>
                  </a:cubicBezTo>
                  <a:lnTo>
                    <a:pt x="8" y="2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8209" name="Line 20"/>
            <p:cNvSpPr>
              <a:spLocks noChangeShapeType="1"/>
            </p:cNvSpPr>
            <p:nvPr/>
          </p:nvSpPr>
          <p:spPr bwMode="auto">
            <a:xfrm flipV="1">
              <a:off x="1576" y="3124"/>
              <a:ext cx="1" cy="88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8210" name="Freeform 21"/>
            <p:cNvSpPr>
              <a:spLocks/>
            </p:cNvSpPr>
            <p:nvPr/>
          </p:nvSpPr>
          <p:spPr bwMode="auto">
            <a:xfrm>
              <a:off x="1544" y="3056"/>
              <a:ext cx="60" cy="96"/>
            </a:xfrm>
            <a:custGeom>
              <a:avLst/>
              <a:gdLst>
                <a:gd name="T0" fmla="*/ 32 w 15"/>
                <a:gd name="T1" fmla="*/ 76 h 24"/>
                <a:gd name="T2" fmla="*/ 0 w 15"/>
                <a:gd name="T3" fmla="*/ 96 h 24"/>
                <a:gd name="T4" fmla="*/ 0 w 15"/>
                <a:gd name="T5" fmla="*/ 96 h 24"/>
                <a:gd name="T6" fmla="*/ 20 w 15"/>
                <a:gd name="T7" fmla="*/ 48 h 24"/>
                <a:gd name="T8" fmla="*/ 32 w 15"/>
                <a:gd name="T9" fmla="*/ 0 h 24"/>
                <a:gd name="T10" fmla="*/ 40 w 15"/>
                <a:gd name="T11" fmla="*/ 48 h 24"/>
                <a:gd name="T12" fmla="*/ 60 w 15"/>
                <a:gd name="T13" fmla="*/ 96 h 24"/>
                <a:gd name="T14" fmla="*/ 60 w 15"/>
                <a:gd name="T15" fmla="*/ 96 h 24"/>
                <a:gd name="T16" fmla="*/ 32 w 15"/>
                <a:gd name="T17" fmla="*/ 76 h 24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15" h="24">
                  <a:moveTo>
                    <a:pt x="8" y="19"/>
                  </a:moveTo>
                  <a:cubicBezTo>
                    <a:pt x="0" y="24"/>
                    <a:pt x="0" y="24"/>
                    <a:pt x="0" y="24"/>
                  </a:cubicBezTo>
                  <a:cubicBezTo>
                    <a:pt x="0" y="24"/>
                    <a:pt x="0" y="24"/>
                    <a:pt x="0" y="24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6" y="8"/>
                    <a:pt x="7" y="4"/>
                    <a:pt x="8" y="0"/>
                  </a:cubicBezTo>
                  <a:cubicBezTo>
                    <a:pt x="9" y="4"/>
                    <a:pt x="9" y="8"/>
                    <a:pt x="10" y="12"/>
                  </a:cubicBezTo>
                  <a:cubicBezTo>
                    <a:pt x="15" y="24"/>
                    <a:pt x="15" y="24"/>
                    <a:pt x="15" y="24"/>
                  </a:cubicBezTo>
                  <a:cubicBezTo>
                    <a:pt x="15" y="24"/>
                    <a:pt x="15" y="24"/>
                    <a:pt x="15" y="24"/>
                  </a:cubicBezTo>
                  <a:lnTo>
                    <a:pt x="8" y="19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8211" name="Rectangle 22"/>
            <p:cNvSpPr>
              <a:spLocks noChangeArrowheads="1"/>
            </p:cNvSpPr>
            <p:nvPr/>
          </p:nvSpPr>
          <p:spPr bwMode="auto">
            <a:xfrm>
              <a:off x="1518" y="3213"/>
              <a:ext cx="61" cy="1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en-US" sz="1600" b="0">
                  <a:solidFill>
                    <a:srgbClr val="000000"/>
                  </a:solidFill>
                </a:rPr>
                <a:t>x</a:t>
              </a:r>
              <a:endParaRPr lang="en-US" altLang="en-US" b="0"/>
            </a:p>
          </p:txBody>
        </p:sp>
        <p:sp>
          <p:nvSpPr>
            <p:cNvPr id="8212" name="Rectangle 23"/>
            <p:cNvSpPr>
              <a:spLocks noChangeArrowheads="1"/>
            </p:cNvSpPr>
            <p:nvPr/>
          </p:nvSpPr>
          <p:spPr bwMode="auto">
            <a:xfrm>
              <a:off x="1582" y="3273"/>
              <a:ext cx="50" cy="1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en-US" sz="1200" b="0" i="0">
                  <a:solidFill>
                    <a:srgbClr val="000000"/>
                  </a:solidFill>
                </a:rPr>
                <a:t>0</a:t>
              </a:r>
              <a:endParaRPr lang="en-US" altLang="en-US" b="0"/>
            </a:p>
          </p:txBody>
        </p:sp>
        <p:sp>
          <p:nvSpPr>
            <p:cNvPr id="8213" name="Freeform 24"/>
            <p:cNvSpPr>
              <a:spLocks/>
            </p:cNvSpPr>
            <p:nvPr/>
          </p:nvSpPr>
          <p:spPr bwMode="auto">
            <a:xfrm>
              <a:off x="1944" y="2448"/>
              <a:ext cx="208" cy="180"/>
            </a:xfrm>
            <a:custGeom>
              <a:avLst/>
              <a:gdLst>
                <a:gd name="T0" fmla="*/ 208 w 208"/>
                <a:gd name="T1" fmla="*/ 180 h 180"/>
                <a:gd name="T2" fmla="*/ 104 w 208"/>
                <a:gd name="T3" fmla="*/ 0 h 180"/>
                <a:gd name="T4" fmla="*/ 0 w 208"/>
                <a:gd name="T5" fmla="*/ 180 h 180"/>
                <a:gd name="T6" fmla="*/ 208 w 208"/>
                <a:gd name="T7" fmla="*/ 180 h 18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08" h="180">
                  <a:moveTo>
                    <a:pt x="208" y="180"/>
                  </a:moveTo>
                  <a:lnTo>
                    <a:pt x="104" y="0"/>
                  </a:lnTo>
                  <a:lnTo>
                    <a:pt x="0" y="180"/>
                  </a:lnTo>
                  <a:lnTo>
                    <a:pt x="208" y="180"/>
                  </a:lnTo>
                  <a:close/>
                </a:path>
              </a:pathLst>
            </a:custGeom>
            <a:noFill/>
            <a:ln w="19050" cap="flat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8214" name="Oval 25"/>
            <p:cNvSpPr>
              <a:spLocks noChangeArrowheads="1"/>
            </p:cNvSpPr>
            <p:nvPr/>
          </p:nvSpPr>
          <p:spPr bwMode="auto">
            <a:xfrm>
              <a:off x="2020" y="2388"/>
              <a:ext cx="56" cy="56"/>
            </a:xfrm>
            <a:prstGeom prst="ellipse">
              <a:avLst/>
            </a:prstGeom>
            <a:noFill/>
            <a:ln w="19050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GB" altLang="en-US"/>
            </a:p>
          </p:txBody>
        </p:sp>
        <p:sp>
          <p:nvSpPr>
            <p:cNvPr id="8215" name="Freeform 26"/>
            <p:cNvSpPr>
              <a:spLocks/>
            </p:cNvSpPr>
            <p:nvPr/>
          </p:nvSpPr>
          <p:spPr bwMode="auto">
            <a:xfrm>
              <a:off x="1944" y="2872"/>
              <a:ext cx="208" cy="184"/>
            </a:xfrm>
            <a:custGeom>
              <a:avLst/>
              <a:gdLst>
                <a:gd name="T0" fmla="*/ 208 w 208"/>
                <a:gd name="T1" fmla="*/ 184 h 184"/>
                <a:gd name="T2" fmla="*/ 104 w 208"/>
                <a:gd name="T3" fmla="*/ 0 h 184"/>
                <a:gd name="T4" fmla="*/ 0 w 208"/>
                <a:gd name="T5" fmla="*/ 184 h 184"/>
                <a:gd name="T6" fmla="*/ 208 w 208"/>
                <a:gd name="T7" fmla="*/ 184 h 184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08" h="184">
                  <a:moveTo>
                    <a:pt x="208" y="184"/>
                  </a:moveTo>
                  <a:lnTo>
                    <a:pt x="104" y="0"/>
                  </a:lnTo>
                  <a:lnTo>
                    <a:pt x="0" y="184"/>
                  </a:lnTo>
                  <a:lnTo>
                    <a:pt x="208" y="184"/>
                  </a:lnTo>
                  <a:close/>
                </a:path>
              </a:pathLst>
            </a:custGeom>
            <a:noFill/>
            <a:ln w="19050" cap="flat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8216" name="Oval 27"/>
            <p:cNvSpPr>
              <a:spLocks noChangeArrowheads="1"/>
            </p:cNvSpPr>
            <p:nvPr/>
          </p:nvSpPr>
          <p:spPr bwMode="auto">
            <a:xfrm>
              <a:off x="2020" y="2812"/>
              <a:ext cx="56" cy="56"/>
            </a:xfrm>
            <a:prstGeom prst="ellipse">
              <a:avLst/>
            </a:prstGeom>
            <a:noFill/>
            <a:ln w="19050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GB" altLang="en-US"/>
            </a:p>
          </p:txBody>
        </p:sp>
        <p:sp>
          <p:nvSpPr>
            <p:cNvPr id="8217" name="Line 28"/>
            <p:cNvSpPr>
              <a:spLocks noChangeShapeType="1"/>
            </p:cNvSpPr>
            <p:nvPr/>
          </p:nvSpPr>
          <p:spPr bwMode="auto">
            <a:xfrm flipV="1">
              <a:off x="2048" y="2184"/>
              <a:ext cx="1" cy="204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8218" name="Freeform 29"/>
            <p:cNvSpPr>
              <a:spLocks/>
            </p:cNvSpPr>
            <p:nvPr/>
          </p:nvSpPr>
          <p:spPr bwMode="auto">
            <a:xfrm>
              <a:off x="2020" y="2112"/>
              <a:ext cx="56" cy="96"/>
            </a:xfrm>
            <a:custGeom>
              <a:avLst/>
              <a:gdLst>
                <a:gd name="T0" fmla="*/ 28 w 14"/>
                <a:gd name="T1" fmla="*/ 80 h 24"/>
                <a:gd name="T2" fmla="*/ 0 w 14"/>
                <a:gd name="T3" fmla="*/ 96 h 24"/>
                <a:gd name="T4" fmla="*/ 0 w 14"/>
                <a:gd name="T5" fmla="*/ 96 h 24"/>
                <a:gd name="T6" fmla="*/ 16 w 14"/>
                <a:gd name="T7" fmla="*/ 48 h 24"/>
                <a:gd name="T8" fmla="*/ 28 w 14"/>
                <a:gd name="T9" fmla="*/ 0 h 24"/>
                <a:gd name="T10" fmla="*/ 40 w 14"/>
                <a:gd name="T11" fmla="*/ 48 h 24"/>
                <a:gd name="T12" fmla="*/ 56 w 14"/>
                <a:gd name="T13" fmla="*/ 96 h 24"/>
                <a:gd name="T14" fmla="*/ 56 w 14"/>
                <a:gd name="T15" fmla="*/ 96 h 24"/>
                <a:gd name="T16" fmla="*/ 28 w 14"/>
                <a:gd name="T17" fmla="*/ 80 h 24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14" h="24">
                  <a:moveTo>
                    <a:pt x="7" y="20"/>
                  </a:moveTo>
                  <a:cubicBezTo>
                    <a:pt x="0" y="24"/>
                    <a:pt x="0" y="24"/>
                    <a:pt x="0" y="24"/>
                  </a:cubicBezTo>
                  <a:cubicBezTo>
                    <a:pt x="0" y="24"/>
                    <a:pt x="0" y="24"/>
                    <a:pt x="0" y="24"/>
                  </a:cubicBezTo>
                  <a:cubicBezTo>
                    <a:pt x="4" y="12"/>
                    <a:pt x="4" y="12"/>
                    <a:pt x="4" y="12"/>
                  </a:cubicBezTo>
                  <a:cubicBezTo>
                    <a:pt x="5" y="8"/>
                    <a:pt x="6" y="4"/>
                    <a:pt x="7" y="0"/>
                  </a:cubicBezTo>
                  <a:cubicBezTo>
                    <a:pt x="8" y="4"/>
                    <a:pt x="9" y="8"/>
                    <a:pt x="10" y="12"/>
                  </a:cubicBezTo>
                  <a:cubicBezTo>
                    <a:pt x="14" y="24"/>
                    <a:pt x="14" y="24"/>
                    <a:pt x="14" y="24"/>
                  </a:cubicBezTo>
                  <a:cubicBezTo>
                    <a:pt x="14" y="24"/>
                    <a:pt x="14" y="24"/>
                    <a:pt x="14" y="24"/>
                  </a:cubicBezTo>
                  <a:lnTo>
                    <a:pt x="7" y="2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8219" name="Line 30"/>
            <p:cNvSpPr>
              <a:spLocks noChangeShapeType="1"/>
            </p:cNvSpPr>
            <p:nvPr/>
          </p:nvSpPr>
          <p:spPr bwMode="auto">
            <a:xfrm>
              <a:off x="2048" y="2628"/>
              <a:ext cx="1" cy="184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8220" name="Oval 31"/>
            <p:cNvSpPr>
              <a:spLocks noChangeArrowheads="1"/>
            </p:cNvSpPr>
            <p:nvPr/>
          </p:nvSpPr>
          <p:spPr bwMode="auto">
            <a:xfrm>
              <a:off x="2024" y="2696"/>
              <a:ext cx="48" cy="48"/>
            </a:xfrm>
            <a:prstGeom prst="ellipse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GB" altLang="en-US"/>
            </a:p>
          </p:txBody>
        </p:sp>
        <p:sp>
          <p:nvSpPr>
            <p:cNvPr id="8221" name="Freeform 32"/>
            <p:cNvSpPr>
              <a:spLocks/>
            </p:cNvSpPr>
            <p:nvPr/>
          </p:nvSpPr>
          <p:spPr bwMode="auto">
            <a:xfrm>
              <a:off x="1844" y="2184"/>
              <a:ext cx="204" cy="536"/>
            </a:xfrm>
            <a:custGeom>
              <a:avLst/>
              <a:gdLst>
                <a:gd name="T0" fmla="*/ 204 w 204"/>
                <a:gd name="T1" fmla="*/ 536 h 536"/>
                <a:gd name="T2" fmla="*/ 0 w 204"/>
                <a:gd name="T3" fmla="*/ 536 h 536"/>
                <a:gd name="T4" fmla="*/ 0 w 204"/>
                <a:gd name="T5" fmla="*/ 0 h 536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04" h="536">
                  <a:moveTo>
                    <a:pt x="204" y="536"/>
                  </a:moveTo>
                  <a:lnTo>
                    <a:pt x="0" y="536"/>
                  </a:lnTo>
                  <a:lnTo>
                    <a:pt x="0" y="0"/>
                  </a:lnTo>
                </a:path>
              </a:pathLst>
            </a:custGeom>
            <a:noFill/>
            <a:ln w="12700" cap="flat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8222" name="Freeform 33"/>
            <p:cNvSpPr>
              <a:spLocks/>
            </p:cNvSpPr>
            <p:nvPr/>
          </p:nvSpPr>
          <p:spPr bwMode="auto">
            <a:xfrm>
              <a:off x="1812" y="2112"/>
              <a:ext cx="60" cy="96"/>
            </a:xfrm>
            <a:custGeom>
              <a:avLst/>
              <a:gdLst>
                <a:gd name="T0" fmla="*/ 32 w 15"/>
                <a:gd name="T1" fmla="*/ 80 h 24"/>
                <a:gd name="T2" fmla="*/ 4 w 15"/>
                <a:gd name="T3" fmla="*/ 96 h 24"/>
                <a:gd name="T4" fmla="*/ 0 w 15"/>
                <a:gd name="T5" fmla="*/ 96 h 24"/>
                <a:gd name="T6" fmla="*/ 20 w 15"/>
                <a:gd name="T7" fmla="*/ 48 h 24"/>
                <a:gd name="T8" fmla="*/ 32 w 15"/>
                <a:gd name="T9" fmla="*/ 0 h 24"/>
                <a:gd name="T10" fmla="*/ 44 w 15"/>
                <a:gd name="T11" fmla="*/ 48 h 24"/>
                <a:gd name="T12" fmla="*/ 60 w 15"/>
                <a:gd name="T13" fmla="*/ 96 h 24"/>
                <a:gd name="T14" fmla="*/ 60 w 15"/>
                <a:gd name="T15" fmla="*/ 96 h 24"/>
                <a:gd name="T16" fmla="*/ 32 w 15"/>
                <a:gd name="T17" fmla="*/ 80 h 24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15" h="24">
                  <a:moveTo>
                    <a:pt x="8" y="20"/>
                  </a:moveTo>
                  <a:cubicBezTo>
                    <a:pt x="1" y="24"/>
                    <a:pt x="1" y="24"/>
                    <a:pt x="1" y="24"/>
                  </a:cubicBezTo>
                  <a:cubicBezTo>
                    <a:pt x="0" y="24"/>
                    <a:pt x="0" y="24"/>
                    <a:pt x="0" y="24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6" y="8"/>
                    <a:pt x="7" y="4"/>
                    <a:pt x="8" y="0"/>
                  </a:cubicBezTo>
                  <a:cubicBezTo>
                    <a:pt x="9" y="4"/>
                    <a:pt x="10" y="8"/>
                    <a:pt x="11" y="12"/>
                  </a:cubicBezTo>
                  <a:cubicBezTo>
                    <a:pt x="15" y="24"/>
                    <a:pt x="15" y="24"/>
                    <a:pt x="15" y="24"/>
                  </a:cubicBezTo>
                  <a:cubicBezTo>
                    <a:pt x="15" y="24"/>
                    <a:pt x="15" y="24"/>
                    <a:pt x="15" y="24"/>
                  </a:cubicBezTo>
                  <a:lnTo>
                    <a:pt x="8" y="2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8223" name="Line 34"/>
            <p:cNvSpPr>
              <a:spLocks noChangeShapeType="1"/>
            </p:cNvSpPr>
            <p:nvPr/>
          </p:nvSpPr>
          <p:spPr bwMode="auto">
            <a:xfrm flipV="1">
              <a:off x="2048" y="3124"/>
              <a:ext cx="1" cy="88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8224" name="Freeform 35"/>
            <p:cNvSpPr>
              <a:spLocks/>
            </p:cNvSpPr>
            <p:nvPr/>
          </p:nvSpPr>
          <p:spPr bwMode="auto">
            <a:xfrm>
              <a:off x="2020" y="3056"/>
              <a:ext cx="56" cy="96"/>
            </a:xfrm>
            <a:custGeom>
              <a:avLst/>
              <a:gdLst>
                <a:gd name="T0" fmla="*/ 28 w 14"/>
                <a:gd name="T1" fmla="*/ 76 h 24"/>
                <a:gd name="T2" fmla="*/ 0 w 14"/>
                <a:gd name="T3" fmla="*/ 96 h 24"/>
                <a:gd name="T4" fmla="*/ 0 w 14"/>
                <a:gd name="T5" fmla="*/ 96 h 24"/>
                <a:gd name="T6" fmla="*/ 16 w 14"/>
                <a:gd name="T7" fmla="*/ 48 h 24"/>
                <a:gd name="T8" fmla="*/ 28 w 14"/>
                <a:gd name="T9" fmla="*/ 0 h 24"/>
                <a:gd name="T10" fmla="*/ 40 w 14"/>
                <a:gd name="T11" fmla="*/ 48 h 24"/>
                <a:gd name="T12" fmla="*/ 56 w 14"/>
                <a:gd name="T13" fmla="*/ 96 h 24"/>
                <a:gd name="T14" fmla="*/ 56 w 14"/>
                <a:gd name="T15" fmla="*/ 96 h 24"/>
                <a:gd name="T16" fmla="*/ 28 w 14"/>
                <a:gd name="T17" fmla="*/ 76 h 24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14" h="24">
                  <a:moveTo>
                    <a:pt x="7" y="19"/>
                  </a:moveTo>
                  <a:cubicBezTo>
                    <a:pt x="0" y="24"/>
                    <a:pt x="0" y="24"/>
                    <a:pt x="0" y="24"/>
                  </a:cubicBezTo>
                  <a:cubicBezTo>
                    <a:pt x="0" y="24"/>
                    <a:pt x="0" y="24"/>
                    <a:pt x="0" y="24"/>
                  </a:cubicBezTo>
                  <a:cubicBezTo>
                    <a:pt x="4" y="12"/>
                    <a:pt x="4" y="12"/>
                    <a:pt x="4" y="12"/>
                  </a:cubicBezTo>
                  <a:cubicBezTo>
                    <a:pt x="5" y="8"/>
                    <a:pt x="6" y="4"/>
                    <a:pt x="7" y="0"/>
                  </a:cubicBezTo>
                  <a:cubicBezTo>
                    <a:pt x="8" y="4"/>
                    <a:pt x="9" y="8"/>
                    <a:pt x="10" y="12"/>
                  </a:cubicBezTo>
                  <a:cubicBezTo>
                    <a:pt x="14" y="24"/>
                    <a:pt x="14" y="24"/>
                    <a:pt x="14" y="24"/>
                  </a:cubicBezTo>
                  <a:cubicBezTo>
                    <a:pt x="14" y="24"/>
                    <a:pt x="14" y="24"/>
                    <a:pt x="14" y="24"/>
                  </a:cubicBezTo>
                  <a:lnTo>
                    <a:pt x="7" y="19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8225" name="Rectangle 36"/>
            <p:cNvSpPr>
              <a:spLocks noChangeArrowheads="1"/>
            </p:cNvSpPr>
            <p:nvPr/>
          </p:nvSpPr>
          <p:spPr bwMode="auto">
            <a:xfrm>
              <a:off x="1992" y="3213"/>
              <a:ext cx="61" cy="1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en-US" sz="1600" b="0">
                  <a:solidFill>
                    <a:srgbClr val="000000"/>
                  </a:solidFill>
                </a:rPr>
                <a:t>x</a:t>
              </a:r>
              <a:endParaRPr lang="en-US" altLang="en-US" b="0"/>
            </a:p>
          </p:txBody>
        </p:sp>
        <p:sp>
          <p:nvSpPr>
            <p:cNvPr id="8226" name="Rectangle 37"/>
            <p:cNvSpPr>
              <a:spLocks noChangeArrowheads="1"/>
            </p:cNvSpPr>
            <p:nvPr/>
          </p:nvSpPr>
          <p:spPr bwMode="auto">
            <a:xfrm>
              <a:off x="2056" y="3273"/>
              <a:ext cx="50" cy="1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en-US" sz="1200" b="0" i="0">
                  <a:solidFill>
                    <a:srgbClr val="000000"/>
                  </a:solidFill>
                </a:rPr>
                <a:t>1</a:t>
              </a:r>
              <a:endParaRPr lang="en-US" altLang="en-US" b="0"/>
            </a:p>
          </p:txBody>
        </p:sp>
        <p:sp>
          <p:nvSpPr>
            <p:cNvPr id="8227" name="Freeform 38"/>
            <p:cNvSpPr>
              <a:spLocks/>
            </p:cNvSpPr>
            <p:nvPr/>
          </p:nvSpPr>
          <p:spPr bwMode="auto">
            <a:xfrm>
              <a:off x="2416" y="2448"/>
              <a:ext cx="208" cy="180"/>
            </a:xfrm>
            <a:custGeom>
              <a:avLst/>
              <a:gdLst>
                <a:gd name="T0" fmla="*/ 208 w 208"/>
                <a:gd name="T1" fmla="*/ 180 h 180"/>
                <a:gd name="T2" fmla="*/ 104 w 208"/>
                <a:gd name="T3" fmla="*/ 0 h 180"/>
                <a:gd name="T4" fmla="*/ 0 w 208"/>
                <a:gd name="T5" fmla="*/ 180 h 180"/>
                <a:gd name="T6" fmla="*/ 208 w 208"/>
                <a:gd name="T7" fmla="*/ 180 h 18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08" h="180">
                  <a:moveTo>
                    <a:pt x="208" y="180"/>
                  </a:moveTo>
                  <a:lnTo>
                    <a:pt x="104" y="0"/>
                  </a:lnTo>
                  <a:lnTo>
                    <a:pt x="0" y="180"/>
                  </a:lnTo>
                  <a:lnTo>
                    <a:pt x="208" y="180"/>
                  </a:lnTo>
                  <a:close/>
                </a:path>
              </a:pathLst>
            </a:custGeom>
            <a:noFill/>
            <a:ln w="19050" cap="flat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8228" name="Oval 39"/>
            <p:cNvSpPr>
              <a:spLocks noChangeArrowheads="1"/>
            </p:cNvSpPr>
            <p:nvPr/>
          </p:nvSpPr>
          <p:spPr bwMode="auto">
            <a:xfrm>
              <a:off x="2492" y="2388"/>
              <a:ext cx="56" cy="56"/>
            </a:xfrm>
            <a:prstGeom prst="ellipse">
              <a:avLst/>
            </a:prstGeom>
            <a:noFill/>
            <a:ln w="19050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GB" altLang="en-US"/>
            </a:p>
          </p:txBody>
        </p:sp>
        <p:sp>
          <p:nvSpPr>
            <p:cNvPr id="8229" name="Freeform 40"/>
            <p:cNvSpPr>
              <a:spLocks/>
            </p:cNvSpPr>
            <p:nvPr/>
          </p:nvSpPr>
          <p:spPr bwMode="auto">
            <a:xfrm>
              <a:off x="2416" y="2872"/>
              <a:ext cx="208" cy="184"/>
            </a:xfrm>
            <a:custGeom>
              <a:avLst/>
              <a:gdLst>
                <a:gd name="T0" fmla="*/ 208 w 208"/>
                <a:gd name="T1" fmla="*/ 184 h 184"/>
                <a:gd name="T2" fmla="*/ 104 w 208"/>
                <a:gd name="T3" fmla="*/ 0 h 184"/>
                <a:gd name="T4" fmla="*/ 0 w 208"/>
                <a:gd name="T5" fmla="*/ 184 h 184"/>
                <a:gd name="T6" fmla="*/ 208 w 208"/>
                <a:gd name="T7" fmla="*/ 184 h 184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08" h="184">
                  <a:moveTo>
                    <a:pt x="208" y="184"/>
                  </a:moveTo>
                  <a:lnTo>
                    <a:pt x="104" y="0"/>
                  </a:lnTo>
                  <a:lnTo>
                    <a:pt x="0" y="184"/>
                  </a:lnTo>
                  <a:lnTo>
                    <a:pt x="208" y="184"/>
                  </a:lnTo>
                  <a:close/>
                </a:path>
              </a:pathLst>
            </a:custGeom>
            <a:noFill/>
            <a:ln w="19050" cap="flat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8230" name="Oval 41"/>
            <p:cNvSpPr>
              <a:spLocks noChangeArrowheads="1"/>
            </p:cNvSpPr>
            <p:nvPr/>
          </p:nvSpPr>
          <p:spPr bwMode="auto">
            <a:xfrm>
              <a:off x="2492" y="2812"/>
              <a:ext cx="56" cy="56"/>
            </a:xfrm>
            <a:prstGeom prst="ellipse">
              <a:avLst/>
            </a:prstGeom>
            <a:noFill/>
            <a:ln w="19050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GB" altLang="en-US"/>
            </a:p>
          </p:txBody>
        </p:sp>
        <p:sp>
          <p:nvSpPr>
            <p:cNvPr id="8231" name="Line 42"/>
            <p:cNvSpPr>
              <a:spLocks noChangeShapeType="1"/>
            </p:cNvSpPr>
            <p:nvPr/>
          </p:nvSpPr>
          <p:spPr bwMode="auto">
            <a:xfrm flipV="1">
              <a:off x="2520" y="2184"/>
              <a:ext cx="1" cy="204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8232" name="Freeform 43"/>
            <p:cNvSpPr>
              <a:spLocks/>
            </p:cNvSpPr>
            <p:nvPr/>
          </p:nvSpPr>
          <p:spPr bwMode="auto">
            <a:xfrm>
              <a:off x="2492" y="2112"/>
              <a:ext cx="60" cy="96"/>
            </a:xfrm>
            <a:custGeom>
              <a:avLst/>
              <a:gdLst>
                <a:gd name="T0" fmla="*/ 28 w 15"/>
                <a:gd name="T1" fmla="*/ 80 h 24"/>
                <a:gd name="T2" fmla="*/ 0 w 15"/>
                <a:gd name="T3" fmla="*/ 96 h 24"/>
                <a:gd name="T4" fmla="*/ 0 w 15"/>
                <a:gd name="T5" fmla="*/ 96 h 24"/>
                <a:gd name="T6" fmla="*/ 20 w 15"/>
                <a:gd name="T7" fmla="*/ 48 h 24"/>
                <a:gd name="T8" fmla="*/ 28 w 15"/>
                <a:gd name="T9" fmla="*/ 0 h 24"/>
                <a:gd name="T10" fmla="*/ 40 w 15"/>
                <a:gd name="T11" fmla="*/ 48 h 24"/>
                <a:gd name="T12" fmla="*/ 60 w 15"/>
                <a:gd name="T13" fmla="*/ 96 h 24"/>
                <a:gd name="T14" fmla="*/ 56 w 15"/>
                <a:gd name="T15" fmla="*/ 96 h 24"/>
                <a:gd name="T16" fmla="*/ 28 w 15"/>
                <a:gd name="T17" fmla="*/ 80 h 24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15" h="24">
                  <a:moveTo>
                    <a:pt x="7" y="20"/>
                  </a:moveTo>
                  <a:cubicBezTo>
                    <a:pt x="0" y="24"/>
                    <a:pt x="0" y="24"/>
                    <a:pt x="0" y="24"/>
                  </a:cubicBezTo>
                  <a:cubicBezTo>
                    <a:pt x="0" y="24"/>
                    <a:pt x="0" y="24"/>
                    <a:pt x="0" y="24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5" y="8"/>
                    <a:pt x="6" y="4"/>
                    <a:pt x="7" y="0"/>
                  </a:cubicBezTo>
                  <a:cubicBezTo>
                    <a:pt x="8" y="4"/>
                    <a:pt x="9" y="8"/>
                    <a:pt x="10" y="12"/>
                  </a:cubicBezTo>
                  <a:cubicBezTo>
                    <a:pt x="15" y="24"/>
                    <a:pt x="15" y="24"/>
                    <a:pt x="15" y="24"/>
                  </a:cubicBezTo>
                  <a:cubicBezTo>
                    <a:pt x="14" y="24"/>
                    <a:pt x="14" y="24"/>
                    <a:pt x="14" y="24"/>
                  </a:cubicBezTo>
                  <a:lnTo>
                    <a:pt x="7" y="2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8233" name="Line 44"/>
            <p:cNvSpPr>
              <a:spLocks noChangeShapeType="1"/>
            </p:cNvSpPr>
            <p:nvPr/>
          </p:nvSpPr>
          <p:spPr bwMode="auto">
            <a:xfrm>
              <a:off x="2520" y="2628"/>
              <a:ext cx="1" cy="184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8234" name="Oval 45"/>
            <p:cNvSpPr>
              <a:spLocks noChangeArrowheads="1"/>
            </p:cNvSpPr>
            <p:nvPr/>
          </p:nvSpPr>
          <p:spPr bwMode="auto">
            <a:xfrm>
              <a:off x="2496" y="2696"/>
              <a:ext cx="48" cy="48"/>
            </a:xfrm>
            <a:prstGeom prst="ellipse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GB" altLang="en-US"/>
            </a:p>
          </p:txBody>
        </p:sp>
        <p:sp>
          <p:nvSpPr>
            <p:cNvPr id="8235" name="Freeform 46"/>
            <p:cNvSpPr>
              <a:spLocks/>
            </p:cNvSpPr>
            <p:nvPr/>
          </p:nvSpPr>
          <p:spPr bwMode="auto">
            <a:xfrm>
              <a:off x="2316" y="2184"/>
              <a:ext cx="204" cy="536"/>
            </a:xfrm>
            <a:custGeom>
              <a:avLst/>
              <a:gdLst>
                <a:gd name="T0" fmla="*/ 204 w 204"/>
                <a:gd name="T1" fmla="*/ 536 h 536"/>
                <a:gd name="T2" fmla="*/ 0 w 204"/>
                <a:gd name="T3" fmla="*/ 536 h 536"/>
                <a:gd name="T4" fmla="*/ 0 w 204"/>
                <a:gd name="T5" fmla="*/ 0 h 536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04" h="536">
                  <a:moveTo>
                    <a:pt x="204" y="536"/>
                  </a:moveTo>
                  <a:lnTo>
                    <a:pt x="0" y="536"/>
                  </a:lnTo>
                  <a:lnTo>
                    <a:pt x="0" y="0"/>
                  </a:lnTo>
                </a:path>
              </a:pathLst>
            </a:custGeom>
            <a:noFill/>
            <a:ln w="12700" cap="flat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8236" name="Freeform 47"/>
            <p:cNvSpPr>
              <a:spLocks/>
            </p:cNvSpPr>
            <p:nvPr/>
          </p:nvSpPr>
          <p:spPr bwMode="auto">
            <a:xfrm>
              <a:off x="2288" y="2112"/>
              <a:ext cx="60" cy="96"/>
            </a:xfrm>
            <a:custGeom>
              <a:avLst/>
              <a:gdLst>
                <a:gd name="T0" fmla="*/ 28 w 15"/>
                <a:gd name="T1" fmla="*/ 80 h 24"/>
                <a:gd name="T2" fmla="*/ 0 w 15"/>
                <a:gd name="T3" fmla="*/ 96 h 24"/>
                <a:gd name="T4" fmla="*/ 0 w 15"/>
                <a:gd name="T5" fmla="*/ 96 h 24"/>
                <a:gd name="T6" fmla="*/ 16 w 15"/>
                <a:gd name="T7" fmla="*/ 48 h 24"/>
                <a:gd name="T8" fmla="*/ 28 w 15"/>
                <a:gd name="T9" fmla="*/ 0 h 24"/>
                <a:gd name="T10" fmla="*/ 40 w 15"/>
                <a:gd name="T11" fmla="*/ 48 h 24"/>
                <a:gd name="T12" fmla="*/ 60 w 15"/>
                <a:gd name="T13" fmla="*/ 96 h 24"/>
                <a:gd name="T14" fmla="*/ 56 w 15"/>
                <a:gd name="T15" fmla="*/ 96 h 24"/>
                <a:gd name="T16" fmla="*/ 28 w 15"/>
                <a:gd name="T17" fmla="*/ 80 h 24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15" h="24">
                  <a:moveTo>
                    <a:pt x="7" y="20"/>
                  </a:moveTo>
                  <a:cubicBezTo>
                    <a:pt x="0" y="24"/>
                    <a:pt x="0" y="24"/>
                    <a:pt x="0" y="24"/>
                  </a:cubicBezTo>
                  <a:cubicBezTo>
                    <a:pt x="0" y="24"/>
                    <a:pt x="0" y="24"/>
                    <a:pt x="0" y="24"/>
                  </a:cubicBezTo>
                  <a:cubicBezTo>
                    <a:pt x="4" y="12"/>
                    <a:pt x="4" y="12"/>
                    <a:pt x="4" y="12"/>
                  </a:cubicBezTo>
                  <a:cubicBezTo>
                    <a:pt x="5" y="8"/>
                    <a:pt x="6" y="4"/>
                    <a:pt x="7" y="0"/>
                  </a:cubicBezTo>
                  <a:cubicBezTo>
                    <a:pt x="8" y="4"/>
                    <a:pt x="9" y="8"/>
                    <a:pt x="10" y="12"/>
                  </a:cubicBezTo>
                  <a:cubicBezTo>
                    <a:pt x="15" y="24"/>
                    <a:pt x="15" y="24"/>
                    <a:pt x="15" y="24"/>
                  </a:cubicBezTo>
                  <a:cubicBezTo>
                    <a:pt x="14" y="24"/>
                    <a:pt x="14" y="24"/>
                    <a:pt x="14" y="24"/>
                  </a:cubicBezTo>
                  <a:lnTo>
                    <a:pt x="7" y="2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8237" name="Line 48"/>
            <p:cNvSpPr>
              <a:spLocks noChangeShapeType="1"/>
            </p:cNvSpPr>
            <p:nvPr/>
          </p:nvSpPr>
          <p:spPr bwMode="auto">
            <a:xfrm flipV="1">
              <a:off x="2520" y="3124"/>
              <a:ext cx="1" cy="88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8238" name="Freeform 49"/>
            <p:cNvSpPr>
              <a:spLocks/>
            </p:cNvSpPr>
            <p:nvPr/>
          </p:nvSpPr>
          <p:spPr bwMode="auto">
            <a:xfrm>
              <a:off x="2492" y="3056"/>
              <a:ext cx="60" cy="96"/>
            </a:xfrm>
            <a:custGeom>
              <a:avLst/>
              <a:gdLst>
                <a:gd name="T0" fmla="*/ 28 w 15"/>
                <a:gd name="T1" fmla="*/ 76 h 24"/>
                <a:gd name="T2" fmla="*/ 0 w 15"/>
                <a:gd name="T3" fmla="*/ 96 h 24"/>
                <a:gd name="T4" fmla="*/ 0 w 15"/>
                <a:gd name="T5" fmla="*/ 96 h 24"/>
                <a:gd name="T6" fmla="*/ 20 w 15"/>
                <a:gd name="T7" fmla="*/ 48 h 24"/>
                <a:gd name="T8" fmla="*/ 28 w 15"/>
                <a:gd name="T9" fmla="*/ 0 h 24"/>
                <a:gd name="T10" fmla="*/ 40 w 15"/>
                <a:gd name="T11" fmla="*/ 48 h 24"/>
                <a:gd name="T12" fmla="*/ 60 w 15"/>
                <a:gd name="T13" fmla="*/ 96 h 24"/>
                <a:gd name="T14" fmla="*/ 56 w 15"/>
                <a:gd name="T15" fmla="*/ 96 h 24"/>
                <a:gd name="T16" fmla="*/ 28 w 15"/>
                <a:gd name="T17" fmla="*/ 76 h 24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15" h="24">
                  <a:moveTo>
                    <a:pt x="7" y="19"/>
                  </a:moveTo>
                  <a:cubicBezTo>
                    <a:pt x="0" y="24"/>
                    <a:pt x="0" y="24"/>
                    <a:pt x="0" y="24"/>
                  </a:cubicBezTo>
                  <a:cubicBezTo>
                    <a:pt x="0" y="24"/>
                    <a:pt x="0" y="24"/>
                    <a:pt x="0" y="24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5" y="8"/>
                    <a:pt x="6" y="4"/>
                    <a:pt x="7" y="0"/>
                  </a:cubicBezTo>
                  <a:cubicBezTo>
                    <a:pt x="8" y="4"/>
                    <a:pt x="9" y="8"/>
                    <a:pt x="10" y="12"/>
                  </a:cubicBezTo>
                  <a:cubicBezTo>
                    <a:pt x="15" y="24"/>
                    <a:pt x="15" y="24"/>
                    <a:pt x="15" y="24"/>
                  </a:cubicBezTo>
                  <a:cubicBezTo>
                    <a:pt x="14" y="24"/>
                    <a:pt x="14" y="24"/>
                    <a:pt x="14" y="24"/>
                  </a:cubicBezTo>
                  <a:lnTo>
                    <a:pt x="7" y="19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8239" name="Rectangle 50"/>
            <p:cNvSpPr>
              <a:spLocks noChangeArrowheads="1"/>
            </p:cNvSpPr>
            <p:nvPr/>
          </p:nvSpPr>
          <p:spPr bwMode="auto">
            <a:xfrm>
              <a:off x="2465" y="3213"/>
              <a:ext cx="61" cy="1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en-US" sz="1600" b="0">
                  <a:solidFill>
                    <a:srgbClr val="000000"/>
                  </a:solidFill>
                </a:rPr>
                <a:t>x</a:t>
              </a:r>
              <a:endParaRPr lang="en-US" altLang="en-US" b="0"/>
            </a:p>
          </p:txBody>
        </p:sp>
        <p:sp>
          <p:nvSpPr>
            <p:cNvPr id="8240" name="Rectangle 51"/>
            <p:cNvSpPr>
              <a:spLocks noChangeArrowheads="1"/>
            </p:cNvSpPr>
            <p:nvPr/>
          </p:nvSpPr>
          <p:spPr bwMode="auto">
            <a:xfrm>
              <a:off x="2529" y="3273"/>
              <a:ext cx="50" cy="1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en-US" sz="1200" b="0" i="0">
                  <a:solidFill>
                    <a:srgbClr val="000000"/>
                  </a:solidFill>
                </a:rPr>
                <a:t>2</a:t>
              </a:r>
              <a:endParaRPr lang="en-US" altLang="en-US" b="0"/>
            </a:p>
          </p:txBody>
        </p:sp>
        <p:sp>
          <p:nvSpPr>
            <p:cNvPr id="8241" name="Freeform 52"/>
            <p:cNvSpPr>
              <a:spLocks/>
            </p:cNvSpPr>
            <p:nvPr/>
          </p:nvSpPr>
          <p:spPr bwMode="auto">
            <a:xfrm>
              <a:off x="3420" y="2408"/>
              <a:ext cx="212" cy="184"/>
            </a:xfrm>
            <a:custGeom>
              <a:avLst/>
              <a:gdLst>
                <a:gd name="T0" fmla="*/ 0 w 212"/>
                <a:gd name="T1" fmla="*/ 0 h 184"/>
                <a:gd name="T2" fmla="*/ 108 w 212"/>
                <a:gd name="T3" fmla="*/ 184 h 184"/>
                <a:gd name="T4" fmla="*/ 212 w 212"/>
                <a:gd name="T5" fmla="*/ 0 h 184"/>
                <a:gd name="T6" fmla="*/ 0 w 212"/>
                <a:gd name="T7" fmla="*/ 0 h 184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2" h="184">
                  <a:moveTo>
                    <a:pt x="0" y="0"/>
                  </a:moveTo>
                  <a:lnTo>
                    <a:pt x="108" y="184"/>
                  </a:lnTo>
                  <a:lnTo>
                    <a:pt x="212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19050" cap="flat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8242" name="Rectangle 53"/>
            <p:cNvSpPr>
              <a:spLocks noChangeArrowheads="1"/>
            </p:cNvSpPr>
            <p:nvPr/>
          </p:nvSpPr>
          <p:spPr bwMode="auto">
            <a:xfrm>
              <a:off x="1848" y="1552"/>
              <a:ext cx="255" cy="1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en-US" sz="1600" b="0" i="0">
                  <a:solidFill>
                    <a:srgbClr val="000000"/>
                  </a:solidFill>
                </a:rPr>
                <a:t>AND</a:t>
              </a:r>
              <a:endParaRPr lang="en-US" altLang="en-US" b="0"/>
            </a:p>
          </p:txBody>
        </p:sp>
        <p:sp>
          <p:nvSpPr>
            <p:cNvPr id="8243" name="Rectangle 54"/>
            <p:cNvSpPr>
              <a:spLocks noChangeArrowheads="1"/>
            </p:cNvSpPr>
            <p:nvPr/>
          </p:nvSpPr>
          <p:spPr bwMode="auto">
            <a:xfrm>
              <a:off x="1852" y="1696"/>
              <a:ext cx="296" cy="1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en-US" sz="1600" b="0" i="0">
                  <a:solidFill>
                    <a:srgbClr val="000000"/>
                  </a:solidFill>
                </a:rPr>
                <a:t>plane</a:t>
              </a:r>
              <a:endParaRPr lang="en-US" altLang="en-US" b="0"/>
            </a:p>
          </p:txBody>
        </p:sp>
        <p:sp>
          <p:nvSpPr>
            <p:cNvPr id="8244" name="Line 55"/>
            <p:cNvSpPr>
              <a:spLocks noChangeShapeType="1"/>
            </p:cNvSpPr>
            <p:nvPr/>
          </p:nvSpPr>
          <p:spPr bwMode="auto">
            <a:xfrm>
              <a:off x="2704" y="1424"/>
              <a:ext cx="484" cy="1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8245" name="Freeform 56"/>
            <p:cNvSpPr>
              <a:spLocks/>
            </p:cNvSpPr>
            <p:nvPr/>
          </p:nvSpPr>
          <p:spPr bwMode="auto">
            <a:xfrm>
              <a:off x="3160" y="1396"/>
              <a:ext cx="100" cy="56"/>
            </a:xfrm>
            <a:custGeom>
              <a:avLst/>
              <a:gdLst>
                <a:gd name="T0" fmla="*/ 20 w 25"/>
                <a:gd name="T1" fmla="*/ 28 h 14"/>
                <a:gd name="T2" fmla="*/ 0 w 25"/>
                <a:gd name="T3" fmla="*/ 0 h 14"/>
                <a:gd name="T4" fmla="*/ 4 w 25"/>
                <a:gd name="T5" fmla="*/ 0 h 14"/>
                <a:gd name="T6" fmla="*/ 48 w 25"/>
                <a:gd name="T7" fmla="*/ 16 h 14"/>
                <a:gd name="T8" fmla="*/ 100 w 25"/>
                <a:gd name="T9" fmla="*/ 28 h 14"/>
                <a:gd name="T10" fmla="*/ 48 w 25"/>
                <a:gd name="T11" fmla="*/ 40 h 14"/>
                <a:gd name="T12" fmla="*/ 4 w 25"/>
                <a:gd name="T13" fmla="*/ 56 h 14"/>
                <a:gd name="T14" fmla="*/ 0 w 25"/>
                <a:gd name="T15" fmla="*/ 56 h 14"/>
                <a:gd name="T16" fmla="*/ 20 w 25"/>
                <a:gd name="T17" fmla="*/ 28 h 14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25" h="14">
                  <a:moveTo>
                    <a:pt x="5" y="7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2" y="4"/>
                    <a:pt x="12" y="4"/>
                    <a:pt x="12" y="4"/>
                  </a:cubicBezTo>
                  <a:cubicBezTo>
                    <a:pt x="16" y="5"/>
                    <a:pt x="20" y="6"/>
                    <a:pt x="25" y="7"/>
                  </a:cubicBezTo>
                  <a:cubicBezTo>
                    <a:pt x="20" y="8"/>
                    <a:pt x="16" y="9"/>
                    <a:pt x="12" y="10"/>
                  </a:cubicBezTo>
                  <a:cubicBezTo>
                    <a:pt x="1" y="14"/>
                    <a:pt x="1" y="14"/>
                    <a:pt x="1" y="14"/>
                  </a:cubicBezTo>
                  <a:cubicBezTo>
                    <a:pt x="0" y="14"/>
                    <a:pt x="0" y="14"/>
                    <a:pt x="0" y="14"/>
                  </a:cubicBezTo>
                  <a:lnTo>
                    <a:pt x="5" y="7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8246" name="Line 57"/>
            <p:cNvSpPr>
              <a:spLocks noChangeShapeType="1"/>
            </p:cNvSpPr>
            <p:nvPr/>
          </p:nvSpPr>
          <p:spPr bwMode="auto">
            <a:xfrm>
              <a:off x="2704" y="1648"/>
              <a:ext cx="484" cy="1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8247" name="Freeform 58"/>
            <p:cNvSpPr>
              <a:spLocks/>
            </p:cNvSpPr>
            <p:nvPr/>
          </p:nvSpPr>
          <p:spPr bwMode="auto">
            <a:xfrm>
              <a:off x="3160" y="1616"/>
              <a:ext cx="100" cy="60"/>
            </a:xfrm>
            <a:custGeom>
              <a:avLst/>
              <a:gdLst>
                <a:gd name="T0" fmla="*/ 20 w 25"/>
                <a:gd name="T1" fmla="*/ 32 h 15"/>
                <a:gd name="T2" fmla="*/ 0 w 25"/>
                <a:gd name="T3" fmla="*/ 0 h 15"/>
                <a:gd name="T4" fmla="*/ 4 w 25"/>
                <a:gd name="T5" fmla="*/ 0 h 15"/>
                <a:gd name="T6" fmla="*/ 48 w 25"/>
                <a:gd name="T7" fmla="*/ 20 h 15"/>
                <a:gd name="T8" fmla="*/ 100 w 25"/>
                <a:gd name="T9" fmla="*/ 32 h 15"/>
                <a:gd name="T10" fmla="*/ 48 w 25"/>
                <a:gd name="T11" fmla="*/ 40 h 15"/>
                <a:gd name="T12" fmla="*/ 4 w 25"/>
                <a:gd name="T13" fmla="*/ 60 h 15"/>
                <a:gd name="T14" fmla="*/ 0 w 25"/>
                <a:gd name="T15" fmla="*/ 60 h 15"/>
                <a:gd name="T16" fmla="*/ 20 w 25"/>
                <a:gd name="T17" fmla="*/ 32 h 15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25" h="15">
                  <a:moveTo>
                    <a:pt x="5" y="8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2" y="5"/>
                    <a:pt x="12" y="5"/>
                    <a:pt x="12" y="5"/>
                  </a:cubicBezTo>
                  <a:cubicBezTo>
                    <a:pt x="16" y="6"/>
                    <a:pt x="20" y="7"/>
                    <a:pt x="25" y="8"/>
                  </a:cubicBezTo>
                  <a:cubicBezTo>
                    <a:pt x="20" y="9"/>
                    <a:pt x="16" y="9"/>
                    <a:pt x="12" y="10"/>
                  </a:cubicBezTo>
                  <a:cubicBezTo>
                    <a:pt x="1" y="15"/>
                    <a:pt x="1" y="15"/>
                    <a:pt x="1" y="15"/>
                  </a:cubicBezTo>
                  <a:cubicBezTo>
                    <a:pt x="0" y="15"/>
                    <a:pt x="0" y="15"/>
                    <a:pt x="0" y="15"/>
                  </a:cubicBezTo>
                  <a:lnTo>
                    <a:pt x="5" y="8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8248" name="Line 59"/>
            <p:cNvSpPr>
              <a:spLocks noChangeShapeType="1"/>
            </p:cNvSpPr>
            <p:nvPr/>
          </p:nvSpPr>
          <p:spPr bwMode="auto">
            <a:xfrm>
              <a:off x="2704" y="1820"/>
              <a:ext cx="484" cy="1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8249" name="Freeform 60"/>
            <p:cNvSpPr>
              <a:spLocks/>
            </p:cNvSpPr>
            <p:nvPr/>
          </p:nvSpPr>
          <p:spPr bwMode="auto">
            <a:xfrm>
              <a:off x="3160" y="1788"/>
              <a:ext cx="100" cy="60"/>
            </a:xfrm>
            <a:custGeom>
              <a:avLst/>
              <a:gdLst>
                <a:gd name="T0" fmla="*/ 20 w 25"/>
                <a:gd name="T1" fmla="*/ 32 h 15"/>
                <a:gd name="T2" fmla="*/ 0 w 25"/>
                <a:gd name="T3" fmla="*/ 0 h 15"/>
                <a:gd name="T4" fmla="*/ 4 w 25"/>
                <a:gd name="T5" fmla="*/ 0 h 15"/>
                <a:gd name="T6" fmla="*/ 48 w 25"/>
                <a:gd name="T7" fmla="*/ 20 h 15"/>
                <a:gd name="T8" fmla="*/ 100 w 25"/>
                <a:gd name="T9" fmla="*/ 32 h 15"/>
                <a:gd name="T10" fmla="*/ 48 w 25"/>
                <a:gd name="T11" fmla="*/ 40 h 15"/>
                <a:gd name="T12" fmla="*/ 4 w 25"/>
                <a:gd name="T13" fmla="*/ 60 h 15"/>
                <a:gd name="T14" fmla="*/ 0 w 25"/>
                <a:gd name="T15" fmla="*/ 60 h 15"/>
                <a:gd name="T16" fmla="*/ 20 w 25"/>
                <a:gd name="T17" fmla="*/ 32 h 15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25" h="15">
                  <a:moveTo>
                    <a:pt x="5" y="8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2" y="5"/>
                    <a:pt x="12" y="5"/>
                    <a:pt x="12" y="5"/>
                  </a:cubicBezTo>
                  <a:cubicBezTo>
                    <a:pt x="16" y="6"/>
                    <a:pt x="20" y="7"/>
                    <a:pt x="25" y="8"/>
                  </a:cubicBezTo>
                  <a:cubicBezTo>
                    <a:pt x="20" y="9"/>
                    <a:pt x="16" y="9"/>
                    <a:pt x="12" y="10"/>
                  </a:cubicBezTo>
                  <a:cubicBezTo>
                    <a:pt x="1" y="15"/>
                    <a:pt x="1" y="15"/>
                    <a:pt x="1" y="15"/>
                  </a:cubicBezTo>
                  <a:cubicBezTo>
                    <a:pt x="0" y="15"/>
                    <a:pt x="0" y="15"/>
                    <a:pt x="0" y="15"/>
                  </a:cubicBezTo>
                  <a:lnTo>
                    <a:pt x="5" y="8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8250" name="Line 61"/>
            <p:cNvSpPr>
              <a:spLocks noChangeShapeType="1"/>
            </p:cNvSpPr>
            <p:nvPr/>
          </p:nvSpPr>
          <p:spPr bwMode="auto">
            <a:xfrm>
              <a:off x="2704" y="1976"/>
              <a:ext cx="484" cy="1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8251" name="Freeform 62"/>
            <p:cNvSpPr>
              <a:spLocks/>
            </p:cNvSpPr>
            <p:nvPr/>
          </p:nvSpPr>
          <p:spPr bwMode="auto">
            <a:xfrm>
              <a:off x="3160" y="1948"/>
              <a:ext cx="100" cy="60"/>
            </a:xfrm>
            <a:custGeom>
              <a:avLst/>
              <a:gdLst>
                <a:gd name="T0" fmla="*/ 20 w 25"/>
                <a:gd name="T1" fmla="*/ 28 h 15"/>
                <a:gd name="T2" fmla="*/ 0 w 25"/>
                <a:gd name="T3" fmla="*/ 0 h 15"/>
                <a:gd name="T4" fmla="*/ 4 w 25"/>
                <a:gd name="T5" fmla="*/ 0 h 15"/>
                <a:gd name="T6" fmla="*/ 48 w 25"/>
                <a:gd name="T7" fmla="*/ 20 h 15"/>
                <a:gd name="T8" fmla="*/ 100 w 25"/>
                <a:gd name="T9" fmla="*/ 28 h 15"/>
                <a:gd name="T10" fmla="*/ 48 w 25"/>
                <a:gd name="T11" fmla="*/ 40 h 15"/>
                <a:gd name="T12" fmla="*/ 4 w 25"/>
                <a:gd name="T13" fmla="*/ 60 h 15"/>
                <a:gd name="T14" fmla="*/ 0 w 25"/>
                <a:gd name="T15" fmla="*/ 56 h 15"/>
                <a:gd name="T16" fmla="*/ 20 w 25"/>
                <a:gd name="T17" fmla="*/ 28 h 15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25" h="15">
                  <a:moveTo>
                    <a:pt x="5" y="7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2" y="5"/>
                    <a:pt x="12" y="5"/>
                    <a:pt x="12" y="5"/>
                  </a:cubicBezTo>
                  <a:cubicBezTo>
                    <a:pt x="16" y="5"/>
                    <a:pt x="20" y="6"/>
                    <a:pt x="25" y="7"/>
                  </a:cubicBezTo>
                  <a:cubicBezTo>
                    <a:pt x="20" y="8"/>
                    <a:pt x="16" y="9"/>
                    <a:pt x="12" y="10"/>
                  </a:cubicBezTo>
                  <a:cubicBezTo>
                    <a:pt x="1" y="15"/>
                    <a:pt x="1" y="15"/>
                    <a:pt x="1" y="15"/>
                  </a:cubicBezTo>
                  <a:cubicBezTo>
                    <a:pt x="0" y="14"/>
                    <a:pt x="0" y="14"/>
                    <a:pt x="0" y="14"/>
                  </a:cubicBezTo>
                  <a:lnTo>
                    <a:pt x="5" y="7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8252" name="Rectangle 63"/>
            <p:cNvSpPr>
              <a:spLocks noChangeArrowheads="1"/>
            </p:cNvSpPr>
            <p:nvPr/>
          </p:nvSpPr>
          <p:spPr bwMode="auto">
            <a:xfrm>
              <a:off x="2800" y="1251"/>
              <a:ext cx="61" cy="1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en-US" sz="1600" b="0">
                  <a:solidFill>
                    <a:srgbClr val="000000"/>
                  </a:solidFill>
                </a:rPr>
                <a:t>x</a:t>
              </a:r>
              <a:endParaRPr lang="en-US" altLang="en-US" b="0"/>
            </a:p>
          </p:txBody>
        </p:sp>
        <p:sp>
          <p:nvSpPr>
            <p:cNvPr id="8253" name="Rectangle 64"/>
            <p:cNvSpPr>
              <a:spLocks noChangeArrowheads="1"/>
            </p:cNvSpPr>
            <p:nvPr/>
          </p:nvSpPr>
          <p:spPr bwMode="auto">
            <a:xfrm>
              <a:off x="2864" y="1311"/>
              <a:ext cx="50" cy="1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en-US" sz="1200" b="0" i="0">
                  <a:solidFill>
                    <a:srgbClr val="000000"/>
                  </a:solidFill>
                </a:rPr>
                <a:t>0</a:t>
              </a:r>
              <a:endParaRPr lang="en-US" altLang="en-US" b="0"/>
            </a:p>
          </p:txBody>
        </p:sp>
        <p:sp>
          <p:nvSpPr>
            <p:cNvPr id="8254" name="Rectangle 65"/>
            <p:cNvSpPr>
              <a:spLocks noChangeArrowheads="1"/>
            </p:cNvSpPr>
            <p:nvPr/>
          </p:nvSpPr>
          <p:spPr bwMode="auto">
            <a:xfrm>
              <a:off x="2922" y="1251"/>
              <a:ext cx="61" cy="1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en-US" sz="1600" b="0">
                  <a:solidFill>
                    <a:srgbClr val="000000"/>
                  </a:solidFill>
                </a:rPr>
                <a:t>x</a:t>
              </a:r>
              <a:endParaRPr lang="en-US" altLang="en-US" b="0"/>
            </a:p>
          </p:txBody>
        </p:sp>
        <p:sp>
          <p:nvSpPr>
            <p:cNvPr id="8255" name="Rectangle 66"/>
            <p:cNvSpPr>
              <a:spLocks noChangeArrowheads="1"/>
            </p:cNvSpPr>
            <p:nvPr/>
          </p:nvSpPr>
          <p:spPr bwMode="auto">
            <a:xfrm>
              <a:off x="2986" y="1311"/>
              <a:ext cx="50" cy="1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en-US" sz="1200" b="0" i="0">
                  <a:solidFill>
                    <a:srgbClr val="000000"/>
                  </a:solidFill>
                </a:rPr>
                <a:t>1</a:t>
              </a:r>
              <a:endParaRPr lang="en-US" altLang="en-US" b="0"/>
            </a:p>
          </p:txBody>
        </p:sp>
        <p:sp>
          <p:nvSpPr>
            <p:cNvPr id="8256" name="Rectangle 67"/>
            <p:cNvSpPr>
              <a:spLocks noChangeArrowheads="1"/>
            </p:cNvSpPr>
            <p:nvPr/>
          </p:nvSpPr>
          <p:spPr bwMode="auto">
            <a:xfrm>
              <a:off x="2880" y="1475"/>
              <a:ext cx="61" cy="1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en-US" sz="1600" b="0">
                  <a:solidFill>
                    <a:srgbClr val="000000"/>
                  </a:solidFill>
                </a:rPr>
                <a:t>x</a:t>
              </a:r>
              <a:endParaRPr lang="en-US" altLang="en-US" b="0"/>
            </a:p>
          </p:txBody>
        </p:sp>
        <p:sp>
          <p:nvSpPr>
            <p:cNvPr id="8257" name="Rectangle 68"/>
            <p:cNvSpPr>
              <a:spLocks noChangeArrowheads="1"/>
            </p:cNvSpPr>
            <p:nvPr/>
          </p:nvSpPr>
          <p:spPr bwMode="auto">
            <a:xfrm>
              <a:off x="2944" y="1535"/>
              <a:ext cx="50" cy="1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en-US" sz="1200" b="0" i="0">
                  <a:solidFill>
                    <a:srgbClr val="000000"/>
                  </a:solidFill>
                </a:rPr>
                <a:t>2</a:t>
              </a:r>
              <a:endParaRPr lang="en-US" altLang="en-US" b="0"/>
            </a:p>
          </p:txBody>
        </p:sp>
        <p:sp>
          <p:nvSpPr>
            <p:cNvPr id="8258" name="Line 69"/>
            <p:cNvSpPr>
              <a:spLocks noChangeShapeType="1"/>
            </p:cNvSpPr>
            <p:nvPr/>
          </p:nvSpPr>
          <p:spPr bwMode="auto">
            <a:xfrm>
              <a:off x="2888" y="1508"/>
              <a:ext cx="56" cy="1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8259" name="Line 70"/>
            <p:cNvSpPr>
              <a:spLocks noChangeShapeType="1"/>
            </p:cNvSpPr>
            <p:nvPr/>
          </p:nvSpPr>
          <p:spPr bwMode="auto">
            <a:xfrm flipH="1">
              <a:off x="3136" y="1108"/>
              <a:ext cx="88" cy="168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8260" name="Freeform 71"/>
            <p:cNvSpPr>
              <a:spLocks/>
            </p:cNvSpPr>
            <p:nvPr/>
          </p:nvSpPr>
          <p:spPr bwMode="auto">
            <a:xfrm>
              <a:off x="3112" y="1248"/>
              <a:ext cx="56" cy="80"/>
            </a:xfrm>
            <a:custGeom>
              <a:avLst/>
              <a:gdLst>
                <a:gd name="T0" fmla="*/ 28 w 14"/>
                <a:gd name="T1" fmla="*/ 20 h 20"/>
                <a:gd name="T2" fmla="*/ 56 w 14"/>
                <a:gd name="T3" fmla="*/ 20 h 20"/>
                <a:gd name="T4" fmla="*/ 56 w 14"/>
                <a:gd name="T5" fmla="*/ 20 h 20"/>
                <a:gd name="T6" fmla="*/ 24 w 14"/>
                <a:gd name="T7" fmla="*/ 48 h 20"/>
                <a:gd name="T8" fmla="*/ 0 w 14"/>
                <a:gd name="T9" fmla="*/ 80 h 20"/>
                <a:gd name="T10" fmla="*/ 8 w 14"/>
                <a:gd name="T11" fmla="*/ 40 h 20"/>
                <a:gd name="T12" fmla="*/ 12 w 14"/>
                <a:gd name="T13" fmla="*/ 0 h 20"/>
                <a:gd name="T14" fmla="*/ 12 w 14"/>
                <a:gd name="T15" fmla="*/ 0 h 20"/>
                <a:gd name="T16" fmla="*/ 28 w 14"/>
                <a:gd name="T17" fmla="*/ 20 h 2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14" h="20">
                  <a:moveTo>
                    <a:pt x="7" y="5"/>
                  </a:moveTo>
                  <a:cubicBezTo>
                    <a:pt x="14" y="5"/>
                    <a:pt x="14" y="5"/>
                    <a:pt x="14" y="5"/>
                  </a:cubicBezTo>
                  <a:cubicBezTo>
                    <a:pt x="14" y="5"/>
                    <a:pt x="14" y="5"/>
                    <a:pt x="14" y="5"/>
                  </a:cubicBezTo>
                  <a:cubicBezTo>
                    <a:pt x="6" y="12"/>
                    <a:pt x="6" y="12"/>
                    <a:pt x="6" y="12"/>
                  </a:cubicBezTo>
                  <a:cubicBezTo>
                    <a:pt x="4" y="14"/>
                    <a:pt x="2" y="17"/>
                    <a:pt x="0" y="20"/>
                  </a:cubicBezTo>
                  <a:cubicBezTo>
                    <a:pt x="1" y="16"/>
                    <a:pt x="1" y="13"/>
                    <a:pt x="2" y="1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0"/>
                    <a:pt x="3" y="0"/>
                    <a:pt x="3" y="0"/>
                  </a:cubicBezTo>
                  <a:lnTo>
                    <a:pt x="7" y="5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8261" name="Rectangle 72"/>
            <p:cNvSpPr>
              <a:spLocks noChangeArrowheads="1"/>
            </p:cNvSpPr>
            <p:nvPr/>
          </p:nvSpPr>
          <p:spPr bwMode="auto">
            <a:xfrm>
              <a:off x="3263" y="1006"/>
              <a:ext cx="749" cy="1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en-US" sz="1600" b="0" i="0">
                  <a:solidFill>
                    <a:srgbClr val="000000"/>
                  </a:solidFill>
                </a:rPr>
                <a:t>Product terms</a:t>
              </a:r>
              <a:endParaRPr lang="en-US" altLang="en-US" b="0"/>
            </a:p>
          </p:txBody>
        </p:sp>
        <p:sp>
          <p:nvSpPr>
            <p:cNvPr id="8262" name="Rectangle 73"/>
            <p:cNvSpPr>
              <a:spLocks noChangeArrowheads="1"/>
            </p:cNvSpPr>
            <p:nvPr/>
          </p:nvSpPr>
          <p:spPr bwMode="auto">
            <a:xfrm>
              <a:off x="3631" y="1552"/>
              <a:ext cx="182" cy="1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en-US" sz="1600" b="0" i="0">
                  <a:solidFill>
                    <a:srgbClr val="000000"/>
                  </a:solidFill>
                </a:rPr>
                <a:t>OR</a:t>
              </a:r>
              <a:endParaRPr lang="en-US" altLang="en-US" b="0"/>
            </a:p>
          </p:txBody>
        </p:sp>
        <p:sp>
          <p:nvSpPr>
            <p:cNvPr id="8263" name="Rectangle 74"/>
            <p:cNvSpPr>
              <a:spLocks noChangeArrowheads="1"/>
            </p:cNvSpPr>
            <p:nvPr/>
          </p:nvSpPr>
          <p:spPr bwMode="auto">
            <a:xfrm>
              <a:off x="3581" y="1696"/>
              <a:ext cx="296" cy="1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en-US" sz="1600" b="0" i="0">
                  <a:solidFill>
                    <a:srgbClr val="000000"/>
                  </a:solidFill>
                </a:rPr>
                <a:t>plane</a:t>
              </a:r>
              <a:endParaRPr lang="en-US" altLang="en-US" b="0"/>
            </a:p>
          </p:txBody>
        </p:sp>
        <p:sp>
          <p:nvSpPr>
            <p:cNvPr id="8264" name="Line 75"/>
            <p:cNvSpPr>
              <a:spLocks noChangeShapeType="1"/>
            </p:cNvSpPr>
            <p:nvPr/>
          </p:nvSpPr>
          <p:spPr bwMode="auto">
            <a:xfrm>
              <a:off x="3528" y="2112"/>
              <a:ext cx="1" cy="228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8265" name="Freeform 76"/>
            <p:cNvSpPr>
              <a:spLocks/>
            </p:cNvSpPr>
            <p:nvPr/>
          </p:nvSpPr>
          <p:spPr bwMode="auto">
            <a:xfrm>
              <a:off x="3496" y="2312"/>
              <a:ext cx="60" cy="96"/>
            </a:xfrm>
            <a:custGeom>
              <a:avLst/>
              <a:gdLst>
                <a:gd name="T0" fmla="*/ 32 w 15"/>
                <a:gd name="T1" fmla="*/ 16 h 24"/>
                <a:gd name="T2" fmla="*/ 60 w 15"/>
                <a:gd name="T3" fmla="*/ 0 h 24"/>
                <a:gd name="T4" fmla="*/ 60 w 15"/>
                <a:gd name="T5" fmla="*/ 0 h 24"/>
                <a:gd name="T6" fmla="*/ 40 w 15"/>
                <a:gd name="T7" fmla="*/ 48 h 24"/>
                <a:gd name="T8" fmla="*/ 32 w 15"/>
                <a:gd name="T9" fmla="*/ 96 h 24"/>
                <a:gd name="T10" fmla="*/ 20 w 15"/>
                <a:gd name="T11" fmla="*/ 48 h 24"/>
                <a:gd name="T12" fmla="*/ 0 w 15"/>
                <a:gd name="T13" fmla="*/ 0 h 24"/>
                <a:gd name="T14" fmla="*/ 0 w 15"/>
                <a:gd name="T15" fmla="*/ 0 h 24"/>
                <a:gd name="T16" fmla="*/ 32 w 15"/>
                <a:gd name="T17" fmla="*/ 16 h 24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15" h="24">
                  <a:moveTo>
                    <a:pt x="8" y="4"/>
                  </a:moveTo>
                  <a:cubicBezTo>
                    <a:pt x="15" y="0"/>
                    <a:pt x="15" y="0"/>
                    <a:pt x="15" y="0"/>
                  </a:cubicBezTo>
                  <a:cubicBezTo>
                    <a:pt x="15" y="0"/>
                    <a:pt x="15" y="0"/>
                    <a:pt x="15" y="0"/>
                  </a:cubicBezTo>
                  <a:cubicBezTo>
                    <a:pt x="10" y="12"/>
                    <a:pt x="10" y="12"/>
                    <a:pt x="10" y="12"/>
                  </a:cubicBezTo>
                  <a:cubicBezTo>
                    <a:pt x="9" y="16"/>
                    <a:pt x="8" y="20"/>
                    <a:pt x="8" y="24"/>
                  </a:cubicBezTo>
                  <a:cubicBezTo>
                    <a:pt x="7" y="20"/>
                    <a:pt x="6" y="16"/>
                    <a:pt x="5" y="1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lnTo>
                    <a:pt x="8" y="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8266" name="Line 77"/>
            <p:cNvSpPr>
              <a:spLocks noChangeShapeType="1"/>
            </p:cNvSpPr>
            <p:nvPr/>
          </p:nvSpPr>
          <p:spPr bwMode="auto">
            <a:xfrm>
              <a:off x="3528" y="2592"/>
              <a:ext cx="1" cy="136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8267" name="Freeform 78"/>
            <p:cNvSpPr>
              <a:spLocks/>
            </p:cNvSpPr>
            <p:nvPr/>
          </p:nvSpPr>
          <p:spPr bwMode="auto">
            <a:xfrm>
              <a:off x="3496" y="2704"/>
              <a:ext cx="60" cy="96"/>
            </a:xfrm>
            <a:custGeom>
              <a:avLst/>
              <a:gdLst>
                <a:gd name="T0" fmla="*/ 32 w 15"/>
                <a:gd name="T1" fmla="*/ 16 h 24"/>
                <a:gd name="T2" fmla="*/ 60 w 15"/>
                <a:gd name="T3" fmla="*/ 0 h 24"/>
                <a:gd name="T4" fmla="*/ 60 w 15"/>
                <a:gd name="T5" fmla="*/ 0 h 24"/>
                <a:gd name="T6" fmla="*/ 40 w 15"/>
                <a:gd name="T7" fmla="*/ 48 h 24"/>
                <a:gd name="T8" fmla="*/ 32 w 15"/>
                <a:gd name="T9" fmla="*/ 96 h 24"/>
                <a:gd name="T10" fmla="*/ 20 w 15"/>
                <a:gd name="T11" fmla="*/ 48 h 24"/>
                <a:gd name="T12" fmla="*/ 0 w 15"/>
                <a:gd name="T13" fmla="*/ 0 h 24"/>
                <a:gd name="T14" fmla="*/ 0 w 15"/>
                <a:gd name="T15" fmla="*/ 0 h 24"/>
                <a:gd name="T16" fmla="*/ 32 w 15"/>
                <a:gd name="T17" fmla="*/ 16 h 24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15" h="24">
                  <a:moveTo>
                    <a:pt x="8" y="4"/>
                  </a:moveTo>
                  <a:cubicBezTo>
                    <a:pt x="15" y="0"/>
                    <a:pt x="15" y="0"/>
                    <a:pt x="15" y="0"/>
                  </a:cubicBezTo>
                  <a:cubicBezTo>
                    <a:pt x="15" y="0"/>
                    <a:pt x="15" y="0"/>
                    <a:pt x="15" y="0"/>
                  </a:cubicBezTo>
                  <a:cubicBezTo>
                    <a:pt x="10" y="12"/>
                    <a:pt x="10" y="12"/>
                    <a:pt x="10" y="12"/>
                  </a:cubicBezTo>
                  <a:cubicBezTo>
                    <a:pt x="9" y="16"/>
                    <a:pt x="8" y="20"/>
                    <a:pt x="8" y="24"/>
                  </a:cubicBezTo>
                  <a:cubicBezTo>
                    <a:pt x="7" y="20"/>
                    <a:pt x="6" y="16"/>
                    <a:pt x="5" y="1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lnTo>
                    <a:pt x="8" y="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8268" name="Rectangle 79"/>
            <p:cNvSpPr>
              <a:spLocks noChangeArrowheads="1"/>
            </p:cNvSpPr>
            <p:nvPr/>
          </p:nvSpPr>
          <p:spPr bwMode="auto">
            <a:xfrm>
              <a:off x="3481" y="2823"/>
              <a:ext cx="34" cy="1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en-US" sz="1600" b="0">
                  <a:solidFill>
                    <a:srgbClr val="000000"/>
                  </a:solidFill>
                </a:rPr>
                <a:t>f</a:t>
              </a:r>
              <a:endParaRPr lang="en-US" altLang="en-US" b="0"/>
            </a:p>
          </p:txBody>
        </p:sp>
        <p:sp>
          <p:nvSpPr>
            <p:cNvPr id="8269" name="Rectangle 80"/>
            <p:cNvSpPr>
              <a:spLocks noChangeArrowheads="1"/>
            </p:cNvSpPr>
            <p:nvPr/>
          </p:nvSpPr>
          <p:spPr bwMode="auto">
            <a:xfrm>
              <a:off x="3523" y="2883"/>
              <a:ext cx="50" cy="1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en-US" sz="1200" b="0" i="0">
                  <a:solidFill>
                    <a:srgbClr val="000000"/>
                  </a:solidFill>
                </a:rPr>
                <a:t>0</a:t>
              </a:r>
              <a:endParaRPr lang="en-US" altLang="en-US" b="0"/>
            </a:p>
          </p:txBody>
        </p:sp>
        <p:sp>
          <p:nvSpPr>
            <p:cNvPr id="8270" name="Freeform 81"/>
            <p:cNvSpPr>
              <a:spLocks/>
            </p:cNvSpPr>
            <p:nvPr/>
          </p:nvSpPr>
          <p:spPr bwMode="auto">
            <a:xfrm>
              <a:off x="3972" y="2408"/>
              <a:ext cx="208" cy="184"/>
            </a:xfrm>
            <a:custGeom>
              <a:avLst/>
              <a:gdLst>
                <a:gd name="T0" fmla="*/ 0 w 208"/>
                <a:gd name="T1" fmla="*/ 0 h 184"/>
                <a:gd name="T2" fmla="*/ 104 w 208"/>
                <a:gd name="T3" fmla="*/ 184 h 184"/>
                <a:gd name="T4" fmla="*/ 208 w 208"/>
                <a:gd name="T5" fmla="*/ 0 h 184"/>
                <a:gd name="T6" fmla="*/ 0 w 208"/>
                <a:gd name="T7" fmla="*/ 0 h 184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08" h="184">
                  <a:moveTo>
                    <a:pt x="0" y="0"/>
                  </a:moveTo>
                  <a:lnTo>
                    <a:pt x="104" y="184"/>
                  </a:lnTo>
                  <a:lnTo>
                    <a:pt x="208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19050" cap="flat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8271" name="Line 82"/>
            <p:cNvSpPr>
              <a:spLocks noChangeShapeType="1"/>
            </p:cNvSpPr>
            <p:nvPr/>
          </p:nvSpPr>
          <p:spPr bwMode="auto">
            <a:xfrm>
              <a:off x="4076" y="2112"/>
              <a:ext cx="1" cy="228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8272" name="Freeform 83"/>
            <p:cNvSpPr>
              <a:spLocks/>
            </p:cNvSpPr>
            <p:nvPr/>
          </p:nvSpPr>
          <p:spPr bwMode="auto">
            <a:xfrm>
              <a:off x="4044" y="2312"/>
              <a:ext cx="60" cy="96"/>
            </a:xfrm>
            <a:custGeom>
              <a:avLst/>
              <a:gdLst>
                <a:gd name="T0" fmla="*/ 32 w 15"/>
                <a:gd name="T1" fmla="*/ 16 h 24"/>
                <a:gd name="T2" fmla="*/ 60 w 15"/>
                <a:gd name="T3" fmla="*/ 0 h 24"/>
                <a:gd name="T4" fmla="*/ 60 w 15"/>
                <a:gd name="T5" fmla="*/ 0 h 24"/>
                <a:gd name="T6" fmla="*/ 44 w 15"/>
                <a:gd name="T7" fmla="*/ 48 h 24"/>
                <a:gd name="T8" fmla="*/ 32 w 15"/>
                <a:gd name="T9" fmla="*/ 96 h 24"/>
                <a:gd name="T10" fmla="*/ 20 w 15"/>
                <a:gd name="T11" fmla="*/ 48 h 24"/>
                <a:gd name="T12" fmla="*/ 0 w 15"/>
                <a:gd name="T13" fmla="*/ 0 h 24"/>
                <a:gd name="T14" fmla="*/ 4 w 15"/>
                <a:gd name="T15" fmla="*/ 0 h 24"/>
                <a:gd name="T16" fmla="*/ 32 w 15"/>
                <a:gd name="T17" fmla="*/ 16 h 24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15" h="24">
                  <a:moveTo>
                    <a:pt x="8" y="4"/>
                  </a:moveTo>
                  <a:cubicBezTo>
                    <a:pt x="15" y="0"/>
                    <a:pt x="15" y="0"/>
                    <a:pt x="15" y="0"/>
                  </a:cubicBezTo>
                  <a:cubicBezTo>
                    <a:pt x="15" y="0"/>
                    <a:pt x="15" y="0"/>
                    <a:pt x="15" y="0"/>
                  </a:cubicBezTo>
                  <a:cubicBezTo>
                    <a:pt x="11" y="12"/>
                    <a:pt x="11" y="12"/>
                    <a:pt x="11" y="12"/>
                  </a:cubicBezTo>
                  <a:cubicBezTo>
                    <a:pt x="10" y="16"/>
                    <a:pt x="9" y="20"/>
                    <a:pt x="8" y="24"/>
                  </a:cubicBezTo>
                  <a:cubicBezTo>
                    <a:pt x="7" y="20"/>
                    <a:pt x="6" y="16"/>
                    <a:pt x="5" y="1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1" y="0"/>
                    <a:pt x="1" y="0"/>
                    <a:pt x="1" y="0"/>
                  </a:cubicBezTo>
                  <a:lnTo>
                    <a:pt x="8" y="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8273" name="Line 84"/>
            <p:cNvSpPr>
              <a:spLocks noChangeShapeType="1"/>
            </p:cNvSpPr>
            <p:nvPr/>
          </p:nvSpPr>
          <p:spPr bwMode="auto">
            <a:xfrm>
              <a:off x="4076" y="2592"/>
              <a:ext cx="1" cy="136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8274" name="Freeform 85"/>
            <p:cNvSpPr>
              <a:spLocks/>
            </p:cNvSpPr>
            <p:nvPr/>
          </p:nvSpPr>
          <p:spPr bwMode="auto">
            <a:xfrm>
              <a:off x="4044" y="2704"/>
              <a:ext cx="60" cy="96"/>
            </a:xfrm>
            <a:custGeom>
              <a:avLst/>
              <a:gdLst>
                <a:gd name="T0" fmla="*/ 32 w 15"/>
                <a:gd name="T1" fmla="*/ 16 h 24"/>
                <a:gd name="T2" fmla="*/ 60 w 15"/>
                <a:gd name="T3" fmla="*/ 0 h 24"/>
                <a:gd name="T4" fmla="*/ 60 w 15"/>
                <a:gd name="T5" fmla="*/ 0 h 24"/>
                <a:gd name="T6" fmla="*/ 44 w 15"/>
                <a:gd name="T7" fmla="*/ 48 h 24"/>
                <a:gd name="T8" fmla="*/ 32 w 15"/>
                <a:gd name="T9" fmla="*/ 96 h 24"/>
                <a:gd name="T10" fmla="*/ 20 w 15"/>
                <a:gd name="T11" fmla="*/ 48 h 24"/>
                <a:gd name="T12" fmla="*/ 0 w 15"/>
                <a:gd name="T13" fmla="*/ 0 h 24"/>
                <a:gd name="T14" fmla="*/ 4 w 15"/>
                <a:gd name="T15" fmla="*/ 0 h 24"/>
                <a:gd name="T16" fmla="*/ 32 w 15"/>
                <a:gd name="T17" fmla="*/ 16 h 24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15" h="24">
                  <a:moveTo>
                    <a:pt x="8" y="4"/>
                  </a:moveTo>
                  <a:cubicBezTo>
                    <a:pt x="15" y="0"/>
                    <a:pt x="15" y="0"/>
                    <a:pt x="15" y="0"/>
                  </a:cubicBezTo>
                  <a:cubicBezTo>
                    <a:pt x="15" y="0"/>
                    <a:pt x="15" y="0"/>
                    <a:pt x="15" y="0"/>
                  </a:cubicBezTo>
                  <a:cubicBezTo>
                    <a:pt x="11" y="12"/>
                    <a:pt x="11" y="12"/>
                    <a:pt x="11" y="12"/>
                  </a:cubicBezTo>
                  <a:cubicBezTo>
                    <a:pt x="10" y="16"/>
                    <a:pt x="9" y="20"/>
                    <a:pt x="8" y="24"/>
                  </a:cubicBezTo>
                  <a:cubicBezTo>
                    <a:pt x="7" y="20"/>
                    <a:pt x="6" y="16"/>
                    <a:pt x="5" y="1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1" y="0"/>
                    <a:pt x="1" y="0"/>
                    <a:pt x="1" y="0"/>
                  </a:cubicBezTo>
                  <a:lnTo>
                    <a:pt x="8" y="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8275" name="Rectangle 86"/>
            <p:cNvSpPr>
              <a:spLocks noChangeArrowheads="1"/>
            </p:cNvSpPr>
            <p:nvPr/>
          </p:nvSpPr>
          <p:spPr bwMode="auto">
            <a:xfrm>
              <a:off x="4030" y="2823"/>
              <a:ext cx="34" cy="1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en-US" sz="1600" b="0">
                  <a:solidFill>
                    <a:srgbClr val="000000"/>
                  </a:solidFill>
                </a:rPr>
                <a:t>f</a:t>
              </a:r>
              <a:endParaRPr lang="en-US" altLang="en-US" b="0"/>
            </a:p>
          </p:txBody>
        </p:sp>
        <p:sp>
          <p:nvSpPr>
            <p:cNvPr id="8276" name="Rectangle 87"/>
            <p:cNvSpPr>
              <a:spLocks noChangeArrowheads="1"/>
            </p:cNvSpPr>
            <p:nvPr/>
          </p:nvSpPr>
          <p:spPr bwMode="auto">
            <a:xfrm>
              <a:off x="4073" y="2883"/>
              <a:ext cx="50" cy="1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en-US" sz="1200" b="0" i="0">
                  <a:solidFill>
                    <a:srgbClr val="000000"/>
                  </a:solidFill>
                </a:rPr>
                <a:t>1</a:t>
              </a:r>
              <a:endParaRPr lang="en-US" altLang="en-US" b="0"/>
            </a:p>
          </p:txBody>
        </p:sp>
      </p:grpSp>
    </p:spTree>
    <p:extLst>
      <p:ext uri="{BB962C8B-B14F-4D97-AF65-F5344CB8AC3E}">
        <p14:creationId xmlns:p14="http://schemas.microsoft.com/office/powerpoint/2010/main" val="23094584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8"/>
          <p:cNvSpPr>
            <a:spLocks noChangeArrowheads="1"/>
          </p:cNvSpPr>
          <p:nvPr/>
        </p:nvSpPr>
        <p:spPr bwMode="auto">
          <a:xfrm>
            <a:off x="5791200" y="4114800"/>
            <a:ext cx="4343400" cy="1447800"/>
          </a:xfrm>
          <a:prstGeom prst="rect">
            <a:avLst/>
          </a:prstGeom>
          <a:solidFill>
            <a:srgbClr val="C66B5A">
              <a:alpha val="74901"/>
            </a:srgb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GB" altLang="en-US"/>
          </a:p>
        </p:txBody>
      </p:sp>
      <p:sp>
        <p:nvSpPr>
          <p:cNvPr id="376834" name="Rectangle 2"/>
          <p:cNvSpPr>
            <a:spLocks noGrp="1" noChangeArrowheads="1"/>
          </p:cNvSpPr>
          <p:nvPr>
            <p:ph type="title"/>
          </p:nvPr>
        </p:nvSpPr>
        <p:spPr>
          <a:xfrm>
            <a:off x="2209800" y="381000"/>
            <a:ext cx="7772400" cy="762000"/>
          </a:xfrm>
        </p:spPr>
        <p:txBody>
          <a:bodyPr/>
          <a:lstStyle/>
          <a:p>
            <a:pPr>
              <a:defRPr/>
            </a:pPr>
            <a:r>
              <a:rPr lang="en-US" altLang="en-US" smtClean="0"/>
              <a:t>Two-Level Logic</a:t>
            </a:r>
          </a:p>
        </p:txBody>
      </p:sp>
      <p:pic>
        <p:nvPicPr>
          <p:cNvPr id="9220" name="Picture 4"/>
          <p:cNvPicPr>
            <a:picLocks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133600" y="1828800"/>
            <a:ext cx="3810000" cy="1335088"/>
          </a:xfrm>
          <a:noFill/>
          <a:extLst>
            <a:ext uri="{91240B29-F687-4F45-9708-019B960494DF}">
              <a14:hiddenLine xmlns:a14="http://schemas.microsoft.com/office/drawing/2010/main" w="12700" cap="flat" cmpd="sng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</a:extLst>
        </p:spPr>
      </p:pic>
      <p:pic>
        <p:nvPicPr>
          <p:cNvPr id="9221" name="Picture 6"/>
          <p:cNvPicPr>
            <a:picLocks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096000" y="4191001"/>
            <a:ext cx="3810000" cy="1223963"/>
          </a:xfrm>
          <a:noFill/>
          <a:extLst>
            <a:ext uri="{91240B29-F687-4F45-9708-019B960494DF}">
              <a14:hiddenLine xmlns:a14="http://schemas.microsoft.com/office/drawing/2010/main" w="12700" cap="flat" cmpd="sng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</a:extLst>
        </p:spPr>
      </p:pic>
      <p:sp>
        <p:nvSpPr>
          <p:cNvPr id="9222" name="AutoShape 9"/>
          <p:cNvSpPr>
            <a:spLocks noChangeArrowheads="1"/>
          </p:cNvSpPr>
          <p:nvPr/>
        </p:nvSpPr>
        <p:spPr bwMode="auto">
          <a:xfrm rot="5400000">
            <a:off x="3352800" y="3581400"/>
            <a:ext cx="1524000" cy="1524000"/>
          </a:xfrm>
          <a:custGeom>
            <a:avLst/>
            <a:gdLst>
              <a:gd name="T0" fmla="*/ 1088602 w 21600"/>
              <a:gd name="T1" fmla="*/ 0 h 21600"/>
              <a:gd name="T2" fmla="*/ 653133 w 21600"/>
              <a:gd name="T3" fmla="*/ 508000 h 21600"/>
              <a:gd name="T4" fmla="*/ 0 w 21600"/>
              <a:gd name="T5" fmla="*/ 1270071 h 21600"/>
              <a:gd name="T6" fmla="*/ 653133 w 21600"/>
              <a:gd name="T7" fmla="*/ 1524000 h 21600"/>
              <a:gd name="T8" fmla="*/ 1306266 w 21600"/>
              <a:gd name="T9" fmla="*/ 1058333 h 21600"/>
              <a:gd name="T10" fmla="*/ 1524000 w 21600"/>
              <a:gd name="T11" fmla="*/ 508000 h 21600"/>
              <a:gd name="T12" fmla="*/ 17694720 60000 65536"/>
              <a:gd name="T13" fmla="*/ 11796480 60000 65536"/>
              <a:gd name="T14" fmla="*/ 11796480 60000 65536"/>
              <a:gd name="T15" fmla="*/ 5898240 60000 65536"/>
              <a:gd name="T16" fmla="*/ 0 60000 65536"/>
              <a:gd name="T17" fmla="*/ 0 60000 65536"/>
              <a:gd name="T18" fmla="*/ 0 w 21600"/>
              <a:gd name="T19" fmla="*/ 14400 h 21600"/>
              <a:gd name="T20" fmla="*/ 18514 w 21600"/>
              <a:gd name="T21" fmla="*/ 21600 h 21600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21600" h="21600">
                <a:moveTo>
                  <a:pt x="15429" y="0"/>
                </a:moveTo>
                <a:lnTo>
                  <a:pt x="9257" y="7200"/>
                </a:lnTo>
                <a:lnTo>
                  <a:pt x="12343" y="7200"/>
                </a:lnTo>
                <a:lnTo>
                  <a:pt x="12343" y="14400"/>
                </a:lnTo>
                <a:lnTo>
                  <a:pt x="0" y="14400"/>
                </a:lnTo>
                <a:lnTo>
                  <a:pt x="0" y="21600"/>
                </a:lnTo>
                <a:lnTo>
                  <a:pt x="18514" y="21600"/>
                </a:lnTo>
                <a:lnTo>
                  <a:pt x="18514" y="7200"/>
                </a:lnTo>
                <a:lnTo>
                  <a:pt x="21600" y="7200"/>
                </a:lnTo>
                <a:lnTo>
                  <a:pt x="15429" y="0"/>
                </a:lnTo>
                <a:close/>
              </a:path>
            </a:pathLst>
          </a:custGeom>
          <a:solidFill>
            <a:srgbClr val="C66B5A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9223" name="Text Box 10"/>
          <p:cNvSpPr txBox="1">
            <a:spLocks noChangeArrowheads="1"/>
          </p:cNvSpPr>
          <p:nvPr/>
        </p:nvSpPr>
        <p:spPr bwMode="auto">
          <a:xfrm>
            <a:off x="2209801" y="5181601"/>
            <a:ext cx="3140075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2000" i="0">
                <a:solidFill>
                  <a:srgbClr val="C66B5A"/>
                </a:solidFill>
              </a:rPr>
              <a:t>Inverting format (NOR-NOR) more effective</a:t>
            </a:r>
          </a:p>
        </p:txBody>
      </p:sp>
      <p:sp>
        <p:nvSpPr>
          <p:cNvPr id="9224" name="Text Box 11"/>
          <p:cNvSpPr txBox="1">
            <a:spLocks noChangeArrowheads="1"/>
          </p:cNvSpPr>
          <p:nvPr/>
        </p:nvSpPr>
        <p:spPr bwMode="auto">
          <a:xfrm>
            <a:off x="6477000" y="1371601"/>
            <a:ext cx="3824288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2000" i="0">
                <a:solidFill>
                  <a:srgbClr val="315263"/>
                </a:solidFill>
              </a:rPr>
              <a:t>Every logic function can be</a:t>
            </a:r>
            <a:br>
              <a:rPr lang="en-US" altLang="en-US" sz="2000" i="0">
                <a:solidFill>
                  <a:srgbClr val="315263"/>
                </a:solidFill>
              </a:rPr>
            </a:br>
            <a:r>
              <a:rPr lang="en-US" altLang="en-US" sz="2000" i="0">
                <a:solidFill>
                  <a:srgbClr val="315263"/>
                </a:solidFill>
              </a:rPr>
              <a:t>expressed in sum-of-products</a:t>
            </a:r>
            <a:br>
              <a:rPr lang="en-US" altLang="en-US" sz="2000" i="0">
                <a:solidFill>
                  <a:srgbClr val="315263"/>
                </a:solidFill>
              </a:rPr>
            </a:br>
            <a:r>
              <a:rPr lang="en-US" altLang="en-US" sz="2000" i="0">
                <a:solidFill>
                  <a:srgbClr val="315263"/>
                </a:solidFill>
              </a:rPr>
              <a:t>format (AND-OR)</a:t>
            </a:r>
          </a:p>
        </p:txBody>
      </p:sp>
      <p:sp>
        <p:nvSpPr>
          <p:cNvPr id="9225" name="Text Box 13"/>
          <p:cNvSpPr txBox="1">
            <a:spLocks noChangeArrowheads="1"/>
          </p:cNvSpPr>
          <p:nvPr/>
        </p:nvSpPr>
        <p:spPr bwMode="auto">
          <a:xfrm>
            <a:off x="6705601" y="3048000"/>
            <a:ext cx="13874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>
                <a:solidFill>
                  <a:srgbClr val="315263"/>
                </a:solidFill>
              </a:rPr>
              <a:t>minterm</a:t>
            </a:r>
          </a:p>
        </p:txBody>
      </p:sp>
      <p:sp>
        <p:nvSpPr>
          <p:cNvPr id="9226" name="Oval 14"/>
          <p:cNvSpPr>
            <a:spLocks noChangeArrowheads="1"/>
          </p:cNvSpPr>
          <p:nvPr/>
        </p:nvSpPr>
        <p:spPr bwMode="auto">
          <a:xfrm>
            <a:off x="4953000" y="2438400"/>
            <a:ext cx="1219200" cy="685800"/>
          </a:xfrm>
          <a:prstGeom prst="ellipse">
            <a:avLst/>
          </a:prstGeom>
          <a:solidFill>
            <a:srgbClr val="315263">
              <a:alpha val="18823"/>
            </a:srgbClr>
          </a:solidFill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GB" altLang="en-US"/>
          </a:p>
        </p:txBody>
      </p:sp>
      <p:sp>
        <p:nvSpPr>
          <p:cNvPr id="9227" name="Line 15"/>
          <p:cNvSpPr>
            <a:spLocks noChangeShapeType="1"/>
          </p:cNvSpPr>
          <p:nvPr/>
        </p:nvSpPr>
        <p:spPr bwMode="auto">
          <a:xfrm>
            <a:off x="6096000" y="3048000"/>
            <a:ext cx="60960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479806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2738" name="Rectangle 2"/>
          <p:cNvSpPr>
            <a:spLocks noGrp="1" noChangeArrowheads="1"/>
          </p:cNvSpPr>
          <p:nvPr>
            <p:ph type="title"/>
          </p:nvPr>
        </p:nvSpPr>
        <p:spPr>
          <a:xfrm>
            <a:off x="2209800" y="304800"/>
            <a:ext cx="7772400" cy="685800"/>
          </a:xfrm>
        </p:spPr>
        <p:txBody>
          <a:bodyPr/>
          <a:lstStyle/>
          <a:p>
            <a:pPr>
              <a:defRPr/>
            </a:pPr>
            <a:r>
              <a:rPr lang="en-US" altLang="en-US" sz="4000"/>
              <a:t>PLA Layout – Exploiting Regularity</a:t>
            </a:r>
          </a:p>
        </p:txBody>
      </p:sp>
      <p:pic>
        <p:nvPicPr>
          <p:cNvPr id="10243" name="Picture 4" descr="P_PLA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95600" y="1676401"/>
            <a:ext cx="6629400" cy="3871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44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05201" y="5486401"/>
            <a:ext cx="4994275" cy="650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245" name="Line 7"/>
          <p:cNvSpPr>
            <a:spLocks noChangeShapeType="1"/>
          </p:cNvSpPr>
          <p:nvPr/>
        </p:nvSpPr>
        <p:spPr bwMode="auto">
          <a:xfrm flipH="1" flipV="1">
            <a:off x="3886200" y="3886200"/>
            <a:ext cx="304800" cy="1905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0246" name="Line 8"/>
          <p:cNvSpPr>
            <a:spLocks noChangeShapeType="1"/>
          </p:cNvSpPr>
          <p:nvPr/>
        </p:nvSpPr>
        <p:spPr bwMode="auto">
          <a:xfrm flipV="1">
            <a:off x="7086600" y="4724400"/>
            <a:ext cx="838200" cy="990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grpSp>
        <p:nvGrpSpPr>
          <p:cNvPr id="10247" name="Group 10"/>
          <p:cNvGrpSpPr>
            <a:grpSpLocks noChangeAspect="1"/>
          </p:cNvGrpSpPr>
          <p:nvPr/>
        </p:nvGrpSpPr>
        <p:grpSpPr bwMode="auto">
          <a:xfrm>
            <a:off x="3048000" y="1143000"/>
            <a:ext cx="6446838" cy="642938"/>
            <a:chOff x="960" y="720"/>
            <a:chExt cx="4061" cy="405"/>
          </a:xfrm>
        </p:grpSpPr>
        <p:sp>
          <p:nvSpPr>
            <p:cNvPr id="10248" name="AutoShape 9"/>
            <p:cNvSpPr>
              <a:spLocks noChangeAspect="1" noChangeArrowheads="1" noTextEdit="1"/>
            </p:cNvSpPr>
            <p:nvPr/>
          </p:nvSpPr>
          <p:spPr bwMode="auto">
            <a:xfrm>
              <a:off x="960" y="720"/>
              <a:ext cx="4061" cy="4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0249" name="Rectangle 11"/>
            <p:cNvSpPr>
              <a:spLocks noChangeArrowheads="1"/>
            </p:cNvSpPr>
            <p:nvPr/>
          </p:nvSpPr>
          <p:spPr bwMode="auto">
            <a:xfrm>
              <a:off x="984" y="815"/>
              <a:ext cx="96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en-US" sz="1800" i="0">
                  <a:solidFill>
                    <a:srgbClr val="000000"/>
                  </a:solidFill>
                </a:rPr>
                <a:t>V</a:t>
              </a:r>
              <a:endParaRPr lang="en-US" altLang="en-US" b="0"/>
            </a:p>
          </p:txBody>
        </p:sp>
        <p:sp>
          <p:nvSpPr>
            <p:cNvPr id="10250" name="Rectangle 12"/>
            <p:cNvSpPr>
              <a:spLocks noChangeArrowheads="1"/>
            </p:cNvSpPr>
            <p:nvPr/>
          </p:nvSpPr>
          <p:spPr bwMode="auto">
            <a:xfrm>
              <a:off x="1088" y="879"/>
              <a:ext cx="164" cy="1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en-US" sz="1400" i="0">
                  <a:solidFill>
                    <a:srgbClr val="000000"/>
                  </a:solidFill>
                </a:rPr>
                <a:t>DD</a:t>
              </a:r>
              <a:endParaRPr lang="en-US" altLang="en-US" b="0"/>
            </a:p>
          </p:txBody>
        </p:sp>
        <p:sp>
          <p:nvSpPr>
            <p:cNvPr id="10251" name="Rectangle 13"/>
            <p:cNvSpPr>
              <a:spLocks noChangeArrowheads="1"/>
            </p:cNvSpPr>
            <p:nvPr/>
          </p:nvSpPr>
          <p:spPr bwMode="auto">
            <a:xfrm>
              <a:off x="4661" y="823"/>
              <a:ext cx="320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en-US" sz="1800" i="0">
                  <a:solidFill>
                    <a:srgbClr val="000000"/>
                  </a:solidFill>
                </a:rPr>
                <a:t>GND</a:t>
              </a:r>
              <a:endParaRPr lang="en-US" altLang="en-US" b="0"/>
            </a:p>
          </p:txBody>
        </p:sp>
        <p:sp>
          <p:nvSpPr>
            <p:cNvPr id="10252" name="Rectangle 14"/>
            <p:cNvSpPr>
              <a:spLocks noChangeArrowheads="1"/>
            </p:cNvSpPr>
            <p:nvPr/>
          </p:nvSpPr>
          <p:spPr bwMode="auto">
            <a:xfrm>
              <a:off x="4102" y="823"/>
              <a:ext cx="75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en-US" sz="1800" b="0" i="0">
                  <a:solidFill>
                    <a:srgbClr val="000000"/>
                  </a:solidFill>
                  <a:latin typeface="Symbol" panose="05050102010706020507" pitchFamily="18" charset="2"/>
                </a:rPr>
                <a:t>f</a:t>
              </a:r>
            </a:p>
          </p:txBody>
        </p:sp>
        <p:sp>
          <p:nvSpPr>
            <p:cNvPr id="10253" name="Rectangle 15"/>
            <p:cNvSpPr>
              <a:spLocks noChangeArrowheads="1"/>
            </p:cNvSpPr>
            <p:nvPr/>
          </p:nvSpPr>
          <p:spPr bwMode="auto">
            <a:xfrm>
              <a:off x="2367" y="728"/>
              <a:ext cx="712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en-US" sz="1800">
                  <a:solidFill>
                    <a:srgbClr val="000000"/>
                  </a:solidFill>
                </a:rPr>
                <a:t>And-Plane</a:t>
              </a:r>
              <a:endParaRPr lang="en-US" altLang="en-US" b="0"/>
            </a:p>
          </p:txBody>
        </p:sp>
        <p:sp>
          <p:nvSpPr>
            <p:cNvPr id="10254" name="Freeform 16"/>
            <p:cNvSpPr>
              <a:spLocks/>
            </p:cNvSpPr>
            <p:nvPr/>
          </p:nvSpPr>
          <p:spPr bwMode="auto">
            <a:xfrm>
              <a:off x="4182" y="1054"/>
              <a:ext cx="48" cy="39"/>
            </a:xfrm>
            <a:custGeom>
              <a:avLst/>
              <a:gdLst>
                <a:gd name="T0" fmla="*/ 32 w 48"/>
                <a:gd name="T1" fmla="*/ 7 h 39"/>
                <a:gd name="T2" fmla="*/ 48 w 48"/>
                <a:gd name="T3" fmla="*/ 0 h 39"/>
                <a:gd name="T4" fmla="*/ 48 w 48"/>
                <a:gd name="T5" fmla="*/ 0 h 39"/>
                <a:gd name="T6" fmla="*/ 48 w 48"/>
                <a:gd name="T7" fmla="*/ 0 h 39"/>
                <a:gd name="T8" fmla="*/ 48 w 48"/>
                <a:gd name="T9" fmla="*/ 31 h 39"/>
                <a:gd name="T10" fmla="*/ 48 w 48"/>
                <a:gd name="T11" fmla="*/ 39 h 39"/>
                <a:gd name="T12" fmla="*/ 48 w 48"/>
                <a:gd name="T13" fmla="*/ 39 h 39"/>
                <a:gd name="T14" fmla="*/ 16 w 48"/>
                <a:gd name="T15" fmla="*/ 23 h 39"/>
                <a:gd name="T16" fmla="*/ 0 w 48"/>
                <a:gd name="T17" fmla="*/ 23 h 39"/>
                <a:gd name="T18" fmla="*/ 16 w 48"/>
                <a:gd name="T19" fmla="*/ 15 h 39"/>
                <a:gd name="T20" fmla="*/ 16 w 48"/>
                <a:gd name="T21" fmla="*/ 15 h 39"/>
                <a:gd name="T22" fmla="*/ 48 w 48"/>
                <a:gd name="T23" fmla="*/ 31 h 39"/>
                <a:gd name="T24" fmla="*/ 48 w 48"/>
                <a:gd name="T25" fmla="*/ 39 h 39"/>
                <a:gd name="T26" fmla="*/ 40 w 48"/>
                <a:gd name="T27" fmla="*/ 31 h 39"/>
                <a:gd name="T28" fmla="*/ 40 w 48"/>
                <a:gd name="T29" fmla="*/ 0 h 39"/>
                <a:gd name="T30" fmla="*/ 48 w 48"/>
                <a:gd name="T31" fmla="*/ 0 h 39"/>
                <a:gd name="T32" fmla="*/ 48 w 48"/>
                <a:gd name="T33" fmla="*/ 7 h 39"/>
                <a:gd name="T34" fmla="*/ 32 w 48"/>
                <a:gd name="T35" fmla="*/ 15 h 39"/>
                <a:gd name="T36" fmla="*/ 32 w 48"/>
                <a:gd name="T37" fmla="*/ 7 h 39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0" t="0" r="r" b="b"/>
              <a:pathLst>
                <a:path w="48" h="39">
                  <a:moveTo>
                    <a:pt x="32" y="7"/>
                  </a:moveTo>
                  <a:lnTo>
                    <a:pt x="48" y="0"/>
                  </a:lnTo>
                  <a:lnTo>
                    <a:pt x="48" y="31"/>
                  </a:lnTo>
                  <a:lnTo>
                    <a:pt x="48" y="39"/>
                  </a:lnTo>
                  <a:lnTo>
                    <a:pt x="16" y="23"/>
                  </a:lnTo>
                  <a:lnTo>
                    <a:pt x="0" y="23"/>
                  </a:lnTo>
                  <a:lnTo>
                    <a:pt x="16" y="15"/>
                  </a:lnTo>
                  <a:lnTo>
                    <a:pt x="48" y="31"/>
                  </a:lnTo>
                  <a:lnTo>
                    <a:pt x="48" y="39"/>
                  </a:lnTo>
                  <a:lnTo>
                    <a:pt x="40" y="31"/>
                  </a:lnTo>
                  <a:lnTo>
                    <a:pt x="40" y="0"/>
                  </a:lnTo>
                  <a:lnTo>
                    <a:pt x="48" y="0"/>
                  </a:lnTo>
                  <a:lnTo>
                    <a:pt x="48" y="7"/>
                  </a:lnTo>
                  <a:lnTo>
                    <a:pt x="32" y="15"/>
                  </a:lnTo>
                  <a:lnTo>
                    <a:pt x="32" y="7"/>
                  </a:lnTo>
                  <a:close/>
                </a:path>
              </a:pathLst>
            </a:custGeom>
            <a:blipFill dpi="0" rotWithShape="0">
              <a:blip r:embed="rId4"/>
              <a:srcRect/>
              <a:tile tx="0" ty="0" sx="100000" sy="100000" flip="none" algn="tl"/>
            </a:blip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0255" name="Freeform 17"/>
            <p:cNvSpPr>
              <a:spLocks/>
            </p:cNvSpPr>
            <p:nvPr/>
          </p:nvSpPr>
          <p:spPr bwMode="auto">
            <a:xfrm>
              <a:off x="4198" y="1061"/>
              <a:ext cx="16" cy="16"/>
            </a:xfrm>
            <a:custGeom>
              <a:avLst/>
              <a:gdLst>
                <a:gd name="T0" fmla="*/ 0 w 16"/>
                <a:gd name="T1" fmla="*/ 8 h 16"/>
                <a:gd name="T2" fmla="*/ 16 w 16"/>
                <a:gd name="T3" fmla="*/ 0 h 16"/>
                <a:gd name="T4" fmla="*/ 16 w 16"/>
                <a:gd name="T5" fmla="*/ 8 h 16"/>
                <a:gd name="T6" fmla="*/ 16 w 16"/>
                <a:gd name="T7" fmla="*/ 8 h 16"/>
                <a:gd name="T8" fmla="*/ 16 w 16"/>
                <a:gd name="T9" fmla="*/ 8 h 16"/>
                <a:gd name="T10" fmla="*/ 0 w 16"/>
                <a:gd name="T11" fmla="*/ 16 h 16"/>
                <a:gd name="T12" fmla="*/ 0 w 16"/>
                <a:gd name="T13" fmla="*/ 8 h 1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6" h="16">
                  <a:moveTo>
                    <a:pt x="0" y="8"/>
                  </a:moveTo>
                  <a:lnTo>
                    <a:pt x="16" y="0"/>
                  </a:lnTo>
                  <a:lnTo>
                    <a:pt x="16" y="8"/>
                  </a:lnTo>
                  <a:lnTo>
                    <a:pt x="0" y="16"/>
                  </a:lnTo>
                  <a:lnTo>
                    <a:pt x="0" y="8"/>
                  </a:lnTo>
                  <a:close/>
                </a:path>
              </a:pathLst>
            </a:custGeom>
            <a:blipFill dpi="0" rotWithShape="0">
              <a:blip r:embed="rId4"/>
              <a:srcRect/>
              <a:tile tx="0" ty="0" sx="100000" sy="100000" flip="none" algn="tl"/>
            </a:blip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0256" name="Freeform 18"/>
            <p:cNvSpPr>
              <a:spLocks/>
            </p:cNvSpPr>
            <p:nvPr/>
          </p:nvSpPr>
          <p:spPr bwMode="auto">
            <a:xfrm>
              <a:off x="4198" y="1054"/>
              <a:ext cx="32" cy="31"/>
            </a:xfrm>
            <a:custGeom>
              <a:avLst/>
              <a:gdLst>
                <a:gd name="T0" fmla="*/ 16 w 32"/>
                <a:gd name="T1" fmla="*/ 7 h 31"/>
                <a:gd name="T2" fmla="*/ 32 w 32"/>
                <a:gd name="T3" fmla="*/ 0 h 31"/>
                <a:gd name="T4" fmla="*/ 32 w 32"/>
                <a:gd name="T5" fmla="*/ 31 h 31"/>
                <a:gd name="T6" fmla="*/ 0 w 32"/>
                <a:gd name="T7" fmla="*/ 15 h 31"/>
                <a:gd name="T8" fmla="*/ 16 w 32"/>
                <a:gd name="T9" fmla="*/ 7 h 3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2" h="31">
                  <a:moveTo>
                    <a:pt x="16" y="7"/>
                  </a:moveTo>
                  <a:lnTo>
                    <a:pt x="32" y="0"/>
                  </a:lnTo>
                  <a:lnTo>
                    <a:pt x="32" y="31"/>
                  </a:lnTo>
                  <a:lnTo>
                    <a:pt x="0" y="15"/>
                  </a:lnTo>
                  <a:lnTo>
                    <a:pt x="16" y="7"/>
                  </a:lnTo>
                  <a:close/>
                </a:path>
              </a:pathLst>
            </a:custGeom>
            <a:blipFill dpi="0" rotWithShape="0">
              <a:blip r:embed="rId4"/>
              <a:srcRect/>
              <a:tile tx="0" ty="0" sx="100000" sy="100000" flip="none" algn="tl"/>
            </a:blip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0257" name="Freeform 19"/>
            <p:cNvSpPr>
              <a:spLocks/>
            </p:cNvSpPr>
            <p:nvPr/>
          </p:nvSpPr>
          <p:spPr bwMode="auto">
            <a:xfrm>
              <a:off x="4182" y="1006"/>
              <a:ext cx="8" cy="8"/>
            </a:xfrm>
            <a:custGeom>
              <a:avLst/>
              <a:gdLst>
                <a:gd name="T0" fmla="*/ 8 w 8"/>
                <a:gd name="T1" fmla="*/ 0 h 8"/>
                <a:gd name="T2" fmla="*/ 8 w 8"/>
                <a:gd name="T3" fmla="*/ 0 h 8"/>
                <a:gd name="T4" fmla="*/ 0 w 8"/>
                <a:gd name="T5" fmla="*/ 8 h 8"/>
                <a:gd name="T6" fmla="*/ 0 w 8"/>
                <a:gd name="T7" fmla="*/ 8 h 8"/>
                <a:gd name="T8" fmla="*/ 8 w 8"/>
                <a:gd name="T9" fmla="*/ 0 h 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8" h="8">
                  <a:moveTo>
                    <a:pt x="8" y="0"/>
                  </a:moveTo>
                  <a:lnTo>
                    <a:pt x="8" y="0"/>
                  </a:lnTo>
                  <a:lnTo>
                    <a:pt x="0" y="8"/>
                  </a:lnTo>
                  <a:lnTo>
                    <a:pt x="8" y="0"/>
                  </a:lnTo>
                  <a:close/>
                </a:path>
              </a:pathLst>
            </a:custGeom>
            <a:blipFill dpi="0" rotWithShape="0">
              <a:blip r:embed="rId4"/>
              <a:srcRect/>
              <a:tile tx="0" ty="0" sx="100000" sy="100000" flip="none" algn="tl"/>
            </a:blip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0258" name="Freeform 20"/>
            <p:cNvSpPr>
              <a:spLocks/>
            </p:cNvSpPr>
            <p:nvPr/>
          </p:nvSpPr>
          <p:spPr bwMode="auto">
            <a:xfrm>
              <a:off x="4214" y="1054"/>
              <a:ext cx="8" cy="7"/>
            </a:xfrm>
            <a:custGeom>
              <a:avLst/>
              <a:gdLst>
                <a:gd name="T0" fmla="*/ 8 w 8"/>
                <a:gd name="T1" fmla="*/ 0 h 7"/>
                <a:gd name="T2" fmla="*/ 8 w 8"/>
                <a:gd name="T3" fmla="*/ 0 h 7"/>
                <a:gd name="T4" fmla="*/ 0 w 8"/>
                <a:gd name="T5" fmla="*/ 7 h 7"/>
                <a:gd name="T6" fmla="*/ 0 w 8"/>
                <a:gd name="T7" fmla="*/ 7 h 7"/>
                <a:gd name="T8" fmla="*/ 8 w 8"/>
                <a:gd name="T9" fmla="*/ 0 h 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8" h="7">
                  <a:moveTo>
                    <a:pt x="8" y="0"/>
                  </a:moveTo>
                  <a:lnTo>
                    <a:pt x="8" y="0"/>
                  </a:lnTo>
                  <a:lnTo>
                    <a:pt x="0" y="7"/>
                  </a:lnTo>
                  <a:lnTo>
                    <a:pt x="8" y="0"/>
                  </a:lnTo>
                  <a:close/>
                </a:path>
              </a:pathLst>
            </a:custGeom>
            <a:blipFill dpi="0" rotWithShape="0">
              <a:blip r:embed="rId4"/>
              <a:srcRect/>
              <a:tile tx="0" ty="0" sx="100000" sy="100000" flip="none" algn="tl"/>
            </a:blip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0259" name="Freeform 21"/>
            <p:cNvSpPr>
              <a:spLocks/>
            </p:cNvSpPr>
            <p:nvPr/>
          </p:nvSpPr>
          <p:spPr bwMode="auto">
            <a:xfrm>
              <a:off x="4182" y="1006"/>
              <a:ext cx="40" cy="55"/>
            </a:xfrm>
            <a:custGeom>
              <a:avLst/>
              <a:gdLst>
                <a:gd name="T0" fmla="*/ 8 w 40"/>
                <a:gd name="T1" fmla="*/ 0 h 55"/>
                <a:gd name="T2" fmla="*/ 0 w 40"/>
                <a:gd name="T3" fmla="*/ 8 h 55"/>
                <a:gd name="T4" fmla="*/ 32 w 40"/>
                <a:gd name="T5" fmla="*/ 55 h 55"/>
                <a:gd name="T6" fmla="*/ 40 w 40"/>
                <a:gd name="T7" fmla="*/ 48 h 55"/>
                <a:gd name="T8" fmla="*/ 8 w 40"/>
                <a:gd name="T9" fmla="*/ 0 h 5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40" h="55">
                  <a:moveTo>
                    <a:pt x="8" y="0"/>
                  </a:moveTo>
                  <a:lnTo>
                    <a:pt x="0" y="8"/>
                  </a:lnTo>
                  <a:lnTo>
                    <a:pt x="32" y="55"/>
                  </a:lnTo>
                  <a:lnTo>
                    <a:pt x="40" y="48"/>
                  </a:lnTo>
                  <a:lnTo>
                    <a:pt x="8" y="0"/>
                  </a:lnTo>
                  <a:close/>
                </a:path>
              </a:pathLst>
            </a:custGeom>
            <a:blipFill dpi="0" rotWithShape="0">
              <a:blip r:embed="rId4"/>
              <a:srcRect/>
              <a:tile tx="0" ty="0" sx="100000" sy="100000" flip="none" algn="tl"/>
            </a:blip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0260" name="Rectangle 22"/>
            <p:cNvSpPr>
              <a:spLocks noChangeArrowheads="1"/>
            </p:cNvSpPr>
            <p:nvPr/>
          </p:nvSpPr>
          <p:spPr bwMode="auto">
            <a:xfrm>
              <a:off x="3878" y="720"/>
              <a:ext cx="600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en-US" sz="1800">
                  <a:solidFill>
                    <a:srgbClr val="000000"/>
                  </a:solidFill>
                </a:rPr>
                <a:t>Or-Plane</a:t>
              </a:r>
              <a:endParaRPr lang="en-US" altLang="en-US" b="0"/>
            </a:p>
          </p:txBody>
        </p:sp>
      </p:grpSp>
    </p:spTree>
    <p:extLst>
      <p:ext uri="{BB962C8B-B14F-4D97-AF65-F5344CB8AC3E}">
        <p14:creationId xmlns:p14="http://schemas.microsoft.com/office/powerpoint/2010/main" val="25954825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3762" name="Rectangle 2"/>
          <p:cNvSpPr>
            <a:spLocks noGrp="1" noChangeArrowheads="1"/>
          </p:cNvSpPr>
          <p:nvPr>
            <p:ph type="title"/>
          </p:nvPr>
        </p:nvSpPr>
        <p:spPr>
          <a:xfrm>
            <a:off x="2209800" y="152400"/>
            <a:ext cx="7772400" cy="762000"/>
          </a:xfrm>
        </p:spPr>
        <p:txBody>
          <a:bodyPr/>
          <a:lstStyle/>
          <a:p>
            <a:pPr>
              <a:defRPr/>
            </a:pPr>
            <a:r>
              <a:rPr lang="en-US" altLang="en-US" smtClean="0"/>
              <a:t>Breathing Some New Life in PLAs</a:t>
            </a:r>
          </a:p>
        </p:txBody>
      </p:sp>
      <p:sp>
        <p:nvSpPr>
          <p:cNvPr id="11267" name="Rectangle 11"/>
          <p:cNvSpPr>
            <a:spLocks noGrp="1" noChangeArrowheads="1"/>
          </p:cNvSpPr>
          <p:nvPr>
            <p:ph type="body" idx="1"/>
          </p:nvPr>
        </p:nvSpPr>
        <p:spPr>
          <a:xfrm>
            <a:off x="1981200" y="1066800"/>
            <a:ext cx="8305800" cy="762000"/>
          </a:xfrm>
          <a:noFill/>
        </p:spPr>
        <p:txBody>
          <a:bodyPr vert="horz" lIns="92075" tIns="46038" rIns="92075" bIns="46038" rtlCol="0">
            <a:normAutofit fontScale="55000" lnSpcReduction="20000"/>
          </a:bodyPr>
          <a:lstStyle/>
          <a:p>
            <a:pPr>
              <a:buFont typeface="Wingdings" panose="05000000000000000000" pitchFamily="2" charset="2"/>
              <a:buNone/>
            </a:pPr>
            <a:r>
              <a:rPr lang="en-US" altLang="en-US" sz="2400" b="1">
                <a:solidFill>
                  <a:srgbClr val="C66B5A"/>
                </a:solidFill>
              </a:rPr>
              <a:t>River PLAs</a:t>
            </a:r>
          </a:p>
          <a:p>
            <a:r>
              <a:rPr lang="en-US" altLang="en-US" sz="2000" b="1"/>
              <a:t>A cascade of multiple-output</a:t>
            </a:r>
            <a:r>
              <a:rPr lang="en-US" altLang="en-US" sz="2000" b="1">
                <a:solidFill>
                  <a:srgbClr val="000082"/>
                </a:solidFill>
              </a:rPr>
              <a:t> </a:t>
            </a:r>
            <a:r>
              <a:rPr lang="en-US" altLang="en-US" sz="2000" b="1"/>
              <a:t>PLAs.</a:t>
            </a:r>
          </a:p>
          <a:p>
            <a:r>
              <a:rPr lang="en-US" altLang="en-US" sz="2000" b="1"/>
              <a:t>Adjacent PLAs are connected via river routing.</a:t>
            </a:r>
          </a:p>
          <a:p>
            <a:pPr>
              <a:lnSpc>
                <a:spcPct val="115000"/>
              </a:lnSpc>
            </a:pPr>
            <a:endParaRPr lang="en-US" altLang="en-US" sz="1400" b="1"/>
          </a:p>
        </p:txBody>
      </p:sp>
      <p:graphicFrame>
        <p:nvGraphicFramePr>
          <p:cNvPr id="11268" name="Object 12"/>
          <p:cNvGraphicFramePr>
            <a:graphicFrameLocks noChangeAspect="1"/>
          </p:cNvGraphicFramePr>
          <p:nvPr/>
        </p:nvGraphicFramePr>
        <p:xfrm>
          <a:off x="1981200" y="2320925"/>
          <a:ext cx="4343400" cy="349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1" name="VISIO" r:id="rId3" imgW="12263896" imgH="9885241" progId="Visio.Drawing.5">
                  <p:embed/>
                </p:oleObj>
              </mc:Choice>
              <mc:Fallback>
                <p:oleObj name="VISIO" r:id="rId3" imgW="12263896" imgH="9885241" progId="Visio.Drawing.5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1200" y="2320925"/>
                        <a:ext cx="4343400" cy="3492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269" name="AutoShape 13"/>
          <p:cNvSpPr>
            <a:spLocks noChangeArrowheads="1"/>
          </p:cNvSpPr>
          <p:nvPr/>
        </p:nvSpPr>
        <p:spPr bwMode="auto">
          <a:xfrm>
            <a:off x="5867400" y="2397125"/>
            <a:ext cx="4343400" cy="2743200"/>
          </a:xfrm>
          <a:prstGeom prst="leftArrowCallout">
            <a:avLst>
              <a:gd name="adj1" fmla="val 3472"/>
              <a:gd name="adj2" fmla="val 7755"/>
              <a:gd name="adj3" fmla="val 7521"/>
              <a:gd name="adj4" fmla="val 80745"/>
            </a:avLst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GB" altLang="en-US"/>
          </a:p>
        </p:txBody>
      </p:sp>
      <p:pic>
        <p:nvPicPr>
          <p:cNvPr id="11270" name="Picture 14" descr="3-regular-RPLAStructureLayout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81800" y="2549525"/>
            <a:ext cx="3352800" cy="2484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271" name="Rectangle 15"/>
          <p:cNvSpPr>
            <a:spLocks noChangeArrowheads="1"/>
          </p:cNvSpPr>
          <p:nvPr/>
        </p:nvSpPr>
        <p:spPr bwMode="auto">
          <a:xfrm>
            <a:off x="6553200" y="5216526"/>
            <a:ext cx="3657600" cy="803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168275" indent="-168275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US" altLang="en-US" sz="1600" b="0" i="0"/>
              <a:t>No placement and routing needed. </a:t>
            </a:r>
          </a:p>
          <a:p>
            <a:pPr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US" altLang="en-US" sz="1600" b="0" i="0"/>
              <a:t>Output buffers and the input buffers of the next stage are shared.</a:t>
            </a:r>
          </a:p>
        </p:txBody>
      </p:sp>
      <p:sp>
        <p:nvSpPr>
          <p:cNvPr id="11272" name="Text Box 16"/>
          <p:cNvSpPr txBox="1">
            <a:spLocks noChangeArrowheads="1"/>
          </p:cNvSpPr>
          <p:nvPr/>
        </p:nvSpPr>
        <p:spPr bwMode="auto">
          <a:xfrm>
            <a:off x="5318126" y="6445250"/>
            <a:ext cx="200342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1600" b="0" i="0"/>
              <a:t>Courtesy B. Brayton</a:t>
            </a:r>
          </a:p>
        </p:txBody>
      </p:sp>
    </p:spTree>
    <p:extLst>
      <p:ext uri="{BB962C8B-B14F-4D97-AF65-F5344CB8AC3E}">
        <p14:creationId xmlns:p14="http://schemas.microsoft.com/office/powerpoint/2010/main" val="15794431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202586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3-</a:t>
            </a:r>
            <a:fld id="{46DA3217-5ADB-4FE2-8CD1-88A20D737636}" type="slidenum">
              <a:rPr lang="en-US" altLang="en-US"/>
              <a:pPr/>
              <a:t>9</a:t>
            </a:fld>
            <a:endParaRPr lang="en-US" altLang="en-US"/>
          </a:p>
        </p:txBody>
      </p:sp>
      <p:sp>
        <p:nvSpPr>
          <p:cNvPr id="82946" name="Text Box 2"/>
          <p:cNvSpPr txBox="1">
            <a:spLocks noChangeArrowheads="1"/>
          </p:cNvSpPr>
          <p:nvPr/>
        </p:nvSpPr>
        <p:spPr bwMode="auto">
          <a:xfrm>
            <a:off x="2057400" y="457200"/>
            <a:ext cx="80772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en-US" altLang="en-US" sz="3200"/>
              <a:t>FPGA</a:t>
            </a:r>
          </a:p>
        </p:txBody>
      </p:sp>
      <p:sp>
        <p:nvSpPr>
          <p:cNvPr id="82947" name="Rectangle 3"/>
          <p:cNvSpPr>
            <a:spLocks noChangeArrowheads="1"/>
          </p:cNvSpPr>
          <p:nvPr/>
        </p:nvSpPr>
        <p:spPr bwMode="auto">
          <a:xfrm>
            <a:off x="2057400" y="1371600"/>
            <a:ext cx="800100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 typeface="Wingdings" panose="05000000000000000000" pitchFamily="2" charset="2"/>
              <a:buChar char="q"/>
            </a:pPr>
            <a:r>
              <a:rPr lang="en-US" altLang="en-US" sz="2200">
                <a:latin typeface="Arial" panose="020B0604020202020204" pitchFamily="34" charset="0"/>
              </a:rPr>
              <a:t>  FPGA consists of an array of programmable basic logic</a:t>
            </a:r>
            <a:br>
              <a:rPr lang="en-US" altLang="en-US" sz="2200">
                <a:latin typeface="Arial" panose="020B0604020202020204" pitchFamily="34" charset="0"/>
              </a:rPr>
            </a:br>
            <a:r>
              <a:rPr lang="en-US" altLang="en-US" sz="2200">
                <a:latin typeface="Arial" panose="020B0604020202020204" pitchFamily="34" charset="0"/>
              </a:rPr>
              <a:t>     cells surrounded by programmable interconnect.</a:t>
            </a:r>
          </a:p>
        </p:txBody>
      </p:sp>
      <p:sp>
        <p:nvSpPr>
          <p:cNvPr id="82948" name="Rectangle 4"/>
          <p:cNvSpPr>
            <a:spLocks noChangeArrowheads="1"/>
          </p:cNvSpPr>
          <p:nvPr/>
        </p:nvSpPr>
        <p:spPr bwMode="auto">
          <a:xfrm>
            <a:off x="2057400" y="2362200"/>
            <a:ext cx="800100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 typeface="Wingdings" panose="05000000000000000000" pitchFamily="2" charset="2"/>
              <a:buChar char="q"/>
            </a:pPr>
            <a:r>
              <a:rPr lang="en-US" altLang="en-US" sz="2200">
                <a:latin typeface="Arial" panose="020B0604020202020204" pitchFamily="34" charset="0"/>
              </a:rPr>
              <a:t>  FPGA Structure</a:t>
            </a:r>
          </a:p>
        </p:txBody>
      </p:sp>
      <p:grpSp>
        <p:nvGrpSpPr>
          <p:cNvPr id="83003" name="Group 59"/>
          <p:cNvGrpSpPr>
            <a:grpSpLocks/>
          </p:cNvGrpSpPr>
          <p:nvPr/>
        </p:nvGrpSpPr>
        <p:grpSpPr bwMode="auto">
          <a:xfrm>
            <a:off x="3962400" y="3048000"/>
            <a:ext cx="3733800" cy="3124200"/>
            <a:chOff x="1248" y="1968"/>
            <a:chExt cx="2352" cy="1968"/>
          </a:xfrm>
        </p:grpSpPr>
        <p:sp>
          <p:nvSpPr>
            <p:cNvPr id="83002" name="Rectangle 58"/>
            <p:cNvSpPr>
              <a:spLocks noChangeArrowheads="1"/>
            </p:cNvSpPr>
            <p:nvPr/>
          </p:nvSpPr>
          <p:spPr bwMode="auto">
            <a:xfrm>
              <a:off x="1248" y="1968"/>
              <a:ext cx="2352" cy="1968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82949" name="Rectangle 5"/>
            <p:cNvSpPr>
              <a:spLocks noChangeArrowheads="1"/>
            </p:cNvSpPr>
            <p:nvPr/>
          </p:nvSpPr>
          <p:spPr bwMode="auto">
            <a:xfrm>
              <a:off x="1728" y="2304"/>
              <a:ext cx="240" cy="24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82958" name="Rectangle 14"/>
            <p:cNvSpPr>
              <a:spLocks noChangeArrowheads="1"/>
            </p:cNvSpPr>
            <p:nvPr/>
          </p:nvSpPr>
          <p:spPr bwMode="auto">
            <a:xfrm>
              <a:off x="2304" y="2304"/>
              <a:ext cx="240" cy="24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82959" name="Rectangle 15"/>
            <p:cNvSpPr>
              <a:spLocks noChangeArrowheads="1"/>
            </p:cNvSpPr>
            <p:nvPr/>
          </p:nvSpPr>
          <p:spPr bwMode="auto">
            <a:xfrm>
              <a:off x="2880" y="2304"/>
              <a:ext cx="240" cy="24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82960" name="Rectangle 16"/>
            <p:cNvSpPr>
              <a:spLocks noChangeArrowheads="1"/>
            </p:cNvSpPr>
            <p:nvPr/>
          </p:nvSpPr>
          <p:spPr bwMode="auto">
            <a:xfrm>
              <a:off x="1728" y="2832"/>
              <a:ext cx="240" cy="24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82961" name="Rectangle 17"/>
            <p:cNvSpPr>
              <a:spLocks noChangeArrowheads="1"/>
            </p:cNvSpPr>
            <p:nvPr/>
          </p:nvSpPr>
          <p:spPr bwMode="auto">
            <a:xfrm>
              <a:off x="2304" y="2832"/>
              <a:ext cx="240" cy="24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82962" name="Rectangle 18"/>
            <p:cNvSpPr>
              <a:spLocks noChangeArrowheads="1"/>
            </p:cNvSpPr>
            <p:nvPr/>
          </p:nvSpPr>
          <p:spPr bwMode="auto">
            <a:xfrm>
              <a:off x="2880" y="2832"/>
              <a:ext cx="240" cy="24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82963" name="Rectangle 19"/>
            <p:cNvSpPr>
              <a:spLocks noChangeArrowheads="1"/>
            </p:cNvSpPr>
            <p:nvPr/>
          </p:nvSpPr>
          <p:spPr bwMode="auto">
            <a:xfrm>
              <a:off x="1728" y="3360"/>
              <a:ext cx="240" cy="24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82964" name="Rectangle 20"/>
            <p:cNvSpPr>
              <a:spLocks noChangeArrowheads="1"/>
            </p:cNvSpPr>
            <p:nvPr/>
          </p:nvSpPr>
          <p:spPr bwMode="auto">
            <a:xfrm>
              <a:off x="2304" y="3360"/>
              <a:ext cx="240" cy="24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82965" name="Rectangle 21"/>
            <p:cNvSpPr>
              <a:spLocks noChangeArrowheads="1"/>
            </p:cNvSpPr>
            <p:nvPr/>
          </p:nvSpPr>
          <p:spPr bwMode="auto">
            <a:xfrm>
              <a:off x="2880" y="3360"/>
              <a:ext cx="240" cy="24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82966" name="Line 22"/>
            <p:cNvSpPr>
              <a:spLocks noChangeShapeType="1"/>
            </p:cNvSpPr>
            <p:nvPr/>
          </p:nvSpPr>
          <p:spPr bwMode="auto">
            <a:xfrm>
              <a:off x="1680" y="2640"/>
              <a:ext cx="148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82967" name="Line 23"/>
            <p:cNvSpPr>
              <a:spLocks noChangeShapeType="1"/>
            </p:cNvSpPr>
            <p:nvPr/>
          </p:nvSpPr>
          <p:spPr bwMode="auto">
            <a:xfrm>
              <a:off x="1680" y="2736"/>
              <a:ext cx="148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82970" name="Line 26"/>
            <p:cNvSpPr>
              <a:spLocks noChangeShapeType="1"/>
            </p:cNvSpPr>
            <p:nvPr/>
          </p:nvSpPr>
          <p:spPr bwMode="auto">
            <a:xfrm>
              <a:off x="2112" y="2256"/>
              <a:ext cx="0" cy="13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82971" name="Line 27"/>
            <p:cNvSpPr>
              <a:spLocks noChangeShapeType="1"/>
            </p:cNvSpPr>
            <p:nvPr/>
          </p:nvSpPr>
          <p:spPr bwMode="auto">
            <a:xfrm>
              <a:off x="2208" y="2256"/>
              <a:ext cx="0" cy="13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82972" name="Line 28"/>
            <p:cNvSpPr>
              <a:spLocks noChangeShapeType="1"/>
            </p:cNvSpPr>
            <p:nvPr/>
          </p:nvSpPr>
          <p:spPr bwMode="auto">
            <a:xfrm>
              <a:off x="2688" y="2256"/>
              <a:ext cx="0" cy="13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82973" name="Line 29"/>
            <p:cNvSpPr>
              <a:spLocks noChangeShapeType="1"/>
            </p:cNvSpPr>
            <p:nvPr/>
          </p:nvSpPr>
          <p:spPr bwMode="auto">
            <a:xfrm>
              <a:off x="2784" y="2256"/>
              <a:ext cx="0" cy="13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82974" name="Rectangle 30"/>
            <p:cNvSpPr>
              <a:spLocks noChangeArrowheads="1"/>
            </p:cNvSpPr>
            <p:nvPr/>
          </p:nvSpPr>
          <p:spPr bwMode="auto">
            <a:xfrm>
              <a:off x="1344" y="2016"/>
              <a:ext cx="144" cy="144"/>
            </a:xfrm>
            <a:prstGeom prst="rect">
              <a:avLst/>
            </a:prstGeom>
            <a:solidFill>
              <a:schemeClr val="fol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82975" name="Rectangle 31"/>
            <p:cNvSpPr>
              <a:spLocks noChangeArrowheads="1"/>
            </p:cNvSpPr>
            <p:nvPr/>
          </p:nvSpPr>
          <p:spPr bwMode="auto">
            <a:xfrm>
              <a:off x="1632" y="2016"/>
              <a:ext cx="144" cy="144"/>
            </a:xfrm>
            <a:prstGeom prst="rect">
              <a:avLst/>
            </a:prstGeom>
            <a:solidFill>
              <a:schemeClr val="fol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82976" name="Rectangle 32"/>
            <p:cNvSpPr>
              <a:spLocks noChangeArrowheads="1"/>
            </p:cNvSpPr>
            <p:nvPr/>
          </p:nvSpPr>
          <p:spPr bwMode="auto">
            <a:xfrm>
              <a:off x="1920" y="2016"/>
              <a:ext cx="144" cy="144"/>
            </a:xfrm>
            <a:prstGeom prst="rect">
              <a:avLst/>
            </a:prstGeom>
            <a:solidFill>
              <a:schemeClr val="fol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82977" name="Rectangle 33"/>
            <p:cNvSpPr>
              <a:spLocks noChangeArrowheads="1"/>
            </p:cNvSpPr>
            <p:nvPr/>
          </p:nvSpPr>
          <p:spPr bwMode="auto">
            <a:xfrm>
              <a:off x="2208" y="2016"/>
              <a:ext cx="144" cy="144"/>
            </a:xfrm>
            <a:prstGeom prst="rect">
              <a:avLst/>
            </a:prstGeom>
            <a:solidFill>
              <a:schemeClr val="fol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82978" name="Rectangle 34"/>
            <p:cNvSpPr>
              <a:spLocks noChangeArrowheads="1"/>
            </p:cNvSpPr>
            <p:nvPr/>
          </p:nvSpPr>
          <p:spPr bwMode="auto">
            <a:xfrm>
              <a:off x="2496" y="2016"/>
              <a:ext cx="144" cy="144"/>
            </a:xfrm>
            <a:prstGeom prst="rect">
              <a:avLst/>
            </a:prstGeom>
            <a:solidFill>
              <a:schemeClr val="fol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82979" name="Rectangle 35"/>
            <p:cNvSpPr>
              <a:spLocks noChangeArrowheads="1"/>
            </p:cNvSpPr>
            <p:nvPr/>
          </p:nvSpPr>
          <p:spPr bwMode="auto">
            <a:xfrm>
              <a:off x="2784" y="2016"/>
              <a:ext cx="144" cy="144"/>
            </a:xfrm>
            <a:prstGeom prst="rect">
              <a:avLst/>
            </a:prstGeom>
            <a:solidFill>
              <a:schemeClr val="fol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82980" name="Rectangle 36"/>
            <p:cNvSpPr>
              <a:spLocks noChangeArrowheads="1"/>
            </p:cNvSpPr>
            <p:nvPr/>
          </p:nvSpPr>
          <p:spPr bwMode="auto">
            <a:xfrm>
              <a:off x="3072" y="2016"/>
              <a:ext cx="144" cy="144"/>
            </a:xfrm>
            <a:prstGeom prst="rect">
              <a:avLst/>
            </a:prstGeom>
            <a:solidFill>
              <a:schemeClr val="fol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82981" name="Rectangle 37"/>
            <p:cNvSpPr>
              <a:spLocks noChangeArrowheads="1"/>
            </p:cNvSpPr>
            <p:nvPr/>
          </p:nvSpPr>
          <p:spPr bwMode="auto">
            <a:xfrm>
              <a:off x="3360" y="2016"/>
              <a:ext cx="144" cy="144"/>
            </a:xfrm>
            <a:prstGeom prst="rect">
              <a:avLst/>
            </a:prstGeom>
            <a:solidFill>
              <a:schemeClr val="fol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82982" name="Rectangle 38"/>
            <p:cNvSpPr>
              <a:spLocks noChangeArrowheads="1"/>
            </p:cNvSpPr>
            <p:nvPr/>
          </p:nvSpPr>
          <p:spPr bwMode="auto">
            <a:xfrm>
              <a:off x="1344" y="3744"/>
              <a:ext cx="144" cy="144"/>
            </a:xfrm>
            <a:prstGeom prst="rect">
              <a:avLst/>
            </a:prstGeom>
            <a:solidFill>
              <a:schemeClr val="fol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82983" name="Rectangle 39"/>
            <p:cNvSpPr>
              <a:spLocks noChangeArrowheads="1"/>
            </p:cNvSpPr>
            <p:nvPr/>
          </p:nvSpPr>
          <p:spPr bwMode="auto">
            <a:xfrm>
              <a:off x="1632" y="3744"/>
              <a:ext cx="144" cy="144"/>
            </a:xfrm>
            <a:prstGeom prst="rect">
              <a:avLst/>
            </a:prstGeom>
            <a:solidFill>
              <a:schemeClr val="fol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82984" name="Rectangle 40"/>
            <p:cNvSpPr>
              <a:spLocks noChangeArrowheads="1"/>
            </p:cNvSpPr>
            <p:nvPr/>
          </p:nvSpPr>
          <p:spPr bwMode="auto">
            <a:xfrm>
              <a:off x="1920" y="3744"/>
              <a:ext cx="144" cy="144"/>
            </a:xfrm>
            <a:prstGeom prst="rect">
              <a:avLst/>
            </a:prstGeom>
            <a:solidFill>
              <a:schemeClr val="fol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82985" name="Rectangle 41"/>
            <p:cNvSpPr>
              <a:spLocks noChangeArrowheads="1"/>
            </p:cNvSpPr>
            <p:nvPr/>
          </p:nvSpPr>
          <p:spPr bwMode="auto">
            <a:xfrm>
              <a:off x="2208" y="3744"/>
              <a:ext cx="144" cy="144"/>
            </a:xfrm>
            <a:prstGeom prst="rect">
              <a:avLst/>
            </a:prstGeom>
            <a:solidFill>
              <a:schemeClr val="fol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82986" name="Rectangle 42"/>
            <p:cNvSpPr>
              <a:spLocks noChangeArrowheads="1"/>
            </p:cNvSpPr>
            <p:nvPr/>
          </p:nvSpPr>
          <p:spPr bwMode="auto">
            <a:xfrm>
              <a:off x="2496" y="3744"/>
              <a:ext cx="144" cy="144"/>
            </a:xfrm>
            <a:prstGeom prst="rect">
              <a:avLst/>
            </a:prstGeom>
            <a:solidFill>
              <a:schemeClr val="fol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82987" name="Rectangle 43"/>
            <p:cNvSpPr>
              <a:spLocks noChangeArrowheads="1"/>
            </p:cNvSpPr>
            <p:nvPr/>
          </p:nvSpPr>
          <p:spPr bwMode="auto">
            <a:xfrm>
              <a:off x="2784" y="3744"/>
              <a:ext cx="144" cy="144"/>
            </a:xfrm>
            <a:prstGeom prst="rect">
              <a:avLst/>
            </a:prstGeom>
            <a:solidFill>
              <a:schemeClr val="fol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82988" name="Rectangle 44"/>
            <p:cNvSpPr>
              <a:spLocks noChangeArrowheads="1"/>
            </p:cNvSpPr>
            <p:nvPr/>
          </p:nvSpPr>
          <p:spPr bwMode="auto">
            <a:xfrm>
              <a:off x="3072" y="3744"/>
              <a:ext cx="144" cy="144"/>
            </a:xfrm>
            <a:prstGeom prst="rect">
              <a:avLst/>
            </a:prstGeom>
            <a:solidFill>
              <a:schemeClr val="fol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82989" name="Rectangle 45"/>
            <p:cNvSpPr>
              <a:spLocks noChangeArrowheads="1"/>
            </p:cNvSpPr>
            <p:nvPr/>
          </p:nvSpPr>
          <p:spPr bwMode="auto">
            <a:xfrm>
              <a:off x="3360" y="3744"/>
              <a:ext cx="144" cy="144"/>
            </a:xfrm>
            <a:prstGeom prst="rect">
              <a:avLst/>
            </a:prstGeom>
            <a:solidFill>
              <a:schemeClr val="fol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82990" name="Rectangle 46"/>
            <p:cNvSpPr>
              <a:spLocks noChangeArrowheads="1"/>
            </p:cNvSpPr>
            <p:nvPr/>
          </p:nvSpPr>
          <p:spPr bwMode="auto">
            <a:xfrm>
              <a:off x="1344" y="3456"/>
              <a:ext cx="144" cy="144"/>
            </a:xfrm>
            <a:prstGeom prst="rect">
              <a:avLst/>
            </a:prstGeom>
            <a:solidFill>
              <a:schemeClr val="fol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82991" name="Rectangle 47"/>
            <p:cNvSpPr>
              <a:spLocks noChangeArrowheads="1"/>
            </p:cNvSpPr>
            <p:nvPr/>
          </p:nvSpPr>
          <p:spPr bwMode="auto">
            <a:xfrm>
              <a:off x="1344" y="3168"/>
              <a:ext cx="144" cy="144"/>
            </a:xfrm>
            <a:prstGeom prst="rect">
              <a:avLst/>
            </a:prstGeom>
            <a:solidFill>
              <a:schemeClr val="fol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82992" name="Rectangle 48"/>
            <p:cNvSpPr>
              <a:spLocks noChangeArrowheads="1"/>
            </p:cNvSpPr>
            <p:nvPr/>
          </p:nvSpPr>
          <p:spPr bwMode="auto">
            <a:xfrm>
              <a:off x="1344" y="2880"/>
              <a:ext cx="144" cy="144"/>
            </a:xfrm>
            <a:prstGeom prst="rect">
              <a:avLst/>
            </a:prstGeom>
            <a:solidFill>
              <a:schemeClr val="fol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82993" name="Rectangle 49"/>
            <p:cNvSpPr>
              <a:spLocks noChangeArrowheads="1"/>
            </p:cNvSpPr>
            <p:nvPr/>
          </p:nvSpPr>
          <p:spPr bwMode="auto">
            <a:xfrm>
              <a:off x="1344" y="2592"/>
              <a:ext cx="144" cy="144"/>
            </a:xfrm>
            <a:prstGeom prst="rect">
              <a:avLst/>
            </a:prstGeom>
            <a:solidFill>
              <a:schemeClr val="fol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82994" name="Rectangle 50"/>
            <p:cNvSpPr>
              <a:spLocks noChangeArrowheads="1"/>
            </p:cNvSpPr>
            <p:nvPr/>
          </p:nvSpPr>
          <p:spPr bwMode="auto">
            <a:xfrm>
              <a:off x="1344" y="2304"/>
              <a:ext cx="144" cy="144"/>
            </a:xfrm>
            <a:prstGeom prst="rect">
              <a:avLst/>
            </a:prstGeom>
            <a:solidFill>
              <a:schemeClr val="fol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82995" name="Rectangle 51"/>
            <p:cNvSpPr>
              <a:spLocks noChangeArrowheads="1"/>
            </p:cNvSpPr>
            <p:nvPr/>
          </p:nvSpPr>
          <p:spPr bwMode="auto">
            <a:xfrm>
              <a:off x="3360" y="3456"/>
              <a:ext cx="144" cy="144"/>
            </a:xfrm>
            <a:prstGeom prst="rect">
              <a:avLst/>
            </a:prstGeom>
            <a:solidFill>
              <a:schemeClr val="fol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82996" name="Rectangle 52"/>
            <p:cNvSpPr>
              <a:spLocks noChangeArrowheads="1"/>
            </p:cNvSpPr>
            <p:nvPr/>
          </p:nvSpPr>
          <p:spPr bwMode="auto">
            <a:xfrm>
              <a:off x="3360" y="3168"/>
              <a:ext cx="144" cy="144"/>
            </a:xfrm>
            <a:prstGeom prst="rect">
              <a:avLst/>
            </a:prstGeom>
            <a:solidFill>
              <a:schemeClr val="fol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82997" name="Rectangle 53"/>
            <p:cNvSpPr>
              <a:spLocks noChangeArrowheads="1"/>
            </p:cNvSpPr>
            <p:nvPr/>
          </p:nvSpPr>
          <p:spPr bwMode="auto">
            <a:xfrm>
              <a:off x="3360" y="2880"/>
              <a:ext cx="144" cy="144"/>
            </a:xfrm>
            <a:prstGeom prst="rect">
              <a:avLst/>
            </a:prstGeom>
            <a:solidFill>
              <a:schemeClr val="fol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82998" name="Rectangle 54"/>
            <p:cNvSpPr>
              <a:spLocks noChangeArrowheads="1"/>
            </p:cNvSpPr>
            <p:nvPr/>
          </p:nvSpPr>
          <p:spPr bwMode="auto">
            <a:xfrm>
              <a:off x="3360" y="2592"/>
              <a:ext cx="144" cy="144"/>
            </a:xfrm>
            <a:prstGeom prst="rect">
              <a:avLst/>
            </a:prstGeom>
            <a:solidFill>
              <a:schemeClr val="fol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82999" name="Rectangle 55"/>
            <p:cNvSpPr>
              <a:spLocks noChangeArrowheads="1"/>
            </p:cNvSpPr>
            <p:nvPr/>
          </p:nvSpPr>
          <p:spPr bwMode="auto">
            <a:xfrm>
              <a:off x="3360" y="2304"/>
              <a:ext cx="144" cy="144"/>
            </a:xfrm>
            <a:prstGeom prst="rect">
              <a:avLst/>
            </a:prstGeom>
            <a:solidFill>
              <a:schemeClr val="fol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83000" name="Line 56"/>
            <p:cNvSpPr>
              <a:spLocks noChangeShapeType="1"/>
            </p:cNvSpPr>
            <p:nvPr/>
          </p:nvSpPr>
          <p:spPr bwMode="auto">
            <a:xfrm>
              <a:off x="1680" y="3168"/>
              <a:ext cx="148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83001" name="Line 57"/>
            <p:cNvSpPr>
              <a:spLocks noChangeShapeType="1"/>
            </p:cNvSpPr>
            <p:nvPr/>
          </p:nvSpPr>
          <p:spPr bwMode="auto">
            <a:xfrm>
              <a:off x="1680" y="3264"/>
              <a:ext cx="148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</p:grpSp>
      <p:sp>
        <p:nvSpPr>
          <p:cNvPr id="83004" name="Text Box 60"/>
          <p:cNvSpPr txBox="1">
            <a:spLocks noChangeArrowheads="1"/>
          </p:cNvSpPr>
          <p:nvPr/>
        </p:nvSpPr>
        <p:spPr bwMode="auto">
          <a:xfrm>
            <a:off x="2514601" y="3733800"/>
            <a:ext cx="93807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1600"/>
              <a:t>Logic cell</a:t>
            </a:r>
          </a:p>
        </p:txBody>
      </p:sp>
      <p:sp>
        <p:nvSpPr>
          <p:cNvPr id="83005" name="Line 61"/>
          <p:cNvSpPr>
            <a:spLocks noChangeShapeType="1"/>
          </p:cNvSpPr>
          <p:nvPr/>
        </p:nvSpPr>
        <p:spPr bwMode="auto">
          <a:xfrm flipV="1">
            <a:off x="3505200" y="3886200"/>
            <a:ext cx="1219200" cy="0"/>
          </a:xfrm>
          <a:prstGeom prst="line">
            <a:avLst/>
          </a:prstGeom>
          <a:noFill/>
          <a:ln w="9525">
            <a:solidFill>
              <a:schemeClr val="folHlink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83006" name="Line 62"/>
          <p:cNvSpPr>
            <a:spLocks noChangeShapeType="1"/>
          </p:cNvSpPr>
          <p:nvPr/>
        </p:nvSpPr>
        <p:spPr bwMode="auto">
          <a:xfrm flipV="1">
            <a:off x="7010400" y="3733800"/>
            <a:ext cx="1066800" cy="381000"/>
          </a:xfrm>
          <a:prstGeom prst="line">
            <a:avLst/>
          </a:prstGeom>
          <a:noFill/>
          <a:ln w="9525">
            <a:solidFill>
              <a:schemeClr val="folHlink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83007" name="Text Box 63"/>
          <p:cNvSpPr txBox="1">
            <a:spLocks noChangeArrowheads="1"/>
          </p:cNvSpPr>
          <p:nvPr/>
        </p:nvSpPr>
        <p:spPr bwMode="auto">
          <a:xfrm>
            <a:off x="8077200" y="3429001"/>
            <a:ext cx="14579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1600"/>
              <a:t>Programmable </a:t>
            </a:r>
          </a:p>
          <a:p>
            <a:r>
              <a:rPr lang="en-US" altLang="en-US" sz="1600"/>
              <a:t>interconnect</a:t>
            </a:r>
          </a:p>
        </p:txBody>
      </p:sp>
      <p:sp>
        <p:nvSpPr>
          <p:cNvPr id="83008" name="Line 64"/>
          <p:cNvSpPr>
            <a:spLocks noChangeShapeType="1"/>
          </p:cNvSpPr>
          <p:nvPr/>
        </p:nvSpPr>
        <p:spPr bwMode="auto">
          <a:xfrm flipH="1">
            <a:off x="7543800" y="4876800"/>
            <a:ext cx="609600" cy="228600"/>
          </a:xfrm>
          <a:prstGeom prst="line">
            <a:avLst/>
          </a:prstGeom>
          <a:noFill/>
          <a:ln w="9525">
            <a:solidFill>
              <a:schemeClr val="folHlink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83009" name="Text Box 65"/>
          <p:cNvSpPr txBox="1">
            <a:spLocks noChangeArrowheads="1"/>
          </p:cNvSpPr>
          <p:nvPr/>
        </p:nvSpPr>
        <p:spPr bwMode="auto">
          <a:xfrm>
            <a:off x="8153401" y="4724400"/>
            <a:ext cx="801823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1600"/>
              <a:t>I/O Cell</a:t>
            </a:r>
          </a:p>
        </p:txBody>
      </p:sp>
    </p:spTree>
    <p:extLst>
      <p:ext uri="{BB962C8B-B14F-4D97-AF65-F5344CB8AC3E}">
        <p14:creationId xmlns:p14="http://schemas.microsoft.com/office/powerpoint/2010/main" val="12131399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1301</TotalTime>
  <Words>613</Words>
  <Application>Microsoft Office PowerPoint</Application>
  <PresentationFormat>Widescreen</PresentationFormat>
  <Paragraphs>366</Paragraphs>
  <Slides>27</Slides>
  <Notes>4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27</vt:i4>
      </vt:variant>
    </vt:vector>
  </HeadingPairs>
  <TitlesOfParts>
    <vt:vector size="36" baseType="lpstr">
      <vt:lpstr>Arial</vt:lpstr>
      <vt:lpstr>Calibri</vt:lpstr>
      <vt:lpstr>Calibri Light</vt:lpstr>
      <vt:lpstr>Symbol</vt:lpstr>
      <vt:lpstr>Times Ten Roman</vt:lpstr>
      <vt:lpstr>Wingdings</vt:lpstr>
      <vt:lpstr>Office Theme</vt:lpstr>
      <vt:lpstr>Equation</vt:lpstr>
      <vt:lpstr>VISIO 5 Drawing</vt:lpstr>
      <vt:lpstr>FPGA   Internal  Structures</vt:lpstr>
      <vt:lpstr>PowerPoint Presentation</vt:lpstr>
      <vt:lpstr>PowerPoint Presentation</vt:lpstr>
      <vt:lpstr>A Historical Perspective: the PLA</vt:lpstr>
      <vt:lpstr>Two-Level Logic</vt:lpstr>
      <vt:lpstr>PLA Layout – Exploiting Regularity</vt:lpstr>
      <vt:lpstr>Breathing Some New Life in PLAs</vt:lpstr>
      <vt:lpstr>PowerPoint Presentation</vt:lpstr>
      <vt:lpstr>PowerPoint Presentation</vt:lpstr>
      <vt:lpstr>Field-Programmable Gate Arrays</vt:lpstr>
      <vt:lpstr>2-input MUX as programmable logic block</vt:lpstr>
      <vt:lpstr>Implementing Logic functions with LUTs</vt:lpstr>
      <vt:lpstr>Two-input LUT</vt:lpstr>
      <vt:lpstr>LUT-Based Logic Cell</vt:lpstr>
      <vt:lpstr>2-input mux  as programmable logic block</vt:lpstr>
      <vt:lpstr>Logic Cell of Actel Fuse-Based FPGA</vt:lpstr>
      <vt:lpstr>Look-up Table Based Logic Cell</vt:lpstr>
      <vt:lpstr>LUT-Based Logic Cell</vt:lpstr>
      <vt:lpstr>Array-Based Programmable Wiring</vt:lpstr>
      <vt:lpstr>Mesh-based Interconnect Network</vt:lpstr>
      <vt:lpstr>Transistor Implementation of Mesh</vt:lpstr>
      <vt:lpstr>Hierarchical Mesh Network</vt:lpstr>
      <vt:lpstr>Field-Programmable Gate Arrays Fuse-based</vt:lpstr>
      <vt:lpstr>Xilinx 4000 Interconnect Architecture</vt:lpstr>
      <vt:lpstr>Field-Programmable Gate Arrays</vt:lpstr>
      <vt:lpstr>Xilinx Programmable Gate Arrays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System on Chip FPGA  CPLD  Internal  Structures &amp;</dc:title>
  <dc:creator>Parviz Keshavarzi</dc:creator>
  <cp:lastModifiedBy>Parviz Keshavarzi</cp:lastModifiedBy>
  <cp:revision>17</cp:revision>
  <dcterms:created xsi:type="dcterms:W3CDTF">2017-02-19T16:09:14Z</dcterms:created>
  <dcterms:modified xsi:type="dcterms:W3CDTF">2020-05-12T08:00:49Z</dcterms:modified>
</cp:coreProperties>
</file>