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60" r:id="rId5"/>
    <p:sldId id="289" r:id="rId6"/>
    <p:sldId id="338" r:id="rId7"/>
    <p:sldId id="339" r:id="rId8"/>
    <p:sldId id="261" r:id="rId9"/>
    <p:sldId id="278" r:id="rId10"/>
    <p:sldId id="279" r:id="rId11"/>
    <p:sldId id="280" r:id="rId12"/>
    <p:sldId id="281" r:id="rId13"/>
    <p:sldId id="282" r:id="rId14"/>
    <p:sldId id="290" r:id="rId15"/>
    <p:sldId id="291" r:id="rId16"/>
    <p:sldId id="292" r:id="rId17"/>
    <p:sldId id="293" r:id="rId18"/>
    <p:sldId id="294" r:id="rId19"/>
    <p:sldId id="295" r:id="rId20"/>
    <p:sldId id="283" r:id="rId21"/>
    <p:sldId id="337" r:id="rId22"/>
    <p:sldId id="284" r:id="rId23"/>
    <p:sldId id="285" r:id="rId24"/>
    <p:sldId id="298" r:id="rId25"/>
    <p:sldId id="299" r:id="rId26"/>
    <p:sldId id="300" r:id="rId27"/>
    <p:sldId id="340" r:id="rId28"/>
    <p:sldId id="297" r:id="rId29"/>
    <p:sldId id="296" r:id="rId30"/>
    <p:sldId id="343" r:id="rId31"/>
    <p:sldId id="341" r:id="rId32"/>
    <p:sldId id="355" r:id="rId33"/>
    <p:sldId id="342" r:id="rId34"/>
    <p:sldId id="286" r:id="rId35"/>
    <p:sldId id="354" r:id="rId36"/>
    <p:sldId id="301" r:id="rId37"/>
    <p:sldId id="272" r:id="rId38"/>
    <p:sldId id="273" r:id="rId39"/>
    <p:sldId id="274" r:id="rId40"/>
    <p:sldId id="275" r:id="rId41"/>
    <p:sldId id="344" r:id="rId42"/>
    <p:sldId id="345" r:id="rId43"/>
    <p:sldId id="346"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9" d="100"/>
          <a:sy n="59" d="100"/>
        </p:scale>
        <p:origin x="91" y="4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55CC00-8357-494C-AB03-3A63F7E5B047}" type="datetimeFigureOut">
              <a:rPr lang="en-GB" smtClean="0"/>
              <a:t>10/05/2020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BBE2D9-FEA8-4F05-B4A1-35DF125ECD7F}" type="slidenum">
              <a:rPr lang="en-GB" smtClean="0"/>
              <a:t>‹#›</a:t>
            </a:fld>
            <a:endParaRPr lang="en-GB"/>
          </a:p>
        </p:txBody>
      </p:sp>
    </p:spTree>
    <p:extLst>
      <p:ext uri="{BB962C8B-B14F-4D97-AF65-F5344CB8AC3E}">
        <p14:creationId xmlns:p14="http://schemas.microsoft.com/office/powerpoint/2010/main" val="1102604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Rot="1" noChangeAspect="1"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8513269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Rot="1" noChangeAspect="1"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1291874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BBD6FF16-F955-4F2B-A436-6CF4A8C947D8}"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2655333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D6FF16-F955-4F2B-A436-6CF4A8C947D8}"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2638774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D6FF16-F955-4F2B-A436-6CF4A8C947D8}"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3894696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BBD6FF16-F955-4F2B-A436-6CF4A8C947D8}"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249406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D6FF16-F955-4F2B-A436-6CF4A8C947D8}" type="datetimeFigureOut">
              <a:rPr lang="en-GB" smtClean="0"/>
              <a:t>10/05/2020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3721728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BBD6FF16-F955-4F2B-A436-6CF4A8C947D8}"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37206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BBD6FF16-F955-4F2B-A436-6CF4A8C947D8}" type="datetimeFigureOut">
              <a:rPr lang="en-GB" smtClean="0"/>
              <a:t>10/05/2020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277114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BBD6FF16-F955-4F2B-A436-6CF4A8C947D8}" type="datetimeFigureOut">
              <a:rPr lang="en-GB" smtClean="0"/>
              <a:t>10/05/2020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1351186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D6FF16-F955-4F2B-A436-6CF4A8C947D8}" type="datetimeFigureOut">
              <a:rPr lang="en-GB" smtClean="0"/>
              <a:t>10/05/2020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38003184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D6FF16-F955-4F2B-A436-6CF4A8C947D8}"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3383317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D6FF16-F955-4F2B-A436-6CF4A8C947D8}" type="datetimeFigureOut">
              <a:rPr lang="en-GB" smtClean="0"/>
              <a:t>10/05/2020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D6EBEF6-468C-40FB-B9FA-FB9B4B78FB04}" type="slidenum">
              <a:rPr lang="en-GB" smtClean="0"/>
              <a:t>‹#›</a:t>
            </a:fld>
            <a:endParaRPr lang="en-GB"/>
          </a:p>
        </p:txBody>
      </p:sp>
    </p:spTree>
    <p:extLst>
      <p:ext uri="{BB962C8B-B14F-4D97-AF65-F5344CB8AC3E}">
        <p14:creationId xmlns:p14="http://schemas.microsoft.com/office/powerpoint/2010/main" val="39518175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D6FF16-F955-4F2B-A436-6CF4A8C947D8}" type="datetimeFigureOut">
              <a:rPr lang="en-GB" smtClean="0"/>
              <a:t>10/05/2020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6EBEF6-468C-40FB-B9FA-FB9B4B78FB04}" type="slidenum">
              <a:rPr lang="en-GB" smtClean="0"/>
              <a:t>‹#›</a:t>
            </a:fld>
            <a:endParaRPr lang="en-GB"/>
          </a:p>
        </p:txBody>
      </p:sp>
    </p:spTree>
    <p:extLst>
      <p:ext uri="{BB962C8B-B14F-4D97-AF65-F5344CB8AC3E}">
        <p14:creationId xmlns:p14="http://schemas.microsoft.com/office/powerpoint/2010/main" val="591608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442009"/>
            <a:ext cx="9144000" cy="2387600"/>
          </a:xfrm>
        </p:spPr>
        <p:txBody>
          <a:bodyPr>
            <a:normAutofit fontScale="90000"/>
          </a:bodyPr>
          <a:lstStyle/>
          <a:p>
            <a:r>
              <a:rPr lang="en-GB" dirty="0" smtClean="0"/>
              <a:t>FPGA </a:t>
            </a:r>
            <a:br>
              <a:rPr lang="en-GB" dirty="0" smtClean="0"/>
            </a:br>
            <a:r>
              <a:rPr lang="en-GB" dirty="0" smtClean="0"/>
              <a:t>CPLD </a:t>
            </a:r>
            <a:br>
              <a:rPr lang="en-GB" dirty="0" smtClean="0"/>
            </a:br>
            <a:r>
              <a:rPr lang="en-GB" dirty="0" smtClean="0"/>
              <a:t>Internal </a:t>
            </a:r>
            <a:br>
              <a:rPr lang="en-GB" dirty="0" smtClean="0"/>
            </a:br>
            <a:r>
              <a:rPr lang="en-GB" dirty="0" smtClean="0"/>
              <a:t>Structures</a:t>
            </a:r>
            <a:endParaRPr lang="en-GB" dirty="0"/>
          </a:p>
        </p:txBody>
      </p:sp>
      <p:sp>
        <p:nvSpPr>
          <p:cNvPr id="3" name="Subtitle 2"/>
          <p:cNvSpPr>
            <a:spLocks noGrp="1"/>
          </p:cNvSpPr>
          <p:nvPr>
            <p:ph type="subTitle" idx="1"/>
          </p:nvPr>
        </p:nvSpPr>
        <p:spPr>
          <a:xfrm>
            <a:off x="1524000" y="4952857"/>
            <a:ext cx="9144000" cy="1655762"/>
          </a:xfrm>
        </p:spPr>
        <p:txBody>
          <a:bodyPr/>
          <a:lstStyle/>
          <a:p>
            <a:r>
              <a:rPr lang="en-GB" dirty="0" smtClean="0"/>
              <a:t>System on Chip</a:t>
            </a:r>
            <a:br>
              <a:rPr lang="en-GB" dirty="0" smtClean="0"/>
            </a:br>
            <a:r>
              <a:rPr lang="en-GB" dirty="0" smtClean="0"/>
              <a:t>Parviz Keshavarzi</a:t>
            </a:r>
          </a:p>
          <a:p>
            <a:r>
              <a:rPr lang="en-GB" dirty="0" smtClean="0"/>
              <a:t>2017</a:t>
            </a:r>
            <a:endParaRPr lang="en-GB" dirty="0"/>
          </a:p>
        </p:txBody>
      </p:sp>
    </p:spTree>
    <p:extLst>
      <p:ext uri="{BB962C8B-B14F-4D97-AF65-F5344CB8AC3E}">
        <p14:creationId xmlns:p14="http://schemas.microsoft.com/office/powerpoint/2010/main" val="770324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Slide Number Placeholder 3"/>
          <p:cNvSpPr>
            <a:spLocks noGrp="1"/>
          </p:cNvSpPr>
          <p:nvPr>
            <p:ph type="sldNum" sz="quarter" idx="12"/>
          </p:nvPr>
        </p:nvSpPr>
        <p:spPr/>
        <p:txBody>
          <a:bodyPr/>
          <a:lstStyle/>
          <a:p>
            <a:r>
              <a:rPr lang="en-US" altLang="en-US"/>
              <a:t>3-</a:t>
            </a:r>
            <a:fld id="{D84F1E8A-3139-41E4-A71A-19C76ABEEF98}" type="slidenum">
              <a:rPr lang="en-US" altLang="en-US"/>
              <a:pPr/>
              <a:t>10</a:t>
            </a:fld>
            <a:endParaRPr lang="en-US" altLang="en-US"/>
          </a:p>
        </p:txBody>
      </p:sp>
      <p:sp>
        <p:nvSpPr>
          <p:cNvPr id="75998" name="Text Box 22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PLA</a:t>
            </a:r>
          </a:p>
        </p:txBody>
      </p:sp>
      <p:grpSp>
        <p:nvGrpSpPr>
          <p:cNvPr id="76013" name="Group 237"/>
          <p:cNvGrpSpPr>
            <a:grpSpLocks/>
          </p:cNvGrpSpPr>
          <p:nvPr/>
        </p:nvGrpSpPr>
        <p:grpSpPr bwMode="auto">
          <a:xfrm>
            <a:off x="2514600" y="1866900"/>
            <a:ext cx="6953250" cy="4154488"/>
            <a:chOff x="468" y="912"/>
            <a:chExt cx="4380" cy="2617"/>
          </a:xfrm>
        </p:grpSpPr>
        <p:sp>
          <p:nvSpPr>
            <p:cNvPr id="75778" name="AutoShape 2"/>
            <p:cNvSpPr>
              <a:spLocks noChangeArrowheads="1"/>
            </p:cNvSpPr>
            <p:nvPr/>
          </p:nvSpPr>
          <p:spPr bwMode="auto">
            <a:xfrm>
              <a:off x="580" y="2700"/>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779" name="AutoShape 3"/>
            <p:cNvSpPr>
              <a:spLocks noChangeArrowheads="1"/>
            </p:cNvSpPr>
            <p:nvPr/>
          </p:nvSpPr>
          <p:spPr bwMode="auto">
            <a:xfrm>
              <a:off x="964" y="2700"/>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780" name="Oval 4"/>
            <p:cNvSpPr>
              <a:spLocks noChangeArrowheads="1"/>
            </p:cNvSpPr>
            <p:nvPr/>
          </p:nvSpPr>
          <p:spPr bwMode="auto">
            <a:xfrm>
              <a:off x="1040" y="2604"/>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781" name="Line 5"/>
            <p:cNvSpPr>
              <a:spLocks noChangeShapeType="1"/>
            </p:cNvSpPr>
            <p:nvPr/>
          </p:nvSpPr>
          <p:spPr bwMode="auto">
            <a:xfrm>
              <a:off x="692" y="2892"/>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2" name="Line 6"/>
            <p:cNvSpPr>
              <a:spLocks noChangeShapeType="1"/>
            </p:cNvSpPr>
            <p:nvPr/>
          </p:nvSpPr>
          <p:spPr bwMode="auto">
            <a:xfrm>
              <a:off x="700" y="2988"/>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3" name="Line 7"/>
            <p:cNvSpPr>
              <a:spLocks noChangeShapeType="1"/>
            </p:cNvSpPr>
            <p:nvPr/>
          </p:nvSpPr>
          <p:spPr bwMode="auto">
            <a:xfrm>
              <a:off x="1084" y="2892"/>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4" name="Line 8"/>
            <p:cNvSpPr>
              <a:spLocks noChangeShapeType="1"/>
            </p:cNvSpPr>
            <p:nvPr/>
          </p:nvSpPr>
          <p:spPr bwMode="auto">
            <a:xfrm flipH="1">
              <a:off x="900" y="299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5" name="Line 9"/>
            <p:cNvSpPr>
              <a:spLocks noChangeShapeType="1"/>
            </p:cNvSpPr>
            <p:nvPr/>
          </p:nvSpPr>
          <p:spPr bwMode="auto">
            <a:xfrm flipV="1">
              <a:off x="700" y="1224"/>
              <a:ext cx="0" cy="14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6" name="Line 10"/>
            <p:cNvSpPr>
              <a:spLocks noChangeShapeType="1"/>
            </p:cNvSpPr>
            <p:nvPr/>
          </p:nvSpPr>
          <p:spPr bwMode="auto">
            <a:xfrm flipV="1">
              <a:off x="1100" y="1224"/>
              <a:ext cx="0" cy="13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7" name="Line 11"/>
            <p:cNvSpPr>
              <a:spLocks noChangeShapeType="1"/>
            </p:cNvSpPr>
            <p:nvPr/>
          </p:nvSpPr>
          <p:spPr bwMode="auto">
            <a:xfrm>
              <a:off x="468" y="2420"/>
              <a:ext cx="24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8" name="Line 12"/>
            <p:cNvSpPr>
              <a:spLocks noChangeShapeType="1"/>
            </p:cNvSpPr>
            <p:nvPr/>
          </p:nvSpPr>
          <p:spPr bwMode="auto">
            <a:xfrm>
              <a:off x="468" y="2072"/>
              <a:ext cx="24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89" name="Line 13"/>
            <p:cNvSpPr>
              <a:spLocks noChangeShapeType="1"/>
            </p:cNvSpPr>
            <p:nvPr/>
          </p:nvSpPr>
          <p:spPr bwMode="auto">
            <a:xfrm>
              <a:off x="484" y="1764"/>
              <a:ext cx="24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790" name="Line 14"/>
            <p:cNvSpPr>
              <a:spLocks noChangeShapeType="1"/>
            </p:cNvSpPr>
            <p:nvPr/>
          </p:nvSpPr>
          <p:spPr bwMode="auto">
            <a:xfrm>
              <a:off x="484" y="1416"/>
              <a:ext cx="249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05" name="Line 29"/>
            <p:cNvSpPr>
              <a:spLocks noChangeShapeType="1"/>
            </p:cNvSpPr>
            <p:nvPr/>
          </p:nvSpPr>
          <p:spPr bwMode="auto">
            <a:xfrm flipH="1">
              <a:off x="660" y="172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06" name="Line 30"/>
            <p:cNvSpPr>
              <a:spLocks noChangeShapeType="1"/>
            </p:cNvSpPr>
            <p:nvPr/>
          </p:nvSpPr>
          <p:spPr bwMode="auto">
            <a:xfrm>
              <a:off x="652" y="172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13" name="Line 37"/>
            <p:cNvSpPr>
              <a:spLocks noChangeShapeType="1"/>
            </p:cNvSpPr>
            <p:nvPr/>
          </p:nvSpPr>
          <p:spPr bwMode="auto">
            <a:xfrm flipH="1">
              <a:off x="1060" y="202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14" name="Line 38"/>
            <p:cNvSpPr>
              <a:spLocks noChangeShapeType="1"/>
            </p:cNvSpPr>
            <p:nvPr/>
          </p:nvSpPr>
          <p:spPr bwMode="auto">
            <a:xfrm>
              <a:off x="1052" y="202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21" name="Line 45"/>
            <p:cNvSpPr>
              <a:spLocks noChangeShapeType="1"/>
            </p:cNvSpPr>
            <p:nvPr/>
          </p:nvSpPr>
          <p:spPr bwMode="auto">
            <a:xfrm flipH="1">
              <a:off x="660" y="237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22" name="Line 46"/>
            <p:cNvSpPr>
              <a:spLocks noChangeShapeType="1"/>
            </p:cNvSpPr>
            <p:nvPr/>
          </p:nvSpPr>
          <p:spPr bwMode="auto">
            <a:xfrm>
              <a:off x="652" y="237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23" name="AutoShape 47"/>
            <p:cNvSpPr>
              <a:spLocks noChangeArrowheads="1"/>
            </p:cNvSpPr>
            <p:nvPr/>
          </p:nvSpPr>
          <p:spPr bwMode="auto">
            <a:xfrm>
              <a:off x="1372" y="2692"/>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824" name="AutoShape 48"/>
            <p:cNvSpPr>
              <a:spLocks noChangeArrowheads="1"/>
            </p:cNvSpPr>
            <p:nvPr/>
          </p:nvSpPr>
          <p:spPr bwMode="auto">
            <a:xfrm>
              <a:off x="1756" y="2692"/>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825" name="Oval 49"/>
            <p:cNvSpPr>
              <a:spLocks noChangeArrowheads="1"/>
            </p:cNvSpPr>
            <p:nvPr/>
          </p:nvSpPr>
          <p:spPr bwMode="auto">
            <a:xfrm>
              <a:off x="1832" y="2596"/>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826" name="Line 50"/>
            <p:cNvSpPr>
              <a:spLocks noChangeShapeType="1"/>
            </p:cNvSpPr>
            <p:nvPr/>
          </p:nvSpPr>
          <p:spPr bwMode="auto">
            <a:xfrm>
              <a:off x="1484" y="288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27" name="Line 51"/>
            <p:cNvSpPr>
              <a:spLocks noChangeShapeType="1"/>
            </p:cNvSpPr>
            <p:nvPr/>
          </p:nvSpPr>
          <p:spPr bwMode="auto">
            <a:xfrm>
              <a:off x="1492" y="2980"/>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28" name="Line 52"/>
            <p:cNvSpPr>
              <a:spLocks noChangeShapeType="1"/>
            </p:cNvSpPr>
            <p:nvPr/>
          </p:nvSpPr>
          <p:spPr bwMode="auto">
            <a:xfrm>
              <a:off x="1876" y="288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29" name="Line 53"/>
            <p:cNvSpPr>
              <a:spLocks noChangeShapeType="1"/>
            </p:cNvSpPr>
            <p:nvPr/>
          </p:nvSpPr>
          <p:spPr bwMode="auto">
            <a:xfrm flipH="1">
              <a:off x="1692" y="298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30" name="Line 54"/>
            <p:cNvSpPr>
              <a:spLocks noChangeShapeType="1"/>
            </p:cNvSpPr>
            <p:nvPr/>
          </p:nvSpPr>
          <p:spPr bwMode="auto">
            <a:xfrm flipV="1">
              <a:off x="1480" y="1224"/>
              <a:ext cx="4" cy="147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31" name="Line 55"/>
            <p:cNvSpPr>
              <a:spLocks noChangeShapeType="1"/>
            </p:cNvSpPr>
            <p:nvPr/>
          </p:nvSpPr>
          <p:spPr bwMode="auto">
            <a:xfrm flipV="1">
              <a:off x="1892" y="1216"/>
              <a:ext cx="0" cy="13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38" name="Line 62"/>
            <p:cNvSpPr>
              <a:spLocks noChangeShapeType="1"/>
            </p:cNvSpPr>
            <p:nvPr/>
          </p:nvSpPr>
          <p:spPr bwMode="auto">
            <a:xfrm flipH="1">
              <a:off x="1852" y="1368"/>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39" name="Line 63"/>
            <p:cNvSpPr>
              <a:spLocks noChangeShapeType="1"/>
            </p:cNvSpPr>
            <p:nvPr/>
          </p:nvSpPr>
          <p:spPr bwMode="auto">
            <a:xfrm>
              <a:off x="1844" y="1368"/>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54" name="Line 78"/>
            <p:cNvSpPr>
              <a:spLocks noChangeShapeType="1"/>
            </p:cNvSpPr>
            <p:nvPr/>
          </p:nvSpPr>
          <p:spPr bwMode="auto">
            <a:xfrm flipH="1">
              <a:off x="1852" y="2016"/>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55" name="Line 79"/>
            <p:cNvSpPr>
              <a:spLocks noChangeShapeType="1"/>
            </p:cNvSpPr>
            <p:nvPr/>
          </p:nvSpPr>
          <p:spPr bwMode="auto">
            <a:xfrm>
              <a:off x="1844" y="2016"/>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62" name="Line 86"/>
            <p:cNvSpPr>
              <a:spLocks noChangeShapeType="1"/>
            </p:cNvSpPr>
            <p:nvPr/>
          </p:nvSpPr>
          <p:spPr bwMode="auto">
            <a:xfrm flipH="1">
              <a:off x="1452" y="236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63" name="Line 87"/>
            <p:cNvSpPr>
              <a:spLocks noChangeShapeType="1"/>
            </p:cNvSpPr>
            <p:nvPr/>
          </p:nvSpPr>
          <p:spPr bwMode="auto">
            <a:xfrm>
              <a:off x="1444" y="236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64" name="AutoShape 88"/>
            <p:cNvSpPr>
              <a:spLocks noChangeArrowheads="1"/>
            </p:cNvSpPr>
            <p:nvPr/>
          </p:nvSpPr>
          <p:spPr bwMode="auto">
            <a:xfrm>
              <a:off x="2220" y="2700"/>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865" name="AutoShape 89"/>
            <p:cNvSpPr>
              <a:spLocks noChangeArrowheads="1"/>
            </p:cNvSpPr>
            <p:nvPr/>
          </p:nvSpPr>
          <p:spPr bwMode="auto">
            <a:xfrm>
              <a:off x="2604" y="2700"/>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866" name="Oval 90"/>
            <p:cNvSpPr>
              <a:spLocks noChangeArrowheads="1"/>
            </p:cNvSpPr>
            <p:nvPr/>
          </p:nvSpPr>
          <p:spPr bwMode="auto">
            <a:xfrm>
              <a:off x="2680" y="2604"/>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867" name="Line 91"/>
            <p:cNvSpPr>
              <a:spLocks noChangeShapeType="1"/>
            </p:cNvSpPr>
            <p:nvPr/>
          </p:nvSpPr>
          <p:spPr bwMode="auto">
            <a:xfrm>
              <a:off x="2332" y="2892"/>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68" name="Line 92"/>
            <p:cNvSpPr>
              <a:spLocks noChangeShapeType="1"/>
            </p:cNvSpPr>
            <p:nvPr/>
          </p:nvSpPr>
          <p:spPr bwMode="auto">
            <a:xfrm>
              <a:off x="2340" y="2988"/>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69" name="Line 93"/>
            <p:cNvSpPr>
              <a:spLocks noChangeShapeType="1"/>
            </p:cNvSpPr>
            <p:nvPr/>
          </p:nvSpPr>
          <p:spPr bwMode="auto">
            <a:xfrm>
              <a:off x="2724" y="2892"/>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70" name="Line 94"/>
            <p:cNvSpPr>
              <a:spLocks noChangeShapeType="1"/>
            </p:cNvSpPr>
            <p:nvPr/>
          </p:nvSpPr>
          <p:spPr bwMode="auto">
            <a:xfrm flipH="1">
              <a:off x="2540" y="299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71" name="Line 95"/>
            <p:cNvSpPr>
              <a:spLocks noChangeShapeType="1"/>
            </p:cNvSpPr>
            <p:nvPr/>
          </p:nvSpPr>
          <p:spPr bwMode="auto">
            <a:xfrm flipV="1">
              <a:off x="2340" y="1224"/>
              <a:ext cx="0" cy="1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72" name="Line 96"/>
            <p:cNvSpPr>
              <a:spLocks noChangeShapeType="1"/>
            </p:cNvSpPr>
            <p:nvPr/>
          </p:nvSpPr>
          <p:spPr bwMode="auto">
            <a:xfrm flipH="1" flipV="1">
              <a:off x="2740" y="1224"/>
              <a:ext cx="0" cy="13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75" name="Line 99"/>
            <p:cNvSpPr>
              <a:spLocks noChangeShapeType="1"/>
            </p:cNvSpPr>
            <p:nvPr/>
          </p:nvSpPr>
          <p:spPr bwMode="auto">
            <a:xfrm flipH="1">
              <a:off x="2300" y="1376"/>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76" name="Line 100"/>
            <p:cNvSpPr>
              <a:spLocks noChangeShapeType="1"/>
            </p:cNvSpPr>
            <p:nvPr/>
          </p:nvSpPr>
          <p:spPr bwMode="auto">
            <a:xfrm>
              <a:off x="2292" y="1376"/>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83" name="Line 107"/>
            <p:cNvSpPr>
              <a:spLocks noChangeShapeType="1"/>
            </p:cNvSpPr>
            <p:nvPr/>
          </p:nvSpPr>
          <p:spPr bwMode="auto">
            <a:xfrm flipH="1">
              <a:off x="2708" y="1716"/>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84" name="Line 108"/>
            <p:cNvSpPr>
              <a:spLocks noChangeShapeType="1"/>
            </p:cNvSpPr>
            <p:nvPr/>
          </p:nvSpPr>
          <p:spPr bwMode="auto">
            <a:xfrm>
              <a:off x="2700" y="1716"/>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91" name="Line 115"/>
            <p:cNvSpPr>
              <a:spLocks noChangeShapeType="1"/>
            </p:cNvSpPr>
            <p:nvPr/>
          </p:nvSpPr>
          <p:spPr bwMode="auto">
            <a:xfrm flipH="1">
              <a:off x="2300" y="202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892" name="Line 116"/>
            <p:cNvSpPr>
              <a:spLocks noChangeShapeType="1"/>
            </p:cNvSpPr>
            <p:nvPr/>
          </p:nvSpPr>
          <p:spPr bwMode="auto">
            <a:xfrm>
              <a:off x="2292" y="202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05" name="AutoShape 129"/>
            <p:cNvSpPr>
              <a:spLocks noChangeArrowheads="1"/>
            </p:cNvSpPr>
            <p:nvPr/>
          </p:nvSpPr>
          <p:spPr bwMode="auto">
            <a:xfrm>
              <a:off x="2972" y="1312"/>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06" name="AutoShape 130"/>
            <p:cNvSpPr>
              <a:spLocks noChangeArrowheads="1"/>
            </p:cNvSpPr>
            <p:nvPr/>
          </p:nvSpPr>
          <p:spPr bwMode="auto">
            <a:xfrm>
              <a:off x="2972" y="1652"/>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07" name="AutoShape 131"/>
            <p:cNvSpPr>
              <a:spLocks noChangeArrowheads="1"/>
            </p:cNvSpPr>
            <p:nvPr/>
          </p:nvSpPr>
          <p:spPr bwMode="auto">
            <a:xfrm>
              <a:off x="2972" y="1976"/>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08" name="AutoShape 132"/>
            <p:cNvSpPr>
              <a:spLocks noChangeArrowheads="1"/>
            </p:cNvSpPr>
            <p:nvPr/>
          </p:nvSpPr>
          <p:spPr bwMode="auto">
            <a:xfrm>
              <a:off x="2972" y="2324"/>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09" name="Line 133"/>
            <p:cNvSpPr>
              <a:spLocks noChangeShapeType="1"/>
            </p:cNvSpPr>
            <p:nvPr/>
          </p:nvSpPr>
          <p:spPr bwMode="auto">
            <a:xfrm>
              <a:off x="3180" y="1408"/>
              <a:ext cx="166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0" name="Line 134"/>
            <p:cNvSpPr>
              <a:spLocks noChangeShapeType="1"/>
            </p:cNvSpPr>
            <p:nvPr/>
          </p:nvSpPr>
          <p:spPr bwMode="auto">
            <a:xfrm>
              <a:off x="3180" y="1756"/>
              <a:ext cx="166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1" name="Line 135"/>
            <p:cNvSpPr>
              <a:spLocks noChangeShapeType="1"/>
            </p:cNvSpPr>
            <p:nvPr/>
          </p:nvSpPr>
          <p:spPr bwMode="auto">
            <a:xfrm>
              <a:off x="3176" y="2072"/>
              <a:ext cx="16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2" name="Line 136"/>
            <p:cNvSpPr>
              <a:spLocks noChangeShapeType="1"/>
            </p:cNvSpPr>
            <p:nvPr/>
          </p:nvSpPr>
          <p:spPr bwMode="auto">
            <a:xfrm>
              <a:off x="3168" y="2420"/>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3" name="Line 137"/>
            <p:cNvSpPr>
              <a:spLocks noChangeShapeType="1"/>
            </p:cNvSpPr>
            <p:nvPr/>
          </p:nvSpPr>
          <p:spPr bwMode="auto">
            <a:xfrm flipH="1">
              <a:off x="3656" y="1304"/>
              <a:ext cx="0" cy="13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4" name="AutoShape 138"/>
            <p:cNvSpPr>
              <a:spLocks noChangeArrowheads="1"/>
            </p:cNvSpPr>
            <p:nvPr/>
          </p:nvSpPr>
          <p:spPr bwMode="auto">
            <a:xfrm rot="-5400000">
              <a:off x="3576" y="2596"/>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15" name="Line 139"/>
            <p:cNvSpPr>
              <a:spLocks noChangeShapeType="1"/>
            </p:cNvSpPr>
            <p:nvPr/>
          </p:nvSpPr>
          <p:spPr bwMode="auto">
            <a:xfrm>
              <a:off x="3656" y="2804"/>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8" name="Line 142"/>
            <p:cNvSpPr>
              <a:spLocks noChangeShapeType="1"/>
            </p:cNvSpPr>
            <p:nvPr/>
          </p:nvSpPr>
          <p:spPr bwMode="auto">
            <a:xfrm flipH="1">
              <a:off x="3616" y="138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19" name="Line 143"/>
            <p:cNvSpPr>
              <a:spLocks noChangeShapeType="1"/>
            </p:cNvSpPr>
            <p:nvPr/>
          </p:nvSpPr>
          <p:spPr bwMode="auto">
            <a:xfrm>
              <a:off x="3608" y="138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30" name="Line 154"/>
            <p:cNvSpPr>
              <a:spLocks noChangeShapeType="1"/>
            </p:cNvSpPr>
            <p:nvPr/>
          </p:nvSpPr>
          <p:spPr bwMode="auto">
            <a:xfrm flipH="1">
              <a:off x="3616" y="2380"/>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31" name="Line 155"/>
            <p:cNvSpPr>
              <a:spLocks noChangeShapeType="1"/>
            </p:cNvSpPr>
            <p:nvPr/>
          </p:nvSpPr>
          <p:spPr bwMode="auto">
            <a:xfrm>
              <a:off x="3608" y="2380"/>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32" name="Line 156"/>
            <p:cNvSpPr>
              <a:spLocks noChangeShapeType="1"/>
            </p:cNvSpPr>
            <p:nvPr/>
          </p:nvSpPr>
          <p:spPr bwMode="auto">
            <a:xfrm flipH="1">
              <a:off x="4008" y="1296"/>
              <a:ext cx="0" cy="14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33" name="AutoShape 157"/>
            <p:cNvSpPr>
              <a:spLocks noChangeArrowheads="1"/>
            </p:cNvSpPr>
            <p:nvPr/>
          </p:nvSpPr>
          <p:spPr bwMode="auto">
            <a:xfrm rot="-5400000">
              <a:off x="3928" y="2588"/>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34" name="Line 158"/>
            <p:cNvSpPr>
              <a:spLocks noChangeShapeType="1"/>
            </p:cNvSpPr>
            <p:nvPr/>
          </p:nvSpPr>
          <p:spPr bwMode="auto">
            <a:xfrm>
              <a:off x="4008" y="2804"/>
              <a:ext cx="0" cy="4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41" name="Line 165"/>
            <p:cNvSpPr>
              <a:spLocks noChangeShapeType="1"/>
            </p:cNvSpPr>
            <p:nvPr/>
          </p:nvSpPr>
          <p:spPr bwMode="auto">
            <a:xfrm flipH="1">
              <a:off x="3968" y="172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42" name="Line 166"/>
            <p:cNvSpPr>
              <a:spLocks noChangeShapeType="1"/>
            </p:cNvSpPr>
            <p:nvPr/>
          </p:nvSpPr>
          <p:spPr bwMode="auto">
            <a:xfrm>
              <a:off x="3960" y="172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45" name="Line 169"/>
            <p:cNvSpPr>
              <a:spLocks noChangeShapeType="1"/>
            </p:cNvSpPr>
            <p:nvPr/>
          </p:nvSpPr>
          <p:spPr bwMode="auto">
            <a:xfrm flipH="1">
              <a:off x="3968" y="202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46" name="Line 170"/>
            <p:cNvSpPr>
              <a:spLocks noChangeShapeType="1"/>
            </p:cNvSpPr>
            <p:nvPr/>
          </p:nvSpPr>
          <p:spPr bwMode="auto">
            <a:xfrm>
              <a:off x="3960" y="202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51" name="Line 175"/>
            <p:cNvSpPr>
              <a:spLocks noChangeShapeType="1"/>
            </p:cNvSpPr>
            <p:nvPr/>
          </p:nvSpPr>
          <p:spPr bwMode="auto">
            <a:xfrm>
              <a:off x="4328" y="1296"/>
              <a:ext cx="4" cy="14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52" name="AutoShape 176"/>
            <p:cNvSpPr>
              <a:spLocks noChangeArrowheads="1"/>
            </p:cNvSpPr>
            <p:nvPr/>
          </p:nvSpPr>
          <p:spPr bwMode="auto">
            <a:xfrm rot="-5400000">
              <a:off x="4256" y="2588"/>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53" name="Line 177"/>
            <p:cNvSpPr>
              <a:spLocks noChangeShapeType="1"/>
            </p:cNvSpPr>
            <p:nvPr/>
          </p:nvSpPr>
          <p:spPr bwMode="auto">
            <a:xfrm>
              <a:off x="4336" y="2796"/>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60" name="Line 184"/>
            <p:cNvSpPr>
              <a:spLocks noChangeShapeType="1"/>
            </p:cNvSpPr>
            <p:nvPr/>
          </p:nvSpPr>
          <p:spPr bwMode="auto">
            <a:xfrm flipH="1">
              <a:off x="4296" y="172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61" name="Line 185"/>
            <p:cNvSpPr>
              <a:spLocks noChangeShapeType="1"/>
            </p:cNvSpPr>
            <p:nvPr/>
          </p:nvSpPr>
          <p:spPr bwMode="auto">
            <a:xfrm>
              <a:off x="4288" y="172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68" name="Line 192"/>
            <p:cNvSpPr>
              <a:spLocks noChangeShapeType="1"/>
            </p:cNvSpPr>
            <p:nvPr/>
          </p:nvSpPr>
          <p:spPr bwMode="auto">
            <a:xfrm flipH="1">
              <a:off x="4296" y="237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69" name="Line 193"/>
            <p:cNvSpPr>
              <a:spLocks noChangeShapeType="1"/>
            </p:cNvSpPr>
            <p:nvPr/>
          </p:nvSpPr>
          <p:spPr bwMode="auto">
            <a:xfrm>
              <a:off x="4288" y="237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70" name="Line 194"/>
            <p:cNvSpPr>
              <a:spLocks noChangeShapeType="1"/>
            </p:cNvSpPr>
            <p:nvPr/>
          </p:nvSpPr>
          <p:spPr bwMode="auto">
            <a:xfrm flipH="1">
              <a:off x="4688" y="1288"/>
              <a:ext cx="0" cy="140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71" name="AutoShape 195"/>
            <p:cNvSpPr>
              <a:spLocks noChangeArrowheads="1"/>
            </p:cNvSpPr>
            <p:nvPr/>
          </p:nvSpPr>
          <p:spPr bwMode="auto">
            <a:xfrm rot="-5400000">
              <a:off x="4608" y="2580"/>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972" name="Line 196"/>
            <p:cNvSpPr>
              <a:spLocks noChangeShapeType="1"/>
            </p:cNvSpPr>
            <p:nvPr/>
          </p:nvSpPr>
          <p:spPr bwMode="auto">
            <a:xfrm>
              <a:off x="4688" y="2788"/>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75" name="Line 199"/>
            <p:cNvSpPr>
              <a:spLocks noChangeShapeType="1"/>
            </p:cNvSpPr>
            <p:nvPr/>
          </p:nvSpPr>
          <p:spPr bwMode="auto">
            <a:xfrm flipH="1">
              <a:off x="4648" y="1368"/>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76" name="Line 200"/>
            <p:cNvSpPr>
              <a:spLocks noChangeShapeType="1"/>
            </p:cNvSpPr>
            <p:nvPr/>
          </p:nvSpPr>
          <p:spPr bwMode="auto">
            <a:xfrm>
              <a:off x="4640" y="1368"/>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79" name="Line 203"/>
            <p:cNvSpPr>
              <a:spLocks noChangeShapeType="1"/>
            </p:cNvSpPr>
            <p:nvPr/>
          </p:nvSpPr>
          <p:spPr bwMode="auto">
            <a:xfrm flipH="1">
              <a:off x="4648" y="1716"/>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80" name="Line 204"/>
            <p:cNvSpPr>
              <a:spLocks noChangeShapeType="1"/>
            </p:cNvSpPr>
            <p:nvPr/>
          </p:nvSpPr>
          <p:spPr bwMode="auto">
            <a:xfrm>
              <a:off x="4640" y="1716"/>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989" name="Text Box 213"/>
            <p:cNvSpPr txBox="1">
              <a:spLocks noChangeArrowheads="1"/>
            </p:cNvSpPr>
            <p:nvPr/>
          </p:nvSpPr>
          <p:spPr bwMode="auto">
            <a:xfrm>
              <a:off x="1046" y="912"/>
              <a:ext cx="16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AND Plane</a:t>
              </a:r>
            </a:p>
          </p:txBody>
        </p:sp>
        <p:sp>
          <p:nvSpPr>
            <p:cNvPr id="75990" name="Text Box 214"/>
            <p:cNvSpPr txBox="1">
              <a:spLocks noChangeArrowheads="1"/>
            </p:cNvSpPr>
            <p:nvPr/>
          </p:nvSpPr>
          <p:spPr bwMode="auto">
            <a:xfrm>
              <a:off x="3242" y="924"/>
              <a:ext cx="15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OR Plane</a:t>
              </a:r>
            </a:p>
          </p:txBody>
        </p:sp>
        <p:sp>
          <p:nvSpPr>
            <p:cNvPr id="75991" name="Text Box 215"/>
            <p:cNvSpPr txBox="1">
              <a:spLocks noChangeArrowheads="1"/>
            </p:cNvSpPr>
            <p:nvPr/>
          </p:nvSpPr>
          <p:spPr bwMode="auto">
            <a:xfrm>
              <a:off x="914" y="3015"/>
              <a:ext cx="18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75992" name="Text Box 216"/>
            <p:cNvSpPr txBox="1">
              <a:spLocks noChangeArrowheads="1"/>
            </p:cNvSpPr>
            <p:nvPr/>
          </p:nvSpPr>
          <p:spPr bwMode="auto">
            <a:xfrm>
              <a:off x="1718" y="3015"/>
              <a:ext cx="17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75993" name="Text Box 217"/>
            <p:cNvSpPr txBox="1">
              <a:spLocks noChangeArrowheads="1"/>
            </p:cNvSpPr>
            <p:nvPr/>
          </p:nvSpPr>
          <p:spPr bwMode="auto">
            <a:xfrm>
              <a:off x="2582" y="3039"/>
              <a:ext cx="177"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Z</a:t>
              </a:r>
            </a:p>
          </p:txBody>
        </p:sp>
        <p:sp>
          <p:nvSpPr>
            <p:cNvPr id="75994" name="Text Box 218"/>
            <p:cNvSpPr txBox="1">
              <a:spLocks noChangeArrowheads="1"/>
            </p:cNvSpPr>
            <p:nvPr/>
          </p:nvSpPr>
          <p:spPr bwMode="auto">
            <a:xfrm>
              <a:off x="3398" y="3031"/>
              <a:ext cx="39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XY+YZ</a:t>
              </a:r>
            </a:p>
          </p:txBody>
        </p:sp>
        <p:sp>
          <p:nvSpPr>
            <p:cNvPr id="75996" name="Text Box 220"/>
            <p:cNvSpPr txBox="1">
              <a:spLocks noChangeArrowheads="1"/>
            </p:cNvSpPr>
            <p:nvPr/>
          </p:nvSpPr>
          <p:spPr bwMode="auto">
            <a:xfrm>
              <a:off x="4258" y="2999"/>
              <a:ext cx="17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t>
              </a:r>
            </a:p>
          </p:txBody>
        </p:sp>
        <p:sp>
          <p:nvSpPr>
            <p:cNvPr id="75997" name="Text Box 221"/>
            <p:cNvSpPr txBox="1">
              <a:spLocks noChangeArrowheads="1"/>
            </p:cNvSpPr>
            <p:nvPr/>
          </p:nvSpPr>
          <p:spPr bwMode="auto">
            <a:xfrm>
              <a:off x="4598" y="2999"/>
              <a:ext cx="17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a:t>
              </a:r>
            </a:p>
          </p:txBody>
        </p:sp>
        <p:sp>
          <p:nvSpPr>
            <p:cNvPr id="75999" name="Line 223"/>
            <p:cNvSpPr>
              <a:spLocks noChangeShapeType="1"/>
            </p:cNvSpPr>
            <p:nvPr/>
          </p:nvSpPr>
          <p:spPr bwMode="auto">
            <a:xfrm>
              <a:off x="3688" y="3064"/>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00" name="Text Box 224"/>
            <p:cNvSpPr txBox="1">
              <a:spLocks noChangeArrowheads="1"/>
            </p:cNvSpPr>
            <p:nvPr/>
          </p:nvSpPr>
          <p:spPr bwMode="auto">
            <a:xfrm>
              <a:off x="3758" y="3335"/>
              <a:ext cx="450"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XZ+XYZ</a:t>
              </a:r>
            </a:p>
          </p:txBody>
        </p:sp>
        <p:sp>
          <p:nvSpPr>
            <p:cNvPr id="76001" name="Line 225"/>
            <p:cNvSpPr>
              <a:spLocks noChangeShapeType="1"/>
            </p:cNvSpPr>
            <p:nvPr/>
          </p:nvSpPr>
          <p:spPr bwMode="auto">
            <a:xfrm>
              <a:off x="3900" y="3380"/>
              <a:ext cx="5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03" name="Line 227"/>
            <p:cNvSpPr>
              <a:spLocks noChangeShapeType="1"/>
            </p:cNvSpPr>
            <p:nvPr/>
          </p:nvSpPr>
          <p:spPr bwMode="auto">
            <a:xfrm>
              <a:off x="4032" y="3376"/>
              <a:ext cx="5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04" name="Line 228"/>
            <p:cNvSpPr>
              <a:spLocks noChangeShapeType="1"/>
            </p:cNvSpPr>
            <p:nvPr/>
          </p:nvSpPr>
          <p:spPr bwMode="auto">
            <a:xfrm>
              <a:off x="4116" y="3380"/>
              <a:ext cx="5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05" name="Text Box 229"/>
            <p:cNvSpPr txBox="1">
              <a:spLocks noChangeArrowheads="1"/>
            </p:cNvSpPr>
            <p:nvPr/>
          </p:nvSpPr>
          <p:spPr bwMode="auto">
            <a:xfrm>
              <a:off x="3182" y="1239"/>
              <a:ext cx="22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YZ</a:t>
              </a:r>
            </a:p>
          </p:txBody>
        </p:sp>
        <p:sp>
          <p:nvSpPr>
            <p:cNvPr id="76006" name="Text Box 230"/>
            <p:cNvSpPr txBox="1">
              <a:spLocks noChangeArrowheads="1"/>
            </p:cNvSpPr>
            <p:nvPr/>
          </p:nvSpPr>
          <p:spPr bwMode="auto">
            <a:xfrm>
              <a:off x="3190" y="1599"/>
              <a:ext cx="227"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XZ</a:t>
              </a:r>
            </a:p>
          </p:txBody>
        </p:sp>
        <p:sp>
          <p:nvSpPr>
            <p:cNvPr id="76007" name="Text Box 231"/>
            <p:cNvSpPr txBox="1">
              <a:spLocks noChangeArrowheads="1"/>
            </p:cNvSpPr>
            <p:nvPr/>
          </p:nvSpPr>
          <p:spPr bwMode="auto">
            <a:xfrm>
              <a:off x="3206" y="1911"/>
              <a:ext cx="282"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XYZ</a:t>
              </a:r>
            </a:p>
          </p:txBody>
        </p:sp>
        <p:sp>
          <p:nvSpPr>
            <p:cNvPr id="76008" name="Text Box 232"/>
            <p:cNvSpPr txBox="1">
              <a:spLocks noChangeArrowheads="1"/>
            </p:cNvSpPr>
            <p:nvPr/>
          </p:nvSpPr>
          <p:spPr bwMode="auto">
            <a:xfrm>
              <a:off x="3222" y="2263"/>
              <a:ext cx="230"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XY</a:t>
              </a:r>
            </a:p>
          </p:txBody>
        </p:sp>
        <p:sp>
          <p:nvSpPr>
            <p:cNvPr id="76009" name="Line 233"/>
            <p:cNvSpPr>
              <a:spLocks noChangeShapeType="1"/>
            </p:cNvSpPr>
            <p:nvPr/>
          </p:nvSpPr>
          <p:spPr bwMode="auto">
            <a:xfrm>
              <a:off x="3272" y="1944"/>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10" name="Line 234"/>
            <p:cNvSpPr>
              <a:spLocks noChangeShapeType="1"/>
            </p:cNvSpPr>
            <p:nvPr/>
          </p:nvSpPr>
          <p:spPr bwMode="auto">
            <a:xfrm>
              <a:off x="3352" y="1944"/>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11" name="Line 235"/>
            <p:cNvSpPr>
              <a:spLocks noChangeShapeType="1"/>
            </p:cNvSpPr>
            <p:nvPr/>
          </p:nvSpPr>
          <p:spPr bwMode="auto">
            <a:xfrm>
              <a:off x="3344" y="1640"/>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012" name="Line 236"/>
            <p:cNvSpPr>
              <a:spLocks noChangeShapeType="1"/>
            </p:cNvSpPr>
            <p:nvPr/>
          </p:nvSpPr>
          <p:spPr bwMode="auto">
            <a:xfrm>
              <a:off x="3256" y="1280"/>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Tree>
    <p:extLst>
      <p:ext uri="{BB962C8B-B14F-4D97-AF65-F5344CB8AC3E}">
        <p14:creationId xmlns:p14="http://schemas.microsoft.com/office/powerpoint/2010/main" val="33491512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Slide Number Placeholder 3"/>
          <p:cNvSpPr>
            <a:spLocks noGrp="1"/>
          </p:cNvSpPr>
          <p:nvPr>
            <p:ph type="sldNum" sz="quarter" idx="12"/>
          </p:nvPr>
        </p:nvSpPr>
        <p:spPr/>
        <p:txBody>
          <a:bodyPr/>
          <a:lstStyle/>
          <a:p>
            <a:r>
              <a:rPr lang="en-US" altLang="en-US"/>
              <a:t>3-</a:t>
            </a:r>
            <a:fld id="{AE9C0FE5-B8CE-48A4-A672-3B825A3DBE9D}" type="slidenum">
              <a:rPr lang="en-US" altLang="en-US"/>
              <a:pPr/>
              <a:t>11</a:t>
            </a:fld>
            <a:endParaRPr lang="en-US" altLang="en-US"/>
          </a:p>
        </p:txBody>
      </p:sp>
      <p:sp>
        <p:nvSpPr>
          <p:cNvPr id="76802"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PAL</a:t>
            </a:r>
          </a:p>
        </p:txBody>
      </p:sp>
      <p:sp>
        <p:nvSpPr>
          <p:cNvPr id="76804" name="Line 4"/>
          <p:cNvSpPr>
            <a:spLocks noChangeShapeType="1"/>
          </p:cNvSpPr>
          <p:nvPr/>
        </p:nvSpPr>
        <p:spPr bwMode="auto">
          <a:xfrm>
            <a:off x="3067050" y="3765550"/>
            <a:ext cx="2686050" cy="19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05" name="Line 5"/>
          <p:cNvSpPr>
            <a:spLocks noChangeShapeType="1"/>
          </p:cNvSpPr>
          <p:nvPr/>
        </p:nvSpPr>
        <p:spPr bwMode="auto">
          <a:xfrm>
            <a:off x="3086100" y="33274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06" name="Line 6"/>
          <p:cNvSpPr>
            <a:spLocks noChangeShapeType="1"/>
          </p:cNvSpPr>
          <p:nvPr/>
        </p:nvSpPr>
        <p:spPr bwMode="auto">
          <a:xfrm>
            <a:off x="3092450" y="2933700"/>
            <a:ext cx="2686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07" name="Line 7"/>
          <p:cNvSpPr>
            <a:spLocks noChangeShapeType="1"/>
          </p:cNvSpPr>
          <p:nvPr/>
        </p:nvSpPr>
        <p:spPr bwMode="auto">
          <a:xfrm>
            <a:off x="3111500" y="2476500"/>
            <a:ext cx="266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08" name="AutoShape 8"/>
          <p:cNvSpPr>
            <a:spLocks noChangeArrowheads="1"/>
          </p:cNvSpPr>
          <p:nvPr/>
        </p:nvSpPr>
        <p:spPr bwMode="auto">
          <a:xfrm>
            <a:off x="3225800" y="421640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09" name="AutoShape 9"/>
          <p:cNvSpPr>
            <a:spLocks noChangeArrowheads="1"/>
          </p:cNvSpPr>
          <p:nvPr/>
        </p:nvSpPr>
        <p:spPr bwMode="auto">
          <a:xfrm>
            <a:off x="3835400" y="421640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10" name="Oval 10"/>
          <p:cNvSpPr>
            <a:spLocks noChangeArrowheads="1"/>
          </p:cNvSpPr>
          <p:nvPr/>
        </p:nvSpPr>
        <p:spPr bwMode="auto">
          <a:xfrm>
            <a:off x="3956050" y="406400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11" name="Line 11"/>
          <p:cNvSpPr>
            <a:spLocks noChangeShapeType="1"/>
          </p:cNvSpPr>
          <p:nvPr/>
        </p:nvSpPr>
        <p:spPr bwMode="auto">
          <a:xfrm>
            <a:off x="3403600" y="45212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12" name="Line 12"/>
          <p:cNvSpPr>
            <a:spLocks noChangeShapeType="1"/>
          </p:cNvSpPr>
          <p:nvPr/>
        </p:nvSpPr>
        <p:spPr bwMode="auto">
          <a:xfrm>
            <a:off x="3416300" y="46736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13" name="Line 13"/>
          <p:cNvSpPr>
            <a:spLocks noChangeShapeType="1"/>
          </p:cNvSpPr>
          <p:nvPr/>
        </p:nvSpPr>
        <p:spPr bwMode="auto">
          <a:xfrm>
            <a:off x="4025900" y="45212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14" name="Line 14"/>
          <p:cNvSpPr>
            <a:spLocks noChangeShapeType="1"/>
          </p:cNvSpPr>
          <p:nvPr/>
        </p:nvSpPr>
        <p:spPr bwMode="auto">
          <a:xfrm flipH="1">
            <a:off x="3733800" y="46863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15" name="Line 15"/>
          <p:cNvSpPr>
            <a:spLocks noChangeShapeType="1"/>
          </p:cNvSpPr>
          <p:nvPr/>
        </p:nvSpPr>
        <p:spPr bwMode="auto">
          <a:xfrm flipV="1">
            <a:off x="3416300" y="2159000"/>
            <a:ext cx="0" cy="2044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16" name="Line 16"/>
          <p:cNvSpPr>
            <a:spLocks noChangeShapeType="1"/>
          </p:cNvSpPr>
          <p:nvPr/>
        </p:nvSpPr>
        <p:spPr bwMode="auto">
          <a:xfrm flipH="1" flipV="1">
            <a:off x="4051300" y="2159000"/>
            <a:ext cx="0" cy="1892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6817" name="Group 17"/>
          <p:cNvGrpSpPr>
            <a:grpSpLocks/>
          </p:cNvGrpSpPr>
          <p:nvPr/>
        </p:nvGrpSpPr>
        <p:grpSpPr bwMode="auto">
          <a:xfrm>
            <a:off x="3327400" y="2374900"/>
            <a:ext cx="177800" cy="177800"/>
            <a:chOff x="2008" y="3016"/>
            <a:chExt cx="112" cy="112"/>
          </a:xfrm>
        </p:grpSpPr>
        <p:sp>
          <p:nvSpPr>
            <p:cNvPr id="76818" name="Oval 18"/>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19" name="Line 19"/>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20" name="Line 20"/>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21" name="Group 21"/>
          <p:cNvGrpSpPr>
            <a:grpSpLocks/>
          </p:cNvGrpSpPr>
          <p:nvPr/>
        </p:nvGrpSpPr>
        <p:grpSpPr bwMode="auto">
          <a:xfrm>
            <a:off x="3962400" y="2374900"/>
            <a:ext cx="177800" cy="177800"/>
            <a:chOff x="2008" y="3016"/>
            <a:chExt cx="112" cy="112"/>
          </a:xfrm>
        </p:grpSpPr>
        <p:sp>
          <p:nvSpPr>
            <p:cNvPr id="76822" name="Oval 22"/>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23" name="Line 23"/>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24" name="Line 24"/>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25" name="Group 25"/>
          <p:cNvGrpSpPr>
            <a:grpSpLocks/>
          </p:cNvGrpSpPr>
          <p:nvPr/>
        </p:nvGrpSpPr>
        <p:grpSpPr bwMode="auto">
          <a:xfrm>
            <a:off x="3975100" y="2819400"/>
            <a:ext cx="177800" cy="177800"/>
            <a:chOff x="2008" y="3016"/>
            <a:chExt cx="112" cy="112"/>
          </a:xfrm>
        </p:grpSpPr>
        <p:sp>
          <p:nvSpPr>
            <p:cNvPr id="76826" name="Oval 26"/>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27" name="Line 27"/>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28" name="Line 28"/>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29" name="Group 29"/>
          <p:cNvGrpSpPr>
            <a:grpSpLocks/>
          </p:cNvGrpSpPr>
          <p:nvPr/>
        </p:nvGrpSpPr>
        <p:grpSpPr bwMode="auto">
          <a:xfrm>
            <a:off x="3327400" y="2832100"/>
            <a:ext cx="177800" cy="177800"/>
            <a:chOff x="2008" y="3016"/>
            <a:chExt cx="112" cy="112"/>
          </a:xfrm>
        </p:grpSpPr>
        <p:sp>
          <p:nvSpPr>
            <p:cNvPr id="76830" name="Oval 30"/>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31" name="Line 31"/>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32" name="Line 32"/>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33" name="Group 33"/>
          <p:cNvGrpSpPr>
            <a:grpSpLocks/>
          </p:cNvGrpSpPr>
          <p:nvPr/>
        </p:nvGrpSpPr>
        <p:grpSpPr bwMode="auto">
          <a:xfrm>
            <a:off x="3327400" y="3213100"/>
            <a:ext cx="177800" cy="177800"/>
            <a:chOff x="2008" y="3016"/>
            <a:chExt cx="112" cy="112"/>
          </a:xfrm>
        </p:grpSpPr>
        <p:sp>
          <p:nvSpPr>
            <p:cNvPr id="76834" name="Oval 34"/>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35" name="Line 35"/>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36" name="Line 36"/>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37" name="Group 37"/>
          <p:cNvGrpSpPr>
            <a:grpSpLocks/>
          </p:cNvGrpSpPr>
          <p:nvPr/>
        </p:nvGrpSpPr>
        <p:grpSpPr bwMode="auto">
          <a:xfrm>
            <a:off x="3962400" y="3213100"/>
            <a:ext cx="177800" cy="177800"/>
            <a:chOff x="2008" y="3016"/>
            <a:chExt cx="112" cy="112"/>
          </a:xfrm>
        </p:grpSpPr>
        <p:sp>
          <p:nvSpPr>
            <p:cNvPr id="76838" name="Oval 38"/>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39" name="Line 39"/>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40" name="Line 40"/>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41" name="Group 41"/>
          <p:cNvGrpSpPr>
            <a:grpSpLocks/>
          </p:cNvGrpSpPr>
          <p:nvPr/>
        </p:nvGrpSpPr>
        <p:grpSpPr bwMode="auto">
          <a:xfrm>
            <a:off x="3975100" y="3657600"/>
            <a:ext cx="177800" cy="177800"/>
            <a:chOff x="2008" y="3016"/>
            <a:chExt cx="112" cy="112"/>
          </a:xfrm>
        </p:grpSpPr>
        <p:sp>
          <p:nvSpPr>
            <p:cNvPr id="76842" name="Oval 42"/>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43" name="Line 43"/>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44" name="Line 44"/>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45" name="Group 45"/>
          <p:cNvGrpSpPr>
            <a:grpSpLocks/>
          </p:cNvGrpSpPr>
          <p:nvPr/>
        </p:nvGrpSpPr>
        <p:grpSpPr bwMode="auto">
          <a:xfrm>
            <a:off x="3327400" y="3670300"/>
            <a:ext cx="177800" cy="177800"/>
            <a:chOff x="2008" y="3016"/>
            <a:chExt cx="112" cy="112"/>
          </a:xfrm>
        </p:grpSpPr>
        <p:sp>
          <p:nvSpPr>
            <p:cNvPr id="76846" name="Oval 46"/>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47" name="Line 47"/>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48" name="Line 48"/>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6849" name="AutoShape 49"/>
          <p:cNvSpPr>
            <a:spLocks noChangeArrowheads="1"/>
          </p:cNvSpPr>
          <p:nvPr/>
        </p:nvSpPr>
        <p:spPr bwMode="auto">
          <a:xfrm>
            <a:off x="4572000" y="422910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50" name="AutoShape 50"/>
          <p:cNvSpPr>
            <a:spLocks noChangeArrowheads="1"/>
          </p:cNvSpPr>
          <p:nvPr/>
        </p:nvSpPr>
        <p:spPr bwMode="auto">
          <a:xfrm>
            <a:off x="5181600" y="422910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51" name="Oval 51"/>
          <p:cNvSpPr>
            <a:spLocks noChangeArrowheads="1"/>
          </p:cNvSpPr>
          <p:nvPr/>
        </p:nvSpPr>
        <p:spPr bwMode="auto">
          <a:xfrm>
            <a:off x="5302250" y="407670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52" name="Line 52"/>
          <p:cNvSpPr>
            <a:spLocks noChangeShapeType="1"/>
          </p:cNvSpPr>
          <p:nvPr/>
        </p:nvSpPr>
        <p:spPr bwMode="auto">
          <a:xfrm>
            <a:off x="4749800" y="45339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53" name="Line 53"/>
          <p:cNvSpPr>
            <a:spLocks noChangeShapeType="1"/>
          </p:cNvSpPr>
          <p:nvPr/>
        </p:nvSpPr>
        <p:spPr bwMode="auto">
          <a:xfrm>
            <a:off x="4762500" y="46863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54" name="Line 54"/>
          <p:cNvSpPr>
            <a:spLocks noChangeShapeType="1"/>
          </p:cNvSpPr>
          <p:nvPr/>
        </p:nvSpPr>
        <p:spPr bwMode="auto">
          <a:xfrm>
            <a:off x="5372100" y="45339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55" name="Line 55"/>
          <p:cNvSpPr>
            <a:spLocks noChangeShapeType="1"/>
          </p:cNvSpPr>
          <p:nvPr/>
        </p:nvSpPr>
        <p:spPr bwMode="auto">
          <a:xfrm flipH="1">
            <a:off x="5080000" y="46990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56" name="Line 56"/>
          <p:cNvSpPr>
            <a:spLocks noChangeShapeType="1"/>
          </p:cNvSpPr>
          <p:nvPr/>
        </p:nvSpPr>
        <p:spPr bwMode="auto">
          <a:xfrm flipV="1">
            <a:off x="4762500" y="2171700"/>
            <a:ext cx="0" cy="2044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57" name="Line 57"/>
          <p:cNvSpPr>
            <a:spLocks noChangeShapeType="1"/>
          </p:cNvSpPr>
          <p:nvPr/>
        </p:nvSpPr>
        <p:spPr bwMode="auto">
          <a:xfrm flipH="1" flipV="1">
            <a:off x="5397500" y="2171700"/>
            <a:ext cx="0" cy="1892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6858" name="Group 58"/>
          <p:cNvGrpSpPr>
            <a:grpSpLocks/>
          </p:cNvGrpSpPr>
          <p:nvPr/>
        </p:nvGrpSpPr>
        <p:grpSpPr bwMode="auto">
          <a:xfrm>
            <a:off x="4673600" y="2387600"/>
            <a:ext cx="177800" cy="177800"/>
            <a:chOff x="2008" y="3016"/>
            <a:chExt cx="112" cy="112"/>
          </a:xfrm>
        </p:grpSpPr>
        <p:sp>
          <p:nvSpPr>
            <p:cNvPr id="76859" name="Oval 59"/>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60" name="Line 60"/>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61" name="Line 61"/>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62" name="Group 62"/>
          <p:cNvGrpSpPr>
            <a:grpSpLocks/>
          </p:cNvGrpSpPr>
          <p:nvPr/>
        </p:nvGrpSpPr>
        <p:grpSpPr bwMode="auto">
          <a:xfrm>
            <a:off x="5308600" y="2387600"/>
            <a:ext cx="177800" cy="177800"/>
            <a:chOff x="2008" y="3016"/>
            <a:chExt cx="112" cy="112"/>
          </a:xfrm>
        </p:grpSpPr>
        <p:sp>
          <p:nvSpPr>
            <p:cNvPr id="76863" name="Oval 63"/>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64" name="Line 64"/>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65" name="Line 65"/>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66" name="Group 66"/>
          <p:cNvGrpSpPr>
            <a:grpSpLocks/>
          </p:cNvGrpSpPr>
          <p:nvPr/>
        </p:nvGrpSpPr>
        <p:grpSpPr bwMode="auto">
          <a:xfrm>
            <a:off x="5321300" y="2832100"/>
            <a:ext cx="177800" cy="177800"/>
            <a:chOff x="2008" y="3016"/>
            <a:chExt cx="112" cy="112"/>
          </a:xfrm>
        </p:grpSpPr>
        <p:sp>
          <p:nvSpPr>
            <p:cNvPr id="76867" name="Oval 67"/>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68" name="Line 68"/>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69" name="Line 69"/>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70" name="Group 70"/>
          <p:cNvGrpSpPr>
            <a:grpSpLocks/>
          </p:cNvGrpSpPr>
          <p:nvPr/>
        </p:nvGrpSpPr>
        <p:grpSpPr bwMode="auto">
          <a:xfrm>
            <a:off x="4673600" y="2844800"/>
            <a:ext cx="177800" cy="177800"/>
            <a:chOff x="2008" y="3016"/>
            <a:chExt cx="112" cy="112"/>
          </a:xfrm>
        </p:grpSpPr>
        <p:sp>
          <p:nvSpPr>
            <p:cNvPr id="76871" name="Oval 71"/>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72" name="Line 72"/>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73" name="Line 73"/>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74" name="Group 74"/>
          <p:cNvGrpSpPr>
            <a:grpSpLocks/>
          </p:cNvGrpSpPr>
          <p:nvPr/>
        </p:nvGrpSpPr>
        <p:grpSpPr bwMode="auto">
          <a:xfrm>
            <a:off x="4673600" y="3225800"/>
            <a:ext cx="177800" cy="177800"/>
            <a:chOff x="2008" y="3016"/>
            <a:chExt cx="112" cy="112"/>
          </a:xfrm>
        </p:grpSpPr>
        <p:sp>
          <p:nvSpPr>
            <p:cNvPr id="76875" name="Oval 75"/>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76" name="Line 76"/>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77" name="Line 77"/>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78" name="Group 78"/>
          <p:cNvGrpSpPr>
            <a:grpSpLocks/>
          </p:cNvGrpSpPr>
          <p:nvPr/>
        </p:nvGrpSpPr>
        <p:grpSpPr bwMode="auto">
          <a:xfrm>
            <a:off x="5308600" y="3225800"/>
            <a:ext cx="177800" cy="177800"/>
            <a:chOff x="2008" y="3016"/>
            <a:chExt cx="112" cy="112"/>
          </a:xfrm>
        </p:grpSpPr>
        <p:sp>
          <p:nvSpPr>
            <p:cNvPr id="76879" name="Oval 79"/>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80" name="Line 80"/>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81" name="Line 81"/>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82" name="Group 82"/>
          <p:cNvGrpSpPr>
            <a:grpSpLocks/>
          </p:cNvGrpSpPr>
          <p:nvPr/>
        </p:nvGrpSpPr>
        <p:grpSpPr bwMode="auto">
          <a:xfrm>
            <a:off x="5321300" y="3670300"/>
            <a:ext cx="177800" cy="177800"/>
            <a:chOff x="2008" y="3016"/>
            <a:chExt cx="112" cy="112"/>
          </a:xfrm>
        </p:grpSpPr>
        <p:sp>
          <p:nvSpPr>
            <p:cNvPr id="76883" name="Oval 83"/>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84" name="Line 84"/>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85" name="Line 85"/>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6886" name="Group 86"/>
          <p:cNvGrpSpPr>
            <a:grpSpLocks/>
          </p:cNvGrpSpPr>
          <p:nvPr/>
        </p:nvGrpSpPr>
        <p:grpSpPr bwMode="auto">
          <a:xfrm>
            <a:off x="4673600" y="3683000"/>
            <a:ext cx="177800" cy="177800"/>
            <a:chOff x="2008" y="3016"/>
            <a:chExt cx="112" cy="112"/>
          </a:xfrm>
        </p:grpSpPr>
        <p:sp>
          <p:nvSpPr>
            <p:cNvPr id="76887" name="Oval 87"/>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88" name="Line 88"/>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89" name="Line 89"/>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6890" name="AutoShape 90"/>
          <p:cNvSpPr>
            <a:spLocks noChangeArrowheads="1"/>
          </p:cNvSpPr>
          <p:nvPr/>
        </p:nvSpPr>
        <p:spPr bwMode="auto">
          <a:xfrm>
            <a:off x="5765800" y="231140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91" name="AutoShape 91"/>
          <p:cNvSpPr>
            <a:spLocks noChangeArrowheads="1"/>
          </p:cNvSpPr>
          <p:nvPr/>
        </p:nvSpPr>
        <p:spPr bwMode="auto">
          <a:xfrm>
            <a:off x="5765800" y="275590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92" name="AutoShape 92"/>
          <p:cNvSpPr>
            <a:spLocks noChangeArrowheads="1"/>
          </p:cNvSpPr>
          <p:nvPr/>
        </p:nvSpPr>
        <p:spPr bwMode="auto">
          <a:xfrm>
            <a:off x="5765800" y="317500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93" name="AutoShape 93"/>
          <p:cNvSpPr>
            <a:spLocks noChangeArrowheads="1"/>
          </p:cNvSpPr>
          <p:nvPr/>
        </p:nvSpPr>
        <p:spPr bwMode="auto">
          <a:xfrm>
            <a:off x="5765800" y="363220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894" name="Line 94"/>
          <p:cNvSpPr>
            <a:spLocks noChangeShapeType="1"/>
          </p:cNvSpPr>
          <p:nvPr/>
        </p:nvSpPr>
        <p:spPr bwMode="auto">
          <a:xfrm>
            <a:off x="6096000" y="2463800"/>
            <a:ext cx="2324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95" name="Line 95"/>
          <p:cNvSpPr>
            <a:spLocks noChangeShapeType="1"/>
          </p:cNvSpPr>
          <p:nvPr/>
        </p:nvSpPr>
        <p:spPr bwMode="auto">
          <a:xfrm>
            <a:off x="6096000" y="2921000"/>
            <a:ext cx="2324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96" name="Line 96"/>
          <p:cNvSpPr>
            <a:spLocks noChangeShapeType="1"/>
          </p:cNvSpPr>
          <p:nvPr/>
        </p:nvSpPr>
        <p:spPr bwMode="auto">
          <a:xfrm>
            <a:off x="6096000" y="3327400"/>
            <a:ext cx="2324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97" name="Line 97"/>
          <p:cNvSpPr>
            <a:spLocks noChangeShapeType="1"/>
          </p:cNvSpPr>
          <p:nvPr/>
        </p:nvSpPr>
        <p:spPr bwMode="auto">
          <a:xfrm>
            <a:off x="6096000" y="3784600"/>
            <a:ext cx="2324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98" name="Line 98"/>
          <p:cNvSpPr>
            <a:spLocks noChangeShapeType="1"/>
          </p:cNvSpPr>
          <p:nvPr/>
        </p:nvSpPr>
        <p:spPr bwMode="auto">
          <a:xfrm flipH="1">
            <a:off x="6527800" y="2298700"/>
            <a:ext cx="0" cy="191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899" name="AutoShape 99"/>
          <p:cNvSpPr>
            <a:spLocks noChangeArrowheads="1"/>
          </p:cNvSpPr>
          <p:nvPr/>
        </p:nvSpPr>
        <p:spPr bwMode="auto">
          <a:xfrm rot="-5400000">
            <a:off x="6400800" y="4064000"/>
            <a:ext cx="292100" cy="3683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900" name="Line 100"/>
          <p:cNvSpPr>
            <a:spLocks noChangeShapeType="1"/>
          </p:cNvSpPr>
          <p:nvPr/>
        </p:nvSpPr>
        <p:spPr bwMode="auto">
          <a:xfrm>
            <a:off x="6527800" y="4394200"/>
            <a:ext cx="0" cy="342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03" name="Line 103"/>
          <p:cNvSpPr>
            <a:spLocks noChangeShapeType="1"/>
          </p:cNvSpPr>
          <p:nvPr/>
        </p:nvSpPr>
        <p:spPr bwMode="auto">
          <a:xfrm flipH="1">
            <a:off x="6464300" y="24257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04" name="Line 104"/>
          <p:cNvSpPr>
            <a:spLocks noChangeShapeType="1"/>
          </p:cNvSpPr>
          <p:nvPr/>
        </p:nvSpPr>
        <p:spPr bwMode="auto">
          <a:xfrm>
            <a:off x="6451600" y="24257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07" name="Line 107"/>
          <p:cNvSpPr>
            <a:spLocks noChangeShapeType="1"/>
          </p:cNvSpPr>
          <p:nvPr/>
        </p:nvSpPr>
        <p:spPr bwMode="auto">
          <a:xfrm flipH="1">
            <a:off x="6464300" y="28829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08" name="Line 108"/>
          <p:cNvSpPr>
            <a:spLocks noChangeShapeType="1"/>
          </p:cNvSpPr>
          <p:nvPr/>
        </p:nvSpPr>
        <p:spPr bwMode="auto">
          <a:xfrm>
            <a:off x="6451600" y="28829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17" name="Line 117"/>
          <p:cNvSpPr>
            <a:spLocks noChangeShapeType="1"/>
          </p:cNvSpPr>
          <p:nvPr/>
        </p:nvSpPr>
        <p:spPr bwMode="auto">
          <a:xfrm flipH="1">
            <a:off x="7086600" y="2286000"/>
            <a:ext cx="0" cy="191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18" name="AutoShape 118"/>
          <p:cNvSpPr>
            <a:spLocks noChangeArrowheads="1"/>
          </p:cNvSpPr>
          <p:nvPr/>
        </p:nvSpPr>
        <p:spPr bwMode="auto">
          <a:xfrm rot="-5400000">
            <a:off x="6959600" y="4051300"/>
            <a:ext cx="292100" cy="3683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919" name="Line 119"/>
          <p:cNvSpPr>
            <a:spLocks noChangeShapeType="1"/>
          </p:cNvSpPr>
          <p:nvPr/>
        </p:nvSpPr>
        <p:spPr bwMode="auto">
          <a:xfrm>
            <a:off x="7086600" y="4381500"/>
            <a:ext cx="0" cy="342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22" name="Line 122"/>
          <p:cNvSpPr>
            <a:spLocks noChangeShapeType="1"/>
          </p:cNvSpPr>
          <p:nvPr/>
        </p:nvSpPr>
        <p:spPr bwMode="auto">
          <a:xfrm flipH="1">
            <a:off x="7023100" y="24130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23" name="Line 123"/>
          <p:cNvSpPr>
            <a:spLocks noChangeShapeType="1"/>
          </p:cNvSpPr>
          <p:nvPr/>
        </p:nvSpPr>
        <p:spPr bwMode="auto">
          <a:xfrm>
            <a:off x="7010400" y="24130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30" name="Line 130"/>
          <p:cNvSpPr>
            <a:spLocks noChangeShapeType="1"/>
          </p:cNvSpPr>
          <p:nvPr/>
        </p:nvSpPr>
        <p:spPr bwMode="auto">
          <a:xfrm flipH="1">
            <a:off x="7023100" y="32512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31" name="Line 131"/>
          <p:cNvSpPr>
            <a:spLocks noChangeShapeType="1"/>
          </p:cNvSpPr>
          <p:nvPr/>
        </p:nvSpPr>
        <p:spPr bwMode="auto">
          <a:xfrm>
            <a:off x="7010400" y="32512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36" name="Line 136"/>
          <p:cNvSpPr>
            <a:spLocks noChangeShapeType="1"/>
          </p:cNvSpPr>
          <p:nvPr/>
        </p:nvSpPr>
        <p:spPr bwMode="auto">
          <a:xfrm flipH="1">
            <a:off x="7607300" y="2286000"/>
            <a:ext cx="0" cy="191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37" name="AutoShape 137"/>
          <p:cNvSpPr>
            <a:spLocks noChangeArrowheads="1"/>
          </p:cNvSpPr>
          <p:nvPr/>
        </p:nvSpPr>
        <p:spPr bwMode="auto">
          <a:xfrm rot="-5400000">
            <a:off x="7480300" y="4051300"/>
            <a:ext cx="292100" cy="3683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938" name="Line 138"/>
          <p:cNvSpPr>
            <a:spLocks noChangeShapeType="1"/>
          </p:cNvSpPr>
          <p:nvPr/>
        </p:nvSpPr>
        <p:spPr bwMode="auto">
          <a:xfrm>
            <a:off x="7607300" y="4381500"/>
            <a:ext cx="0" cy="342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41" name="Line 141"/>
          <p:cNvSpPr>
            <a:spLocks noChangeShapeType="1"/>
          </p:cNvSpPr>
          <p:nvPr/>
        </p:nvSpPr>
        <p:spPr bwMode="auto">
          <a:xfrm flipH="1">
            <a:off x="7543800" y="24130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42" name="Line 142"/>
          <p:cNvSpPr>
            <a:spLocks noChangeShapeType="1"/>
          </p:cNvSpPr>
          <p:nvPr/>
        </p:nvSpPr>
        <p:spPr bwMode="auto">
          <a:xfrm>
            <a:off x="7531100" y="24130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53" name="Line 153"/>
          <p:cNvSpPr>
            <a:spLocks noChangeShapeType="1"/>
          </p:cNvSpPr>
          <p:nvPr/>
        </p:nvSpPr>
        <p:spPr bwMode="auto">
          <a:xfrm flipH="1">
            <a:off x="7543800" y="37084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54" name="Line 154"/>
          <p:cNvSpPr>
            <a:spLocks noChangeShapeType="1"/>
          </p:cNvSpPr>
          <p:nvPr/>
        </p:nvSpPr>
        <p:spPr bwMode="auto">
          <a:xfrm>
            <a:off x="7531100" y="37084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55" name="Line 155"/>
          <p:cNvSpPr>
            <a:spLocks noChangeShapeType="1"/>
          </p:cNvSpPr>
          <p:nvPr/>
        </p:nvSpPr>
        <p:spPr bwMode="auto">
          <a:xfrm flipH="1">
            <a:off x="8166100" y="2273300"/>
            <a:ext cx="0" cy="191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56" name="AutoShape 156"/>
          <p:cNvSpPr>
            <a:spLocks noChangeArrowheads="1"/>
          </p:cNvSpPr>
          <p:nvPr/>
        </p:nvSpPr>
        <p:spPr bwMode="auto">
          <a:xfrm rot="-5400000">
            <a:off x="8039100" y="4038600"/>
            <a:ext cx="292100" cy="3683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957" name="Line 157"/>
          <p:cNvSpPr>
            <a:spLocks noChangeShapeType="1"/>
          </p:cNvSpPr>
          <p:nvPr/>
        </p:nvSpPr>
        <p:spPr bwMode="auto">
          <a:xfrm>
            <a:off x="8166100" y="4368800"/>
            <a:ext cx="0" cy="342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60" name="Line 160"/>
          <p:cNvSpPr>
            <a:spLocks noChangeShapeType="1"/>
          </p:cNvSpPr>
          <p:nvPr/>
        </p:nvSpPr>
        <p:spPr bwMode="auto">
          <a:xfrm flipH="1">
            <a:off x="8102600" y="24003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61" name="Line 161"/>
          <p:cNvSpPr>
            <a:spLocks noChangeShapeType="1"/>
          </p:cNvSpPr>
          <p:nvPr/>
        </p:nvSpPr>
        <p:spPr bwMode="auto">
          <a:xfrm>
            <a:off x="8089900" y="24003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68" name="Line 168"/>
          <p:cNvSpPr>
            <a:spLocks noChangeShapeType="1"/>
          </p:cNvSpPr>
          <p:nvPr/>
        </p:nvSpPr>
        <p:spPr bwMode="auto">
          <a:xfrm flipH="1">
            <a:off x="8102600" y="32385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69" name="Line 169"/>
          <p:cNvSpPr>
            <a:spLocks noChangeShapeType="1"/>
          </p:cNvSpPr>
          <p:nvPr/>
        </p:nvSpPr>
        <p:spPr bwMode="auto">
          <a:xfrm>
            <a:off x="8089900" y="32385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72" name="Line 172"/>
          <p:cNvSpPr>
            <a:spLocks noChangeShapeType="1"/>
          </p:cNvSpPr>
          <p:nvPr/>
        </p:nvSpPr>
        <p:spPr bwMode="auto">
          <a:xfrm flipH="1">
            <a:off x="8102600" y="36957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73" name="Line 173"/>
          <p:cNvSpPr>
            <a:spLocks noChangeShapeType="1"/>
          </p:cNvSpPr>
          <p:nvPr/>
        </p:nvSpPr>
        <p:spPr bwMode="auto">
          <a:xfrm>
            <a:off x="8089900" y="36957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6974" name="Text Box 174"/>
          <p:cNvSpPr txBox="1">
            <a:spLocks noChangeArrowheads="1"/>
          </p:cNvSpPr>
          <p:nvPr/>
        </p:nvSpPr>
        <p:spPr bwMode="auto">
          <a:xfrm>
            <a:off x="3184525" y="1581151"/>
            <a:ext cx="2647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AND Plane</a:t>
            </a:r>
          </a:p>
        </p:txBody>
      </p:sp>
      <p:sp>
        <p:nvSpPr>
          <p:cNvPr id="76975" name="Text Box 175"/>
          <p:cNvSpPr txBox="1">
            <a:spLocks noChangeArrowheads="1"/>
          </p:cNvSpPr>
          <p:nvPr/>
        </p:nvSpPr>
        <p:spPr bwMode="auto">
          <a:xfrm>
            <a:off x="3775075" y="4729163"/>
            <a:ext cx="29046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76976" name="Text Box 176"/>
          <p:cNvSpPr txBox="1">
            <a:spLocks noChangeArrowheads="1"/>
          </p:cNvSpPr>
          <p:nvPr/>
        </p:nvSpPr>
        <p:spPr bwMode="auto">
          <a:xfrm>
            <a:off x="5146675" y="4767263"/>
            <a:ext cx="28405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76977" name="Text Box 177"/>
          <p:cNvSpPr txBox="1">
            <a:spLocks noChangeArrowheads="1"/>
          </p:cNvSpPr>
          <p:nvPr/>
        </p:nvSpPr>
        <p:spPr bwMode="auto">
          <a:xfrm>
            <a:off x="6346825" y="4729163"/>
            <a:ext cx="431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O1</a:t>
            </a:r>
          </a:p>
        </p:txBody>
      </p:sp>
      <p:sp>
        <p:nvSpPr>
          <p:cNvPr id="76978" name="Text Box 178"/>
          <p:cNvSpPr txBox="1">
            <a:spLocks noChangeArrowheads="1"/>
          </p:cNvSpPr>
          <p:nvPr/>
        </p:nvSpPr>
        <p:spPr bwMode="auto">
          <a:xfrm>
            <a:off x="6899275" y="4729163"/>
            <a:ext cx="431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O2</a:t>
            </a:r>
          </a:p>
        </p:txBody>
      </p:sp>
      <p:sp>
        <p:nvSpPr>
          <p:cNvPr id="76979" name="Text Box 179"/>
          <p:cNvSpPr txBox="1">
            <a:spLocks noChangeArrowheads="1"/>
          </p:cNvSpPr>
          <p:nvPr/>
        </p:nvSpPr>
        <p:spPr bwMode="auto">
          <a:xfrm>
            <a:off x="7432675" y="4729163"/>
            <a:ext cx="431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O3</a:t>
            </a:r>
          </a:p>
        </p:txBody>
      </p:sp>
      <p:sp>
        <p:nvSpPr>
          <p:cNvPr id="76980" name="Text Box 180"/>
          <p:cNvSpPr txBox="1">
            <a:spLocks noChangeArrowheads="1"/>
          </p:cNvSpPr>
          <p:nvPr/>
        </p:nvSpPr>
        <p:spPr bwMode="auto">
          <a:xfrm>
            <a:off x="7947025" y="4729163"/>
            <a:ext cx="431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O4</a:t>
            </a:r>
          </a:p>
        </p:txBody>
      </p:sp>
      <p:sp>
        <p:nvSpPr>
          <p:cNvPr id="76981" name="AutoShape 181"/>
          <p:cNvSpPr>
            <a:spLocks/>
          </p:cNvSpPr>
          <p:nvPr/>
        </p:nvSpPr>
        <p:spPr bwMode="auto">
          <a:xfrm rot="-5400000">
            <a:off x="4467225" y="733425"/>
            <a:ext cx="342900" cy="2705100"/>
          </a:xfrm>
          <a:prstGeom prst="rightBrace">
            <a:avLst>
              <a:gd name="adj1" fmla="val 65741"/>
              <a:gd name="adj2" fmla="val 50000"/>
            </a:avLst>
          </a:pr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990" name="AutoShape 190"/>
          <p:cNvSpPr>
            <a:spLocks/>
          </p:cNvSpPr>
          <p:nvPr/>
        </p:nvSpPr>
        <p:spPr bwMode="auto">
          <a:xfrm rot="-5400000">
            <a:off x="7200900" y="1066800"/>
            <a:ext cx="209550" cy="2133600"/>
          </a:xfrm>
          <a:prstGeom prst="rightBrace">
            <a:avLst>
              <a:gd name="adj1" fmla="val 84848"/>
              <a:gd name="adj2" fmla="val 50000"/>
            </a:avLst>
          </a:pr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6991" name="Text Box 191"/>
          <p:cNvSpPr txBox="1">
            <a:spLocks noChangeArrowheads="1"/>
          </p:cNvSpPr>
          <p:nvPr/>
        </p:nvSpPr>
        <p:spPr bwMode="auto">
          <a:xfrm>
            <a:off x="6632575" y="1695450"/>
            <a:ext cx="134524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Fix OR Plane</a:t>
            </a:r>
          </a:p>
        </p:txBody>
      </p:sp>
    </p:spTree>
    <p:extLst>
      <p:ext uri="{BB962C8B-B14F-4D97-AF65-F5344CB8AC3E}">
        <p14:creationId xmlns:p14="http://schemas.microsoft.com/office/powerpoint/2010/main" val="3599596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Slide Number Placeholder 3"/>
          <p:cNvSpPr>
            <a:spLocks noGrp="1"/>
          </p:cNvSpPr>
          <p:nvPr>
            <p:ph type="sldNum" sz="quarter" idx="12"/>
          </p:nvPr>
        </p:nvSpPr>
        <p:spPr/>
        <p:txBody>
          <a:bodyPr/>
          <a:lstStyle/>
          <a:p>
            <a:r>
              <a:rPr lang="en-US" altLang="en-US"/>
              <a:t>3-</a:t>
            </a:r>
            <a:fld id="{85E2A4E6-CB9D-4B8C-A0EB-C1D6DFC02C25}" type="slidenum">
              <a:rPr lang="en-US" altLang="en-US"/>
              <a:pPr/>
              <a:t>12</a:t>
            </a:fld>
            <a:endParaRPr lang="en-US" altLang="en-US"/>
          </a:p>
        </p:txBody>
      </p:sp>
      <p:sp>
        <p:nvSpPr>
          <p:cNvPr id="77956" name="AutoShape 132"/>
          <p:cNvSpPr>
            <a:spLocks noChangeArrowheads="1"/>
          </p:cNvSpPr>
          <p:nvPr/>
        </p:nvSpPr>
        <p:spPr bwMode="auto">
          <a:xfrm>
            <a:off x="6032500" y="3676650"/>
            <a:ext cx="2882900" cy="2571750"/>
          </a:xfrm>
          <a:prstGeom prst="roundRect">
            <a:avLst>
              <a:gd name="adj" fmla="val 16667"/>
            </a:avLst>
          </a:prstGeom>
          <a:solidFill>
            <a:schemeClr val="bg1"/>
          </a:solidFill>
          <a:ln w="9525">
            <a:solidFill>
              <a:schemeClr val="folHlink"/>
            </a:solidFill>
            <a:prstDash val="dash"/>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26"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PAL with Logic Expanders</a:t>
            </a:r>
          </a:p>
        </p:txBody>
      </p:sp>
      <p:sp>
        <p:nvSpPr>
          <p:cNvPr id="77829" name="AutoShape 5"/>
          <p:cNvSpPr>
            <a:spLocks noChangeArrowheads="1"/>
          </p:cNvSpPr>
          <p:nvPr/>
        </p:nvSpPr>
        <p:spPr bwMode="auto">
          <a:xfrm>
            <a:off x="26606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30" name="Oval 6"/>
          <p:cNvSpPr>
            <a:spLocks noChangeArrowheads="1"/>
          </p:cNvSpPr>
          <p:nvPr/>
        </p:nvSpPr>
        <p:spPr bwMode="auto">
          <a:xfrm>
            <a:off x="2781300" y="479425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31" name="Line 7"/>
          <p:cNvSpPr>
            <a:spLocks noChangeShapeType="1"/>
          </p:cNvSpPr>
          <p:nvPr/>
        </p:nvSpPr>
        <p:spPr bwMode="auto">
          <a:xfrm>
            <a:off x="23939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2" name="Line 8"/>
          <p:cNvSpPr>
            <a:spLocks noChangeShapeType="1"/>
          </p:cNvSpPr>
          <p:nvPr/>
        </p:nvSpPr>
        <p:spPr bwMode="auto">
          <a:xfrm>
            <a:off x="2393950" y="540385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3" name="Line 9"/>
          <p:cNvSpPr>
            <a:spLocks noChangeShapeType="1"/>
          </p:cNvSpPr>
          <p:nvPr/>
        </p:nvSpPr>
        <p:spPr bwMode="auto">
          <a:xfrm>
            <a:off x="28511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4" name="Line 10"/>
          <p:cNvSpPr>
            <a:spLocks noChangeShapeType="1"/>
          </p:cNvSpPr>
          <p:nvPr/>
        </p:nvSpPr>
        <p:spPr bwMode="auto">
          <a:xfrm>
            <a:off x="2597150" y="5416550"/>
            <a:ext cx="127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5" name="Line 11"/>
          <p:cNvSpPr>
            <a:spLocks noChangeShapeType="1"/>
          </p:cNvSpPr>
          <p:nvPr/>
        </p:nvSpPr>
        <p:spPr bwMode="auto">
          <a:xfrm flipV="1">
            <a:off x="2406650" y="2228851"/>
            <a:ext cx="12700" cy="2803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6" name="Line 12"/>
          <p:cNvSpPr>
            <a:spLocks noChangeShapeType="1"/>
          </p:cNvSpPr>
          <p:nvPr/>
        </p:nvSpPr>
        <p:spPr bwMode="auto">
          <a:xfrm flipV="1">
            <a:off x="2876550" y="2225676"/>
            <a:ext cx="12700" cy="2632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7" name="Line 13"/>
          <p:cNvSpPr>
            <a:spLocks noChangeShapeType="1"/>
          </p:cNvSpPr>
          <p:nvPr/>
        </p:nvSpPr>
        <p:spPr bwMode="auto">
          <a:xfrm>
            <a:off x="2152651" y="4565650"/>
            <a:ext cx="52863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8" name="Line 14"/>
          <p:cNvSpPr>
            <a:spLocks noChangeShapeType="1"/>
          </p:cNvSpPr>
          <p:nvPr/>
        </p:nvSpPr>
        <p:spPr bwMode="auto">
          <a:xfrm>
            <a:off x="2152651" y="3384550"/>
            <a:ext cx="52863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39" name="Line 15"/>
          <p:cNvSpPr>
            <a:spLocks noChangeShapeType="1"/>
          </p:cNvSpPr>
          <p:nvPr/>
        </p:nvSpPr>
        <p:spPr bwMode="auto">
          <a:xfrm>
            <a:off x="2178051" y="2895600"/>
            <a:ext cx="52482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40" name="Line 16"/>
          <p:cNvSpPr>
            <a:spLocks noChangeShapeType="1"/>
          </p:cNvSpPr>
          <p:nvPr/>
        </p:nvSpPr>
        <p:spPr bwMode="auto">
          <a:xfrm>
            <a:off x="2178050" y="2343150"/>
            <a:ext cx="5219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45" name="Line 21"/>
          <p:cNvSpPr>
            <a:spLocks noChangeShapeType="1"/>
          </p:cNvSpPr>
          <p:nvPr/>
        </p:nvSpPr>
        <p:spPr bwMode="auto">
          <a:xfrm flipH="1">
            <a:off x="2825750" y="448945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46" name="Line 22"/>
          <p:cNvSpPr>
            <a:spLocks noChangeShapeType="1"/>
          </p:cNvSpPr>
          <p:nvPr/>
        </p:nvSpPr>
        <p:spPr bwMode="auto">
          <a:xfrm>
            <a:off x="2813050" y="448945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77" name="AutoShape 53"/>
          <p:cNvSpPr>
            <a:spLocks noChangeArrowheads="1"/>
          </p:cNvSpPr>
          <p:nvPr/>
        </p:nvSpPr>
        <p:spPr bwMode="auto">
          <a:xfrm>
            <a:off x="7423150" y="217805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78" name="AutoShape 54"/>
          <p:cNvSpPr>
            <a:spLocks noChangeArrowheads="1"/>
          </p:cNvSpPr>
          <p:nvPr/>
        </p:nvSpPr>
        <p:spPr bwMode="auto">
          <a:xfrm>
            <a:off x="7423150" y="271780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79" name="AutoShape 55"/>
          <p:cNvSpPr>
            <a:spLocks noChangeArrowheads="1"/>
          </p:cNvSpPr>
          <p:nvPr/>
        </p:nvSpPr>
        <p:spPr bwMode="auto">
          <a:xfrm>
            <a:off x="7423150" y="323215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80" name="AutoShape 56"/>
          <p:cNvSpPr>
            <a:spLocks noChangeArrowheads="1"/>
          </p:cNvSpPr>
          <p:nvPr/>
        </p:nvSpPr>
        <p:spPr bwMode="auto">
          <a:xfrm>
            <a:off x="7423150" y="441325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881" name="Line 57"/>
          <p:cNvSpPr>
            <a:spLocks noChangeShapeType="1"/>
          </p:cNvSpPr>
          <p:nvPr/>
        </p:nvSpPr>
        <p:spPr bwMode="auto">
          <a:xfrm flipV="1">
            <a:off x="7762876" y="2339975"/>
            <a:ext cx="3143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82" name="Line 58"/>
          <p:cNvSpPr>
            <a:spLocks noChangeShapeType="1"/>
          </p:cNvSpPr>
          <p:nvPr/>
        </p:nvSpPr>
        <p:spPr bwMode="auto">
          <a:xfrm flipV="1">
            <a:off x="7750175" y="2879725"/>
            <a:ext cx="1041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83" name="Line 59"/>
          <p:cNvSpPr>
            <a:spLocks noChangeShapeType="1"/>
          </p:cNvSpPr>
          <p:nvPr/>
        </p:nvSpPr>
        <p:spPr bwMode="auto">
          <a:xfrm flipV="1">
            <a:off x="7756526" y="3384550"/>
            <a:ext cx="377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84" name="Line 60"/>
          <p:cNvSpPr>
            <a:spLocks noChangeShapeType="1"/>
          </p:cNvSpPr>
          <p:nvPr/>
        </p:nvSpPr>
        <p:spPr bwMode="auto">
          <a:xfrm flipV="1">
            <a:off x="7753350" y="4565650"/>
            <a:ext cx="266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13" name="Text Box 89"/>
          <p:cNvSpPr txBox="1">
            <a:spLocks noChangeArrowheads="1"/>
          </p:cNvSpPr>
          <p:nvPr/>
        </p:nvSpPr>
        <p:spPr bwMode="auto">
          <a:xfrm>
            <a:off x="3070225" y="1416051"/>
            <a:ext cx="2647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AND Plane</a:t>
            </a:r>
          </a:p>
        </p:txBody>
      </p:sp>
      <p:sp>
        <p:nvSpPr>
          <p:cNvPr id="77935" name="Line 111"/>
          <p:cNvSpPr>
            <a:spLocks noChangeShapeType="1"/>
          </p:cNvSpPr>
          <p:nvPr/>
        </p:nvSpPr>
        <p:spPr bwMode="auto">
          <a:xfrm>
            <a:off x="2152651" y="3975100"/>
            <a:ext cx="52673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36" name="Line 112"/>
          <p:cNvSpPr>
            <a:spLocks noChangeShapeType="1"/>
          </p:cNvSpPr>
          <p:nvPr/>
        </p:nvSpPr>
        <p:spPr bwMode="auto">
          <a:xfrm flipH="1">
            <a:off x="2343150" y="38989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37" name="Line 113"/>
          <p:cNvSpPr>
            <a:spLocks noChangeShapeType="1"/>
          </p:cNvSpPr>
          <p:nvPr/>
        </p:nvSpPr>
        <p:spPr bwMode="auto">
          <a:xfrm>
            <a:off x="2330450" y="38989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2" name="AutoShape 118"/>
          <p:cNvSpPr>
            <a:spLocks noChangeArrowheads="1"/>
          </p:cNvSpPr>
          <p:nvPr/>
        </p:nvSpPr>
        <p:spPr bwMode="auto">
          <a:xfrm>
            <a:off x="7423150" y="3822700"/>
            <a:ext cx="317500" cy="3302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43" name="Line 119"/>
          <p:cNvSpPr>
            <a:spLocks noChangeShapeType="1"/>
          </p:cNvSpPr>
          <p:nvPr/>
        </p:nvSpPr>
        <p:spPr bwMode="auto">
          <a:xfrm>
            <a:off x="7753351" y="3975100"/>
            <a:ext cx="6572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4" name="Line 120"/>
          <p:cNvSpPr>
            <a:spLocks noChangeShapeType="1"/>
          </p:cNvSpPr>
          <p:nvPr/>
        </p:nvSpPr>
        <p:spPr bwMode="auto">
          <a:xfrm flipV="1">
            <a:off x="6372225" y="2085976"/>
            <a:ext cx="0" cy="2809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5" name="Line 121"/>
          <p:cNvSpPr>
            <a:spLocks noChangeShapeType="1"/>
          </p:cNvSpPr>
          <p:nvPr/>
        </p:nvSpPr>
        <p:spPr bwMode="auto">
          <a:xfrm flipH="1" flipV="1">
            <a:off x="6959600" y="2085976"/>
            <a:ext cx="0" cy="2771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6" name="Line 122"/>
          <p:cNvSpPr>
            <a:spLocks noChangeShapeType="1"/>
          </p:cNvSpPr>
          <p:nvPr/>
        </p:nvSpPr>
        <p:spPr bwMode="auto">
          <a:xfrm>
            <a:off x="6953250" y="541655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7" name="Line 123"/>
          <p:cNvSpPr>
            <a:spLocks noChangeShapeType="1"/>
          </p:cNvSpPr>
          <p:nvPr/>
        </p:nvSpPr>
        <p:spPr bwMode="auto">
          <a:xfrm>
            <a:off x="8029575" y="4562476"/>
            <a:ext cx="0" cy="847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8" name="Line 124"/>
          <p:cNvSpPr>
            <a:spLocks noChangeShapeType="1"/>
          </p:cNvSpPr>
          <p:nvPr/>
        </p:nvSpPr>
        <p:spPr bwMode="auto">
          <a:xfrm>
            <a:off x="6362701" y="5600700"/>
            <a:ext cx="20478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49" name="Line 125"/>
          <p:cNvSpPr>
            <a:spLocks noChangeShapeType="1"/>
          </p:cNvSpPr>
          <p:nvPr/>
        </p:nvSpPr>
        <p:spPr bwMode="auto">
          <a:xfrm flipV="1">
            <a:off x="8420100" y="3952876"/>
            <a:ext cx="0" cy="1647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50" name="AutoShape 126"/>
          <p:cNvSpPr>
            <a:spLocks noChangeArrowheads="1"/>
          </p:cNvSpPr>
          <p:nvPr/>
        </p:nvSpPr>
        <p:spPr bwMode="auto">
          <a:xfrm flipH="1">
            <a:off x="8464550" y="2381250"/>
            <a:ext cx="685800" cy="9144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51" name="Line 127"/>
          <p:cNvSpPr>
            <a:spLocks noChangeShapeType="1"/>
          </p:cNvSpPr>
          <p:nvPr/>
        </p:nvSpPr>
        <p:spPr bwMode="auto">
          <a:xfrm>
            <a:off x="8077200" y="2336800"/>
            <a:ext cx="0" cy="330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52" name="Line 128"/>
          <p:cNvSpPr>
            <a:spLocks noChangeShapeType="1"/>
          </p:cNvSpPr>
          <p:nvPr/>
        </p:nvSpPr>
        <p:spPr bwMode="auto">
          <a:xfrm>
            <a:off x="8077200" y="266065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53" name="Line 129"/>
          <p:cNvSpPr>
            <a:spLocks noChangeShapeType="1"/>
          </p:cNvSpPr>
          <p:nvPr/>
        </p:nvSpPr>
        <p:spPr bwMode="auto">
          <a:xfrm flipV="1">
            <a:off x="8128000" y="3098800"/>
            <a:ext cx="0" cy="285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54" name="Line 130"/>
          <p:cNvSpPr>
            <a:spLocks noChangeShapeType="1"/>
          </p:cNvSpPr>
          <p:nvPr/>
        </p:nvSpPr>
        <p:spPr bwMode="auto">
          <a:xfrm flipV="1">
            <a:off x="8121650" y="3098800"/>
            <a:ext cx="596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55" name="Line 131"/>
          <p:cNvSpPr>
            <a:spLocks noChangeShapeType="1"/>
          </p:cNvSpPr>
          <p:nvPr/>
        </p:nvSpPr>
        <p:spPr bwMode="auto">
          <a:xfrm>
            <a:off x="9150350" y="283845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57" name="Text Box 133"/>
          <p:cNvSpPr txBox="1">
            <a:spLocks noChangeArrowheads="1"/>
          </p:cNvSpPr>
          <p:nvPr/>
        </p:nvSpPr>
        <p:spPr bwMode="auto">
          <a:xfrm>
            <a:off x="6632575" y="5753101"/>
            <a:ext cx="1701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Logic expanders</a:t>
            </a:r>
          </a:p>
        </p:txBody>
      </p:sp>
      <p:sp>
        <p:nvSpPr>
          <p:cNvPr id="77958" name="Text Box 134"/>
          <p:cNvSpPr txBox="1">
            <a:spLocks noChangeArrowheads="1"/>
          </p:cNvSpPr>
          <p:nvPr/>
        </p:nvSpPr>
        <p:spPr bwMode="auto">
          <a:xfrm>
            <a:off x="8137525" y="1866900"/>
            <a:ext cx="134524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Fix OR Plane</a:t>
            </a:r>
          </a:p>
        </p:txBody>
      </p:sp>
      <p:sp>
        <p:nvSpPr>
          <p:cNvPr id="77959" name="AutoShape 135"/>
          <p:cNvSpPr>
            <a:spLocks noChangeArrowheads="1"/>
          </p:cNvSpPr>
          <p:nvPr/>
        </p:nvSpPr>
        <p:spPr bwMode="auto">
          <a:xfrm>
            <a:off x="6184900" y="501650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0" name="Oval 136"/>
          <p:cNvSpPr>
            <a:spLocks noChangeArrowheads="1"/>
          </p:cNvSpPr>
          <p:nvPr/>
        </p:nvSpPr>
        <p:spPr bwMode="auto">
          <a:xfrm>
            <a:off x="6305550" y="486410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1" name="Line 137"/>
          <p:cNvSpPr>
            <a:spLocks noChangeShapeType="1"/>
          </p:cNvSpPr>
          <p:nvPr/>
        </p:nvSpPr>
        <p:spPr bwMode="auto">
          <a:xfrm>
            <a:off x="6369050" y="5321300"/>
            <a:ext cx="0" cy="2857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62" name="AutoShape 138"/>
          <p:cNvSpPr>
            <a:spLocks noChangeArrowheads="1"/>
          </p:cNvSpPr>
          <p:nvPr/>
        </p:nvSpPr>
        <p:spPr bwMode="auto">
          <a:xfrm>
            <a:off x="6769100" y="50101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3" name="Oval 139"/>
          <p:cNvSpPr>
            <a:spLocks noChangeArrowheads="1"/>
          </p:cNvSpPr>
          <p:nvPr/>
        </p:nvSpPr>
        <p:spPr bwMode="auto">
          <a:xfrm>
            <a:off x="6889750" y="485775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4" name="Line 140"/>
          <p:cNvSpPr>
            <a:spLocks noChangeShapeType="1"/>
          </p:cNvSpPr>
          <p:nvPr/>
        </p:nvSpPr>
        <p:spPr bwMode="auto">
          <a:xfrm>
            <a:off x="6959600" y="5314950"/>
            <a:ext cx="0" cy="101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828" name="AutoShape 4"/>
          <p:cNvSpPr>
            <a:spLocks noChangeArrowheads="1"/>
          </p:cNvSpPr>
          <p:nvPr/>
        </p:nvSpPr>
        <p:spPr bwMode="auto">
          <a:xfrm>
            <a:off x="22161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5" name="AutoShape 141"/>
          <p:cNvSpPr>
            <a:spLocks noChangeArrowheads="1"/>
          </p:cNvSpPr>
          <p:nvPr/>
        </p:nvSpPr>
        <p:spPr bwMode="auto">
          <a:xfrm>
            <a:off x="35877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6" name="Oval 142"/>
          <p:cNvSpPr>
            <a:spLocks noChangeArrowheads="1"/>
          </p:cNvSpPr>
          <p:nvPr/>
        </p:nvSpPr>
        <p:spPr bwMode="auto">
          <a:xfrm>
            <a:off x="3708400" y="479425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67" name="Line 143"/>
          <p:cNvSpPr>
            <a:spLocks noChangeShapeType="1"/>
          </p:cNvSpPr>
          <p:nvPr/>
        </p:nvSpPr>
        <p:spPr bwMode="auto">
          <a:xfrm>
            <a:off x="33210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68" name="Line 144"/>
          <p:cNvSpPr>
            <a:spLocks noChangeShapeType="1"/>
          </p:cNvSpPr>
          <p:nvPr/>
        </p:nvSpPr>
        <p:spPr bwMode="auto">
          <a:xfrm>
            <a:off x="3321050" y="540385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69" name="Line 145"/>
          <p:cNvSpPr>
            <a:spLocks noChangeShapeType="1"/>
          </p:cNvSpPr>
          <p:nvPr/>
        </p:nvSpPr>
        <p:spPr bwMode="auto">
          <a:xfrm>
            <a:off x="37782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70" name="Line 146"/>
          <p:cNvSpPr>
            <a:spLocks noChangeShapeType="1"/>
          </p:cNvSpPr>
          <p:nvPr/>
        </p:nvSpPr>
        <p:spPr bwMode="auto">
          <a:xfrm>
            <a:off x="3524250" y="5416550"/>
            <a:ext cx="127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71" name="Line 147"/>
          <p:cNvSpPr>
            <a:spLocks noChangeShapeType="1"/>
          </p:cNvSpPr>
          <p:nvPr/>
        </p:nvSpPr>
        <p:spPr bwMode="auto">
          <a:xfrm flipV="1">
            <a:off x="3333750" y="2228851"/>
            <a:ext cx="12700" cy="2803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72" name="Line 148"/>
          <p:cNvSpPr>
            <a:spLocks noChangeShapeType="1"/>
          </p:cNvSpPr>
          <p:nvPr/>
        </p:nvSpPr>
        <p:spPr bwMode="auto">
          <a:xfrm flipV="1">
            <a:off x="3803650" y="2225676"/>
            <a:ext cx="12700" cy="2632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73" name="Line 149"/>
          <p:cNvSpPr>
            <a:spLocks noChangeShapeType="1"/>
          </p:cNvSpPr>
          <p:nvPr/>
        </p:nvSpPr>
        <p:spPr bwMode="auto">
          <a:xfrm flipH="1">
            <a:off x="3270250" y="28321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74" name="Line 150"/>
          <p:cNvSpPr>
            <a:spLocks noChangeShapeType="1"/>
          </p:cNvSpPr>
          <p:nvPr/>
        </p:nvSpPr>
        <p:spPr bwMode="auto">
          <a:xfrm>
            <a:off x="3257550" y="28321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79" name="Line 155"/>
          <p:cNvSpPr>
            <a:spLocks noChangeShapeType="1"/>
          </p:cNvSpPr>
          <p:nvPr/>
        </p:nvSpPr>
        <p:spPr bwMode="auto">
          <a:xfrm flipH="1">
            <a:off x="3270250" y="38989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0" name="Line 156"/>
          <p:cNvSpPr>
            <a:spLocks noChangeShapeType="1"/>
          </p:cNvSpPr>
          <p:nvPr/>
        </p:nvSpPr>
        <p:spPr bwMode="auto">
          <a:xfrm>
            <a:off x="3257550" y="38989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1" name="AutoShape 157"/>
          <p:cNvSpPr>
            <a:spLocks noChangeArrowheads="1"/>
          </p:cNvSpPr>
          <p:nvPr/>
        </p:nvSpPr>
        <p:spPr bwMode="auto">
          <a:xfrm>
            <a:off x="31432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82" name="AutoShape 158"/>
          <p:cNvSpPr>
            <a:spLocks noChangeArrowheads="1"/>
          </p:cNvSpPr>
          <p:nvPr/>
        </p:nvSpPr>
        <p:spPr bwMode="auto">
          <a:xfrm>
            <a:off x="45148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83" name="Oval 159"/>
          <p:cNvSpPr>
            <a:spLocks noChangeArrowheads="1"/>
          </p:cNvSpPr>
          <p:nvPr/>
        </p:nvSpPr>
        <p:spPr bwMode="auto">
          <a:xfrm>
            <a:off x="4635500" y="479425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84" name="Line 160"/>
          <p:cNvSpPr>
            <a:spLocks noChangeShapeType="1"/>
          </p:cNvSpPr>
          <p:nvPr/>
        </p:nvSpPr>
        <p:spPr bwMode="auto">
          <a:xfrm>
            <a:off x="42481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5" name="Line 161"/>
          <p:cNvSpPr>
            <a:spLocks noChangeShapeType="1"/>
          </p:cNvSpPr>
          <p:nvPr/>
        </p:nvSpPr>
        <p:spPr bwMode="auto">
          <a:xfrm>
            <a:off x="4248150" y="540385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6" name="Line 162"/>
          <p:cNvSpPr>
            <a:spLocks noChangeShapeType="1"/>
          </p:cNvSpPr>
          <p:nvPr/>
        </p:nvSpPr>
        <p:spPr bwMode="auto">
          <a:xfrm>
            <a:off x="47053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7" name="Line 163"/>
          <p:cNvSpPr>
            <a:spLocks noChangeShapeType="1"/>
          </p:cNvSpPr>
          <p:nvPr/>
        </p:nvSpPr>
        <p:spPr bwMode="auto">
          <a:xfrm>
            <a:off x="4451350" y="5416550"/>
            <a:ext cx="127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8" name="Line 164"/>
          <p:cNvSpPr>
            <a:spLocks noChangeShapeType="1"/>
          </p:cNvSpPr>
          <p:nvPr/>
        </p:nvSpPr>
        <p:spPr bwMode="auto">
          <a:xfrm flipV="1">
            <a:off x="4260850" y="2228851"/>
            <a:ext cx="12700" cy="2803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89" name="Line 165"/>
          <p:cNvSpPr>
            <a:spLocks noChangeShapeType="1"/>
          </p:cNvSpPr>
          <p:nvPr/>
        </p:nvSpPr>
        <p:spPr bwMode="auto">
          <a:xfrm flipV="1">
            <a:off x="4730750" y="2225676"/>
            <a:ext cx="12700" cy="2632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94" name="Line 170"/>
          <p:cNvSpPr>
            <a:spLocks noChangeShapeType="1"/>
          </p:cNvSpPr>
          <p:nvPr/>
        </p:nvSpPr>
        <p:spPr bwMode="auto">
          <a:xfrm flipH="1">
            <a:off x="4197350" y="448945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95" name="Line 171"/>
          <p:cNvSpPr>
            <a:spLocks noChangeShapeType="1"/>
          </p:cNvSpPr>
          <p:nvPr/>
        </p:nvSpPr>
        <p:spPr bwMode="auto">
          <a:xfrm>
            <a:off x="4184650" y="448945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7998" name="AutoShape 174"/>
          <p:cNvSpPr>
            <a:spLocks noChangeArrowheads="1"/>
          </p:cNvSpPr>
          <p:nvPr/>
        </p:nvSpPr>
        <p:spPr bwMode="auto">
          <a:xfrm>
            <a:off x="40703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7999" name="AutoShape 175"/>
          <p:cNvSpPr>
            <a:spLocks noChangeArrowheads="1"/>
          </p:cNvSpPr>
          <p:nvPr/>
        </p:nvSpPr>
        <p:spPr bwMode="auto">
          <a:xfrm>
            <a:off x="54419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8000" name="Oval 176"/>
          <p:cNvSpPr>
            <a:spLocks noChangeArrowheads="1"/>
          </p:cNvSpPr>
          <p:nvPr/>
        </p:nvSpPr>
        <p:spPr bwMode="auto">
          <a:xfrm>
            <a:off x="5562600" y="479425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8001" name="Line 177"/>
          <p:cNvSpPr>
            <a:spLocks noChangeShapeType="1"/>
          </p:cNvSpPr>
          <p:nvPr/>
        </p:nvSpPr>
        <p:spPr bwMode="auto">
          <a:xfrm>
            <a:off x="51752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02" name="Line 178"/>
          <p:cNvSpPr>
            <a:spLocks noChangeShapeType="1"/>
          </p:cNvSpPr>
          <p:nvPr/>
        </p:nvSpPr>
        <p:spPr bwMode="auto">
          <a:xfrm>
            <a:off x="5175250" y="5403850"/>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03" name="Line 179"/>
          <p:cNvSpPr>
            <a:spLocks noChangeShapeType="1"/>
          </p:cNvSpPr>
          <p:nvPr/>
        </p:nvSpPr>
        <p:spPr bwMode="auto">
          <a:xfrm>
            <a:off x="5632450" y="525145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04" name="Line 180"/>
          <p:cNvSpPr>
            <a:spLocks noChangeShapeType="1"/>
          </p:cNvSpPr>
          <p:nvPr/>
        </p:nvSpPr>
        <p:spPr bwMode="auto">
          <a:xfrm>
            <a:off x="5378450" y="5416550"/>
            <a:ext cx="127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05" name="Line 181"/>
          <p:cNvSpPr>
            <a:spLocks noChangeShapeType="1"/>
          </p:cNvSpPr>
          <p:nvPr/>
        </p:nvSpPr>
        <p:spPr bwMode="auto">
          <a:xfrm flipV="1">
            <a:off x="5187950" y="2228851"/>
            <a:ext cx="12700" cy="2803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06" name="Line 182"/>
          <p:cNvSpPr>
            <a:spLocks noChangeShapeType="1"/>
          </p:cNvSpPr>
          <p:nvPr/>
        </p:nvSpPr>
        <p:spPr bwMode="auto">
          <a:xfrm flipV="1">
            <a:off x="5657850" y="2225676"/>
            <a:ext cx="12700" cy="26320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15" name="AutoShape 191"/>
          <p:cNvSpPr>
            <a:spLocks noChangeArrowheads="1"/>
          </p:cNvSpPr>
          <p:nvPr/>
        </p:nvSpPr>
        <p:spPr bwMode="auto">
          <a:xfrm>
            <a:off x="4997450" y="4946650"/>
            <a:ext cx="3810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8016" name="Line 192"/>
          <p:cNvSpPr>
            <a:spLocks noChangeShapeType="1"/>
          </p:cNvSpPr>
          <p:nvPr/>
        </p:nvSpPr>
        <p:spPr bwMode="auto">
          <a:xfrm flipH="1">
            <a:off x="5137150" y="22987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17" name="Line 193"/>
          <p:cNvSpPr>
            <a:spLocks noChangeShapeType="1"/>
          </p:cNvSpPr>
          <p:nvPr/>
        </p:nvSpPr>
        <p:spPr bwMode="auto">
          <a:xfrm>
            <a:off x="5124450" y="22987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18" name="Line 194"/>
          <p:cNvSpPr>
            <a:spLocks noChangeShapeType="1"/>
          </p:cNvSpPr>
          <p:nvPr/>
        </p:nvSpPr>
        <p:spPr bwMode="auto">
          <a:xfrm flipH="1">
            <a:off x="4210050" y="22860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19" name="Line 195"/>
          <p:cNvSpPr>
            <a:spLocks noChangeShapeType="1"/>
          </p:cNvSpPr>
          <p:nvPr/>
        </p:nvSpPr>
        <p:spPr bwMode="auto">
          <a:xfrm>
            <a:off x="4197350" y="22860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20" name="Line 196"/>
          <p:cNvSpPr>
            <a:spLocks noChangeShapeType="1"/>
          </p:cNvSpPr>
          <p:nvPr/>
        </p:nvSpPr>
        <p:spPr bwMode="auto">
          <a:xfrm flipH="1">
            <a:off x="6305550" y="22860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21" name="Line 197"/>
          <p:cNvSpPr>
            <a:spLocks noChangeShapeType="1"/>
          </p:cNvSpPr>
          <p:nvPr/>
        </p:nvSpPr>
        <p:spPr bwMode="auto">
          <a:xfrm>
            <a:off x="6292850" y="22860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22" name="Line 198"/>
          <p:cNvSpPr>
            <a:spLocks noChangeShapeType="1"/>
          </p:cNvSpPr>
          <p:nvPr/>
        </p:nvSpPr>
        <p:spPr bwMode="auto">
          <a:xfrm flipH="1">
            <a:off x="6889750" y="2819400"/>
            <a:ext cx="139700" cy="139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23" name="Line 199"/>
          <p:cNvSpPr>
            <a:spLocks noChangeShapeType="1"/>
          </p:cNvSpPr>
          <p:nvPr/>
        </p:nvSpPr>
        <p:spPr bwMode="auto">
          <a:xfrm>
            <a:off x="6877050" y="2819400"/>
            <a:ext cx="139700" cy="127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8024" name="Text Box 200"/>
          <p:cNvSpPr txBox="1">
            <a:spLocks noChangeArrowheads="1"/>
          </p:cNvSpPr>
          <p:nvPr/>
        </p:nvSpPr>
        <p:spPr bwMode="auto">
          <a:xfrm>
            <a:off x="9521825" y="2619375"/>
            <a:ext cx="336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b="1"/>
              <a:t>?</a:t>
            </a:r>
          </a:p>
        </p:txBody>
      </p:sp>
    </p:spTree>
    <p:extLst>
      <p:ext uri="{BB962C8B-B14F-4D97-AF65-F5344CB8AC3E}">
        <p14:creationId xmlns:p14="http://schemas.microsoft.com/office/powerpoint/2010/main" val="24184441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3"/>
          <p:cNvSpPr>
            <a:spLocks noGrp="1"/>
          </p:cNvSpPr>
          <p:nvPr>
            <p:ph type="sldNum" sz="quarter" idx="12"/>
          </p:nvPr>
        </p:nvSpPr>
        <p:spPr/>
        <p:txBody>
          <a:bodyPr/>
          <a:lstStyle/>
          <a:p>
            <a:r>
              <a:rPr lang="en-US" altLang="en-US"/>
              <a:t>3-</a:t>
            </a:r>
            <a:fld id="{09866B0D-0B7E-40BD-9954-655ADAA5F940}" type="slidenum">
              <a:rPr lang="en-US" altLang="en-US"/>
              <a:pPr/>
              <a:t>13</a:t>
            </a:fld>
            <a:endParaRPr lang="en-US" altLang="en-US"/>
          </a:p>
        </p:txBody>
      </p:sp>
      <p:sp>
        <p:nvSpPr>
          <p:cNvPr id="78850"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PLA </a:t>
            </a:r>
            <a:r>
              <a:rPr lang="en-US" altLang="en-US" sz="3200" b="1" i="1"/>
              <a:t>v.s. </a:t>
            </a:r>
            <a:r>
              <a:rPr lang="en-US" altLang="en-US" sz="3200"/>
              <a:t>PAL</a:t>
            </a:r>
          </a:p>
        </p:txBody>
      </p:sp>
      <p:sp>
        <p:nvSpPr>
          <p:cNvPr id="78851" name="Text Box 3"/>
          <p:cNvSpPr txBox="1">
            <a:spLocks noChangeArrowheads="1"/>
          </p:cNvSpPr>
          <p:nvPr/>
        </p:nvSpPr>
        <p:spPr bwMode="auto">
          <a:xfrm>
            <a:off x="2251075" y="1581150"/>
            <a:ext cx="6800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PLAs are more flexible than PALs since both AND &amp; OR planes are </a:t>
            </a:r>
            <a:br>
              <a:rPr lang="en-US" altLang="en-US"/>
            </a:br>
            <a:r>
              <a:rPr lang="en-US" altLang="en-US"/>
              <a:t>     programmable in PLAs.</a:t>
            </a:r>
          </a:p>
        </p:txBody>
      </p:sp>
      <p:sp>
        <p:nvSpPr>
          <p:cNvPr id="78852" name="Text Box 4"/>
          <p:cNvSpPr txBox="1">
            <a:spLocks noChangeArrowheads="1"/>
          </p:cNvSpPr>
          <p:nvPr/>
        </p:nvSpPr>
        <p:spPr bwMode="auto">
          <a:xfrm>
            <a:off x="2251075" y="2362200"/>
            <a:ext cx="7200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Because both AND &amp; OR planes are programmable, PLAs are expensive </a:t>
            </a:r>
            <a:br>
              <a:rPr lang="en-US" altLang="en-US"/>
            </a:br>
            <a:r>
              <a:rPr lang="en-US" altLang="en-US"/>
              <a:t>     to fabricate and have large propagation delay. </a:t>
            </a:r>
          </a:p>
        </p:txBody>
      </p:sp>
      <p:sp>
        <p:nvSpPr>
          <p:cNvPr id="78853" name="Text Box 5"/>
          <p:cNvSpPr txBox="1">
            <a:spLocks noChangeArrowheads="1"/>
          </p:cNvSpPr>
          <p:nvPr/>
        </p:nvSpPr>
        <p:spPr bwMode="auto">
          <a:xfrm>
            <a:off x="2251075" y="3257551"/>
            <a:ext cx="63119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By using fix OR gates, PALs are cheaper and faster than PLAs. </a:t>
            </a:r>
          </a:p>
        </p:txBody>
      </p:sp>
      <p:sp>
        <p:nvSpPr>
          <p:cNvPr id="78854" name="Text Box 6"/>
          <p:cNvSpPr txBox="1">
            <a:spLocks noChangeArrowheads="1"/>
          </p:cNvSpPr>
          <p:nvPr/>
        </p:nvSpPr>
        <p:spPr bwMode="auto">
          <a:xfrm>
            <a:off x="2251075" y="3829050"/>
            <a:ext cx="73152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Logic expanders increase the flexibilities of PALs, but result in significant </a:t>
            </a:r>
            <a:br>
              <a:rPr lang="en-US" altLang="en-US"/>
            </a:br>
            <a:r>
              <a:rPr lang="en-US" altLang="en-US"/>
              <a:t>     propagation delay.</a:t>
            </a:r>
          </a:p>
        </p:txBody>
      </p:sp>
      <p:sp>
        <p:nvSpPr>
          <p:cNvPr id="78855" name="Text Box 7"/>
          <p:cNvSpPr txBox="1">
            <a:spLocks noChangeArrowheads="1"/>
          </p:cNvSpPr>
          <p:nvPr/>
        </p:nvSpPr>
        <p:spPr bwMode="auto">
          <a:xfrm>
            <a:off x="2251075" y="4667250"/>
            <a:ext cx="70358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PALs usually contain D flip-flops connected to the outputs of OR gates</a:t>
            </a:r>
            <a:br>
              <a:rPr lang="en-US" altLang="en-US"/>
            </a:br>
            <a:r>
              <a:rPr lang="en-US" altLang="en-US"/>
              <a:t>      to implement sequential circuits.</a:t>
            </a:r>
          </a:p>
        </p:txBody>
      </p:sp>
      <p:sp>
        <p:nvSpPr>
          <p:cNvPr id="78856" name="Text Box 8"/>
          <p:cNvSpPr txBox="1">
            <a:spLocks noChangeArrowheads="1"/>
          </p:cNvSpPr>
          <p:nvPr/>
        </p:nvSpPr>
        <p:spPr bwMode="auto">
          <a:xfrm>
            <a:off x="2251075" y="5429250"/>
            <a:ext cx="477105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PLAs and PALs are usually referred to as SPLD.</a:t>
            </a:r>
          </a:p>
        </p:txBody>
      </p:sp>
    </p:spTree>
    <p:extLst>
      <p:ext uri="{BB962C8B-B14F-4D97-AF65-F5344CB8AC3E}">
        <p14:creationId xmlns:p14="http://schemas.microsoft.com/office/powerpoint/2010/main" val="1053412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2286000" y="304800"/>
            <a:ext cx="7772400" cy="685800"/>
          </a:xfrm>
        </p:spPr>
        <p:txBody>
          <a:bodyPr>
            <a:normAutofit fontScale="90000"/>
          </a:bodyPr>
          <a:lstStyle/>
          <a:p>
            <a:pPr>
              <a:defRPr/>
            </a:pPr>
            <a:r>
              <a:rPr lang="en-US" smtClean="0"/>
              <a:t>Array-Based Programmable Logic</a:t>
            </a:r>
          </a:p>
        </p:txBody>
      </p:sp>
      <p:sp>
        <p:nvSpPr>
          <p:cNvPr id="16387" name="Text Box 6"/>
          <p:cNvSpPr txBox="1">
            <a:spLocks noChangeArrowheads="1"/>
          </p:cNvSpPr>
          <p:nvPr/>
        </p:nvSpPr>
        <p:spPr bwMode="auto">
          <a:xfrm>
            <a:off x="2590800" y="5181601"/>
            <a:ext cx="615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800" b="0" i="0"/>
              <a:t>PLA</a:t>
            </a:r>
          </a:p>
        </p:txBody>
      </p:sp>
      <p:sp>
        <p:nvSpPr>
          <p:cNvPr id="16388" name="Text Box 7"/>
          <p:cNvSpPr txBox="1">
            <a:spLocks noChangeArrowheads="1"/>
          </p:cNvSpPr>
          <p:nvPr/>
        </p:nvSpPr>
        <p:spPr bwMode="auto">
          <a:xfrm>
            <a:off x="5638800" y="5257801"/>
            <a:ext cx="869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800" b="0" i="0"/>
              <a:t>PROM</a:t>
            </a:r>
          </a:p>
        </p:txBody>
      </p:sp>
      <p:sp>
        <p:nvSpPr>
          <p:cNvPr id="16389" name="Text Box 8"/>
          <p:cNvSpPr txBox="1">
            <a:spLocks noChangeArrowheads="1"/>
          </p:cNvSpPr>
          <p:nvPr/>
        </p:nvSpPr>
        <p:spPr bwMode="auto">
          <a:xfrm>
            <a:off x="8604250" y="5257801"/>
            <a:ext cx="615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800" b="0" i="0"/>
              <a:t>PAL</a:t>
            </a:r>
          </a:p>
        </p:txBody>
      </p:sp>
      <p:grpSp>
        <p:nvGrpSpPr>
          <p:cNvPr id="16390" name="Group 216"/>
          <p:cNvGrpSpPr>
            <a:grpSpLocks/>
          </p:cNvGrpSpPr>
          <p:nvPr/>
        </p:nvGrpSpPr>
        <p:grpSpPr bwMode="auto">
          <a:xfrm>
            <a:off x="1912939" y="1695451"/>
            <a:ext cx="2663825" cy="3521075"/>
            <a:chOff x="245" y="1068"/>
            <a:chExt cx="1678" cy="2218"/>
          </a:xfrm>
        </p:grpSpPr>
        <p:sp>
          <p:nvSpPr>
            <p:cNvPr id="17124" name="Freeform 16"/>
            <p:cNvSpPr>
              <a:spLocks/>
            </p:cNvSpPr>
            <p:nvPr/>
          </p:nvSpPr>
          <p:spPr bwMode="auto">
            <a:xfrm>
              <a:off x="1821" y="2992"/>
              <a:ext cx="95" cy="105"/>
            </a:xfrm>
            <a:custGeom>
              <a:avLst/>
              <a:gdLst>
                <a:gd name="T0" fmla="*/ 10039 w 37"/>
                <a:gd name="T1" fmla="*/ 0 h 41"/>
                <a:gd name="T2" fmla="*/ 5130 w 37"/>
                <a:gd name="T3" fmla="*/ 11576 h 41"/>
                <a:gd name="T4" fmla="*/ 560 w 37"/>
                <a:gd name="T5" fmla="*/ 0 h 41"/>
                <a:gd name="T6" fmla="*/ 5130 w 37"/>
                <a:gd name="T7" fmla="*/ 858 h 41"/>
                <a:gd name="T8" fmla="*/ 10039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8" y="41"/>
                  </a:cubicBezTo>
                  <a:cubicBezTo>
                    <a:pt x="0" y="31"/>
                    <a:pt x="2" y="5"/>
                    <a:pt x="2" y="0"/>
                  </a:cubicBezTo>
                  <a:cubicBezTo>
                    <a:pt x="5" y="2"/>
                    <a:pt x="11" y="3"/>
                    <a:pt x="18" y="3"/>
                  </a:cubicBezTo>
                  <a:cubicBezTo>
                    <a:pt x="25" y="3"/>
                    <a:pt x="31" y="2"/>
                    <a:pt x="35" y="0"/>
                  </a:cubicBez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25" name="Line 17"/>
            <p:cNvSpPr>
              <a:spLocks noChangeShapeType="1"/>
            </p:cNvSpPr>
            <p:nvPr/>
          </p:nvSpPr>
          <p:spPr bwMode="auto">
            <a:xfrm>
              <a:off x="286" y="1280"/>
              <a:ext cx="1" cy="165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26" name="Freeform 18"/>
            <p:cNvSpPr>
              <a:spLocks/>
            </p:cNvSpPr>
            <p:nvPr/>
          </p:nvSpPr>
          <p:spPr bwMode="auto">
            <a:xfrm>
              <a:off x="335" y="1267"/>
              <a:ext cx="41" cy="1671"/>
            </a:xfrm>
            <a:custGeom>
              <a:avLst/>
              <a:gdLst>
                <a:gd name="T0" fmla="*/ 41 w 41"/>
                <a:gd name="T1" fmla="*/ 1671 h 1671"/>
                <a:gd name="T2" fmla="*/ 41 w 41"/>
                <a:gd name="T3" fmla="*/ 46 h 1671"/>
                <a:gd name="T4" fmla="*/ 0 w 41"/>
                <a:gd name="T5" fmla="*/ 0 h 1671"/>
                <a:gd name="T6" fmla="*/ 0 60000 65536"/>
                <a:gd name="T7" fmla="*/ 0 60000 65536"/>
                <a:gd name="T8" fmla="*/ 0 60000 65536"/>
                <a:gd name="T9" fmla="*/ 0 w 41"/>
                <a:gd name="T10" fmla="*/ 0 h 1671"/>
                <a:gd name="T11" fmla="*/ 41 w 41"/>
                <a:gd name="T12" fmla="*/ 1671 h 1671"/>
              </a:gdLst>
              <a:ahLst/>
              <a:cxnLst>
                <a:cxn ang="T6">
                  <a:pos x="T0" y="T1"/>
                </a:cxn>
                <a:cxn ang="T7">
                  <a:pos x="T2" y="T3"/>
                </a:cxn>
                <a:cxn ang="T8">
                  <a:pos x="T4" y="T5"/>
                </a:cxn>
              </a:cxnLst>
              <a:rect l="T9" t="T10" r="T11" b="T12"/>
              <a:pathLst>
                <a:path w="41" h="1671">
                  <a:moveTo>
                    <a:pt x="41" y="1671"/>
                  </a:moveTo>
                  <a:lnTo>
                    <a:pt x="41" y="46"/>
                  </a:lnTo>
                  <a:lnTo>
                    <a:pt x="0" y="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27" name="Line 19"/>
            <p:cNvSpPr>
              <a:spLocks noChangeShapeType="1"/>
            </p:cNvSpPr>
            <p:nvPr/>
          </p:nvSpPr>
          <p:spPr bwMode="auto">
            <a:xfrm>
              <a:off x="464" y="1280"/>
              <a:ext cx="1" cy="165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28" name="Line 20"/>
            <p:cNvSpPr>
              <a:spLocks noChangeShapeType="1"/>
            </p:cNvSpPr>
            <p:nvPr/>
          </p:nvSpPr>
          <p:spPr bwMode="auto">
            <a:xfrm>
              <a:off x="641" y="1280"/>
              <a:ext cx="1" cy="165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29" name="Line 21"/>
            <p:cNvSpPr>
              <a:spLocks noChangeShapeType="1"/>
            </p:cNvSpPr>
            <p:nvPr/>
          </p:nvSpPr>
          <p:spPr bwMode="auto">
            <a:xfrm>
              <a:off x="818" y="1280"/>
              <a:ext cx="1" cy="165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30" name="Line 22"/>
            <p:cNvSpPr>
              <a:spLocks noChangeShapeType="1"/>
            </p:cNvSpPr>
            <p:nvPr/>
          </p:nvSpPr>
          <p:spPr bwMode="auto">
            <a:xfrm>
              <a:off x="993" y="1280"/>
              <a:ext cx="1" cy="165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31" name="Line 23"/>
            <p:cNvSpPr>
              <a:spLocks noChangeShapeType="1"/>
            </p:cNvSpPr>
            <p:nvPr/>
          </p:nvSpPr>
          <p:spPr bwMode="auto">
            <a:xfrm>
              <a:off x="1171" y="1280"/>
              <a:ext cx="1" cy="165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32" name="Freeform 24"/>
            <p:cNvSpPr>
              <a:spLocks/>
            </p:cNvSpPr>
            <p:nvPr/>
          </p:nvSpPr>
          <p:spPr bwMode="auto">
            <a:xfrm>
              <a:off x="273" y="1221"/>
              <a:ext cx="88" cy="77"/>
            </a:xfrm>
            <a:custGeom>
              <a:avLst/>
              <a:gdLst>
                <a:gd name="T0" fmla="*/ 0 w 88"/>
                <a:gd name="T1" fmla="*/ 0 h 77"/>
                <a:gd name="T2" fmla="*/ 44 w 88"/>
                <a:gd name="T3" fmla="*/ 77 h 77"/>
                <a:gd name="T4" fmla="*/ 88 w 88"/>
                <a:gd name="T5" fmla="*/ 0 h 77"/>
                <a:gd name="T6" fmla="*/ 0 w 88"/>
                <a:gd name="T7" fmla="*/ 0 h 77"/>
                <a:gd name="T8" fmla="*/ 0 60000 65536"/>
                <a:gd name="T9" fmla="*/ 0 60000 65536"/>
                <a:gd name="T10" fmla="*/ 0 60000 65536"/>
                <a:gd name="T11" fmla="*/ 0 60000 65536"/>
                <a:gd name="T12" fmla="*/ 0 w 88"/>
                <a:gd name="T13" fmla="*/ 0 h 77"/>
                <a:gd name="T14" fmla="*/ 88 w 88"/>
                <a:gd name="T15" fmla="*/ 77 h 77"/>
              </a:gdLst>
              <a:ahLst/>
              <a:cxnLst>
                <a:cxn ang="T8">
                  <a:pos x="T0" y="T1"/>
                </a:cxn>
                <a:cxn ang="T9">
                  <a:pos x="T2" y="T3"/>
                </a:cxn>
                <a:cxn ang="T10">
                  <a:pos x="T4" y="T5"/>
                </a:cxn>
                <a:cxn ang="T11">
                  <a:pos x="T6" y="T7"/>
                </a:cxn>
              </a:cxnLst>
              <a:rect l="T12" t="T13" r="T14" b="T15"/>
              <a:pathLst>
                <a:path w="88" h="77">
                  <a:moveTo>
                    <a:pt x="0" y="0"/>
                  </a:moveTo>
                  <a:lnTo>
                    <a:pt x="44" y="77"/>
                  </a:lnTo>
                  <a:lnTo>
                    <a:pt x="88" y="0"/>
                  </a:ln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33" name="Oval 25"/>
            <p:cNvSpPr>
              <a:spLocks noChangeArrowheads="1"/>
            </p:cNvSpPr>
            <p:nvPr/>
          </p:nvSpPr>
          <p:spPr bwMode="auto">
            <a:xfrm>
              <a:off x="276" y="1257"/>
              <a:ext cx="23" cy="23"/>
            </a:xfrm>
            <a:prstGeom prst="ellipse">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34" name="Line 26"/>
            <p:cNvSpPr>
              <a:spLocks noChangeShapeType="1"/>
            </p:cNvSpPr>
            <p:nvPr/>
          </p:nvSpPr>
          <p:spPr bwMode="auto">
            <a:xfrm flipV="1">
              <a:off x="317" y="1177"/>
              <a:ext cx="1" cy="4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35" name="Rectangle 27"/>
            <p:cNvSpPr>
              <a:spLocks noChangeArrowheads="1"/>
            </p:cNvSpPr>
            <p:nvPr/>
          </p:nvSpPr>
          <p:spPr bwMode="auto">
            <a:xfrm>
              <a:off x="286" y="1068"/>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7136" name="Rectangle 28"/>
            <p:cNvSpPr>
              <a:spLocks noChangeArrowheads="1"/>
            </p:cNvSpPr>
            <p:nvPr/>
          </p:nvSpPr>
          <p:spPr bwMode="auto">
            <a:xfrm>
              <a:off x="318" y="1105"/>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5</a:t>
              </a:r>
              <a:endParaRPr lang="en-US" altLang="en-US" b="0"/>
            </a:p>
          </p:txBody>
        </p:sp>
        <p:sp>
          <p:nvSpPr>
            <p:cNvPr id="17137" name="Freeform 29"/>
            <p:cNvSpPr>
              <a:spLocks/>
            </p:cNvSpPr>
            <p:nvPr/>
          </p:nvSpPr>
          <p:spPr bwMode="auto">
            <a:xfrm>
              <a:off x="451" y="1221"/>
              <a:ext cx="87" cy="77"/>
            </a:xfrm>
            <a:custGeom>
              <a:avLst/>
              <a:gdLst>
                <a:gd name="T0" fmla="*/ 0 w 87"/>
                <a:gd name="T1" fmla="*/ 0 h 77"/>
                <a:gd name="T2" fmla="*/ 43 w 87"/>
                <a:gd name="T3" fmla="*/ 77 h 77"/>
                <a:gd name="T4" fmla="*/ 87 w 87"/>
                <a:gd name="T5" fmla="*/ 0 h 77"/>
                <a:gd name="T6" fmla="*/ 0 w 87"/>
                <a:gd name="T7" fmla="*/ 0 h 77"/>
                <a:gd name="T8" fmla="*/ 0 60000 65536"/>
                <a:gd name="T9" fmla="*/ 0 60000 65536"/>
                <a:gd name="T10" fmla="*/ 0 60000 65536"/>
                <a:gd name="T11" fmla="*/ 0 60000 65536"/>
                <a:gd name="T12" fmla="*/ 0 w 87"/>
                <a:gd name="T13" fmla="*/ 0 h 77"/>
                <a:gd name="T14" fmla="*/ 87 w 87"/>
                <a:gd name="T15" fmla="*/ 77 h 77"/>
              </a:gdLst>
              <a:ahLst/>
              <a:cxnLst>
                <a:cxn ang="T8">
                  <a:pos x="T0" y="T1"/>
                </a:cxn>
                <a:cxn ang="T9">
                  <a:pos x="T2" y="T3"/>
                </a:cxn>
                <a:cxn ang="T10">
                  <a:pos x="T4" y="T5"/>
                </a:cxn>
                <a:cxn ang="T11">
                  <a:pos x="T6" y="T7"/>
                </a:cxn>
              </a:cxnLst>
              <a:rect l="T12" t="T13" r="T14" b="T15"/>
              <a:pathLst>
                <a:path w="87" h="77">
                  <a:moveTo>
                    <a:pt x="0" y="0"/>
                  </a:moveTo>
                  <a:lnTo>
                    <a:pt x="43" y="77"/>
                  </a:lnTo>
                  <a:lnTo>
                    <a:pt x="87" y="0"/>
                  </a:ln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38" name="Oval 30"/>
            <p:cNvSpPr>
              <a:spLocks noChangeArrowheads="1"/>
            </p:cNvSpPr>
            <p:nvPr/>
          </p:nvSpPr>
          <p:spPr bwMode="auto">
            <a:xfrm>
              <a:off x="453" y="1257"/>
              <a:ext cx="23" cy="23"/>
            </a:xfrm>
            <a:prstGeom prst="ellipse">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39" name="Line 31"/>
            <p:cNvSpPr>
              <a:spLocks noChangeShapeType="1"/>
            </p:cNvSpPr>
            <p:nvPr/>
          </p:nvSpPr>
          <p:spPr bwMode="auto">
            <a:xfrm flipV="1">
              <a:off x="494" y="1177"/>
              <a:ext cx="1" cy="4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40" name="Rectangle 32"/>
            <p:cNvSpPr>
              <a:spLocks noChangeArrowheads="1"/>
            </p:cNvSpPr>
            <p:nvPr/>
          </p:nvSpPr>
          <p:spPr bwMode="auto">
            <a:xfrm>
              <a:off x="463" y="1068"/>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7141" name="Rectangle 33"/>
            <p:cNvSpPr>
              <a:spLocks noChangeArrowheads="1"/>
            </p:cNvSpPr>
            <p:nvPr/>
          </p:nvSpPr>
          <p:spPr bwMode="auto">
            <a:xfrm>
              <a:off x="495" y="1105"/>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4</a:t>
              </a:r>
              <a:endParaRPr lang="en-US" altLang="en-US" b="0"/>
            </a:p>
          </p:txBody>
        </p:sp>
        <p:sp>
          <p:nvSpPr>
            <p:cNvPr id="17142" name="Rectangle 34"/>
            <p:cNvSpPr>
              <a:spLocks noChangeArrowheads="1"/>
            </p:cNvSpPr>
            <p:nvPr/>
          </p:nvSpPr>
          <p:spPr bwMode="auto">
            <a:xfrm>
              <a:off x="1819" y="3171"/>
              <a:ext cx="6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7143" name="Rectangle 35"/>
            <p:cNvSpPr>
              <a:spLocks noChangeArrowheads="1"/>
            </p:cNvSpPr>
            <p:nvPr/>
          </p:nvSpPr>
          <p:spPr bwMode="auto">
            <a:xfrm>
              <a:off x="1887" y="3209"/>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0</a:t>
              </a:r>
              <a:endParaRPr lang="en-US" altLang="en-US" b="0"/>
            </a:p>
          </p:txBody>
        </p:sp>
        <p:sp>
          <p:nvSpPr>
            <p:cNvPr id="17144" name="Freeform 36"/>
            <p:cNvSpPr>
              <a:spLocks/>
            </p:cNvSpPr>
            <p:nvPr/>
          </p:nvSpPr>
          <p:spPr bwMode="auto">
            <a:xfrm>
              <a:off x="628" y="1221"/>
              <a:ext cx="88" cy="77"/>
            </a:xfrm>
            <a:custGeom>
              <a:avLst/>
              <a:gdLst>
                <a:gd name="T0" fmla="*/ 0 w 88"/>
                <a:gd name="T1" fmla="*/ 0 h 77"/>
                <a:gd name="T2" fmla="*/ 44 w 88"/>
                <a:gd name="T3" fmla="*/ 77 h 77"/>
                <a:gd name="T4" fmla="*/ 88 w 88"/>
                <a:gd name="T5" fmla="*/ 0 h 77"/>
                <a:gd name="T6" fmla="*/ 0 w 88"/>
                <a:gd name="T7" fmla="*/ 0 h 77"/>
                <a:gd name="T8" fmla="*/ 0 60000 65536"/>
                <a:gd name="T9" fmla="*/ 0 60000 65536"/>
                <a:gd name="T10" fmla="*/ 0 60000 65536"/>
                <a:gd name="T11" fmla="*/ 0 60000 65536"/>
                <a:gd name="T12" fmla="*/ 0 w 88"/>
                <a:gd name="T13" fmla="*/ 0 h 77"/>
                <a:gd name="T14" fmla="*/ 88 w 88"/>
                <a:gd name="T15" fmla="*/ 77 h 77"/>
              </a:gdLst>
              <a:ahLst/>
              <a:cxnLst>
                <a:cxn ang="T8">
                  <a:pos x="T0" y="T1"/>
                </a:cxn>
                <a:cxn ang="T9">
                  <a:pos x="T2" y="T3"/>
                </a:cxn>
                <a:cxn ang="T10">
                  <a:pos x="T4" y="T5"/>
                </a:cxn>
                <a:cxn ang="T11">
                  <a:pos x="T6" y="T7"/>
                </a:cxn>
              </a:cxnLst>
              <a:rect l="T12" t="T13" r="T14" b="T15"/>
              <a:pathLst>
                <a:path w="88" h="77">
                  <a:moveTo>
                    <a:pt x="0" y="0"/>
                  </a:moveTo>
                  <a:lnTo>
                    <a:pt x="44" y="77"/>
                  </a:lnTo>
                  <a:lnTo>
                    <a:pt x="88" y="0"/>
                  </a:ln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45" name="Oval 37"/>
            <p:cNvSpPr>
              <a:spLocks noChangeArrowheads="1"/>
            </p:cNvSpPr>
            <p:nvPr/>
          </p:nvSpPr>
          <p:spPr bwMode="auto">
            <a:xfrm>
              <a:off x="628" y="1257"/>
              <a:ext cx="23" cy="23"/>
            </a:xfrm>
            <a:prstGeom prst="ellipse">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46" name="Line 38"/>
            <p:cNvSpPr>
              <a:spLocks noChangeShapeType="1"/>
            </p:cNvSpPr>
            <p:nvPr/>
          </p:nvSpPr>
          <p:spPr bwMode="auto">
            <a:xfrm flipV="1">
              <a:off x="672" y="1177"/>
              <a:ext cx="1" cy="4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47" name="Rectangle 39"/>
            <p:cNvSpPr>
              <a:spLocks noChangeArrowheads="1"/>
            </p:cNvSpPr>
            <p:nvPr/>
          </p:nvSpPr>
          <p:spPr bwMode="auto">
            <a:xfrm>
              <a:off x="640" y="1068"/>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7148" name="Rectangle 40"/>
            <p:cNvSpPr>
              <a:spLocks noChangeArrowheads="1"/>
            </p:cNvSpPr>
            <p:nvPr/>
          </p:nvSpPr>
          <p:spPr bwMode="auto">
            <a:xfrm>
              <a:off x="672" y="1105"/>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3</a:t>
              </a:r>
              <a:endParaRPr lang="en-US" altLang="en-US" b="0"/>
            </a:p>
          </p:txBody>
        </p:sp>
        <p:sp>
          <p:nvSpPr>
            <p:cNvPr id="17149" name="Freeform 41"/>
            <p:cNvSpPr>
              <a:spLocks/>
            </p:cNvSpPr>
            <p:nvPr/>
          </p:nvSpPr>
          <p:spPr bwMode="auto">
            <a:xfrm>
              <a:off x="803" y="1221"/>
              <a:ext cx="90" cy="77"/>
            </a:xfrm>
            <a:custGeom>
              <a:avLst/>
              <a:gdLst>
                <a:gd name="T0" fmla="*/ 0 w 90"/>
                <a:gd name="T1" fmla="*/ 0 h 77"/>
                <a:gd name="T2" fmla="*/ 46 w 90"/>
                <a:gd name="T3" fmla="*/ 77 h 77"/>
                <a:gd name="T4" fmla="*/ 90 w 90"/>
                <a:gd name="T5" fmla="*/ 0 h 77"/>
                <a:gd name="T6" fmla="*/ 0 w 90"/>
                <a:gd name="T7" fmla="*/ 0 h 77"/>
                <a:gd name="T8" fmla="*/ 0 60000 65536"/>
                <a:gd name="T9" fmla="*/ 0 60000 65536"/>
                <a:gd name="T10" fmla="*/ 0 60000 65536"/>
                <a:gd name="T11" fmla="*/ 0 60000 65536"/>
                <a:gd name="T12" fmla="*/ 0 w 90"/>
                <a:gd name="T13" fmla="*/ 0 h 77"/>
                <a:gd name="T14" fmla="*/ 90 w 90"/>
                <a:gd name="T15" fmla="*/ 77 h 77"/>
              </a:gdLst>
              <a:ahLst/>
              <a:cxnLst>
                <a:cxn ang="T8">
                  <a:pos x="T0" y="T1"/>
                </a:cxn>
                <a:cxn ang="T9">
                  <a:pos x="T2" y="T3"/>
                </a:cxn>
                <a:cxn ang="T10">
                  <a:pos x="T4" y="T5"/>
                </a:cxn>
                <a:cxn ang="T11">
                  <a:pos x="T6" y="T7"/>
                </a:cxn>
              </a:cxnLst>
              <a:rect l="T12" t="T13" r="T14" b="T15"/>
              <a:pathLst>
                <a:path w="90" h="77">
                  <a:moveTo>
                    <a:pt x="0" y="0"/>
                  </a:moveTo>
                  <a:lnTo>
                    <a:pt x="46" y="77"/>
                  </a:lnTo>
                  <a:lnTo>
                    <a:pt x="90" y="0"/>
                  </a:ln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50" name="Oval 42"/>
            <p:cNvSpPr>
              <a:spLocks noChangeArrowheads="1"/>
            </p:cNvSpPr>
            <p:nvPr/>
          </p:nvSpPr>
          <p:spPr bwMode="auto">
            <a:xfrm>
              <a:off x="806" y="1257"/>
              <a:ext cx="23" cy="23"/>
            </a:xfrm>
            <a:prstGeom prst="ellipse">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51" name="Line 43"/>
            <p:cNvSpPr>
              <a:spLocks noChangeShapeType="1"/>
            </p:cNvSpPr>
            <p:nvPr/>
          </p:nvSpPr>
          <p:spPr bwMode="auto">
            <a:xfrm flipV="1">
              <a:off x="849" y="1177"/>
              <a:ext cx="1" cy="4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52" name="Rectangle 44"/>
            <p:cNvSpPr>
              <a:spLocks noChangeArrowheads="1"/>
            </p:cNvSpPr>
            <p:nvPr/>
          </p:nvSpPr>
          <p:spPr bwMode="auto">
            <a:xfrm>
              <a:off x="817" y="1068"/>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7153" name="Rectangle 45"/>
            <p:cNvSpPr>
              <a:spLocks noChangeArrowheads="1"/>
            </p:cNvSpPr>
            <p:nvPr/>
          </p:nvSpPr>
          <p:spPr bwMode="auto">
            <a:xfrm>
              <a:off x="849" y="1105"/>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2</a:t>
              </a:r>
              <a:endParaRPr lang="en-US" altLang="en-US" b="0"/>
            </a:p>
          </p:txBody>
        </p:sp>
        <p:sp>
          <p:nvSpPr>
            <p:cNvPr id="17154" name="Freeform 46"/>
            <p:cNvSpPr>
              <a:spLocks/>
            </p:cNvSpPr>
            <p:nvPr/>
          </p:nvSpPr>
          <p:spPr bwMode="auto">
            <a:xfrm>
              <a:off x="980" y="1221"/>
              <a:ext cx="88" cy="77"/>
            </a:xfrm>
            <a:custGeom>
              <a:avLst/>
              <a:gdLst>
                <a:gd name="T0" fmla="*/ 0 w 88"/>
                <a:gd name="T1" fmla="*/ 0 h 77"/>
                <a:gd name="T2" fmla="*/ 44 w 88"/>
                <a:gd name="T3" fmla="*/ 77 h 77"/>
                <a:gd name="T4" fmla="*/ 88 w 88"/>
                <a:gd name="T5" fmla="*/ 0 h 77"/>
                <a:gd name="T6" fmla="*/ 0 w 88"/>
                <a:gd name="T7" fmla="*/ 0 h 77"/>
                <a:gd name="T8" fmla="*/ 0 60000 65536"/>
                <a:gd name="T9" fmla="*/ 0 60000 65536"/>
                <a:gd name="T10" fmla="*/ 0 60000 65536"/>
                <a:gd name="T11" fmla="*/ 0 60000 65536"/>
                <a:gd name="T12" fmla="*/ 0 w 88"/>
                <a:gd name="T13" fmla="*/ 0 h 77"/>
                <a:gd name="T14" fmla="*/ 88 w 88"/>
                <a:gd name="T15" fmla="*/ 77 h 77"/>
              </a:gdLst>
              <a:ahLst/>
              <a:cxnLst>
                <a:cxn ang="T8">
                  <a:pos x="T0" y="T1"/>
                </a:cxn>
                <a:cxn ang="T9">
                  <a:pos x="T2" y="T3"/>
                </a:cxn>
                <a:cxn ang="T10">
                  <a:pos x="T4" y="T5"/>
                </a:cxn>
                <a:cxn ang="T11">
                  <a:pos x="T6" y="T7"/>
                </a:cxn>
              </a:cxnLst>
              <a:rect l="T12" t="T13" r="T14" b="T15"/>
              <a:pathLst>
                <a:path w="88" h="77">
                  <a:moveTo>
                    <a:pt x="0" y="0"/>
                  </a:moveTo>
                  <a:lnTo>
                    <a:pt x="44" y="77"/>
                  </a:lnTo>
                  <a:lnTo>
                    <a:pt x="88" y="0"/>
                  </a:ln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55" name="Oval 47"/>
            <p:cNvSpPr>
              <a:spLocks noChangeArrowheads="1"/>
            </p:cNvSpPr>
            <p:nvPr/>
          </p:nvSpPr>
          <p:spPr bwMode="auto">
            <a:xfrm>
              <a:off x="983" y="1257"/>
              <a:ext cx="23" cy="23"/>
            </a:xfrm>
            <a:prstGeom prst="ellipse">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56" name="Line 48"/>
            <p:cNvSpPr>
              <a:spLocks noChangeShapeType="1"/>
            </p:cNvSpPr>
            <p:nvPr/>
          </p:nvSpPr>
          <p:spPr bwMode="auto">
            <a:xfrm flipV="1">
              <a:off x="1024" y="1177"/>
              <a:ext cx="1" cy="4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57" name="Rectangle 49"/>
            <p:cNvSpPr>
              <a:spLocks noChangeArrowheads="1"/>
            </p:cNvSpPr>
            <p:nvPr/>
          </p:nvSpPr>
          <p:spPr bwMode="auto">
            <a:xfrm>
              <a:off x="993" y="1068"/>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7158" name="Rectangle 50"/>
            <p:cNvSpPr>
              <a:spLocks noChangeArrowheads="1"/>
            </p:cNvSpPr>
            <p:nvPr/>
          </p:nvSpPr>
          <p:spPr bwMode="auto">
            <a:xfrm>
              <a:off x="1025" y="1105"/>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1</a:t>
              </a:r>
              <a:endParaRPr lang="en-US" altLang="en-US" b="0"/>
            </a:p>
          </p:txBody>
        </p:sp>
        <p:sp>
          <p:nvSpPr>
            <p:cNvPr id="17159" name="Freeform 51"/>
            <p:cNvSpPr>
              <a:spLocks/>
            </p:cNvSpPr>
            <p:nvPr/>
          </p:nvSpPr>
          <p:spPr bwMode="auto">
            <a:xfrm>
              <a:off x="1158" y="1221"/>
              <a:ext cx="87" cy="77"/>
            </a:xfrm>
            <a:custGeom>
              <a:avLst/>
              <a:gdLst>
                <a:gd name="T0" fmla="*/ 0 w 87"/>
                <a:gd name="T1" fmla="*/ 0 h 77"/>
                <a:gd name="T2" fmla="*/ 43 w 87"/>
                <a:gd name="T3" fmla="*/ 77 h 77"/>
                <a:gd name="T4" fmla="*/ 87 w 87"/>
                <a:gd name="T5" fmla="*/ 0 h 77"/>
                <a:gd name="T6" fmla="*/ 0 w 87"/>
                <a:gd name="T7" fmla="*/ 0 h 77"/>
                <a:gd name="T8" fmla="*/ 0 60000 65536"/>
                <a:gd name="T9" fmla="*/ 0 60000 65536"/>
                <a:gd name="T10" fmla="*/ 0 60000 65536"/>
                <a:gd name="T11" fmla="*/ 0 60000 65536"/>
                <a:gd name="T12" fmla="*/ 0 w 87"/>
                <a:gd name="T13" fmla="*/ 0 h 77"/>
                <a:gd name="T14" fmla="*/ 87 w 87"/>
                <a:gd name="T15" fmla="*/ 77 h 77"/>
              </a:gdLst>
              <a:ahLst/>
              <a:cxnLst>
                <a:cxn ang="T8">
                  <a:pos x="T0" y="T1"/>
                </a:cxn>
                <a:cxn ang="T9">
                  <a:pos x="T2" y="T3"/>
                </a:cxn>
                <a:cxn ang="T10">
                  <a:pos x="T4" y="T5"/>
                </a:cxn>
                <a:cxn ang="T11">
                  <a:pos x="T6" y="T7"/>
                </a:cxn>
              </a:cxnLst>
              <a:rect l="T12" t="T13" r="T14" b="T15"/>
              <a:pathLst>
                <a:path w="87" h="77">
                  <a:moveTo>
                    <a:pt x="0" y="0"/>
                  </a:moveTo>
                  <a:lnTo>
                    <a:pt x="43" y="77"/>
                  </a:lnTo>
                  <a:lnTo>
                    <a:pt x="87" y="0"/>
                  </a:ln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60" name="Oval 52"/>
            <p:cNvSpPr>
              <a:spLocks noChangeArrowheads="1"/>
            </p:cNvSpPr>
            <p:nvPr/>
          </p:nvSpPr>
          <p:spPr bwMode="auto">
            <a:xfrm>
              <a:off x="1160" y="1257"/>
              <a:ext cx="23" cy="23"/>
            </a:xfrm>
            <a:prstGeom prst="ellipse">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61" name="Line 53"/>
            <p:cNvSpPr>
              <a:spLocks noChangeShapeType="1"/>
            </p:cNvSpPr>
            <p:nvPr/>
          </p:nvSpPr>
          <p:spPr bwMode="auto">
            <a:xfrm flipV="1">
              <a:off x="1201" y="1177"/>
              <a:ext cx="1" cy="4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62" name="Rectangle 54"/>
            <p:cNvSpPr>
              <a:spLocks noChangeArrowheads="1"/>
            </p:cNvSpPr>
            <p:nvPr/>
          </p:nvSpPr>
          <p:spPr bwMode="auto">
            <a:xfrm>
              <a:off x="1170" y="1068"/>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7163" name="Rectangle 55"/>
            <p:cNvSpPr>
              <a:spLocks noChangeArrowheads="1"/>
            </p:cNvSpPr>
            <p:nvPr/>
          </p:nvSpPr>
          <p:spPr bwMode="auto">
            <a:xfrm>
              <a:off x="1202" y="1105"/>
              <a:ext cx="36" cy="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0</a:t>
              </a:r>
              <a:endParaRPr lang="en-US" altLang="en-US" b="0"/>
            </a:p>
          </p:txBody>
        </p:sp>
        <p:sp>
          <p:nvSpPr>
            <p:cNvPr id="17164" name="Freeform 56"/>
            <p:cNvSpPr>
              <a:spLocks/>
            </p:cNvSpPr>
            <p:nvPr/>
          </p:nvSpPr>
          <p:spPr bwMode="auto">
            <a:xfrm>
              <a:off x="512" y="1267"/>
              <a:ext cx="42" cy="1671"/>
            </a:xfrm>
            <a:custGeom>
              <a:avLst/>
              <a:gdLst>
                <a:gd name="T0" fmla="*/ 42 w 42"/>
                <a:gd name="T1" fmla="*/ 1671 h 1671"/>
                <a:gd name="T2" fmla="*/ 42 w 42"/>
                <a:gd name="T3" fmla="*/ 46 h 1671"/>
                <a:gd name="T4" fmla="*/ 0 w 42"/>
                <a:gd name="T5" fmla="*/ 0 h 1671"/>
                <a:gd name="T6" fmla="*/ 0 60000 65536"/>
                <a:gd name="T7" fmla="*/ 0 60000 65536"/>
                <a:gd name="T8" fmla="*/ 0 60000 65536"/>
                <a:gd name="T9" fmla="*/ 0 w 42"/>
                <a:gd name="T10" fmla="*/ 0 h 1671"/>
                <a:gd name="T11" fmla="*/ 42 w 42"/>
                <a:gd name="T12" fmla="*/ 1671 h 1671"/>
              </a:gdLst>
              <a:ahLst/>
              <a:cxnLst>
                <a:cxn ang="T6">
                  <a:pos x="T0" y="T1"/>
                </a:cxn>
                <a:cxn ang="T7">
                  <a:pos x="T2" y="T3"/>
                </a:cxn>
                <a:cxn ang="T8">
                  <a:pos x="T4" y="T5"/>
                </a:cxn>
              </a:cxnLst>
              <a:rect l="T9" t="T10" r="T11" b="T12"/>
              <a:pathLst>
                <a:path w="42" h="1671">
                  <a:moveTo>
                    <a:pt x="42" y="1671"/>
                  </a:moveTo>
                  <a:lnTo>
                    <a:pt x="42" y="46"/>
                  </a:lnTo>
                  <a:lnTo>
                    <a:pt x="0" y="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65" name="Freeform 57"/>
            <p:cNvSpPr>
              <a:spLocks/>
            </p:cNvSpPr>
            <p:nvPr/>
          </p:nvSpPr>
          <p:spPr bwMode="auto">
            <a:xfrm>
              <a:off x="687" y="1267"/>
              <a:ext cx="41" cy="1671"/>
            </a:xfrm>
            <a:custGeom>
              <a:avLst/>
              <a:gdLst>
                <a:gd name="T0" fmla="*/ 0 w 41"/>
                <a:gd name="T1" fmla="*/ 0 h 1671"/>
                <a:gd name="T2" fmla="*/ 41 w 41"/>
                <a:gd name="T3" fmla="*/ 46 h 1671"/>
                <a:gd name="T4" fmla="*/ 41 w 41"/>
                <a:gd name="T5" fmla="*/ 1671 h 1671"/>
                <a:gd name="T6" fmla="*/ 0 60000 65536"/>
                <a:gd name="T7" fmla="*/ 0 60000 65536"/>
                <a:gd name="T8" fmla="*/ 0 60000 65536"/>
                <a:gd name="T9" fmla="*/ 0 w 41"/>
                <a:gd name="T10" fmla="*/ 0 h 1671"/>
                <a:gd name="T11" fmla="*/ 41 w 41"/>
                <a:gd name="T12" fmla="*/ 1671 h 1671"/>
              </a:gdLst>
              <a:ahLst/>
              <a:cxnLst>
                <a:cxn ang="T6">
                  <a:pos x="T0" y="T1"/>
                </a:cxn>
                <a:cxn ang="T7">
                  <a:pos x="T2" y="T3"/>
                </a:cxn>
                <a:cxn ang="T8">
                  <a:pos x="T4" y="T5"/>
                </a:cxn>
              </a:cxnLst>
              <a:rect l="T9" t="T10" r="T11" b="T12"/>
              <a:pathLst>
                <a:path w="41" h="1671">
                  <a:moveTo>
                    <a:pt x="0" y="0"/>
                  </a:moveTo>
                  <a:lnTo>
                    <a:pt x="41" y="46"/>
                  </a:lnTo>
                  <a:lnTo>
                    <a:pt x="41" y="1671"/>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66" name="Freeform 58"/>
            <p:cNvSpPr>
              <a:spLocks/>
            </p:cNvSpPr>
            <p:nvPr/>
          </p:nvSpPr>
          <p:spPr bwMode="auto">
            <a:xfrm>
              <a:off x="865" y="1267"/>
              <a:ext cx="41" cy="1671"/>
            </a:xfrm>
            <a:custGeom>
              <a:avLst/>
              <a:gdLst>
                <a:gd name="T0" fmla="*/ 0 w 41"/>
                <a:gd name="T1" fmla="*/ 0 h 1671"/>
                <a:gd name="T2" fmla="*/ 41 w 41"/>
                <a:gd name="T3" fmla="*/ 46 h 1671"/>
                <a:gd name="T4" fmla="*/ 41 w 41"/>
                <a:gd name="T5" fmla="*/ 1671 h 1671"/>
                <a:gd name="T6" fmla="*/ 0 60000 65536"/>
                <a:gd name="T7" fmla="*/ 0 60000 65536"/>
                <a:gd name="T8" fmla="*/ 0 60000 65536"/>
                <a:gd name="T9" fmla="*/ 0 w 41"/>
                <a:gd name="T10" fmla="*/ 0 h 1671"/>
                <a:gd name="T11" fmla="*/ 41 w 41"/>
                <a:gd name="T12" fmla="*/ 1671 h 1671"/>
              </a:gdLst>
              <a:ahLst/>
              <a:cxnLst>
                <a:cxn ang="T6">
                  <a:pos x="T0" y="T1"/>
                </a:cxn>
                <a:cxn ang="T7">
                  <a:pos x="T2" y="T3"/>
                </a:cxn>
                <a:cxn ang="T8">
                  <a:pos x="T4" y="T5"/>
                </a:cxn>
              </a:cxnLst>
              <a:rect l="T9" t="T10" r="T11" b="T12"/>
              <a:pathLst>
                <a:path w="41" h="1671">
                  <a:moveTo>
                    <a:pt x="0" y="0"/>
                  </a:moveTo>
                  <a:lnTo>
                    <a:pt x="41" y="46"/>
                  </a:lnTo>
                  <a:lnTo>
                    <a:pt x="41" y="1671"/>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67" name="Freeform 59"/>
            <p:cNvSpPr>
              <a:spLocks/>
            </p:cNvSpPr>
            <p:nvPr/>
          </p:nvSpPr>
          <p:spPr bwMode="auto">
            <a:xfrm>
              <a:off x="1042" y="1267"/>
              <a:ext cx="41" cy="1671"/>
            </a:xfrm>
            <a:custGeom>
              <a:avLst/>
              <a:gdLst>
                <a:gd name="T0" fmla="*/ 0 w 41"/>
                <a:gd name="T1" fmla="*/ 0 h 1671"/>
                <a:gd name="T2" fmla="*/ 41 w 41"/>
                <a:gd name="T3" fmla="*/ 46 h 1671"/>
                <a:gd name="T4" fmla="*/ 41 w 41"/>
                <a:gd name="T5" fmla="*/ 1671 h 1671"/>
                <a:gd name="T6" fmla="*/ 0 60000 65536"/>
                <a:gd name="T7" fmla="*/ 0 60000 65536"/>
                <a:gd name="T8" fmla="*/ 0 60000 65536"/>
                <a:gd name="T9" fmla="*/ 0 w 41"/>
                <a:gd name="T10" fmla="*/ 0 h 1671"/>
                <a:gd name="T11" fmla="*/ 41 w 41"/>
                <a:gd name="T12" fmla="*/ 1671 h 1671"/>
              </a:gdLst>
              <a:ahLst/>
              <a:cxnLst>
                <a:cxn ang="T6">
                  <a:pos x="T0" y="T1"/>
                </a:cxn>
                <a:cxn ang="T7">
                  <a:pos x="T2" y="T3"/>
                </a:cxn>
                <a:cxn ang="T8">
                  <a:pos x="T4" y="T5"/>
                </a:cxn>
              </a:cxnLst>
              <a:rect l="T9" t="T10" r="T11" b="T12"/>
              <a:pathLst>
                <a:path w="41" h="1671">
                  <a:moveTo>
                    <a:pt x="0" y="0"/>
                  </a:moveTo>
                  <a:lnTo>
                    <a:pt x="41" y="46"/>
                  </a:lnTo>
                  <a:lnTo>
                    <a:pt x="41" y="1671"/>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68" name="Freeform 60"/>
            <p:cNvSpPr>
              <a:spLocks/>
            </p:cNvSpPr>
            <p:nvPr/>
          </p:nvSpPr>
          <p:spPr bwMode="auto">
            <a:xfrm>
              <a:off x="1217" y="1267"/>
              <a:ext cx="41" cy="1671"/>
            </a:xfrm>
            <a:custGeom>
              <a:avLst/>
              <a:gdLst>
                <a:gd name="T0" fmla="*/ 0 w 41"/>
                <a:gd name="T1" fmla="*/ 0 h 1671"/>
                <a:gd name="T2" fmla="*/ 41 w 41"/>
                <a:gd name="T3" fmla="*/ 46 h 1671"/>
                <a:gd name="T4" fmla="*/ 41 w 41"/>
                <a:gd name="T5" fmla="*/ 1671 h 1671"/>
                <a:gd name="T6" fmla="*/ 0 60000 65536"/>
                <a:gd name="T7" fmla="*/ 0 60000 65536"/>
                <a:gd name="T8" fmla="*/ 0 60000 65536"/>
                <a:gd name="T9" fmla="*/ 0 w 41"/>
                <a:gd name="T10" fmla="*/ 0 h 1671"/>
                <a:gd name="T11" fmla="*/ 41 w 41"/>
                <a:gd name="T12" fmla="*/ 1671 h 1671"/>
              </a:gdLst>
              <a:ahLst/>
              <a:cxnLst>
                <a:cxn ang="T6">
                  <a:pos x="T0" y="T1"/>
                </a:cxn>
                <a:cxn ang="T7">
                  <a:pos x="T2" y="T3"/>
                </a:cxn>
                <a:cxn ang="T8">
                  <a:pos x="T4" y="T5"/>
                </a:cxn>
              </a:cxnLst>
              <a:rect l="T9" t="T10" r="T11" b="T12"/>
              <a:pathLst>
                <a:path w="41" h="1671">
                  <a:moveTo>
                    <a:pt x="0" y="0"/>
                  </a:moveTo>
                  <a:lnTo>
                    <a:pt x="41" y="46"/>
                  </a:lnTo>
                  <a:lnTo>
                    <a:pt x="41" y="1671"/>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69" name="Line 61"/>
            <p:cNvSpPr>
              <a:spLocks noChangeShapeType="1"/>
            </p:cNvSpPr>
            <p:nvPr/>
          </p:nvSpPr>
          <p:spPr bwMode="auto">
            <a:xfrm>
              <a:off x="1561" y="1295"/>
              <a:ext cx="1" cy="170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70" name="Line 62"/>
            <p:cNvSpPr>
              <a:spLocks noChangeShapeType="1"/>
            </p:cNvSpPr>
            <p:nvPr/>
          </p:nvSpPr>
          <p:spPr bwMode="auto">
            <a:xfrm>
              <a:off x="1767" y="1295"/>
              <a:ext cx="1" cy="170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71" name="Line 63"/>
            <p:cNvSpPr>
              <a:spLocks noChangeShapeType="1"/>
            </p:cNvSpPr>
            <p:nvPr/>
          </p:nvSpPr>
          <p:spPr bwMode="auto">
            <a:xfrm>
              <a:off x="1664" y="1295"/>
              <a:ext cx="1" cy="170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72" name="Line 64"/>
            <p:cNvSpPr>
              <a:spLocks noChangeShapeType="1"/>
            </p:cNvSpPr>
            <p:nvPr/>
          </p:nvSpPr>
          <p:spPr bwMode="auto">
            <a:xfrm>
              <a:off x="1867" y="1295"/>
              <a:ext cx="1" cy="1704"/>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73" name="Freeform 65"/>
            <p:cNvSpPr>
              <a:spLocks/>
            </p:cNvSpPr>
            <p:nvPr/>
          </p:nvSpPr>
          <p:spPr bwMode="auto">
            <a:xfrm>
              <a:off x="1358" y="1316"/>
              <a:ext cx="106" cy="84"/>
            </a:xfrm>
            <a:custGeom>
              <a:avLst/>
              <a:gdLst>
                <a:gd name="T0" fmla="*/ 0 w 41"/>
                <a:gd name="T1" fmla="*/ 0 h 33"/>
                <a:gd name="T2" fmla="*/ 7500 w 41"/>
                <a:gd name="T3" fmla="*/ 0 h 33"/>
                <a:gd name="T4" fmla="*/ 12231 w 41"/>
                <a:gd name="T5" fmla="*/ 4569 h 33"/>
                <a:gd name="T6" fmla="*/ 7500 w 41"/>
                <a:gd name="T7" fmla="*/ 8988 h 33"/>
                <a:gd name="T8" fmla="*/ 0 w 41"/>
                <a:gd name="T9" fmla="*/ 8988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74" name="Line 66"/>
            <p:cNvSpPr>
              <a:spLocks noChangeShapeType="1"/>
            </p:cNvSpPr>
            <p:nvPr/>
          </p:nvSpPr>
          <p:spPr bwMode="auto">
            <a:xfrm>
              <a:off x="245" y="1359"/>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75" name="Oval 67"/>
            <p:cNvSpPr>
              <a:spLocks noChangeArrowheads="1"/>
            </p:cNvSpPr>
            <p:nvPr/>
          </p:nvSpPr>
          <p:spPr bwMode="auto">
            <a:xfrm>
              <a:off x="268"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76" name="Oval 68"/>
            <p:cNvSpPr>
              <a:spLocks noChangeArrowheads="1"/>
            </p:cNvSpPr>
            <p:nvPr/>
          </p:nvSpPr>
          <p:spPr bwMode="auto">
            <a:xfrm>
              <a:off x="358"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77" name="Oval 69"/>
            <p:cNvSpPr>
              <a:spLocks noChangeArrowheads="1"/>
            </p:cNvSpPr>
            <p:nvPr/>
          </p:nvSpPr>
          <p:spPr bwMode="auto">
            <a:xfrm>
              <a:off x="446"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78" name="Oval 70"/>
            <p:cNvSpPr>
              <a:spLocks noChangeArrowheads="1"/>
            </p:cNvSpPr>
            <p:nvPr/>
          </p:nvSpPr>
          <p:spPr bwMode="auto">
            <a:xfrm>
              <a:off x="536"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79" name="Oval 71"/>
            <p:cNvSpPr>
              <a:spLocks noChangeArrowheads="1"/>
            </p:cNvSpPr>
            <p:nvPr/>
          </p:nvSpPr>
          <p:spPr bwMode="auto">
            <a:xfrm>
              <a:off x="623"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0" name="Oval 72"/>
            <p:cNvSpPr>
              <a:spLocks noChangeArrowheads="1"/>
            </p:cNvSpPr>
            <p:nvPr/>
          </p:nvSpPr>
          <p:spPr bwMode="auto">
            <a:xfrm>
              <a:off x="710"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1" name="Oval 73"/>
            <p:cNvSpPr>
              <a:spLocks noChangeArrowheads="1"/>
            </p:cNvSpPr>
            <p:nvPr/>
          </p:nvSpPr>
          <p:spPr bwMode="auto">
            <a:xfrm>
              <a:off x="800"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2" name="Oval 74"/>
            <p:cNvSpPr>
              <a:spLocks noChangeArrowheads="1"/>
            </p:cNvSpPr>
            <p:nvPr/>
          </p:nvSpPr>
          <p:spPr bwMode="auto">
            <a:xfrm>
              <a:off x="888"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3" name="Oval 75"/>
            <p:cNvSpPr>
              <a:spLocks noChangeArrowheads="1"/>
            </p:cNvSpPr>
            <p:nvPr/>
          </p:nvSpPr>
          <p:spPr bwMode="auto">
            <a:xfrm>
              <a:off x="975"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4" name="Oval 76"/>
            <p:cNvSpPr>
              <a:spLocks noChangeArrowheads="1"/>
            </p:cNvSpPr>
            <p:nvPr/>
          </p:nvSpPr>
          <p:spPr bwMode="auto">
            <a:xfrm>
              <a:off x="1065"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5" name="Oval 77"/>
            <p:cNvSpPr>
              <a:spLocks noChangeArrowheads="1"/>
            </p:cNvSpPr>
            <p:nvPr/>
          </p:nvSpPr>
          <p:spPr bwMode="auto">
            <a:xfrm>
              <a:off x="1153"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6" name="Oval 78"/>
            <p:cNvSpPr>
              <a:spLocks noChangeArrowheads="1"/>
            </p:cNvSpPr>
            <p:nvPr/>
          </p:nvSpPr>
          <p:spPr bwMode="auto">
            <a:xfrm>
              <a:off x="1240"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7" name="Oval 79"/>
            <p:cNvSpPr>
              <a:spLocks noChangeArrowheads="1"/>
            </p:cNvSpPr>
            <p:nvPr/>
          </p:nvSpPr>
          <p:spPr bwMode="auto">
            <a:xfrm>
              <a:off x="1543"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8" name="Oval 80"/>
            <p:cNvSpPr>
              <a:spLocks noChangeArrowheads="1"/>
            </p:cNvSpPr>
            <p:nvPr/>
          </p:nvSpPr>
          <p:spPr bwMode="auto">
            <a:xfrm>
              <a:off x="1646"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89" name="Oval 81"/>
            <p:cNvSpPr>
              <a:spLocks noChangeArrowheads="1"/>
            </p:cNvSpPr>
            <p:nvPr/>
          </p:nvSpPr>
          <p:spPr bwMode="auto">
            <a:xfrm>
              <a:off x="1749"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0" name="Oval 82"/>
            <p:cNvSpPr>
              <a:spLocks noChangeArrowheads="1"/>
            </p:cNvSpPr>
            <p:nvPr/>
          </p:nvSpPr>
          <p:spPr bwMode="auto">
            <a:xfrm>
              <a:off x="1849" y="1341"/>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1" name="Line 83"/>
            <p:cNvSpPr>
              <a:spLocks noChangeShapeType="1"/>
            </p:cNvSpPr>
            <p:nvPr/>
          </p:nvSpPr>
          <p:spPr bwMode="auto">
            <a:xfrm>
              <a:off x="1464" y="1359"/>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92" name="Freeform 84"/>
            <p:cNvSpPr>
              <a:spLocks/>
            </p:cNvSpPr>
            <p:nvPr/>
          </p:nvSpPr>
          <p:spPr bwMode="auto">
            <a:xfrm>
              <a:off x="1358" y="1418"/>
              <a:ext cx="106" cy="85"/>
            </a:xfrm>
            <a:custGeom>
              <a:avLst/>
              <a:gdLst>
                <a:gd name="T0" fmla="*/ 0 w 41"/>
                <a:gd name="T1" fmla="*/ 0 h 33"/>
                <a:gd name="T2" fmla="*/ 7500 w 41"/>
                <a:gd name="T3" fmla="*/ 0 h 33"/>
                <a:gd name="T4" fmla="*/ 12231 w 41"/>
                <a:gd name="T5" fmla="*/ 4665 h 33"/>
                <a:gd name="T6" fmla="*/ 7500 w 41"/>
                <a:gd name="T7" fmla="*/ 9641 h 33"/>
                <a:gd name="T8" fmla="*/ 0 w 41"/>
                <a:gd name="T9" fmla="*/ 9641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93" name="Line 85"/>
            <p:cNvSpPr>
              <a:spLocks noChangeShapeType="1"/>
            </p:cNvSpPr>
            <p:nvPr/>
          </p:nvSpPr>
          <p:spPr bwMode="auto">
            <a:xfrm>
              <a:off x="245" y="1460"/>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94" name="Oval 86"/>
            <p:cNvSpPr>
              <a:spLocks noChangeArrowheads="1"/>
            </p:cNvSpPr>
            <p:nvPr/>
          </p:nvSpPr>
          <p:spPr bwMode="auto">
            <a:xfrm>
              <a:off x="268"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5" name="Oval 87"/>
            <p:cNvSpPr>
              <a:spLocks noChangeArrowheads="1"/>
            </p:cNvSpPr>
            <p:nvPr/>
          </p:nvSpPr>
          <p:spPr bwMode="auto">
            <a:xfrm>
              <a:off x="358"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6" name="Oval 88"/>
            <p:cNvSpPr>
              <a:spLocks noChangeArrowheads="1"/>
            </p:cNvSpPr>
            <p:nvPr/>
          </p:nvSpPr>
          <p:spPr bwMode="auto">
            <a:xfrm>
              <a:off x="446"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7" name="Oval 89"/>
            <p:cNvSpPr>
              <a:spLocks noChangeArrowheads="1"/>
            </p:cNvSpPr>
            <p:nvPr/>
          </p:nvSpPr>
          <p:spPr bwMode="auto">
            <a:xfrm>
              <a:off x="536"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8" name="Oval 90"/>
            <p:cNvSpPr>
              <a:spLocks noChangeArrowheads="1"/>
            </p:cNvSpPr>
            <p:nvPr/>
          </p:nvSpPr>
          <p:spPr bwMode="auto">
            <a:xfrm>
              <a:off x="623"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99" name="Oval 91"/>
            <p:cNvSpPr>
              <a:spLocks noChangeArrowheads="1"/>
            </p:cNvSpPr>
            <p:nvPr/>
          </p:nvSpPr>
          <p:spPr bwMode="auto">
            <a:xfrm>
              <a:off x="710"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0" name="Oval 92"/>
            <p:cNvSpPr>
              <a:spLocks noChangeArrowheads="1"/>
            </p:cNvSpPr>
            <p:nvPr/>
          </p:nvSpPr>
          <p:spPr bwMode="auto">
            <a:xfrm>
              <a:off x="800"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1" name="Oval 93"/>
            <p:cNvSpPr>
              <a:spLocks noChangeArrowheads="1"/>
            </p:cNvSpPr>
            <p:nvPr/>
          </p:nvSpPr>
          <p:spPr bwMode="auto">
            <a:xfrm>
              <a:off x="888"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2" name="Oval 94"/>
            <p:cNvSpPr>
              <a:spLocks noChangeArrowheads="1"/>
            </p:cNvSpPr>
            <p:nvPr/>
          </p:nvSpPr>
          <p:spPr bwMode="auto">
            <a:xfrm>
              <a:off x="975"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3" name="Oval 95"/>
            <p:cNvSpPr>
              <a:spLocks noChangeArrowheads="1"/>
            </p:cNvSpPr>
            <p:nvPr/>
          </p:nvSpPr>
          <p:spPr bwMode="auto">
            <a:xfrm>
              <a:off x="1065"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4" name="Oval 96"/>
            <p:cNvSpPr>
              <a:spLocks noChangeArrowheads="1"/>
            </p:cNvSpPr>
            <p:nvPr/>
          </p:nvSpPr>
          <p:spPr bwMode="auto">
            <a:xfrm>
              <a:off x="1153"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5" name="Oval 97"/>
            <p:cNvSpPr>
              <a:spLocks noChangeArrowheads="1"/>
            </p:cNvSpPr>
            <p:nvPr/>
          </p:nvSpPr>
          <p:spPr bwMode="auto">
            <a:xfrm>
              <a:off x="1240"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6" name="Oval 98"/>
            <p:cNvSpPr>
              <a:spLocks noChangeArrowheads="1"/>
            </p:cNvSpPr>
            <p:nvPr/>
          </p:nvSpPr>
          <p:spPr bwMode="auto">
            <a:xfrm>
              <a:off x="1543"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7" name="Oval 99"/>
            <p:cNvSpPr>
              <a:spLocks noChangeArrowheads="1"/>
            </p:cNvSpPr>
            <p:nvPr/>
          </p:nvSpPr>
          <p:spPr bwMode="auto">
            <a:xfrm>
              <a:off x="1646"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8" name="Oval 100"/>
            <p:cNvSpPr>
              <a:spLocks noChangeArrowheads="1"/>
            </p:cNvSpPr>
            <p:nvPr/>
          </p:nvSpPr>
          <p:spPr bwMode="auto">
            <a:xfrm>
              <a:off x="1749"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09" name="Oval 101"/>
            <p:cNvSpPr>
              <a:spLocks noChangeArrowheads="1"/>
            </p:cNvSpPr>
            <p:nvPr/>
          </p:nvSpPr>
          <p:spPr bwMode="auto">
            <a:xfrm>
              <a:off x="1849" y="1442"/>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0" name="Line 102"/>
            <p:cNvSpPr>
              <a:spLocks noChangeShapeType="1"/>
            </p:cNvSpPr>
            <p:nvPr/>
          </p:nvSpPr>
          <p:spPr bwMode="auto">
            <a:xfrm>
              <a:off x="1464" y="1460"/>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11" name="Freeform 103"/>
            <p:cNvSpPr>
              <a:spLocks/>
            </p:cNvSpPr>
            <p:nvPr/>
          </p:nvSpPr>
          <p:spPr bwMode="auto">
            <a:xfrm>
              <a:off x="1358" y="1521"/>
              <a:ext cx="106" cy="85"/>
            </a:xfrm>
            <a:custGeom>
              <a:avLst/>
              <a:gdLst>
                <a:gd name="T0" fmla="*/ 0 w 41"/>
                <a:gd name="T1" fmla="*/ 0 h 33"/>
                <a:gd name="T2" fmla="*/ 7500 w 41"/>
                <a:gd name="T3" fmla="*/ 0 h 33"/>
                <a:gd name="T4" fmla="*/ 12231 w 41"/>
                <a:gd name="T5" fmla="*/ 4665 h 33"/>
                <a:gd name="T6" fmla="*/ 7500 w 41"/>
                <a:gd name="T7" fmla="*/ 9641 h 33"/>
                <a:gd name="T8" fmla="*/ 0 w 41"/>
                <a:gd name="T9" fmla="*/ 9641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212" name="Line 104"/>
            <p:cNvSpPr>
              <a:spLocks noChangeShapeType="1"/>
            </p:cNvSpPr>
            <p:nvPr/>
          </p:nvSpPr>
          <p:spPr bwMode="auto">
            <a:xfrm>
              <a:off x="245" y="1562"/>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13" name="Oval 105"/>
            <p:cNvSpPr>
              <a:spLocks noChangeArrowheads="1"/>
            </p:cNvSpPr>
            <p:nvPr/>
          </p:nvSpPr>
          <p:spPr bwMode="auto">
            <a:xfrm>
              <a:off x="268"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4" name="Oval 106"/>
            <p:cNvSpPr>
              <a:spLocks noChangeArrowheads="1"/>
            </p:cNvSpPr>
            <p:nvPr/>
          </p:nvSpPr>
          <p:spPr bwMode="auto">
            <a:xfrm>
              <a:off x="358"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5" name="Oval 107"/>
            <p:cNvSpPr>
              <a:spLocks noChangeArrowheads="1"/>
            </p:cNvSpPr>
            <p:nvPr/>
          </p:nvSpPr>
          <p:spPr bwMode="auto">
            <a:xfrm>
              <a:off x="446"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6" name="Oval 108"/>
            <p:cNvSpPr>
              <a:spLocks noChangeArrowheads="1"/>
            </p:cNvSpPr>
            <p:nvPr/>
          </p:nvSpPr>
          <p:spPr bwMode="auto">
            <a:xfrm>
              <a:off x="536"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7" name="Oval 109"/>
            <p:cNvSpPr>
              <a:spLocks noChangeArrowheads="1"/>
            </p:cNvSpPr>
            <p:nvPr/>
          </p:nvSpPr>
          <p:spPr bwMode="auto">
            <a:xfrm>
              <a:off x="623"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8" name="Oval 110"/>
            <p:cNvSpPr>
              <a:spLocks noChangeArrowheads="1"/>
            </p:cNvSpPr>
            <p:nvPr/>
          </p:nvSpPr>
          <p:spPr bwMode="auto">
            <a:xfrm>
              <a:off x="710"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19" name="Oval 111"/>
            <p:cNvSpPr>
              <a:spLocks noChangeArrowheads="1"/>
            </p:cNvSpPr>
            <p:nvPr/>
          </p:nvSpPr>
          <p:spPr bwMode="auto">
            <a:xfrm>
              <a:off x="800"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0" name="Oval 112"/>
            <p:cNvSpPr>
              <a:spLocks noChangeArrowheads="1"/>
            </p:cNvSpPr>
            <p:nvPr/>
          </p:nvSpPr>
          <p:spPr bwMode="auto">
            <a:xfrm>
              <a:off x="888"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1" name="Oval 113"/>
            <p:cNvSpPr>
              <a:spLocks noChangeArrowheads="1"/>
            </p:cNvSpPr>
            <p:nvPr/>
          </p:nvSpPr>
          <p:spPr bwMode="auto">
            <a:xfrm>
              <a:off x="975"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2" name="Oval 114"/>
            <p:cNvSpPr>
              <a:spLocks noChangeArrowheads="1"/>
            </p:cNvSpPr>
            <p:nvPr/>
          </p:nvSpPr>
          <p:spPr bwMode="auto">
            <a:xfrm>
              <a:off x="1065"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3" name="Oval 115"/>
            <p:cNvSpPr>
              <a:spLocks noChangeArrowheads="1"/>
            </p:cNvSpPr>
            <p:nvPr/>
          </p:nvSpPr>
          <p:spPr bwMode="auto">
            <a:xfrm>
              <a:off x="1153"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4" name="Oval 116"/>
            <p:cNvSpPr>
              <a:spLocks noChangeArrowheads="1"/>
            </p:cNvSpPr>
            <p:nvPr/>
          </p:nvSpPr>
          <p:spPr bwMode="auto">
            <a:xfrm>
              <a:off x="1240"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5" name="Oval 117"/>
            <p:cNvSpPr>
              <a:spLocks noChangeArrowheads="1"/>
            </p:cNvSpPr>
            <p:nvPr/>
          </p:nvSpPr>
          <p:spPr bwMode="auto">
            <a:xfrm>
              <a:off x="1543"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6" name="Oval 118"/>
            <p:cNvSpPr>
              <a:spLocks noChangeArrowheads="1"/>
            </p:cNvSpPr>
            <p:nvPr/>
          </p:nvSpPr>
          <p:spPr bwMode="auto">
            <a:xfrm>
              <a:off x="1646"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7" name="Oval 119"/>
            <p:cNvSpPr>
              <a:spLocks noChangeArrowheads="1"/>
            </p:cNvSpPr>
            <p:nvPr/>
          </p:nvSpPr>
          <p:spPr bwMode="auto">
            <a:xfrm>
              <a:off x="1749"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8" name="Oval 120"/>
            <p:cNvSpPr>
              <a:spLocks noChangeArrowheads="1"/>
            </p:cNvSpPr>
            <p:nvPr/>
          </p:nvSpPr>
          <p:spPr bwMode="auto">
            <a:xfrm>
              <a:off x="1849" y="1544"/>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29" name="Line 121"/>
            <p:cNvSpPr>
              <a:spLocks noChangeShapeType="1"/>
            </p:cNvSpPr>
            <p:nvPr/>
          </p:nvSpPr>
          <p:spPr bwMode="auto">
            <a:xfrm>
              <a:off x="1464" y="1562"/>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30" name="Freeform 122"/>
            <p:cNvSpPr>
              <a:spLocks/>
            </p:cNvSpPr>
            <p:nvPr/>
          </p:nvSpPr>
          <p:spPr bwMode="auto">
            <a:xfrm>
              <a:off x="1358" y="1624"/>
              <a:ext cx="106" cy="82"/>
            </a:xfrm>
            <a:custGeom>
              <a:avLst/>
              <a:gdLst>
                <a:gd name="T0" fmla="*/ 0 w 41"/>
                <a:gd name="T1" fmla="*/ 0 h 32"/>
                <a:gd name="T2" fmla="*/ 7500 w 41"/>
                <a:gd name="T3" fmla="*/ 0 h 32"/>
                <a:gd name="T4" fmla="*/ 12231 w 41"/>
                <a:gd name="T5" fmla="*/ 4525 h 32"/>
                <a:gd name="T6" fmla="*/ 7500 w 41"/>
                <a:gd name="T7" fmla="*/ 9056 h 32"/>
                <a:gd name="T8" fmla="*/ 0 w 41"/>
                <a:gd name="T9" fmla="*/ 905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231" name="Line 123"/>
            <p:cNvSpPr>
              <a:spLocks noChangeShapeType="1"/>
            </p:cNvSpPr>
            <p:nvPr/>
          </p:nvSpPr>
          <p:spPr bwMode="auto">
            <a:xfrm>
              <a:off x="245" y="1665"/>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32" name="Oval 124"/>
            <p:cNvSpPr>
              <a:spLocks noChangeArrowheads="1"/>
            </p:cNvSpPr>
            <p:nvPr/>
          </p:nvSpPr>
          <p:spPr bwMode="auto">
            <a:xfrm>
              <a:off x="268"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3" name="Oval 125"/>
            <p:cNvSpPr>
              <a:spLocks noChangeArrowheads="1"/>
            </p:cNvSpPr>
            <p:nvPr/>
          </p:nvSpPr>
          <p:spPr bwMode="auto">
            <a:xfrm>
              <a:off x="358"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4" name="Oval 126"/>
            <p:cNvSpPr>
              <a:spLocks noChangeArrowheads="1"/>
            </p:cNvSpPr>
            <p:nvPr/>
          </p:nvSpPr>
          <p:spPr bwMode="auto">
            <a:xfrm>
              <a:off x="446"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5" name="Oval 127"/>
            <p:cNvSpPr>
              <a:spLocks noChangeArrowheads="1"/>
            </p:cNvSpPr>
            <p:nvPr/>
          </p:nvSpPr>
          <p:spPr bwMode="auto">
            <a:xfrm>
              <a:off x="536"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6" name="Oval 128"/>
            <p:cNvSpPr>
              <a:spLocks noChangeArrowheads="1"/>
            </p:cNvSpPr>
            <p:nvPr/>
          </p:nvSpPr>
          <p:spPr bwMode="auto">
            <a:xfrm>
              <a:off x="623"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7" name="Oval 129"/>
            <p:cNvSpPr>
              <a:spLocks noChangeArrowheads="1"/>
            </p:cNvSpPr>
            <p:nvPr/>
          </p:nvSpPr>
          <p:spPr bwMode="auto">
            <a:xfrm>
              <a:off x="710"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8" name="Oval 130"/>
            <p:cNvSpPr>
              <a:spLocks noChangeArrowheads="1"/>
            </p:cNvSpPr>
            <p:nvPr/>
          </p:nvSpPr>
          <p:spPr bwMode="auto">
            <a:xfrm>
              <a:off x="800"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39" name="Oval 131"/>
            <p:cNvSpPr>
              <a:spLocks noChangeArrowheads="1"/>
            </p:cNvSpPr>
            <p:nvPr/>
          </p:nvSpPr>
          <p:spPr bwMode="auto">
            <a:xfrm>
              <a:off x="888"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0" name="Oval 132"/>
            <p:cNvSpPr>
              <a:spLocks noChangeArrowheads="1"/>
            </p:cNvSpPr>
            <p:nvPr/>
          </p:nvSpPr>
          <p:spPr bwMode="auto">
            <a:xfrm>
              <a:off x="975"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1" name="Oval 133"/>
            <p:cNvSpPr>
              <a:spLocks noChangeArrowheads="1"/>
            </p:cNvSpPr>
            <p:nvPr/>
          </p:nvSpPr>
          <p:spPr bwMode="auto">
            <a:xfrm>
              <a:off x="1065"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2" name="Oval 134"/>
            <p:cNvSpPr>
              <a:spLocks noChangeArrowheads="1"/>
            </p:cNvSpPr>
            <p:nvPr/>
          </p:nvSpPr>
          <p:spPr bwMode="auto">
            <a:xfrm>
              <a:off x="1153"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3" name="Oval 135"/>
            <p:cNvSpPr>
              <a:spLocks noChangeArrowheads="1"/>
            </p:cNvSpPr>
            <p:nvPr/>
          </p:nvSpPr>
          <p:spPr bwMode="auto">
            <a:xfrm>
              <a:off x="1240"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4" name="Oval 136"/>
            <p:cNvSpPr>
              <a:spLocks noChangeArrowheads="1"/>
            </p:cNvSpPr>
            <p:nvPr/>
          </p:nvSpPr>
          <p:spPr bwMode="auto">
            <a:xfrm>
              <a:off x="1543"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5" name="Oval 137"/>
            <p:cNvSpPr>
              <a:spLocks noChangeArrowheads="1"/>
            </p:cNvSpPr>
            <p:nvPr/>
          </p:nvSpPr>
          <p:spPr bwMode="auto">
            <a:xfrm>
              <a:off x="1646"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6" name="Oval 138"/>
            <p:cNvSpPr>
              <a:spLocks noChangeArrowheads="1"/>
            </p:cNvSpPr>
            <p:nvPr/>
          </p:nvSpPr>
          <p:spPr bwMode="auto">
            <a:xfrm>
              <a:off x="1749"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7" name="Oval 139"/>
            <p:cNvSpPr>
              <a:spLocks noChangeArrowheads="1"/>
            </p:cNvSpPr>
            <p:nvPr/>
          </p:nvSpPr>
          <p:spPr bwMode="auto">
            <a:xfrm>
              <a:off x="1849" y="1647"/>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48" name="Line 140"/>
            <p:cNvSpPr>
              <a:spLocks noChangeShapeType="1"/>
            </p:cNvSpPr>
            <p:nvPr/>
          </p:nvSpPr>
          <p:spPr bwMode="auto">
            <a:xfrm>
              <a:off x="1464" y="1665"/>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49" name="Freeform 141"/>
            <p:cNvSpPr>
              <a:spLocks/>
            </p:cNvSpPr>
            <p:nvPr/>
          </p:nvSpPr>
          <p:spPr bwMode="auto">
            <a:xfrm>
              <a:off x="1358" y="1724"/>
              <a:ext cx="106" cy="85"/>
            </a:xfrm>
            <a:custGeom>
              <a:avLst/>
              <a:gdLst>
                <a:gd name="T0" fmla="*/ 0 w 41"/>
                <a:gd name="T1" fmla="*/ 0 h 33"/>
                <a:gd name="T2" fmla="*/ 7500 w 41"/>
                <a:gd name="T3" fmla="*/ 0 h 33"/>
                <a:gd name="T4" fmla="*/ 12231 w 41"/>
                <a:gd name="T5" fmla="*/ 4976 h 33"/>
                <a:gd name="T6" fmla="*/ 7500 w 41"/>
                <a:gd name="T7" fmla="*/ 9641 h 33"/>
                <a:gd name="T8" fmla="*/ 0 w 41"/>
                <a:gd name="T9" fmla="*/ 9641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250" name="Line 142"/>
            <p:cNvSpPr>
              <a:spLocks noChangeShapeType="1"/>
            </p:cNvSpPr>
            <p:nvPr/>
          </p:nvSpPr>
          <p:spPr bwMode="auto">
            <a:xfrm>
              <a:off x="245" y="1768"/>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51" name="Oval 143"/>
            <p:cNvSpPr>
              <a:spLocks noChangeArrowheads="1"/>
            </p:cNvSpPr>
            <p:nvPr/>
          </p:nvSpPr>
          <p:spPr bwMode="auto">
            <a:xfrm>
              <a:off x="268"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2" name="Oval 144"/>
            <p:cNvSpPr>
              <a:spLocks noChangeArrowheads="1"/>
            </p:cNvSpPr>
            <p:nvPr/>
          </p:nvSpPr>
          <p:spPr bwMode="auto">
            <a:xfrm>
              <a:off x="358"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3" name="Oval 145"/>
            <p:cNvSpPr>
              <a:spLocks noChangeArrowheads="1"/>
            </p:cNvSpPr>
            <p:nvPr/>
          </p:nvSpPr>
          <p:spPr bwMode="auto">
            <a:xfrm>
              <a:off x="446"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4" name="Oval 146"/>
            <p:cNvSpPr>
              <a:spLocks noChangeArrowheads="1"/>
            </p:cNvSpPr>
            <p:nvPr/>
          </p:nvSpPr>
          <p:spPr bwMode="auto">
            <a:xfrm>
              <a:off x="536"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5" name="Oval 147"/>
            <p:cNvSpPr>
              <a:spLocks noChangeArrowheads="1"/>
            </p:cNvSpPr>
            <p:nvPr/>
          </p:nvSpPr>
          <p:spPr bwMode="auto">
            <a:xfrm>
              <a:off x="623"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6" name="Oval 148"/>
            <p:cNvSpPr>
              <a:spLocks noChangeArrowheads="1"/>
            </p:cNvSpPr>
            <p:nvPr/>
          </p:nvSpPr>
          <p:spPr bwMode="auto">
            <a:xfrm>
              <a:off x="710"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7" name="Oval 149"/>
            <p:cNvSpPr>
              <a:spLocks noChangeArrowheads="1"/>
            </p:cNvSpPr>
            <p:nvPr/>
          </p:nvSpPr>
          <p:spPr bwMode="auto">
            <a:xfrm>
              <a:off x="800"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8" name="Oval 150"/>
            <p:cNvSpPr>
              <a:spLocks noChangeArrowheads="1"/>
            </p:cNvSpPr>
            <p:nvPr/>
          </p:nvSpPr>
          <p:spPr bwMode="auto">
            <a:xfrm>
              <a:off x="888"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59" name="Oval 151"/>
            <p:cNvSpPr>
              <a:spLocks noChangeArrowheads="1"/>
            </p:cNvSpPr>
            <p:nvPr/>
          </p:nvSpPr>
          <p:spPr bwMode="auto">
            <a:xfrm>
              <a:off x="975"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0" name="Oval 152"/>
            <p:cNvSpPr>
              <a:spLocks noChangeArrowheads="1"/>
            </p:cNvSpPr>
            <p:nvPr/>
          </p:nvSpPr>
          <p:spPr bwMode="auto">
            <a:xfrm>
              <a:off x="1065"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1" name="Oval 153"/>
            <p:cNvSpPr>
              <a:spLocks noChangeArrowheads="1"/>
            </p:cNvSpPr>
            <p:nvPr/>
          </p:nvSpPr>
          <p:spPr bwMode="auto">
            <a:xfrm>
              <a:off x="1153"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2" name="Oval 154"/>
            <p:cNvSpPr>
              <a:spLocks noChangeArrowheads="1"/>
            </p:cNvSpPr>
            <p:nvPr/>
          </p:nvSpPr>
          <p:spPr bwMode="auto">
            <a:xfrm>
              <a:off x="1240"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3" name="Oval 155"/>
            <p:cNvSpPr>
              <a:spLocks noChangeArrowheads="1"/>
            </p:cNvSpPr>
            <p:nvPr/>
          </p:nvSpPr>
          <p:spPr bwMode="auto">
            <a:xfrm>
              <a:off x="1543"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4" name="Oval 156"/>
            <p:cNvSpPr>
              <a:spLocks noChangeArrowheads="1"/>
            </p:cNvSpPr>
            <p:nvPr/>
          </p:nvSpPr>
          <p:spPr bwMode="auto">
            <a:xfrm>
              <a:off x="1646"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5" name="Oval 157"/>
            <p:cNvSpPr>
              <a:spLocks noChangeArrowheads="1"/>
            </p:cNvSpPr>
            <p:nvPr/>
          </p:nvSpPr>
          <p:spPr bwMode="auto">
            <a:xfrm>
              <a:off x="1749"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6" name="Oval 158"/>
            <p:cNvSpPr>
              <a:spLocks noChangeArrowheads="1"/>
            </p:cNvSpPr>
            <p:nvPr/>
          </p:nvSpPr>
          <p:spPr bwMode="auto">
            <a:xfrm>
              <a:off x="1849" y="17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67" name="Line 159"/>
            <p:cNvSpPr>
              <a:spLocks noChangeShapeType="1"/>
            </p:cNvSpPr>
            <p:nvPr/>
          </p:nvSpPr>
          <p:spPr bwMode="auto">
            <a:xfrm>
              <a:off x="1464" y="1768"/>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68" name="Freeform 160"/>
            <p:cNvSpPr>
              <a:spLocks/>
            </p:cNvSpPr>
            <p:nvPr/>
          </p:nvSpPr>
          <p:spPr bwMode="auto">
            <a:xfrm>
              <a:off x="1358" y="1827"/>
              <a:ext cx="106" cy="85"/>
            </a:xfrm>
            <a:custGeom>
              <a:avLst/>
              <a:gdLst>
                <a:gd name="T0" fmla="*/ 0 w 41"/>
                <a:gd name="T1" fmla="*/ 0 h 33"/>
                <a:gd name="T2" fmla="*/ 7500 w 41"/>
                <a:gd name="T3" fmla="*/ 0 h 33"/>
                <a:gd name="T4" fmla="*/ 12231 w 41"/>
                <a:gd name="T5" fmla="*/ 4665 h 33"/>
                <a:gd name="T6" fmla="*/ 7500 w 41"/>
                <a:gd name="T7" fmla="*/ 9641 h 33"/>
                <a:gd name="T8" fmla="*/ 0 w 41"/>
                <a:gd name="T9" fmla="*/ 9641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269" name="Line 161"/>
            <p:cNvSpPr>
              <a:spLocks noChangeShapeType="1"/>
            </p:cNvSpPr>
            <p:nvPr/>
          </p:nvSpPr>
          <p:spPr bwMode="auto">
            <a:xfrm>
              <a:off x="245" y="1868"/>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70" name="Oval 162"/>
            <p:cNvSpPr>
              <a:spLocks noChangeArrowheads="1"/>
            </p:cNvSpPr>
            <p:nvPr/>
          </p:nvSpPr>
          <p:spPr bwMode="auto">
            <a:xfrm>
              <a:off x="268"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1" name="Oval 163"/>
            <p:cNvSpPr>
              <a:spLocks noChangeArrowheads="1"/>
            </p:cNvSpPr>
            <p:nvPr/>
          </p:nvSpPr>
          <p:spPr bwMode="auto">
            <a:xfrm>
              <a:off x="358"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2" name="Oval 164"/>
            <p:cNvSpPr>
              <a:spLocks noChangeArrowheads="1"/>
            </p:cNvSpPr>
            <p:nvPr/>
          </p:nvSpPr>
          <p:spPr bwMode="auto">
            <a:xfrm>
              <a:off x="446"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3" name="Oval 165"/>
            <p:cNvSpPr>
              <a:spLocks noChangeArrowheads="1"/>
            </p:cNvSpPr>
            <p:nvPr/>
          </p:nvSpPr>
          <p:spPr bwMode="auto">
            <a:xfrm>
              <a:off x="536"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4" name="Oval 166"/>
            <p:cNvSpPr>
              <a:spLocks noChangeArrowheads="1"/>
            </p:cNvSpPr>
            <p:nvPr/>
          </p:nvSpPr>
          <p:spPr bwMode="auto">
            <a:xfrm>
              <a:off x="623"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5" name="Oval 167"/>
            <p:cNvSpPr>
              <a:spLocks noChangeArrowheads="1"/>
            </p:cNvSpPr>
            <p:nvPr/>
          </p:nvSpPr>
          <p:spPr bwMode="auto">
            <a:xfrm>
              <a:off x="710"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6" name="Oval 168"/>
            <p:cNvSpPr>
              <a:spLocks noChangeArrowheads="1"/>
            </p:cNvSpPr>
            <p:nvPr/>
          </p:nvSpPr>
          <p:spPr bwMode="auto">
            <a:xfrm>
              <a:off x="800"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7" name="Oval 169"/>
            <p:cNvSpPr>
              <a:spLocks noChangeArrowheads="1"/>
            </p:cNvSpPr>
            <p:nvPr/>
          </p:nvSpPr>
          <p:spPr bwMode="auto">
            <a:xfrm>
              <a:off x="888"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8" name="Oval 170"/>
            <p:cNvSpPr>
              <a:spLocks noChangeArrowheads="1"/>
            </p:cNvSpPr>
            <p:nvPr/>
          </p:nvSpPr>
          <p:spPr bwMode="auto">
            <a:xfrm>
              <a:off x="975"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79" name="Oval 171"/>
            <p:cNvSpPr>
              <a:spLocks noChangeArrowheads="1"/>
            </p:cNvSpPr>
            <p:nvPr/>
          </p:nvSpPr>
          <p:spPr bwMode="auto">
            <a:xfrm>
              <a:off x="1065"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0" name="Oval 172"/>
            <p:cNvSpPr>
              <a:spLocks noChangeArrowheads="1"/>
            </p:cNvSpPr>
            <p:nvPr/>
          </p:nvSpPr>
          <p:spPr bwMode="auto">
            <a:xfrm>
              <a:off x="1153"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1" name="Oval 173"/>
            <p:cNvSpPr>
              <a:spLocks noChangeArrowheads="1"/>
            </p:cNvSpPr>
            <p:nvPr/>
          </p:nvSpPr>
          <p:spPr bwMode="auto">
            <a:xfrm>
              <a:off x="1240"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2" name="Oval 174"/>
            <p:cNvSpPr>
              <a:spLocks noChangeArrowheads="1"/>
            </p:cNvSpPr>
            <p:nvPr/>
          </p:nvSpPr>
          <p:spPr bwMode="auto">
            <a:xfrm>
              <a:off x="1543"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3" name="Oval 175"/>
            <p:cNvSpPr>
              <a:spLocks noChangeArrowheads="1"/>
            </p:cNvSpPr>
            <p:nvPr/>
          </p:nvSpPr>
          <p:spPr bwMode="auto">
            <a:xfrm>
              <a:off x="1646"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4" name="Oval 176"/>
            <p:cNvSpPr>
              <a:spLocks noChangeArrowheads="1"/>
            </p:cNvSpPr>
            <p:nvPr/>
          </p:nvSpPr>
          <p:spPr bwMode="auto">
            <a:xfrm>
              <a:off x="1749"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5" name="Oval 177"/>
            <p:cNvSpPr>
              <a:spLocks noChangeArrowheads="1"/>
            </p:cNvSpPr>
            <p:nvPr/>
          </p:nvSpPr>
          <p:spPr bwMode="auto">
            <a:xfrm>
              <a:off x="1849" y="1850"/>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86" name="Line 178"/>
            <p:cNvSpPr>
              <a:spLocks noChangeShapeType="1"/>
            </p:cNvSpPr>
            <p:nvPr/>
          </p:nvSpPr>
          <p:spPr bwMode="auto">
            <a:xfrm>
              <a:off x="1464" y="1868"/>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87" name="Freeform 179"/>
            <p:cNvSpPr>
              <a:spLocks/>
            </p:cNvSpPr>
            <p:nvPr/>
          </p:nvSpPr>
          <p:spPr bwMode="auto">
            <a:xfrm>
              <a:off x="1358" y="1930"/>
              <a:ext cx="106" cy="85"/>
            </a:xfrm>
            <a:custGeom>
              <a:avLst/>
              <a:gdLst>
                <a:gd name="T0" fmla="*/ 0 w 41"/>
                <a:gd name="T1" fmla="*/ 0 h 33"/>
                <a:gd name="T2" fmla="*/ 7500 w 41"/>
                <a:gd name="T3" fmla="*/ 0 h 33"/>
                <a:gd name="T4" fmla="*/ 12231 w 41"/>
                <a:gd name="T5" fmla="*/ 4665 h 33"/>
                <a:gd name="T6" fmla="*/ 7500 w 41"/>
                <a:gd name="T7" fmla="*/ 9641 h 33"/>
                <a:gd name="T8" fmla="*/ 0 w 41"/>
                <a:gd name="T9" fmla="*/ 9641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288" name="Line 180"/>
            <p:cNvSpPr>
              <a:spLocks noChangeShapeType="1"/>
            </p:cNvSpPr>
            <p:nvPr/>
          </p:nvSpPr>
          <p:spPr bwMode="auto">
            <a:xfrm>
              <a:off x="245" y="1971"/>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289" name="Oval 181"/>
            <p:cNvSpPr>
              <a:spLocks noChangeArrowheads="1"/>
            </p:cNvSpPr>
            <p:nvPr/>
          </p:nvSpPr>
          <p:spPr bwMode="auto">
            <a:xfrm>
              <a:off x="268"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0" name="Oval 182"/>
            <p:cNvSpPr>
              <a:spLocks noChangeArrowheads="1"/>
            </p:cNvSpPr>
            <p:nvPr/>
          </p:nvSpPr>
          <p:spPr bwMode="auto">
            <a:xfrm>
              <a:off x="358"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1" name="Oval 183"/>
            <p:cNvSpPr>
              <a:spLocks noChangeArrowheads="1"/>
            </p:cNvSpPr>
            <p:nvPr/>
          </p:nvSpPr>
          <p:spPr bwMode="auto">
            <a:xfrm>
              <a:off x="446"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2" name="Oval 184"/>
            <p:cNvSpPr>
              <a:spLocks noChangeArrowheads="1"/>
            </p:cNvSpPr>
            <p:nvPr/>
          </p:nvSpPr>
          <p:spPr bwMode="auto">
            <a:xfrm>
              <a:off x="536"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3" name="Oval 185"/>
            <p:cNvSpPr>
              <a:spLocks noChangeArrowheads="1"/>
            </p:cNvSpPr>
            <p:nvPr/>
          </p:nvSpPr>
          <p:spPr bwMode="auto">
            <a:xfrm>
              <a:off x="623"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4" name="Oval 186"/>
            <p:cNvSpPr>
              <a:spLocks noChangeArrowheads="1"/>
            </p:cNvSpPr>
            <p:nvPr/>
          </p:nvSpPr>
          <p:spPr bwMode="auto">
            <a:xfrm>
              <a:off x="710"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5" name="Oval 187"/>
            <p:cNvSpPr>
              <a:spLocks noChangeArrowheads="1"/>
            </p:cNvSpPr>
            <p:nvPr/>
          </p:nvSpPr>
          <p:spPr bwMode="auto">
            <a:xfrm>
              <a:off x="800"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6" name="Oval 188"/>
            <p:cNvSpPr>
              <a:spLocks noChangeArrowheads="1"/>
            </p:cNvSpPr>
            <p:nvPr/>
          </p:nvSpPr>
          <p:spPr bwMode="auto">
            <a:xfrm>
              <a:off x="888"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7" name="Oval 189"/>
            <p:cNvSpPr>
              <a:spLocks noChangeArrowheads="1"/>
            </p:cNvSpPr>
            <p:nvPr/>
          </p:nvSpPr>
          <p:spPr bwMode="auto">
            <a:xfrm>
              <a:off x="975"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8" name="Oval 190"/>
            <p:cNvSpPr>
              <a:spLocks noChangeArrowheads="1"/>
            </p:cNvSpPr>
            <p:nvPr/>
          </p:nvSpPr>
          <p:spPr bwMode="auto">
            <a:xfrm>
              <a:off x="1065"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299" name="Oval 191"/>
            <p:cNvSpPr>
              <a:spLocks noChangeArrowheads="1"/>
            </p:cNvSpPr>
            <p:nvPr/>
          </p:nvSpPr>
          <p:spPr bwMode="auto">
            <a:xfrm>
              <a:off x="1153"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0" name="Oval 192"/>
            <p:cNvSpPr>
              <a:spLocks noChangeArrowheads="1"/>
            </p:cNvSpPr>
            <p:nvPr/>
          </p:nvSpPr>
          <p:spPr bwMode="auto">
            <a:xfrm>
              <a:off x="1240"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1" name="Oval 193"/>
            <p:cNvSpPr>
              <a:spLocks noChangeArrowheads="1"/>
            </p:cNvSpPr>
            <p:nvPr/>
          </p:nvSpPr>
          <p:spPr bwMode="auto">
            <a:xfrm>
              <a:off x="1543"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2" name="Oval 194"/>
            <p:cNvSpPr>
              <a:spLocks noChangeArrowheads="1"/>
            </p:cNvSpPr>
            <p:nvPr/>
          </p:nvSpPr>
          <p:spPr bwMode="auto">
            <a:xfrm>
              <a:off x="1646"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3" name="Oval 195"/>
            <p:cNvSpPr>
              <a:spLocks noChangeArrowheads="1"/>
            </p:cNvSpPr>
            <p:nvPr/>
          </p:nvSpPr>
          <p:spPr bwMode="auto">
            <a:xfrm>
              <a:off x="1749"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4" name="Oval 196"/>
            <p:cNvSpPr>
              <a:spLocks noChangeArrowheads="1"/>
            </p:cNvSpPr>
            <p:nvPr/>
          </p:nvSpPr>
          <p:spPr bwMode="auto">
            <a:xfrm>
              <a:off x="1849" y="1953"/>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5" name="Line 197"/>
            <p:cNvSpPr>
              <a:spLocks noChangeShapeType="1"/>
            </p:cNvSpPr>
            <p:nvPr/>
          </p:nvSpPr>
          <p:spPr bwMode="auto">
            <a:xfrm>
              <a:off x="1464" y="1971"/>
              <a:ext cx="45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306" name="Freeform 198"/>
            <p:cNvSpPr>
              <a:spLocks/>
            </p:cNvSpPr>
            <p:nvPr/>
          </p:nvSpPr>
          <p:spPr bwMode="auto">
            <a:xfrm>
              <a:off x="1358" y="2033"/>
              <a:ext cx="106" cy="82"/>
            </a:xfrm>
            <a:custGeom>
              <a:avLst/>
              <a:gdLst>
                <a:gd name="T0" fmla="*/ 0 w 41"/>
                <a:gd name="T1" fmla="*/ 0 h 32"/>
                <a:gd name="T2" fmla="*/ 7500 w 41"/>
                <a:gd name="T3" fmla="*/ 0 h 32"/>
                <a:gd name="T4" fmla="*/ 12231 w 41"/>
                <a:gd name="T5" fmla="*/ 4525 h 32"/>
                <a:gd name="T6" fmla="*/ 7500 w 41"/>
                <a:gd name="T7" fmla="*/ 9056 h 32"/>
                <a:gd name="T8" fmla="*/ 0 w 41"/>
                <a:gd name="T9" fmla="*/ 905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307" name="Line 199"/>
            <p:cNvSpPr>
              <a:spLocks noChangeShapeType="1"/>
            </p:cNvSpPr>
            <p:nvPr/>
          </p:nvSpPr>
          <p:spPr bwMode="auto">
            <a:xfrm>
              <a:off x="245" y="2074"/>
              <a:ext cx="111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308" name="Oval 200"/>
            <p:cNvSpPr>
              <a:spLocks noChangeArrowheads="1"/>
            </p:cNvSpPr>
            <p:nvPr/>
          </p:nvSpPr>
          <p:spPr bwMode="auto">
            <a:xfrm>
              <a:off x="268"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09" name="Oval 201"/>
            <p:cNvSpPr>
              <a:spLocks noChangeArrowheads="1"/>
            </p:cNvSpPr>
            <p:nvPr/>
          </p:nvSpPr>
          <p:spPr bwMode="auto">
            <a:xfrm>
              <a:off x="358"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0" name="Oval 202"/>
            <p:cNvSpPr>
              <a:spLocks noChangeArrowheads="1"/>
            </p:cNvSpPr>
            <p:nvPr/>
          </p:nvSpPr>
          <p:spPr bwMode="auto">
            <a:xfrm>
              <a:off x="446"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1" name="Oval 203"/>
            <p:cNvSpPr>
              <a:spLocks noChangeArrowheads="1"/>
            </p:cNvSpPr>
            <p:nvPr/>
          </p:nvSpPr>
          <p:spPr bwMode="auto">
            <a:xfrm>
              <a:off x="536"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2" name="Oval 204"/>
            <p:cNvSpPr>
              <a:spLocks noChangeArrowheads="1"/>
            </p:cNvSpPr>
            <p:nvPr/>
          </p:nvSpPr>
          <p:spPr bwMode="auto">
            <a:xfrm>
              <a:off x="623"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3" name="Oval 205"/>
            <p:cNvSpPr>
              <a:spLocks noChangeArrowheads="1"/>
            </p:cNvSpPr>
            <p:nvPr/>
          </p:nvSpPr>
          <p:spPr bwMode="auto">
            <a:xfrm>
              <a:off x="710"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4" name="Oval 206"/>
            <p:cNvSpPr>
              <a:spLocks noChangeArrowheads="1"/>
            </p:cNvSpPr>
            <p:nvPr/>
          </p:nvSpPr>
          <p:spPr bwMode="auto">
            <a:xfrm>
              <a:off x="800"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5" name="Oval 207"/>
            <p:cNvSpPr>
              <a:spLocks noChangeArrowheads="1"/>
            </p:cNvSpPr>
            <p:nvPr/>
          </p:nvSpPr>
          <p:spPr bwMode="auto">
            <a:xfrm>
              <a:off x="888"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6" name="Oval 208"/>
            <p:cNvSpPr>
              <a:spLocks noChangeArrowheads="1"/>
            </p:cNvSpPr>
            <p:nvPr/>
          </p:nvSpPr>
          <p:spPr bwMode="auto">
            <a:xfrm>
              <a:off x="975"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7" name="Oval 209"/>
            <p:cNvSpPr>
              <a:spLocks noChangeArrowheads="1"/>
            </p:cNvSpPr>
            <p:nvPr/>
          </p:nvSpPr>
          <p:spPr bwMode="auto">
            <a:xfrm>
              <a:off x="1065"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8" name="Oval 210"/>
            <p:cNvSpPr>
              <a:spLocks noChangeArrowheads="1"/>
            </p:cNvSpPr>
            <p:nvPr/>
          </p:nvSpPr>
          <p:spPr bwMode="auto">
            <a:xfrm>
              <a:off x="1153"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19" name="Oval 211"/>
            <p:cNvSpPr>
              <a:spLocks noChangeArrowheads="1"/>
            </p:cNvSpPr>
            <p:nvPr/>
          </p:nvSpPr>
          <p:spPr bwMode="auto">
            <a:xfrm>
              <a:off x="1240"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20" name="Oval 212"/>
            <p:cNvSpPr>
              <a:spLocks noChangeArrowheads="1"/>
            </p:cNvSpPr>
            <p:nvPr/>
          </p:nvSpPr>
          <p:spPr bwMode="auto">
            <a:xfrm>
              <a:off x="1543"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21" name="Oval 213"/>
            <p:cNvSpPr>
              <a:spLocks noChangeArrowheads="1"/>
            </p:cNvSpPr>
            <p:nvPr/>
          </p:nvSpPr>
          <p:spPr bwMode="auto">
            <a:xfrm>
              <a:off x="1646"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22" name="Oval 214"/>
            <p:cNvSpPr>
              <a:spLocks noChangeArrowheads="1"/>
            </p:cNvSpPr>
            <p:nvPr/>
          </p:nvSpPr>
          <p:spPr bwMode="auto">
            <a:xfrm>
              <a:off x="1749"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323" name="Oval 215"/>
            <p:cNvSpPr>
              <a:spLocks noChangeArrowheads="1"/>
            </p:cNvSpPr>
            <p:nvPr/>
          </p:nvSpPr>
          <p:spPr bwMode="auto">
            <a:xfrm>
              <a:off x="1849" y="2056"/>
              <a:ext cx="36" cy="36"/>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pSp>
      <p:sp>
        <p:nvSpPr>
          <p:cNvPr id="16391" name="Line 217"/>
          <p:cNvSpPr>
            <a:spLocks noChangeShapeType="1"/>
          </p:cNvSpPr>
          <p:nvPr/>
        </p:nvSpPr>
        <p:spPr bwMode="auto">
          <a:xfrm>
            <a:off x="3848101" y="3292475"/>
            <a:ext cx="722313"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392" name="Freeform 218"/>
          <p:cNvSpPr>
            <a:spLocks/>
          </p:cNvSpPr>
          <p:nvPr/>
        </p:nvSpPr>
        <p:spPr bwMode="auto">
          <a:xfrm>
            <a:off x="3679826" y="3386139"/>
            <a:ext cx="168275" cy="134937"/>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393" name="Line 219"/>
          <p:cNvSpPr>
            <a:spLocks noChangeShapeType="1"/>
          </p:cNvSpPr>
          <p:nvPr/>
        </p:nvSpPr>
        <p:spPr bwMode="auto">
          <a:xfrm>
            <a:off x="1912939" y="3455989"/>
            <a:ext cx="1766887"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394" name="Oval 220"/>
          <p:cNvSpPr>
            <a:spLocks noChangeArrowheads="1"/>
          </p:cNvSpPr>
          <p:nvPr/>
        </p:nvSpPr>
        <p:spPr bwMode="auto">
          <a:xfrm>
            <a:off x="1949450"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395" name="Oval 221"/>
          <p:cNvSpPr>
            <a:spLocks noChangeArrowheads="1"/>
          </p:cNvSpPr>
          <p:nvPr/>
        </p:nvSpPr>
        <p:spPr bwMode="auto">
          <a:xfrm>
            <a:off x="2092325"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396" name="Oval 222"/>
          <p:cNvSpPr>
            <a:spLocks noChangeArrowheads="1"/>
          </p:cNvSpPr>
          <p:nvPr/>
        </p:nvSpPr>
        <p:spPr bwMode="auto">
          <a:xfrm>
            <a:off x="2232025"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397" name="Oval 223"/>
          <p:cNvSpPr>
            <a:spLocks noChangeArrowheads="1"/>
          </p:cNvSpPr>
          <p:nvPr/>
        </p:nvSpPr>
        <p:spPr bwMode="auto">
          <a:xfrm>
            <a:off x="2374900"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398" name="Oval 224"/>
          <p:cNvSpPr>
            <a:spLocks noChangeArrowheads="1"/>
          </p:cNvSpPr>
          <p:nvPr/>
        </p:nvSpPr>
        <p:spPr bwMode="auto">
          <a:xfrm>
            <a:off x="2513013"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399" name="Oval 225"/>
          <p:cNvSpPr>
            <a:spLocks noChangeArrowheads="1"/>
          </p:cNvSpPr>
          <p:nvPr/>
        </p:nvSpPr>
        <p:spPr bwMode="auto">
          <a:xfrm>
            <a:off x="2651125"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0" name="Oval 226"/>
          <p:cNvSpPr>
            <a:spLocks noChangeArrowheads="1"/>
          </p:cNvSpPr>
          <p:nvPr/>
        </p:nvSpPr>
        <p:spPr bwMode="auto">
          <a:xfrm>
            <a:off x="2794000"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1" name="Oval 227"/>
          <p:cNvSpPr>
            <a:spLocks noChangeArrowheads="1"/>
          </p:cNvSpPr>
          <p:nvPr/>
        </p:nvSpPr>
        <p:spPr bwMode="auto">
          <a:xfrm>
            <a:off x="2933700"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2" name="Oval 228"/>
          <p:cNvSpPr>
            <a:spLocks noChangeArrowheads="1"/>
          </p:cNvSpPr>
          <p:nvPr/>
        </p:nvSpPr>
        <p:spPr bwMode="auto">
          <a:xfrm>
            <a:off x="3071813"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3" name="Oval 229"/>
          <p:cNvSpPr>
            <a:spLocks noChangeArrowheads="1"/>
          </p:cNvSpPr>
          <p:nvPr/>
        </p:nvSpPr>
        <p:spPr bwMode="auto">
          <a:xfrm>
            <a:off x="3214688"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4" name="Oval 230"/>
          <p:cNvSpPr>
            <a:spLocks noChangeArrowheads="1"/>
          </p:cNvSpPr>
          <p:nvPr/>
        </p:nvSpPr>
        <p:spPr bwMode="auto">
          <a:xfrm>
            <a:off x="3354388"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5" name="Oval 231"/>
          <p:cNvSpPr>
            <a:spLocks noChangeArrowheads="1"/>
          </p:cNvSpPr>
          <p:nvPr/>
        </p:nvSpPr>
        <p:spPr bwMode="auto">
          <a:xfrm>
            <a:off x="3492500"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6" name="Oval 232"/>
          <p:cNvSpPr>
            <a:spLocks noChangeArrowheads="1"/>
          </p:cNvSpPr>
          <p:nvPr/>
        </p:nvSpPr>
        <p:spPr bwMode="auto">
          <a:xfrm>
            <a:off x="3973513"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7" name="Oval 233"/>
          <p:cNvSpPr>
            <a:spLocks noChangeArrowheads="1"/>
          </p:cNvSpPr>
          <p:nvPr/>
        </p:nvSpPr>
        <p:spPr bwMode="auto">
          <a:xfrm>
            <a:off x="4137025"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8" name="Oval 234"/>
          <p:cNvSpPr>
            <a:spLocks noChangeArrowheads="1"/>
          </p:cNvSpPr>
          <p:nvPr/>
        </p:nvSpPr>
        <p:spPr bwMode="auto">
          <a:xfrm>
            <a:off x="4300538"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09" name="Oval 235"/>
          <p:cNvSpPr>
            <a:spLocks noChangeArrowheads="1"/>
          </p:cNvSpPr>
          <p:nvPr/>
        </p:nvSpPr>
        <p:spPr bwMode="auto">
          <a:xfrm>
            <a:off x="4459288" y="342741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0" name="Line 236"/>
          <p:cNvSpPr>
            <a:spLocks noChangeShapeType="1"/>
          </p:cNvSpPr>
          <p:nvPr/>
        </p:nvSpPr>
        <p:spPr bwMode="auto">
          <a:xfrm>
            <a:off x="3848101" y="3455989"/>
            <a:ext cx="7223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11" name="Freeform 237"/>
          <p:cNvSpPr>
            <a:spLocks/>
          </p:cNvSpPr>
          <p:nvPr/>
        </p:nvSpPr>
        <p:spPr bwMode="auto">
          <a:xfrm>
            <a:off x="3679826" y="3549650"/>
            <a:ext cx="168275" cy="134938"/>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412" name="Line 238"/>
          <p:cNvSpPr>
            <a:spLocks noChangeShapeType="1"/>
          </p:cNvSpPr>
          <p:nvPr/>
        </p:nvSpPr>
        <p:spPr bwMode="auto">
          <a:xfrm>
            <a:off x="1912939" y="3614739"/>
            <a:ext cx="1766887"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13" name="Oval 239"/>
          <p:cNvSpPr>
            <a:spLocks noChangeArrowheads="1"/>
          </p:cNvSpPr>
          <p:nvPr/>
        </p:nvSpPr>
        <p:spPr bwMode="auto">
          <a:xfrm>
            <a:off x="1949450"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4" name="Oval 240"/>
          <p:cNvSpPr>
            <a:spLocks noChangeArrowheads="1"/>
          </p:cNvSpPr>
          <p:nvPr/>
        </p:nvSpPr>
        <p:spPr bwMode="auto">
          <a:xfrm>
            <a:off x="2092325"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5" name="Oval 241"/>
          <p:cNvSpPr>
            <a:spLocks noChangeArrowheads="1"/>
          </p:cNvSpPr>
          <p:nvPr/>
        </p:nvSpPr>
        <p:spPr bwMode="auto">
          <a:xfrm>
            <a:off x="2232025"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6" name="Oval 242"/>
          <p:cNvSpPr>
            <a:spLocks noChangeArrowheads="1"/>
          </p:cNvSpPr>
          <p:nvPr/>
        </p:nvSpPr>
        <p:spPr bwMode="auto">
          <a:xfrm>
            <a:off x="2374900"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7" name="Oval 243"/>
          <p:cNvSpPr>
            <a:spLocks noChangeArrowheads="1"/>
          </p:cNvSpPr>
          <p:nvPr/>
        </p:nvSpPr>
        <p:spPr bwMode="auto">
          <a:xfrm>
            <a:off x="2513013"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8" name="Oval 244"/>
          <p:cNvSpPr>
            <a:spLocks noChangeArrowheads="1"/>
          </p:cNvSpPr>
          <p:nvPr/>
        </p:nvSpPr>
        <p:spPr bwMode="auto">
          <a:xfrm>
            <a:off x="2651125"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19" name="Oval 245"/>
          <p:cNvSpPr>
            <a:spLocks noChangeArrowheads="1"/>
          </p:cNvSpPr>
          <p:nvPr/>
        </p:nvSpPr>
        <p:spPr bwMode="auto">
          <a:xfrm>
            <a:off x="2794000"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0" name="Oval 246"/>
          <p:cNvSpPr>
            <a:spLocks noChangeArrowheads="1"/>
          </p:cNvSpPr>
          <p:nvPr/>
        </p:nvSpPr>
        <p:spPr bwMode="auto">
          <a:xfrm>
            <a:off x="2933700"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1" name="Oval 247"/>
          <p:cNvSpPr>
            <a:spLocks noChangeArrowheads="1"/>
          </p:cNvSpPr>
          <p:nvPr/>
        </p:nvSpPr>
        <p:spPr bwMode="auto">
          <a:xfrm>
            <a:off x="3071813"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2" name="Oval 248"/>
          <p:cNvSpPr>
            <a:spLocks noChangeArrowheads="1"/>
          </p:cNvSpPr>
          <p:nvPr/>
        </p:nvSpPr>
        <p:spPr bwMode="auto">
          <a:xfrm>
            <a:off x="3214688"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3" name="Oval 249"/>
          <p:cNvSpPr>
            <a:spLocks noChangeArrowheads="1"/>
          </p:cNvSpPr>
          <p:nvPr/>
        </p:nvSpPr>
        <p:spPr bwMode="auto">
          <a:xfrm>
            <a:off x="3354388"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4" name="Oval 250"/>
          <p:cNvSpPr>
            <a:spLocks noChangeArrowheads="1"/>
          </p:cNvSpPr>
          <p:nvPr/>
        </p:nvSpPr>
        <p:spPr bwMode="auto">
          <a:xfrm>
            <a:off x="3492500"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5" name="Oval 251"/>
          <p:cNvSpPr>
            <a:spLocks noChangeArrowheads="1"/>
          </p:cNvSpPr>
          <p:nvPr/>
        </p:nvSpPr>
        <p:spPr bwMode="auto">
          <a:xfrm>
            <a:off x="3973513"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6" name="Oval 252"/>
          <p:cNvSpPr>
            <a:spLocks noChangeArrowheads="1"/>
          </p:cNvSpPr>
          <p:nvPr/>
        </p:nvSpPr>
        <p:spPr bwMode="auto">
          <a:xfrm>
            <a:off x="4137025"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7" name="Oval 253"/>
          <p:cNvSpPr>
            <a:spLocks noChangeArrowheads="1"/>
          </p:cNvSpPr>
          <p:nvPr/>
        </p:nvSpPr>
        <p:spPr bwMode="auto">
          <a:xfrm>
            <a:off x="4300538"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8" name="Oval 254"/>
          <p:cNvSpPr>
            <a:spLocks noChangeArrowheads="1"/>
          </p:cNvSpPr>
          <p:nvPr/>
        </p:nvSpPr>
        <p:spPr bwMode="auto">
          <a:xfrm>
            <a:off x="4459288" y="35861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29" name="Line 255"/>
          <p:cNvSpPr>
            <a:spLocks noChangeShapeType="1"/>
          </p:cNvSpPr>
          <p:nvPr/>
        </p:nvSpPr>
        <p:spPr bwMode="auto">
          <a:xfrm>
            <a:off x="3848101" y="3614739"/>
            <a:ext cx="7223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30" name="Freeform 256"/>
          <p:cNvSpPr>
            <a:spLocks/>
          </p:cNvSpPr>
          <p:nvPr/>
        </p:nvSpPr>
        <p:spPr bwMode="auto">
          <a:xfrm>
            <a:off x="3679826" y="3713164"/>
            <a:ext cx="168275" cy="134937"/>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431" name="Line 257"/>
          <p:cNvSpPr>
            <a:spLocks noChangeShapeType="1"/>
          </p:cNvSpPr>
          <p:nvPr/>
        </p:nvSpPr>
        <p:spPr bwMode="auto">
          <a:xfrm>
            <a:off x="1912939" y="3778250"/>
            <a:ext cx="1766887"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32" name="Oval 258"/>
          <p:cNvSpPr>
            <a:spLocks noChangeArrowheads="1"/>
          </p:cNvSpPr>
          <p:nvPr/>
        </p:nvSpPr>
        <p:spPr bwMode="auto">
          <a:xfrm>
            <a:off x="1949450"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3" name="Oval 259"/>
          <p:cNvSpPr>
            <a:spLocks noChangeArrowheads="1"/>
          </p:cNvSpPr>
          <p:nvPr/>
        </p:nvSpPr>
        <p:spPr bwMode="auto">
          <a:xfrm>
            <a:off x="2092325"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4" name="Oval 260"/>
          <p:cNvSpPr>
            <a:spLocks noChangeArrowheads="1"/>
          </p:cNvSpPr>
          <p:nvPr/>
        </p:nvSpPr>
        <p:spPr bwMode="auto">
          <a:xfrm>
            <a:off x="2232025"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5" name="Oval 261"/>
          <p:cNvSpPr>
            <a:spLocks noChangeArrowheads="1"/>
          </p:cNvSpPr>
          <p:nvPr/>
        </p:nvSpPr>
        <p:spPr bwMode="auto">
          <a:xfrm>
            <a:off x="2374900"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6" name="Oval 262"/>
          <p:cNvSpPr>
            <a:spLocks noChangeArrowheads="1"/>
          </p:cNvSpPr>
          <p:nvPr/>
        </p:nvSpPr>
        <p:spPr bwMode="auto">
          <a:xfrm>
            <a:off x="2513013"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7" name="Oval 263"/>
          <p:cNvSpPr>
            <a:spLocks noChangeArrowheads="1"/>
          </p:cNvSpPr>
          <p:nvPr/>
        </p:nvSpPr>
        <p:spPr bwMode="auto">
          <a:xfrm>
            <a:off x="2651125"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8" name="Oval 264"/>
          <p:cNvSpPr>
            <a:spLocks noChangeArrowheads="1"/>
          </p:cNvSpPr>
          <p:nvPr/>
        </p:nvSpPr>
        <p:spPr bwMode="auto">
          <a:xfrm>
            <a:off x="2794000"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39" name="Oval 265"/>
          <p:cNvSpPr>
            <a:spLocks noChangeArrowheads="1"/>
          </p:cNvSpPr>
          <p:nvPr/>
        </p:nvSpPr>
        <p:spPr bwMode="auto">
          <a:xfrm>
            <a:off x="2933700"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0" name="Oval 266"/>
          <p:cNvSpPr>
            <a:spLocks noChangeArrowheads="1"/>
          </p:cNvSpPr>
          <p:nvPr/>
        </p:nvSpPr>
        <p:spPr bwMode="auto">
          <a:xfrm>
            <a:off x="3071813"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1" name="Oval 267"/>
          <p:cNvSpPr>
            <a:spLocks noChangeArrowheads="1"/>
          </p:cNvSpPr>
          <p:nvPr/>
        </p:nvSpPr>
        <p:spPr bwMode="auto">
          <a:xfrm>
            <a:off x="3214688"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2" name="Oval 268"/>
          <p:cNvSpPr>
            <a:spLocks noChangeArrowheads="1"/>
          </p:cNvSpPr>
          <p:nvPr/>
        </p:nvSpPr>
        <p:spPr bwMode="auto">
          <a:xfrm>
            <a:off x="3354388"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3" name="Oval 269"/>
          <p:cNvSpPr>
            <a:spLocks noChangeArrowheads="1"/>
          </p:cNvSpPr>
          <p:nvPr/>
        </p:nvSpPr>
        <p:spPr bwMode="auto">
          <a:xfrm>
            <a:off x="3492500"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4" name="Oval 270"/>
          <p:cNvSpPr>
            <a:spLocks noChangeArrowheads="1"/>
          </p:cNvSpPr>
          <p:nvPr/>
        </p:nvSpPr>
        <p:spPr bwMode="auto">
          <a:xfrm>
            <a:off x="3973513"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5" name="Oval 271"/>
          <p:cNvSpPr>
            <a:spLocks noChangeArrowheads="1"/>
          </p:cNvSpPr>
          <p:nvPr/>
        </p:nvSpPr>
        <p:spPr bwMode="auto">
          <a:xfrm>
            <a:off x="4137025"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6" name="Oval 272"/>
          <p:cNvSpPr>
            <a:spLocks noChangeArrowheads="1"/>
          </p:cNvSpPr>
          <p:nvPr/>
        </p:nvSpPr>
        <p:spPr bwMode="auto">
          <a:xfrm>
            <a:off x="4300538"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7" name="Oval 273"/>
          <p:cNvSpPr>
            <a:spLocks noChangeArrowheads="1"/>
          </p:cNvSpPr>
          <p:nvPr/>
        </p:nvSpPr>
        <p:spPr bwMode="auto">
          <a:xfrm>
            <a:off x="4459288" y="3749675"/>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48" name="Line 274"/>
          <p:cNvSpPr>
            <a:spLocks noChangeShapeType="1"/>
          </p:cNvSpPr>
          <p:nvPr/>
        </p:nvSpPr>
        <p:spPr bwMode="auto">
          <a:xfrm>
            <a:off x="3848101" y="3778250"/>
            <a:ext cx="722313"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49" name="Freeform 275"/>
          <p:cNvSpPr>
            <a:spLocks/>
          </p:cNvSpPr>
          <p:nvPr/>
        </p:nvSpPr>
        <p:spPr bwMode="auto">
          <a:xfrm>
            <a:off x="3679826" y="3876676"/>
            <a:ext cx="168275" cy="130175"/>
          </a:xfrm>
          <a:custGeom>
            <a:avLst/>
            <a:gdLst>
              <a:gd name="T0" fmla="*/ 0 w 41"/>
              <a:gd name="T1" fmla="*/ 0 h 32"/>
              <a:gd name="T2" fmla="*/ 2147483647 w 41"/>
              <a:gd name="T3" fmla="*/ 0 h 32"/>
              <a:gd name="T4" fmla="*/ 2147483647 w 41"/>
              <a:gd name="T5" fmla="*/ 2147483647 h 32"/>
              <a:gd name="T6" fmla="*/ 2147483647 w 41"/>
              <a:gd name="T7" fmla="*/ 2147483647 h 32"/>
              <a:gd name="T8" fmla="*/ 0 w 41"/>
              <a:gd name="T9" fmla="*/ 2147483647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450" name="Line 276"/>
          <p:cNvSpPr>
            <a:spLocks noChangeShapeType="1"/>
          </p:cNvSpPr>
          <p:nvPr/>
        </p:nvSpPr>
        <p:spPr bwMode="auto">
          <a:xfrm>
            <a:off x="1912939" y="3941764"/>
            <a:ext cx="1766887"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51" name="Oval 277"/>
          <p:cNvSpPr>
            <a:spLocks noChangeArrowheads="1"/>
          </p:cNvSpPr>
          <p:nvPr/>
        </p:nvSpPr>
        <p:spPr bwMode="auto">
          <a:xfrm>
            <a:off x="1949450"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2" name="Oval 278"/>
          <p:cNvSpPr>
            <a:spLocks noChangeArrowheads="1"/>
          </p:cNvSpPr>
          <p:nvPr/>
        </p:nvSpPr>
        <p:spPr bwMode="auto">
          <a:xfrm>
            <a:off x="2092325"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3" name="Oval 279"/>
          <p:cNvSpPr>
            <a:spLocks noChangeArrowheads="1"/>
          </p:cNvSpPr>
          <p:nvPr/>
        </p:nvSpPr>
        <p:spPr bwMode="auto">
          <a:xfrm>
            <a:off x="2232025"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4" name="Oval 280"/>
          <p:cNvSpPr>
            <a:spLocks noChangeArrowheads="1"/>
          </p:cNvSpPr>
          <p:nvPr/>
        </p:nvSpPr>
        <p:spPr bwMode="auto">
          <a:xfrm>
            <a:off x="2374900"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5" name="Oval 281"/>
          <p:cNvSpPr>
            <a:spLocks noChangeArrowheads="1"/>
          </p:cNvSpPr>
          <p:nvPr/>
        </p:nvSpPr>
        <p:spPr bwMode="auto">
          <a:xfrm>
            <a:off x="2513013"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6" name="Oval 282"/>
          <p:cNvSpPr>
            <a:spLocks noChangeArrowheads="1"/>
          </p:cNvSpPr>
          <p:nvPr/>
        </p:nvSpPr>
        <p:spPr bwMode="auto">
          <a:xfrm>
            <a:off x="2651125"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7" name="Oval 283"/>
          <p:cNvSpPr>
            <a:spLocks noChangeArrowheads="1"/>
          </p:cNvSpPr>
          <p:nvPr/>
        </p:nvSpPr>
        <p:spPr bwMode="auto">
          <a:xfrm>
            <a:off x="2794000"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8" name="Oval 284"/>
          <p:cNvSpPr>
            <a:spLocks noChangeArrowheads="1"/>
          </p:cNvSpPr>
          <p:nvPr/>
        </p:nvSpPr>
        <p:spPr bwMode="auto">
          <a:xfrm>
            <a:off x="2933700"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59" name="Oval 285"/>
          <p:cNvSpPr>
            <a:spLocks noChangeArrowheads="1"/>
          </p:cNvSpPr>
          <p:nvPr/>
        </p:nvSpPr>
        <p:spPr bwMode="auto">
          <a:xfrm>
            <a:off x="3071813"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0" name="Oval 286"/>
          <p:cNvSpPr>
            <a:spLocks noChangeArrowheads="1"/>
          </p:cNvSpPr>
          <p:nvPr/>
        </p:nvSpPr>
        <p:spPr bwMode="auto">
          <a:xfrm>
            <a:off x="3214688"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1" name="Oval 287"/>
          <p:cNvSpPr>
            <a:spLocks noChangeArrowheads="1"/>
          </p:cNvSpPr>
          <p:nvPr/>
        </p:nvSpPr>
        <p:spPr bwMode="auto">
          <a:xfrm>
            <a:off x="3354388"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2" name="Oval 288"/>
          <p:cNvSpPr>
            <a:spLocks noChangeArrowheads="1"/>
          </p:cNvSpPr>
          <p:nvPr/>
        </p:nvSpPr>
        <p:spPr bwMode="auto">
          <a:xfrm>
            <a:off x="3492500"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3" name="Oval 289"/>
          <p:cNvSpPr>
            <a:spLocks noChangeArrowheads="1"/>
          </p:cNvSpPr>
          <p:nvPr/>
        </p:nvSpPr>
        <p:spPr bwMode="auto">
          <a:xfrm>
            <a:off x="3973513"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4" name="Oval 290"/>
          <p:cNvSpPr>
            <a:spLocks noChangeArrowheads="1"/>
          </p:cNvSpPr>
          <p:nvPr/>
        </p:nvSpPr>
        <p:spPr bwMode="auto">
          <a:xfrm>
            <a:off x="4137025"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5" name="Oval 291"/>
          <p:cNvSpPr>
            <a:spLocks noChangeArrowheads="1"/>
          </p:cNvSpPr>
          <p:nvPr/>
        </p:nvSpPr>
        <p:spPr bwMode="auto">
          <a:xfrm>
            <a:off x="4300538"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6" name="Oval 292"/>
          <p:cNvSpPr>
            <a:spLocks noChangeArrowheads="1"/>
          </p:cNvSpPr>
          <p:nvPr/>
        </p:nvSpPr>
        <p:spPr bwMode="auto">
          <a:xfrm>
            <a:off x="4459288" y="39131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67" name="Line 293"/>
          <p:cNvSpPr>
            <a:spLocks noChangeShapeType="1"/>
          </p:cNvSpPr>
          <p:nvPr/>
        </p:nvSpPr>
        <p:spPr bwMode="auto">
          <a:xfrm>
            <a:off x="3848101" y="3941764"/>
            <a:ext cx="7223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68" name="Freeform 294"/>
          <p:cNvSpPr>
            <a:spLocks/>
          </p:cNvSpPr>
          <p:nvPr/>
        </p:nvSpPr>
        <p:spPr bwMode="auto">
          <a:xfrm>
            <a:off x="3679826" y="4035425"/>
            <a:ext cx="168275" cy="134938"/>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469" name="Line 295"/>
          <p:cNvSpPr>
            <a:spLocks noChangeShapeType="1"/>
          </p:cNvSpPr>
          <p:nvPr/>
        </p:nvSpPr>
        <p:spPr bwMode="auto">
          <a:xfrm>
            <a:off x="1912939" y="4105275"/>
            <a:ext cx="1766887"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70" name="Oval 296"/>
          <p:cNvSpPr>
            <a:spLocks noChangeArrowheads="1"/>
          </p:cNvSpPr>
          <p:nvPr/>
        </p:nvSpPr>
        <p:spPr bwMode="auto">
          <a:xfrm>
            <a:off x="1949450"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1" name="Oval 297"/>
          <p:cNvSpPr>
            <a:spLocks noChangeArrowheads="1"/>
          </p:cNvSpPr>
          <p:nvPr/>
        </p:nvSpPr>
        <p:spPr bwMode="auto">
          <a:xfrm>
            <a:off x="2092325"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2" name="Oval 298"/>
          <p:cNvSpPr>
            <a:spLocks noChangeArrowheads="1"/>
          </p:cNvSpPr>
          <p:nvPr/>
        </p:nvSpPr>
        <p:spPr bwMode="auto">
          <a:xfrm>
            <a:off x="2232025"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3" name="Oval 299"/>
          <p:cNvSpPr>
            <a:spLocks noChangeArrowheads="1"/>
          </p:cNvSpPr>
          <p:nvPr/>
        </p:nvSpPr>
        <p:spPr bwMode="auto">
          <a:xfrm>
            <a:off x="2374900"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4" name="Oval 300"/>
          <p:cNvSpPr>
            <a:spLocks noChangeArrowheads="1"/>
          </p:cNvSpPr>
          <p:nvPr/>
        </p:nvSpPr>
        <p:spPr bwMode="auto">
          <a:xfrm>
            <a:off x="2513013"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5" name="Oval 301"/>
          <p:cNvSpPr>
            <a:spLocks noChangeArrowheads="1"/>
          </p:cNvSpPr>
          <p:nvPr/>
        </p:nvSpPr>
        <p:spPr bwMode="auto">
          <a:xfrm>
            <a:off x="2651125"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6" name="Oval 302"/>
          <p:cNvSpPr>
            <a:spLocks noChangeArrowheads="1"/>
          </p:cNvSpPr>
          <p:nvPr/>
        </p:nvSpPr>
        <p:spPr bwMode="auto">
          <a:xfrm>
            <a:off x="2794000"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7" name="Oval 303"/>
          <p:cNvSpPr>
            <a:spLocks noChangeArrowheads="1"/>
          </p:cNvSpPr>
          <p:nvPr/>
        </p:nvSpPr>
        <p:spPr bwMode="auto">
          <a:xfrm>
            <a:off x="2933700"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8" name="Oval 304"/>
          <p:cNvSpPr>
            <a:spLocks noChangeArrowheads="1"/>
          </p:cNvSpPr>
          <p:nvPr/>
        </p:nvSpPr>
        <p:spPr bwMode="auto">
          <a:xfrm>
            <a:off x="3071813"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79" name="Oval 305"/>
          <p:cNvSpPr>
            <a:spLocks noChangeArrowheads="1"/>
          </p:cNvSpPr>
          <p:nvPr/>
        </p:nvSpPr>
        <p:spPr bwMode="auto">
          <a:xfrm>
            <a:off x="3214688"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0" name="Oval 306"/>
          <p:cNvSpPr>
            <a:spLocks noChangeArrowheads="1"/>
          </p:cNvSpPr>
          <p:nvPr/>
        </p:nvSpPr>
        <p:spPr bwMode="auto">
          <a:xfrm>
            <a:off x="3354388"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1" name="Oval 307"/>
          <p:cNvSpPr>
            <a:spLocks noChangeArrowheads="1"/>
          </p:cNvSpPr>
          <p:nvPr/>
        </p:nvSpPr>
        <p:spPr bwMode="auto">
          <a:xfrm>
            <a:off x="3492500"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2" name="Oval 308"/>
          <p:cNvSpPr>
            <a:spLocks noChangeArrowheads="1"/>
          </p:cNvSpPr>
          <p:nvPr/>
        </p:nvSpPr>
        <p:spPr bwMode="auto">
          <a:xfrm>
            <a:off x="3973513"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3" name="Oval 309"/>
          <p:cNvSpPr>
            <a:spLocks noChangeArrowheads="1"/>
          </p:cNvSpPr>
          <p:nvPr/>
        </p:nvSpPr>
        <p:spPr bwMode="auto">
          <a:xfrm>
            <a:off x="4137025"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4" name="Oval 310"/>
          <p:cNvSpPr>
            <a:spLocks noChangeArrowheads="1"/>
          </p:cNvSpPr>
          <p:nvPr/>
        </p:nvSpPr>
        <p:spPr bwMode="auto">
          <a:xfrm>
            <a:off x="4300538"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5" name="Oval 311"/>
          <p:cNvSpPr>
            <a:spLocks noChangeArrowheads="1"/>
          </p:cNvSpPr>
          <p:nvPr/>
        </p:nvSpPr>
        <p:spPr bwMode="auto">
          <a:xfrm>
            <a:off x="4459288" y="407670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86" name="Line 312"/>
          <p:cNvSpPr>
            <a:spLocks noChangeShapeType="1"/>
          </p:cNvSpPr>
          <p:nvPr/>
        </p:nvSpPr>
        <p:spPr bwMode="auto">
          <a:xfrm>
            <a:off x="3848101" y="4105275"/>
            <a:ext cx="722313"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87" name="Freeform 313"/>
          <p:cNvSpPr>
            <a:spLocks/>
          </p:cNvSpPr>
          <p:nvPr/>
        </p:nvSpPr>
        <p:spPr bwMode="auto">
          <a:xfrm>
            <a:off x="3679826" y="4198938"/>
            <a:ext cx="168275" cy="133350"/>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488" name="Line 314"/>
          <p:cNvSpPr>
            <a:spLocks noChangeShapeType="1"/>
          </p:cNvSpPr>
          <p:nvPr/>
        </p:nvSpPr>
        <p:spPr bwMode="auto">
          <a:xfrm>
            <a:off x="1912939" y="4264025"/>
            <a:ext cx="1766887"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489" name="Oval 315"/>
          <p:cNvSpPr>
            <a:spLocks noChangeArrowheads="1"/>
          </p:cNvSpPr>
          <p:nvPr/>
        </p:nvSpPr>
        <p:spPr bwMode="auto">
          <a:xfrm>
            <a:off x="1949450"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0" name="Oval 316"/>
          <p:cNvSpPr>
            <a:spLocks noChangeArrowheads="1"/>
          </p:cNvSpPr>
          <p:nvPr/>
        </p:nvSpPr>
        <p:spPr bwMode="auto">
          <a:xfrm>
            <a:off x="2092325"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1" name="Oval 317"/>
          <p:cNvSpPr>
            <a:spLocks noChangeArrowheads="1"/>
          </p:cNvSpPr>
          <p:nvPr/>
        </p:nvSpPr>
        <p:spPr bwMode="auto">
          <a:xfrm>
            <a:off x="2232025"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2" name="Oval 318"/>
          <p:cNvSpPr>
            <a:spLocks noChangeArrowheads="1"/>
          </p:cNvSpPr>
          <p:nvPr/>
        </p:nvSpPr>
        <p:spPr bwMode="auto">
          <a:xfrm>
            <a:off x="2374900"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3" name="Oval 319"/>
          <p:cNvSpPr>
            <a:spLocks noChangeArrowheads="1"/>
          </p:cNvSpPr>
          <p:nvPr/>
        </p:nvSpPr>
        <p:spPr bwMode="auto">
          <a:xfrm>
            <a:off x="2513013"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4" name="Oval 320"/>
          <p:cNvSpPr>
            <a:spLocks noChangeArrowheads="1"/>
          </p:cNvSpPr>
          <p:nvPr/>
        </p:nvSpPr>
        <p:spPr bwMode="auto">
          <a:xfrm>
            <a:off x="2651125"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5" name="Oval 321"/>
          <p:cNvSpPr>
            <a:spLocks noChangeArrowheads="1"/>
          </p:cNvSpPr>
          <p:nvPr/>
        </p:nvSpPr>
        <p:spPr bwMode="auto">
          <a:xfrm>
            <a:off x="2794000"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6" name="Oval 322"/>
          <p:cNvSpPr>
            <a:spLocks noChangeArrowheads="1"/>
          </p:cNvSpPr>
          <p:nvPr/>
        </p:nvSpPr>
        <p:spPr bwMode="auto">
          <a:xfrm>
            <a:off x="2933700"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7" name="Oval 323"/>
          <p:cNvSpPr>
            <a:spLocks noChangeArrowheads="1"/>
          </p:cNvSpPr>
          <p:nvPr/>
        </p:nvSpPr>
        <p:spPr bwMode="auto">
          <a:xfrm>
            <a:off x="3071813"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8" name="Oval 324"/>
          <p:cNvSpPr>
            <a:spLocks noChangeArrowheads="1"/>
          </p:cNvSpPr>
          <p:nvPr/>
        </p:nvSpPr>
        <p:spPr bwMode="auto">
          <a:xfrm>
            <a:off x="3214688"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499" name="Oval 325"/>
          <p:cNvSpPr>
            <a:spLocks noChangeArrowheads="1"/>
          </p:cNvSpPr>
          <p:nvPr/>
        </p:nvSpPr>
        <p:spPr bwMode="auto">
          <a:xfrm>
            <a:off x="3354388"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0" name="Oval 326"/>
          <p:cNvSpPr>
            <a:spLocks noChangeArrowheads="1"/>
          </p:cNvSpPr>
          <p:nvPr/>
        </p:nvSpPr>
        <p:spPr bwMode="auto">
          <a:xfrm>
            <a:off x="3492500"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1" name="Oval 327"/>
          <p:cNvSpPr>
            <a:spLocks noChangeArrowheads="1"/>
          </p:cNvSpPr>
          <p:nvPr/>
        </p:nvSpPr>
        <p:spPr bwMode="auto">
          <a:xfrm>
            <a:off x="3973513"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2" name="Oval 328"/>
          <p:cNvSpPr>
            <a:spLocks noChangeArrowheads="1"/>
          </p:cNvSpPr>
          <p:nvPr/>
        </p:nvSpPr>
        <p:spPr bwMode="auto">
          <a:xfrm>
            <a:off x="4137025"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3" name="Oval 329"/>
          <p:cNvSpPr>
            <a:spLocks noChangeArrowheads="1"/>
          </p:cNvSpPr>
          <p:nvPr/>
        </p:nvSpPr>
        <p:spPr bwMode="auto">
          <a:xfrm>
            <a:off x="4300538"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4" name="Oval 330"/>
          <p:cNvSpPr>
            <a:spLocks noChangeArrowheads="1"/>
          </p:cNvSpPr>
          <p:nvPr/>
        </p:nvSpPr>
        <p:spPr bwMode="auto">
          <a:xfrm>
            <a:off x="4459288" y="4235450"/>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5" name="Line 331"/>
          <p:cNvSpPr>
            <a:spLocks noChangeShapeType="1"/>
          </p:cNvSpPr>
          <p:nvPr/>
        </p:nvSpPr>
        <p:spPr bwMode="auto">
          <a:xfrm>
            <a:off x="3848101" y="4264025"/>
            <a:ext cx="722313"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06" name="Freeform 332"/>
          <p:cNvSpPr>
            <a:spLocks/>
          </p:cNvSpPr>
          <p:nvPr/>
        </p:nvSpPr>
        <p:spPr bwMode="auto">
          <a:xfrm>
            <a:off x="3679826" y="4360864"/>
            <a:ext cx="168275" cy="134937"/>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07" name="Line 333"/>
          <p:cNvSpPr>
            <a:spLocks noChangeShapeType="1"/>
          </p:cNvSpPr>
          <p:nvPr/>
        </p:nvSpPr>
        <p:spPr bwMode="auto">
          <a:xfrm>
            <a:off x="1912939" y="4427539"/>
            <a:ext cx="1766887"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08" name="Oval 334"/>
          <p:cNvSpPr>
            <a:spLocks noChangeArrowheads="1"/>
          </p:cNvSpPr>
          <p:nvPr/>
        </p:nvSpPr>
        <p:spPr bwMode="auto">
          <a:xfrm>
            <a:off x="1949450"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09" name="Oval 335"/>
          <p:cNvSpPr>
            <a:spLocks noChangeArrowheads="1"/>
          </p:cNvSpPr>
          <p:nvPr/>
        </p:nvSpPr>
        <p:spPr bwMode="auto">
          <a:xfrm>
            <a:off x="2092325"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0" name="Oval 336"/>
          <p:cNvSpPr>
            <a:spLocks noChangeArrowheads="1"/>
          </p:cNvSpPr>
          <p:nvPr/>
        </p:nvSpPr>
        <p:spPr bwMode="auto">
          <a:xfrm>
            <a:off x="2232025"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1" name="Oval 337"/>
          <p:cNvSpPr>
            <a:spLocks noChangeArrowheads="1"/>
          </p:cNvSpPr>
          <p:nvPr/>
        </p:nvSpPr>
        <p:spPr bwMode="auto">
          <a:xfrm>
            <a:off x="2374900"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2" name="Oval 338"/>
          <p:cNvSpPr>
            <a:spLocks noChangeArrowheads="1"/>
          </p:cNvSpPr>
          <p:nvPr/>
        </p:nvSpPr>
        <p:spPr bwMode="auto">
          <a:xfrm>
            <a:off x="2513013"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3" name="Oval 339"/>
          <p:cNvSpPr>
            <a:spLocks noChangeArrowheads="1"/>
          </p:cNvSpPr>
          <p:nvPr/>
        </p:nvSpPr>
        <p:spPr bwMode="auto">
          <a:xfrm>
            <a:off x="2651125"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4" name="Oval 340"/>
          <p:cNvSpPr>
            <a:spLocks noChangeArrowheads="1"/>
          </p:cNvSpPr>
          <p:nvPr/>
        </p:nvSpPr>
        <p:spPr bwMode="auto">
          <a:xfrm>
            <a:off x="2794000"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5" name="Oval 341"/>
          <p:cNvSpPr>
            <a:spLocks noChangeArrowheads="1"/>
          </p:cNvSpPr>
          <p:nvPr/>
        </p:nvSpPr>
        <p:spPr bwMode="auto">
          <a:xfrm>
            <a:off x="2933700"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6" name="Oval 342"/>
          <p:cNvSpPr>
            <a:spLocks noChangeArrowheads="1"/>
          </p:cNvSpPr>
          <p:nvPr/>
        </p:nvSpPr>
        <p:spPr bwMode="auto">
          <a:xfrm>
            <a:off x="3071813"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7" name="Oval 343"/>
          <p:cNvSpPr>
            <a:spLocks noChangeArrowheads="1"/>
          </p:cNvSpPr>
          <p:nvPr/>
        </p:nvSpPr>
        <p:spPr bwMode="auto">
          <a:xfrm>
            <a:off x="3214688"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8" name="Oval 344"/>
          <p:cNvSpPr>
            <a:spLocks noChangeArrowheads="1"/>
          </p:cNvSpPr>
          <p:nvPr/>
        </p:nvSpPr>
        <p:spPr bwMode="auto">
          <a:xfrm>
            <a:off x="3354388"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19" name="Oval 345"/>
          <p:cNvSpPr>
            <a:spLocks noChangeArrowheads="1"/>
          </p:cNvSpPr>
          <p:nvPr/>
        </p:nvSpPr>
        <p:spPr bwMode="auto">
          <a:xfrm>
            <a:off x="3492500"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0" name="Oval 346"/>
          <p:cNvSpPr>
            <a:spLocks noChangeArrowheads="1"/>
          </p:cNvSpPr>
          <p:nvPr/>
        </p:nvSpPr>
        <p:spPr bwMode="auto">
          <a:xfrm>
            <a:off x="3973513"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1" name="Oval 347"/>
          <p:cNvSpPr>
            <a:spLocks noChangeArrowheads="1"/>
          </p:cNvSpPr>
          <p:nvPr/>
        </p:nvSpPr>
        <p:spPr bwMode="auto">
          <a:xfrm>
            <a:off x="4137025"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2" name="Oval 348"/>
          <p:cNvSpPr>
            <a:spLocks noChangeArrowheads="1"/>
          </p:cNvSpPr>
          <p:nvPr/>
        </p:nvSpPr>
        <p:spPr bwMode="auto">
          <a:xfrm>
            <a:off x="4300538"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3" name="Oval 349"/>
          <p:cNvSpPr>
            <a:spLocks noChangeArrowheads="1"/>
          </p:cNvSpPr>
          <p:nvPr/>
        </p:nvSpPr>
        <p:spPr bwMode="auto">
          <a:xfrm>
            <a:off x="4459288" y="4398963"/>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4" name="Line 350"/>
          <p:cNvSpPr>
            <a:spLocks noChangeShapeType="1"/>
          </p:cNvSpPr>
          <p:nvPr/>
        </p:nvSpPr>
        <p:spPr bwMode="auto">
          <a:xfrm>
            <a:off x="3848101" y="4427539"/>
            <a:ext cx="7223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25" name="Freeform 351"/>
          <p:cNvSpPr>
            <a:spLocks/>
          </p:cNvSpPr>
          <p:nvPr/>
        </p:nvSpPr>
        <p:spPr bwMode="auto">
          <a:xfrm>
            <a:off x="3679826" y="4524376"/>
            <a:ext cx="168275" cy="131763"/>
          </a:xfrm>
          <a:custGeom>
            <a:avLst/>
            <a:gdLst>
              <a:gd name="T0" fmla="*/ 0 w 41"/>
              <a:gd name="T1" fmla="*/ 0 h 32"/>
              <a:gd name="T2" fmla="*/ 2147483647 w 41"/>
              <a:gd name="T3" fmla="*/ 0 h 32"/>
              <a:gd name="T4" fmla="*/ 2147483647 w 41"/>
              <a:gd name="T5" fmla="*/ 2147483647 h 32"/>
              <a:gd name="T6" fmla="*/ 2147483647 w 41"/>
              <a:gd name="T7" fmla="*/ 2147483647 h 32"/>
              <a:gd name="T8" fmla="*/ 0 w 41"/>
              <a:gd name="T9" fmla="*/ 2147483647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26" name="Line 352"/>
          <p:cNvSpPr>
            <a:spLocks noChangeShapeType="1"/>
          </p:cNvSpPr>
          <p:nvPr/>
        </p:nvSpPr>
        <p:spPr bwMode="auto">
          <a:xfrm>
            <a:off x="1912939" y="4589464"/>
            <a:ext cx="1766887"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27" name="Oval 353"/>
          <p:cNvSpPr>
            <a:spLocks noChangeArrowheads="1"/>
          </p:cNvSpPr>
          <p:nvPr/>
        </p:nvSpPr>
        <p:spPr bwMode="auto">
          <a:xfrm>
            <a:off x="1949450"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8" name="Oval 354"/>
          <p:cNvSpPr>
            <a:spLocks noChangeArrowheads="1"/>
          </p:cNvSpPr>
          <p:nvPr/>
        </p:nvSpPr>
        <p:spPr bwMode="auto">
          <a:xfrm>
            <a:off x="2092325"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29" name="Oval 355"/>
          <p:cNvSpPr>
            <a:spLocks noChangeArrowheads="1"/>
          </p:cNvSpPr>
          <p:nvPr/>
        </p:nvSpPr>
        <p:spPr bwMode="auto">
          <a:xfrm>
            <a:off x="2232025"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0" name="Oval 356"/>
          <p:cNvSpPr>
            <a:spLocks noChangeArrowheads="1"/>
          </p:cNvSpPr>
          <p:nvPr/>
        </p:nvSpPr>
        <p:spPr bwMode="auto">
          <a:xfrm>
            <a:off x="2374900"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1" name="Oval 357"/>
          <p:cNvSpPr>
            <a:spLocks noChangeArrowheads="1"/>
          </p:cNvSpPr>
          <p:nvPr/>
        </p:nvSpPr>
        <p:spPr bwMode="auto">
          <a:xfrm>
            <a:off x="2513013"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2" name="Oval 358"/>
          <p:cNvSpPr>
            <a:spLocks noChangeArrowheads="1"/>
          </p:cNvSpPr>
          <p:nvPr/>
        </p:nvSpPr>
        <p:spPr bwMode="auto">
          <a:xfrm>
            <a:off x="2651125"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3" name="Oval 359"/>
          <p:cNvSpPr>
            <a:spLocks noChangeArrowheads="1"/>
          </p:cNvSpPr>
          <p:nvPr/>
        </p:nvSpPr>
        <p:spPr bwMode="auto">
          <a:xfrm>
            <a:off x="2794000"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4" name="Oval 360"/>
          <p:cNvSpPr>
            <a:spLocks noChangeArrowheads="1"/>
          </p:cNvSpPr>
          <p:nvPr/>
        </p:nvSpPr>
        <p:spPr bwMode="auto">
          <a:xfrm>
            <a:off x="2933700"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5" name="Oval 361"/>
          <p:cNvSpPr>
            <a:spLocks noChangeArrowheads="1"/>
          </p:cNvSpPr>
          <p:nvPr/>
        </p:nvSpPr>
        <p:spPr bwMode="auto">
          <a:xfrm>
            <a:off x="3071813"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6" name="Oval 362"/>
          <p:cNvSpPr>
            <a:spLocks noChangeArrowheads="1"/>
          </p:cNvSpPr>
          <p:nvPr/>
        </p:nvSpPr>
        <p:spPr bwMode="auto">
          <a:xfrm>
            <a:off x="3214688"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7" name="Oval 363"/>
          <p:cNvSpPr>
            <a:spLocks noChangeArrowheads="1"/>
          </p:cNvSpPr>
          <p:nvPr/>
        </p:nvSpPr>
        <p:spPr bwMode="auto">
          <a:xfrm>
            <a:off x="3354388"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8" name="Oval 364"/>
          <p:cNvSpPr>
            <a:spLocks noChangeArrowheads="1"/>
          </p:cNvSpPr>
          <p:nvPr/>
        </p:nvSpPr>
        <p:spPr bwMode="auto">
          <a:xfrm>
            <a:off x="3492500"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39" name="Oval 365"/>
          <p:cNvSpPr>
            <a:spLocks noChangeArrowheads="1"/>
          </p:cNvSpPr>
          <p:nvPr/>
        </p:nvSpPr>
        <p:spPr bwMode="auto">
          <a:xfrm>
            <a:off x="3973513"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40" name="Oval 366"/>
          <p:cNvSpPr>
            <a:spLocks noChangeArrowheads="1"/>
          </p:cNvSpPr>
          <p:nvPr/>
        </p:nvSpPr>
        <p:spPr bwMode="auto">
          <a:xfrm>
            <a:off x="4137025"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41" name="Oval 367"/>
          <p:cNvSpPr>
            <a:spLocks noChangeArrowheads="1"/>
          </p:cNvSpPr>
          <p:nvPr/>
        </p:nvSpPr>
        <p:spPr bwMode="auto">
          <a:xfrm>
            <a:off x="4300538"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42" name="Oval 368"/>
          <p:cNvSpPr>
            <a:spLocks noChangeArrowheads="1"/>
          </p:cNvSpPr>
          <p:nvPr/>
        </p:nvSpPr>
        <p:spPr bwMode="auto">
          <a:xfrm>
            <a:off x="4459288" y="4560888"/>
            <a:ext cx="57150" cy="57150"/>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43" name="Line 369"/>
          <p:cNvSpPr>
            <a:spLocks noChangeShapeType="1"/>
          </p:cNvSpPr>
          <p:nvPr/>
        </p:nvSpPr>
        <p:spPr bwMode="auto">
          <a:xfrm>
            <a:off x="3848101" y="4589464"/>
            <a:ext cx="7223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44" name="Line 370"/>
          <p:cNvSpPr>
            <a:spLocks noChangeShapeType="1"/>
          </p:cNvSpPr>
          <p:nvPr/>
        </p:nvSpPr>
        <p:spPr bwMode="auto">
          <a:xfrm>
            <a:off x="4487864" y="4916488"/>
            <a:ext cx="1587" cy="9366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45" name="Freeform 371"/>
          <p:cNvSpPr>
            <a:spLocks/>
          </p:cNvSpPr>
          <p:nvPr/>
        </p:nvSpPr>
        <p:spPr bwMode="auto">
          <a:xfrm>
            <a:off x="4251326" y="4749800"/>
            <a:ext cx="150813" cy="166688"/>
          </a:xfrm>
          <a:custGeom>
            <a:avLst/>
            <a:gdLst>
              <a:gd name="T0" fmla="*/ 2147483647 w 37"/>
              <a:gd name="T1" fmla="*/ 0 h 41"/>
              <a:gd name="T2" fmla="*/ 2147483647 w 37"/>
              <a:gd name="T3" fmla="*/ 2147483647 h 41"/>
              <a:gd name="T4" fmla="*/ 2147483647 w 37"/>
              <a:gd name="T5" fmla="*/ 0 h 41"/>
              <a:gd name="T6" fmla="*/ 2147483647 w 37"/>
              <a:gd name="T7" fmla="*/ 2147483647 h 41"/>
              <a:gd name="T8" fmla="*/ 2147483647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5"/>
                  <a:pt x="2" y="0"/>
                </a:cubicBezTo>
                <a:cubicBezTo>
                  <a:pt x="6" y="2"/>
                  <a:pt x="12" y="3"/>
                  <a:pt x="19" y="3"/>
                </a:cubicBezTo>
                <a:cubicBezTo>
                  <a:pt x="26" y="3"/>
                  <a:pt x="32" y="2"/>
                  <a:pt x="35" y="0"/>
                </a:cubicBez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46" name="Rectangle 372"/>
          <p:cNvSpPr>
            <a:spLocks noChangeArrowheads="1"/>
          </p:cNvSpPr>
          <p:nvPr/>
        </p:nvSpPr>
        <p:spPr bwMode="auto">
          <a:xfrm>
            <a:off x="4249739" y="5033963"/>
            <a:ext cx="984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547" name="Rectangle 373"/>
          <p:cNvSpPr>
            <a:spLocks noChangeArrowheads="1"/>
          </p:cNvSpPr>
          <p:nvPr/>
        </p:nvSpPr>
        <p:spPr bwMode="auto">
          <a:xfrm>
            <a:off x="4357688" y="5094289"/>
            <a:ext cx="57150" cy="12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1</a:t>
            </a:r>
            <a:endParaRPr lang="en-US" altLang="en-US" b="0"/>
          </a:p>
        </p:txBody>
      </p:sp>
      <p:sp>
        <p:nvSpPr>
          <p:cNvPr id="16548" name="Line 374"/>
          <p:cNvSpPr>
            <a:spLocks noChangeShapeType="1"/>
          </p:cNvSpPr>
          <p:nvPr/>
        </p:nvSpPr>
        <p:spPr bwMode="auto">
          <a:xfrm>
            <a:off x="4329114" y="4916488"/>
            <a:ext cx="1587" cy="9366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49" name="Freeform 375"/>
          <p:cNvSpPr>
            <a:spLocks/>
          </p:cNvSpPr>
          <p:nvPr/>
        </p:nvSpPr>
        <p:spPr bwMode="auto">
          <a:xfrm>
            <a:off x="4087813" y="4749800"/>
            <a:ext cx="152400" cy="166688"/>
          </a:xfrm>
          <a:custGeom>
            <a:avLst/>
            <a:gdLst>
              <a:gd name="T0" fmla="*/ 2147483647 w 37"/>
              <a:gd name="T1" fmla="*/ 0 h 41"/>
              <a:gd name="T2" fmla="*/ 2147483647 w 37"/>
              <a:gd name="T3" fmla="*/ 2147483647 h 41"/>
              <a:gd name="T4" fmla="*/ 2147483647 w 37"/>
              <a:gd name="T5" fmla="*/ 0 h 41"/>
              <a:gd name="T6" fmla="*/ 2147483647 w 37"/>
              <a:gd name="T7" fmla="*/ 2147483647 h 41"/>
              <a:gd name="T8" fmla="*/ 2147483647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5"/>
                  <a:pt x="3" y="0"/>
                </a:cubicBezTo>
                <a:cubicBezTo>
                  <a:pt x="6" y="2"/>
                  <a:pt x="12" y="3"/>
                  <a:pt x="19" y="3"/>
                </a:cubicBezTo>
                <a:cubicBezTo>
                  <a:pt x="26" y="3"/>
                  <a:pt x="32" y="2"/>
                  <a:pt x="35" y="0"/>
                </a:cubicBez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50" name="Rectangle 376"/>
          <p:cNvSpPr>
            <a:spLocks noChangeArrowheads="1"/>
          </p:cNvSpPr>
          <p:nvPr/>
        </p:nvSpPr>
        <p:spPr bwMode="auto">
          <a:xfrm>
            <a:off x="4086226" y="5033963"/>
            <a:ext cx="984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551" name="Rectangle 377"/>
          <p:cNvSpPr>
            <a:spLocks noChangeArrowheads="1"/>
          </p:cNvSpPr>
          <p:nvPr/>
        </p:nvSpPr>
        <p:spPr bwMode="auto">
          <a:xfrm>
            <a:off x="4195763" y="5094289"/>
            <a:ext cx="57150" cy="12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2</a:t>
            </a:r>
            <a:endParaRPr lang="en-US" altLang="en-US" b="0"/>
          </a:p>
        </p:txBody>
      </p:sp>
      <p:sp>
        <p:nvSpPr>
          <p:cNvPr id="16552" name="Line 378"/>
          <p:cNvSpPr>
            <a:spLocks noChangeShapeType="1"/>
          </p:cNvSpPr>
          <p:nvPr/>
        </p:nvSpPr>
        <p:spPr bwMode="auto">
          <a:xfrm>
            <a:off x="4165600" y="4916488"/>
            <a:ext cx="1588" cy="9366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53" name="Freeform 379"/>
          <p:cNvSpPr>
            <a:spLocks/>
          </p:cNvSpPr>
          <p:nvPr/>
        </p:nvSpPr>
        <p:spPr bwMode="auto">
          <a:xfrm>
            <a:off x="3929064" y="4749800"/>
            <a:ext cx="147637" cy="166688"/>
          </a:xfrm>
          <a:custGeom>
            <a:avLst/>
            <a:gdLst>
              <a:gd name="T0" fmla="*/ 2147483647 w 36"/>
              <a:gd name="T1" fmla="*/ 0 h 41"/>
              <a:gd name="T2" fmla="*/ 2147483647 w 36"/>
              <a:gd name="T3" fmla="*/ 2147483647 h 41"/>
              <a:gd name="T4" fmla="*/ 2147483647 w 36"/>
              <a:gd name="T5" fmla="*/ 0 h 41"/>
              <a:gd name="T6" fmla="*/ 2147483647 w 36"/>
              <a:gd name="T7" fmla="*/ 2147483647 h 41"/>
              <a:gd name="T8" fmla="*/ 2147483647 w 36"/>
              <a:gd name="T9" fmla="*/ 0 h 41"/>
              <a:gd name="T10" fmla="*/ 0 60000 65536"/>
              <a:gd name="T11" fmla="*/ 0 60000 65536"/>
              <a:gd name="T12" fmla="*/ 0 60000 65536"/>
              <a:gd name="T13" fmla="*/ 0 60000 65536"/>
              <a:gd name="T14" fmla="*/ 0 60000 65536"/>
              <a:gd name="T15" fmla="*/ 0 w 36"/>
              <a:gd name="T16" fmla="*/ 0 h 41"/>
              <a:gd name="T17" fmla="*/ 36 w 36"/>
              <a:gd name="T18" fmla="*/ 41 h 41"/>
            </a:gdLst>
            <a:ahLst/>
            <a:cxnLst>
              <a:cxn ang="T10">
                <a:pos x="T0" y="T1"/>
              </a:cxn>
              <a:cxn ang="T11">
                <a:pos x="T2" y="T3"/>
              </a:cxn>
              <a:cxn ang="T12">
                <a:pos x="T4" y="T5"/>
              </a:cxn>
              <a:cxn ang="T13">
                <a:pos x="T6" y="T7"/>
              </a:cxn>
              <a:cxn ang="T14">
                <a:pos x="T8" y="T9"/>
              </a:cxn>
            </a:cxnLst>
            <a:rect l="T15" t="T16" r="T17" b="T18"/>
            <a:pathLst>
              <a:path w="36" h="41">
                <a:moveTo>
                  <a:pt x="34" y="0"/>
                </a:moveTo>
                <a:cubicBezTo>
                  <a:pt x="34" y="5"/>
                  <a:pt x="36" y="31"/>
                  <a:pt x="18" y="41"/>
                </a:cubicBezTo>
                <a:cubicBezTo>
                  <a:pt x="0" y="31"/>
                  <a:pt x="2" y="5"/>
                  <a:pt x="2" y="0"/>
                </a:cubicBezTo>
                <a:cubicBezTo>
                  <a:pt x="5" y="2"/>
                  <a:pt x="11" y="3"/>
                  <a:pt x="18" y="3"/>
                </a:cubicBezTo>
                <a:cubicBezTo>
                  <a:pt x="25" y="3"/>
                  <a:pt x="31" y="2"/>
                  <a:pt x="34" y="0"/>
                </a:cubicBezTo>
                <a:close/>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54" name="Rectangle 380"/>
          <p:cNvSpPr>
            <a:spLocks noChangeArrowheads="1"/>
          </p:cNvSpPr>
          <p:nvPr/>
        </p:nvSpPr>
        <p:spPr bwMode="auto">
          <a:xfrm>
            <a:off x="3924301" y="5033963"/>
            <a:ext cx="984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555" name="Rectangle 381"/>
          <p:cNvSpPr>
            <a:spLocks noChangeArrowheads="1"/>
          </p:cNvSpPr>
          <p:nvPr/>
        </p:nvSpPr>
        <p:spPr bwMode="auto">
          <a:xfrm>
            <a:off x="4032250" y="5094289"/>
            <a:ext cx="57150" cy="122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800" b="0" i="0">
                <a:solidFill>
                  <a:srgbClr val="000000"/>
                </a:solidFill>
              </a:rPr>
              <a:t>3</a:t>
            </a:r>
            <a:endParaRPr lang="en-US" altLang="en-US" b="0"/>
          </a:p>
        </p:txBody>
      </p:sp>
      <p:sp>
        <p:nvSpPr>
          <p:cNvPr id="16556" name="Line 382"/>
          <p:cNvSpPr>
            <a:spLocks noChangeShapeType="1"/>
          </p:cNvSpPr>
          <p:nvPr/>
        </p:nvSpPr>
        <p:spPr bwMode="auto">
          <a:xfrm>
            <a:off x="4002089" y="4916488"/>
            <a:ext cx="1587" cy="9366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57" name="Rectangle 383"/>
          <p:cNvSpPr>
            <a:spLocks noChangeArrowheads="1"/>
          </p:cNvSpPr>
          <p:nvPr/>
        </p:nvSpPr>
        <p:spPr bwMode="auto">
          <a:xfrm>
            <a:off x="1992314" y="4775200"/>
            <a:ext cx="15398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Programmable AND array</a:t>
            </a:r>
            <a:endParaRPr lang="en-US" altLang="en-US">
              <a:solidFill>
                <a:srgbClr val="315263"/>
              </a:solidFill>
            </a:endParaRPr>
          </a:p>
        </p:txBody>
      </p:sp>
      <p:sp>
        <p:nvSpPr>
          <p:cNvPr id="16558" name="Freeform 385"/>
          <p:cNvSpPr>
            <a:spLocks/>
          </p:cNvSpPr>
          <p:nvPr/>
        </p:nvSpPr>
        <p:spPr bwMode="auto">
          <a:xfrm>
            <a:off x="1957388" y="4703764"/>
            <a:ext cx="1587500" cy="46037"/>
          </a:xfrm>
          <a:custGeom>
            <a:avLst/>
            <a:gdLst>
              <a:gd name="T0" fmla="*/ 0 w 389"/>
              <a:gd name="T1" fmla="*/ 0 h 11"/>
              <a:gd name="T2" fmla="*/ 2147483647 w 389"/>
              <a:gd name="T3" fmla="*/ 2147483647 h 11"/>
              <a:gd name="T4" fmla="*/ 2147483647 w 389"/>
              <a:gd name="T5" fmla="*/ 2147483647 h 11"/>
              <a:gd name="T6" fmla="*/ 2147483647 w 389"/>
              <a:gd name="T7" fmla="*/ 2147483647 h 11"/>
              <a:gd name="T8" fmla="*/ 2147483647 w 389"/>
              <a:gd name="T9" fmla="*/ 2147483647 h 11"/>
              <a:gd name="T10" fmla="*/ 2147483647 w 389"/>
              <a:gd name="T11" fmla="*/ 2147483647 h 11"/>
              <a:gd name="T12" fmla="*/ 2147483647 w 389"/>
              <a:gd name="T13" fmla="*/ 2147483647 h 11"/>
              <a:gd name="T14" fmla="*/ 2147483647 w 389"/>
              <a:gd name="T15" fmla="*/ 0 h 11"/>
              <a:gd name="T16" fmla="*/ 0 60000 65536"/>
              <a:gd name="T17" fmla="*/ 0 60000 65536"/>
              <a:gd name="T18" fmla="*/ 0 60000 65536"/>
              <a:gd name="T19" fmla="*/ 0 60000 65536"/>
              <a:gd name="T20" fmla="*/ 0 60000 65536"/>
              <a:gd name="T21" fmla="*/ 0 60000 65536"/>
              <a:gd name="T22" fmla="*/ 0 60000 65536"/>
              <a:gd name="T23" fmla="*/ 0 60000 65536"/>
              <a:gd name="T24" fmla="*/ 0 w 389"/>
              <a:gd name="T25" fmla="*/ 0 h 11"/>
              <a:gd name="T26" fmla="*/ 389 w 389"/>
              <a:gd name="T27" fmla="*/ 11 h 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89" h="11">
                <a:moveTo>
                  <a:pt x="0" y="0"/>
                </a:moveTo>
                <a:cubicBezTo>
                  <a:pt x="1" y="4"/>
                  <a:pt x="4" y="5"/>
                  <a:pt x="10" y="5"/>
                </a:cubicBezTo>
                <a:cubicBezTo>
                  <a:pt x="184" y="5"/>
                  <a:pt x="184" y="5"/>
                  <a:pt x="184" y="5"/>
                </a:cubicBezTo>
                <a:cubicBezTo>
                  <a:pt x="190" y="5"/>
                  <a:pt x="193" y="6"/>
                  <a:pt x="194" y="11"/>
                </a:cubicBezTo>
                <a:cubicBezTo>
                  <a:pt x="194" y="11"/>
                  <a:pt x="194" y="11"/>
                  <a:pt x="194" y="11"/>
                </a:cubicBezTo>
                <a:cubicBezTo>
                  <a:pt x="196" y="6"/>
                  <a:pt x="199" y="5"/>
                  <a:pt x="205" y="5"/>
                </a:cubicBezTo>
                <a:cubicBezTo>
                  <a:pt x="379" y="5"/>
                  <a:pt x="379" y="5"/>
                  <a:pt x="379" y="5"/>
                </a:cubicBezTo>
                <a:cubicBezTo>
                  <a:pt x="385" y="5"/>
                  <a:pt x="388" y="4"/>
                  <a:pt x="389" y="0"/>
                </a:cubicBez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59" name="Rectangle 386"/>
          <p:cNvSpPr>
            <a:spLocks noChangeArrowheads="1"/>
          </p:cNvSpPr>
          <p:nvPr/>
        </p:nvSpPr>
        <p:spPr bwMode="auto">
          <a:xfrm>
            <a:off x="3821114" y="1677988"/>
            <a:ext cx="8858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Programmable</a:t>
            </a:r>
            <a:endParaRPr lang="en-US" altLang="en-US">
              <a:solidFill>
                <a:srgbClr val="315263"/>
              </a:solidFill>
            </a:endParaRPr>
          </a:p>
        </p:txBody>
      </p:sp>
      <p:sp>
        <p:nvSpPr>
          <p:cNvPr id="16560" name="Rectangle 387"/>
          <p:cNvSpPr>
            <a:spLocks noChangeArrowheads="1"/>
          </p:cNvSpPr>
          <p:nvPr/>
        </p:nvSpPr>
        <p:spPr bwMode="auto">
          <a:xfrm>
            <a:off x="3821113" y="1825625"/>
            <a:ext cx="53340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OR array</a:t>
            </a:r>
            <a:endParaRPr lang="en-US" altLang="en-US">
              <a:solidFill>
                <a:srgbClr val="315263"/>
              </a:solidFill>
            </a:endParaRPr>
          </a:p>
        </p:txBody>
      </p:sp>
      <p:sp>
        <p:nvSpPr>
          <p:cNvPr id="16561" name="Freeform 388"/>
          <p:cNvSpPr>
            <a:spLocks/>
          </p:cNvSpPr>
          <p:nvPr/>
        </p:nvSpPr>
        <p:spPr bwMode="auto">
          <a:xfrm>
            <a:off x="3973513" y="1995488"/>
            <a:ext cx="539750" cy="44450"/>
          </a:xfrm>
          <a:custGeom>
            <a:avLst/>
            <a:gdLst>
              <a:gd name="T0" fmla="*/ 2147483647 w 132"/>
              <a:gd name="T1" fmla="*/ 2147483647 h 11"/>
              <a:gd name="T2" fmla="*/ 2147483647 w 132"/>
              <a:gd name="T3" fmla="*/ 2147483647 h 11"/>
              <a:gd name="T4" fmla="*/ 2147483647 w 132"/>
              <a:gd name="T5" fmla="*/ 2147483647 h 11"/>
              <a:gd name="T6" fmla="*/ 2147483647 w 132"/>
              <a:gd name="T7" fmla="*/ 0 h 11"/>
              <a:gd name="T8" fmla="*/ 2147483647 w 132"/>
              <a:gd name="T9" fmla="*/ 0 h 11"/>
              <a:gd name="T10" fmla="*/ 2147483647 w 132"/>
              <a:gd name="T11" fmla="*/ 2147483647 h 11"/>
              <a:gd name="T12" fmla="*/ 2147483647 w 132"/>
              <a:gd name="T13" fmla="*/ 2147483647 h 11"/>
              <a:gd name="T14" fmla="*/ 0 w 132"/>
              <a:gd name="T15" fmla="*/ 2147483647 h 11"/>
              <a:gd name="T16" fmla="*/ 0 60000 65536"/>
              <a:gd name="T17" fmla="*/ 0 60000 65536"/>
              <a:gd name="T18" fmla="*/ 0 60000 65536"/>
              <a:gd name="T19" fmla="*/ 0 60000 65536"/>
              <a:gd name="T20" fmla="*/ 0 60000 65536"/>
              <a:gd name="T21" fmla="*/ 0 60000 65536"/>
              <a:gd name="T22" fmla="*/ 0 60000 65536"/>
              <a:gd name="T23" fmla="*/ 0 60000 65536"/>
              <a:gd name="T24" fmla="*/ 0 w 132"/>
              <a:gd name="T25" fmla="*/ 0 h 11"/>
              <a:gd name="T26" fmla="*/ 132 w 132"/>
              <a:gd name="T27" fmla="*/ 11 h 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2" h="11">
                <a:moveTo>
                  <a:pt x="132" y="11"/>
                </a:moveTo>
                <a:cubicBezTo>
                  <a:pt x="131" y="7"/>
                  <a:pt x="128" y="6"/>
                  <a:pt x="122" y="6"/>
                </a:cubicBezTo>
                <a:cubicBezTo>
                  <a:pt x="76" y="6"/>
                  <a:pt x="76" y="6"/>
                  <a:pt x="76" y="6"/>
                </a:cubicBezTo>
                <a:cubicBezTo>
                  <a:pt x="70" y="6"/>
                  <a:pt x="67" y="5"/>
                  <a:pt x="66" y="0"/>
                </a:cubicBezTo>
                <a:cubicBezTo>
                  <a:pt x="66" y="0"/>
                  <a:pt x="66" y="0"/>
                  <a:pt x="66" y="0"/>
                </a:cubicBezTo>
                <a:cubicBezTo>
                  <a:pt x="64" y="5"/>
                  <a:pt x="61" y="6"/>
                  <a:pt x="56" y="6"/>
                </a:cubicBezTo>
                <a:cubicBezTo>
                  <a:pt x="9" y="6"/>
                  <a:pt x="9" y="6"/>
                  <a:pt x="9" y="6"/>
                </a:cubicBezTo>
                <a:cubicBezTo>
                  <a:pt x="4" y="6"/>
                  <a:pt x="1" y="7"/>
                  <a:pt x="0" y="11"/>
                </a:cubicBez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nvGrpSpPr>
          <p:cNvPr id="16562" name="Group 597"/>
          <p:cNvGrpSpPr>
            <a:grpSpLocks/>
          </p:cNvGrpSpPr>
          <p:nvPr/>
        </p:nvGrpSpPr>
        <p:grpSpPr bwMode="auto">
          <a:xfrm>
            <a:off x="7677150" y="1858963"/>
            <a:ext cx="2609850" cy="3386138"/>
            <a:chOff x="3733" y="1171"/>
            <a:chExt cx="1644" cy="2133"/>
          </a:xfrm>
        </p:grpSpPr>
        <p:sp>
          <p:nvSpPr>
            <p:cNvPr id="16924" name="Freeform 397"/>
            <p:cNvSpPr>
              <a:spLocks/>
            </p:cNvSpPr>
            <p:nvPr/>
          </p:nvSpPr>
          <p:spPr bwMode="auto">
            <a:xfrm>
              <a:off x="5285" y="3034"/>
              <a:ext cx="87" cy="97"/>
            </a:xfrm>
            <a:custGeom>
              <a:avLst/>
              <a:gdLst>
                <a:gd name="T0" fmla="*/ 5904 w 37"/>
                <a:gd name="T1" fmla="*/ 0 h 41"/>
                <a:gd name="T2" fmla="*/ 3235 w 37"/>
                <a:gd name="T3" fmla="*/ 7176 h 41"/>
                <a:gd name="T4" fmla="*/ 364 w 37"/>
                <a:gd name="T5" fmla="*/ 0 h 41"/>
                <a:gd name="T6" fmla="*/ 3235 w 37"/>
                <a:gd name="T7" fmla="*/ 532 h 41"/>
                <a:gd name="T8" fmla="*/ 5904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5"/>
                    <a:pt x="2" y="0"/>
                  </a:cubicBezTo>
                  <a:cubicBezTo>
                    <a:pt x="6" y="2"/>
                    <a:pt x="12" y="3"/>
                    <a:pt x="19" y="3"/>
                  </a:cubicBezTo>
                  <a:cubicBezTo>
                    <a:pt x="25" y="3"/>
                    <a:pt x="31" y="2"/>
                    <a:pt x="35"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25" name="Line 398"/>
            <p:cNvSpPr>
              <a:spLocks noChangeShapeType="1"/>
            </p:cNvSpPr>
            <p:nvPr/>
          </p:nvSpPr>
          <p:spPr bwMode="auto">
            <a:xfrm>
              <a:off x="3773" y="1367"/>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26" name="Freeform 399"/>
            <p:cNvSpPr>
              <a:spLocks/>
            </p:cNvSpPr>
            <p:nvPr/>
          </p:nvSpPr>
          <p:spPr bwMode="auto">
            <a:xfrm>
              <a:off x="3816" y="1355"/>
              <a:ext cx="37" cy="1630"/>
            </a:xfrm>
            <a:custGeom>
              <a:avLst/>
              <a:gdLst>
                <a:gd name="T0" fmla="*/ 37 w 37"/>
                <a:gd name="T1" fmla="*/ 1630 h 1630"/>
                <a:gd name="T2" fmla="*/ 37 w 37"/>
                <a:gd name="T3" fmla="*/ 42 h 1630"/>
                <a:gd name="T4" fmla="*/ 0 w 37"/>
                <a:gd name="T5" fmla="*/ 0 h 1630"/>
                <a:gd name="T6" fmla="*/ 0 60000 65536"/>
                <a:gd name="T7" fmla="*/ 0 60000 65536"/>
                <a:gd name="T8" fmla="*/ 0 60000 65536"/>
                <a:gd name="T9" fmla="*/ 0 w 37"/>
                <a:gd name="T10" fmla="*/ 0 h 1630"/>
                <a:gd name="T11" fmla="*/ 37 w 37"/>
                <a:gd name="T12" fmla="*/ 1630 h 1630"/>
              </a:gdLst>
              <a:ahLst/>
              <a:cxnLst>
                <a:cxn ang="T6">
                  <a:pos x="T0" y="T1"/>
                </a:cxn>
                <a:cxn ang="T7">
                  <a:pos x="T2" y="T3"/>
                </a:cxn>
                <a:cxn ang="T8">
                  <a:pos x="T4" y="T5"/>
                </a:cxn>
              </a:cxnLst>
              <a:rect l="T9" t="T10" r="T11" b="T12"/>
              <a:pathLst>
                <a:path w="37" h="1630">
                  <a:moveTo>
                    <a:pt x="37" y="1630"/>
                  </a:moveTo>
                  <a:lnTo>
                    <a:pt x="37" y="42"/>
                  </a:lnTo>
                  <a:lnTo>
                    <a:pt x="0" y="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27" name="Line 400"/>
            <p:cNvSpPr>
              <a:spLocks noChangeShapeType="1"/>
            </p:cNvSpPr>
            <p:nvPr/>
          </p:nvSpPr>
          <p:spPr bwMode="auto">
            <a:xfrm>
              <a:off x="3948" y="1367"/>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28" name="Line 401"/>
            <p:cNvSpPr>
              <a:spLocks noChangeShapeType="1"/>
            </p:cNvSpPr>
            <p:nvPr/>
          </p:nvSpPr>
          <p:spPr bwMode="auto">
            <a:xfrm>
              <a:off x="4125" y="1367"/>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29" name="Line 402"/>
            <p:cNvSpPr>
              <a:spLocks noChangeShapeType="1"/>
            </p:cNvSpPr>
            <p:nvPr/>
          </p:nvSpPr>
          <p:spPr bwMode="auto">
            <a:xfrm>
              <a:off x="4302" y="1367"/>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30" name="Line 403"/>
            <p:cNvSpPr>
              <a:spLocks noChangeShapeType="1"/>
            </p:cNvSpPr>
            <p:nvPr/>
          </p:nvSpPr>
          <p:spPr bwMode="auto">
            <a:xfrm>
              <a:off x="4479" y="1367"/>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31" name="Line 404"/>
            <p:cNvSpPr>
              <a:spLocks noChangeShapeType="1"/>
            </p:cNvSpPr>
            <p:nvPr/>
          </p:nvSpPr>
          <p:spPr bwMode="auto">
            <a:xfrm>
              <a:off x="4654" y="1367"/>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32" name="Freeform 405"/>
            <p:cNvSpPr>
              <a:spLocks/>
            </p:cNvSpPr>
            <p:nvPr/>
          </p:nvSpPr>
          <p:spPr bwMode="auto">
            <a:xfrm>
              <a:off x="3759" y="1312"/>
              <a:ext cx="83" cy="69"/>
            </a:xfrm>
            <a:custGeom>
              <a:avLst/>
              <a:gdLst>
                <a:gd name="T0" fmla="*/ 0 w 83"/>
                <a:gd name="T1" fmla="*/ 0 h 69"/>
                <a:gd name="T2" fmla="*/ 40 w 83"/>
                <a:gd name="T3" fmla="*/ 69 h 69"/>
                <a:gd name="T4" fmla="*/ 83 w 83"/>
                <a:gd name="T5" fmla="*/ 0 h 69"/>
                <a:gd name="T6" fmla="*/ 0 w 83"/>
                <a:gd name="T7" fmla="*/ 0 h 69"/>
                <a:gd name="T8" fmla="*/ 0 60000 65536"/>
                <a:gd name="T9" fmla="*/ 0 60000 65536"/>
                <a:gd name="T10" fmla="*/ 0 60000 65536"/>
                <a:gd name="T11" fmla="*/ 0 60000 65536"/>
                <a:gd name="T12" fmla="*/ 0 w 83"/>
                <a:gd name="T13" fmla="*/ 0 h 69"/>
                <a:gd name="T14" fmla="*/ 83 w 83"/>
                <a:gd name="T15" fmla="*/ 69 h 69"/>
              </a:gdLst>
              <a:ahLst/>
              <a:cxnLst>
                <a:cxn ang="T8">
                  <a:pos x="T0" y="T1"/>
                </a:cxn>
                <a:cxn ang="T9">
                  <a:pos x="T2" y="T3"/>
                </a:cxn>
                <a:cxn ang="T10">
                  <a:pos x="T4" y="T5"/>
                </a:cxn>
                <a:cxn ang="T11">
                  <a:pos x="T6" y="T7"/>
                </a:cxn>
              </a:cxnLst>
              <a:rect l="T12" t="T13" r="T14" b="T15"/>
              <a:pathLst>
                <a:path w="83" h="69">
                  <a:moveTo>
                    <a:pt x="0" y="0"/>
                  </a:moveTo>
                  <a:lnTo>
                    <a:pt x="40" y="69"/>
                  </a:lnTo>
                  <a:lnTo>
                    <a:pt x="83"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33" name="Oval 406"/>
            <p:cNvSpPr>
              <a:spLocks noChangeArrowheads="1"/>
            </p:cNvSpPr>
            <p:nvPr/>
          </p:nvSpPr>
          <p:spPr bwMode="auto">
            <a:xfrm>
              <a:off x="3761" y="1345"/>
              <a:ext cx="21" cy="22"/>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34" name="Line 407"/>
            <p:cNvSpPr>
              <a:spLocks noChangeShapeType="1"/>
            </p:cNvSpPr>
            <p:nvPr/>
          </p:nvSpPr>
          <p:spPr bwMode="auto">
            <a:xfrm flipV="1">
              <a:off x="3799" y="1270"/>
              <a:ext cx="1" cy="4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35" name="Rectangle 408"/>
            <p:cNvSpPr>
              <a:spLocks noChangeArrowheads="1"/>
            </p:cNvSpPr>
            <p:nvPr/>
          </p:nvSpPr>
          <p:spPr bwMode="auto">
            <a:xfrm>
              <a:off x="3771" y="1171"/>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936" name="Rectangle 409"/>
            <p:cNvSpPr>
              <a:spLocks noChangeArrowheads="1"/>
            </p:cNvSpPr>
            <p:nvPr/>
          </p:nvSpPr>
          <p:spPr bwMode="auto">
            <a:xfrm>
              <a:off x="3801" y="1209"/>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5</a:t>
              </a:r>
              <a:endParaRPr lang="en-US" altLang="en-US" b="0"/>
            </a:p>
          </p:txBody>
        </p:sp>
        <p:sp>
          <p:nvSpPr>
            <p:cNvPr id="16937" name="Freeform 410"/>
            <p:cNvSpPr>
              <a:spLocks/>
            </p:cNvSpPr>
            <p:nvPr/>
          </p:nvSpPr>
          <p:spPr bwMode="auto">
            <a:xfrm>
              <a:off x="3936" y="1312"/>
              <a:ext cx="80" cy="69"/>
            </a:xfrm>
            <a:custGeom>
              <a:avLst/>
              <a:gdLst>
                <a:gd name="T0" fmla="*/ 0 w 80"/>
                <a:gd name="T1" fmla="*/ 0 h 69"/>
                <a:gd name="T2" fmla="*/ 40 w 80"/>
                <a:gd name="T3" fmla="*/ 69 h 69"/>
                <a:gd name="T4" fmla="*/ 80 w 80"/>
                <a:gd name="T5" fmla="*/ 0 h 69"/>
                <a:gd name="T6" fmla="*/ 0 w 80"/>
                <a:gd name="T7" fmla="*/ 0 h 69"/>
                <a:gd name="T8" fmla="*/ 0 60000 65536"/>
                <a:gd name="T9" fmla="*/ 0 60000 65536"/>
                <a:gd name="T10" fmla="*/ 0 60000 65536"/>
                <a:gd name="T11" fmla="*/ 0 60000 65536"/>
                <a:gd name="T12" fmla="*/ 0 w 80"/>
                <a:gd name="T13" fmla="*/ 0 h 69"/>
                <a:gd name="T14" fmla="*/ 80 w 80"/>
                <a:gd name="T15" fmla="*/ 69 h 69"/>
              </a:gdLst>
              <a:ahLst/>
              <a:cxnLst>
                <a:cxn ang="T8">
                  <a:pos x="T0" y="T1"/>
                </a:cxn>
                <a:cxn ang="T9">
                  <a:pos x="T2" y="T3"/>
                </a:cxn>
                <a:cxn ang="T10">
                  <a:pos x="T4" y="T5"/>
                </a:cxn>
                <a:cxn ang="T11">
                  <a:pos x="T6" y="T7"/>
                </a:cxn>
              </a:cxnLst>
              <a:rect l="T12" t="T13" r="T14" b="T15"/>
              <a:pathLst>
                <a:path w="80" h="69">
                  <a:moveTo>
                    <a:pt x="0" y="0"/>
                  </a:moveTo>
                  <a:lnTo>
                    <a:pt x="40" y="69"/>
                  </a:lnTo>
                  <a:lnTo>
                    <a:pt x="80"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38" name="Oval 411"/>
            <p:cNvSpPr>
              <a:spLocks noChangeArrowheads="1"/>
            </p:cNvSpPr>
            <p:nvPr/>
          </p:nvSpPr>
          <p:spPr bwMode="auto">
            <a:xfrm>
              <a:off x="3938" y="1345"/>
              <a:ext cx="22" cy="22"/>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39" name="Line 412"/>
            <p:cNvSpPr>
              <a:spLocks noChangeShapeType="1"/>
            </p:cNvSpPr>
            <p:nvPr/>
          </p:nvSpPr>
          <p:spPr bwMode="auto">
            <a:xfrm flipV="1">
              <a:off x="3976" y="1270"/>
              <a:ext cx="1" cy="4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40" name="Rectangle 413"/>
            <p:cNvSpPr>
              <a:spLocks noChangeArrowheads="1"/>
            </p:cNvSpPr>
            <p:nvPr/>
          </p:nvSpPr>
          <p:spPr bwMode="auto">
            <a:xfrm>
              <a:off x="3948" y="1171"/>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941" name="Rectangle 414"/>
            <p:cNvSpPr>
              <a:spLocks noChangeArrowheads="1"/>
            </p:cNvSpPr>
            <p:nvPr/>
          </p:nvSpPr>
          <p:spPr bwMode="auto">
            <a:xfrm>
              <a:off x="3977" y="1209"/>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4</a:t>
              </a:r>
              <a:endParaRPr lang="en-US" altLang="en-US" b="0"/>
            </a:p>
          </p:txBody>
        </p:sp>
        <p:sp>
          <p:nvSpPr>
            <p:cNvPr id="16942" name="Rectangle 415"/>
            <p:cNvSpPr>
              <a:spLocks noChangeArrowheads="1"/>
            </p:cNvSpPr>
            <p:nvPr/>
          </p:nvSpPr>
          <p:spPr bwMode="auto">
            <a:xfrm>
              <a:off x="5283" y="3198"/>
              <a:ext cx="57"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900" b="0">
                  <a:solidFill>
                    <a:srgbClr val="000000"/>
                  </a:solidFill>
                </a:rPr>
                <a:t>O</a:t>
              </a:r>
              <a:endParaRPr lang="en-US" altLang="en-US" b="0"/>
            </a:p>
          </p:txBody>
        </p:sp>
        <p:sp>
          <p:nvSpPr>
            <p:cNvPr id="16943" name="Rectangle 416"/>
            <p:cNvSpPr>
              <a:spLocks noChangeArrowheads="1"/>
            </p:cNvSpPr>
            <p:nvPr/>
          </p:nvSpPr>
          <p:spPr bwMode="auto">
            <a:xfrm>
              <a:off x="5346" y="3236"/>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0</a:t>
              </a:r>
              <a:endParaRPr lang="en-US" altLang="en-US" b="0"/>
            </a:p>
          </p:txBody>
        </p:sp>
        <p:sp>
          <p:nvSpPr>
            <p:cNvPr id="16944" name="Freeform 417"/>
            <p:cNvSpPr>
              <a:spLocks/>
            </p:cNvSpPr>
            <p:nvPr/>
          </p:nvSpPr>
          <p:spPr bwMode="auto">
            <a:xfrm>
              <a:off x="4113" y="1312"/>
              <a:ext cx="80" cy="69"/>
            </a:xfrm>
            <a:custGeom>
              <a:avLst/>
              <a:gdLst>
                <a:gd name="T0" fmla="*/ 0 w 80"/>
                <a:gd name="T1" fmla="*/ 0 h 69"/>
                <a:gd name="T2" fmla="*/ 40 w 80"/>
                <a:gd name="T3" fmla="*/ 69 h 69"/>
                <a:gd name="T4" fmla="*/ 80 w 80"/>
                <a:gd name="T5" fmla="*/ 0 h 69"/>
                <a:gd name="T6" fmla="*/ 0 w 80"/>
                <a:gd name="T7" fmla="*/ 0 h 69"/>
                <a:gd name="T8" fmla="*/ 0 60000 65536"/>
                <a:gd name="T9" fmla="*/ 0 60000 65536"/>
                <a:gd name="T10" fmla="*/ 0 60000 65536"/>
                <a:gd name="T11" fmla="*/ 0 60000 65536"/>
                <a:gd name="T12" fmla="*/ 0 w 80"/>
                <a:gd name="T13" fmla="*/ 0 h 69"/>
                <a:gd name="T14" fmla="*/ 80 w 80"/>
                <a:gd name="T15" fmla="*/ 69 h 69"/>
              </a:gdLst>
              <a:ahLst/>
              <a:cxnLst>
                <a:cxn ang="T8">
                  <a:pos x="T0" y="T1"/>
                </a:cxn>
                <a:cxn ang="T9">
                  <a:pos x="T2" y="T3"/>
                </a:cxn>
                <a:cxn ang="T10">
                  <a:pos x="T4" y="T5"/>
                </a:cxn>
                <a:cxn ang="T11">
                  <a:pos x="T6" y="T7"/>
                </a:cxn>
              </a:cxnLst>
              <a:rect l="T12" t="T13" r="T14" b="T15"/>
              <a:pathLst>
                <a:path w="80" h="69">
                  <a:moveTo>
                    <a:pt x="0" y="0"/>
                  </a:moveTo>
                  <a:lnTo>
                    <a:pt x="40" y="69"/>
                  </a:lnTo>
                  <a:lnTo>
                    <a:pt x="80"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45" name="Oval 418"/>
            <p:cNvSpPr>
              <a:spLocks noChangeArrowheads="1"/>
            </p:cNvSpPr>
            <p:nvPr/>
          </p:nvSpPr>
          <p:spPr bwMode="auto">
            <a:xfrm>
              <a:off x="4116" y="1345"/>
              <a:ext cx="21" cy="22"/>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46" name="Line 419"/>
            <p:cNvSpPr>
              <a:spLocks noChangeShapeType="1"/>
            </p:cNvSpPr>
            <p:nvPr/>
          </p:nvSpPr>
          <p:spPr bwMode="auto">
            <a:xfrm flipV="1">
              <a:off x="4153" y="1270"/>
              <a:ext cx="1" cy="4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47" name="Rectangle 420"/>
            <p:cNvSpPr>
              <a:spLocks noChangeArrowheads="1"/>
            </p:cNvSpPr>
            <p:nvPr/>
          </p:nvSpPr>
          <p:spPr bwMode="auto">
            <a:xfrm>
              <a:off x="4124" y="1171"/>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948" name="Rectangle 421"/>
            <p:cNvSpPr>
              <a:spLocks noChangeArrowheads="1"/>
            </p:cNvSpPr>
            <p:nvPr/>
          </p:nvSpPr>
          <p:spPr bwMode="auto">
            <a:xfrm>
              <a:off x="4154" y="1209"/>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3</a:t>
              </a:r>
              <a:endParaRPr lang="en-US" altLang="en-US" b="0"/>
            </a:p>
          </p:txBody>
        </p:sp>
        <p:sp>
          <p:nvSpPr>
            <p:cNvPr id="16949" name="Freeform 422"/>
            <p:cNvSpPr>
              <a:spLocks/>
            </p:cNvSpPr>
            <p:nvPr/>
          </p:nvSpPr>
          <p:spPr bwMode="auto">
            <a:xfrm>
              <a:off x="4290" y="1312"/>
              <a:ext cx="81" cy="69"/>
            </a:xfrm>
            <a:custGeom>
              <a:avLst/>
              <a:gdLst>
                <a:gd name="T0" fmla="*/ 0 w 81"/>
                <a:gd name="T1" fmla="*/ 0 h 69"/>
                <a:gd name="T2" fmla="*/ 40 w 81"/>
                <a:gd name="T3" fmla="*/ 69 h 69"/>
                <a:gd name="T4" fmla="*/ 81 w 81"/>
                <a:gd name="T5" fmla="*/ 0 h 69"/>
                <a:gd name="T6" fmla="*/ 0 w 81"/>
                <a:gd name="T7" fmla="*/ 0 h 69"/>
                <a:gd name="T8" fmla="*/ 0 60000 65536"/>
                <a:gd name="T9" fmla="*/ 0 60000 65536"/>
                <a:gd name="T10" fmla="*/ 0 60000 65536"/>
                <a:gd name="T11" fmla="*/ 0 60000 65536"/>
                <a:gd name="T12" fmla="*/ 0 w 81"/>
                <a:gd name="T13" fmla="*/ 0 h 69"/>
                <a:gd name="T14" fmla="*/ 81 w 81"/>
                <a:gd name="T15" fmla="*/ 69 h 69"/>
              </a:gdLst>
              <a:ahLst/>
              <a:cxnLst>
                <a:cxn ang="T8">
                  <a:pos x="T0" y="T1"/>
                </a:cxn>
                <a:cxn ang="T9">
                  <a:pos x="T2" y="T3"/>
                </a:cxn>
                <a:cxn ang="T10">
                  <a:pos x="T4" y="T5"/>
                </a:cxn>
                <a:cxn ang="T11">
                  <a:pos x="T6" y="T7"/>
                </a:cxn>
              </a:cxnLst>
              <a:rect l="T12" t="T13" r="T14" b="T15"/>
              <a:pathLst>
                <a:path w="81" h="69">
                  <a:moveTo>
                    <a:pt x="0" y="0"/>
                  </a:moveTo>
                  <a:lnTo>
                    <a:pt x="40" y="69"/>
                  </a:lnTo>
                  <a:lnTo>
                    <a:pt x="81"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50" name="Oval 423"/>
            <p:cNvSpPr>
              <a:spLocks noChangeArrowheads="1"/>
            </p:cNvSpPr>
            <p:nvPr/>
          </p:nvSpPr>
          <p:spPr bwMode="auto">
            <a:xfrm>
              <a:off x="4290" y="1345"/>
              <a:ext cx="22" cy="22"/>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51" name="Line 424"/>
            <p:cNvSpPr>
              <a:spLocks noChangeShapeType="1"/>
            </p:cNvSpPr>
            <p:nvPr/>
          </p:nvSpPr>
          <p:spPr bwMode="auto">
            <a:xfrm flipV="1">
              <a:off x="4330" y="1270"/>
              <a:ext cx="1" cy="4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52" name="Rectangle 425"/>
            <p:cNvSpPr>
              <a:spLocks noChangeArrowheads="1"/>
            </p:cNvSpPr>
            <p:nvPr/>
          </p:nvSpPr>
          <p:spPr bwMode="auto">
            <a:xfrm>
              <a:off x="4301" y="1171"/>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953" name="Rectangle 426"/>
            <p:cNvSpPr>
              <a:spLocks noChangeArrowheads="1"/>
            </p:cNvSpPr>
            <p:nvPr/>
          </p:nvSpPr>
          <p:spPr bwMode="auto">
            <a:xfrm>
              <a:off x="4330" y="1209"/>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2</a:t>
              </a:r>
              <a:endParaRPr lang="en-US" altLang="en-US" b="0"/>
            </a:p>
          </p:txBody>
        </p:sp>
        <p:sp>
          <p:nvSpPr>
            <p:cNvPr id="16954" name="Freeform 427"/>
            <p:cNvSpPr>
              <a:spLocks/>
            </p:cNvSpPr>
            <p:nvPr/>
          </p:nvSpPr>
          <p:spPr bwMode="auto">
            <a:xfrm>
              <a:off x="4465" y="1312"/>
              <a:ext cx="80" cy="69"/>
            </a:xfrm>
            <a:custGeom>
              <a:avLst/>
              <a:gdLst>
                <a:gd name="T0" fmla="*/ 0 w 80"/>
                <a:gd name="T1" fmla="*/ 0 h 69"/>
                <a:gd name="T2" fmla="*/ 40 w 80"/>
                <a:gd name="T3" fmla="*/ 69 h 69"/>
                <a:gd name="T4" fmla="*/ 80 w 80"/>
                <a:gd name="T5" fmla="*/ 0 h 69"/>
                <a:gd name="T6" fmla="*/ 0 w 80"/>
                <a:gd name="T7" fmla="*/ 0 h 69"/>
                <a:gd name="T8" fmla="*/ 0 60000 65536"/>
                <a:gd name="T9" fmla="*/ 0 60000 65536"/>
                <a:gd name="T10" fmla="*/ 0 60000 65536"/>
                <a:gd name="T11" fmla="*/ 0 60000 65536"/>
                <a:gd name="T12" fmla="*/ 0 w 80"/>
                <a:gd name="T13" fmla="*/ 0 h 69"/>
                <a:gd name="T14" fmla="*/ 80 w 80"/>
                <a:gd name="T15" fmla="*/ 69 h 69"/>
              </a:gdLst>
              <a:ahLst/>
              <a:cxnLst>
                <a:cxn ang="T8">
                  <a:pos x="T0" y="T1"/>
                </a:cxn>
                <a:cxn ang="T9">
                  <a:pos x="T2" y="T3"/>
                </a:cxn>
                <a:cxn ang="T10">
                  <a:pos x="T4" y="T5"/>
                </a:cxn>
                <a:cxn ang="T11">
                  <a:pos x="T6" y="T7"/>
                </a:cxn>
              </a:cxnLst>
              <a:rect l="T12" t="T13" r="T14" b="T15"/>
              <a:pathLst>
                <a:path w="80" h="69">
                  <a:moveTo>
                    <a:pt x="0" y="0"/>
                  </a:moveTo>
                  <a:lnTo>
                    <a:pt x="40" y="69"/>
                  </a:lnTo>
                  <a:lnTo>
                    <a:pt x="80"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55" name="Oval 428"/>
            <p:cNvSpPr>
              <a:spLocks noChangeArrowheads="1"/>
            </p:cNvSpPr>
            <p:nvPr/>
          </p:nvSpPr>
          <p:spPr bwMode="auto">
            <a:xfrm>
              <a:off x="4467" y="1345"/>
              <a:ext cx="22" cy="22"/>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56" name="Line 429"/>
            <p:cNvSpPr>
              <a:spLocks noChangeShapeType="1"/>
            </p:cNvSpPr>
            <p:nvPr/>
          </p:nvSpPr>
          <p:spPr bwMode="auto">
            <a:xfrm flipV="1">
              <a:off x="4505" y="1270"/>
              <a:ext cx="1" cy="4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57" name="Rectangle 430"/>
            <p:cNvSpPr>
              <a:spLocks noChangeArrowheads="1"/>
            </p:cNvSpPr>
            <p:nvPr/>
          </p:nvSpPr>
          <p:spPr bwMode="auto">
            <a:xfrm>
              <a:off x="4477" y="1171"/>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958" name="Rectangle 431"/>
            <p:cNvSpPr>
              <a:spLocks noChangeArrowheads="1"/>
            </p:cNvSpPr>
            <p:nvPr/>
          </p:nvSpPr>
          <p:spPr bwMode="auto">
            <a:xfrm>
              <a:off x="4507" y="1209"/>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1</a:t>
              </a:r>
              <a:endParaRPr lang="en-US" altLang="en-US" b="0"/>
            </a:p>
          </p:txBody>
        </p:sp>
        <p:sp>
          <p:nvSpPr>
            <p:cNvPr id="16959" name="Freeform 432"/>
            <p:cNvSpPr>
              <a:spLocks/>
            </p:cNvSpPr>
            <p:nvPr/>
          </p:nvSpPr>
          <p:spPr bwMode="auto">
            <a:xfrm>
              <a:off x="4642" y="1312"/>
              <a:ext cx="81" cy="69"/>
            </a:xfrm>
            <a:custGeom>
              <a:avLst/>
              <a:gdLst>
                <a:gd name="T0" fmla="*/ 0 w 81"/>
                <a:gd name="T1" fmla="*/ 0 h 69"/>
                <a:gd name="T2" fmla="*/ 40 w 81"/>
                <a:gd name="T3" fmla="*/ 69 h 69"/>
                <a:gd name="T4" fmla="*/ 81 w 81"/>
                <a:gd name="T5" fmla="*/ 0 h 69"/>
                <a:gd name="T6" fmla="*/ 0 w 81"/>
                <a:gd name="T7" fmla="*/ 0 h 69"/>
                <a:gd name="T8" fmla="*/ 0 60000 65536"/>
                <a:gd name="T9" fmla="*/ 0 60000 65536"/>
                <a:gd name="T10" fmla="*/ 0 60000 65536"/>
                <a:gd name="T11" fmla="*/ 0 60000 65536"/>
                <a:gd name="T12" fmla="*/ 0 w 81"/>
                <a:gd name="T13" fmla="*/ 0 h 69"/>
                <a:gd name="T14" fmla="*/ 81 w 81"/>
                <a:gd name="T15" fmla="*/ 69 h 69"/>
              </a:gdLst>
              <a:ahLst/>
              <a:cxnLst>
                <a:cxn ang="T8">
                  <a:pos x="T0" y="T1"/>
                </a:cxn>
                <a:cxn ang="T9">
                  <a:pos x="T2" y="T3"/>
                </a:cxn>
                <a:cxn ang="T10">
                  <a:pos x="T4" y="T5"/>
                </a:cxn>
                <a:cxn ang="T11">
                  <a:pos x="T6" y="T7"/>
                </a:cxn>
              </a:cxnLst>
              <a:rect l="T12" t="T13" r="T14" b="T15"/>
              <a:pathLst>
                <a:path w="81" h="69">
                  <a:moveTo>
                    <a:pt x="0" y="0"/>
                  </a:moveTo>
                  <a:lnTo>
                    <a:pt x="40" y="69"/>
                  </a:lnTo>
                  <a:lnTo>
                    <a:pt x="81"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60" name="Oval 433"/>
            <p:cNvSpPr>
              <a:spLocks noChangeArrowheads="1"/>
            </p:cNvSpPr>
            <p:nvPr/>
          </p:nvSpPr>
          <p:spPr bwMode="auto">
            <a:xfrm>
              <a:off x="4645" y="1345"/>
              <a:ext cx="21" cy="22"/>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61" name="Line 434"/>
            <p:cNvSpPr>
              <a:spLocks noChangeShapeType="1"/>
            </p:cNvSpPr>
            <p:nvPr/>
          </p:nvSpPr>
          <p:spPr bwMode="auto">
            <a:xfrm flipV="1">
              <a:off x="4682" y="1270"/>
              <a:ext cx="1" cy="4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62" name="Rectangle 435"/>
            <p:cNvSpPr>
              <a:spLocks noChangeArrowheads="1"/>
            </p:cNvSpPr>
            <p:nvPr/>
          </p:nvSpPr>
          <p:spPr bwMode="auto">
            <a:xfrm>
              <a:off x="4654" y="1171"/>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963" name="Rectangle 436"/>
            <p:cNvSpPr>
              <a:spLocks noChangeArrowheads="1"/>
            </p:cNvSpPr>
            <p:nvPr/>
          </p:nvSpPr>
          <p:spPr bwMode="auto">
            <a:xfrm>
              <a:off x="4683" y="1209"/>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0</a:t>
              </a:r>
              <a:endParaRPr lang="en-US" altLang="en-US" b="0"/>
            </a:p>
          </p:txBody>
        </p:sp>
        <p:sp>
          <p:nvSpPr>
            <p:cNvPr id="16964" name="Freeform 437"/>
            <p:cNvSpPr>
              <a:spLocks/>
            </p:cNvSpPr>
            <p:nvPr/>
          </p:nvSpPr>
          <p:spPr bwMode="auto">
            <a:xfrm>
              <a:off x="3993" y="1355"/>
              <a:ext cx="37" cy="1630"/>
            </a:xfrm>
            <a:custGeom>
              <a:avLst/>
              <a:gdLst>
                <a:gd name="T0" fmla="*/ 37 w 37"/>
                <a:gd name="T1" fmla="*/ 1630 h 1630"/>
                <a:gd name="T2" fmla="*/ 37 w 37"/>
                <a:gd name="T3" fmla="*/ 42 h 1630"/>
                <a:gd name="T4" fmla="*/ 0 w 37"/>
                <a:gd name="T5" fmla="*/ 0 h 1630"/>
                <a:gd name="T6" fmla="*/ 0 60000 65536"/>
                <a:gd name="T7" fmla="*/ 0 60000 65536"/>
                <a:gd name="T8" fmla="*/ 0 60000 65536"/>
                <a:gd name="T9" fmla="*/ 0 w 37"/>
                <a:gd name="T10" fmla="*/ 0 h 1630"/>
                <a:gd name="T11" fmla="*/ 37 w 37"/>
                <a:gd name="T12" fmla="*/ 1630 h 1630"/>
              </a:gdLst>
              <a:ahLst/>
              <a:cxnLst>
                <a:cxn ang="T6">
                  <a:pos x="T0" y="T1"/>
                </a:cxn>
                <a:cxn ang="T7">
                  <a:pos x="T2" y="T3"/>
                </a:cxn>
                <a:cxn ang="T8">
                  <a:pos x="T4" y="T5"/>
                </a:cxn>
              </a:cxnLst>
              <a:rect l="T9" t="T10" r="T11" b="T12"/>
              <a:pathLst>
                <a:path w="37" h="1630">
                  <a:moveTo>
                    <a:pt x="37" y="1630"/>
                  </a:moveTo>
                  <a:lnTo>
                    <a:pt x="37" y="42"/>
                  </a:lnTo>
                  <a:lnTo>
                    <a:pt x="0" y="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65" name="Freeform 438"/>
            <p:cNvSpPr>
              <a:spLocks/>
            </p:cNvSpPr>
            <p:nvPr/>
          </p:nvSpPr>
          <p:spPr bwMode="auto">
            <a:xfrm>
              <a:off x="4167" y="1355"/>
              <a:ext cx="38" cy="1630"/>
            </a:xfrm>
            <a:custGeom>
              <a:avLst/>
              <a:gdLst>
                <a:gd name="T0" fmla="*/ 0 w 38"/>
                <a:gd name="T1" fmla="*/ 0 h 1630"/>
                <a:gd name="T2" fmla="*/ 38 w 38"/>
                <a:gd name="T3" fmla="*/ 42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2"/>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66" name="Freeform 439"/>
            <p:cNvSpPr>
              <a:spLocks/>
            </p:cNvSpPr>
            <p:nvPr/>
          </p:nvSpPr>
          <p:spPr bwMode="auto">
            <a:xfrm>
              <a:off x="4345" y="1355"/>
              <a:ext cx="37" cy="1630"/>
            </a:xfrm>
            <a:custGeom>
              <a:avLst/>
              <a:gdLst>
                <a:gd name="T0" fmla="*/ 0 w 37"/>
                <a:gd name="T1" fmla="*/ 0 h 1630"/>
                <a:gd name="T2" fmla="*/ 37 w 37"/>
                <a:gd name="T3" fmla="*/ 42 h 1630"/>
                <a:gd name="T4" fmla="*/ 37 w 37"/>
                <a:gd name="T5" fmla="*/ 1630 h 1630"/>
                <a:gd name="T6" fmla="*/ 0 60000 65536"/>
                <a:gd name="T7" fmla="*/ 0 60000 65536"/>
                <a:gd name="T8" fmla="*/ 0 60000 65536"/>
                <a:gd name="T9" fmla="*/ 0 w 37"/>
                <a:gd name="T10" fmla="*/ 0 h 1630"/>
                <a:gd name="T11" fmla="*/ 37 w 37"/>
                <a:gd name="T12" fmla="*/ 1630 h 1630"/>
              </a:gdLst>
              <a:ahLst/>
              <a:cxnLst>
                <a:cxn ang="T6">
                  <a:pos x="T0" y="T1"/>
                </a:cxn>
                <a:cxn ang="T7">
                  <a:pos x="T2" y="T3"/>
                </a:cxn>
                <a:cxn ang="T8">
                  <a:pos x="T4" y="T5"/>
                </a:cxn>
              </a:cxnLst>
              <a:rect l="T9" t="T10" r="T11" b="T12"/>
              <a:pathLst>
                <a:path w="37" h="1630">
                  <a:moveTo>
                    <a:pt x="0" y="0"/>
                  </a:moveTo>
                  <a:lnTo>
                    <a:pt x="37" y="42"/>
                  </a:lnTo>
                  <a:lnTo>
                    <a:pt x="37"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67" name="Freeform 440"/>
            <p:cNvSpPr>
              <a:spLocks/>
            </p:cNvSpPr>
            <p:nvPr/>
          </p:nvSpPr>
          <p:spPr bwMode="auto">
            <a:xfrm>
              <a:off x="4522" y="1355"/>
              <a:ext cx="38" cy="1630"/>
            </a:xfrm>
            <a:custGeom>
              <a:avLst/>
              <a:gdLst>
                <a:gd name="T0" fmla="*/ 0 w 38"/>
                <a:gd name="T1" fmla="*/ 0 h 1630"/>
                <a:gd name="T2" fmla="*/ 38 w 38"/>
                <a:gd name="T3" fmla="*/ 42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2"/>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68" name="Freeform 441"/>
            <p:cNvSpPr>
              <a:spLocks/>
            </p:cNvSpPr>
            <p:nvPr/>
          </p:nvSpPr>
          <p:spPr bwMode="auto">
            <a:xfrm>
              <a:off x="4699" y="1355"/>
              <a:ext cx="38" cy="1630"/>
            </a:xfrm>
            <a:custGeom>
              <a:avLst/>
              <a:gdLst>
                <a:gd name="T0" fmla="*/ 0 w 38"/>
                <a:gd name="T1" fmla="*/ 0 h 1630"/>
                <a:gd name="T2" fmla="*/ 38 w 38"/>
                <a:gd name="T3" fmla="*/ 42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2"/>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69" name="Line 442"/>
            <p:cNvSpPr>
              <a:spLocks noChangeShapeType="1"/>
            </p:cNvSpPr>
            <p:nvPr/>
          </p:nvSpPr>
          <p:spPr bwMode="auto">
            <a:xfrm>
              <a:off x="5046" y="1381"/>
              <a:ext cx="1" cy="166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70" name="Line 443"/>
            <p:cNvSpPr>
              <a:spLocks noChangeShapeType="1"/>
            </p:cNvSpPr>
            <p:nvPr/>
          </p:nvSpPr>
          <p:spPr bwMode="auto">
            <a:xfrm>
              <a:off x="5235" y="1381"/>
              <a:ext cx="1" cy="166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71" name="Line 444"/>
            <p:cNvSpPr>
              <a:spLocks noChangeShapeType="1"/>
            </p:cNvSpPr>
            <p:nvPr/>
          </p:nvSpPr>
          <p:spPr bwMode="auto">
            <a:xfrm>
              <a:off x="5141" y="1381"/>
              <a:ext cx="1" cy="166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72" name="Line 445"/>
            <p:cNvSpPr>
              <a:spLocks noChangeShapeType="1"/>
            </p:cNvSpPr>
            <p:nvPr/>
          </p:nvSpPr>
          <p:spPr bwMode="auto">
            <a:xfrm>
              <a:off x="5330" y="1381"/>
              <a:ext cx="1" cy="166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73" name="Freeform 446"/>
            <p:cNvSpPr>
              <a:spLocks/>
            </p:cNvSpPr>
            <p:nvPr/>
          </p:nvSpPr>
          <p:spPr bwMode="auto">
            <a:xfrm>
              <a:off x="4836" y="1400"/>
              <a:ext cx="97" cy="78"/>
            </a:xfrm>
            <a:custGeom>
              <a:avLst/>
              <a:gdLst>
                <a:gd name="T0" fmla="*/ 0 w 41"/>
                <a:gd name="T1" fmla="*/ 0 h 33"/>
                <a:gd name="T2" fmla="*/ 4382 w 41"/>
                <a:gd name="T3" fmla="*/ 0 h 33"/>
                <a:gd name="T4" fmla="*/ 7176 w 41"/>
                <a:gd name="T5" fmla="*/ 2810 h 33"/>
                <a:gd name="T6" fmla="*/ 4382 w 41"/>
                <a:gd name="T7" fmla="*/ 5744 h 33"/>
                <a:gd name="T8" fmla="*/ 0 w 41"/>
                <a:gd name="T9" fmla="*/ 5744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74" name="Line 447"/>
            <p:cNvSpPr>
              <a:spLocks noChangeShapeType="1"/>
            </p:cNvSpPr>
            <p:nvPr/>
          </p:nvSpPr>
          <p:spPr bwMode="auto">
            <a:xfrm>
              <a:off x="3733" y="1438"/>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75" name="Oval 448"/>
            <p:cNvSpPr>
              <a:spLocks noChangeArrowheads="1"/>
            </p:cNvSpPr>
            <p:nvPr/>
          </p:nvSpPr>
          <p:spPr bwMode="auto">
            <a:xfrm>
              <a:off x="3757"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76" name="Oval 449"/>
            <p:cNvSpPr>
              <a:spLocks noChangeArrowheads="1"/>
            </p:cNvSpPr>
            <p:nvPr/>
          </p:nvSpPr>
          <p:spPr bwMode="auto">
            <a:xfrm>
              <a:off x="3837"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77" name="Oval 450"/>
            <p:cNvSpPr>
              <a:spLocks noChangeArrowheads="1"/>
            </p:cNvSpPr>
            <p:nvPr/>
          </p:nvSpPr>
          <p:spPr bwMode="auto">
            <a:xfrm>
              <a:off x="3931"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78" name="Oval 451"/>
            <p:cNvSpPr>
              <a:spLocks noChangeArrowheads="1"/>
            </p:cNvSpPr>
            <p:nvPr/>
          </p:nvSpPr>
          <p:spPr bwMode="auto">
            <a:xfrm>
              <a:off x="4014"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79" name="Oval 452"/>
            <p:cNvSpPr>
              <a:spLocks noChangeArrowheads="1"/>
            </p:cNvSpPr>
            <p:nvPr/>
          </p:nvSpPr>
          <p:spPr bwMode="auto">
            <a:xfrm>
              <a:off x="4108" y="1421"/>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0" name="Oval 453"/>
            <p:cNvSpPr>
              <a:spLocks noChangeArrowheads="1"/>
            </p:cNvSpPr>
            <p:nvPr/>
          </p:nvSpPr>
          <p:spPr bwMode="auto">
            <a:xfrm>
              <a:off x="4189"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1" name="Oval 454"/>
            <p:cNvSpPr>
              <a:spLocks noChangeArrowheads="1"/>
            </p:cNvSpPr>
            <p:nvPr/>
          </p:nvSpPr>
          <p:spPr bwMode="auto">
            <a:xfrm>
              <a:off x="4286"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2" name="Oval 455"/>
            <p:cNvSpPr>
              <a:spLocks noChangeArrowheads="1"/>
            </p:cNvSpPr>
            <p:nvPr/>
          </p:nvSpPr>
          <p:spPr bwMode="auto">
            <a:xfrm>
              <a:off x="4366"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3" name="Oval 456"/>
            <p:cNvSpPr>
              <a:spLocks noChangeArrowheads="1"/>
            </p:cNvSpPr>
            <p:nvPr/>
          </p:nvSpPr>
          <p:spPr bwMode="auto">
            <a:xfrm>
              <a:off x="4463"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4" name="Oval 457"/>
            <p:cNvSpPr>
              <a:spLocks noChangeArrowheads="1"/>
            </p:cNvSpPr>
            <p:nvPr/>
          </p:nvSpPr>
          <p:spPr bwMode="auto">
            <a:xfrm>
              <a:off x="4543"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5" name="Oval 458"/>
            <p:cNvSpPr>
              <a:spLocks noChangeArrowheads="1"/>
            </p:cNvSpPr>
            <p:nvPr/>
          </p:nvSpPr>
          <p:spPr bwMode="auto">
            <a:xfrm>
              <a:off x="4638"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6" name="Oval 459"/>
            <p:cNvSpPr>
              <a:spLocks noChangeArrowheads="1"/>
            </p:cNvSpPr>
            <p:nvPr/>
          </p:nvSpPr>
          <p:spPr bwMode="auto">
            <a:xfrm>
              <a:off x="4720" y="1421"/>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87" name="Line 460"/>
            <p:cNvSpPr>
              <a:spLocks noChangeShapeType="1"/>
            </p:cNvSpPr>
            <p:nvPr/>
          </p:nvSpPr>
          <p:spPr bwMode="auto">
            <a:xfrm>
              <a:off x="4933" y="1438"/>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88" name="Freeform 461"/>
            <p:cNvSpPr>
              <a:spLocks/>
            </p:cNvSpPr>
            <p:nvPr/>
          </p:nvSpPr>
          <p:spPr bwMode="auto">
            <a:xfrm>
              <a:off x="4836" y="1499"/>
              <a:ext cx="97" cy="78"/>
            </a:xfrm>
            <a:custGeom>
              <a:avLst/>
              <a:gdLst>
                <a:gd name="T0" fmla="*/ 0 w 41"/>
                <a:gd name="T1" fmla="*/ 0 h 33"/>
                <a:gd name="T2" fmla="*/ 4382 w 41"/>
                <a:gd name="T3" fmla="*/ 0 h 33"/>
                <a:gd name="T4" fmla="*/ 7176 w 41"/>
                <a:gd name="T5" fmla="*/ 2971 h 33"/>
                <a:gd name="T6" fmla="*/ 4382 w 41"/>
                <a:gd name="T7" fmla="*/ 5744 h 33"/>
                <a:gd name="T8" fmla="*/ 0 w 41"/>
                <a:gd name="T9" fmla="*/ 5744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989" name="Line 462"/>
            <p:cNvSpPr>
              <a:spLocks noChangeShapeType="1"/>
            </p:cNvSpPr>
            <p:nvPr/>
          </p:nvSpPr>
          <p:spPr bwMode="auto">
            <a:xfrm>
              <a:off x="3733" y="1539"/>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90" name="Oval 463"/>
            <p:cNvSpPr>
              <a:spLocks noChangeArrowheads="1"/>
            </p:cNvSpPr>
            <p:nvPr/>
          </p:nvSpPr>
          <p:spPr bwMode="auto">
            <a:xfrm>
              <a:off x="3757"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1" name="Oval 464"/>
            <p:cNvSpPr>
              <a:spLocks noChangeArrowheads="1"/>
            </p:cNvSpPr>
            <p:nvPr/>
          </p:nvSpPr>
          <p:spPr bwMode="auto">
            <a:xfrm>
              <a:off x="3837"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2" name="Oval 465"/>
            <p:cNvSpPr>
              <a:spLocks noChangeArrowheads="1"/>
            </p:cNvSpPr>
            <p:nvPr/>
          </p:nvSpPr>
          <p:spPr bwMode="auto">
            <a:xfrm>
              <a:off x="3931"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3" name="Oval 466"/>
            <p:cNvSpPr>
              <a:spLocks noChangeArrowheads="1"/>
            </p:cNvSpPr>
            <p:nvPr/>
          </p:nvSpPr>
          <p:spPr bwMode="auto">
            <a:xfrm>
              <a:off x="4014"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4" name="Oval 467"/>
            <p:cNvSpPr>
              <a:spLocks noChangeArrowheads="1"/>
            </p:cNvSpPr>
            <p:nvPr/>
          </p:nvSpPr>
          <p:spPr bwMode="auto">
            <a:xfrm>
              <a:off x="4108" y="1523"/>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5" name="Oval 468"/>
            <p:cNvSpPr>
              <a:spLocks noChangeArrowheads="1"/>
            </p:cNvSpPr>
            <p:nvPr/>
          </p:nvSpPr>
          <p:spPr bwMode="auto">
            <a:xfrm>
              <a:off x="4189"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6" name="Oval 469"/>
            <p:cNvSpPr>
              <a:spLocks noChangeArrowheads="1"/>
            </p:cNvSpPr>
            <p:nvPr/>
          </p:nvSpPr>
          <p:spPr bwMode="auto">
            <a:xfrm>
              <a:off x="4286"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7" name="Oval 470"/>
            <p:cNvSpPr>
              <a:spLocks noChangeArrowheads="1"/>
            </p:cNvSpPr>
            <p:nvPr/>
          </p:nvSpPr>
          <p:spPr bwMode="auto">
            <a:xfrm>
              <a:off x="4366"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8" name="Oval 471"/>
            <p:cNvSpPr>
              <a:spLocks noChangeArrowheads="1"/>
            </p:cNvSpPr>
            <p:nvPr/>
          </p:nvSpPr>
          <p:spPr bwMode="auto">
            <a:xfrm>
              <a:off x="4463"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99" name="Oval 472"/>
            <p:cNvSpPr>
              <a:spLocks noChangeArrowheads="1"/>
            </p:cNvSpPr>
            <p:nvPr/>
          </p:nvSpPr>
          <p:spPr bwMode="auto">
            <a:xfrm>
              <a:off x="4543"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0" name="Oval 473"/>
            <p:cNvSpPr>
              <a:spLocks noChangeArrowheads="1"/>
            </p:cNvSpPr>
            <p:nvPr/>
          </p:nvSpPr>
          <p:spPr bwMode="auto">
            <a:xfrm>
              <a:off x="4638"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1" name="Oval 474"/>
            <p:cNvSpPr>
              <a:spLocks noChangeArrowheads="1"/>
            </p:cNvSpPr>
            <p:nvPr/>
          </p:nvSpPr>
          <p:spPr bwMode="auto">
            <a:xfrm>
              <a:off x="4720" y="15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2" name="Line 475"/>
            <p:cNvSpPr>
              <a:spLocks noChangeShapeType="1"/>
            </p:cNvSpPr>
            <p:nvPr/>
          </p:nvSpPr>
          <p:spPr bwMode="auto">
            <a:xfrm>
              <a:off x="4933" y="1539"/>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03" name="Freeform 476"/>
            <p:cNvSpPr>
              <a:spLocks/>
            </p:cNvSpPr>
            <p:nvPr/>
          </p:nvSpPr>
          <p:spPr bwMode="auto">
            <a:xfrm>
              <a:off x="4836" y="1601"/>
              <a:ext cx="97" cy="77"/>
            </a:xfrm>
            <a:custGeom>
              <a:avLst/>
              <a:gdLst>
                <a:gd name="T0" fmla="*/ 0 w 41"/>
                <a:gd name="T1" fmla="*/ 0 h 33"/>
                <a:gd name="T2" fmla="*/ 4382 w 41"/>
                <a:gd name="T3" fmla="*/ 0 h 33"/>
                <a:gd name="T4" fmla="*/ 7176 w 41"/>
                <a:gd name="T5" fmla="*/ 2553 h 33"/>
                <a:gd name="T6" fmla="*/ 4382 w 41"/>
                <a:gd name="T7" fmla="*/ 5336 h 33"/>
                <a:gd name="T8" fmla="*/ 0 w 41"/>
                <a:gd name="T9" fmla="*/ 5336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04" name="Line 477"/>
            <p:cNvSpPr>
              <a:spLocks noChangeShapeType="1"/>
            </p:cNvSpPr>
            <p:nvPr/>
          </p:nvSpPr>
          <p:spPr bwMode="auto">
            <a:xfrm>
              <a:off x="3733" y="1638"/>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05" name="Oval 478"/>
            <p:cNvSpPr>
              <a:spLocks noChangeArrowheads="1"/>
            </p:cNvSpPr>
            <p:nvPr/>
          </p:nvSpPr>
          <p:spPr bwMode="auto">
            <a:xfrm>
              <a:off x="3757"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6" name="Oval 479"/>
            <p:cNvSpPr>
              <a:spLocks noChangeArrowheads="1"/>
            </p:cNvSpPr>
            <p:nvPr/>
          </p:nvSpPr>
          <p:spPr bwMode="auto">
            <a:xfrm>
              <a:off x="3837"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7" name="Oval 480"/>
            <p:cNvSpPr>
              <a:spLocks noChangeArrowheads="1"/>
            </p:cNvSpPr>
            <p:nvPr/>
          </p:nvSpPr>
          <p:spPr bwMode="auto">
            <a:xfrm>
              <a:off x="3931"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8" name="Oval 481"/>
            <p:cNvSpPr>
              <a:spLocks noChangeArrowheads="1"/>
            </p:cNvSpPr>
            <p:nvPr/>
          </p:nvSpPr>
          <p:spPr bwMode="auto">
            <a:xfrm>
              <a:off x="4014"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09" name="Oval 482"/>
            <p:cNvSpPr>
              <a:spLocks noChangeArrowheads="1"/>
            </p:cNvSpPr>
            <p:nvPr/>
          </p:nvSpPr>
          <p:spPr bwMode="auto">
            <a:xfrm>
              <a:off x="4108" y="1622"/>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0" name="Oval 483"/>
            <p:cNvSpPr>
              <a:spLocks noChangeArrowheads="1"/>
            </p:cNvSpPr>
            <p:nvPr/>
          </p:nvSpPr>
          <p:spPr bwMode="auto">
            <a:xfrm>
              <a:off x="4189"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1" name="Oval 484"/>
            <p:cNvSpPr>
              <a:spLocks noChangeArrowheads="1"/>
            </p:cNvSpPr>
            <p:nvPr/>
          </p:nvSpPr>
          <p:spPr bwMode="auto">
            <a:xfrm>
              <a:off x="4286"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2" name="Oval 485"/>
            <p:cNvSpPr>
              <a:spLocks noChangeArrowheads="1"/>
            </p:cNvSpPr>
            <p:nvPr/>
          </p:nvSpPr>
          <p:spPr bwMode="auto">
            <a:xfrm>
              <a:off x="4366"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3" name="Oval 486"/>
            <p:cNvSpPr>
              <a:spLocks noChangeArrowheads="1"/>
            </p:cNvSpPr>
            <p:nvPr/>
          </p:nvSpPr>
          <p:spPr bwMode="auto">
            <a:xfrm>
              <a:off x="4463"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4" name="Oval 487"/>
            <p:cNvSpPr>
              <a:spLocks noChangeArrowheads="1"/>
            </p:cNvSpPr>
            <p:nvPr/>
          </p:nvSpPr>
          <p:spPr bwMode="auto">
            <a:xfrm>
              <a:off x="4543"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5" name="Oval 488"/>
            <p:cNvSpPr>
              <a:spLocks noChangeArrowheads="1"/>
            </p:cNvSpPr>
            <p:nvPr/>
          </p:nvSpPr>
          <p:spPr bwMode="auto">
            <a:xfrm>
              <a:off x="4638"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6" name="Oval 489"/>
            <p:cNvSpPr>
              <a:spLocks noChangeArrowheads="1"/>
            </p:cNvSpPr>
            <p:nvPr/>
          </p:nvSpPr>
          <p:spPr bwMode="auto">
            <a:xfrm>
              <a:off x="4720" y="16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17" name="Line 490"/>
            <p:cNvSpPr>
              <a:spLocks noChangeShapeType="1"/>
            </p:cNvSpPr>
            <p:nvPr/>
          </p:nvSpPr>
          <p:spPr bwMode="auto">
            <a:xfrm>
              <a:off x="4933" y="1638"/>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18" name="Freeform 491"/>
            <p:cNvSpPr>
              <a:spLocks/>
            </p:cNvSpPr>
            <p:nvPr/>
          </p:nvSpPr>
          <p:spPr bwMode="auto">
            <a:xfrm>
              <a:off x="4836" y="1700"/>
              <a:ext cx="97" cy="78"/>
            </a:xfrm>
            <a:custGeom>
              <a:avLst/>
              <a:gdLst>
                <a:gd name="T0" fmla="*/ 0 w 41"/>
                <a:gd name="T1" fmla="*/ 0 h 33"/>
                <a:gd name="T2" fmla="*/ 4382 w 41"/>
                <a:gd name="T3" fmla="*/ 0 h 33"/>
                <a:gd name="T4" fmla="*/ 7176 w 41"/>
                <a:gd name="T5" fmla="*/ 2971 h 33"/>
                <a:gd name="T6" fmla="*/ 4382 w 41"/>
                <a:gd name="T7" fmla="*/ 5744 h 33"/>
                <a:gd name="T8" fmla="*/ 0 w 41"/>
                <a:gd name="T9" fmla="*/ 5744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19" name="Line 492"/>
            <p:cNvSpPr>
              <a:spLocks noChangeShapeType="1"/>
            </p:cNvSpPr>
            <p:nvPr/>
          </p:nvSpPr>
          <p:spPr bwMode="auto">
            <a:xfrm>
              <a:off x="3733" y="1740"/>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20" name="Oval 493"/>
            <p:cNvSpPr>
              <a:spLocks noChangeArrowheads="1"/>
            </p:cNvSpPr>
            <p:nvPr/>
          </p:nvSpPr>
          <p:spPr bwMode="auto">
            <a:xfrm>
              <a:off x="3757"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1" name="Oval 494"/>
            <p:cNvSpPr>
              <a:spLocks noChangeArrowheads="1"/>
            </p:cNvSpPr>
            <p:nvPr/>
          </p:nvSpPr>
          <p:spPr bwMode="auto">
            <a:xfrm>
              <a:off x="3837"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2" name="Oval 495"/>
            <p:cNvSpPr>
              <a:spLocks noChangeArrowheads="1"/>
            </p:cNvSpPr>
            <p:nvPr/>
          </p:nvSpPr>
          <p:spPr bwMode="auto">
            <a:xfrm>
              <a:off x="3931"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3" name="Oval 496"/>
            <p:cNvSpPr>
              <a:spLocks noChangeArrowheads="1"/>
            </p:cNvSpPr>
            <p:nvPr/>
          </p:nvSpPr>
          <p:spPr bwMode="auto">
            <a:xfrm>
              <a:off x="4014"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4" name="Oval 497"/>
            <p:cNvSpPr>
              <a:spLocks noChangeArrowheads="1"/>
            </p:cNvSpPr>
            <p:nvPr/>
          </p:nvSpPr>
          <p:spPr bwMode="auto">
            <a:xfrm>
              <a:off x="4108" y="1723"/>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5" name="Oval 498"/>
            <p:cNvSpPr>
              <a:spLocks noChangeArrowheads="1"/>
            </p:cNvSpPr>
            <p:nvPr/>
          </p:nvSpPr>
          <p:spPr bwMode="auto">
            <a:xfrm>
              <a:off x="4189"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6" name="Oval 499"/>
            <p:cNvSpPr>
              <a:spLocks noChangeArrowheads="1"/>
            </p:cNvSpPr>
            <p:nvPr/>
          </p:nvSpPr>
          <p:spPr bwMode="auto">
            <a:xfrm>
              <a:off x="4286"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7" name="Oval 500"/>
            <p:cNvSpPr>
              <a:spLocks noChangeArrowheads="1"/>
            </p:cNvSpPr>
            <p:nvPr/>
          </p:nvSpPr>
          <p:spPr bwMode="auto">
            <a:xfrm>
              <a:off x="4366"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8" name="Oval 501"/>
            <p:cNvSpPr>
              <a:spLocks noChangeArrowheads="1"/>
            </p:cNvSpPr>
            <p:nvPr/>
          </p:nvSpPr>
          <p:spPr bwMode="auto">
            <a:xfrm>
              <a:off x="4463"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29" name="Oval 502"/>
            <p:cNvSpPr>
              <a:spLocks noChangeArrowheads="1"/>
            </p:cNvSpPr>
            <p:nvPr/>
          </p:nvSpPr>
          <p:spPr bwMode="auto">
            <a:xfrm>
              <a:off x="4543"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0" name="Oval 503"/>
            <p:cNvSpPr>
              <a:spLocks noChangeArrowheads="1"/>
            </p:cNvSpPr>
            <p:nvPr/>
          </p:nvSpPr>
          <p:spPr bwMode="auto">
            <a:xfrm>
              <a:off x="4638"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1" name="Oval 504"/>
            <p:cNvSpPr>
              <a:spLocks noChangeArrowheads="1"/>
            </p:cNvSpPr>
            <p:nvPr/>
          </p:nvSpPr>
          <p:spPr bwMode="auto">
            <a:xfrm>
              <a:off x="4720" y="17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2" name="Line 505"/>
            <p:cNvSpPr>
              <a:spLocks noChangeShapeType="1"/>
            </p:cNvSpPr>
            <p:nvPr/>
          </p:nvSpPr>
          <p:spPr bwMode="auto">
            <a:xfrm>
              <a:off x="4933" y="1740"/>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33" name="Freeform 506"/>
            <p:cNvSpPr>
              <a:spLocks/>
            </p:cNvSpPr>
            <p:nvPr/>
          </p:nvSpPr>
          <p:spPr bwMode="auto">
            <a:xfrm>
              <a:off x="4836" y="1801"/>
              <a:ext cx="97" cy="76"/>
            </a:xfrm>
            <a:custGeom>
              <a:avLst/>
              <a:gdLst>
                <a:gd name="T0" fmla="*/ 0 w 41"/>
                <a:gd name="T1" fmla="*/ 0 h 32"/>
                <a:gd name="T2" fmla="*/ 4382 w 41"/>
                <a:gd name="T3" fmla="*/ 0 h 32"/>
                <a:gd name="T4" fmla="*/ 7176 w 41"/>
                <a:gd name="T5" fmla="*/ 2867 h 32"/>
                <a:gd name="T6" fmla="*/ 4382 w 41"/>
                <a:gd name="T7" fmla="*/ 5736 h 32"/>
                <a:gd name="T8" fmla="*/ 0 w 41"/>
                <a:gd name="T9" fmla="*/ 573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34" name="Line 507"/>
            <p:cNvSpPr>
              <a:spLocks noChangeShapeType="1"/>
            </p:cNvSpPr>
            <p:nvPr/>
          </p:nvSpPr>
          <p:spPr bwMode="auto">
            <a:xfrm>
              <a:off x="3733" y="1839"/>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35" name="Oval 508"/>
            <p:cNvSpPr>
              <a:spLocks noChangeArrowheads="1"/>
            </p:cNvSpPr>
            <p:nvPr/>
          </p:nvSpPr>
          <p:spPr bwMode="auto">
            <a:xfrm>
              <a:off x="3757"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6" name="Oval 509"/>
            <p:cNvSpPr>
              <a:spLocks noChangeArrowheads="1"/>
            </p:cNvSpPr>
            <p:nvPr/>
          </p:nvSpPr>
          <p:spPr bwMode="auto">
            <a:xfrm>
              <a:off x="3837"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7" name="Oval 510"/>
            <p:cNvSpPr>
              <a:spLocks noChangeArrowheads="1"/>
            </p:cNvSpPr>
            <p:nvPr/>
          </p:nvSpPr>
          <p:spPr bwMode="auto">
            <a:xfrm>
              <a:off x="3931"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8" name="Oval 511"/>
            <p:cNvSpPr>
              <a:spLocks noChangeArrowheads="1"/>
            </p:cNvSpPr>
            <p:nvPr/>
          </p:nvSpPr>
          <p:spPr bwMode="auto">
            <a:xfrm>
              <a:off x="4014"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39" name="Oval 512"/>
            <p:cNvSpPr>
              <a:spLocks noChangeArrowheads="1"/>
            </p:cNvSpPr>
            <p:nvPr/>
          </p:nvSpPr>
          <p:spPr bwMode="auto">
            <a:xfrm>
              <a:off x="4108" y="1823"/>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0" name="Oval 513"/>
            <p:cNvSpPr>
              <a:spLocks noChangeArrowheads="1"/>
            </p:cNvSpPr>
            <p:nvPr/>
          </p:nvSpPr>
          <p:spPr bwMode="auto">
            <a:xfrm>
              <a:off x="4189"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1" name="Oval 514"/>
            <p:cNvSpPr>
              <a:spLocks noChangeArrowheads="1"/>
            </p:cNvSpPr>
            <p:nvPr/>
          </p:nvSpPr>
          <p:spPr bwMode="auto">
            <a:xfrm>
              <a:off x="4286"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2" name="Oval 515"/>
            <p:cNvSpPr>
              <a:spLocks noChangeArrowheads="1"/>
            </p:cNvSpPr>
            <p:nvPr/>
          </p:nvSpPr>
          <p:spPr bwMode="auto">
            <a:xfrm>
              <a:off x="4366"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3" name="Oval 516"/>
            <p:cNvSpPr>
              <a:spLocks noChangeArrowheads="1"/>
            </p:cNvSpPr>
            <p:nvPr/>
          </p:nvSpPr>
          <p:spPr bwMode="auto">
            <a:xfrm>
              <a:off x="4463"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4" name="Oval 517"/>
            <p:cNvSpPr>
              <a:spLocks noChangeArrowheads="1"/>
            </p:cNvSpPr>
            <p:nvPr/>
          </p:nvSpPr>
          <p:spPr bwMode="auto">
            <a:xfrm>
              <a:off x="4543"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5" name="Oval 518"/>
            <p:cNvSpPr>
              <a:spLocks noChangeArrowheads="1"/>
            </p:cNvSpPr>
            <p:nvPr/>
          </p:nvSpPr>
          <p:spPr bwMode="auto">
            <a:xfrm>
              <a:off x="4638"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6" name="Oval 519"/>
            <p:cNvSpPr>
              <a:spLocks noChangeArrowheads="1"/>
            </p:cNvSpPr>
            <p:nvPr/>
          </p:nvSpPr>
          <p:spPr bwMode="auto">
            <a:xfrm>
              <a:off x="4720" y="18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47" name="Line 520"/>
            <p:cNvSpPr>
              <a:spLocks noChangeShapeType="1"/>
            </p:cNvSpPr>
            <p:nvPr/>
          </p:nvSpPr>
          <p:spPr bwMode="auto">
            <a:xfrm>
              <a:off x="4933" y="1839"/>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48" name="Freeform 521"/>
            <p:cNvSpPr>
              <a:spLocks/>
            </p:cNvSpPr>
            <p:nvPr/>
          </p:nvSpPr>
          <p:spPr bwMode="auto">
            <a:xfrm>
              <a:off x="4836" y="1901"/>
              <a:ext cx="97" cy="77"/>
            </a:xfrm>
            <a:custGeom>
              <a:avLst/>
              <a:gdLst>
                <a:gd name="T0" fmla="*/ 0 w 41"/>
                <a:gd name="T1" fmla="*/ 0 h 33"/>
                <a:gd name="T2" fmla="*/ 4382 w 41"/>
                <a:gd name="T3" fmla="*/ 0 h 33"/>
                <a:gd name="T4" fmla="*/ 7176 w 41"/>
                <a:gd name="T5" fmla="*/ 2553 h 33"/>
                <a:gd name="T6" fmla="*/ 4382 w 41"/>
                <a:gd name="T7" fmla="*/ 5336 h 33"/>
                <a:gd name="T8" fmla="*/ 0 w 41"/>
                <a:gd name="T9" fmla="*/ 5336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49" name="Line 522"/>
            <p:cNvSpPr>
              <a:spLocks noChangeShapeType="1"/>
            </p:cNvSpPr>
            <p:nvPr/>
          </p:nvSpPr>
          <p:spPr bwMode="auto">
            <a:xfrm>
              <a:off x="3733" y="1938"/>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50" name="Oval 523"/>
            <p:cNvSpPr>
              <a:spLocks noChangeArrowheads="1"/>
            </p:cNvSpPr>
            <p:nvPr/>
          </p:nvSpPr>
          <p:spPr bwMode="auto">
            <a:xfrm>
              <a:off x="3757"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1" name="Oval 524"/>
            <p:cNvSpPr>
              <a:spLocks noChangeArrowheads="1"/>
            </p:cNvSpPr>
            <p:nvPr/>
          </p:nvSpPr>
          <p:spPr bwMode="auto">
            <a:xfrm>
              <a:off x="3837"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2" name="Oval 525"/>
            <p:cNvSpPr>
              <a:spLocks noChangeArrowheads="1"/>
            </p:cNvSpPr>
            <p:nvPr/>
          </p:nvSpPr>
          <p:spPr bwMode="auto">
            <a:xfrm>
              <a:off x="3931"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3" name="Oval 526"/>
            <p:cNvSpPr>
              <a:spLocks noChangeArrowheads="1"/>
            </p:cNvSpPr>
            <p:nvPr/>
          </p:nvSpPr>
          <p:spPr bwMode="auto">
            <a:xfrm>
              <a:off x="4014"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4" name="Oval 527"/>
            <p:cNvSpPr>
              <a:spLocks noChangeArrowheads="1"/>
            </p:cNvSpPr>
            <p:nvPr/>
          </p:nvSpPr>
          <p:spPr bwMode="auto">
            <a:xfrm>
              <a:off x="4108" y="1922"/>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5" name="Oval 528"/>
            <p:cNvSpPr>
              <a:spLocks noChangeArrowheads="1"/>
            </p:cNvSpPr>
            <p:nvPr/>
          </p:nvSpPr>
          <p:spPr bwMode="auto">
            <a:xfrm>
              <a:off x="4189"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6" name="Oval 529"/>
            <p:cNvSpPr>
              <a:spLocks noChangeArrowheads="1"/>
            </p:cNvSpPr>
            <p:nvPr/>
          </p:nvSpPr>
          <p:spPr bwMode="auto">
            <a:xfrm>
              <a:off x="4286"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7" name="Oval 530"/>
            <p:cNvSpPr>
              <a:spLocks noChangeArrowheads="1"/>
            </p:cNvSpPr>
            <p:nvPr/>
          </p:nvSpPr>
          <p:spPr bwMode="auto">
            <a:xfrm>
              <a:off x="4366"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8" name="Oval 531"/>
            <p:cNvSpPr>
              <a:spLocks noChangeArrowheads="1"/>
            </p:cNvSpPr>
            <p:nvPr/>
          </p:nvSpPr>
          <p:spPr bwMode="auto">
            <a:xfrm>
              <a:off x="4463"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59" name="Oval 532"/>
            <p:cNvSpPr>
              <a:spLocks noChangeArrowheads="1"/>
            </p:cNvSpPr>
            <p:nvPr/>
          </p:nvSpPr>
          <p:spPr bwMode="auto">
            <a:xfrm>
              <a:off x="4543"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0" name="Oval 533"/>
            <p:cNvSpPr>
              <a:spLocks noChangeArrowheads="1"/>
            </p:cNvSpPr>
            <p:nvPr/>
          </p:nvSpPr>
          <p:spPr bwMode="auto">
            <a:xfrm>
              <a:off x="4638"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1" name="Oval 534"/>
            <p:cNvSpPr>
              <a:spLocks noChangeArrowheads="1"/>
            </p:cNvSpPr>
            <p:nvPr/>
          </p:nvSpPr>
          <p:spPr bwMode="auto">
            <a:xfrm>
              <a:off x="4720" y="192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2" name="Line 535"/>
            <p:cNvSpPr>
              <a:spLocks noChangeShapeType="1"/>
            </p:cNvSpPr>
            <p:nvPr/>
          </p:nvSpPr>
          <p:spPr bwMode="auto">
            <a:xfrm>
              <a:off x="4933" y="1938"/>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63" name="Freeform 536"/>
            <p:cNvSpPr>
              <a:spLocks/>
            </p:cNvSpPr>
            <p:nvPr/>
          </p:nvSpPr>
          <p:spPr bwMode="auto">
            <a:xfrm>
              <a:off x="4836" y="2002"/>
              <a:ext cx="97" cy="76"/>
            </a:xfrm>
            <a:custGeom>
              <a:avLst/>
              <a:gdLst>
                <a:gd name="T0" fmla="*/ 0 w 41"/>
                <a:gd name="T1" fmla="*/ 0 h 32"/>
                <a:gd name="T2" fmla="*/ 4382 w 41"/>
                <a:gd name="T3" fmla="*/ 0 h 32"/>
                <a:gd name="T4" fmla="*/ 7176 w 41"/>
                <a:gd name="T5" fmla="*/ 2867 h 32"/>
                <a:gd name="T6" fmla="*/ 4382 w 41"/>
                <a:gd name="T7" fmla="*/ 5736 h 32"/>
                <a:gd name="T8" fmla="*/ 0 w 41"/>
                <a:gd name="T9" fmla="*/ 573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64" name="Line 537"/>
            <p:cNvSpPr>
              <a:spLocks noChangeShapeType="1"/>
            </p:cNvSpPr>
            <p:nvPr/>
          </p:nvSpPr>
          <p:spPr bwMode="auto">
            <a:xfrm>
              <a:off x="3733" y="2040"/>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65" name="Oval 538"/>
            <p:cNvSpPr>
              <a:spLocks noChangeArrowheads="1"/>
            </p:cNvSpPr>
            <p:nvPr/>
          </p:nvSpPr>
          <p:spPr bwMode="auto">
            <a:xfrm>
              <a:off x="3757"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6" name="Oval 539"/>
            <p:cNvSpPr>
              <a:spLocks noChangeArrowheads="1"/>
            </p:cNvSpPr>
            <p:nvPr/>
          </p:nvSpPr>
          <p:spPr bwMode="auto">
            <a:xfrm>
              <a:off x="3837"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7" name="Oval 540"/>
            <p:cNvSpPr>
              <a:spLocks noChangeArrowheads="1"/>
            </p:cNvSpPr>
            <p:nvPr/>
          </p:nvSpPr>
          <p:spPr bwMode="auto">
            <a:xfrm>
              <a:off x="3931"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8" name="Oval 541"/>
            <p:cNvSpPr>
              <a:spLocks noChangeArrowheads="1"/>
            </p:cNvSpPr>
            <p:nvPr/>
          </p:nvSpPr>
          <p:spPr bwMode="auto">
            <a:xfrm>
              <a:off x="4014"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69" name="Oval 542"/>
            <p:cNvSpPr>
              <a:spLocks noChangeArrowheads="1"/>
            </p:cNvSpPr>
            <p:nvPr/>
          </p:nvSpPr>
          <p:spPr bwMode="auto">
            <a:xfrm>
              <a:off x="4108" y="2023"/>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0" name="Oval 543"/>
            <p:cNvSpPr>
              <a:spLocks noChangeArrowheads="1"/>
            </p:cNvSpPr>
            <p:nvPr/>
          </p:nvSpPr>
          <p:spPr bwMode="auto">
            <a:xfrm>
              <a:off x="4189"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1" name="Oval 544"/>
            <p:cNvSpPr>
              <a:spLocks noChangeArrowheads="1"/>
            </p:cNvSpPr>
            <p:nvPr/>
          </p:nvSpPr>
          <p:spPr bwMode="auto">
            <a:xfrm>
              <a:off x="4286"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2" name="Oval 545"/>
            <p:cNvSpPr>
              <a:spLocks noChangeArrowheads="1"/>
            </p:cNvSpPr>
            <p:nvPr/>
          </p:nvSpPr>
          <p:spPr bwMode="auto">
            <a:xfrm>
              <a:off x="4366"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3" name="Oval 546"/>
            <p:cNvSpPr>
              <a:spLocks noChangeArrowheads="1"/>
            </p:cNvSpPr>
            <p:nvPr/>
          </p:nvSpPr>
          <p:spPr bwMode="auto">
            <a:xfrm>
              <a:off x="4463"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4" name="Oval 547"/>
            <p:cNvSpPr>
              <a:spLocks noChangeArrowheads="1"/>
            </p:cNvSpPr>
            <p:nvPr/>
          </p:nvSpPr>
          <p:spPr bwMode="auto">
            <a:xfrm>
              <a:off x="4543"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5" name="Oval 548"/>
            <p:cNvSpPr>
              <a:spLocks noChangeArrowheads="1"/>
            </p:cNvSpPr>
            <p:nvPr/>
          </p:nvSpPr>
          <p:spPr bwMode="auto">
            <a:xfrm>
              <a:off x="4638"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6" name="Oval 549"/>
            <p:cNvSpPr>
              <a:spLocks noChangeArrowheads="1"/>
            </p:cNvSpPr>
            <p:nvPr/>
          </p:nvSpPr>
          <p:spPr bwMode="auto">
            <a:xfrm>
              <a:off x="4720" y="20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77" name="Line 550"/>
            <p:cNvSpPr>
              <a:spLocks noChangeShapeType="1"/>
            </p:cNvSpPr>
            <p:nvPr/>
          </p:nvSpPr>
          <p:spPr bwMode="auto">
            <a:xfrm>
              <a:off x="4933" y="2040"/>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78" name="Freeform 551"/>
            <p:cNvSpPr>
              <a:spLocks/>
            </p:cNvSpPr>
            <p:nvPr/>
          </p:nvSpPr>
          <p:spPr bwMode="auto">
            <a:xfrm>
              <a:off x="4836" y="2101"/>
              <a:ext cx="97" cy="78"/>
            </a:xfrm>
            <a:custGeom>
              <a:avLst/>
              <a:gdLst>
                <a:gd name="T0" fmla="*/ 0 w 41"/>
                <a:gd name="T1" fmla="*/ 0 h 33"/>
                <a:gd name="T2" fmla="*/ 4382 w 41"/>
                <a:gd name="T3" fmla="*/ 0 h 33"/>
                <a:gd name="T4" fmla="*/ 7176 w 41"/>
                <a:gd name="T5" fmla="*/ 2810 h 33"/>
                <a:gd name="T6" fmla="*/ 4382 w 41"/>
                <a:gd name="T7" fmla="*/ 5744 h 33"/>
                <a:gd name="T8" fmla="*/ 0 w 41"/>
                <a:gd name="T9" fmla="*/ 5744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79" name="Line 552"/>
            <p:cNvSpPr>
              <a:spLocks noChangeShapeType="1"/>
            </p:cNvSpPr>
            <p:nvPr/>
          </p:nvSpPr>
          <p:spPr bwMode="auto">
            <a:xfrm>
              <a:off x="3733" y="2139"/>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80" name="Oval 553"/>
            <p:cNvSpPr>
              <a:spLocks noChangeArrowheads="1"/>
            </p:cNvSpPr>
            <p:nvPr/>
          </p:nvSpPr>
          <p:spPr bwMode="auto">
            <a:xfrm>
              <a:off x="3757"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1" name="Oval 554"/>
            <p:cNvSpPr>
              <a:spLocks noChangeArrowheads="1"/>
            </p:cNvSpPr>
            <p:nvPr/>
          </p:nvSpPr>
          <p:spPr bwMode="auto">
            <a:xfrm>
              <a:off x="3837"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2" name="Oval 555"/>
            <p:cNvSpPr>
              <a:spLocks noChangeArrowheads="1"/>
            </p:cNvSpPr>
            <p:nvPr/>
          </p:nvSpPr>
          <p:spPr bwMode="auto">
            <a:xfrm>
              <a:off x="3931"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3" name="Oval 556"/>
            <p:cNvSpPr>
              <a:spLocks noChangeArrowheads="1"/>
            </p:cNvSpPr>
            <p:nvPr/>
          </p:nvSpPr>
          <p:spPr bwMode="auto">
            <a:xfrm>
              <a:off x="4014"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4" name="Oval 557"/>
            <p:cNvSpPr>
              <a:spLocks noChangeArrowheads="1"/>
            </p:cNvSpPr>
            <p:nvPr/>
          </p:nvSpPr>
          <p:spPr bwMode="auto">
            <a:xfrm>
              <a:off x="4108" y="2123"/>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5" name="Oval 558"/>
            <p:cNvSpPr>
              <a:spLocks noChangeArrowheads="1"/>
            </p:cNvSpPr>
            <p:nvPr/>
          </p:nvSpPr>
          <p:spPr bwMode="auto">
            <a:xfrm>
              <a:off x="4189"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6" name="Oval 559"/>
            <p:cNvSpPr>
              <a:spLocks noChangeArrowheads="1"/>
            </p:cNvSpPr>
            <p:nvPr/>
          </p:nvSpPr>
          <p:spPr bwMode="auto">
            <a:xfrm>
              <a:off x="4286"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7" name="Oval 560"/>
            <p:cNvSpPr>
              <a:spLocks noChangeArrowheads="1"/>
            </p:cNvSpPr>
            <p:nvPr/>
          </p:nvSpPr>
          <p:spPr bwMode="auto">
            <a:xfrm>
              <a:off x="4366"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8" name="Oval 561"/>
            <p:cNvSpPr>
              <a:spLocks noChangeArrowheads="1"/>
            </p:cNvSpPr>
            <p:nvPr/>
          </p:nvSpPr>
          <p:spPr bwMode="auto">
            <a:xfrm>
              <a:off x="4463"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89" name="Oval 562"/>
            <p:cNvSpPr>
              <a:spLocks noChangeArrowheads="1"/>
            </p:cNvSpPr>
            <p:nvPr/>
          </p:nvSpPr>
          <p:spPr bwMode="auto">
            <a:xfrm>
              <a:off x="4543"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0" name="Oval 563"/>
            <p:cNvSpPr>
              <a:spLocks noChangeArrowheads="1"/>
            </p:cNvSpPr>
            <p:nvPr/>
          </p:nvSpPr>
          <p:spPr bwMode="auto">
            <a:xfrm>
              <a:off x="4638"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1" name="Oval 564"/>
            <p:cNvSpPr>
              <a:spLocks noChangeArrowheads="1"/>
            </p:cNvSpPr>
            <p:nvPr/>
          </p:nvSpPr>
          <p:spPr bwMode="auto">
            <a:xfrm>
              <a:off x="4720" y="21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2" name="Line 565"/>
            <p:cNvSpPr>
              <a:spLocks noChangeShapeType="1"/>
            </p:cNvSpPr>
            <p:nvPr/>
          </p:nvSpPr>
          <p:spPr bwMode="auto">
            <a:xfrm>
              <a:off x="4933" y="2139"/>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93" name="Freeform 566"/>
            <p:cNvSpPr>
              <a:spLocks/>
            </p:cNvSpPr>
            <p:nvPr/>
          </p:nvSpPr>
          <p:spPr bwMode="auto">
            <a:xfrm>
              <a:off x="4836" y="2200"/>
              <a:ext cx="97" cy="78"/>
            </a:xfrm>
            <a:custGeom>
              <a:avLst/>
              <a:gdLst>
                <a:gd name="T0" fmla="*/ 0 w 41"/>
                <a:gd name="T1" fmla="*/ 0 h 33"/>
                <a:gd name="T2" fmla="*/ 4382 w 41"/>
                <a:gd name="T3" fmla="*/ 0 h 33"/>
                <a:gd name="T4" fmla="*/ 7176 w 41"/>
                <a:gd name="T5" fmla="*/ 2971 h 33"/>
                <a:gd name="T6" fmla="*/ 4382 w 41"/>
                <a:gd name="T7" fmla="*/ 5744 h 33"/>
                <a:gd name="T8" fmla="*/ 0 w 41"/>
                <a:gd name="T9" fmla="*/ 5744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094" name="Line 567"/>
            <p:cNvSpPr>
              <a:spLocks noChangeShapeType="1"/>
            </p:cNvSpPr>
            <p:nvPr/>
          </p:nvSpPr>
          <p:spPr bwMode="auto">
            <a:xfrm>
              <a:off x="3733" y="2241"/>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095" name="Oval 568"/>
            <p:cNvSpPr>
              <a:spLocks noChangeArrowheads="1"/>
            </p:cNvSpPr>
            <p:nvPr/>
          </p:nvSpPr>
          <p:spPr bwMode="auto">
            <a:xfrm>
              <a:off x="3757"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6" name="Oval 569"/>
            <p:cNvSpPr>
              <a:spLocks noChangeArrowheads="1"/>
            </p:cNvSpPr>
            <p:nvPr/>
          </p:nvSpPr>
          <p:spPr bwMode="auto">
            <a:xfrm>
              <a:off x="3837"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7" name="Oval 570"/>
            <p:cNvSpPr>
              <a:spLocks noChangeArrowheads="1"/>
            </p:cNvSpPr>
            <p:nvPr/>
          </p:nvSpPr>
          <p:spPr bwMode="auto">
            <a:xfrm>
              <a:off x="3931"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8" name="Oval 571"/>
            <p:cNvSpPr>
              <a:spLocks noChangeArrowheads="1"/>
            </p:cNvSpPr>
            <p:nvPr/>
          </p:nvSpPr>
          <p:spPr bwMode="auto">
            <a:xfrm>
              <a:off x="4014"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099" name="Oval 572"/>
            <p:cNvSpPr>
              <a:spLocks noChangeArrowheads="1"/>
            </p:cNvSpPr>
            <p:nvPr/>
          </p:nvSpPr>
          <p:spPr bwMode="auto">
            <a:xfrm>
              <a:off x="4108" y="2224"/>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0" name="Oval 573"/>
            <p:cNvSpPr>
              <a:spLocks noChangeArrowheads="1"/>
            </p:cNvSpPr>
            <p:nvPr/>
          </p:nvSpPr>
          <p:spPr bwMode="auto">
            <a:xfrm>
              <a:off x="4189"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1" name="Oval 574"/>
            <p:cNvSpPr>
              <a:spLocks noChangeArrowheads="1"/>
            </p:cNvSpPr>
            <p:nvPr/>
          </p:nvSpPr>
          <p:spPr bwMode="auto">
            <a:xfrm>
              <a:off x="4286"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2" name="Oval 575"/>
            <p:cNvSpPr>
              <a:spLocks noChangeArrowheads="1"/>
            </p:cNvSpPr>
            <p:nvPr/>
          </p:nvSpPr>
          <p:spPr bwMode="auto">
            <a:xfrm>
              <a:off x="4366"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3" name="Oval 576"/>
            <p:cNvSpPr>
              <a:spLocks noChangeArrowheads="1"/>
            </p:cNvSpPr>
            <p:nvPr/>
          </p:nvSpPr>
          <p:spPr bwMode="auto">
            <a:xfrm>
              <a:off x="4463"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4" name="Oval 577"/>
            <p:cNvSpPr>
              <a:spLocks noChangeArrowheads="1"/>
            </p:cNvSpPr>
            <p:nvPr/>
          </p:nvSpPr>
          <p:spPr bwMode="auto">
            <a:xfrm>
              <a:off x="4543"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5" name="Oval 578"/>
            <p:cNvSpPr>
              <a:spLocks noChangeArrowheads="1"/>
            </p:cNvSpPr>
            <p:nvPr/>
          </p:nvSpPr>
          <p:spPr bwMode="auto">
            <a:xfrm>
              <a:off x="4638"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6" name="Oval 579"/>
            <p:cNvSpPr>
              <a:spLocks noChangeArrowheads="1"/>
            </p:cNvSpPr>
            <p:nvPr/>
          </p:nvSpPr>
          <p:spPr bwMode="auto">
            <a:xfrm>
              <a:off x="4720" y="222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07" name="Line 580"/>
            <p:cNvSpPr>
              <a:spLocks noChangeShapeType="1"/>
            </p:cNvSpPr>
            <p:nvPr/>
          </p:nvSpPr>
          <p:spPr bwMode="auto">
            <a:xfrm>
              <a:off x="4933" y="2241"/>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08" name="Freeform 581"/>
            <p:cNvSpPr>
              <a:spLocks/>
            </p:cNvSpPr>
            <p:nvPr/>
          </p:nvSpPr>
          <p:spPr bwMode="auto">
            <a:xfrm>
              <a:off x="4836" y="2302"/>
              <a:ext cx="97" cy="76"/>
            </a:xfrm>
            <a:custGeom>
              <a:avLst/>
              <a:gdLst>
                <a:gd name="T0" fmla="*/ 0 w 41"/>
                <a:gd name="T1" fmla="*/ 0 h 32"/>
                <a:gd name="T2" fmla="*/ 4382 w 41"/>
                <a:gd name="T3" fmla="*/ 0 h 32"/>
                <a:gd name="T4" fmla="*/ 7176 w 41"/>
                <a:gd name="T5" fmla="*/ 2867 h 32"/>
                <a:gd name="T6" fmla="*/ 4382 w 41"/>
                <a:gd name="T7" fmla="*/ 5736 h 32"/>
                <a:gd name="T8" fmla="*/ 0 w 41"/>
                <a:gd name="T9" fmla="*/ 573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7109" name="Line 582"/>
            <p:cNvSpPr>
              <a:spLocks noChangeShapeType="1"/>
            </p:cNvSpPr>
            <p:nvPr/>
          </p:nvSpPr>
          <p:spPr bwMode="auto">
            <a:xfrm>
              <a:off x="3733" y="2340"/>
              <a:ext cx="1103"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10" name="Oval 583"/>
            <p:cNvSpPr>
              <a:spLocks noChangeArrowheads="1"/>
            </p:cNvSpPr>
            <p:nvPr/>
          </p:nvSpPr>
          <p:spPr bwMode="auto">
            <a:xfrm>
              <a:off x="3757"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1" name="Oval 584"/>
            <p:cNvSpPr>
              <a:spLocks noChangeArrowheads="1"/>
            </p:cNvSpPr>
            <p:nvPr/>
          </p:nvSpPr>
          <p:spPr bwMode="auto">
            <a:xfrm>
              <a:off x="3837"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2" name="Oval 585"/>
            <p:cNvSpPr>
              <a:spLocks noChangeArrowheads="1"/>
            </p:cNvSpPr>
            <p:nvPr/>
          </p:nvSpPr>
          <p:spPr bwMode="auto">
            <a:xfrm>
              <a:off x="3931"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3" name="Oval 586"/>
            <p:cNvSpPr>
              <a:spLocks noChangeArrowheads="1"/>
            </p:cNvSpPr>
            <p:nvPr/>
          </p:nvSpPr>
          <p:spPr bwMode="auto">
            <a:xfrm>
              <a:off x="4014"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4" name="Oval 587"/>
            <p:cNvSpPr>
              <a:spLocks noChangeArrowheads="1"/>
            </p:cNvSpPr>
            <p:nvPr/>
          </p:nvSpPr>
          <p:spPr bwMode="auto">
            <a:xfrm>
              <a:off x="4108" y="2323"/>
              <a:ext cx="34"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5" name="Oval 588"/>
            <p:cNvSpPr>
              <a:spLocks noChangeArrowheads="1"/>
            </p:cNvSpPr>
            <p:nvPr/>
          </p:nvSpPr>
          <p:spPr bwMode="auto">
            <a:xfrm>
              <a:off x="4189"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6" name="Oval 589"/>
            <p:cNvSpPr>
              <a:spLocks noChangeArrowheads="1"/>
            </p:cNvSpPr>
            <p:nvPr/>
          </p:nvSpPr>
          <p:spPr bwMode="auto">
            <a:xfrm>
              <a:off x="4286"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7" name="Oval 590"/>
            <p:cNvSpPr>
              <a:spLocks noChangeArrowheads="1"/>
            </p:cNvSpPr>
            <p:nvPr/>
          </p:nvSpPr>
          <p:spPr bwMode="auto">
            <a:xfrm>
              <a:off x="4366"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8" name="Oval 591"/>
            <p:cNvSpPr>
              <a:spLocks noChangeArrowheads="1"/>
            </p:cNvSpPr>
            <p:nvPr/>
          </p:nvSpPr>
          <p:spPr bwMode="auto">
            <a:xfrm>
              <a:off x="4463"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19" name="Oval 592"/>
            <p:cNvSpPr>
              <a:spLocks noChangeArrowheads="1"/>
            </p:cNvSpPr>
            <p:nvPr/>
          </p:nvSpPr>
          <p:spPr bwMode="auto">
            <a:xfrm>
              <a:off x="4543"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20" name="Oval 593"/>
            <p:cNvSpPr>
              <a:spLocks noChangeArrowheads="1"/>
            </p:cNvSpPr>
            <p:nvPr/>
          </p:nvSpPr>
          <p:spPr bwMode="auto">
            <a:xfrm>
              <a:off x="4638"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21" name="Oval 594"/>
            <p:cNvSpPr>
              <a:spLocks noChangeArrowheads="1"/>
            </p:cNvSpPr>
            <p:nvPr/>
          </p:nvSpPr>
          <p:spPr bwMode="auto">
            <a:xfrm>
              <a:off x="4720" y="232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7122" name="Line 595"/>
            <p:cNvSpPr>
              <a:spLocks noChangeShapeType="1"/>
            </p:cNvSpPr>
            <p:nvPr/>
          </p:nvSpPr>
          <p:spPr bwMode="auto">
            <a:xfrm>
              <a:off x="4933" y="2340"/>
              <a:ext cx="44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7123" name="Freeform 596"/>
            <p:cNvSpPr>
              <a:spLocks/>
            </p:cNvSpPr>
            <p:nvPr/>
          </p:nvSpPr>
          <p:spPr bwMode="auto">
            <a:xfrm>
              <a:off x="4836" y="2401"/>
              <a:ext cx="97" cy="78"/>
            </a:xfrm>
            <a:custGeom>
              <a:avLst/>
              <a:gdLst>
                <a:gd name="T0" fmla="*/ 0 w 41"/>
                <a:gd name="T1" fmla="*/ 0 h 33"/>
                <a:gd name="T2" fmla="*/ 4382 w 41"/>
                <a:gd name="T3" fmla="*/ 0 h 33"/>
                <a:gd name="T4" fmla="*/ 7176 w 41"/>
                <a:gd name="T5" fmla="*/ 2971 h 33"/>
                <a:gd name="T6" fmla="*/ 4382 w 41"/>
                <a:gd name="T7" fmla="*/ 5744 h 33"/>
                <a:gd name="T8" fmla="*/ 0 w 41"/>
                <a:gd name="T9" fmla="*/ 5744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16563" name="Line 598"/>
          <p:cNvSpPr>
            <a:spLocks noChangeShapeType="1"/>
          </p:cNvSpPr>
          <p:nvPr/>
        </p:nvSpPr>
        <p:spPr bwMode="auto">
          <a:xfrm>
            <a:off x="7677151" y="3875089"/>
            <a:ext cx="17510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64" name="Oval 599"/>
          <p:cNvSpPr>
            <a:spLocks noChangeArrowheads="1"/>
          </p:cNvSpPr>
          <p:nvPr/>
        </p:nvSpPr>
        <p:spPr bwMode="auto">
          <a:xfrm>
            <a:off x="7715250" y="384968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65" name="Oval 600"/>
          <p:cNvSpPr>
            <a:spLocks noChangeArrowheads="1"/>
          </p:cNvSpPr>
          <p:nvPr/>
        </p:nvSpPr>
        <p:spPr bwMode="auto">
          <a:xfrm>
            <a:off x="7842250" y="384968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66" name="Oval 601"/>
          <p:cNvSpPr>
            <a:spLocks noChangeArrowheads="1"/>
          </p:cNvSpPr>
          <p:nvPr/>
        </p:nvSpPr>
        <p:spPr bwMode="auto">
          <a:xfrm>
            <a:off x="7991475" y="384968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67" name="Oval 602"/>
          <p:cNvSpPr>
            <a:spLocks noChangeArrowheads="1"/>
          </p:cNvSpPr>
          <p:nvPr/>
        </p:nvSpPr>
        <p:spPr bwMode="auto">
          <a:xfrm>
            <a:off x="8123239" y="384968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68" name="Oval 603"/>
          <p:cNvSpPr>
            <a:spLocks noChangeArrowheads="1"/>
          </p:cNvSpPr>
          <p:nvPr/>
        </p:nvSpPr>
        <p:spPr bwMode="auto">
          <a:xfrm>
            <a:off x="8272464" y="3849689"/>
            <a:ext cx="53975"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69" name="Oval 604"/>
          <p:cNvSpPr>
            <a:spLocks noChangeArrowheads="1"/>
          </p:cNvSpPr>
          <p:nvPr/>
        </p:nvSpPr>
        <p:spPr bwMode="auto">
          <a:xfrm>
            <a:off x="8401050" y="384968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0" name="Oval 605"/>
          <p:cNvSpPr>
            <a:spLocks noChangeArrowheads="1"/>
          </p:cNvSpPr>
          <p:nvPr/>
        </p:nvSpPr>
        <p:spPr bwMode="auto">
          <a:xfrm>
            <a:off x="8555039" y="384968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1" name="Oval 606"/>
          <p:cNvSpPr>
            <a:spLocks noChangeArrowheads="1"/>
          </p:cNvSpPr>
          <p:nvPr/>
        </p:nvSpPr>
        <p:spPr bwMode="auto">
          <a:xfrm>
            <a:off x="8682039" y="384968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2" name="Oval 607"/>
          <p:cNvSpPr>
            <a:spLocks noChangeArrowheads="1"/>
          </p:cNvSpPr>
          <p:nvPr/>
        </p:nvSpPr>
        <p:spPr bwMode="auto">
          <a:xfrm>
            <a:off x="8836025" y="384968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3" name="Oval 608"/>
          <p:cNvSpPr>
            <a:spLocks noChangeArrowheads="1"/>
          </p:cNvSpPr>
          <p:nvPr/>
        </p:nvSpPr>
        <p:spPr bwMode="auto">
          <a:xfrm>
            <a:off x="8963025" y="384968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4" name="Oval 609"/>
          <p:cNvSpPr>
            <a:spLocks noChangeArrowheads="1"/>
          </p:cNvSpPr>
          <p:nvPr/>
        </p:nvSpPr>
        <p:spPr bwMode="auto">
          <a:xfrm>
            <a:off x="9113839" y="384968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5" name="Oval 610"/>
          <p:cNvSpPr>
            <a:spLocks noChangeArrowheads="1"/>
          </p:cNvSpPr>
          <p:nvPr/>
        </p:nvSpPr>
        <p:spPr bwMode="auto">
          <a:xfrm>
            <a:off x="9244014" y="384968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76" name="Line 611"/>
          <p:cNvSpPr>
            <a:spLocks noChangeShapeType="1"/>
          </p:cNvSpPr>
          <p:nvPr/>
        </p:nvSpPr>
        <p:spPr bwMode="auto">
          <a:xfrm>
            <a:off x="9582150" y="3875089"/>
            <a:ext cx="700088"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77" name="Freeform 612"/>
          <p:cNvSpPr>
            <a:spLocks/>
          </p:cNvSpPr>
          <p:nvPr/>
        </p:nvSpPr>
        <p:spPr bwMode="auto">
          <a:xfrm>
            <a:off x="9428164" y="3973513"/>
            <a:ext cx="153987" cy="119062"/>
          </a:xfrm>
          <a:custGeom>
            <a:avLst/>
            <a:gdLst>
              <a:gd name="T0" fmla="*/ 0 w 41"/>
              <a:gd name="T1" fmla="*/ 0 h 32"/>
              <a:gd name="T2" fmla="*/ 2147483647 w 41"/>
              <a:gd name="T3" fmla="*/ 0 h 32"/>
              <a:gd name="T4" fmla="*/ 2147483647 w 41"/>
              <a:gd name="T5" fmla="*/ 2147483647 h 32"/>
              <a:gd name="T6" fmla="*/ 2147483647 w 41"/>
              <a:gd name="T7" fmla="*/ 2147483647 h 32"/>
              <a:gd name="T8" fmla="*/ 0 w 41"/>
              <a:gd name="T9" fmla="*/ 2147483647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78" name="Line 613"/>
          <p:cNvSpPr>
            <a:spLocks noChangeShapeType="1"/>
          </p:cNvSpPr>
          <p:nvPr/>
        </p:nvSpPr>
        <p:spPr bwMode="auto">
          <a:xfrm>
            <a:off x="7677151" y="4033839"/>
            <a:ext cx="17510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79" name="Oval 614"/>
          <p:cNvSpPr>
            <a:spLocks noChangeArrowheads="1"/>
          </p:cNvSpPr>
          <p:nvPr/>
        </p:nvSpPr>
        <p:spPr bwMode="auto">
          <a:xfrm>
            <a:off x="7715250" y="400685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0" name="Oval 615"/>
          <p:cNvSpPr>
            <a:spLocks noChangeArrowheads="1"/>
          </p:cNvSpPr>
          <p:nvPr/>
        </p:nvSpPr>
        <p:spPr bwMode="auto">
          <a:xfrm>
            <a:off x="7842250" y="400685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1" name="Oval 616"/>
          <p:cNvSpPr>
            <a:spLocks noChangeArrowheads="1"/>
          </p:cNvSpPr>
          <p:nvPr/>
        </p:nvSpPr>
        <p:spPr bwMode="auto">
          <a:xfrm>
            <a:off x="7991475" y="400685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2" name="Oval 617"/>
          <p:cNvSpPr>
            <a:spLocks noChangeArrowheads="1"/>
          </p:cNvSpPr>
          <p:nvPr/>
        </p:nvSpPr>
        <p:spPr bwMode="auto">
          <a:xfrm>
            <a:off x="8123239" y="400685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3" name="Oval 618"/>
          <p:cNvSpPr>
            <a:spLocks noChangeArrowheads="1"/>
          </p:cNvSpPr>
          <p:nvPr/>
        </p:nvSpPr>
        <p:spPr bwMode="auto">
          <a:xfrm>
            <a:off x="8272464" y="4006850"/>
            <a:ext cx="53975"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4" name="Oval 619"/>
          <p:cNvSpPr>
            <a:spLocks noChangeArrowheads="1"/>
          </p:cNvSpPr>
          <p:nvPr/>
        </p:nvSpPr>
        <p:spPr bwMode="auto">
          <a:xfrm>
            <a:off x="8401050" y="400685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5" name="Oval 620"/>
          <p:cNvSpPr>
            <a:spLocks noChangeArrowheads="1"/>
          </p:cNvSpPr>
          <p:nvPr/>
        </p:nvSpPr>
        <p:spPr bwMode="auto">
          <a:xfrm>
            <a:off x="8555039" y="400685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6" name="Oval 621"/>
          <p:cNvSpPr>
            <a:spLocks noChangeArrowheads="1"/>
          </p:cNvSpPr>
          <p:nvPr/>
        </p:nvSpPr>
        <p:spPr bwMode="auto">
          <a:xfrm>
            <a:off x="8682039" y="400685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7" name="Oval 622"/>
          <p:cNvSpPr>
            <a:spLocks noChangeArrowheads="1"/>
          </p:cNvSpPr>
          <p:nvPr/>
        </p:nvSpPr>
        <p:spPr bwMode="auto">
          <a:xfrm>
            <a:off x="8836025" y="400685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8" name="Oval 623"/>
          <p:cNvSpPr>
            <a:spLocks noChangeArrowheads="1"/>
          </p:cNvSpPr>
          <p:nvPr/>
        </p:nvSpPr>
        <p:spPr bwMode="auto">
          <a:xfrm>
            <a:off x="8963025" y="400685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89" name="Oval 624"/>
          <p:cNvSpPr>
            <a:spLocks noChangeArrowheads="1"/>
          </p:cNvSpPr>
          <p:nvPr/>
        </p:nvSpPr>
        <p:spPr bwMode="auto">
          <a:xfrm>
            <a:off x="9113839" y="400685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0" name="Oval 625"/>
          <p:cNvSpPr>
            <a:spLocks noChangeArrowheads="1"/>
          </p:cNvSpPr>
          <p:nvPr/>
        </p:nvSpPr>
        <p:spPr bwMode="auto">
          <a:xfrm>
            <a:off x="9244014" y="400685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1" name="Line 626"/>
          <p:cNvSpPr>
            <a:spLocks noChangeShapeType="1"/>
          </p:cNvSpPr>
          <p:nvPr/>
        </p:nvSpPr>
        <p:spPr bwMode="auto">
          <a:xfrm>
            <a:off x="9582150" y="4033839"/>
            <a:ext cx="700088"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92" name="Freeform 627"/>
          <p:cNvSpPr>
            <a:spLocks/>
          </p:cNvSpPr>
          <p:nvPr/>
        </p:nvSpPr>
        <p:spPr bwMode="auto">
          <a:xfrm>
            <a:off x="9428164" y="4130676"/>
            <a:ext cx="153987" cy="123825"/>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593" name="Line 628"/>
          <p:cNvSpPr>
            <a:spLocks noChangeShapeType="1"/>
          </p:cNvSpPr>
          <p:nvPr/>
        </p:nvSpPr>
        <p:spPr bwMode="auto">
          <a:xfrm>
            <a:off x="7677151" y="4191000"/>
            <a:ext cx="1751013"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594" name="Oval 629"/>
          <p:cNvSpPr>
            <a:spLocks noChangeArrowheads="1"/>
          </p:cNvSpPr>
          <p:nvPr/>
        </p:nvSpPr>
        <p:spPr bwMode="auto">
          <a:xfrm>
            <a:off x="7715250" y="4164014"/>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5" name="Oval 630"/>
          <p:cNvSpPr>
            <a:spLocks noChangeArrowheads="1"/>
          </p:cNvSpPr>
          <p:nvPr/>
        </p:nvSpPr>
        <p:spPr bwMode="auto">
          <a:xfrm>
            <a:off x="7842250" y="4164014"/>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6" name="Oval 631"/>
          <p:cNvSpPr>
            <a:spLocks noChangeArrowheads="1"/>
          </p:cNvSpPr>
          <p:nvPr/>
        </p:nvSpPr>
        <p:spPr bwMode="auto">
          <a:xfrm>
            <a:off x="7991475" y="4164014"/>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7" name="Oval 632"/>
          <p:cNvSpPr>
            <a:spLocks noChangeArrowheads="1"/>
          </p:cNvSpPr>
          <p:nvPr/>
        </p:nvSpPr>
        <p:spPr bwMode="auto">
          <a:xfrm>
            <a:off x="8123239" y="4164014"/>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8" name="Oval 633"/>
          <p:cNvSpPr>
            <a:spLocks noChangeArrowheads="1"/>
          </p:cNvSpPr>
          <p:nvPr/>
        </p:nvSpPr>
        <p:spPr bwMode="auto">
          <a:xfrm>
            <a:off x="8272464" y="4164014"/>
            <a:ext cx="53975"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599" name="Oval 634"/>
          <p:cNvSpPr>
            <a:spLocks noChangeArrowheads="1"/>
          </p:cNvSpPr>
          <p:nvPr/>
        </p:nvSpPr>
        <p:spPr bwMode="auto">
          <a:xfrm>
            <a:off x="8401050" y="4164014"/>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0" name="Oval 635"/>
          <p:cNvSpPr>
            <a:spLocks noChangeArrowheads="1"/>
          </p:cNvSpPr>
          <p:nvPr/>
        </p:nvSpPr>
        <p:spPr bwMode="auto">
          <a:xfrm>
            <a:off x="8555039" y="4164014"/>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1" name="Oval 636"/>
          <p:cNvSpPr>
            <a:spLocks noChangeArrowheads="1"/>
          </p:cNvSpPr>
          <p:nvPr/>
        </p:nvSpPr>
        <p:spPr bwMode="auto">
          <a:xfrm>
            <a:off x="8682039" y="4164014"/>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2" name="Oval 637"/>
          <p:cNvSpPr>
            <a:spLocks noChangeArrowheads="1"/>
          </p:cNvSpPr>
          <p:nvPr/>
        </p:nvSpPr>
        <p:spPr bwMode="auto">
          <a:xfrm>
            <a:off x="8836025" y="4164014"/>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3" name="Oval 638"/>
          <p:cNvSpPr>
            <a:spLocks noChangeArrowheads="1"/>
          </p:cNvSpPr>
          <p:nvPr/>
        </p:nvSpPr>
        <p:spPr bwMode="auto">
          <a:xfrm>
            <a:off x="8963025" y="4164014"/>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4" name="Oval 639"/>
          <p:cNvSpPr>
            <a:spLocks noChangeArrowheads="1"/>
          </p:cNvSpPr>
          <p:nvPr/>
        </p:nvSpPr>
        <p:spPr bwMode="auto">
          <a:xfrm>
            <a:off x="9113839" y="4164014"/>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5" name="Oval 640"/>
          <p:cNvSpPr>
            <a:spLocks noChangeArrowheads="1"/>
          </p:cNvSpPr>
          <p:nvPr/>
        </p:nvSpPr>
        <p:spPr bwMode="auto">
          <a:xfrm>
            <a:off x="9244014" y="4164014"/>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06" name="Line 641"/>
          <p:cNvSpPr>
            <a:spLocks noChangeShapeType="1"/>
          </p:cNvSpPr>
          <p:nvPr/>
        </p:nvSpPr>
        <p:spPr bwMode="auto">
          <a:xfrm>
            <a:off x="9582150" y="4191000"/>
            <a:ext cx="700088"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07" name="Freeform 642"/>
          <p:cNvSpPr>
            <a:spLocks/>
          </p:cNvSpPr>
          <p:nvPr/>
        </p:nvSpPr>
        <p:spPr bwMode="auto">
          <a:xfrm>
            <a:off x="9428164" y="4292601"/>
            <a:ext cx="153987" cy="119063"/>
          </a:xfrm>
          <a:custGeom>
            <a:avLst/>
            <a:gdLst>
              <a:gd name="T0" fmla="*/ 0 w 41"/>
              <a:gd name="T1" fmla="*/ 0 h 32"/>
              <a:gd name="T2" fmla="*/ 2147483647 w 41"/>
              <a:gd name="T3" fmla="*/ 0 h 32"/>
              <a:gd name="T4" fmla="*/ 2147483647 w 41"/>
              <a:gd name="T5" fmla="*/ 2147483647 h 32"/>
              <a:gd name="T6" fmla="*/ 2147483647 w 41"/>
              <a:gd name="T7" fmla="*/ 2147483647 h 32"/>
              <a:gd name="T8" fmla="*/ 0 w 41"/>
              <a:gd name="T9" fmla="*/ 2147483647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08" name="Line 643"/>
          <p:cNvSpPr>
            <a:spLocks noChangeShapeType="1"/>
          </p:cNvSpPr>
          <p:nvPr/>
        </p:nvSpPr>
        <p:spPr bwMode="auto">
          <a:xfrm>
            <a:off x="7677151" y="4351339"/>
            <a:ext cx="17510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09" name="Oval 644"/>
          <p:cNvSpPr>
            <a:spLocks noChangeArrowheads="1"/>
          </p:cNvSpPr>
          <p:nvPr/>
        </p:nvSpPr>
        <p:spPr bwMode="auto">
          <a:xfrm>
            <a:off x="7715250" y="432593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0" name="Oval 645"/>
          <p:cNvSpPr>
            <a:spLocks noChangeArrowheads="1"/>
          </p:cNvSpPr>
          <p:nvPr/>
        </p:nvSpPr>
        <p:spPr bwMode="auto">
          <a:xfrm>
            <a:off x="7842250" y="432593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1" name="Oval 646"/>
          <p:cNvSpPr>
            <a:spLocks noChangeArrowheads="1"/>
          </p:cNvSpPr>
          <p:nvPr/>
        </p:nvSpPr>
        <p:spPr bwMode="auto">
          <a:xfrm>
            <a:off x="7991475" y="432593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2" name="Oval 647"/>
          <p:cNvSpPr>
            <a:spLocks noChangeArrowheads="1"/>
          </p:cNvSpPr>
          <p:nvPr/>
        </p:nvSpPr>
        <p:spPr bwMode="auto">
          <a:xfrm>
            <a:off x="8123239" y="432593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3" name="Oval 648"/>
          <p:cNvSpPr>
            <a:spLocks noChangeArrowheads="1"/>
          </p:cNvSpPr>
          <p:nvPr/>
        </p:nvSpPr>
        <p:spPr bwMode="auto">
          <a:xfrm>
            <a:off x="8272464" y="4325939"/>
            <a:ext cx="53975"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4" name="Oval 649"/>
          <p:cNvSpPr>
            <a:spLocks noChangeArrowheads="1"/>
          </p:cNvSpPr>
          <p:nvPr/>
        </p:nvSpPr>
        <p:spPr bwMode="auto">
          <a:xfrm>
            <a:off x="8401050" y="432593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5" name="Oval 650"/>
          <p:cNvSpPr>
            <a:spLocks noChangeArrowheads="1"/>
          </p:cNvSpPr>
          <p:nvPr/>
        </p:nvSpPr>
        <p:spPr bwMode="auto">
          <a:xfrm>
            <a:off x="8555039" y="432593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6" name="Oval 651"/>
          <p:cNvSpPr>
            <a:spLocks noChangeArrowheads="1"/>
          </p:cNvSpPr>
          <p:nvPr/>
        </p:nvSpPr>
        <p:spPr bwMode="auto">
          <a:xfrm>
            <a:off x="8682039" y="432593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7" name="Oval 652"/>
          <p:cNvSpPr>
            <a:spLocks noChangeArrowheads="1"/>
          </p:cNvSpPr>
          <p:nvPr/>
        </p:nvSpPr>
        <p:spPr bwMode="auto">
          <a:xfrm>
            <a:off x="8836025" y="432593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8" name="Oval 653"/>
          <p:cNvSpPr>
            <a:spLocks noChangeArrowheads="1"/>
          </p:cNvSpPr>
          <p:nvPr/>
        </p:nvSpPr>
        <p:spPr bwMode="auto">
          <a:xfrm>
            <a:off x="8963025" y="4325939"/>
            <a:ext cx="52388"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19" name="Oval 654"/>
          <p:cNvSpPr>
            <a:spLocks noChangeArrowheads="1"/>
          </p:cNvSpPr>
          <p:nvPr/>
        </p:nvSpPr>
        <p:spPr bwMode="auto">
          <a:xfrm>
            <a:off x="9113839" y="432593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0" name="Oval 655"/>
          <p:cNvSpPr>
            <a:spLocks noChangeArrowheads="1"/>
          </p:cNvSpPr>
          <p:nvPr/>
        </p:nvSpPr>
        <p:spPr bwMode="auto">
          <a:xfrm>
            <a:off x="9244014" y="4325939"/>
            <a:ext cx="52387" cy="52387"/>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1" name="Line 656"/>
          <p:cNvSpPr>
            <a:spLocks noChangeShapeType="1"/>
          </p:cNvSpPr>
          <p:nvPr/>
        </p:nvSpPr>
        <p:spPr bwMode="auto">
          <a:xfrm>
            <a:off x="9582150" y="4351339"/>
            <a:ext cx="700088"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22" name="Freeform 657"/>
          <p:cNvSpPr>
            <a:spLocks/>
          </p:cNvSpPr>
          <p:nvPr/>
        </p:nvSpPr>
        <p:spPr bwMode="auto">
          <a:xfrm>
            <a:off x="9428164" y="4449764"/>
            <a:ext cx="153987" cy="123825"/>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23" name="Line 658"/>
          <p:cNvSpPr>
            <a:spLocks noChangeShapeType="1"/>
          </p:cNvSpPr>
          <p:nvPr/>
        </p:nvSpPr>
        <p:spPr bwMode="auto">
          <a:xfrm>
            <a:off x="7677151" y="4510089"/>
            <a:ext cx="1751013"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24" name="Oval 659"/>
          <p:cNvSpPr>
            <a:spLocks noChangeArrowheads="1"/>
          </p:cNvSpPr>
          <p:nvPr/>
        </p:nvSpPr>
        <p:spPr bwMode="auto">
          <a:xfrm>
            <a:off x="7715250" y="448310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5" name="Oval 660"/>
          <p:cNvSpPr>
            <a:spLocks noChangeArrowheads="1"/>
          </p:cNvSpPr>
          <p:nvPr/>
        </p:nvSpPr>
        <p:spPr bwMode="auto">
          <a:xfrm>
            <a:off x="7842250" y="448310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6" name="Oval 661"/>
          <p:cNvSpPr>
            <a:spLocks noChangeArrowheads="1"/>
          </p:cNvSpPr>
          <p:nvPr/>
        </p:nvSpPr>
        <p:spPr bwMode="auto">
          <a:xfrm>
            <a:off x="7991475" y="448310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7" name="Oval 662"/>
          <p:cNvSpPr>
            <a:spLocks noChangeArrowheads="1"/>
          </p:cNvSpPr>
          <p:nvPr/>
        </p:nvSpPr>
        <p:spPr bwMode="auto">
          <a:xfrm>
            <a:off x="8123239" y="448310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8" name="Oval 663"/>
          <p:cNvSpPr>
            <a:spLocks noChangeArrowheads="1"/>
          </p:cNvSpPr>
          <p:nvPr/>
        </p:nvSpPr>
        <p:spPr bwMode="auto">
          <a:xfrm>
            <a:off x="8272464" y="4483100"/>
            <a:ext cx="53975"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29" name="Oval 664"/>
          <p:cNvSpPr>
            <a:spLocks noChangeArrowheads="1"/>
          </p:cNvSpPr>
          <p:nvPr/>
        </p:nvSpPr>
        <p:spPr bwMode="auto">
          <a:xfrm>
            <a:off x="8401050" y="448310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0" name="Oval 665"/>
          <p:cNvSpPr>
            <a:spLocks noChangeArrowheads="1"/>
          </p:cNvSpPr>
          <p:nvPr/>
        </p:nvSpPr>
        <p:spPr bwMode="auto">
          <a:xfrm>
            <a:off x="8555039" y="448310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1" name="Oval 666"/>
          <p:cNvSpPr>
            <a:spLocks noChangeArrowheads="1"/>
          </p:cNvSpPr>
          <p:nvPr/>
        </p:nvSpPr>
        <p:spPr bwMode="auto">
          <a:xfrm>
            <a:off x="8682039" y="448310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2" name="Oval 667"/>
          <p:cNvSpPr>
            <a:spLocks noChangeArrowheads="1"/>
          </p:cNvSpPr>
          <p:nvPr/>
        </p:nvSpPr>
        <p:spPr bwMode="auto">
          <a:xfrm>
            <a:off x="8836025" y="448310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3" name="Oval 668"/>
          <p:cNvSpPr>
            <a:spLocks noChangeArrowheads="1"/>
          </p:cNvSpPr>
          <p:nvPr/>
        </p:nvSpPr>
        <p:spPr bwMode="auto">
          <a:xfrm>
            <a:off x="8963025" y="4483100"/>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4" name="Oval 669"/>
          <p:cNvSpPr>
            <a:spLocks noChangeArrowheads="1"/>
          </p:cNvSpPr>
          <p:nvPr/>
        </p:nvSpPr>
        <p:spPr bwMode="auto">
          <a:xfrm>
            <a:off x="9113839" y="448310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5" name="Oval 670"/>
          <p:cNvSpPr>
            <a:spLocks noChangeArrowheads="1"/>
          </p:cNvSpPr>
          <p:nvPr/>
        </p:nvSpPr>
        <p:spPr bwMode="auto">
          <a:xfrm>
            <a:off x="9244014" y="4483100"/>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36" name="Line 671"/>
          <p:cNvSpPr>
            <a:spLocks noChangeShapeType="1"/>
          </p:cNvSpPr>
          <p:nvPr/>
        </p:nvSpPr>
        <p:spPr bwMode="auto">
          <a:xfrm>
            <a:off x="9582150" y="4510089"/>
            <a:ext cx="700088"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37" name="Freeform 672"/>
          <p:cNvSpPr>
            <a:spLocks/>
          </p:cNvSpPr>
          <p:nvPr/>
        </p:nvSpPr>
        <p:spPr bwMode="auto">
          <a:xfrm>
            <a:off x="9428164" y="4606926"/>
            <a:ext cx="153987" cy="123825"/>
          </a:xfrm>
          <a:custGeom>
            <a:avLst/>
            <a:gdLst>
              <a:gd name="T0" fmla="*/ 0 w 41"/>
              <a:gd name="T1" fmla="*/ 0 h 33"/>
              <a:gd name="T2" fmla="*/ 2147483647 w 41"/>
              <a:gd name="T3" fmla="*/ 0 h 33"/>
              <a:gd name="T4" fmla="*/ 2147483647 w 41"/>
              <a:gd name="T5" fmla="*/ 2147483647 h 33"/>
              <a:gd name="T6" fmla="*/ 2147483647 w 41"/>
              <a:gd name="T7" fmla="*/ 2147483647 h 33"/>
              <a:gd name="T8" fmla="*/ 0 w 41"/>
              <a:gd name="T9" fmla="*/ 214748364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38" name="Line 673"/>
          <p:cNvSpPr>
            <a:spLocks noChangeShapeType="1"/>
          </p:cNvSpPr>
          <p:nvPr/>
        </p:nvSpPr>
        <p:spPr bwMode="auto">
          <a:xfrm>
            <a:off x="7677151" y="4670425"/>
            <a:ext cx="1751013"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39" name="Oval 674"/>
          <p:cNvSpPr>
            <a:spLocks noChangeArrowheads="1"/>
          </p:cNvSpPr>
          <p:nvPr/>
        </p:nvSpPr>
        <p:spPr bwMode="auto">
          <a:xfrm>
            <a:off x="7715250" y="4645025"/>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0" name="Oval 675"/>
          <p:cNvSpPr>
            <a:spLocks noChangeArrowheads="1"/>
          </p:cNvSpPr>
          <p:nvPr/>
        </p:nvSpPr>
        <p:spPr bwMode="auto">
          <a:xfrm>
            <a:off x="7842250" y="4645025"/>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1" name="Oval 676"/>
          <p:cNvSpPr>
            <a:spLocks noChangeArrowheads="1"/>
          </p:cNvSpPr>
          <p:nvPr/>
        </p:nvSpPr>
        <p:spPr bwMode="auto">
          <a:xfrm>
            <a:off x="7991475" y="4645025"/>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2" name="Oval 677"/>
          <p:cNvSpPr>
            <a:spLocks noChangeArrowheads="1"/>
          </p:cNvSpPr>
          <p:nvPr/>
        </p:nvSpPr>
        <p:spPr bwMode="auto">
          <a:xfrm>
            <a:off x="8123239" y="4645025"/>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3" name="Oval 678"/>
          <p:cNvSpPr>
            <a:spLocks noChangeArrowheads="1"/>
          </p:cNvSpPr>
          <p:nvPr/>
        </p:nvSpPr>
        <p:spPr bwMode="auto">
          <a:xfrm>
            <a:off x="8272464" y="4645025"/>
            <a:ext cx="53975"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4" name="Oval 679"/>
          <p:cNvSpPr>
            <a:spLocks noChangeArrowheads="1"/>
          </p:cNvSpPr>
          <p:nvPr/>
        </p:nvSpPr>
        <p:spPr bwMode="auto">
          <a:xfrm>
            <a:off x="8401050" y="4645025"/>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5" name="Oval 680"/>
          <p:cNvSpPr>
            <a:spLocks noChangeArrowheads="1"/>
          </p:cNvSpPr>
          <p:nvPr/>
        </p:nvSpPr>
        <p:spPr bwMode="auto">
          <a:xfrm>
            <a:off x="8555039" y="4645025"/>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6" name="Oval 681"/>
          <p:cNvSpPr>
            <a:spLocks noChangeArrowheads="1"/>
          </p:cNvSpPr>
          <p:nvPr/>
        </p:nvSpPr>
        <p:spPr bwMode="auto">
          <a:xfrm>
            <a:off x="8682039" y="4645025"/>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7" name="Oval 682"/>
          <p:cNvSpPr>
            <a:spLocks noChangeArrowheads="1"/>
          </p:cNvSpPr>
          <p:nvPr/>
        </p:nvSpPr>
        <p:spPr bwMode="auto">
          <a:xfrm>
            <a:off x="8836025" y="4645025"/>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8" name="Oval 683"/>
          <p:cNvSpPr>
            <a:spLocks noChangeArrowheads="1"/>
          </p:cNvSpPr>
          <p:nvPr/>
        </p:nvSpPr>
        <p:spPr bwMode="auto">
          <a:xfrm>
            <a:off x="8963025" y="4645025"/>
            <a:ext cx="52388"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49" name="Oval 684"/>
          <p:cNvSpPr>
            <a:spLocks noChangeArrowheads="1"/>
          </p:cNvSpPr>
          <p:nvPr/>
        </p:nvSpPr>
        <p:spPr bwMode="auto">
          <a:xfrm>
            <a:off x="9113839" y="4645025"/>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50" name="Oval 685"/>
          <p:cNvSpPr>
            <a:spLocks noChangeArrowheads="1"/>
          </p:cNvSpPr>
          <p:nvPr/>
        </p:nvSpPr>
        <p:spPr bwMode="auto">
          <a:xfrm>
            <a:off x="9244014" y="4645025"/>
            <a:ext cx="52387" cy="52388"/>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51" name="Line 686"/>
          <p:cNvSpPr>
            <a:spLocks noChangeShapeType="1"/>
          </p:cNvSpPr>
          <p:nvPr/>
        </p:nvSpPr>
        <p:spPr bwMode="auto">
          <a:xfrm>
            <a:off x="9582150" y="4670425"/>
            <a:ext cx="700088"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52" name="Line 687"/>
          <p:cNvSpPr>
            <a:spLocks noChangeShapeType="1"/>
          </p:cNvSpPr>
          <p:nvPr/>
        </p:nvSpPr>
        <p:spPr bwMode="auto">
          <a:xfrm>
            <a:off x="10212389" y="4970463"/>
            <a:ext cx="1587" cy="8255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53" name="Freeform 688"/>
          <p:cNvSpPr>
            <a:spLocks/>
          </p:cNvSpPr>
          <p:nvPr/>
        </p:nvSpPr>
        <p:spPr bwMode="auto">
          <a:xfrm>
            <a:off x="9990138" y="4816475"/>
            <a:ext cx="139700" cy="153988"/>
          </a:xfrm>
          <a:custGeom>
            <a:avLst/>
            <a:gdLst>
              <a:gd name="T0" fmla="*/ 2147483647 w 37"/>
              <a:gd name="T1" fmla="*/ 0 h 41"/>
              <a:gd name="T2" fmla="*/ 2147483647 w 37"/>
              <a:gd name="T3" fmla="*/ 2147483647 h 41"/>
              <a:gd name="T4" fmla="*/ 2147483647 w 37"/>
              <a:gd name="T5" fmla="*/ 0 h 41"/>
              <a:gd name="T6" fmla="*/ 2147483647 w 37"/>
              <a:gd name="T7" fmla="*/ 2147483647 h 41"/>
              <a:gd name="T8" fmla="*/ 2147483647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5"/>
                  <a:pt x="3" y="0"/>
                </a:cubicBezTo>
                <a:cubicBezTo>
                  <a:pt x="6" y="2"/>
                  <a:pt x="12" y="3"/>
                  <a:pt x="19" y="3"/>
                </a:cubicBezTo>
                <a:cubicBezTo>
                  <a:pt x="26" y="3"/>
                  <a:pt x="32" y="2"/>
                  <a:pt x="35"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54" name="Rectangle 689"/>
          <p:cNvSpPr>
            <a:spLocks noChangeArrowheads="1"/>
          </p:cNvSpPr>
          <p:nvPr/>
        </p:nvSpPr>
        <p:spPr bwMode="auto">
          <a:xfrm>
            <a:off x="9988550" y="5076826"/>
            <a:ext cx="8976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900" b="0">
                <a:solidFill>
                  <a:srgbClr val="000000"/>
                </a:solidFill>
              </a:rPr>
              <a:t>O</a:t>
            </a:r>
            <a:endParaRPr lang="en-US" altLang="en-US" b="0"/>
          </a:p>
        </p:txBody>
      </p:sp>
      <p:sp>
        <p:nvSpPr>
          <p:cNvPr id="16655" name="Rectangle 690"/>
          <p:cNvSpPr>
            <a:spLocks noChangeArrowheads="1"/>
          </p:cNvSpPr>
          <p:nvPr/>
        </p:nvSpPr>
        <p:spPr bwMode="auto">
          <a:xfrm>
            <a:off x="10088563" y="5137150"/>
            <a:ext cx="49694"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1</a:t>
            </a:r>
            <a:endParaRPr lang="en-US" altLang="en-US" b="0"/>
          </a:p>
        </p:txBody>
      </p:sp>
      <p:sp>
        <p:nvSpPr>
          <p:cNvPr id="16656" name="Line 691"/>
          <p:cNvSpPr>
            <a:spLocks noChangeShapeType="1"/>
          </p:cNvSpPr>
          <p:nvPr/>
        </p:nvSpPr>
        <p:spPr bwMode="auto">
          <a:xfrm>
            <a:off x="10061575" y="4970463"/>
            <a:ext cx="1588" cy="8255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57" name="Freeform 692"/>
          <p:cNvSpPr>
            <a:spLocks/>
          </p:cNvSpPr>
          <p:nvPr/>
        </p:nvSpPr>
        <p:spPr bwMode="auto">
          <a:xfrm>
            <a:off x="9844089" y="4816475"/>
            <a:ext cx="134937" cy="153988"/>
          </a:xfrm>
          <a:custGeom>
            <a:avLst/>
            <a:gdLst>
              <a:gd name="T0" fmla="*/ 2147483647 w 36"/>
              <a:gd name="T1" fmla="*/ 0 h 41"/>
              <a:gd name="T2" fmla="*/ 2147483647 w 36"/>
              <a:gd name="T3" fmla="*/ 2147483647 h 41"/>
              <a:gd name="T4" fmla="*/ 2147483647 w 36"/>
              <a:gd name="T5" fmla="*/ 0 h 41"/>
              <a:gd name="T6" fmla="*/ 2147483647 w 36"/>
              <a:gd name="T7" fmla="*/ 2147483647 h 41"/>
              <a:gd name="T8" fmla="*/ 2147483647 w 36"/>
              <a:gd name="T9" fmla="*/ 0 h 41"/>
              <a:gd name="T10" fmla="*/ 0 60000 65536"/>
              <a:gd name="T11" fmla="*/ 0 60000 65536"/>
              <a:gd name="T12" fmla="*/ 0 60000 65536"/>
              <a:gd name="T13" fmla="*/ 0 60000 65536"/>
              <a:gd name="T14" fmla="*/ 0 60000 65536"/>
              <a:gd name="T15" fmla="*/ 0 w 36"/>
              <a:gd name="T16" fmla="*/ 0 h 41"/>
              <a:gd name="T17" fmla="*/ 36 w 36"/>
              <a:gd name="T18" fmla="*/ 41 h 41"/>
            </a:gdLst>
            <a:ahLst/>
            <a:cxnLst>
              <a:cxn ang="T10">
                <a:pos x="T0" y="T1"/>
              </a:cxn>
              <a:cxn ang="T11">
                <a:pos x="T2" y="T3"/>
              </a:cxn>
              <a:cxn ang="T12">
                <a:pos x="T4" y="T5"/>
              </a:cxn>
              <a:cxn ang="T13">
                <a:pos x="T6" y="T7"/>
              </a:cxn>
              <a:cxn ang="T14">
                <a:pos x="T8" y="T9"/>
              </a:cxn>
            </a:cxnLst>
            <a:rect l="T15" t="T16" r="T17" b="T18"/>
            <a:pathLst>
              <a:path w="36" h="41">
                <a:moveTo>
                  <a:pt x="34" y="0"/>
                </a:moveTo>
                <a:cubicBezTo>
                  <a:pt x="34" y="5"/>
                  <a:pt x="36" y="31"/>
                  <a:pt x="18" y="41"/>
                </a:cubicBezTo>
                <a:cubicBezTo>
                  <a:pt x="0" y="31"/>
                  <a:pt x="2" y="5"/>
                  <a:pt x="2" y="0"/>
                </a:cubicBezTo>
                <a:cubicBezTo>
                  <a:pt x="5" y="2"/>
                  <a:pt x="11" y="3"/>
                  <a:pt x="18" y="3"/>
                </a:cubicBezTo>
                <a:cubicBezTo>
                  <a:pt x="25" y="3"/>
                  <a:pt x="31" y="2"/>
                  <a:pt x="34"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58" name="Rectangle 693"/>
          <p:cNvSpPr>
            <a:spLocks noChangeArrowheads="1"/>
          </p:cNvSpPr>
          <p:nvPr/>
        </p:nvSpPr>
        <p:spPr bwMode="auto">
          <a:xfrm>
            <a:off x="9839325" y="5076826"/>
            <a:ext cx="8976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900" b="0">
                <a:solidFill>
                  <a:srgbClr val="000000"/>
                </a:solidFill>
              </a:rPr>
              <a:t>O</a:t>
            </a:r>
            <a:endParaRPr lang="en-US" altLang="en-US" b="0"/>
          </a:p>
        </p:txBody>
      </p:sp>
      <p:sp>
        <p:nvSpPr>
          <p:cNvPr id="16659" name="Rectangle 694"/>
          <p:cNvSpPr>
            <a:spLocks noChangeArrowheads="1"/>
          </p:cNvSpPr>
          <p:nvPr/>
        </p:nvSpPr>
        <p:spPr bwMode="auto">
          <a:xfrm>
            <a:off x="9939338" y="5137150"/>
            <a:ext cx="49694"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2</a:t>
            </a:r>
            <a:endParaRPr lang="en-US" altLang="en-US" b="0"/>
          </a:p>
        </p:txBody>
      </p:sp>
      <p:sp>
        <p:nvSpPr>
          <p:cNvPr id="16660" name="Line 695"/>
          <p:cNvSpPr>
            <a:spLocks noChangeShapeType="1"/>
          </p:cNvSpPr>
          <p:nvPr/>
        </p:nvSpPr>
        <p:spPr bwMode="auto">
          <a:xfrm>
            <a:off x="9912350" y="4970463"/>
            <a:ext cx="1588" cy="8255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61" name="Freeform 696"/>
          <p:cNvSpPr>
            <a:spLocks/>
          </p:cNvSpPr>
          <p:nvPr/>
        </p:nvSpPr>
        <p:spPr bwMode="auto">
          <a:xfrm>
            <a:off x="9694863" y="4816475"/>
            <a:ext cx="138112" cy="153988"/>
          </a:xfrm>
          <a:custGeom>
            <a:avLst/>
            <a:gdLst>
              <a:gd name="T0" fmla="*/ 2147483647 w 37"/>
              <a:gd name="T1" fmla="*/ 0 h 41"/>
              <a:gd name="T2" fmla="*/ 2147483647 w 37"/>
              <a:gd name="T3" fmla="*/ 2147483647 h 41"/>
              <a:gd name="T4" fmla="*/ 2147483647 w 37"/>
              <a:gd name="T5" fmla="*/ 0 h 41"/>
              <a:gd name="T6" fmla="*/ 2147483647 w 37"/>
              <a:gd name="T7" fmla="*/ 2147483647 h 41"/>
              <a:gd name="T8" fmla="*/ 2147483647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4" y="0"/>
                </a:moveTo>
                <a:cubicBezTo>
                  <a:pt x="35" y="5"/>
                  <a:pt x="37" y="31"/>
                  <a:pt x="18" y="41"/>
                </a:cubicBezTo>
                <a:cubicBezTo>
                  <a:pt x="0" y="31"/>
                  <a:pt x="2" y="5"/>
                  <a:pt x="2" y="0"/>
                </a:cubicBezTo>
                <a:cubicBezTo>
                  <a:pt x="5" y="2"/>
                  <a:pt x="11" y="3"/>
                  <a:pt x="18" y="3"/>
                </a:cubicBezTo>
                <a:cubicBezTo>
                  <a:pt x="25" y="3"/>
                  <a:pt x="31" y="2"/>
                  <a:pt x="34"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62" name="Rectangle 697"/>
          <p:cNvSpPr>
            <a:spLocks noChangeArrowheads="1"/>
          </p:cNvSpPr>
          <p:nvPr/>
        </p:nvSpPr>
        <p:spPr bwMode="auto">
          <a:xfrm>
            <a:off x="9690100" y="5076826"/>
            <a:ext cx="89768" cy="1384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900" b="0">
                <a:solidFill>
                  <a:srgbClr val="000000"/>
                </a:solidFill>
              </a:rPr>
              <a:t>O</a:t>
            </a:r>
            <a:endParaRPr lang="en-US" altLang="en-US" b="0"/>
          </a:p>
        </p:txBody>
      </p:sp>
      <p:sp>
        <p:nvSpPr>
          <p:cNvPr id="16663" name="Rectangle 698"/>
          <p:cNvSpPr>
            <a:spLocks noChangeArrowheads="1"/>
          </p:cNvSpPr>
          <p:nvPr/>
        </p:nvSpPr>
        <p:spPr bwMode="auto">
          <a:xfrm>
            <a:off x="9790113" y="5137150"/>
            <a:ext cx="49694" cy="1077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3</a:t>
            </a:r>
            <a:endParaRPr lang="en-US" altLang="en-US" b="0"/>
          </a:p>
        </p:txBody>
      </p:sp>
      <p:sp>
        <p:nvSpPr>
          <p:cNvPr id="16664" name="Line 699"/>
          <p:cNvSpPr>
            <a:spLocks noChangeShapeType="1"/>
          </p:cNvSpPr>
          <p:nvPr/>
        </p:nvSpPr>
        <p:spPr bwMode="auto">
          <a:xfrm>
            <a:off x="9761539" y="4970463"/>
            <a:ext cx="1587" cy="82550"/>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65" name="Rectangle 700"/>
          <p:cNvSpPr>
            <a:spLocks noChangeArrowheads="1"/>
          </p:cNvSpPr>
          <p:nvPr/>
        </p:nvSpPr>
        <p:spPr bwMode="auto">
          <a:xfrm>
            <a:off x="7813676" y="4838700"/>
            <a:ext cx="153987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Programmable AND array</a:t>
            </a:r>
            <a:endParaRPr lang="en-US" altLang="en-US">
              <a:solidFill>
                <a:srgbClr val="315263"/>
              </a:solidFill>
            </a:endParaRPr>
          </a:p>
        </p:txBody>
      </p:sp>
      <p:sp>
        <p:nvSpPr>
          <p:cNvPr id="16666" name="Freeform 703"/>
          <p:cNvSpPr>
            <a:spLocks/>
          </p:cNvSpPr>
          <p:nvPr/>
        </p:nvSpPr>
        <p:spPr bwMode="auto">
          <a:xfrm>
            <a:off x="7721600" y="4775201"/>
            <a:ext cx="1574800" cy="41275"/>
          </a:xfrm>
          <a:custGeom>
            <a:avLst/>
            <a:gdLst>
              <a:gd name="T0" fmla="*/ 0 w 420"/>
              <a:gd name="T1" fmla="*/ 0 h 11"/>
              <a:gd name="T2" fmla="*/ 2147483647 w 420"/>
              <a:gd name="T3" fmla="*/ 2147483647 h 11"/>
              <a:gd name="T4" fmla="*/ 2147483647 w 420"/>
              <a:gd name="T5" fmla="*/ 2147483647 h 11"/>
              <a:gd name="T6" fmla="*/ 2147483647 w 420"/>
              <a:gd name="T7" fmla="*/ 2147483647 h 11"/>
              <a:gd name="T8" fmla="*/ 2147483647 w 420"/>
              <a:gd name="T9" fmla="*/ 2147483647 h 11"/>
              <a:gd name="T10" fmla="*/ 2147483647 w 420"/>
              <a:gd name="T11" fmla="*/ 2147483647 h 11"/>
              <a:gd name="T12" fmla="*/ 2147483647 w 420"/>
              <a:gd name="T13" fmla="*/ 2147483647 h 11"/>
              <a:gd name="T14" fmla="*/ 2147483647 w 420"/>
              <a:gd name="T15" fmla="*/ 0 h 11"/>
              <a:gd name="T16" fmla="*/ 0 60000 65536"/>
              <a:gd name="T17" fmla="*/ 0 60000 65536"/>
              <a:gd name="T18" fmla="*/ 0 60000 65536"/>
              <a:gd name="T19" fmla="*/ 0 60000 65536"/>
              <a:gd name="T20" fmla="*/ 0 60000 65536"/>
              <a:gd name="T21" fmla="*/ 0 60000 65536"/>
              <a:gd name="T22" fmla="*/ 0 60000 65536"/>
              <a:gd name="T23" fmla="*/ 0 60000 65536"/>
              <a:gd name="T24" fmla="*/ 0 w 420"/>
              <a:gd name="T25" fmla="*/ 0 h 11"/>
              <a:gd name="T26" fmla="*/ 420 w 420"/>
              <a:gd name="T27" fmla="*/ 11 h 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20" h="11">
                <a:moveTo>
                  <a:pt x="0" y="0"/>
                </a:moveTo>
                <a:cubicBezTo>
                  <a:pt x="1" y="3"/>
                  <a:pt x="4" y="5"/>
                  <a:pt x="10" y="5"/>
                </a:cubicBezTo>
                <a:cubicBezTo>
                  <a:pt x="200" y="5"/>
                  <a:pt x="200" y="5"/>
                  <a:pt x="200" y="5"/>
                </a:cubicBezTo>
                <a:cubicBezTo>
                  <a:pt x="206" y="5"/>
                  <a:pt x="209" y="5"/>
                  <a:pt x="210" y="11"/>
                </a:cubicBezTo>
                <a:cubicBezTo>
                  <a:pt x="210" y="11"/>
                  <a:pt x="210" y="11"/>
                  <a:pt x="210" y="11"/>
                </a:cubicBezTo>
                <a:cubicBezTo>
                  <a:pt x="211" y="5"/>
                  <a:pt x="215" y="5"/>
                  <a:pt x="220" y="5"/>
                </a:cubicBezTo>
                <a:cubicBezTo>
                  <a:pt x="411" y="5"/>
                  <a:pt x="411" y="5"/>
                  <a:pt x="411" y="5"/>
                </a:cubicBezTo>
                <a:cubicBezTo>
                  <a:pt x="416" y="5"/>
                  <a:pt x="419" y="3"/>
                  <a:pt x="420" y="0"/>
                </a:cubicBez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67" name="Rectangle 704"/>
          <p:cNvSpPr>
            <a:spLocks noChangeArrowheads="1"/>
          </p:cNvSpPr>
          <p:nvPr/>
        </p:nvSpPr>
        <p:spPr bwMode="auto">
          <a:xfrm>
            <a:off x="9458326" y="1900238"/>
            <a:ext cx="898525"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Fixed OR array</a:t>
            </a:r>
            <a:endParaRPr lang="en-US" altLang="en-US" sz="1000">
              <a:solidFill>
                <a:srgbClr val="315263"/>
              </a:solidFill>
            </a:endParaRPr>
          </a:p>
        </p:txBody>
      </p:sp>
      <p:sp>
        <p:nvSpPr>
          <p:cNvPr id="16668" name="Freeform 705"/>
          <p:cNvSpPr>
            <a:spLocks/>
          </p:cNvSpPr>
          <p:nvPr/>
        </p:nvSpPr>
        <p:spPr bwMode="auto">
          <a:xfrm>
            <a:off x="9736138" y="2132014"/>
            <a:ext cx="493712" cy="41275"/>
          </a:xfrm>
          <a:custGeom>
            <a:avLst/>
            <a:gdLst>
              <a:gd name="T0" fmla="*/ 2147483647 w 132"/>
              <a:gd name="T1" fmla="*/ 2147483647 h 11"/>
              <a:gd name="T2" fmla="*/ 2147483647 w 132"/>
              <a:gd name="T3" fmla="*/ 2147483647 h 11"/>
              <a:gd name="T4" fmla="*/ 2147483647 w 132"/>
              <a:gd name="T5" fmla="*/ 2147483647 h 11"/>
              <a:gd name="T6" fmla="*/ 2147483647 w 132"/>
              <a:gd name="T7" fmla="*/ 0 h 11"/>
              <a:gd name="T8" fmla="*/ 2147483647 w 132"/>
              <a:gd name="T9" fmla="*/ 0 h 11"/>
              <a:gd name="T10" fmla="*/ 2147483647 w 132"/>
              <a:gd name="T11" fmla="*/ 2147483647 h 11"/>
              <a:gd name="T12" fmla="*/ 2147483647 w 132"/>
              <a:gd name="T13" fmla="*/ 2147483647 h 11"/>
              <a:gd name="T14" fmla="*/ 0 w 132"/>
              <a:gd name="T15" fmla="*/ 2147483647 h 11"/>
              <a:gd name="T16" fmla="*/ 0 60000 65536"/>
              <a:gd name="T17" fmla="*/ 0 60000 65536"/>
              <a:gd name="T18" fmla="*/ 0 60000 65536"/>
              <a:gd name="T19" fmla="*/ 0 60000 65536"/>
              <a:gd name="T20" fmla="*/ 0 60000 65536"/>
              <a:gd name="T21" fmla="*/ 0 60000 65536"/>
              <a:gd name="T22" fmla="*/ 0 60000 65536"/>
              <a:gd name="T23" fmla="*/ 0 60000 65536"/>
              <a:gd name="T24" fmla="*/ 0 w 132"/>
              <a:gd name="T25" fmla="*/ 0 h 11"/>
              <a:gd name="T26" fmla="*/ 132 w 132"/>
              <a:gd name="T27" fmla="*/ 11 h 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2" h="11">
                <a:moveTo>
                  <a:pt x="132" y="11"/>
                </a:moveTo>
                <a:cubicBezTo>
                  <a:pt x="131" y="8"/>
                  <a:pt x="128" y="6"/>
                  <a:pt x="123" y="6"/>
                </a:cubicBezTo>
                <a:cubicBezTo>
                  <a:pt x="76" y="6"/>
                  <a:pt x="76" y="6"/>
                  <a:pt x="76" y="6"/>
                </a:cubicBezTo>
                <a:cubicBezTo>
                  <a:pt x="70" y="6"/>
                  <a:pt x="67" y="6"/>
                  <a:pt x="66" y="0"/>
                </a:cubicBezTo>
                <a:cubicBezTo>
                  <a:pt x="66" y="0"/>
                  <a:pt x="66" y="0"/>
                  <a:pt x="66" y="0"/>
                </a:cubicBezTo>
                <a:cubicBezTo>
                  <a:pt x="64" y="6"/>
                  <a:pt x="61" y="6"/>
                  <a:pt x="56" y="6"/>
                </a:cubicBezTo>
                <a:cubicBezTo>
                  <a:pt x="9" y="6"/>
                  <a:pt x="9" y="6"/>
                  <a:pt x="9" y="6"/>
                </a:cubicBezTo>
                <a:cubicBezTo>
                  <a:pt x="4" y="6"/>
                  <a:pt x="1" y="8"/>
                  <a:pt x="0" y="11"/>
                </a:cubicBez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69" name="Oval 890"/>
          <p:cNvSpPr>
            <a:spLocks noChangeArrowheads="1"/>
          </p:cNvSpPr>
          <p:nvPr/>
        </p:nvSpPr>
        <p:spPr bwMode="auto">
          <a:xfrm>
            <a:off x="9739313" y="2259014"/>
            <a:ext cx="44450" cy="46037"/>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0" name="Oval 891"/>
          <p:cNvSpPr>
            <a:spLocks noChangeArrowheads="1"/>
          </p:cNvSpPr>
          <p:nvPr/>
        </p:nvSpPr>
        <p:spPr bwMode="auto">
          <a:xfrm>
            <a:off x="9739313" y="2420938"/>
            <a:ext cx="44450"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1" name="Oval 892"/>
          <p:cNvSpPr>
            <a:spLocks noChangeArrowheads="1"/>
          </p:cNvSpPr>
          <p:nvPr/>
        </p:nvSpPr>
        <p:spPr bwMode="auto">
          <a:xfrm>
            <a:off x="9739313" y="2578100"/>
            <a:ext cx="44450"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2" name="Oval 893"/>
          <p:cNvSpPr>
            <a:spLocks noChangeArrowheads="1"/>
          </p:cNvSpPr>
          <p:nvPr/>
        </p:nvSpPr>
        <p:spPr bwMode="auto">
          <a:xfrm>
            <a:off x="9739313" y="2740025"/>
            <a:ext cx="44450"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3" name="Oval 894"/>
          <p:cNvSpPr>
            <a:spLocks noChangeArrowheads="1"/>
          </p:cNvSpPr>
          <p:nvPr/>
        </p:nvSpPr>
        <p:spPr bwMode="auto">
          <a:xfrm>
            <a:off x="9888539" y="2897188"/>
            <a:ext cx="46037"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4" name="Oval 895"/>
          <p:cNvSpPr>
            <a:spLocks noChangeArrowheads="1"/>
          </p:cNvSpPr>
          <p:nvPr/>
        </p:nvSpPr>
        <p:spPr bwMode="auto">
          <a:xfrm>
            <a:off x="9888539" y="3054350"/>
            <a:ext cx="46037"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5" name="Oval 896"/>
          <p:cNvSpPr>
            <a:spLocks noChangeArrowheads="1"/>
          </p:cNvSpPr>
          <p:nvPr/>
        </p:nvSpPr>
        <p:spPr bwMode="auto">
          <a:xfrm>
            <a:off x="9888539" y="3216275"/>
            <a:ext cx="46037"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6" name="Oval 897"/>
          <p:cNvSpPr>
            <a:spLocks noChangeArrowheads="1"/>
          </p:cNvSpPr>
          <p:nvPr/>
        </p:nvSpPr>
        <p:spPr bwMode="auto">
          <a:xfrm>
            <a:off x="9888539" y="3373438"/>
            <a:ext cx="46037"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7" name="Oval 898"/>
          <p:cNvSpPr>
            <a:spLocks noChangeArrowheads="1"/>
          </p:cNvSpPr>
          <p:nvPr/>
        </p:nvSpPr>
        <p:spPr bwMode="auto">
          <a:xfrm>
            <a:off x="10039350" y="3533775"/>
            <a:ext cx="44450" cy="4603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8" name="Oval 899"/>
          <p:cNvSpPr>
            <a:spLocks noChangeArrowheads="1"/>
          </p:cNvSpPr>
          <p:nvPr/>
        </p:nvSpPr>
        <p:spPr bwMode="auto">
          <a:xfrm>
            <a:off x="10039350" y="3692525"/>
            <a:ext cx="44450"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79" name="Oval 900"/>
          <p:cNvSpPr>
            <a:spLocks noChangeArrowheads="1"/>
          </p:cNvSpPr>
          <p:nvPr/>
        </p:nvSpPr>
        <p:spPr bwMode="auto">
          <a:xfrm>
            <a:off x="10039350" y="3852864"/>
            <a:ext cx="44450" cy="46037"/>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80" name="Oval 901"/>
          <p:cNvSpPr>
            <a:spLocks noChangeArrowheads="1"/>
          </p:cNvSpPr>
          <p:nvPr/>
        </p:nvSpPr>
        <p:spPr bwMode="auto">
          <a:xfrm>
            <a:off x="10039350" y="4010025"/>
            <a:ext cx="44450" cy="4603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81" name="Oval 902"/>
          <p:cNvSpPr>
            <a:spLocks noChangeArrowheads="1"/>
          </p:cNvSpPr>
          <p:nvPr/>
        </p:nvSpPr>
        <p:spPr bwMode="auto">
          <a:xfrm>
            <a:off x="10188575" y="4168775"/>
            <a:ext cx="46038"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82" name="Oval 903"/>
          <p:cNvSpPr>
            <a:spLocks noChangeArrowheads="1"/>
          </p:cNvSpPr>
          <p:nvPr/>
        </p:nvSpPr>
        <p:spPr bwMode="auto">
          <a:xfrm>
            <a:off x="10188575" y="4329114"/>
            <a:ext cx="46038" cy="46037"/>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83" name="Oval 904"/>
          <p:cNvSpPr>
            <a:spLocks noChangeArrowheads="1"/>
          </p:cNvSpPr>
          <p:nvPr/>
        </p:nvSpPr>
        <p:spPr bwMode="auto">
          <a:xfrm>
            <a:off x="10188575" y="4486275"/>
            <a:ext cx="46038" cy="4603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84" name="Oval 905"/>
          <p:cNvSpPr>
            <a:spLocks noChangeArrowheads="1"/>
          </p:cNvSpPr>
          <p:nvPr/>
        </p:nvSpPr>
        <p:spPr bwMode="auto">
          <a:xfrm>
            <a:off x="10188575" y="4648200"/>
            <a:ext cx="46038" cy="44450"/>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pSp>
        <p:nvGrpSpPr>
          <p:cNvPr id="16685" name="Group 964"/>
          <p:cNvGrpSpPr>
            <a:grpSpLocks/>
          </p:cNvGrpSpPr>
          <p:nvPr/>
        </p:nvGrpSpPr>
        <p:grpSpPr bwMode="auto">
          <a:xfrm>
            <a:off x="4876801" y="5943600"/>
            <a:ext cx="2206625" cy="376238"/>
            <a:chOff x="4116" y="3424"/>
            <a:chExt cx="1390" cy="237"/>
          </a:xfrm>
        </p:grpSpPr>
        <p:sp>
          <p:nvSpPr>
            <p:cNvPr id="16916" name="Rectangle 702"/>
            <p:cNvSpPr>
              <a:spLocks noChangeArrowheads="1"/>
            </p:cNvSpPr>
            <p:nvPr/>
          </p:nvSpPr>
          <p:spPr bwMode="auto">
            <a:xfrm>
              <a:off x="4246" y="3424"/>
              <a:ext cx="126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Indicates programmable connection</a:t>
              </a:r>
              <a:endParaRPr lang="en-US" altLang="en-US" b="0"/>
            </a:p>
          </p:txBody>
        </p:sp>
        <p:sp>
          <p:nvSpPr>
            <p:cNvPr id="16917" name="Oval 873"/>
            <p:cNvSpPr>
              <a:spLocks noChangeArrowheads="1"/>
            </p:cNvSpPr>
            <p:nvPr/>
          </p:nvSpPr>
          <p:spPr bwMode="auto">
            <a:xfrm>
              <a:off x="4142" y="3452"/>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8" name="Line 874"/>
            <p:cNvSpPr>
              <a:spLocks noChangeShapeType="1"/>
            </p:cNvSpPr>
            <p:nvPr/>
          </p:nvSpPr>
          <p:spPr bwMode="auto">
            <a:xfrm>
              <a:off x="4158" y="3426"/>
              <a:ext cx="1" cy="85"/>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19" name="Line 875"/>
            <p:cNvSpPr>
              <a:spLocks noChangeShapeType="1"/>
            </p:cNvSpPr>
            <p:nvPr/>
          </p:nvSpPr>
          <p:spPr bwMode="auto">
            <a:xfrm>
              <a:off x="4116" y="3469"/>
              <a:ext cx="8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20" name="Rectangle 876"/>
            <p:cNvSpPr>
              <a:spLocks noChangeArrowheads="1"/>
            </p:cNvSpPr>
            <p:nvPr/>
          </p:nvSpPr>
          <p:spPr bwMode="auto">
            <a:xfrm>
              <a:off x="4246" y="3565"/>
              <a:ext cx="91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Indicates fixed connection</a:t>
              </a:r>
              <a:endParaRPr lang="en-US" altLang="en-US" b="0"/>
            </a:p>
          </p:txBody>
        </p:sp>
        <p:sp>
          <p:nvSpPr>
            <p:cNvPr id="16921" name="Line 877"/>
            <p:cNvSpPr>
              <a:spLocks noChangeShapeType="1"/>
            </p:cNvSpPr>
            <p:nvPr/>
          </p:nvSpPr>
          <p:spPr bwMode="auto">
            <a:xfrm>
              <a:off x="4158" y="3568"/>
              <a:ext cx="1" cy="85"/>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22" name="Line 878"/>
            <p:cNvSpPr>
              <a:spLocks noChangeShapeType="1"/>
            </p:cNvSpPr>
            <p:nvPr/>
          </p:nvSpPr>
          <p:spPr bwMode="auto">
            <a:xfrm>
              <a:off x="4116" y="3611"/>
              <a:ext cx="85"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923" name="Oval 939"/>
            <p:cNvSpPr>
              <a:spLocks noChangeArrowheads="1"/>
            </p:cNvSpPr>
            <p:nvPr/>
          </p:nvSpPr>
          <p:spPr bwMode="auto">
            <a:xfrm>
              <a:off x="4144" y="359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pSp>
      <p:grpSp>
        <p:nvGrpSpPr>
          <p:cNvPr id="16686" name="Group 963"/>
          <p:cNvGrpSpPr>
            <a:grpSpLocks/>
          </p:cNvGrpSpPr>
          <p:nvPr/>
        </p:nvGrpSpPr>
        <p:grpSpPr bwMode="auto">
          <a:xfrm>
            <a:off x="5029200" y="1782764"/>
            <a:ext cx="2247900" cy="3402013"/>
            <a:chOff x="2292" y="1123"/>
            <a:chExt cx="1416" cy="2143"/>
          </a:xfrm>
        </p:grpSpPr>
        <p:sp>
          <p:nvSpPr>
            <p:cNvPr id="16687" name="Freeform 706"/>
            <p:cNvSpPr>
              <a:spLocks/>
            </p:cNvSpPr>
            <p:nvPr/>
          </p:nvSpPr>
          <p:spPr bwMode="auto">
            <a:xfrm>
              <a:off x="3494" y="2997"/>
              <a:ext cx="88" cy="96"/>
            </a:xfrm>
            <a:custGeom>
              <a:avLst/>
              <a:gdLst>
                <a:gd name="T0" fmla="*/ 6177 w 37"/>
                <a:gd name="T1" fmla="*/ 0 h 41"/>
                <a:gd name="T2" fmla="*/ 3270 w 37"/>
                <a:gd name="T3" fmla="*/ 6764 h 41"/>
                <a:gd name="T4" fmla="*/ 390 w 37"/>
                <a:gd name="T5" fmla="*/ 0 h 41"/>
                <a:gd name="T6" fmla="*/ 3270 w 37"/>
                <a:gd name="T7" fmla="*/ 478 h 41"/>
                <a:gd name="T8" fmla="*/ 6177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4" y="0"/>
                  </a:moveTo>
                  <a:cubicBezTo>
                    <a:pt x="34" y="5"/>
                    <a:pt x="37" y="31"/>
                    <a:pt x="18" y="41"/>
                  </a:cubicBezTo>
                  <a:cubicBezTo>
                    <a:pt x="0" y="31"/>
                    <a:pt x="2" y="5"/>
                    <a:pt x="2" y="0"/>
                  </a:cubicBezTo>
                  <a:cubicBezTo>
                    <a:pt x="5" y="2"/>
                    <a:pt x="11" y="3"/>
                    <a:pt x="18" y="3"/>
                  </a:cubicBezTo>
                  <a:cubicBezTo>
                    <a:pt x="25" y="3"/>
                    <a:pt x="31" y="2"/>
                    <a:pt x="34"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88" name="Line 707"/>
            <p:cNvSpPr>
              <a:spLocks noChangeShapeType="1"/>
            </p:cNvSpPr>
            <p:nvPr/>
          </p:nvSpPr>
          <p:spPr bwMode="auto">
            <a:xfrm>
              <a:off x="2335" y="1329"/>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89" name="Line 708"/>
            <p:cNvSpPr>
              <a:spLocks noChangeShapeType="1"/>
            </p:cNvSpPr>
            <p:nvPr/>
          </p:nvSpPr>
          <p:spPr bwMode="auto">
            <a:xfrm>
              <a:off x="2509" y="1329"/>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90" name="Line 709"/>
            <p:cNvSpPr>
              <a:spLocks noChangeShapeType="1"/>
            </p:cNvSpPr>
            <p:nvPr/>
          </p:nvSpPr>
          <p:spPr bwMode="auto">
            <a:xfrm>
              <a:off x="2687" y="1329"/>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91" name="Line 710"/>
            <p:cNvSpPr>
              <a:spLocks noChangeShapeType="1"/>
            </p:cNvSpPr>
            <p:nvPr/>
          </p:nvSpPr>
          <p:spPr bwMode="auto">
            <a:xfrm>
              <a:off x="2864" y="1329"/>
              <a:ext cx="1" cy="161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92" name="Rectangle 711"/>
            <p:cNvSpPr>
              <a:spLocks noChangeArrowheads="1"/>
            </p:cNvSpPr>
            <p:nvPr/>
          </p:nvSpPr>
          <p:spPr bwMode="auto">
            <a:xfrm>
              <a:off x="3492" y="3160"/>
              <a:ext cx="6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693" name="Rectangle 712"/>
            <p:cNvSpPr>
              <a:spLocks noChangeArrowheads="1"/>
            </p:cNvSpPr>
            <p:nvPr/>
          </p:nvSpPr>
          <p:spPr bwMode="auto">
            <a:xfrm>
              <a:off x="3554" y="3198"/>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0</a:t>
              </a:r>
              <a:endParaRPr lang="en-US" altLang="en-US" b="0"/>
            </a:p>
          </p:txBody>
        </p:sp>
        <p:sp>
          <p:nvSpPr>
            <p:cNvPr id="16694" name="Freeform 713"/>
            <p:cNvSpPr>
              <a:spLocks/>
            </p:cNvSpPr>
            <p:nvPr/>
          </p:nvSpPr>
          <p:spPr bwMode="auto">
            <a:xfrm>
              <a:off x="2320" y="1275"/>
              <a:ext cx="81" cy="68"/>
            </a:xfrm>
            <a:custGeom>
              <a:avLst/>
              <a:gdLst>
                <a:gd name="T0" fmla="*/ 0 w 81"/>
                <a:gd name="T1" fmla="*/ 0 h 68"/>
                <a:gd name="T2" fmla="*/ 41 w 81"/>
                <a:gd name="T3" fmla="*/ 68 h 68"/>
                <a:gd name="T4" fmla="*/ 81 w 81"/>
                <a:gd name="T5" fmla="*/ 0 h 68"/>
                <a:gd name="T6" fmla="*/ 0 w 81"/>
                <a:gd name="T7" fmla="*/ 0 h 68"/>
                <a:gd name="T8" fmla="*/ 0 60000 65536"/>
                <a:gd name="T9" fmla="*/ 0 60000 65536"/>
                <a:gd name="T10" fmla="*/ 0 60000 65536"/>
                <a:gd name="T11" fmla="*/ 0 60000 65536"/>
                <a:gd name="T12" fmla="*/ 0 w 81"/>
                <a:gd name="T13" fmla="*/ 0 h 68"/>
                <a:gd name="T14" fmla="*/ 81 w 81"/>
                <a:gd name="T15" fmla="*/ 68 h 68"/>
              </a:gdLst>
              <a:ahLst/>
              <a:cxnLst>
                <a:cxn ang="T8">
                  <a:pos x="T0" y="T1"/>
                </a:cxn>
                <a:cxn ang="T9">
                  <a:pos x="T2" y="T3"/>
                </a:cxn>
                <a:cxn ang="T10">
                  <a:pos x="T4" y="T5"/>
                </a:cxn>
                <a:cxn ang="T11">
                  <a:pos x="T6" y="T7"/>
                </a:cxn>
              </a:cxnLst>
              <a:rect l="T12" t="T13" r="T14" b="T15"/>
              <a:pathLst>
                <a:path w="81" h="68">
                  <a:moveTo>
                    <a:pt x="0" y="0"/>
                  </a:moveTo>
                  <a:lnTo>
                    <a:pt x="41" y="68"/>
                  </a:lnTo>
                  <a:lnTo>
                    <a:pt x="81"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695" name="Oval 714"/>
            <p:cNvSpPr>
              <a:spLocks noChangeArrowheads="1"/>
            </p:cNvSpPr>
            <p:nvPr/>
          </p:nvSpPr>
          <p:spPr bwMode="auto">
            <a:xfrm>
              <a:off x="2323" y="1308"/>
              <a:ext cx="21" cy="21"/>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696" name="Line 715"/>
            <p:cNvSpPr>
              <a:spLocks noChangeShapeType="1"/>
            </p:cNvSpPr>
            <p:nvPr/>
          </p:nvSpPr>
          <p:spPr bwMode="auto">
            <a:xfrm flipV="1">
              <a:off x="2361" y="1232"/>
              <a:ext cx="1" cy="43"/>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697" name="Rectangle 716"/>
            <p:cNvSpPr>
              <a:spLocks noChangeArrowheads="1"/>
            </p:cNvSpPr>
            <p:nvPr/>
          </p:nvSpPr>
          <p:spPr bwMode="auto">
            <a:xfrm>
              <a:off x="2333" y="1133"/>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698" name="Rectangle 717"/>
            <p:cNvSpPr>
              <a:spLocks noChangeArrowheads="1"/>
            </p:cNvSpPr>
            <p:nvPr/>
          </p:nvSpPr>
          <p:spPr bwMode="auto">
            <a:xfrm>
              <a:off x="2362" y="1171"/>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3</a:t>
              </a:r>
              <a:endParaRPr lang="en-US" altLang="en-US" b="0"/>
            </a:p>
          </p:txBody>
        </p:sp>
        <p:sp>
          <p:nvSpPr>
            <p:cNvPr id="16699" name="Freeform 718"/>
            <p:cNvSpPr>
              <a:spLocks/>
            </p:cNvSpPr>
            <p:nvPr/>
          </p:nvSpPr>
          <p:spPr bwMode="auto">
            <a:xfrm>
              <a:off x="2498" y="1275"/>
              <a:ext cx="80" cy="68"/>
            </a:xfrm>
            <a:custGeom>
              <a:avLst/>
              <a:gdLst>
                <a:gd name="T0" fmla="*/ 0 w 80"/>
                <a:gd name="T1" fmla="*/ 0 h 68"/>
                <a:gd name="T2" fmla="*/ 40 w 80"/>
                <a:gd name="T3" fmla="*/ 68 h 68"/>
                <a:gd name="T4" fmla="*/ 80 w 80"/>
                <a:gd name="T5" fmla="*/ 0 h 68"/>
                <a:gd name="T6" fmla="*/ 0 w 80"/>
                <a:gd name="T7" fmla="*/ 0 h 68"/>
                <a:gd name="T8" fmla="*/ 0 60000 65536"/>
                <a:gd name="T9" fmla="*/ 0 60000 65536"/>
                <a:gd name="T10" fmla="*/ 0 60000 65536"/>
                <a:gd name="T11" fmla="*/ 0 60000 65536"/>
                <a:gd name="T12" fmla="*/ 0 w 80"/>
                <a:gd name="T13" fmla="*/ 0 h 68"/>
                <a:gd name="T14" fmla="*/ 80 w 80"/>
                <a:gd name="T15" fmla="*/ 68 h 68"/>
              </a:gdLst>
              <a:ahLst/>
              <a:cxnLst>
                <a:cxn ang="T8">
                  <a:pos x="T0" y="T1"/>
                </a:cxn>
                <a:cxn ang="T9">
                  <a:pos x="T2" y="T3"/>
                </a:cxn>
                <a:cxn ang="T10">
                  <a:pos x="T4" y="T5"/>
                </a:cxn>
                <a:cxn ang="T11">
                  <a:pos x="T6" y="T7"/>
                </a:cxn>
              </a:cxnLst>
              <a:rect l="T12" t="T13" r="T14" b="T15"/>
              <a:pathLst>
                <a:path w="80" h="68">
                  <a:moveTo>
                    <a:pt x="0" y="0"/>
                  </a:moveTo>
                  <a:lnTo>
                    <a:pt x="40" y="68"/>
                  </a:lnTo>
                  <a:lnTo>
                    <a:pt x="80"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00" name="Oval 719"/>
            <p:cNvSpPr>
              <a:spLocks noChangeArrowheads="1"/>
            </p:cNvSpPr>
            <p:nvPr/>
          </p:nvSpPr>
          <p:spPr bwMode="auto">
            <a:xfrm>
              <a:off x="2500" y="1308"/>
              <a:ext cx="21" cy="21"/>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01" name="Line 720"/>
            <p:cNvSpPr>
              <a:spLocks noChangeShapeType="1"/>
            </p:cNvSpPr>
            <p:nvPr/>
          </p:nvSpPr>
          <p:spPr bwMode="auto">
            <a:xfrm flipV="1">
              <a:off x="2538" y="1232"/>
              <a:ext cx="1" cy="43"/>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02" name="Rectangle 721"/>
            <p:cNvSpPr>
              <a:spLocks noChangeArrowheads="1"/>
            </p:cNvSpPr>
            <p:nvPr/>
          </p:nvSpPr>
          <p:spPr bwMode="auto">
            <a:xfrm>
              <a:off x="2509" y="1133"/>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703" name="Rectangle 722"/>
            <p:cNvSpPr>
              <a:spLocks noChangeArrowheads="1"/>
            </p:cNvSpPr>
            <p:nvPr/>
          </p:nvSpPr>
          <p:spPr bwMode="auto">
            <a:xfrm>
              <a:off x="2539" y="1171"/>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2</a:t>
              </a:r>
              <a:endParaRPr lang="en-US" altLang="en-US" b="0"/>
            </a:p>
          </p:txBody>
        </p:sp>
        <p:sp>
          <p:nvSpPr>
            <p:cNvPr id="16704" name="Freeform 723"/>
            <p:cNvSpPr>
              <a:spLocks/>
            </p:cNvSpPr>
            <p:nvPr/>
          </p:nvSpPr>
          <p:spPr bwMode="auto">
            <a:xfrm>
              <a:off x="2675" y="1275"/>
              <a:ext cx="80" cy="68"/>
            </a:xfrm>
            <a:custGeom>
              <a:avLst/>
              <a:gdLst>
                <a:gd name="T0" fmla="*/ 0 w 80"/>
                <a:gd name="T1" fmla="*/ 0 h 68"/>
                <a:gd name="T2" fmla="*/ 40 w 80"/>
                <a:gd name="T3" fmla="*/ 68 h 68"/>
                <a:gd name="T4" fmla="*/ 80 w 80"/>
                <a:gd name="T5" fmla="*/ 0 h 68"/>
                <a:gd name="T6" fmla="*/ 0 w 80"/>
                <a:gd name="T7" fmla="*/ 0 h 68"/>
                <a:gd name="T8" fmla="*/ 0 60000 65536"/>
                <a:gd name="T9" fmla="*/ 0 60000 65536"/>
                <a:gd name="T10" fmla="*/ 0 60000 65536"/>
                <a:gd name="T11" fmla="*/ 0 60000 65536"/>
                <a:gd name="T12" fmla="*/ 0 w 80"/>
                <a:gd name="T13" fmla="*/ 0 h 68"/>
                <a:gd name="T14" fmla="*/ 80 w 80"/>
                <a:gd name="T15" fmla="*/ 68 h 68"/>
              </a:gdLst>
              <a:ahLst/>
              <a:cxnLst>
                <a:cxn ang="T8">
                  <a:pos x="T0" y="T1"/>
                </a:cxn>
                <a:cxn ang="T9">
                  <a:pos x="T2" y="T3"/>
                </a:cxn>
                <a:cxn ang="T10">
                  <a:pos x="T4" y="T5"/>
                </a:cxn>
                <a:cxn ang="T11">
                  <a:pos x="T6" y="T7"/>
                </a:cxn>
              </a:cxnLst>
              <a:rect l="T12" t="T13" r="T14" b="T15"/>
              <a:pathLst>
                <a:path w="80" h="68">
                  <a:moveTo>
                    <a:pt x="0" y="0"/>
                  </a:moveTo>
                  <a:lnTo>
                    <a:pt x="40" y="68"/>
                  </a:lnTo>
                  <a:lnTo>
                    <a:pt x="80"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05" name="Oval 724"/>
            <p:cNvSpPr>
              <a:spLocks noChangeArrowheads="1"/>
            </p:cNvSpPr>
            <p:nvPr/>
          </p:nvSpPr>
          <p:spPr bwMode="auto">
            <a:xfrm>
              <a:off x="2675" y="1308"/>
              <a:ext cx="23" cy="21"/>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06" name="Line 725"/>
            <p:cNvSpPr>
              <a:spLocks noChangeShapeType="1"/>
            </p:cNvSpPr>
            <p:nvPr/>
          </p:nvSpPr>
          <p:spPr bwMode="auto">
            <a:xfrm flipV="1">
              <a:off x="2715" y="1232"/>
              <a:ext cx="1" cy="43"/>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07" name="Rectangle 726"/>
            <p:cNvSpPr>
              <a:spLocks noChangeArrowheads="1"/>
            </p:cNvSpPr>
            <p:nvPr/>
          </p:nvSpPr>
          <p:spPr bwMode="auto">
            <a:xfrm>
              <a:off x="2686" y="1133"/>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708" name="Rectangle 727"/>
            <p:cNvSpPr>
              <a:spLocks noChangeArrowheads="1"/>
            </p:cNvSpPr>
            <p:nvPr/>
          </p:nvSpPr>
          <p:spPr bwMode="auto">
            <a:xfrm>
              <a:off x="2715" y="1171"/>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1</a:t>
              </a:r>
              <a:endParaRPr lang="en-US" altLang="en-US" b="0"/>
            </a:p>
          </p:txBody>
        </p:sp>
        <p:sp>
          <p:nvSpPr>
            <p:cNvPr id="16709" name="Freeform 728"/>
            <p:cNvSpPr>
              <a:spLocks/>
            </p:cNvSpPr>
            <p:nvPr/>
          </p:nvSpPr>
          <p:spPr bwMode="auto">
            <a:xfrm>
              <a:off x="2852" y="1275"/>
              <a:ext cx="80" cy="68"/>
            </a:xfrm>
            <a:custGeom>
              <a:avLst/>
              <a:gdLst>
                <a:gd name="T0" fmla="*/ 0 w 80"/>
                <a:gd name="T1" fmla="*/ 0 h 68"/>
                <a:gd name="T2" fmla="*/ 40 w 80"/>
                <a:gd name="T3" fmla="*/ 68 h 68"/>
                <a:gd name="T4" fmla="*/ 80 w 80"/>
                <a:gd name="T5" fmla="*/ 0 h 68"/>
                <a:gd name="T6" fmla="*/ 0 w 80"/>
                <a:gd name="T7" fmla="*/ 0 h 68"/>
                <a:gd name="T8" fmla="*/ 0 60000 65536"/>
                <a:gd name="T9" fmla="*/ 0 60000 65536"/>
                <a:gd name="T10" fmla="*/ 0 60000 65536"/>
                <a:gd name="T11" fmla="*/ 0 60000 65536"/>
                <a:gd name="T12" fmla="*/ 0 w 80"/>
                <a:gd name="T13" fmla="*/ 0 h 68"/>
                <a:gd name="T14" fmla="*/ 80 w 80"/>
                <a:gd name="T15" fmla="*/ 68 h 68"/>
              </a:gdLst>
              <a:ahLst/>
              <a:cxnLst>
                <a:cxn ang="T8">
                  <a:pos x="T0" y="T1"/>
                </a:cxn>
                <a:cxn ang="T9">
                  <a:pos x="T2" y="T3"/>
                </a:cxn>
                <a:cxn ang="T10">
                  <a:pos x="T4" y="T5"/>
                </a:cxn>
                <a:cxn ang="T11">
                  <a:pos x="T6" y="T7"/>
                </a:cxn>
              </a:cxnLst>
              <a:rect l="T12" t="T13" r="T14" b="T15"/>
              <a:pathLst>
                <a:path w="80" h="68">
                  <a:moveTo>
                    <a:pt x="0" y="0"/>
                  </a:moveTo>
                  <a:lnTo>
                    <a:pt x="40" y="68"/>
                  </a:lnTo>
                  <a:lnTo>
                    <a:pt x="80" y="0"/>
                  </a:ln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10" name="Oval 729"/>
            <p:cNvSpPr>
              <a:spLocks noChangeArrowheads="1"/>
            </p:cNvSpPr>
            <p:nvPr/>
          </p:nvSpPr>
          <p:spPr bwMode="auto">
            <a:xfrm>
              <a:off x="2852" y="1308"/>
              <a:ext cx="21" cy="21"/>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11" name="Line 730"/>
            <p:cNvSpPr>
              <a:spLocks noChangeShapeType="1"/>
            </p:cNvSpPr>
            <p:nvPr/>
          </p:nvSpPr>
          <p:spPr bwMode="auto">
            <a:xfrm flipV="1">
              <a:off x="2892" y="1232"/>
              <a:ext cx="1" cy="43"/>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12" name="Rectangle 731"/>
            <p:cNvSpPr>
              <a:spLocks noChangeArrowheads="1"/>
            </p:cNvSpPr>
            <p:nvPr/>
          </p:nvSpPr>
          <p:spPr bwMode="auto">
            <a:xfrm>
              <a:off x="2862" y="1133"/>
              <a:ext cx="2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I</a:t>
              </a:r>
              <a:endParaRPr lang="en-US" altLang="en-US" b="0"/>
            </a:p>
          </p:txBody>
        </p:sp>
        <p:sp>
          <p:nvSpPr>
            <p:cNvPr id="16713" name="Rectangle 732"/>
            <p:cNvSpPr>
              <a:spLocks noChangeArrowheads="1"/>
            </p:cNvSpPr>
            <p:nvPr/>
          </p:nvSpPr>
          <p:spPr bwMode="auto">
            <a:xfrm>
              <a:off x="2892" y="1171"/>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0</a:t>
              </a:r>
              <a:endParaRPr lang="en-US" altLang="en-US" b="0"/>
            </a:p>
          </p:txBody>
        </p:sp>
        <p:sp>
          <p:nvSpPr>
            <p:cNvPr id="16714" name="Freeform 733"/>
            <p:cNvSpPr>
              <a:spLocks/>
            </p:cNvSpPr>
            <p:nvPr/>
          </p:nvSpPr>
          <p:spPr bwMode="auto">
            <a:xfrm>
              <a:off x="2377" y="1317"/>
              <a:ext cx="38" cy="1630"/>
            </a:xfrm>
            <a:custGeom>
              <a:avLst/>
              <a:gdLst>
                <a:gd name="T0" fmla="*/ 0 w 38"/>
                <a:gd name="T1" fmla="*/ 0 h 1630"/>
                <a:gd name="T2" fmla="*/ 38 w 38"/>
                <a:gd name="T3" fmla="*/ 43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3"/>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15" name="Freeform 734"/>
            <p:cNvSpPr>
              <a:spLocks/>
            </p:cNvSpPr>
            <p:nvPr/>
          </p:nvSpPr>
          <p:spPr bwMode="auto">
            <a:xfrm>
              <a:off x="2554" y="1317"/>
              <a:ext cx="38" cy="1630"/>
            </a:xfrm>
            <a:custGeom>
              <a:avLst/>
              <a:gdLst>
                <a:gd name="T0" fmla="*/ 0 w 38"/>
                <a:gd name="T1" fmla="*/ 0 h 1630"/>
                <a:gd name="T2" fmla="*/ 38 w 38"/>
                <a:gd name="T3" fmla="*/ 43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3"/>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16" name="Freeform 735"/>
            <p:cNvSpPr>
              <a:spLocks/>
            </p:cNvSpPr>
            <p:nvPr/>
          </p:nvSpPr>
          <p:spPr bwMode="auto">
            <a:xfrm>
              <a:off x="2729" y="1317"/>
              <a:ext cx="38" cy="1630"/>
            </a:xfrm>
            <a:custGeom>
              <a:avLst/>
              <a:gdLst>
                <a:gd name="T0" fmla="*/ 0 w 38"/>
                <a:gd name="T1" fmla="*/ 0 h 1630"/>
                <a:gd name="T2" fmla="*/ 38 w 38"/>
                <a:gd name="T3" fmla="*/ 43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3"/>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17" name="Freeform 736"/>
            <p:cNvSpPr>
              <a:spLocks/>
            </p:cNvSpPr>
            <p:nvPr/>
          </p:nvSpPr>
          <p:spPr bwMode="auto">
            <a:xfrm>
              <a:off x="2906" y="1317"/>
              <a:ext cx="38" cy="1630"/>
            </a:xfrm>
            <a:custGeom>
              <a:avLst/>
              <a:gdLst>
                <a:gd name="T0" fmla="*/ 0 w 38"/>
                <a:gd name="T1" fmla="*/ 0 h 1630"/>
                <a:gd name="T2" fmla="*/ 38 w 38"/>
                <a:gd name="T3" fmla="*/ 43 h 1630"/>
                <a:gd name="T4" fmla="*/ 38 w 38"/>
                <a:gd name="T5" fmla="*/ 1630 h 1630"/>
                <a:gd name="T6" fmla="*/ 0 60000 65536"/>
                <a:gd name="T7" fmla="*/ 0 60000 65536"/>
                <a:gd name="T8" fmla="*/ 0 60000 65536"/>
                <a:gd name="T9" fmla="*/ 0 w 38"/>
                <a:gd name="T10" fmla="*/ 0 h 1630"/>
                <a:gd name="T11" fmla="*/ 38 w 38"/>
                <a:gd name="T12" fmla="*/ 1630 h 1630"/>
              </a:gdLst>
              <a:ahLst/>
              <a:cxnLst>
                <a:cxn ang="T6">
                  <a:pos x="T0" y="T1"/>
                </a:cxn>
                <a:cxn ang="T7">
                  <a:pos x="T2" y="T3"/>
                </a:cxn>
                <a:cxn ang="T8">
                  <a:pos x="T4" y="T5"/>
                </a:cxn>
              </a:cxnLst>
              <a:rect l="T9" t="T10" r="T11" b="T12"/>
              <a:pathLst>
                <a:path w="38" h="1630">
                  <a:moveTo>
                    <a:pt x="0" y="0"/>
                  </a:moveTo>
                  <a:lnTo>
                    <a:pt x="38" y="43"/>
                  </a:lnTo>
                  <a:lnTo>
                    <a:pt x="38" y="1630"/>
                  </a:ln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18" name="Line 737"/>
            <p:cNvSpPr>
              <a:spLocks noChangeShapeType="1"/>
            </p:cNvSpPr>
            <p:nvPr/>
          </p:nvSpPr>
          <p:spPr bwMode="auto">
            <a:xfrm>
              <a:off x="3256" y="1343"/>
              <a:ext cx="1" cy="166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19" name="Line 738"/>
            <p:cNvSpPr>
              <a:spLocks noChangeShapeType="1"/>
            </p:cNvSpPr>
            <p:nvPr/>
          </p:nvSpPr>
          <p:spPr bwMode="auto">
            <a:xfrm>
              <a:off x="3442" y="1343"/>
              <a:ext cx="1" cy="166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20" name="Line 739"/>
            <p:cNvSpPr>
              <a:spLocks noChangeShapeType="1"/>
            </p:cNvSpPr>
            <p:nvPr/>
          </p:nvSpPr>
          <p:spPr bwMode="auto">
            <a:xfrm>
              <a:off x="3350" y="1343"/>
              <a:ext cx="1" cy="166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21" name="Line 740"/>
            <p:cNvSpPr>
              <a:spLocks noChangeShapeType="1"/>
            </p:cNvSpPr>
            <p:nvPr/>
          </p:nvSpPr>
          <p:spPr bwMode="auto">
            <a:xfrm>
              <a:off x="3537" y="1343"/>
              <a:ext cx="1" cy="166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22" name="Freeform 741"/>
            <p:cNvSpPr>
              <a:spLocks/>
            </p:cNvSpPr>
            <p:nvPr/>
          </p:nvSpPr>
          <p:spPr bwMode="auto">
            <a:xfrm>
              <a:off x="3043" y="1362"/>
              <a:ext cx="99" cy="78"/>
            </a:xfrm>
            <a:custGeom>
              <a:avLst/>
              <a:gdLst>
                <a:gd name="T0" fmla="*/ 0 w 42"/>
                <a:gd name="T1" fmla="*/ 0 h 33"/>
                <a:gd name="T2" fmla="*/ 4439 w 42"/>
                <a:gd name="T3" fmla="*/ 0 h 33"/>
                <a:gd name="T4" fmla="*/ 7189 w 42"/>
                <a:gd name="T5" fmla="*/ 2810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7"/>
                    <a:pt x="42" y="16"/>
                  </a:cubicBezTo>
                  <a:cubicBezTo>
                    <a:pt x="42" y="25"/>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23" name="Line 742"/>
            <p:cNvSpPr>
              <a:spLocks noChangeShapeType="1"/>
            </p:cNvSpPr>
            <p:nvPr/>
          </p:nvSpPr>
          <p:spPr bwMode="auto">
            <a:xfrm>
              <a:off x="2292" y="1400"/>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24" name="Oval 743"/>
            <p:cNvSpPr>
              <a:spLocks noChangeArrowheads="1"/>
            </p:cNvSpPr>
            <p:nvPr/>
          </p:nvSpPr>
          <p:spPr bwMode="auto">
            <a:xfrm>
              <a:off x="3239" y="138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25" name="Oval 744"/>
            <p:cNvSpPr>
              <a:spLocks noChangeArrowheads="1"/>
            </p:cNvSpPr>
            <p:nvPr/>
          </p:nvSpPr>
          <p:spPr bwMode="auto">
            <a:xfrm>
              <a:off x="3334" y="138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26" name="Oval 745"/>
            <p:cNvSpPr>
              <a:spLocks noChangeArrowheads="1"/>
            </p:cNvSpPr>
            <p:nvPr/>
          </p:nvSpPr>
          <p:spPr bwMode="auto">
            <a:xfrm>
              <a:off x="3426" y="138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27" name="Oval 746"/>
            <p:cNvSpPr>
              <a:spLocks noChangeArrowheads="1"/>
            </p:cNvSpPr>
            <p:nvPr/>
          </p:nvSpPr>
          <p:spPr bwMode="auto">
            <a:xfrm>
              <a:off x="3520" y="1383"/>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28" name="Line 747"/>
            <p:cNvSpPr>
              <a:spLocks noChangeShapeType="1"/>
            </p:cNvSpPr>
            <p:nvPr/>
          </p:nvSpPr>
          <p:spPr bwMode="auto">
            <a:xfrm>
              <a:off x="3142" y="1400"/>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29" name="Freeform 748"/>
            <p:cNvSpPr>
              <a:spLocks/>
            </p:cNvSpPr>
            <p:nvPr/>
          </p:nvSpPr>
          <p:spPr bwMode="auto">
            <a:xfrm>
              <a:off x="3043" y="1461"/>
              <a:ext cx="99" cy="78"/>
            </a:xfrm>
            <a:custGeom>
              <a:avLst/>
              <a:gdLst>
                <a:gd name="T0" fmla="*/ 0 w 42"/>
                <a:gd name="T1" fmla="*/ 0 h 33"/>
                <a:gd name="T2" fmla="*/ 4439 w 42"/>
                <a:gd name="T3" fmla="*/ 0 h 33"/>
                <a:gd name="T4" fmla="*/ 7189 w 42"/>
                <a:gd name="T5" fmla="*/ 2971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8"/>
                    <a:pt x="42" y="17"/>
                  </a:cubicBezTo>
                  <a:cubicBezTo>
                    <a:pt x="42" y="26"/>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30" name="Line 749"/>
            <p:cNvSpPr>
              <a:spLocks noChangeShapeType="1"/>
            </p:cNvSpPr>
            <p:nvPr/>
          </p:nvSpPr>
          <p:spPr bwMode="auto">
            <a:xfrm>
              <a:off x="2292" y="1501"/>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31" name="Oval 750"/>
            <p:cNvSpPr>
              <a:spLocks noChangeArrowheads="1"/>
            </p:cNvSpPr>
            <p:nvPr/>
          </p:nvSpPr>
          <p:spPr bwMode="auto">
            <a:xfrm>
              <a:off x="3239" y="14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32" name="Oval 751"/>
            <p:cNvSpPr>
              <a:spLocks noChangeArrowheads="1"/>
            </p:cNvSpPr>
            <p:nvPr/>
          </p:nvSpPr>
          <p:spPr bwMode="auto">
            <a:xfrm>
              <a:off x="3334" y="14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33" name="Oval 752"/>
            <p:cNvSpPr>
              <a:spLocks noChangeArrowheads="1"/>
            </p:cNvSpPr>
            <p:nvPr/>
          </p:nvSpPr>
          <p:spPr bwMode="auto">
            <a:xfrm>
              <a:off x="3426" y="14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34" name="Oval 753"/>
            <p:cNvSpPr>
              <a:spLocks noChangeArrowheads="1"/>
            </p:cNvSpPr>
            <p:nvPr/>
          </p:nvSpPr>
          <p:spPr bwMode="auto">
            <a:xfrm>
              <a:off x="3520" y="14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35" name="Line 754"/>
            <p:cNvSpPr>
              <a:spLocks noChangeShapeType="1"/>
            </p:cNvSpPr>
            <p:nvPr/>
          </p:nvSpPr>
          <p:spPr bwMode="auto">
            <a:xfrm>
              <a:off x="3142" y="1501"/>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36" name="Freeform 755"/>
            <p:cNvSpPr>
              <a:spLocks/>
            </p:cNvSpPr>
            <p:nvPr/>
          </p:nvSpPr>
          <p:spPr bwMode="auto">
            <a:xfrm>
              <a:off x="3043" y="1563"/>
              <a:ext cx="99" cy="75"/>
            </a:xfrm>
            <a:custGeom>
              <a:avLst/>
              <a:gdLst>
                <a:gd name="T0" fmla="*/ 0 w 42"/>
                <a:gd name="T1" fmla="*/ 0 h 32"/>
                <a:gd name="T2" fmla="*/ 4439 w 42"/>
                <a:gd name="T3" fmla="*/ 0 h 32"/>
                <a:gd name="T4" fmla="*/ 7189 w 42"/>
                <a:gd name="T5" fmla="*/ 2691 h 32"/>
                <a:gd name="T6" fmla="*/ 4439 w 42"/>
                <a:gd name="T7" fmla="*/ 5318 h 32"/>
                <a:gd name="T8" fmla="*/ 0 w 42"/>
                <a:gd name="T9" fmla="*/ 5318 h 32"/>
                <a:gd name="T10" fmla="*/ 0 w 42"/>
                <a:gd name="T11" fmla="*/ 0 h 32"/>
                <a:gd name="T12" fmla="*/ 0 60000 65536"/>
                <a:gd name="T13" fmla="*/ 0 60000 65536"/>
                <a:gd name="T14" fmla="*/ 0 60000 65536"/>
                <a:gd name="T15" fmla="*/ 0 60000 65536"/>
                <a:gd name="T16" fmla="*/ 0 60000 65536"/>
                <a:gd name="T17" fmla="*/ 0 60000 65536"/>
                <a:gd name="T18" fmla="*/ 0 w 42"/>
                <a:gd name="T19" fmla="*/ 0 h 32"/>
                <a:gd name="T20" fmla="*/ 42 w 4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2" h="32">
                  <a:moveTo>
                    <a:pt x="0" y="0"/>
                  </a:moveTo>
                  <a:cubicBezTo>
                    <a:pt x="26" y="0"/>
                    <a:pt x="26" y="0"/>
                    <a:pt x="26" y="0"/>
                  </a:cubicBezTo>
                  <a:cubicBezTo>
                    <a:pt x="35" y="0"/>
                    <a:pt x="42" y="7"/>
                    <a:pt x="42" y="16"/>
                  </a:cubicBezTo>
                  <a:cubicBezTo>
                    <a:pt x="42" y="25"/>
                    <a:pt x="35" y="32"/>
                    <a:pt x="26"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37" name="Line 756"/>
            <p:cNvSpPr>
              <a:spLocks noChangeShapeType="1"/>
            </p:cNvSpPr>
            <p:nvPr/>
          </p:nvSpPr>
          <p:spPr bwMode="auto">
            <a:xfrm>
              <a:off x="2292" y="1601"/>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38" name="Oval 757"/>
            <p:cNvSpPr>
              <a:spLocks noChangeArrowheads="1"/>
            </p:cNvSpPr>
            <p:nvPr/>
          </p:nvSpPr>
          <p:spPr bwMode="auto">
            <a:xfrm>
              <a:off x="3239" y="15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39" name="Oval 758"/>
            <p:cNvSpPr>
              <a:spLocks noChangeArrowheads="1"/>
            </p:cNvSpPr>
            <p:nvPr/>
          </p:nvSpPr>
          <p:spPr bwMode="auto">
            <a:xfrm>
              <a:off x="3334" y="15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0" name="Oval 759"/>
            <p:cNvSpPr>
              <a:spLocks noChangeArrowheads="1"/>
            </p:cNvSpPr>
            <p:nvPr/>
          </p:nvSpPr>
          <p:spPr bwMode="auto">
            <a:xfrm>
              <a:off x="3426" y="15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1" name="Oval 760"/>
            <p:cNvSpPr>
              <a:spLocks noChangeArrowheads="1"/>
            </p:cNvSpPr>
            <p:nvPr/>
          </p:nvSpPr>
          <p:spPr bwMode="auto">
            <a:xfrm>
              <a:off x="3520" y="15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2" name="Line 761"/>
            <p:cNvSpPr>
              <a:spLocks noChangeShapeType="1"/>
            </p:cNvSpPr>
            <p:nvPr/>
          </p:nvSpPr>
          <p:spPr bwMode="auto">
            <a:xfrm>
              <a:off x="3142" y="1601"/>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43" name="Freeform 762"/>
            <p:cNvSpPr>
              <a:spLocks/>
            </p:cNvSpPr>
            <p:nvPr/>
          </p:nvSpPr>
          <p:spPr bwMode="auto">
            <a:xfrm>
              <a:off x="3043" y="1662"/>
              <a:ext cx="99" cy="78"/>
            </a:xfrm>
            <a:custGeom>
              <a:avLst/>
              <a:gdLst>
                <a:gd name="T0" fmla="*/ 0 w 42"/>
                <a:gd name="T1" fmla="*/ 0 h 33"/>
                <a:gd name="T2" fmla="*/ 4439 w 42"/>
                <a:gd name="T3" fmla="*/ 0 h 33"/>
                <a:gd name="T4" fmla="*/ 7189 w 42"/>
                <a:gd name="T5" fmla="*/ 2971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8"/>
                    <a:pt x="42" y="17"/>
                  </a:cubicBezTo>
                  <a:cubicBezTo>
                    <a:pt x="42" y="26"/>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44" name="Line 763"/>
            <p:cNvSpPr>
              <a:spLocks noChangeShapeType="1"/>
            </p:cNvSpPr>
            <p:nvPr/>
          </p:nvSpPr>
          <p:spPr bwMode="auto">
            <a:xfrm>
              <a:off x="2292" y="1702"/>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45" name="Oval 764"/>
            <p:cNvSpPr>
              <a:spLocks noChangeArrowheads="1"/>
            </p:cNvSpPr>
            <p:nvPr/>
          </p:nvSpPr>
          <p:spPr bwMode="auto">
            <a:xfrm>
              <a:off x="3239" y="16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6" name="Oval 765"/>
            <p:cNvSpPr>
              <a:spLocks noChangeArrowheads="1"/>
            </p:cNvSpPr>
            <p:nvPr/>
          </p:nvSpPr>
          <p:spPr bwMode="auto">
            <a:xfrm>
              <a:off x="3334" y="16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7" name="Oval 766"/>
            <p:cNvSpPr>
              <a:spLocks noChangeArrowheads="1"/>
            </p:cNvSpPr>
            <p:nvPr/>
          </p:nvSpPr>
          <p:spPr bwMode="auto">
            <a:xfrm>
              <a:off x="3426" y="16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8" name="Oval 767"/>
            <p:cNvSpPr>
              <a:spLocks noChangeArrowheads="1"/>
            </p:cNvSpPr>
            <p:nvPr/>
          </p:nvSpPr>
          <p:spPr bwMode="auto">
            <a:xfrm>
              <a:off x="3520" y="16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49" name="Line 768"/>
            <p:cNvSpPr>
              <a:spLocks noChangeShapeType="1"/>
            </p:cNvSpPr>
            <p:nvPr/>
          </p:nvSpPr>
          <p:spPr bwMode="auto">
            <a:xfrm>
              <a:off x="3142" y="1702"/>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50" name="Freeform 769"/>
            <p:cNvSpPr>
              <a:spLocks/>
            </p:cNvSpPr>
            <p:nvPr/>
          </p:nvSpPr>
          <p:spPr bwMode="auto">
            <a:xfrm>
              <a:off x="3043" y="1764"/>
              <a:ext cx="99" cy="75"/>
            </a:xfrm>
            <a:custGeom>
              <a:avLst/>
              <a:gdLst>
                <a:gd name="T0" fmla="*/ 0 w 42"/>
                <a:gd name="T1" fmla="*/ 0 h 32"/>
                <a:gd name="T2" fmla="*/ 4439 w 42"/>
                <a:gd name="T3" fmla="*/ 0 h 32"/>
                <a:gd name="T4" fmla="*/ 7189 w 42"/>
                <a:gd name="T5" fmla="*/ 2691 h 32"/>
                <a:gd name="T6" fmla="*/ 4439 w 42"/>
                <a:gd name="T7" fmla="*/ 5318 h 32"/>
                <a:gd name="T8" fmla="*/ 0 w 42"/>
                <a:gd name="T9" fmla="*/ 5318 h 32"/>
                <a:gd name="T10" fmla="*/ 0 w 42"/>
                <a:gd name="T11" fmla="*/ 0 h 32"/>
                <a:gd name="T12" fmla="*/ 0 60000 65536"/>
                <a:gd name="T13" fmla="*/ 0 60000 65536"/>
                <a:gd name="T14" fmla="*/ 0 60000 65536"/>
                <a:gd name="T15" fmla="*/ 0 60000 65536"/>
                <a:gd name="T16" fmla="*/ 0 60000 65536"/>
                <a:gd name="T17" fmla="*/ 0 60000 65536"/>
                <a:gd name="T18" fmla="*/ 0 w 42"/>
                <a:gd name="T19" fmla="*/ 0 h 32"/>
                <a:gd name="T20" fmla="*/ 42 w 4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2" h="32">
                  <a:moveTo>
                    <a:pt x="0" y="0"/>
                  </a:moveTo>
                  <a:cubicBezTo>
                    <a:pt x="26" y="0"/>
                    <a:pt x="26" y="0"/>
                    <a:pt x="26" y="0"/>
                  </a:cubicBezTo>
                  <a:cubicBezTo>
                    <a:pt x="35" y="0"/>
                    <a:pt x="42" y="7"/>
                    <a:pt x="42" y="16"/>
                  </a:cubicBezTo>
                  <a:cubicBezTo>
                    <a:pt x="42" y="25"/>
                    <a:pt x="35" y="32"/>
                    <a:pt x="26"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51" name="Line 770"/>
            <p:cNvSpPr>
              <a:spLocks noChangeShapeType="1"/>
            </p:cNvSpPr>
            <p:nvPr/>
          </p:nvSpPr>
          <p:spPr bwMode="auto">
            <a:xfrm>
              <a:off x="2292" y="1801"/>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52" name="Oval 771"/>
            <p:cNvSpPr>
              <a:spLocks noChangeArrowheads="1"/>
            </p:cNvSpPr>
            <p:nvPr/>
          </p:nvSpPr>
          <p:spPr bwMode="auto">
            <a:xfrm>
              <a:off x="3239" y="17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53" name="Oval 772"/>
            <p:cNvSpPr>
              <a:spLocks noChangeArrowheads="1"/>
            </p:cNvSpPr>
            <p:nvPr/>
          </p:nvSpPr>
          <p:spPr bwMode="auto">
            <a:xfrm>
              <a:off x="3334" y="17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54" name="Oval 773"/>
            <p:cNvSpPr>
              <a:spLocks noChangeArrowheads="1"/>
            </p:cNvSpPr>
            <p:nvPr/>
          </p:nvSpPr>
          <p:spPr bwMode="auto">
            <a:xfrm>
              <a:off x="3426" y="17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55" name="Oval 774"/>
            <p:cNvSpPr>
              <a:spLocks noChangeArrowheads="1"/>
            </p:cNvSpPr>
            <p:nvPr/>
          </p:nvSpPr>
          <p:spPr bwMode="auto">
            <a:xfrm>
              <a:off x="3520" y="17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56" name="Line 775"/>
            <p:cNvSpPr>
              <a:spLocks noChangeShapeType="1"/>
            </p:cNvSpPr>
            <p:nvPr/>
          </p:nvSpPr>
          <p:spPr bwMode="auto">
            <a:xfrm>
              <a:off x="3142" y="1801"/>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57" name="Freeform 776"/>
            <p:cNvSpPr>
              <a:spLocks/>
            </p:cNvSpPr>
            <p:nvPr/>
          </p:nvSpPr>
          <p:spPr bwMode="auto">
            <a:xfrm>
              <a:off x="3043" y="1863"/>
              <a:ext cx="99" cy="78"/>
            </a:xfrm>
            <a:custGeom>
              <a:avLst/>
              <a:gdLst>
                <a:gd name="T0" fmla="*/ 0 w 42"/>
                <a:gd name="T1" fmla="*/ 0 h 33"/>
                <a:gd name="T2" fmla="*/ 4439 w 42"/>
                <a:gd name="T3" fmla="*/ 0 h 33"/>
                <a:gd name="T4" fmla="*/ 7189 w 42"/>
                <a:gd name="T5" fmla="*/ 2810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7"/>
                    <a:pt x="42" y="16"/>
                  </a:cubicBezTo>
                  <a:cubicBezTo>
                    <a:pt x="42" y="25"/>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58" name="Line 777"/>
            <p:cNvSpPr>
              <a:spLocks noChangeShapeType="1"/>
            </p:cNvSpPr>
            <p:nvPr/>
          </p:nvSpPr>
          <p:spPr bwMode="auto">
            <a:xfrm>
              <a:off x="2292" y="1901"/>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59" name="Oval 778"/>
            <p:cNvSpPr>
              <a:spLocks noChangeArrowheads="1"/>
            </p:cNvSpPr>
            <p:nvPr/>
          </p:nvSpPr>
          <p:spPr bwMode="auto">
            <a:xfrm>
              <a:off x="3239" y="18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0" name="Oval 779"/>
            <p:cNvSpPr>
              <a:spLocks noChangeArrowheads="1"/>
            </p:cNvSpPr>
            <p:nvPr/>
          </p:nvSpPr>
          <p:spPr bwMode="auto">
            <a:xfrm>
              <a:off x="3334" y="18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1" name="Oval 780"/>
            <p:cNvSpPr>
              <a:spLocks noChangeArrowheads="1"/>
            </p:cNvSpPr>
            <p:nvPr/>
          </p:nvSpPr>
          <p:spPr bwMode="auto">
            <a:xfrm>
              <a:off x="3426" y="18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2" name="Oval 781"/>
            <p:cNvSpPr>
              <a:spLocks noChangeArrowheads="1"/>
            </p:cNvSpPr>
            <p:nvPr/>
          </p:nvSpPr>
          <p:spPr bwMode="auto">
            <a:xfrm>
              <a:off x="3520" y="1884"/>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3" name="Line 782"/>
            <p:cNvSpPr>
              <a:spLocks noChangeShapeType="1"/>
            </p:cNvSpPr>
            <p:nvPr/>
          </p:nvSpPr>
          <p:spPr bwMode="auto">
            <a:xfrm>
              <a:off x="3142" y="1901"/>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64" name="Freeform 783"/>
            <p:cNvSpPr>
              <a:spLocks/>
            </p:cNvSpPr>
            <p:nvPr/>
          </p:nvSpPr>
          <p:spPr bwMode="auto">
            <a:xfrm>
              <a:off x="3043" y="1964"/>
              <a:ext cx="99" cy="76"/>
            </a:xfrm>
            <a:custGeom>
              <a:avLst/>
              <a:gdLst>
                <a:gd name="T0" fmla="*/ 0 w 42"/>
                <a:gd name="T1" fmla="*/ 0 h 32"/>
                <a:gd name="T2" fmla="*/ 4439 w 42"/>
                <a:gd name="T3" fmla="*/ 0 h 32"/>
                <a:gd name="T4" fmla="*/ 7189 w 42"/>
                <a:gd name="T5" fmla="*/ 2867 h 32"/>
                <a:gd name="T6" fmla="*/ 4439 w 42"/>
                <a:gd name="T7" fmla="*/ 5736 h 32"/>
                <a:gd name="T8" fmla="*/ 0 w 42"/>
                <a:gd name="T9" fmla="*/ 5736 h 32"/>
                <a:gd name="T10" fmla="*/ 0 w 42"/>
                <a:gd name="T11" fmla="*/ 0 h 32"/>
                <a:gd name="T12" fmla="*/ 0 60000 65536"/>
                <a:gd name="T13" fmla="*/ 0 60000 65536"/>
                <a:gd name="T14" fmla="*/ 0 60000 65536"/>
                <a:gd name="T15" fmla="*/ 0 60000 65536"/>
                <a:gd name="T16" fmla="*/ 0 60000 65536"/>
                <a:gd name="T17" fmla="*/ 0 60000 65536"/>
                <a:gd name="T18" fmla="*/ 0 w 42"/>
                <a:gd name="T19" fmla="*/ 0 h 32"/>
                <a:gd name="T20" fmla="*/ 42 w 4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2" h="32">
                  <a:moveTo>
                    <a:pt x="0" y="0"/>
                  </a:moveTo>
                  <a:cubicBezTo>
                    <a:pt x="26" y="0"/>
                    <a:pt x="26" y="0"/>
                    <a:pt x="26" y="0"/>
                  </a:cubicBezTo>
                  <a:cubicBezTo>
                    <a:pt x="35" y="0"/>
                    <a:pt x="42" y="7"/>
                    <a:pt x="42" y="16"/>
                  </a:cubicBezTo>
                  <a:cubicBezTo>
                    <a:pt x="42" y="25"/>
                    <a:pt x="35" y="32"/>
                    <a:pt x="26"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65" name="Line 784"/>
            <p:cNvSpPr>
              <a:spLocks noChangeShapeType="1"/>
            </p:cNvSpPr>
            <p:nvPr/>
          </p:nvSpPr>
          <p:spPr bwMode="auto">
            <a:xfrm>
              <a:off x="2292" y="2002"/>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66" name="Oval 785"/>
            <p:cNvSpPr>
              <a:spLocks noChangeArrowheads="1"/>
            </p:cNvSpPr>
            <p:nvPr/>
          </p:nvSpPr>
          <p:spPr bwMode="auto">
            <a:xfrm>
              <a:off x="3239" y="19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7" name="Oval 786"/>
            <p:cNvSpPr>
              <a:spLocks noChangeArrowheads="1"/>
            </p:cNvSpPr>
            <p:nvPr/>
          </p:nvSpPr>
          <p:spPr bwMode="auto">
            <a:xfrm>
              <a:off x="3334" y="19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8" name="Oval 787"/>
            <p:cNvSpPr>
              <a:spLocks noChangeArrowheads="1"/>
            </p:cNvSpPr>
            <p:nvPr/>
          </p:nvSpPr>
          <p:spPr bwMode="auto">
            <a:xfrm>
              <a:off x="3426" y="19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69" name="Oval 788"/>
            <p:cNvSpPr>
              <a:spLocks noChangeArrowheads="1"/>
            </p:cNvSpPr>
            <p:nvPr/>
          </p:nvSpPr>
          <p:spPr bwMode="auto">
            <a:xfrm>
              <a:off x="3520" y="19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70" name="Line 789"/>
            <p:cNvSpPr>
              <a:spLocks noChangeShapeType="1"/>
            </p:cNvSpPr>
            <p:nvPr/>
          </p:nvSpPr>
          <p:spPr bwMode="auto">
            <a:xfrm>
              <a:off x="3142" y="2002"/>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71" name="Freeform 790"/>
            <p:cNvSpPr>
              <a:spLocks/>
            </p:cNvSpPr>
            <p:nvPr/>
          </p:nvSpPr>
          <p:spPr bwMode="auto">
            <a:xfrm>
              <a:off x="3043" y="2063"/>
              <a:ext cx="99" cy="78"/>
            </a:xfrm>
            <a:custGeom>
              <a:avLst/>
              <a:gdLst>
                <a:gd name="T0" fmla="*/ 0 w 42"/>
                <a:gd name="T1" fmla="*/ 0 h 33"/>
                <a:gd name="T2" fmla="*/ 4439 w 42"/>
                <a:gd name="T3" fmla="*/ 0 h 33"/>
                <a:gd name="T4" fmla="*/ 7189 w 42"/>
                <a:gd name="T5" fmla="*/ 2810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7"/>
                    <a:pt x="42" y="16"/>
                  </a:cubicBezTo>
                  <a:cubicBezTo>
                    <a:pt x="42" y="25"/>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72" name="Line 791"/>
            <p:cNvSpPr>
              <a:spLocks noChangeShapeType="1"/>
            </p:cNvSpPr>
            <p:nvPr/>
          </p:nvSpPr>
          <p:spPr bwMode="auto">
            <a:xfrm>
              <a:off x="2292" y="2101"/>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73" name="Oval 792"/>
            <p:cNvSpPr>
              <a:spLocks noChangeArrowheads="1"/>
            </p:cNvSpPr>
            <p:nvPr/>
          </p:nvSpPr>
          <p:spPr bwMode="auto">
            <a:xfrm>
              <a:off x="3239" y="20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74" name="Oval 793"/>
            <p:cNvSpPr>
              <a:spLocks noChangeArrowheads="1"/>
            </p:cNvSpPr>
            <p:nvPr/>
          </p:nvSpPr>
          <p:spPr bwMode="auto">
            <a:xfrm>
              <a:off x="3334" y="20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75" name="Oval 794"/>
            <p:cNvSpPr>
              <a:spLocks noChangeArrowheads="1"/>
            </p:cNvSpPr>
            <p:nvPr/>
          </p:nvSpPr>
          <p:spPr bwMode="auto">
            <a:xfrm>
              <a:off x="3426" y="20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76" name="Oval 795"/>
            <p:cNvSpPr>
              <a:spLocks noChangeArrowheads="1"/>
            </p:cNvSpPr>
            <p:nvPr/>
          </p:nvSpPr>
          <p:spPr bwMode="auto">
            <a:xfrm>
              <a:off x="3520" y="2085"/>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77" name="Line 796"/>
            <p:cNvSpPr>
              <a:spLocks noChangeShapeType="1"/>
            </p:cNvSpPr>
            <p:nvPr/>
          </p:nvSpPr>
          <p:spPr bwMode="auto">
            <a:xfrm>
              <a:off x="3142" y="2101"/>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78" name="Freeform 797"/>
            <p:cNvSpPr>
              <a:spLocks/>
            </p:cNvSpPr>
            <p:nvPr/>
          </p:nvSpPr>
          <p:spPr bwMode="auto">
            <a:xfrm>
              <a:off x="3043" y="2163"/>
              <a:ext cx="99" cy="78"/>
            </a:xfrm>
            <a:custGeom>
              <a:avLst/>
              <a:gdLst>
                <a:gd name="T0" fmla="*/ 0 w 42"/>
                <a:gd name="T1" fmla="*/ 0 h 33"/>
                <a:gd name="T2" fmla="*/ 4439 w 42"/>
                <a:gd name="T3" fmla="*/ 0 h 33"/>
                <a:gd name="T4" fmla="*/ 7189 w 42"/>
                <a:gd name="T5" fmla="*/ 2971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8"/>
                    <a:pt x="42" y="17"/>
                  </a:cubicBezTo>
                  <a:cubicBezTo>
                    <a:pt x="42" y="26"/>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79" name="Line 799"/>
            <p:cNvSpPr>
              <a:spLocks noChangeShapeType="1"/>
            </p:cNvSpPr>
            <p:nvPr/>
          </p:nvSpPr>
          <p:spPr bwMode="auto">
            <a:xfrm>
              <a:off x="2292" y="2203"/>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80" name="Oval 800"/>
            <p:cNvSpPr>
              <a:spLocks noChangeArrowheads="1"/>
            </p:cNvSpPr>
            <p:nvPr/>
          </p:nvSpPr>
          <p:spPr bwMode="auto">
            <a:xfrm>
              <a:off x="3239" y="21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81" name="Oval 801"/>
            <p:cNvSpPr>
              <a:spLocks noChangeArrowheads="1"/>
            </p:cNvSpPr>
            <p:nvPr/>
          </p:nvSpPr>
          <p:spPr bwMode="auto">
            <a:xfrm>
              <a:off x="3334" y="21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82" name="Oval 802"/>
            <p:cNvSpPr>
              <a:spLocks noChangeArrowheads="1"/>
            </p:cNvSpPr>
            <p:nvPr/>
          </p:nvSpPr>
          <p:spPr bwMode="auto">
            <a:xfrm>
              <a:off x="3426" y="21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83" name="Oval 803"/>
            <p:cNvSpPr>
              <a:spLocks noChangeArrowheads="1"/>
            </p:cNvSpPr>
            <p:nvPr/>
          </p:nvSpPr>
          <p:spPr bwMode="auto">
            <a:xfrm>
              <a:off x="3520" y="21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84" name="Line 804"/>
            <p:cNvSpPr>
              <a:spLocks noChangeShapeType="1"/>
            </p:cNvSpPr>
            <p:nvPr/>
          </p:nvSpPr>
          <p:spPr bwMode="auto">
            <a:xfrm>
              <a:off x="3142" y="2203"/>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85" name="Freeform 805"/>
            <p:cNvSpPr>
              <a:spLocks/>
            </p:cNvSpPr>
            <p:nvPr/>
          </p:nvSpPr>
          <p:spPr bwMode="auto">
            <a:xfrm>
              <a:off x="3043" y="2264"/>
              <a:ext cx="99" cy="76"/>
            </a:xfrm>
            <a:custGeom>
              <a:avLst/>
              <a:gdLst>
                <a:gd name="T0" fmla="*/ 0 w 42"/>
                <a:gd name="T1" fmla="*/ 0 h 32"/>
                <a:gd name="T2" fmla="*/ 4439 w 42"/>
                <a:gd name="T3" fmla="*/ 0 h 32"/>
                <a:gd name="T4" fmla="*/ 7189 w 42"/>
                <a:gd name="T5" fmla="*/ 2867 h 32"/>
                <a:gd name="T6" fmla="*/ 4439 w 42"/>
                <a:gd name="T7" fmla="*/ 5736 h 32"/>
                <a:gd name="T8" fmla="*/ 0 w 42"/>
                <a:gd name="T9" fmla="*/ 5736 h 32"/>
                <a:gd name="T10" fmla="*/ 0 w 42"/>
                <a:gd name="T11" fmla="*/ 0 h 32"/>
                <a:gd name="T12" fmla="*/ 0 60000 65536"/>
                <a:gd name="T13" fmla="*/ 0 60000 65536"/>
                <a:gd name="T14" fmla="*/ 0 60000 65536"/>
                <a:gd name="T15" fmla="*/ 0 60000 65536"/>
                <a:gd name="T16" fmla="*/ 0 60000 65536"/>
                <a:gd name="T17" fmla="*/ 0 60000 65536"/>
                <a:gd name="T18" fmla="*/ 0 w 42"/>
                <a:gd name="T19" fmla="*/ 0 h 32"/>
                <a:gd name="T20" fmla="*/ 42 w 4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2" h="32">
                  <a:moveTo>
                    <a:pt x="0" y="0"/>
                  </a:moveTo>
                  <a:cubicBezTo>
                    <a:pt x="26" y="0"/>
                    <a:pt x="26" y="0"/>
                    <a:pt x="26" y="0"/>
                  </a:cubicBezTo>
                  <a:cubicBezTo>
                    <a:pt x="35" y="0"/>
                    <a:pt x="42" y="7"/>
                    <a:pt x="42" y="16"/>
                  </a:cubicBezTo>
                  <a:cubicBezTo>
                    <a:pt x="42" y="25"/>
                    <a:pt x="35" y="32"/>
                    <a:pt x="26"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86" name="Line 806"/>
            <p:cNvSpPr>
              <a:spLocks noChangeShapeType="1"/>
            </p:cNvSpPr>
            <p:nvPr/>
          </p:nvSpPr>
          <p:spPr bwMode="auto">
            <a:xfrm>
              <a:off x="2292" y="2302"/>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87" name="Oval 807"/>
            <p:cNvSpPr>
              <a:spLocks noChangeArrowheads="1"/>
            </p:cNvSpPr>
            <p:nvPr/>
          </p:nvSpPr>
          <p:spPr bwMode="auto">
            <a:xfrm>
              <a:off x="3239" y="22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88" name="Oval 808"/>
            <p:cNvSpPr>
              <a:spLocks noChangeArrowheads="1"/>
            </p:cNvSpPr>
            <p:nvPr/>
          </p:nvSpPr>
          <p:spPr bwMode="auto">
            <a:xfrm>
              <a:off x="3334" y="22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89" name="Oval 809"/>
            <p:cNvSpPr>
              <a:spLocks noChangeArrowheads="1"/>
            </p:cNvSpPr>
            <p:nvPr/>
          </p:nvSpPr>
          <p:spPr bwMode="auto">
            <a:xfrm>
              <a:off x="3426" y="22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90" name="Oval 810"/>
            <p:cNvSpPr>
              <a:spLocks noChangeArrowheads="1"/>
            </p:cNvSpPr>
            <p:nvPr/>
          </p:nvSpPr>
          <p:spPr bwMode="auto">
            <a:xfrm>
              <a:off x="3520" y="22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91" name="Line 811"/>
            <p:cNvSpPr>
              <a:spLocks noChangeShapeType="1"/>
            </p:cNvSpPr>
            <p:nvPr/>
          </p:nvSpPr>
          <p:spPr bwMode="auto">
            <a:xfrm>
              <a:off x="3142" y="2302"/>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92" name="Freeform 812"/>
            <p:cNvSpPr>
              <a:spLocks/>
            </p:cNvSpPr>
            <p:nvPr/>
          </p:nvSpPr>
          <p:spPr bwMode="auto">
            <a:xfrm>
              <a:off x="3043" y="2363"/>
              <a:ext cx="99" cy="78"/>
            </a:xfrm>
            <a:custGeom>
              <a:avLst/>
              <a:gdLst>
                <a:gd name="T0" fmla="*/ 0 w 42"/>
                <a:gd name="T1" fmla="*/ 0 h 33"/>
                <a:gd name="T2" fmla="*/ 4439 w 42"/>
                <a:gd name="T3" fmla="*/ 0 h 33"/>
                <a:gd name="T4" fmla="*/ 7189 w 42"/>
                <a:gd name="T5" fmla="*/ 2971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8"/>
                    <a:pt x="42" y="17"/>
                  </a:cubicBezTo>
                  <a:cubicBezTo>
                    <a:pt x="42" y="26"/>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793" name="Line 813"/>
            <p:cNvSpPr>
              <a:spLocks noChangeShapeType="1"/>
            </p:cNvSpPr>
            <p:nvPr/>
          </p:nvSpPr>
          <p:spPr bwMode="auto">
            <a:xfrm>
              <a:off x="2292" y="2404"/>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94" name="Oval 814"/>
            <p:cNvSpPr>
              <a:spLocks noChangeArrowheads="1"/>
            </p:cNvSpPr>
            <p:nvPr/>
          </p:nvSpPr>
          <p:spPr bwMode="auto">
            <a:xfrm>
              <a:off x="3239" y="23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95" name="Oval 815"/>
            <p:cNvSpPr>
              <a:spLocks noChangeArrowheads="1"/>
            </p:cNvSpPr>
            <p:nvPr/>
          </p:nvSpPr>
          <p:spPr bwMode="auto">
            <a:xfrm>
              <a:off x="3334" y="23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96" name="Oval 816"/>
            <p:cNvSpPr>
              <a:spLocks noChangeArrowheads="1"/>
            </p:cNvSpPr>
            <p:nvPr/>
          </p:nvSpPr>
          <p:spPr bwMode="auto">
            <a:xfrm>
              <a:off x="3426" y="23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97" name="Oval 817"/>
            <p:cNvSpPr>
              <a:spLocks noChangeArrowheads="1"/>
            </p:cNvSpPr>
            <p:nvPr/>
          </p:nvSpPr>
          <p:spPr bwMode="auto">
            <a:xfrm>
              <a:off x="3520" y="23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798" name="Line 818"/>
            <p:cNvSpPr>
              <a:spLocks noChangeShapeType="1"/>
            </p:cNvSpPr>
            <p:nvPr/>
          </p:nvSpPr>
          <p:spPr bwMode="auto">
            <a:xfrm>
              <a:off x="3142" y="2404"/>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799" name="Freeform 819"/>
            <p:cNvSpPr>
              <a:spLocks/>
            </p:cNvSpPr>
            <p:nvPr/>
          </p:nvSpPr>
          <p:spPr bwMode="auto">
            <a:xfrm>
              <a:off x="3043" y="2465"/>
              <a:ext cx="99" cy="76"/>
            </a:xfrm>
            <a:custGeom>
              <a:avLst/>
              <a:gdLst>
                <a:gd name="T0" fmla="*/ 0 w 42"/>
                <a:gd name="T1" fmla="*/ 0 h 32"/>
                <a:gd name="T2" fmla="*/ 4439 w 42"/>
                <a:gd name="T3" fmla="*/ 0 h 32"/>
                <a:gd name="T4" fmla="*/ 7189 w 42"/>
                <a:gd name="T5" fmla="*/ 2867 h 32"/>
                <a:gd name="T6" fmla="*/ 4439 w 42"/>
                <a:gd name="T7" fmla="*/ 5736 h 32"/>
                <a:gd name="T8" fmla="*/ 0 w 42"/>
                <a:gd name="T9" fmla="*/ 5736 h 32"/>
                <a:gd name="T10" fmla="*/ 0 w 42"/>
                <a:gd name="T11" fmla="*/ 0 h 32"/>
                <a:gd name="T12" fmla="*/ 0 60000 65536"/>
                <a:gd name="T13" fmla="*/ 0 60000 65536"/>
                <a:gd name="T14" fmla="*/ 0 60000 65536"/>
                <a:gd name="T15" fmla="*/ 0 60000 65536"/>
                <a:gd name="T16" fmla="*/ 0 60000 65536"/>
                <a:gd name="T17" fmla="*/ 0 60000 65536"/>
                <a:gd name="T18" fmla="*/ 0 w 42"/>
                <a:gd name="T19" fmla="*/ 0 h 32"/>
                <a:gd name="T20" fmla="*/ 42 w 4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2" h="32">
                  <a:moveTo>
                    <a:pt x="0" y="0"/>
                  </a:moveTo>
                  <a:cubicBezTo>
                    <a:pt x="26" y="0"/>
                    <a:pt x="26" y="0"/>
                    <a:pt x="26" y="0"/>
                  </a:cubicBezTo>
                  <a:cubicBezTo>
                    <a:pt x="35" y="0"/>
                    <a:pt x="42" y="7"/>
                    <a:pt x="42" y="16"/>
                  </a:cubicBezTo>
                  <a:cubicBezTo>
                    <a:pt x="42" y="25"/>
                    <a:pt x="35" y="32"/>
                    <a:pt x="26"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00" name="Line 820"/>
            <p:cNvSpPr>
              <a:spLocks noChangeShapeType="1"/>
            </p:cNvSpPr>
            <p:nvPr/>
          </p:nvSpPr>
          <p:spPr bwMode="auto">
            <a:xfrm>
              <a:off x="2292" y="2503"/>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01" name="Oval 821"/>
            <p:cNvSpPr>
              <a:spLocks noChangeArrowheads="1"/>
            </p:cNvSpPr>
            <p:nvPr/>
          </p:nvSpPr>
          <p:spPr bwMode="auto">
            <a:xfrm>
              <a:off x="3239" y="24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02" name="Oval 822"/>
            <p:cNvSpPr>
              <a:spLocks noChangeArrowheads="1"/>
            </p:cNvSpPr>
            <p:nvPr/>
          </p:nvSpPr>
          <p:spPr bwMode="auto">
            <a:xfrm>
              <a:off x="3334" y="24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03" name="Oval 823"/>
            <p:cNvSpPr>
              <a:spLocks noChangeArrowheads="1"/>
            </p:cNvSpPr>
            <p:nvPr/>
          </p:nvSpPr>
          <p:spPr bwMode="auto">
            <a:xfrm>
              <a:off x="3426" y="24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04" name="Oval 824"/>
            <p:cNvSpPr>
              <a:spLocks noChangeArrowheads="1"/>
            </p:cNvSpPr>
            <p:nvPr/>
          </p:nvSpPr>
          <p:spPr bwMode="auto">
            <a:xfrm>
              <a:off x="3520" y="24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05" name="Line 825"/>
            <p:cNvSpPr>
              <a:spLocks noChangeShapeType="1"/>
            </p:cNvSpPr>
            <p:nvPr/>
          </p:nvSpPr>
          <p:spPr bwMode="auto">
            <a:xfrm>
              <a:off x="3142" y="2503"/>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06" name="Freeform 826"/>
            <p:cNvSpPr>
              <a:spLocks/>
            </p:cNvSpPr>
            <p:nvPr/>
          </p:nvSpPr>
          <p:spPr bwMode="auto">
            <a:xfrm>
              <a:off x="3043" y="2564"/>
              <a:ext cx="99" cy="78"/>
            </a:xfrm>
            <a:custGeom>
              <a:avLst/>
              <a:gdLst>
                <a:gd name="T0" fmla="*/ 0 w 42"/>
                <a:gd name="T1" fmla="*/ 0 h 33"/>
                <a:gd name="T2" fmla="*/ 4439 w 42"/>
                <a:gd name="T3" fmla="*/ 0 h 33"/>
                <a:gd name="T4" fmla="*/ 7189 w 42"/>
                <a:gd name="T5" fmla="*/ 2810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7"/>
                    <a:pt x="42" y="16"/>
                  </a:cubicBezTo>
                  <a:cubicBezTo>
                    <a:pt x="42" y="25"/>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07" name="Line 827"/>
            <p:cNvSpPr>
              <a:spLocks noChangeShapeType="1"/>
            </p:cNvSpPr>
            <p:nvPr/>
          </p:nvSpPr>
          <p:spPr bwMode="auto">
            <a:xfrm>
              <a:off x="2292" y="2602"/>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08" name="Oval 828"/>
            <p:cNvSpPr>
              <a:spLocks noChangeArrowheads="1"/>
            </p:cNvSpPr>
            <p:nvPr/>
          </p:nvSpPr>
          <p:spPr bwMode="auto">
            <a:xfrm>
              <a:off x="3239" y="25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09" name="Oval 829"/>
            <p:cNvSpPr>
              <a:spLocks noChangeArrowheads="1"/>
            </p:cNvSpPr>
            <p:nvPr/>
          </p:nvSpPr>
          <p:spPr bwMode="auto">
            <a:xfrm>
              <a:off x="3334" y="25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0" name="Oval 830"/>
            <p:cNvSpPr>
              <a:spLocks noChangeArrowheads="1"/>
            </p:cNvSpPr>
            <p:nvPr/>
          </p:nvSpPr>
          <p:spPr bwMode="auto">
            <a:xfrm>
              <a:off x="3426" y="25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1" name="Oval 831"/>
            <p:cNvSpPr>
              <a:spLocks noChangeArrowheads="1"/>
            </p:cNvSpPr>
            <p:nvPr/>
          </p:nvSpPr>
          <p:spPr bwMode="auto">
            <a:xfrm>
              <a:off x="3520" y="25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2" name="Line 832"/>
            <p:cNvSpPr>
              <a:spLocks noChangeShapeType="1"/>
            </p:cNvSpPr>
            <p:nvPr/>
          </p:nvSpPr>
          <p:spPr bwMode="auto">
            <a:xfrm>
              <a:off x="3142" y="2602"/>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13" name="Freeform 833"/>
            <p:cNvSpPr>
              <a:spLocks/>
            </p:cNvSpPr>
            <p:nvPr/>
          </p:nvSpPr>
          <p:spPr bwMode="auto">
            <a:xfrm>
              <a:off x="3043" y="2666"/>
              <a:ext cx="99" cy="75"/>
            </a:xfrm>
            <a:custGeom>
              <a:avLst/>
              <a:gdLst>
                <a:gd name="T0" fmla="*/ 0 w 42"/>
                <a:gd name="T1" fmla="*/ 0 h 32"/>
                <a:gd name="T2" fmla="*/ 4439 w 42"/>
                <a:gd name="T3" fmla="*/ 0 h 32"/>
                <a:gd name="T4" fmla="*/ 7189 w 42"/>
                <a:gd name="T5" fmla="*/ 2691 h 32"/>
                <a:gd name="T6" fmla="*/ 4439 w 42"/>
                <a:gd name="T7" fmla="*/ 5318 h 32"/>
                <a:gd name="T8" fmla="*/ 0 w 42"/>
                <a:gd name="T9" fmla="*/ 5318 h 32"/>
                <a:gd name="T10" fmla="*/ 0 w 42"/>
                <a:gd name="T11" fmla="*/ 0 h 32"/>
                <a:gd name="T12" fmla="*/ 0 60000 65536"/>
                <a:gd name="T13" fmla="*/ 0 60000 65536"/>
                <a:gd name="T14" fmla="*/ 0 60000 65536"/>
                <a:gd name="T15" fmla="*/ 0 60000 65536"/>
                <a:gd name="T16" fmla="*/ 0 60000 65536"/>
                <a:gd name="T17" fmla="*/ 0 60000 65536"/>
                <a:gd name="T18" fmla="*/ 0 w 42"/>
                <a:gd name="T19" fmla="*/ 0 h 32"/>
                <a:gd name="T20" fmla="*/ 42 w 42"/>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2" h="32">
                  <a:moveTo>
                    <a:pt x="0" y="0"/>
                  </a:moveTo>
                  <a:cubicBezTo>
                    <a:pt x="26" y="0"/>
                    <a:pt x="26" y="0"/>
                    <a:pt x="26" y="0"/>
                  </a:cubicBezTo>
                  <a:cubicBezTo>
                    <a:pt x="35" y="0"/>
                    <a:pt x="42" y="7"/>
                    <a:pt x="42" y="16"/>
                  </a:cubicBezTo>
                  <a:cubicBezTo>
                    <a:pt x="42" y="25"/>
                    <a:pt x="35" y="32"/>
                    <a:pt x="26" y="32"/>
                  </a:cubicBezTo>
                  <a:cubicBezTo>
                    <a:pt x="0" y="32"/>
                    <a:pt x="0" y="32"/>
                    <a:pt x="0" y="32"/>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14" name="Line 834"/>
            <p:cNvSpPr>
              <a:spLocks noChangeShapeType="1"/>
            </p:cNvSpPr>
            <p:nvPr/>
          </p:nvSpPr>
          <p:spPr bwMode="auto">
            <a:xfrm>
              <a:off x="2292" y="2704"/>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15" name="Oval 835"/>
            <p:cNvSpPr>
              <a:spLocks noChangeArrowheads="1"/>
            </p:cNvSpPr>
            <p:nvPr/>
          </p:nvSpPr>
          <p:spPr bwMode="auto">
            <a:xfrm>
              <a:off x="3239" y="26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6" name="Oval 836"/>
            <p:cNvSpPr>
              <a:spLocks noChangeArrowheads="1"/>
            </p:cNvSpPr>
            <p:nvPr/>
          </p:nvSpPr>
          <p:spPr bwMode="auto">
            <a:xfrm>
              <a:off x="3334" y="26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7" name="Oval 837"/>
            <p:cNvSpPr>
              <a:spLocks noChangeArrowheads="1"/>
            </p:cNvSpPr>
            <p:nvPr/>
          </p:nvSpPr>
          <p:spPr bwMode="auto">
            <a:xfrm>
              <a:off x="3426" y="26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8" name="Oval 838"/>
            <p:cNvSpPr>
              <a:spLocks noChangeArrowheads="1"/>
            </p:cNvSpPr>
            <p:nvPr/>
          </p:nvSpPr>
          <p:spPr bwMode="auto">
            <a:xfrm>
              <a:off x="3520" y="2687"/>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19" name="Line 839"/>
            <p:cNvSpPr>
              <a:spLocks noChangeShapeType="1"/>
            </p:cNvSpPr>
            <p:nvPr/>
          </p:nvSpPr>
          <p:spPr bwMode="auto">
            <a:xfrm>
              <a:off x="3142" y="2704"/>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20" name="Freeform 840"/>
            <p:cNvSpPr>
              <a:spLocks/>
            </p:cNvSpPr>
            <p:nvPr/>
          </p:nvSpPr>
          <p:spPr bwMode="auto">
            <a:xfrm>
              <a:off x="3043" y="2765"/>
              <a:ext cx="99" cy="78"/>
            </a:xfrm>
            <a:custGeom>
              <a:avLst/>
              <a:gdLst>
                <a:gd name="T0" fmla="*/ 0 w 42"/>
                <a:gd name="T1" fmla="*/ 0 h 33"/>
                <a:gd name="T2" fmla="*/ 4439 w 42"/>
                <a:gd name="T3" fmla="*/ 0 h 33"/>
                <a:gd name="T4" fmla="*/ 7189 w 42"/>
                <a:gd name="T5" fmla="*/ 2810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7"/>
                    <a:pt x="42" y="16"/>
                  </a:cubicBezTo>
                  <a:cubicBezTo>
                    <a:pt x="42" y="25"/>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21" name="Line 841"/>
            <p:cNvSpPr>
              <a:spLocks noChangeShapeType="1"/>
            </p:cNvSpPr>
            <p:nvPr/>
          </p:nvSpPr>
          <p:spPr bwMode="auto">
            <a:xfrm>
              <a:off x="2292" y="2803"/>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22" name="Oval 842"/>
            <p:cNvSpPr>
              <a:spLocks noChangeArrowheads="1"/>
            </p:cNvSpPr>
            <p:nvPr/>
          </p:nvSpPr>
          <p:spPr bwMode="auto">
            <a:xfrm>
              <a:off x="3239" y="27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23" name="Oval 843"/>
            <p:cNvSpPr>
              <a:spLocks noChangeArrowheads="1"/>
            </p:cNvSpPr>
            <p:nvPr/>
          </p:nvSpPr>
          <p:spPr bwMode="auto">
            <a:xfrm>
              <a:off x="3334" y="27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24" name="Oval 844"/>
            <p:cNvSpPr>
              <a:spLocks noChangeArrowheads="1"/>
            </p:cNvSpPr>
            <p:nvPr/>
          </p:nvSpPr>
          <p:spPr bwMode="auto">
            <a:xfrm>
              <a:off x="3426" y="27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25" name="Oval 845"/>
            <p:cNvSpPr>
              <a:spLocks noChangeArrowheads="1"/>
            </p:cNvSpPr>
            <p:nvPr/>
          </p:nvSpPr>
          <p:spPr bwMode="auto">
            <a:xfrm>
              <a:off x="3520" y="2786"/>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26" name="Line 846"/>
            <p:cNvSpPr>
              <a:spLocks noChangeShapeType="1"/>
            </p:cNvSpPr>
            <p:nvPr/>
          </p:nvSpPr>
          <p:spPr bwMode="auto">
            <a:xfrm>
              <a:off x="3142" y="2803"/>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27" name="Freeform 847"/>
            <p:cNvSpPr>
              <a:spLocks/>
            </p:cNvSpPr>
            <p:nvPr/>
          </p:nvSpPr>
          <p:spPr bwMode="auto">
            <a:xfrm>
              <a:off x="3043" y="2864"/>
              <a:ext cx="99" cy="78"/>
            </a:xfrm>
            <a:custGeom>
              <a:avLst/>
              <a:gdLst>
                <a:gd name="T0" fmla="*/ 0 w 42"/>
                <a:gd name="T1" fmla="*/ 0 h 33"/>
                <a:gd name="T2" fmla="*/ 4439 w 42"/>
                <a:gd name="T3" fmla="*/ 0 h 33"/>
                <a:gd name="T4" fmla="*/ 7189 w 42"/>
                <a:gd name="T5" fmla="*/ 2971 h 33"/>
                <a:gd name="T6" fmla="*/ 4439 w 42"/>
                <a:gd name="T7" fmla="*/ 5744 h 33"/>
                <a:gd name="T8" fmla="*/ 0 w 42"/>
                <a:gd name="T9" fmla="*/ 5744 h 33"/>
                <a:gd name="T10" fmla="*/ 0 w 42"/>
                <a:gd name="T11" fmla="*/ 0 h 33"/>
                <a:gd name="T12" fmla="*/ 0 60000 65536"/>
                <a:gd name="T13" fmla="*/ 0 60000 65536"/>
                <a:gd name="T14" fmla="*/ 0 60000 65536"/>
                <a:gd name="T15" fmla="*/ 0 60000 65536"/>
                <a:gd name="T16" fmla="*/ 0 60000 65536"/>
                <a:gd name="T17" fmla="*/ 0 60000 65536"/>
                <a:gd name="T18" fmla="*/ 0 w 42"/>
                <a:gd name="T19" fmla="*/ 0 h 33"/>
                <a:gd name="T20" fmla="*/ 42 w 42"/>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2" h="33">
                  <a:moveTo>
                    <a:pt x="0" y="0"/>
                  </a:moveTo>
                  <a:cubicBezTo>
                    <a:pt x="26" y="0"/>
                    <a:pt x="26" y="0"/>
                    <a:pt x="26" y="0"/>
                  </a:cubicBezTo>
                  <a:cubicBezTo>
                    <a:pt x="35" y="0"/>
                    <a:pt x="42" y="8"/>
                    <a:pt x="42" y="17"/>
                  </a:cubicBezTo>
                  <a:cubicBezTo>
                    <a:pt x="42" y="26"/>
                    <a:pt x="35" y="33"/>
                    <a:pt x="26" y="33"/>
                  </a:cubicBezTo>
                  <a:cubicBezTo>
                    <a:pt x="0" y="33"/>
                    <a:pt x="0" y="33"/>
                    <a:pt x="0" y="33"/>
                  </a:cubicBezTo>
                  <a:lnTo>
                    <a:pt x="0" y="0"/>
                  </a:ln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28" name="Line 848"/>
            <p:cNvSpPr>
              <a:spLocks noChangeShapeType="1"/>
            </p:cNvSpPr>
            <p:nvPr/>
          </p:nvSpPr>
          <p:spPr bwMode="auto">
            <a:xfrm>
              <a:off x="2292" y="2904"/>
              <a:ext cx="751"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29" name="Oval 849"/>
            <p:cNvSpPr>
              <a:spLocks noChangeArrowheads="1"/>
            </p:cNvSpPr>
            <p:nvPr/>
          </p:nvSpPr>
          <p:spPr bwMode="auto">
            <a:xfrm>
              <a:off x="3239" y="2888"/>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30" name="Oval 850"/>
            <p:cNvSpPr>
              <a:spLocks noChangeArrowheads="1"/>
            </p:cNvSpPr>
            <p:nvPr/>
          </p:nvSpPr>
          <p:spPr bwMode="auto">
            <a:xfrm>
              <a:off x="3334" y="2888"/>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31" name="Oval 851"/>
            <p:cNvSpPr>
              <a:spLocks noChangeArrowheads="1"/>
            </p:cNvSpPr>
            <p:nvPr/>
          </p:nvSpPr>
          <p:spPr bwMode="auto">
            <a:xfrm>
              <a:off x="3426" y="2888"/>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32" name="Oval 852"/>
            <p:cNvSpPr>
              <a:spLocks noChangeArrowheads="1"/>
            </p:cNvSpPr>
            <p:nvPr/>
          </p:nvSpPr>
          <p:spPr bwMode="auto">
            <a:xfrm>
              <a:off x="3520" y="2888"/>
              <a:ext cx="33" cy="33"/>
            </a:xfrm>
            <a:prstGeom prst="ellipse">
              <a:avLst/>
            </a:pr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33" name="Line 853"/>
            <p:cNvSpPr>
              <a:spLocks noChangeShapeType="1"/>
            </p:cNvSpPr>
            <p:nvPr/>
          </p:nvSpPr>
          <p:spPr bwMode="auto">
            <a:xfrm>
              <a:off x="3142" y="2904"/>
              <a:ext cx="442"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34" name="Line 854"/>
            <p:cNvSpPr>
              <a:spLocks noChangeShapeType="1"/>
            </p:cNvSpPr>
            <p:nvPr/>
          </p:nvSpPr>
          <p:spPr bwMode="auto">
            <a:xfrm>
              <a:off x="3537" y="3093"/>
              <a:ext cx="1" cy="5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35" name="Freeform 855"/>
            <p:cNvSpPr>
              <a:spLocks/>
            </p:cNvSpPr>
            <p:nvPr/>
          </p:nvSpPr>
          <p:spPr bwMode="auto">
            <a:xfrm>
              <a:off x="3400" y="2997"/>
              <a:ext cx="87" cy="96"/>
            </a:xfrm>
            <a:custGeom>
              <a:avLst/>
              <a:gdLst>
                <a:gd name="T0" fmla="*/ 5744 w 37"/>
                <a:gd name="T1" fmla="*/ 0 h 41"/>
                <a:gd name="T2" fmla="*/ 3031 w 37"/>
                <a:gd name="T3" fmla="*/ 6764 h 41"/>
                <a:gd name="T4" fmla="*/ 364 w 37"/>
                <a:gd name="T5" fmla="*/ 0 h 41"/>
                <a:gd name="T6" fmla="*/ 3031 w 37"/>
                <a:gd name="T7" fmla="*/ 478 h 41"/>
                <a:gd name="T8" fmla="*/ 5744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4" y="0"/>
                  </a:moveTo>
                  <a:cubicBezTo>
                    <a:pt x="35" y="5"/>
                    <a:pt x="37" y="31"/>
                    <a:pt x="18" y="41"/>
                  </a:cubicBezTo>
                  <a:cubicBezTo>
                    <a:pt x="0" y="31"/>
                    <a:pt x="2" y="5"/>
                    <a:pt x="2" y="0"/>
                  </a:cubicBezTo>
                  <a:cubicBezTo>
                    <a:pt x="5" y="2"/>
                    <a:pt x="11" y="3"/>
                    <a:pt x="18" y="3"/>
                  </a:cubicBezTo>
                  <a:cubicBezTo>
                    <a:pt x="25" y="3"/>
                    <a:pt x="31" y="2"/>
                    <a:pt x="34"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36" name="Rectangle 856"/>
            <p:cNvSpPr>
              <a:spLocks noChangeArrowheads="1"/>
            </p:cNvSpPr>
            <p:nvPr/>
          </p:nvSpPr>
          <p:spPr bwMode="auto">
            <a:xfrm>
              <a:off x="3398" y="3160"/>
              <a:ext cx="6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837" name="Rectangle 857"/>
            <p:cNvSpPr>
              <a:spLocks noChangeArrowheads="1"/>
            </p:cNvSpPr>
            <p:nvPr/>
          </p:nvSpPr>
          <p:spPr bwMode="auto">
            <a:xfrm>
              <a:off x="3460" y="3198"/>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1</a:t>
              </a:r>
              <a:endParaRPr lang="en-US" altLang="en-US" b="0"/>
            </a:p>
          </p:txBody>
        </p:sp>
        <p:sp>
          <p:nvSpPr>
            <p:cNvPr id="16838" name="Line 858"/>
            <p:cNvSpPr>
              <a:spLocks noChangeShapeType="1"/>
            </p:cNvSpPr>
            <p:nvPr/>
          </p:nvSpPr>
          <p:spPr bwMode="auto">
            <a:xfrm>
              <a:off x="3442" y="3093"/>
              <a:ext cx="1" cy="5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39" name="Freeform 859"/>
            <p:cNvSpPr>
              <a:spLocks/>
            </p:cNvSpPr>
            <p:nvPr/>
          </p:nvSpPr>
          <p:spPr bwMode="auto">
            <a:xfrm>
              <a:off x="3305" y="2997"/>
              <a:ext cx="88" cy="96"/>
            </a:xfrm>
            <a:custGeom>
              <a:avLst/>
              <a:gdLst>
                <a:gd name="T0" fmla="*/ 6307 w 37"/>
                <a:gd name="T1" fmla="*/ 0 h 41"/>
                <a:gd name="T2" fmla="*/ 3418 w 37"/>
                <a:gd name="T3" fmla="*/ 6764 h 41"/>
                <a:gd name="T4" fmla="*/ 390 w 37"/>
                <a:gd name="T5" fmla="*/ 0 h 41"/>
                <a:gd name="T6" fmla="*/ 3418 w 37"/>
                <a:gd name="T7" fmla="*/ 478 h 41"/>
                <a:gd name="T8" fmla="*/ 6307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5"/>
                    <a:pt x="2" y="0"/>
                  </a:cubicBezTo>
                  <a:cubicBezTo>
                    <a:pt x="5" y="2"/>
                    <a:pt x="11" y="3"/>
                    <a:pt x="19" y="3"/>
                  </a:cubicBezTo>
                  <a:cubicBezTo>
                    <a:pt x="25" y="3"/>
                    <a:pt x="31" y="2"/>
                    <a:pt x="35"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40" name="Rectangle 860"/>
            <p:cNvSpPr>
              <a:spLocks noChangeArrowheads="1"/>
            </p:cNvSpPr>
            <p:nvPr/>
          </p:nvSpPr>
          <p:spPr bwMode="auto">
            <a:xfrm>
              <a:off x="3304" y="3160"/>
              <a:ext cx="6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841" name="Rectangle 861"/>
            <p:cNvSpPr>
              <a:spLocks noChangeArrowheads="1"/>
            </p:cNvSpPr>
            <p:nvPr/>
          </p:nvSpPr>
          <p:spPr bwMode="auto">
            <a:xfrm>
              <a:off x="3366" y="3198"/>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2</a:t>
              </a:r>
              <a:endParaRPr lang="en-US" altLang="en-US" b="0"/>
            </a:p>
          </p:txBody>
        </p:sp>
        <p:sp>
          <p:nvSpPr>
            <p:cNvPr id="16842" name="Line 862"/>
            <p:cNvSpPr>
              <a:spLocks noChangeShapeType="1"/>
            </p:cNvSpPr>
            <p:nvPr/>
          </p:nvSpPr>
          <p:spPr bwMode="auto">
            <a:xfrm>
              <a:off x="3350" y="3093"/>
              <a:ext cx="1" cy="5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43" name="Freeform 863"/>
            <p:cNvSpPr>
              <a:spLocks/>
            </p:cNvSpPr>
            <p:nvPr/>
          </p:nvSpPr>
          <p:spPr bwMode="auto">
            <a:xfrm>
              <a:off x="3211" y="2997"/>
              <a:ext cx="87" cy="96"/>
            </a:xfrm>
            <a:custGeom>
              <a:avLst/>
              <a:gdLst>
                <a:gd name="T0" fmla="*/ 5904 w 37"/>
                <a:gd name="T1" fmla="*/ 0 h 41"/>
                <a:gd name="T2" fmla="*/ 3235 w 37"/>
                <a:gd name="T3" fmla="*/ 6764 h 41"/>
                <a:gd name="T4" fmla="*/ 491 w 37"/>
                <a:gd name="T5" fmla="*/ 0 h 41"/>
                <a:gd name="T6" fmla="*/ 3235 w 37"/>
                <a:gd name="T7" fmla="*/ 478 h 41"/>
                <a:gd name="T8" fmla="*/ 5904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5"/>
                    <a:pt x="3" y="0"/>
                  </a:cubicBezTo>
                  <a:cubicBezTo>
                    <a:pt x="6" y="2"/>
                    <a:pt x="12" y="3"/>
                    <a:pt x="19" y="3"/>
                  </a:cubicBezTo>
                  <a:cubicBezTo>
                    <a:pt x="26" y="3"/>
                    <a:pt x="32" y="2"/>
                    <a:pt x="35" y="0"/>
                  </a:cubicBezTo>
                  <a:close/>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44" name="Rectangle 864"/>
            <p:cNvSpPr>
              <a:spLocks noChangeArrowheads="1"/>
            </p:cNvSpPr>
            <p:nvPr/>
          </p:nvSpPr>
          <p:spPr bwMode="auto">
            <a:xfrm>
              <a:off x="3210" y="3160"/>
              <a:ext cx="6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a:solidFill>
                    <a:srgbClr val="000000"/>
                  </a:solidFill>
                </a:rPr>
                <a:t>O</a:t>
              </a:r>
              <a:endParaRPr lang="en-US" altLang="en-US" b="0"/>
            </a:p>
          </p:txBody>
        </p:sp>
        <p:sp>
          <p:nvSpPr>
            <p:cNvPr id="16845" name="Rectangle 865"/>
            <p:cNvSpPr>
              <a:spLocks noChangeArrowheads="1"/>
            </p:cNvSpPr>
            <p:nvPr/>
          </p:nvSpPr>
          <p:spPr bwMode="auto">
            <a:xfrm>
              <a:off x="3273" y="3198"/>
              <a:ext cx="3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700" b="0" i="0">
                  <a:solidFill>
                    <a:srgbClr val="000000"/>
                  </a:solidFill>
                </a:rPr>
                <a:t>3</a:t>
              </a:r>
              <a:endParaRPr lang="en-US" altLang="en-US" b="0"/>
            </a:p>
          </p:txBody>
        </p:sp>
        <p:sp>
          <p:nvSpPr>
            <p:cNvPr id="16846" name="Line 866"/>
            <p:cNvSpPr>
              <a:spLocks noChangeShapeType="1"/>
            </p:cNvSpPr>
            <p:nvPr/>
          </p:nvSpPr>
          <p:spPr bwMode="auto">
            <a:xfrm>
              <a:off x="3256" y="3093"/>
              <a:ext cx="1" cy="5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6847" name="Rectangle 867"/>
            <p:cNvSpPr>
              <a:spLocks noChangeArrowheads="1"/>
            </p:cNvSpPr>
            <p:nvPr/>
          </p:nvSpPr>
          <p:spPr bwMode="auto">
            <a:xfrm>
              <a:off x="2354" y="3010"/>
              <a:ext cx="62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Fixed AND array</a:t>
              </a:r>
              <a:endParaRPr lang="en-US" altLang="en-US">
                <a:solidFill>
                  <a:srgbClr val="315263"/>
                </a:solidFill>
              </a:endParaRPr>
            </a:p>
          </p:txBody>
        </p:sp>
        <p:sp>
          <p:nvSpPr>
            <p:cNvPr id="16848" name="Freeform 869"/>
            <p:cNvSpPr>
              <a:spLocks/>
            </p:cNvSpPr>
            <p:nvPr/>
          </p:nvSpPr>
          <p:spPr bwMode="auto">
            <a:xfrm>
              <a:off x="2328" y="2971"/>
              <a:ext cx="625" cy="26"/>
            </a:xfrm>
            <a:custGeom>
              <a:avLst/>
              <a:gdLst>
                <a:gd name="T0" fmla="*/ 0 w 265"/>
                <a:gd name="T1" fmla="*/ 0 h 11"/>
                <a:gd name="T2" fmla="*/ 1547 w 265"/>
                <a:gd name="T3" fmla="*/ 872 h 11"/>
                <a:gd name="T4" fmla="*/ 21005 w 265"/>
                <a:gd name="T5" fmla="*/ 872 h 11"/>
                <a:gd name="T6" fmla="*/ 22684 w 265"/>
                <a:gd name="T7" fmla="*/ 1900 h 11"/>
                <a:gd name="T8" fmla="*/ 22684 w 265"/>
                <a:gd name="T9" fmla="*/ 1900 h 11"/>
                <a:gd name="T10" fmla="*/ 24597 w 265"/>
                <a:gd name="T11" fmla="*/ 872 h 11"/>
                <a:gd name="T12" fmla="*/ 44094 w 265"/>
                <a:gd name="T13" fmla="*/ 872 h 11"/>
                <a:gd name="T14" fmla="*/ 45601 w 265"/>
                <a:gd name="T15" fmla="*/ 0 h 11"/>
                <a:gd name="T16" fmla="*/ 0 60000 65536"/>
                <a:gd name="T17" fmla="*/ 0 60000 65536"/>
                <a:gd name="T18" fmla="*/ 0 60000 65536"/>
                <a:gd name="T19" fmla="*/ 0 60000 65536"/>
                <a:gd name="T20" fmla="*/ 0 60000 65536"/>
                <a:gd name="T21" fmla="*/ 0 60000 65536"/>
                <a:gd name="T22" fmla="*/ 0 60000 65536"/>
                <a:gd name="T23" fmla="*/ 0 60000 65536"/>
                <a:gd name="T24" fmla="*/ 0 w 265"/>
                <a:gd name="T25" fmla="*/ 0 h 11"/>
                <a:gd name="T26" fmla="*/ 265 w 265"/>
                <a:gd name="T27" fmla="*/ 11 h 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65" h="11">
                  <a:moveTo>
                    <a:pt x="0" y="0"/>
                  </a:moveTo>
                  <a:cubicBezTo>
                    <a:pt x="1" y="3"/>
                    <a:pt x="4" y="5"/>
                    <a:pt x="9" y="5"/>
                  </a:cubicBezTo>
                  <a:cubicBezTo>
                    <a:pt x="122" y="5"/>
                    <a:pt x="122" y="5"/>
                    <a:pt x="122" y="5"/>
                  </a:cubicBezTo>
                  <a:cubicBezTo>
                    <a:pt x="128" y="5"/>
                    <a:pt x="131" y="5"/>
                    <a:pt x="132" y="11"/>
                  </a:cubicBezTo>
                  <a:cubicBezTo>
                    <a:pt x="132" y="11"/>
                    <a:pt x="132" y="11"/>
                    <a:pt x="132" y="11"/>
                  </a:cubicBezTo>
                  <a:cubicBezTo>
                    <a:pt x="134" y="5"/>
                    <a:pt x="137" y="5"/>
                    <a:pt x="143" y="5"/>
                  </a:cubicBezTo>
                  <a:cubicBezTo>
                    <a:pt x="256" y="5"/>
                    <a:pt x="256" y="5"/>
                    <a:pt x="256" y="5"/>
                  </a:cubicBezTo>
                  <a:cubicBezTo>
                    <a:pt x="261" y="5"/>
                    <a:pt x="264" y="3"/>
                    <a:pt x="265" y="0"/>
                  </a:cubicBez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49" name="Rectangle 870"/>
            <p:cNvSpPr>
              <a:spLocks noChangeArrowheads="1"/>
            </p:cNvSpPr>
            <p:nvPr/>
          </p:nvSpPr>
          <p:spPr bwMode="auto">
            <a:xfrm>
              <a:off x="3150" y="1123"/>
              <a:ext cx="558"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Programmable</a:t>
              </a:r>
              <a:endParaRPr lang="en-US" altLang="en-US">
                <a:solidFill>
                  <a:srgbClr val="315263"/>
                </a:solidFill>
              </a:endParaRPr>
            </a:p>
          </p:txBody>
        </p:sp>
        <p:sp>
          <p:nvSpPr>
            <p:cNvPr id="16850" name="Rectangle 871"/>
            <p:cNvSpPr>
              <a:spLocks noChangeArrowheads="1"/>
            </p:cNvSpPr>
            <p:nvPr/>
          </p:nvSpPr>
          <p:spPr bwMode="auto">
            <a:xfrm>
              <a:off x="3150" y="1208"/>
              <a:ext cx="336"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i="0">
                  <a:solidFill>
                    <a:srgbClr val="315263"/>
                  </a:solidFill>
                </a:rPr>
                <a:t>OR array</a:t>
              </a:r>
              <a:endParaRPr lang="en-US" altLang="en-US">
                <a:solidFill>
                  <a:srgbClr val="315263"/>
                </a:solidFill>
              </a:endParaRPr>
            </a:p>
          </p:txBody>
        </p:sp>
        <p:sp>
          <p:nvSpPr>
            <p:cNvPr id="16851" name="Freeform 872"/>
            <p:cNvSpPr>
              <a:spLocks/>
            </p:cNvSpPr>
            <p:nvPr/>
          </p:nvSpPr>
          <p:spPr bwMode="auto">
            <a:xfrm>
              <a:off x="3237" y="1305"/>
              <a:ext cx="314" cy="26"/>
            </a:xfrm>
            <a:custGeom>
              <a:avLst/>
              <a:gdLst>
                <a:gd name="T0" fmla="*/ 23014 w 133"/>
                <a:gd name="T1" fmla="*/ 1900 h 11"/>
                <a:gd name="T2" fmla="*/ 21281 w 133"/>
                <a:gd name="T3" fmla="*/ 1028 h 11"/>
                <a:gd name="T4" fmla="*/ 13148 w 133"/>
                <a:gd name="T5" fmla="*/ 1028 h 11"/>
                <a:gd name="T6" fmla="*/ 11439 w 133"/>
                <a:gd name="T7" fmla="*/ 0 h 11"/>
                <a:gd name="T8" fmla="*/ 11439 w 133"/>
                <a:gd name="T9" fmla="*/ 0 h 11"/>
                <a:gd name="T10" fmla="*/ 9699 w 133"/>
                <a:gd name="T11" fmla="*/ 1028 h 11"/>
                <a:gd name="T12" fmla="*/ 1778 w 133"/>
                <a:gd name="T13" fmla="*/ 1028 h 11"/>
                <a:gd name="T14" fmla="*/ 0 w 133"/>
                <a:gd name="T15" fmla="*/ 1900 h 11"/>
                <a:gd name="T16" fmla="*/ 0 60000 65536"/>
                <a:gd name="T17" fmla="*/ 0 60000 65536"/>
                <a:gd name="T18" fmla="*/ 0 60000 65536"/>
                <a:gd name="T19" fmla="*/ 0 60000 65536"/>
                <a:gd name="T20" fmla="*/ 0 60000 65536"/>
                <a:gd name="T21" fmla="*/ 0 60000 65536"/>
                <a:gd name="T22" fmla="*/ 0 60000 65536"/>
                <a:gd name="T23" fmla="*/ 0 60000 65536"/>
                <a:gd name="T24" fmla="*/ 0 w 133"/>
                <a:gd name="T25" fmla="*/ 0 h 11"/>
                <a:gd name="T26" fmla="*/ 133 w 133"/>
                <a:gd name="T27" fmla="*/ 11 h 1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33" h="11">
                  <a:moveTo>
                    <a:pt x="133" y="11"/>
                  </a:moveTo>
                  <a:cubicBezTo>
                    <a:pt x="132" y="8"/>
                    <a:pt x="128" y="6"/>
                    <a:pt x="123" y="6"/>
                  </a:cubicBezTo>
                  <a:cubicBezTo>
                    <a:pt x="76" y="6"/>
                    <a:pt x="76" y="6"/>
                    <a:pt x="76" y="6"/>
                  </a:cubicBezTo>
                  <a:cubicBezTo>
                    <a:pt x="71" y="6"/>
                    <a:pt x="68" y="6"/>
                    <a:pt x="66" y="0"/>
                  </a:cubicBezTo>
                  <a:cubicBezTo>
                    <a:pt x="66" y="0"/>
                    <a:pt x="66" y="0"/>
                    <a:pt x="66" y="0"/>
                  </a:cubicBezTo>
                  <a:cubicBezTo>
                    <a:pt x="65" y="6"/>
                    <a:pt x="62" y="6"/>
                    <a:pt x="56" y="6"/>
                  </a:cubicBezTo>
                  <a:cubicBezTo>
                    <a:pt x="10" y="6"/>
                    <a:pt x="10" y="6"/>
                    <a:pt x="10" y="6"/>
                  </a:cubicBezTo>
                  <a:cubicBezTo>
                    <a:pt x="4" y="6"/>
                    <a:pt x="1" y="8"/>
                    <a:pt x="0" y="11"/>
                  </a:cubicBezTo>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6852" name="Oval 879"/>
            <p:cNvSpPr>
              <a:spLocks noChangeArrowheads="1"/>
            </p:cNvSpPr>
            <p:nvPr/>
          </p:nvSpPr>
          <p:spPr bwMode="auto">
            <a:xfrm>
              <a:off x="2401" y="1386"/>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3" name="Oval 880"/>
            <p:cNvSpPr>
              <a:spLocks noChangeArrowheads="1"/>
            </p:cNvSpPr>
            <p:nvPr/>
          </p:nvSpPr>
          <p:spPr bwMode="auto">
            <a:xfrm>
              <a:off x="2578" y="1381"/>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4" name="Oval 881"/>
            <p:cNvSpPr>
              <a:spLocks noChangeArrowheads="1"/>
            </p:cNvSpPr>
            <p:nvPr/>
          </p:nvSpPr>
          <p:spPr bwMode="auto">
            <a:xfrm>
              <a:off x="2401" y="14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5" name="Oval 882"/>
            <p:cNvSpPr>
              <a:spLocks noChangeArrowheads="1"/>
            </p:cNvSpPr>
            <p:nvPr/>
          </p:nvSpPr>
          <p:spPr bwMode="auto">
            <a:xfrm>
              <a:off x="2578" y="14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6" name="Oval 883"/>
            <p:cNvSpPr>
              <a:spLocks noChangeArrowheads="1"/>
            </p:cNvSpPr>
            <p:nvPr/>
          </p:nvSpPr>
          <p:spPr bwMode="auto">
            <a:xfrm>
              <a:off x="2753" y="14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7" name="Oval 884"/>
            <p:cNvSpPr>
              <a:spLocks noChangeArrowheads="1"/>
            </p:cNvSpPr>
            <p:nvPr/>
          </p:nvSpPr>
          <p:spPr bwMode="auto">
            <a:xfrm>
              <a:off x="2753" y="1386"/>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8" name="Oval 885"/>
            <p:cNvSpPr>
              <a:spLocks noChangeArrowheads="1"/>
            </p:cNvSpPr>
            <p:nvPr/>
          </p:nvSpPr>
          <p:spPr bwMode="auto">
            <a:xfrm>
              <a:off x="2753" y="17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59" name="Oval 886"/>
            <p:cNvSpPr>
              <a:spLocks noChangeArrowheads="1"/>
            </p:cNvSpPr>
            <p:nvPr/>
          </p:nvSpPr>
          <p:spPr bwMode="auto">
            <a:xfrm>
              <a:off x="2850" y="14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0" name="Oval 887"/>
            <p:cNvSpPr>
              <a:spLocks noChangeArrowheads="1"/>
            </p:cNvSpPr>
            <p:nvPr/>
          </p:nvSpPr>
          <p:spPr bwMode="auto">
            <a:xfrm>
              <a:off x="2850" y="16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1" name="Oval 888"/>
            <p:cNvSpPr>
              <a:spLocks noChangeArrowheads="1"/>
            </p:cNvSpPr>
            <p:nvPr/>
          </p:nvSpPr>
          <p:spPr bwMode="auto">
            <a:xfrm>
              <a:off x="2930" y="158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2" name="Oval 889"/>
            <p:cNvSpPr>
              <a:spLocks noChangeArrowheads="1"/>
            </p:cNvSpPr>
            <p:nvPr/>
          </p:nvSpPr>
          <p:spPr bwMode="auto">
            <a:xfrm>
              <a:off x="2930" y="1386"/>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3" name="Oval 906"/>
            <p:cNvSpPr>
              <a:spLocks noChangeArrowheads="1"/>
            </p:cNvSpPr>
            <p:nvPr/>
          </p:nvSpPr>
          <p:spPr bwMode="auto">
            <a:xfrm>
              <a:off x="2930" y="17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4" name="Oval 907"/>
            <p:cNvSpPr>
              <a:spLocks noChangeArrowheads="1"/>
            </p:cNvSpPr>
            <p:nvPr/>
          </p:nvSpPr>
          <p:spPr bwMode="auto">
            <a:xfrm>
              <a:off x="2672" y="1586"/>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5" name="Oval 908"/>
            <p:cNvSpPr>
              <a:spLocks noChangeArrowheads="1"/>
            </p:cNvSpPr>
            <p:nvPr/>
          </p:nvSpPr>
          <p:spPr bwMode="auto">
            <a:xfrm>
              <a:off x="2578" y="158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6" name="Oval 909"/>
            <p:cNvSpPr>
              <a:spLocks noChangeArrowheads="1"/>
            </p:cNvSpPr>
            <p:nvPr/>
          </p:nvSpPr>
          <p:spPr bwMode="auto">
            <a:xfrm>
              <a:off x="2672" y="1688"/>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7" name="Oval 910"/>
            <p:cNvSpPr>
              <a:spLocks noChangeArrowheads="1"/>
            </p:cNvSpPr>
            <p:nvPr/>
          </p:nvSpPr>
          <p:spPr bwMode="auto">
            <a:xfrm>
              <a:off x="2578" y="16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8" name="Oval 911"/>
            <p:cNvSpPr>
              <a:spLocks noChangeArrowheads="1"/>
            </p:cNvSpPr>
            <p:nvPr/>
          </p:nvSpPr>
          <p:spPr bwMode="auto">
            <a:xfrm>
              <a:off x="2401" y="158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69" name="Oval 912"/>
            <p:cNvSpPr>
              <a:spLocks noChangeArrowheads="1"/>
            </p:cNvSpPr>
            <p:nvPr/>
          </p:nvSpPr>
          <p:spPr bwMode="auto">
            <a:xfrm>
              <a:off x="2401" y="16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0" name="Oval 913"/>
            <p:cNvSpPr>
              <a:spLocks noChangeArrowheads="1"/>
            </p:cNvSpPr>
            <p:nvPr/>
          </p:nvSpPr>
          <p:spPr bwMode="auto">
            <a:xfrm>
              <a:off x="2401" y="17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1" name="Oval 914"/>
            <p:cNvSpPr>
              <a:spLocks noChangeArrowheads="1"/>
            </p:cNvSpPr>
            <p:nvPr/>
          </p:nvSpPr>
          <p:spPr bwMode="auto">
            <a:xfrm>
              <a:off x="2401" y="188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2" name="Oval 915"/>
            <p:cNvSpPr>
              <a:spLocks noChangeArrowheads="1"/>
            </p:cNvSpPr>
            <p:nvPr/>
          </p:nvSpPr>
          <p:spPr bwMode="auto">
            <a:xfrm>
              <a:off x="2401" y="19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3" name="Oval 916"/>
            <p:cNvSpPr>
              <a:spLocks noChangeArrowheads="1"/>
            </p:cNvSpPr>
            <p:nvPr/>
          </p:nvSpPr>
          <p:spPr bwMode="auto">
            <a:xfrm>
              <a:off x="2401" y="20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4" name="Oval 917"/>
            <p:cNvSpPr>
              <a:spLocks noChangeArrowheads="1"/>
            </p:cNvSpPr>
            <p:nvPr/>
          </p:nvSpPr>
          <p:spPr bwMode="auto">
            <a:xfrm>
              <a:off x="2495" y="1787"/>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5" name="Oval 918"/>
            <p:cNvSpPr>
              <a:spLocks noChangeArrowheads="1"/>
            </p:cNvSpPr>
            <p:nvPr/>
          </p:nvSpPr>
          <p:spPr bwMode="auto">
            <a:xfrm>
              <a:off x="2495" y="1886"/>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6" name="Oval 919"/>
            <p:cNvSpPr>
              <a:spLocks noChangeArrowheads="1"/>
            </p:cNvSpPr>
            <p:nvPr/>
          </p:nvSpPr>
          <p:spPr bwMode="auto">
            <a:xfrm>
              <a:off x="2495" y="1988"/>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7" name="Oval 920"/>
            <p:cNvSpPr>
              <a:spLocks noChangeArrowheads="1"/>
            </p:cNvSpPr>
            <p:nvPr/>
          </p:nvSpPr>
          <p:spPr bwMode="auto">
            <a:xfrm>
              <a:off x="2495" y="2087"/>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8" name="Oval 921"/>
            <p:cNvSpPr>
              <a:spLocks noChangeArrowheads="1"/>
            </p:cNvSpPr>
            <p:nvPr/>
          </p:nvSpPr>
          <p:spPr bwMode="auto">
            <a:xfrm>
              <a:off x="2578" y="2189"/>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79" name="Oval 922"/>
            <p:cNvSpPr>
              <a:spLocks noChangeArrowheads="1"/>
            </p:cNvSpPr>
            <p:nvPr/>
          </p:nvSpPr>
          <p:spPr bwMode="auto">
            <a:xfrm>
              <a:off x="2753" y="2189"/>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0" name="Oval 923"/>
            <p:cNvSpPr>
              <a:spLocks noChangeArrowheads="1"/>
            </p:cNvSpPr>
            <p:nvPr/>
          </p:nvSpPr>
          <p:spPr bwMode="auto">
            <a:xfrm>
              <a:off x="2753" y="22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1" name="Oval 924"/>
            <p:cNvSpPr>
              <a:spLocks noChangeArrowheads="1"/>
            </p:cNvSpPr>
            <p:nvPr/>
          </p:nvSpPr>
          <p:spPr bwMode="auto">
            <a:xfrm>
              <a:off x="2672" y="2389"/>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2" name="Oval 925"/>
            <p:cNvSpPr>
              <a:spLocks noChangeArrowheads="1"/>
            </p:cNvSpPr>
            <p:nvPr/>
          </p:nvSpPr>
          <p:spPr bwMode="auto">
            <a:xfrm>
              <a:off x="2672" y="2489"/>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3" name="Oval 926"/>
            <p:cNvSpPr>
              <a:spLocks noChangeArrowheads="1"/>
            </p:cNvSpPr>
            <p:nvPr/>
          </p:nvSpPr>
          <p:spPr bwMode="auto">
            <a:xfrm>
              <a:off x="2930" y="23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4" name="Oval 927"/>
            <p:cNvSpPr>
              <a:spLocks noChangeArrowheads="1"/>
            </p:cNvSpPr>
            <p:nvPr/>
          </p:nvSpPr>
          <p:spPr bwMode="auto">
            <a:xfrm>
              <a:off x="2850" y="22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5" name="Oval 928"/>
            <p:cNvSpPr>
              <a:spLocks noChangeArrowheads="1"/>
            </p:cNvSpPr>
            <p:nvPr/>
          </p:nvSpPr>
          <p:spPr bwMode="auto">
            <a:xfrm>
              <a:off x="2930" y="2189"/>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6" name="Oval 929"/>
            <p:cNvSpPr>
              <a:spLocks noChangeArrowheads="1"/>
            </p:cNvSpPr>
            <p:nvPr/>
          </p:nvSpPr>
          <p:spPr bwMode="auto">
            <a:xfrm>
              <a:off x="2850" y="2087"/>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7" name="Oval 930"/>
            <p:cNvSpPr>
              <a:spLocks noChangeArrowheads="1"/>
            </p:cNvSpPr>
            <p:nvPr/>
          </p:nvSpPr>
          <p:spPr bwMode="auto">
            <a:xfrm>
              <a:off x="2672" y="2087"/>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8" name="Oval 931"/>
            <p:cNvSpPr>
              <a:spLocks noChangeArrowheads="1"/>
            </p:cNvSpPr>
            <p:nvPr/>
          </p:nvSpPr>
          <p:spPr bwMode="auto">
            <a:xfrm>
              <a:off x="2850" y="2489"/>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89" name="Oval 932"/>
            <p:cNvSpPr>
              <a:spLocks noChangeArrowheads="1"/>
            </p:cNvSpPr>
            <p:nvPr/>
          </p:nvSpPr>
          <p:spPr bwMode="auto">
            <a:xfrm>
              <a:off x="2753" y="25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0" name="Oval 933"/>
            <p:cNvSpPr>
              <a:spLocks noChangeArrowheads="1"/>
            </p:cNvSpPr>
            <p:nvPr/>
          </p:nvSpPr>
          <p:spPr bwMode="auto">
            <a:xfrm>
              <a:off x="2753" y="2689"/>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1" name="Oval 934"/>
            <p:cNvSpPr>
              <a:spLocks noChangeArrowheads="1"/>
            </p:cNvSpPr>
            <p:nvPr/>
          </p:nvSpPr>
          <p:spPr bwMode="auto">
            <a:xfrm>
              <a:off x="2672" y="2789"/>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2" name="Oval 935"/>
            <p:cNvSpPr>
              <a:spLocks noChangeArrowheads="1"/>
            </p:cNvSpPr>
            <p:nvPr/>
          </p:nvSpPr>
          <p:spPr bwMode="auto">
            <a:xfrm>
              <a:off x="2672" y="2890"/>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3" name="Oval 936"/>
            <p:cNvSpPr>
              <a:spLocks noChangeArrowheads="1"/>
            </p:cNvSpPr>
            <p:nvPr/>
          </p:nvSpPr>
          <p:spPr bwMode="auto">
            <a:xfrm>
              <a:off x="2850" y="2689"/>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4" name="Oval 937"/>
            <p:cNvSpPr>
              <a:spLocks noChangeArrowheads="1"/>
            </p:cNvSpPr>
            <p:nvPr/>
          </p:nvSpPr>
          <p:spPr bwMode="auto">
            <a:xfrm>
              <a:off x="2850" y="2890"/>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5" name="Oval 938"/>
            <p:cNvSpPr>
              <a:spLocks noChangeArrowheads="1"/>
            </p:cNvSpPr>
            <p:nvPr/>
          </p:nvSpPr>
          <p:spPr bwMode="auto">
            <a:xfrm>
              <a:off x="2930" y="2789"/>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6" name="Oval 940"/>
            <p:cNvSpPr>
              <a:spLocks noChangeArrowheads="1"/>
            </p:cNvSpPr>
            <p:nvPr/>
          </p:nvSpPr>
          <p:spPr bwMode="auto">
            <a:xfrm>
              <a:off x="2930" y="25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7" name="Oval 941"/>
            <p:cNvSpPr>
              <a:spLocks noChangeArrowheads="1"/>
            </p:cNvSpPr>
            <p:nvPr/>
          </p:nvSpPr>
          <p:spPr bwMode="auto">
            <a:xfrm>
              <a:off x="2578" y="2489"/>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8" name="Oval 942"/>
            <p:cNvSpPr>
              <a:spLocks noChangeArrowheads="1"/>
            </p:cNvSpPr>
            <p:nvPr/>
          </p:nvSpPr>
          <p:spPr bwMode="auto">
            <a:xfrm>
              <a:off x="2320" y="2890"/>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899" name="Oval 943"/>
            <p:cNvSpPr>
              <a:spLocks noChangeArrowheads="1"/>
            </p:cNvSpPr>
            <p:nvPr/>
          </p:nvSpPr>
          <p:spPr bwMode="auto">
            <a:xfrm>
              <a:off x="2320" y="2789"/>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0" name="Oval 944"/>
            <p:cNvSpPr>
              <a:spLocks noChangeArrowheads="1"/>
            </p:cNvSpPr>
            <p:nvPr/>
          </p:nvSpPr>
          <p:spPr bwMode="auto">
            <a:xfrm>
              <a:off x="2320" y="2689"/>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1" name="Oval 945"/>
            <p:cNvSpPr>
              <a:spLocks noChangeArrowheads="1"/>
            </p:cNvSpPr>
            <p:nvPr/>
          </p:nvSpPr>
          <p:spPr bwMode="auto">
            <a:xfrm>
              <a:off x="2320" y="2588"/>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2" name="Oval 946"/>
            <p:cNvSpPr>
              <a:spLocks noChangeArrowheads="1"/>
            </p:cNvSpPr>
            <p:nvPr/>
          </p:nvSpPr>
          <p:spPr bwMode="auto">
            <a:xfrm>
              <a:off x="2495" y="2890"/>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3" name="Oval 947"/>
            <p:cNvSpPr>
              <a:spLocks noChangeArrowheads="1"/>
            </p:cNvSpPr>
            <p:nvPr/>
          </p:nvSpPr>
          <p:spPr bwMode="auto">
            <a:xfrm>
              <a:off x="2495" y="2789"/>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4" name="Oval 948"/>
            <p:cNvSpPr>
              <a:spLocks noChangeArrowheads="1"/>
            </p:cNvSpPr>
            <p:nvPr/>
          </p:nvSpPr>
          <p:spPr bwMode="auto">
            <a:xfrm>
              <a:off x="2495" y="2689"/>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5" name="Oval 949"/>
            <p:cNvSpPr>
              <a:spLocks noChangeArrowheads="1"/>
            </p:cNvSpPr>
            <p:nvPr/>
          </p:nvSpPr>
          <p:spPr bwMode="auto">
            <a:xfrm>
              <a:off x="2495" y="2588"/>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6" name="Oval 950"/>
            <p:cNvSpPr>
              <a:spLocks noChangeArrowheads="1"/>
            </p:cNvSpPr>
            <p:nvPr/>
          </p:nvSpPr>
          <p:spPr bwMode="auto">
            <a:xfrm>
              <a:off x="2320" y="2489"/>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7" name="Oval 951"/>
            <p:cNvSpPr>
              <a:spLocks noChangeArrowheads="1"/>
            </p:cNvSpPr>
            <p:nvPr/>
          </p:nvSpPr>
          <p:spPr bwMode="auto">
            <a:xfrm>
              <a:off x="2320" y="2389"/>
              <a:ext cx="29"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8" name="Oval 952"/>
            <p:cNvSpPr>
              <a:spLocks noChangeArrowheads="1"/>
            </p:cNvSpPr>
            <p:nvPr/>
          </p:nvSpPr>
          <p:spPr bwMode="auto">
            <a:xfrm>
              <a:off x="2320" y="2288"/>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09" name="Oval 953"/>
            <p:cNvSpPr>
              <a:spLocks noChangeArrowheads="1"/>
            </p:cNvSpPr>
            <p:nvPr/>
          </p:nvSpPr>
          <p:spPr bwMode="auto">
            <a:xfrm>
              <a:off x="2320" y="2189"/>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0" name="Oval 954"/>
            <p:cNvSpPr>
              <a:spLocks noChangeArrowheads="1"/>
            </p:cNvSpPr>
            <p:nvPr/>
          </p:nvSpPr>
          <p:spPr bwMode="auto">
            <a:xfrm>
              <a:off x="2578" y="2283"/>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1" name="Oval 955"/>
            <p:cNvSpPr>
              <a:spLocks noChangeArrowheads="1"/>
            </p:cNvSpPr>
            <p:nvPr/>
          </p:nvSpPr>
          <p:spPr bwMode="auto">
            <a:xfrm>
              <a:off x="2578" y="2389"/>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2" name="Oval 956"/>
            <p:cNvSpPr>
              <a:spLocks noChangeArrowheads="1"/>
            </p:cNvSpPr>
            <p:nvPr/>
          </p:nvSpPr>
          <p:spPr bwMode="auto">
            <a:xfrm>
              <a:off x="2672" y="1988"/>
              <a:ext cx="29"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3" name="Oval 957"/>
            <p:cNvSpPr>
              <a:spLocks noChangeArrowheads="1"/>
            </p:cNvSpPr>
            <p:nvPr/>
          </p:nvSpPr>
          <p:spPr bwMode="auto">
            <a:xfrm>
              <a:off x="2753" y="188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4" name="Oval 958"/>
            <p:cNvSpPr>
              <a:spLocks noChangeArrowheads="1"/>
            </p:cNvSpPr>
            <p:nvPr/>
          </p:nvSpPr>
          <p:spPr bwMode="auto">
            <a:xfrm>
              <a:off x="2850" y="1886"/>
              <a:ext cx="28" cy="29"/>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6915" name="Oval 959"/>
            <p:cNvSpPr>
              <a:spLocks noChangeArrowheads="1"/>
            </p:cNvSpPr>
            <p:nvPr/>
          </p:nvSpPr>
          <p:spPr bwMode="auto">
            <a:xfrm>
              <a:off x="2930" y="1988"/>
              <a:ext cx="28" cy="28"/>
            </a:xfrm>
            <a:prstGeom prst="ellipse">
              <a:avLst/>
            </a:prstGeom>
            <a:solidFill>
              <a:srgbClr val="000000"/>
            </a:solidFill>
            <a:ln w="7938">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pSp>
    </p:spTree>
    <p:extLst>
      <p:ext uri="{BB962C8B-B14F-4D97-AF65-F5344CB8AC3E}">
        <p14:creationId xmlns:p14="http://schemas.microsoft.com/office/powerpoint/2010/main" val="1818644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2209800" y="457200"/>
            <a:ext cx="7772400" cy="609600"/>
          </a:xfrm>
        </p:spPr>
        <p:txBody>
          <a:bodyPr/>
          <a:lstStyle/>
          <a:p>
            <a:pPr eaLnBrk="1" hangingPunct="1"/>
            <a:r>
              <a:rPr lang="en-US" altLang="en-US" sz="3600"/>
              <a:t>Implementing functions with PLA</a:t>
            </a:r>
          </a:p>
        </p:txBody>
      </p:sp>
      <p:grpSp>
        <p:nvGrpSpPr>
          <p:cNvPr id="17411" name="Group 6"/>
          <p:cNvGrpSpPr>
            <a:grpSpLocks noChangeAspect="1"/>
          </p:cNvGrpSpPr>
          <p:nvPr/>
        </p:nvGrpSpPr>
        <p:grpSpPr bwMode="auto">
          <a:xfrm>
            <a:off x="4114800" y="1219200"/>
            <a:ext cx="3733800" cy="4953000"/>
            <a:chOff x="1632" y="768"/>
            <a:chExt cx="2352" cy="3120"/>
          </a:xfrm>
        </p:grpSpPr>
        <p:sp>
          <p:nvSpPr>
            <p:cNvPr id="17412" name="AutoShape 5"/>
            <p:cNvSpPr>
              <a:spLocks noChangeAspect="1" noChangeArrowheads="1" noTextEdit="1"/>
            </p:cNvSpPr>
            <p:nvPr/>
          </p:nvSpPr>
          <p:spPr bwMode="auto">
            <a:xfrm>
              <a:off x="1632" y="768"/>
              <a:ext cx="2352" cy="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1741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 y="768"/>
              <a:ext cx="2358" cy="3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655736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Rectangle 2050"/>
          <p:cNvSpPr>
            <a:spLocks noGrp="1" noChangeArrowheads="1"/>
          </p:cNvSpPr>
          <p:nvPr>
            <p:ph type="title"/>
          </p:nvPr>
        </p:nvSpPr>
        <p:spPr>
          <a:xfrm>
            <a:off x="2209800" y="228600"/>
            <a:ext cx="7772400" cy="685800"/>
          </a:xfrm>
        </p:spPr>
        <p:txBody>
          <a:bodyPr>
            <a:normAutofit fontScale="90000"/>
          </a:bodyPr>
          <a:lstStyle/>
          <a:p>
            <a:pPr>
              <a:defRPr/>
            </a:pPr>
            <a:r>
              <a:rPr lang="en-US" smtClean="0"/>
              <a:t>Programming a PROM</a:t>
            </a:r>
          </a:p>
        </p:txBody>
      </p:sp>
      <p:pic>
        <p:nvPicPr>
          <p:cNvPr id="18435" name="Picture 2281"/>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6324600" y="2667001"/>
            <a:ext cx="3962400" cy="1558925"/>
          </a:xfrm>
          <a:noFill/>
        </p:spPr>
      </p:pic>
      <p:grpSp>
        <p:nvGrpSpPr>
          <p:cNvPr id="18436" name="Group 2280"/>
          <p:cNvGrpSpPr>
            <a:grpSpLocks/>
          </p:cNvGrpSpPr>
          <p:nvPr/>
        </p:nvGrpSpPr>
        <p:grpSpPr bwMode="auto">
          <a:xfrm>
            <a:off x="2438401" y="1143000"/>
            <a:ext cx="3173413" cy="4800600"/>
            <a:chOff x="576" y="768"/>
            <a:chExt cx="1999" cy="3024"/>
          </a:xfrm>
        </p:grpSpPr>
        <p:sp>
          <p:nvSpPr>
            <p:cNvPr id="18437" name="AutoShape 2054"/>
            <p:cNvSpPr>
              <a:spLocks noChangeAspect="1" noChangeArrowheads="1" noTextEdit="1"/>
            </p:cNvSpPr>
            <p:nvPr/>
          </p:nvSpPr>
          <p:spPr bwMode="auto">
            <a:xfrm>
              <a:off x="576" y="768"/>
              <a:ext cx="1999" cy="3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18438" name="Group 2256"/>
            <p:cNvGrpSpPr>
              <a:grpSpLocks/>
            </p:cNvGrpSpPr>
            <p:nvPr/>
          </p:nvGrpSpPr>
          <p:grpSpPr bwMode="auto">
            <a:xfrm>
              <a:off x="699" y="769"/>
              <a:ext cx="1866" cy="3023"/>
              <a:chOff x="699" y="769"/>
              <a:chExt cx="1866" cy="3023"/>
            </a:xfrm>
          </p:grpSpPr>
          <p:sp>
            <p:nvSpPr>
              <p:cNvPr id="18462" name="Freeform 2056"/>
              <p:cNvSpPr>
                <a:spLocks/>
              </p:cNvSpPr>
              <p:nvPr/>
            </p:nvSpPr>
            <p:spPr bwMode="auto">
              <a:xfrm>
                <a:off x="2438" y="3410"/>
                <a:ext cx="124" cy="137"/>
              </a:xfrm>
              <a:custGeom>
                <a:avLst/>
                <a:gdLst>
                  <a:gd name="T0" fmla="*/ 49463 w 37"/>
                  <a:gd name="T1" fmla="*/ 0 h 41"/>
                  <a:gd name="T2" fmla="*/ 26988 w 37"/>
                  <a:gd name="T3" fmla="*/ 57079 h 41"/>
                  <a:gd name="T4" fmla="*/ 2899 w 37"/>
                  <a:gd name="T5" fmla="*/ 0 h 41"/>
                  <a:gd name="T6" fmla="*/ 26988 w 37"/>
                  <a:gd name="T7" fmla="*/ 2870 h 41"/>
                  <a:gd name="T8" fmla="*/ 49463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4"/>
                      <a:pt x="2" y="0"/>
                    </a:cubicBezTo>
                    <a:cubicBezTo>
                      <a:pt x="6" y="1"/>
                      <a:pt x="12" y="2"/>
                      <a:pt x="19" y="2"/>
                    </a:cubicBezTo>
                    <a:cubicBezTo>
                      <a:pt x="25" y="2"/>
                      <a:pt x="32" y="1"/>
                      <a:pt x="35" y="0"/>
                    </a:cubicBez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63" name="Line 2057"/>
              <p:cNvSpPr>
                <a:spLocks noChangeShapeType="1"/>
              </p:cNvSpPr>
              <p:nvPr/>
            </p:nvSpPr>
            <p:spPr bwMode="auto">
              <a:xfrm>
                <a:off x="794" y="1043"/>
                <a:ext cx="1" cy="229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64" name="Line 2058"/>
              <p:cNvSpPr>
                <a:spLocks noChangeShapeType="1"/>
              </p:cNvSpPr>
              <p:nvPr/>
            </p:nvSpPr>
            <p:spPr bwMode="auto">
              <a:xfrm>
                <a:off x="1045" y="1043"/>
                <a:ext cx="1" cy="229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65" name="Line 2059"/>
              <p:cNvSpPr>
                <a:spLocks noChangeShapeType="1"/>
              </p:cNvSpPr>
              <p:nvPr/>
            </p:nvSpPr>
            <p:spPr bwMode="auto">
              <a:xfrm>
                <a:off x="1296" y="1043"/>
                <a:ext cx="1" cy="229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66" name="Line 2060"/>
              <p:cNvSpPr>
                <a:spLocks noChangeShapeType="1"/>
              </p:cNvSpPr>
              <p:nvPr/>
            </p:nvSpPr>
            <p:spPr bwMode="auto">
              <a:xfrm>
                <a:off x="1544" y="1043"/>
                <a:ext cx="1" cy="229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67" name="Rectangle 2061"/>
              <p:cNvSpPr>
                <a:spLocks noChangeArrowheads="1"/>
              </p:cNvSpPr>
              <p:nvPr/>
            </p:nvSpPr>
            <p:spPr bwMode="auto">
              <a:xfrm>
                <a:off x="2462" y="3642"/>
                <a:ext cx="2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f</a:t>
                </a:r>
                <a:endParaRPr lang="en-US" altLang="en-US" b="0"/>
              </a:p>
            </p:txBody>
          </p:sp>
          <p:sp>
            <p:nvSpPr>
              <p:cNvPr id="18468" name="Rectangle 2062"/>
              <p:cNvSpPr>
                <a:spLocks noChangeArrowheads="1"/>
              </p:cNvSpPr>
              <p:nvPr/>
            </p:nvSpPr>
            <p:spPr bwMode="auto">
              <a:xfrm>
                <a:off x="2498" y="3696"/>
                <a:ext cx="4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0</a:t>
                </a:r>
                <a:endParaRPr lang="en-US" altLang="en-US" b="0"/>
              </a:p>
            </p:txBody>
          </p:sp>
          <p:sp>
            <p:nvSpPr>
              <p:cNvPr id="18469" name="Freeform 2063"/>
              <p:cNvSpPr>
                <a:spLocks/>
              </p:cNvSpPr>
              <p:nvPr/>
            </p:nvSpPr>
            <p:spPr bwMode="auto">
              <a:xfrm>
                <a:off x="777" y="966"/>
                <a:ext cx="114" cy="100"/>
              </a:xfrm>
              <a:custGeom>
                <a:avLst/>
                <a:gdLst>
                  <a:gd name="T0" fmla="*/ 0 w 114"/>
                  <a:gd name="T1" fmla="*/ 0 h 100"/>
                  <a:gd name="T2" fmla="*/ 57 w 114"/>
                  <a:gd name="T3" fmla="*/ 100 h 100"/>
                  <a:gd name="T4" fmla="*/ 114 w 114"/>
                  <a:gd name="T5" fmla="*/ 0 h 100"/>
                  <a:gd name="T6" fmla="*/ 0 w 114"/>
                  <a:gd name="T7" fmla="*/ 0 h 100"/>
                  <a:gd name="T8" fmla="*/ 0 60000 65536"/>
                  <a:gd name="T9" fmla="*/ 0 60000 65536"/>
                  <a:gd name="T10" fmla="*/ 0 60000 65536"/>
                  <a:gd name="T11" fmla="*/ 0 60000 65536"/>
                  <a:gd name="T12" fmla="*/ 0 w 114"/>
                  <a:gd name="T13" fmla="*/ 0 h 100"/>
                  <a:gd name="T14" fmla="*/ 114 w 114"/>
                  <a:gd name="T15" fmla="*/ 100 h 100"/>
                </a:gdLst>
                <a:ahLst/>
                <a:cxnLst>
                  <a:cxn ang="T8">
                    <a:pos x="T0" y="T1"/>
                  </a:cxn>
                  <a:cxn ang="T9">
                    <a:pos x="T2" y="T3"/>
                  </a:cxn>
                  <a:cxn ang="T10">
                    <a:pos x="T4" y="T5"/>
                  </a:cxn>
                  <a:cxn ang="T11">
                    <a:pos x="T6" y="T7"/>
                  </a:cxn>
                </a:cxnLst>
                <a:rect l="T12" t="T13" r="T14" b="T15"/>
                <a:pathLst>
                  <a:path w="114" h="100">
                    <a:moveTo>
                      <a:pt x="0" y="0"/>
                    </a:moveTo>
                    <a:lnTo>
                      <a:pt x="57" y="100"/>
                    </a:lnTo>
                    <a:lnTo>
                      <a:pt x="114" y="0"/>
                    </a:ln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70" name="Oval 2064"/>
              <p:cNvSpPr>
                <a:spLocks noChangeArrowheads="1"/>
              </p:cNvSpPr>
              <p:nvPr/>
            </p:nvSpPr>
            <p:spPr bwMode="auto">
              <a:xfrm>
                <a:off x="780" y="1013"/>
                <a:ext cx="30" cy="30"/>
              </a:xfrm>
              <a:prstGeom prst="ellipse">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71" name="Line 2065"/>
              <p:cNvSpPr>
                <a:spLocks noChangeShapeType="1"/>
              </p:cNvSpPr>
              <p:nvPr/>
            </p:nvSpPr>
            <p:spPr bwMode="auto">
              <a:xfrm flipV="1">
                <a:off x="834" y="909"/>
                <a:ext cx="1" cy="57"/>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72" name="Rectangle 2066"/>
              <p:cNvSpPr>
                <a:spLocks noChangeArrowheads="1"/>
              </p:cNvSpPr>
              <p:nvPr/>
            </p:nvSpPr>
            <p:spPr bwMode="auto">
              <a:xfrm>
                <a:off x="807" y="769"/>
                <a:ext cx="58"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i="0">
                    <a:solidFill>
                      <a:srgbClr val="000000"/>
                    </a:solidFill>
                  </a:rPr>
                  <a:t>1</a:t>
                </a:r>
                <a:endParaRPr lang="en-US" altLang="en-US" b="0"/>
              </a:p>
            </p:txBody>
          </p:sp>
          <p:sp>
            <p:nvSpPr>
              <p:cNvPr id="18473" name="Freeform 2067"/>
              <p:cNvSpPr>
                <a:spLocks/>
              </p:cNvSpPr>
              <p:nvPr/>
            </p:nvSpPr>
            <p:spPr bwMode="auto">
              <a:xfrm>
                <a:off x="1028" y="966"/>
                <a:ext cx="114" cy="100"/>
              </a:xfrm>
              <a:custGeom>
                <a:avLst/>
                <a:gdLst>
                  <a:gd name="T0" fmla="*/ 0 w 114"/>
                  <a:gd name="T1" fmla="*/ 0 h 100"/>
                  <a:gd name="T2" fmla="*/ 57 w 114"/>
                  <a:gd name="T3" fmla="*/ 100 h 100"/>
                  <a:gd name="T4" fmla="*/ 114 w 114"/>
                  <a:gd name="T5" fmla="*/ 0 h 100"/>
                  <a:gd name="T6" fmla="*/ 0 w 114"/>
                  <a:gd name="T7" fmla="*/ 0 h 100"/>
                  <a:gd name="T8" fmla="*/ 0 60000 65536"/>
                  <a:gd name="T9" fmla="*/ 0 60000 65536"/>
                  <a:gd name="T10" fmla="*/ 0 60000 65536"/>
                  <a:gd name="T11" fmla="*/ 0 60000 65536"/>
                  <a:gd name="T12" fmla="*/ 0 w 114"/>
                  <a:gd name="T13" fmla="*/ 0 h 100"/>
                  <a:gd name="T14" fmla="*/ 114 w 114"/>
                  <a:gd name="T15" fmla="*/ 100 h 100"/>
                </a:gdLst>
                <a:ahLst/>
                <a:cxnLst>
                  <a:cxn ang="T8">
                    <a:pos x="T0" y="T1"/>
                  </a:cxn>
                  <a:cxn ang="T9">
                    <a:pos x="T2" y="T3"/>
                  </a:cxn>
                  <a:cxn ang="T10">
                    <a:pos x="T4" y="T5"/>
                  </a:cxn>
                  <a:cxn ang="T11">
                    <a:pos x="T6" y="T7"/>
                  </a:cxn>
                </a:cxnLst>
                <a:rect l="T12" t="T13" r="T14" b="T15"/>
                <a:pathLst>
                  <a:path w="114" h="100">
                    <a:moveTo>
                      <a:pt x="0" y="0"/>
                    </a:moveTo>
                    <a:lnTo>
                      <a:pt x="57" y="100"/>
                    </a:lnTo>
                    <a:lnTo>
                      <a:pt x="114" y="0"/>
                    </a:ln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74" name="Oval 2068"/>
              <p:cNvSpPr>
                <a:spLocks noChangeArrowheads="1"/>
              </p:cNvSpPr>
              <p:nvPr/>
            </p:nvSpPr>
            <p:spPr bwMode="auto">
              <a:xfrm>
                <a:off x="1028" y="1013"/>
                <a:ext cx="30" cy="30"/>
              </a:xfrm>
              <a:prstGeom prst="ellipse">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75" name="Line 2069"/>
              <p:cNvSpPr>
                <a:spLocks noChangeShapeType="1"/>
              </p:cNvSpPr>
              <p:nvPr/>
            </p:nvSpPr>
            <p:spPr bwMode="auto">
              <a:xfrm flipV="1">
                <a:off x="1085" y="909"/>
                <a:ext cx="1" cy="57"/>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76" name="Rectangle 2070"/>
              <p:cNvSpPr>
                <a:spLocks noChangeArrowheads="1"/>
              </p:cNvSpPr>
              <p:nvPr/>
            </p:nvSpPr>
            <p:spPr bwMode="auto">
              <a:xfrm>
                <a:off x="1022" y="769"/>
                <a:ext cx="6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X</a:t>
                </a:r>
                <a:endParaRPr lang="en-US" altLang="en-US" b="0"/>
              </a:p>
            </p:txBody>
          </p:sp>
          <p:sp>
            <p:nvSpPr>
              <p:cNvPr id="18477" name="Rectangle 2071"/>
              <p:cNvSpPr>
                <a:spLocks noChangeArrowheads="1"/>
              </p:cNvSpPr>
              <p:nvPr/>
            </p:nvSpPr>
            <p:spPr bwMode="auto">
              <a:xfrm>
                <a:off x="1105" y="821"/>
                <a:ext cx="4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2</a:t>
                </a:r>
                <a:endParaRPr lang="en-US" altLang="en-US" b="0"/>
              </a:p>
            </p:txBody>
          </p:sp>
          <p:sp>
            <p:nvSpPr>
              <p:cNvPr id="18478" name="Freeform 2072"/>
              <p:cNvSpPr>
                <a:spLocks/>
              </p:cNvSpPr>
              <p:nvPr/>
            </p:nvSpPr>
            <p:spPr bwMode="auto">
              <a:xfrm>
                <a:off x="1276" y="966"/>
                <a:ext cx="114" cy="100"/>
              </a:xfrm>
              <a:custGeom>
                <a:avLst/>
                <a:gdLst>
                  <a:gd name="T0" fmla="*/ 0 w 114"/>
                  <a:gd name="T1" fmla="*/ 0 h 100"/>
                  <a:gd name="T2" fmla="*/ 57 w 114"/>
                  <a:gd name="T3" fmla="*/ 100 h 100"/>
                  <a:gd name="T4" fmla="*/ 114 w 114"/>
                  <a:gd name="T5" fmla="*/ 0 h 100"/>
                  <a:gd name="T6" fmla="*/ 0 w 114"/>
                  <a:gd name="T7" fmla="*/ 0 h 100"/>
                  <a:gd name="T8" fmla="*/ 0 60000 65536"/>
                  <a:gd name="T9" fmla="*/ 0 60000 65536"/>
                  <a:gd name="T10" fmla="*/ 0 60000 65536"/>
                  <a:gd name="T11" fmla="*/ 0 60000 65536"/>
                  <a:gd name="T12" fmla="*/ 0 w 114"/>
                  <a:gd name="T13" fmla="*/ 0 h 100"/>
                  <a:gd name="T14" fmla="*/ 114 w 114"/>
                  <a:gd name="T15" fmla="*/ 100 h 100"/>
                </a:gdLst>
                <a:ahLst/>
                <a:cxnLst>
                  <a:cxn ang="T8">
                    <a:pos x="T0" y="T1"/>
                  </a:cxn>
                  <a:cxn ang="T9">
                    <a:pos x="T2" y="T3"/>
                  </a:cxn>
                  <a:cxn ang="T10">
                    <a:pos x="T4" y="T5"/>
                  </a:cxn>
                  <a:cxn ang="T11">
                    <a:pos x="T6" y="T7"/>
                  </a:cxn>
                </a:cxnLst>
                <a:rect l="T12" t="T13" r="T14" b="T15"/>
                <a:pathLst>
                  <a:path w="114" h="100">
                    <a:moveTo>
                      <a:pt x="0" y="0"/>
                    </a:moveTo>
                    <a:lnTo>
                      <a:pt x="57" y="100"/>
                    </a:lnTo>
                    <a:lnTo>
                      <a:pt x="114" y="0"/>
                    </a:ln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79" name="Oval 2073"/>
              <p:cNvSpPr>
                <a:spLocks noChangeArrowheads="1"/>
              </p:cNvSpPr>
              <p:nvPr/>
            </p:nvSpPr>
            <p:spPr bwMode="auto">
              <a:xfrm>
                <a:off x="1279" y="1013"/>
                <a:ext cx="30" cy="30"/>
              </a:xfrm>
              <a:prstGeom prst="ellipse">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80" name="Line 2074"/>
              <p:cNvSpPr>
                <a:spLocks noChangeShapeType="1"/>
              </p:cNvSpPr>
              <p:nvPr/>
            </p:nvSpPr>
            <p:spPr bwMode="auto">
              <a:xfrm flipV="1">
                <a:off x="1333" y="909"/>
                <a:ext cx="1" cy="57"/>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81" name="Rectangle 2075"/>
              <p:cNvSpPr>
                <a:spLocks noChangeArrowheads="1"/>
              </p:cNvSpPr>
              <p:nvPr/>
            </p:nvSpPr>
            <p:spPr bwMode="auto">
              <a:xfrm>
                <a:off x="1272" y="769"/>
                <a:ext cx="6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X</a:t>
                </a:r>
                <a:endParaRPr lang="en-US" altLang="en-US" b="0"/>
              </a:p>
            </p:txBody>
          </p:sp>
          <p:sp>
            <p:nvSpPr>
              <p:cNvPr id="18482" name="Rectangle 2076"/>
              <p:cNvSpPr>
                <a:spLocks noChangeArrowheads="1"/>
              </p:cNvSpPr>
              <p:nvPr/>
            </p:nvSpPr>
            <p:spPr bwMode="auto">
              <a:xfrm>
                <a:off x="1356" y="821"/>
                <a:ext cx="4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1</a:t>
                </a:r>
                <a:endParaRPr lang="en-US" altLang="en-US" b="0"/>
              </a:p>
            </p:txBody>
          </p:sp>
          <p:sp>
            <p:nvSpPr>
              <p:cNvPr id="18483" name="Freeform 2077"/>
              <p:cNvSpPr>
                <a:spLocks/>
              </p:cNvSpPr>
              <p:nvPr/>
            </p:nvSpPr>
            <p:spPr bwMode="auto">
              <a:xfrm>
                <a:off x="1527" y="966"/>
                <a:ext cx="114" cy="100"/>
              </a:xfrm>
              <a:custGeom>
                <a:avLst/>
                <a:gdLst>
                  <a:gd name="T0" fmla="*/ 0 w 114"/>
                  <a:gd name="T1" fmla="*/ 0 h 100"/>
                  <a:gd name="T2" fmla="*/ 57 w 114"/>
                  <a:gd name="T3" fmla="*/ 100 h 100"/>
                  <a:gd name="T4" fmla="*/ 114 w 114"/>
                  <a:gd name="T5" fmla="*/ 0 h 100"/>
                  <a:gd name="T6" fmla="*/ 0 w 114"/>
                  <a:gd name="T7" fmla="*/ 0 h 100"/>
                  <a:gd name="T8" fmla="*/ 0 60000 65536"/>
                  <a:gd name="T9" fmla="*/ 0 60000 65536"/>
                  <a:gd name="T10" fmla="*/ 0 60000 65536"/>
                  <a:gd name="T11" fmla="*/ 0 60000 65536"/>
                  <a:gd name="T12" fmla="*/ 0 w 114"/>
                  <a:gd name="T13" fmla="*/ 0 h 100"/>
                  <a:gd name="T14" fmla="*/ 114 w 114"/>
                  <a:gd name="T15" fmla="*/ 100 h 100"/>
                </a:gdLst>
                <a:ahLst/>
                <a:cxnLst>
                  <a:cxn ang="T8">
                    <a:pos x="T0" y="T1"/>
                  </a:cxn>
                  <a:cxn ang="T9">
                    <a:pos x="T2" y="T3"/>
                  </a:cxn>
                  <a:cxn ang="T10">
                    <a:pos x="T4" y="T5"/>
                  </a:cxn>
                  <a:cxn ang="T11">
                    <a:pos x="T6" y="T7"/>
                  </a:cxn>
                </a:cxnLst>
                <a:rect l="T12" t="T13" r="T14" b="T15"/>
                <a:pathLst>
                  <a:path w="114" h="100">
                    <a:moveTo>
                      <a:pt x="0" y="0"/>
                    </a:moveTo>
                    <a:lnTo>
                      <a:pt x="57" y="100"/>
                    </a:lnTo>
                    <a:lnTo>
                      <a:pt x="114" y="0"/>
                    </a:ln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84" name="Oval 2078"/>
              <p:cNvSpPr>
                <a:spLocks noChangeArrowheads="1"/>
              </p:cNvSpPr>
              <p:nvPr/>
            </p:nvSpPr>
            <p:spPr bwMode="auto">
              <a:xfrm>
                <a:off x="1530" y="1013"/>
                <a:ext cx="30" cy="30"/>
              </a:xfrm>
              <a:prstGeom prst="ellipse">
                <a:avLst/>
              </a:pr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85" name="Line 2079"/>
              <p:cNvSpPr>
                <a:spLocks noChangeShapeType="1"/>
              </p:cNvSpPr>
              <p:nvPr/>
            </p:nvSpPr>
            <p:spPr bwMode="auto">
              <a:xfrm flipV="1">
                <a:off x="1584" y="909"/>
                <a:ext cx="1" cy="57"/>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86" name="Rectangle 2080"/>
              <p:cNvSpPr>
                <a:spLocks noChangeArrowheads="1"/>
              </p:cNvSpPr>
              <p:nvPr/>
            </p:nvSpPr>
            <p:spPr bwMode="auto">
              <a:xfrm>
                <a:off x="1523" y="769"/>
                <a:ext cx="6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X</a:t>
                </a:r>
                <a:endParaRPr lang="en-US" altLang="en-US" b="0"/>
              </a:p>
            </p:txBody>
          </p:sp>
          <p:sp>
            <p:nvSpPr>
              <p:cNvPr id="18487" name="Rectangle 2081"/>
              <p:cNvSpPr>
                <a:spLocks noChangeArrowheads="1"/>
              </p:cNvSpPr>
              <p:nvPr/>
            </p:nvSpPr>
            <p:spPr bwMode="auto">
              <a:xfrm>
                <a:off x="1606" y="821"/>
                <a:ext cx="4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0</a:t>
                </a:r>
                <a:endParaRPr lang="en-US" altLang="en-US" b="0"/>
              </a:p>
            </p:txBody>
          </p:sp>
          <p:sp>
            <p:nvSpPr>
              <p:cNvPr id="18488" name="Freeform 2082"/>
              <p:cNvSpPr>
                <a:spLocks/>
              </p:cNvSpPr>
              <p:nvPr/>
            </p:nvSpPr>
            <p:spPr bwMode="auto">
              <a:xfrm>
                <a:off x="854" y="1029"/>
                <a:ext cx="54" cy="2308"/>
              </a:xfrm>
              <a:custGeom>
                <a:avLst/>
                <a:gdLst>
                  <a:gd name="T0" fmla="*/ 0 w 54"/>
                  <a:gd name="T1" fmla="*/ 0 h 2308"/>
                  <a:gd name="T2" fmla="*/ 54 w 54"/>
                  <a:gd name="T3" fmla="*/ 57 h 2308"/>
                  <a:gd name="T4" fmla="*/ 54 w 54"/>
                  <a:gd name="T5" fmla="*/ 2308 h 2308"/>
                  <a:gd name="T6" fmla="*/ 0 60000 65536"/>
                  <a:gd name="T7" fmla="*/ 0 60000 65536"/>
                  <a:gd name="T8" fmla="*/ 0 60000 65536"/>
                  <a:gd name="T9" fmla="*/ 0 w 54"/>
                  <a:gd name="T10" fmla="*/ 0 h 2308"/>
                  <a:gd name="T11" fmla="*/ 54 w 54"/>
                  <a:gd name="T12" fmla="*/ 2308 h 2308"/>
                </a:gdLst>
                <a:ahLst/>
                <a:cxnLst>
                  <a:cxn ang="T6">
                    <a:pos x="T0" y="T1"/>
                  </a:cxn>
                  <a:cxn ang="T7">
                    <a:pos x="T2" y="T3"/>
                  </a:cxn>
                  <a:cxn ang="T8">
                    <a:pos x="T4" y="T5"/>
                  </a:cxn>
                </a:cxnLst>
                <a:rect l="T9" t="T10" r="T11" b="T12"/>
                <a:pathLst>
                  <a:path w="54" h="2308">
                    <a:moveTo>
                      <a:pt x="0" y="0"/>
                    </a:moveTo>
                    <a:lnTo>
                      <a:pt x="54" y="57"/>
                    </a:lnTo>
                    <a:lnTo>
                      <a:pt x="54" y="2308"/>
                    </a:lnTo>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89" name="Freeform 2083"/>
              <p:cNvSpPr>
                <a:spLocks/>
              </p:cNvSpPr>
              <p:nvPr/>
            </p:nvSpPr>
            <p:spPr bwMode="auto">
              <a:xfrm>
                <a:off x="1105" y="1029"/>
                <a:ext cx="54" cy="2308"/>
              </a:xfrm>
              <a:custGeom>
                <a:avLst/>
                <a:gdLst>
                  <a:gd name="T0" fmla="*/ 0 w 54"/>
                  <a:gd name="T1" fmla="*/ 0 h 2308"/>
                  <a:gd name="T2" fmla="*/ 54 w 54"/>
                  <a:gd name="T3" fmla="*/ 57 h 2308"/>
                  <a:gd name="T4" fmla="*/ 54 w 54"/>
                  <a:gd name="T5" fmla="*/ 2308 h 2308"/>
                  <a:gd name="T6" fmla="*/ 0 60000 65536"/>
                  <a:gd name="T7" fmla="*/ 0 60000 65536"/>
                  <a:gd name="T8" fmla="*/ 0 60000 65536"/>
                  <a:gd name="T9" fmla="*/ 0 w 54"/>
                  <a:gd name="T10" fmla="*/ 0 h 2308"/>
                  <a:gd name="T11" fmla="*/ 54 w 54"/>
                  <a:gd name="T12" fmla="*/ 2308 h 2308"/>
                </a:gdLst>
                <a:ahLst/>
                <a:cxnLst>
                  <a:cxn ang="T6">
                    <a:pos x="T0" y="T1"/>
                  </a:cxn>
                  <a:cxn ang="T7">
                    <a:pos x="T2" y="T3"/>
                  </a:cxn>
                  <a:cxn ang="T8">
                    <a:pos x="T4" y="T5"/>
                  </a:cxn>
                </a:cxnLst>
                <a:rect l="T9" t="T10" r="T11" b="T12"/>
                <a:pathLst>
                  <a:path w="54" h="2308">
                    <a:moveTo>
                      <a:pt x="0" y="0"/>
                    </a:moveTo>
                    <a:lnTo>
                      <a:pt x="54" y="57"/>
                    </a:lnTo>
                    <a:lnTo>
                      <a:pt x="54" y="2308"/>
                    </a:lnTo>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90" name="Freeform 2084"/>
              <p:cNvSpPr>
                <a:spLocks/>
              </p:cNvSpPr>
              <p:nvPr/>
            </p:nvSpPr>
            <p:spPr bwMode="auto">
              <a:xfrm>
                <a:off x="1356" y="1029"/>
                <a:ext cx="54" cy="2308"/>
              </a:xfrm>
              <a:custGeom>
                <a:avLst/>
                <a:gdLst>
                  <a:gd name="T0" fmla="*/ 0 w 54"/>
                  <a:gd name="T1" fmla="*/ 0 h 2308"/>
                  <a:gd name="T2" fmla="*/ 54 w 54"/>
                  <a:gd name="T3" fmla="*/ 57 h 2308"/>
                  <a:gd name="T4" fmla="*/ 54 w 54"/>
                  <a:gd name="T5" fmla="*/ 2308 h 2308"/>
                  <a:gd name="T6" fmla="*/ 0 60000 65536"/>
                  <a:gd name="T7" fmla="*/ 0 60000 65536"/>
                  <a:gd name="T8" fmla="*/ 0 60000 65536"/>
                  <a:gd name="T9" fmla="*/ 0 w 54"/>
                  <a:gd name="T10" fmla="*/ 0 h 2308"/>
                  <a:gd name="T11" fmla="*/ 54 w 54"/>
                  <a:gd name="T12" fmla="*/ 2308 h 2308"/>
                </a:gdLst>
                <a:ahLst/>
                <a:cxnLst>
                  <a:cxn ang="T6">
                    <a:pos x="T0" y="T1"/>
                  </a:cxn>
                  <a:cxn ang="T7">
                    <a:pos x="T2" y="T3"/>
                  </a:cxn>
                  <a:cxn ang="T8">
                    <a:pos x="T4" y="T5"/>
                  </a:cxn>
                </a:cxnLst>
                <a:rect l="T9" t="T10" r="T11" b="T12"/>
                <a:pathLst>
                  <a:path w="54" h="2308">
                    <a:moveTo>
                      <a:pt x="0" y="0"/>
                    </a:moveTo>
                    <a:lnTo>
                      <a:pt x="54" y="57"/>
                    </a:lnTo>
                    <a:lnTo>
                      <a:pt x="54" y="2308"/>
                    </a:lnTo>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91" name="Freeform 2085"/>
              <p:cNvSpPr>
                <a:spLocks/>
              </p:cNvSpPr>
              <p:nvPr/>
            </p:nvSpPr>
            <p:spPr bwMode="auto">
              <a:xfrm>
                <a:off x="1607" y="1029"/>
                <a:ext cx="54" cy="2308"/>
              </a:xfrm>
              <a:custGeom>
                <a:avLst/>
                <a:gdLst>
                  <a:gd name="T0" fmla="*/ 0 w 54"/>
                  <a:gd name="T1" fmla="*/ 0 h 2308"/>
                  <a:gd name="T2" fmla="*/ 54 w 54"/>
                  <a:gd name="T3" fmla="*/ 57 h 2308"/>
                  <a:gd name="T4" fmla="*/ 54 w 54"/>
                  <a:gd name="T5" fmla="*/ 2308 h 2308"/>
                  <a:gd name="T6" fmla="*/ 0 60000 65536"/>
                  <a:gd name="T7" fmla="*/ 0 60000 65536"/>
                  <a:gd name="T8" fmla="*/ 0 60000 65536"/>
                  <a:gd name="T9" fmla="*/ 0 w 54"/>
                  <a:gd name="T10" fmla="*/ 0 h 2308"/>
                  <a:gd name="T11" fmla="*/ 54 w 54"/>
                  <a:gd name="T12" fmla="*/ 2308 h 2308"/>
                </a:gdLst>
                <a:ahLst/>
                <a:cxnLst>
                  <a:cxn ang="T6">
                    <a:pos x="T0" y="T1"/>
                  </a:cxn>
                  <a:cxn ang="T7">
                    <a:pos x="T2" y="T3"/>
                  </a:cxn>
                  <a:cxn ang="T8">
                    <a:pos x="T4" y="T5"/>
                  </a:cxn>
                </a:cxnLst>
                <a:rect l="T9" t="T10" r="T11" b="T12"/>
                <a:pathLst>
                  <a:path w="54" h="2308">
                    <a:moveTo>
                      <a:pt x="0" y="0"/>
                    </a:moveTo>
                    <a:lnTo>
                      <a:pt x="54" y="57"/>
                    </a:lnTo>
                    <a:lnTo>
                      <a:pt x="54" y="2308"/>
                    </a:lnTo>
                  </a:path>
                </a:pathLst>
              </a:cu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92" name="Line 2086"/>
              <p:cNvSpPr>
                <a:spLocks noChangeShapeType="1"/>
              </p:cNvSpPr>
              <p:nvPr/>
            </p:nvSpPr>
            <p:spPr bwMode="auto">
              <a:xfrm>
                <a:off x="2100" y="1066"/>
                <a:ext cx="1" cy="235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93" name="Line 2087"/>
              <p:cNvSpPr>
                <a:spLocks noChangeShapeType="1"/>
              </p:cNvSpPr>
              <p:nvPr/>
            </p:nvSpPr>
            <p:spPr bwMode="auto">
              <a:xfrm>
                <a:off x="2367" y="1066"/>
                <a:ext cx="1" cy="235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94" name="Line 2088"/>
              <p:cNvSpPr>
                <a:spLocks noChangeShapeType="1"/>
              </p:cNvSpPr>
              <p:nvPr/>
            </p:nvSpPr>
            <p:spPr bwMode="auto">
              <a:xfrm>
                <a:off x="2233" y="1066"/>
                <a:ext cx="1" cy="235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95" name="Line 2089"/>
              <p:cNvSpPr>
                <a:spLocks noChangeShapeType="1"/>
              </p:cNvSpPr>
              <p:nvPr/>
            </p:nvSpPr>
            <p:spPr bwMode="auto">
              <a:xfrm>
                <a:off x="2501" y="1066"/>
                <a:ext cx="1" cy="235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96" name="Freeform 2090"/>
              <p:cNvSpPr>
                <a:spLocks/>
              </p:cNvSpPr>
              <p:nvPr/>
            </p:nvSpPr>
            <p:spPr bwMode="auto">
              <a:xfrm>
                <a:off x="1802" y="1093"/>
                <a:ext cx="137" cy="107"/>
              </a:xfrm>
              <a:custGeom>
                <a:avLst/>
                <a:gdLst>
                  <a:gd name="T0" fmla="*/ 0 w 41"/>
                  <a:gd name="T1" fmla="*/ 0 h 32"/>
                  <a:gd name="T2" fmla="*/ 35039 w 41"/>
                  <a:gd name="T3" fmla="*/ 0 h 32"/>
                  <a:gd name="T4" fmla="*/ 57079 w 41"/>
                  <a:gd name="T5" fmla="*/ 22617 h 32"/>
                  <a:gd name="T6" fmla="*/ 35039 w 41"/>
                  <a:gd name="T7" fmla="*/ 44746 h 32"/>
                  <a:gd name="T8" fmla="*/ 0 w 41"/>
                  <a:gd name="T9" fmla="*/ 4474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497" name="Line 2091"/>
              <p:cNvSpPr>
                <a:spLocks noChangeShapeType="1"/>
              </p:cNvSpPr>
              <p:nvPr/>
            </p:nvSpPr>
            <p:spPr bwMode="auto">
              <a:xfrm>
                <a:off x="733" y="1147"/>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498" name="Oval 2092"/>
              <p:cNvSpPr>
                <a:spLocks noChangeArrowheads="1"/>
              </p:cNvSpPr>
              <p:nvPr/>
            </p:nvSpPr>
            <p:spPr bwMode="auto">
              <a:xfrm>
                <a:off x="2076" y="112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99" name="Oval 2093"/>
              <p:cNvSpPr>
                <a:spLocks noChangeArrowheads="1"/>
              </p:cNvSpPr>
              <p:nvPr/>
            </p:nvSpPr>
            <p:spPr bwMode="auto">
              <a:xfrm>
                <a:off x="2210" y="112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00" name="Line 2094"/>
              <p:cNvSpPr>
                <a:spLocks noChangeShapeType="1"/>
              </p:cNvSpPr>
              <p:nvPr/>
            </p:nvSpPr>
            <p:spPr bwMode="auto">
              <a:xfrm>
                <a:off x="1939" y="1147"/>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01" name="Freeform 2095"/>
              <p:cNvSpPr>
                <a:spLocks/>
              </p:cNvSpPr>
              <p:nvPr/>
            </p:nvSpPr>
            <p:spPr bwMode="auto">
              <a:xfrm>
                <a:off x="1802" y="1234"/>
                <a:ext cx="137" cy="110"/>
              </a:xfrm>
              <a:custGeom>
                <a:avLst/>
                <a:gdLst>
                  <a:gd name="T0" fmla="*/ 0 w 41"/>
                  <a:gd name="T1" fmla="*/ 0 h 33"/>
                  <a:gd name="T2" fmla="*/ 35039 w 41"/>
                  <a:gd name="T3" fmla="*/ 0 h 33"/>
                  <a:gd name="T4" fmla="*/ 57079 w 41"/>
                  <a:gd name="T5" fmla="*/ 23443 h 33"/>
                  <a:gd name="T6" fmla="*/ 35039 w 41"/>
                  <a:gd name="T7" fmla="*/ 45300 h 33"/>
                  <a:gd name="T8" fmla="*/ 0 w 41"/>
                  <a:gd name="T9" fmla="*/ 45300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02" name="Line 2096"/>
              <p:cNvSpPr>
                <a:spLocks noChangeShapeType="1"/>
              </p:cNvSpPr>
              <p:nvPr/>
            </p:nvSpPr>
            <p:spPr bwMode="auto">
              <a:xfrm>
                <a:off x="733" y="1291"/>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03" name="Oval 2097"/>
              <p:cNvSpPr>
                <a:spLocks noChangeArrowheads="1"/>
              </p:cNvSpPr>
              <p:nvPr/>
            </p:nvSpPr>
            <p:spPr bwMode="auto">
              <a:xfrm>
                <a:off x="2076" y="126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04" name="Oval 2098"/>
              <p:cNvSpPr>
                <a:spLocks noChangeArrowheads="1"/>
              </p:cNvSpPr>
              <p:nvPr/>
            </p:nvSpPr>
            <p:spPr bwMode="auto">
              <a:xfrm>
                <a:off x="2210" y="126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05" name="Oval 2099"/>
              <p:cNvSpPr>
                <a:spLocks noChangeArrowheads="1"/>
              </p:cNvSpPr>
              <p:nvPr/>
            </p:nvSpPr>
            <p:spPr bwMode="auto">
              <a:xfrm>
                <a:off x="2478" y="126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06" name="Line 2100"/>
              <p:cNvSpPr>
                <a:spLocks noChangeShapeType="1"/>
              </p:cNvSpPr>
              <p:nvPr/>
            </p:nvSpPr>
            <p:spPr bwMode="auto">
              <a:xfrm>
                <a:off x="1939" y="1291"/>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07" name="Freeform 2101"/>
              <p:cNvSpPr>
                <a:spLocks/>
              </p:cNvSpPr>
              <p:nvPr/>
            </p:nvSpPr>
            <p:spPr bwMode="auto">
              <a:xfrm>
                <a:off x="1802" y="1378"/>
                <a:ext cx="137" cy="107"/>
              </a:xfrm>
              <a:custGeom>
                <a:avLst/>
                <a:gdLst>
                  <a:gd name="T0" fmla="*/ 0 w 41"/>
                  <a:gd name="T1" fmla="*/ 0 h 32"/>
                  <a:gd name="T2" fmla="*/ 35039 w 41"/>
                  <a:gd name="T3" fmla="*/ 0 h 32"/>
                  <a:gd name="T4" fmla="*/ 57079 w 41"/>
                  <a:gd name="T5" fmla="*/ 22617 h 32"/>
                  <a:gd name="T6" fmla="*/ 35039 w 41"/>
                  <a:gd name="T7" fmla="*/ 44746 h 32"/>
                  <a:gd name="T8" fmla="*/ 0 w 41"/>
                  <a:gd name="T9" fmla="*/ 4474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08" name="Line 2102"/>
              <p:cNvSpPr>
                <a:spLocks noChangeShapeType="1"/>
              </p:cNvSpPr>
              <p:nvPr/>
            </p:nvSpPr>
            <p:spPr bwMode="auto">
              <a:xfrm>
                <a:off x="733" y="1431"/>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09" name="Oval 2103"/>
              <p:cNvSpPr>
                <a:spLocks noChangeArrowheads="1"/>
              </p:cNvSpPr>
              <p:nvPr/>
            </p:nvSpPr>
            <p:spPr bwMode="auto">
              <a:xfrm>
                <a:off x="2076" y="140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0" name="Oval 2104"/>
              <p:cNvSpPr>
                <a:spLocks noChangeArrowheads="1"/>
              </p:cNvSpPr>
              <p:nvPr/>
            </p:nvSpPr>
            <p:spPr bwMode="auto">
              <a:xfrm>
                <a:off x="2210" y="140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1" name="Oval 2105"/>
              <p:cNvSpPr>
                <a:spLocks noChangeArrowheads="1"/>
              </p:cNvSpPr>
              <p:nvPr/>
            </p:nvSpPr>
            <p:spPr bwMode="auto">
              <a:xfrm>
                <a:off x="2344" y="140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2" name="Oval 2106"/>
              <p:cNvSpPr>
                <a:spLocks noChangeArrowheads="1"/>
              </p:cNvSpPr>
              <p:nvPr/>
            </p:nvSpPr>
            <p:spPr bwMode="auto">
              <a:xfrm>
                <a:off x="2478" y="140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3" name="Line 2107"/>
              <p:cNvSpPr>
                <a:spLocks noChangeShapeType="1"/>
              </p:cNvSpPr>
              <p:nvPr/>
            </p:nvSpPr>
            <p:spPr bwMode="auto">
              <a:xfrm>
                <a:off x="1939" y="1431"/>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14" name="Freeform 2108"/>
              <p:cNvSpPr>
                <a:spLocks/>
              </p:cNvSpPr>
              <p:nvPr/>
            </p:nvSpPr>
            <p:spPr bwMode="auto">
              <a:xfrm>
                <a:off x="1802" y="1518"/>
                <a:ext cx="137" cy="111"/>
              </a:xfrm>
              <a:custGeom>
                <a:avLst/>
                <a:gdLst>
                  <a:gd name="T0" fmla="*/ 0 w 41"/>
                  <a:gd name="T1" fmla="*/ 0 h 33"/>
                  <a:gd name="T2" fmla="*/ 35039 w 41"/>
                  <a:gd name="T3" fmla="*/ 0 h 33"/>
                  <a:gd name="T4" fmla="*/ 57079 w 41"/>
                  <a:gd name="T5" fmla="*/ 23297 h 33"/>
                  <a:gd name="T6" fmla="*/ 35039 w 41"/>
                  <a:gd name="T7" fmla="*/ 47757 h 33"/>
                  <a:gd name="T8" fmla="*/ 0 w 41"/>
                  <a:gd name="T9" fmla="*/ 4775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15" name="Line 2109"/>
              <p:cNvSpPr>
                <a:spLocks noChangeShapeType="1"/>
              </p:cNvSpPr>
              <p:nvPr/>
            </p:nvSpPr>
            <p:spPr bwMode="auto">
              <a:xfrm>
                <a:off x="733" y="1572"/>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16" name="Oval 2110"/>
              <p:cNvSpPr>
                <a:spLocks noChangeArrowheads="1"/>
              </p:cNvSpPr>
              <p:nvPr/>
            </p:nvSpPr>
            <p:spPr bwMode="auto">
              <a:xfrm>
                <a:off x="2076" y="154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7" name="Oval 2111"/>
              <p:cNvSpPr>
                <a:spLocks noChangeArrowheads="1"/>
              </p:cNvSpPr>
              <p:nvPr/>
            </p:nvSpPr>
            <p:spPr bwMode="auto">
              <a:xfrm>
                <a:off x="2210" y="154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8" name="Oval 2112"/>
              <p:cNvSpPr>
                <a:spLocks noChangeArrowheads="1"/>
              </p:cNvSpPr>
              <p:nvPr/>
            </p:nvSpPr>
            <p:spPr bwMode="auto">
              <a:xfrm>
                <a:off x="2344" y="154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19" name="Oval 2113"/>
              <p:cNvSpPr>
                <a:spLocks noChangeArrowheads="1"/>
              </p:cNvSpPr>
              <p:nvPr/>
            </p:nvSpPr>
            <p:spPr bwMode="auto">
              <a:xfrm>
                <a:off x="2478" y="154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20" name="Line 2114"/>
              <p:cNvSpPr>
                <a:spLocks noChangeShapeType="1"/>
              </p:cNvSpPr>
              <p:nvPr/>
            </p:nvSpPr>
            <p:spPr bwMode="auto">
              <a:xfrm>
                <a:off x="1939" y="1572"/>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21" name="Freeform 2115"/>
              <p:cNvSpPr>
                <a:spLocks/>
              </p:cNvSpPr>
              <p:nvPr/>
            </p:nvSpPr>
            <p:spPr bwMode="auto">
              <a:xfrm>
                <a:off x="1802" y="1662"/>
                <a:ext cx="137" cy="107"/>
              </a:xfrm>
              <a:custGeom>
                <a:avLst/>
                <a:gdLst>
                  <a:gd name="T0" fmla="*/ 0 w 41"/>
                  <a:gd name="T1" fmla="*/ 0 h 32"/>
                  <a:gd name="T2" fmla="*/ 35039 w 41"/>
                  <a:gd name="T3" fmla="*/ 0 h 32"/>
                  <a:gd name="T4" fmla="*/ 57079 w 41"/>
                  <a:gd name="T5" fmla="*/ 22617 h 32"/>
                  <a:gd name="T6" fmla="*/ 35039 w 41"/>
                  <a:gd name="T7" fmla="*/ 44746 h 32"/>
                  <a:gd name="T8" fmla="*/ 0 w 41"/>
                  <a:gd name="T9" fmla="*/ 4474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22" name="Line 2116"/>
              <p:cNvSpPr>
                <a:spLocks noChangeShapeType="1"/>
              </p:cNvSpPr>
              <p:nvPr/>
            </p:nvSpPr>
            <p:spPr bwMode="auto">
              <a:xfrm>
                <a:off x="733" y="1716"/>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23" name="Oval 2117"/>
              <p:cNvSpPr>
                <a:spLocks noChangeArrowheads="1"/>
              </p:cNvSpPr>
              <p:nvPr/>
            </p:nvSpPr>
            <p:spPr bwMode="auto">
              <a:xfrm>
                <a:off x="2076" y="169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24" name="Oval 2118"/>
              <p:cNvSpPr>
                <a:spLocks noChangeArrowheads="1"/>
              </p:cNvSpPr>
              <p:nvPr/>
            </p:nvSpPr>
            <p:spPr bwMode="auto">
              <a:xfrm>
                <a:off x="2210" y="169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25" name="Line 2119"/>
              <p:cNvSpPr>
                <a:spLocks noChangeShapeType="1"/>
              </p:cNvSpPr>
              <p:nvPr/>
            </p:nvSpPr>
            <p:spPr bwMode="auto">
              <a:xfrm>
                <a:off x="1939" y="1716"/>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26" name="Freeform 2120"/>
              <p:cNvSpPr>
                <a:spLocks/>
              </p:cNvSpPr>
              <p:nvPr/>
            </p:nvSpPr>
            <p:spPr bwMode="auto">
              <a:xfrm>
                <a:off x="1802" y="1803"/>
                <a:ext cx="137" cy="110"/>
              </a:xfrm>
              <a:custGeom>
                <a:avLst/>
                <a:gdLst>
                  <a:gd name="T0" fmla="*/ 0 w 41"/>
                  <a:gd name="T1" fmla="*/ 0 h 33"/>
                  <a:gd name="T2" fmla="*/ 35039 w 41"/>
                  <a:gd name="T3" fmla="*/ 0 h 33"/>
                  <a:gd name="T4" fmla="*/ 57079 w 41"/>
                  <a:gd name="T5" fmla="*/ 21857 h 33"/>
                  <a:gd name="T6" fmla="*/ 35039 w 41"/>
                  <a:gd name="T7" fmla="*/ 45300 h 33"/>
                  <a:gd name="T8" fmla="*/ 0 w 41"/>
                  <a:gd name="T9" fmla="*/ 45300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27" name="Line 2121"/>
              <p:cNvSpPr>
                <a:spLocks noChangeShapeType="1"/>
              </p:cNvSpPr>
              <p:nvPr/>
            </p:nvSpPr>
            <p:spPr bwMode="auto">
              <a:xfrm>
                <a:off x="733" y="1856"/>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28" name="Oval 2122"/>
              <p:cNvSpPr>
                <a:spLocks noChangeArrowheads="1"/>
              </p:cNvSpPr>
              <p:nvPr/>
            </p:nvSpPr>
            <p:spPr bwMode="auto">
              <a:xfrm>
                <a:off x="2076" y="183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29" name="Oval 2123"/>
              <p:cNvSpPr>
                <a:spLocks noChangeArrowheads="1"/>
              </p:cNvSpPr>
              <p:nvPr/>
            </p:nvSpPr>
            <p:spPr bwMode="auto">
              <a:xfrm>
                <a:off x="2210" y="183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30" name="Line 2124"/>
              <p:cNvSpPr>
                <a:spLocks noChangeShapeType="1"/>
              </p:cNvSpPr>
              <p:nvPr/>
            </p:nvSpPr>
            <p:spPr bwMode="auto">
              <a:xfrm>
                <a:off x="1939" y="1856"/>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31" name="Freeform 2125"/>
              <p:cNvSpPr>
                <a:spLocks/>
              </p:cNvSpPr>
              <p:nvPr/>
            </p:nvSpPr>
            <p:spPr bwMode="auto">
              <a:xfrm>
                <a:off x="1802" y="1944"/>
                <a:ext cx="137" cy="110"/>
              </a:xfrm>
              <a:custGeom>
                <a:avLst/>
                <a:gdLst>
                  <a:gd name="T0" fmla="*/ 0 w 41"/>
                  <a:gd name="T1" fmla="*/ 0 h 33"/>
                  <a:gd name="T2" fmla="*/ 35039 w 41"/>
                  <a:gd name="T3" fmla="*/ 0 h 33"/>
                  <a:gd name="T4" fmla="*/ 57079 w 41"/>
                  <a:gd name="T5" fmla="*/ 23443 h 33"/>
                  <a:gd name="T6" fmla="*/ 35039 w 41"/>
                  <a:gd name="T7" fmla="*/ 45300 h 33"/>
                  <a:gd name="T8" fmla="*/ 0 w 41"/>
                  <a:gd name="T9" fmla="*/ 45300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32" name="Line 2126"/>
              <p:cNvSpPr>
                <a:spLocks noChangeShapeType="1"/>
              </p:cNvSpPr>
              <p:nvPr/>
            </p:nvSpPr>
            <p:spPr bwMode="auto">
              <a:xfrm>
                <a:off x="733" y="2000"/>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33" name="Oval 2127"/>
              <p:cNvSpPr>
                <a:spLocks noChangeArrowheads="1"/>
              </p:cNvSpPr>
              <p:nvPr/>
            </p:nvSpPr>
            <p:spPr bwMode="auto">
              <a:xfrm>
                <a:off x="2076" y="197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34" name="Oval 2128"/>
              <p:cNvSpPr>
                <a:spLocks noChangeArrowheads="1"/>
              </p:cNvSpPr>
              <p:nvPr/>
            </p:nvSpPr>
            <p:spPr bwMode="auto">
              <a:xfrm>
                <a:off x="2210" y="197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35" name="Line 2129"/>
              <p:cNvSpPr>
                <a:spLocks noChangeShapeType="1"/>
              </p:cNvSpPr>
              <p:nvPr/>
            </p:nvSpPr>
            <p:spPr bwMode="auto">
              <a:xfrm>
                <a:off x="1939" y="2000"/>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36" name="Freeform 2130"/>
              <p:cNvSpPr>
                <a:spLocks/>
              </p:cNvSpPr>
              <p:nvPr/>
            </p:nvSpPr>
            <p:spPr bwMode="auto">
              <a:xfrm>
                <a:off x="1802" y="2088"/>
                <a:ext cx="137" cy="107"/>
              </a:xfrm>
              <a:custGeom>
                <a:avLst/>
                <a:gdLst>
                  <a:gd name="T0" fmla="*/ 0 w 41"/>
                  <a:gd name="T1" fmla="*/ 0 h 32"/>
                  <a:gd name="T2" fmla="*/ 35039 w 41"/>
                  <a:gd name="T3" fmla="*/ 0 h 32"/>
                  <a:gd name="T4" fmla="*/ 57079 w 41"/>
                  <a:gd name="T5" fmla="*/ 22617 h 32"/>
                  <a:gd name="T6" fmla="*/ 35039 w 41"/>
                  <a:gd name="T7" fmla="*/ 44746 h 32"/>
                  <a:gd name="T8" fmla="*/ 0 w 41"/>
                  <a:gd name="T9" fmla="*/ 4474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37" name="Line 2131"/>
              <p:cNvSpPr>
                <a:spLocks noChangeShapeType="1"/>
              </p:cNvSpPr>
              <p:nvPr/>
            </p:nvSpPr>
            <p:spPr bwMode="auto">
              <a:xfrm>
                <a:off x="733" y="2141"/>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38" name="Oval 2132"/>
              <p:cNvSpPr>
                <a:spLocks noChangeArrowheads="1"/>
              </p:cNvSpPr>
              <p:nvPr/>
            </p:nvSpPr>
            <p:spPr bwMode="auto">
              <a:xfrm>
                <a:off x="2076" y="211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39" name="Oval 2133"/>
              <p:cNvSpPr>
                <a:spLocks noChangeArrowheads="1"/>
              </p:cNvSpPr>
              <p:nvPr/>
            </p:nvSpPr>
            <p:spPr bwMode="auto">
              <a:xfrm>
                <a:off x="2210" y="211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40" name="Line 2134"/>
              <p:cNvSpPr>
                <a:spLocks noChangeShapeType="1"/>
              </p:cNvSpPr>
              <p:nvPr/>
            </p:nvSpPr>
            <p:spPr bwMode="auto">
              <a:xfrm>
                <a:off x="1939" y="2141"/>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41" name="Freeform 2135"/>
              <p:cNvSpPr>
                <a:spLocks/>
              </p:cNvSpPr>
              <p:nvPr/>
            </p:nvSpPr>
            <p:spPr bwMode="auto">
              <a:xfrm>
                <a:off x="1802" y="2228"/>
                <a:ext cx="137" cy="111"/>
              </a:xfrm>
              <a:custGeom>
                <a:avLst/>
                <a:gdLst>
                  <a:gd name="T0" fmla="*/ 0 w 41"/>
                  <a:gd name="T1" fmla="*/ 0 h 33"/>
                  <a:gd name="T2" fmla="*/ 35039 w 41"/>
                  <a:gd name="T3" fmla="*/ 0 h 33"/>
                  <a:gd name="T4" fmla="*/ 57079 w 41"/>
                  <a:gd name="T5" fmla="*/ 23297 h 33"/>
                  <a:gd name="T6" fmla="*/ 35039 w 41"/>
                  <a:gd name="T7" fmla="*/ 47757 h 33"/>
                  <a:gd name="T8" fmla="*/ 0 w 41"/>
                  <a:gd name="T9" fmla="*/ 4775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42" name="Line 2136"/>
              <p:cNvSpPr>
                <a:spLocks noChangeShapeType="1"/>
              </p:cNvSpPr>
              <p:nvPr/>
            </p:nvSpPr>
            <p:spPr bwMode="auto">
              <a:xfrm>
                <a:off x="733" y="2282"/>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43" name="Oval 2137"/>
              <p:cNvSpPr>
                <a:spLocks noChangeArrowheads="1"/>
              </p:cNvSpPr>
              <p:nvPr/>
            </p:nvSpPr>
            <p:spPr bwMode="auto">
              <a:xfrm>
                <a:off x="2076" y="225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44" name="Oval 2138"/>
              <p:cNvSpPr>
                <a:spLocks noChangeArrowheads="1"/>
              </p:cNvSpPr>
              <p:nvPr/>
            </p:nvSpPr>
            <p:spPr bwMode="auto">
              <a:xfrm>
                <a:off x="2210" y="225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45" name="Oval 2139"/>
              <p:cNvSpPr>
                <a:spLocks noChangeArrowheads="1"/>
              </p:cNvSpPr>
              <p:nvPr/>
            </p:nvSpPr>
            <p:spPr bwMode="auto">
              <a:xfrm>
                <a:off x="2344" y="225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46" name="Oval 2140"/>
              <p:cNvSpPr>
                <a:spLocks noChangeArrowheads="1"/>
              </p:cNvSpPr>
              <p:nvPr/>
            </p:nvSpPr>
            <p:spPr bwMode="auto">
              <a:xfrm>
                <a:off x="2478" y="2258"/>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47" name="Line 2141"/>
              <p:cNvSpPr>
                <a:spLocks noChangeShapeType="1"/>
              </p:cNvSpPr>
              <p:nvPr/>
            </p:nvSpPr>
            <p:spPr bwMode="auto">
              <a:xfrm>
                <a:off x="1939" y="2282"/>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48" name="Freeform 2142"/>
              <p:cNvSpPr>
                <a:spLocks/>
              </p:cNvSpPr>
              <p:nvPr/>
            </p:nvSpPr>
            <p:spPr bwMode="auto">
              <a:xfrm>
                <a:off x="1802" y="2372"/>
                <a:ext cx="137" cy="107"/>
              </a:xfrm>
              <a:custGeom>
                <a:avLst/>
                <a:gdLst>
                  <a:gd name="T0" fmla="*/ 0 w 41"/>
                  <a:gd name="T1" fmla="*/ 0 h 32"/>
                  <a:gd name="T2" fmla="*/ 35039 w 41"/>
                  <a:gd name="T3" fmla="*/ 0 h 32"/>
                  <a:gd name="T4" fmla="*/ 57079 w 41"/>
                  <a:gd name="T5" fmla="*/ 22617 h 32"/>
                  <a:gd name="T6" fmla="*/ 35039 w 41"/>
                  <a:gd name="T7" fmla="*/ 44746 h 32"/>
                  <a:gd name="T8" fmla="*/ 0 w 41"/>
                  <a:gd name="T9" fmla="*/ 4474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49" name="Line 2143"/>
              <p:cNvSpPr>
                <a:spLocks noChangeShapeType="1"/>
              </p:cNvSpPr>
              <p:nvPr/>
            </p:nvSpPr>
            <p:spPr bwMode="auto">
              <a:xfrm>
                <a:off x="733" y="2426"/>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50" name="Oval 2144"/>
              <p:cNvSpPr>
                <a:spLocks noChangeArrowheads="1"/>
              </p:cNvSpPr>
              <p:nvPr/>
            </p:nvSpPr>
            <p:spPr bwMode="auto">
              <a:xfrm>
                <a:off x="2076" y="240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51" name="Oval 2145"/>
              <p:cNvSpPr>
                <a:spLocks noChangeArrowheads="1"/>
              </p:cNvSpPr>
              <p:nvPr/>
            </p:nvSpPr>
            <p:spPr bwMode="auto">
              <a:xfrm>
                <a:off x="2210" y="240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52" name="Oval 2146"/>
              <p:cNvSpPr>
                <a:spLocks noChangeArrowheads="1"/>
              </p:cNvSpPr>
              <p:nvPr/>
            </p:nvSpPr>
            <p:spPr bwMode="auto">
              <a:xfrm>
                <a:off x="2344" y="240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53" name="Oval 2147"/>
              <p:cNvSpPr>
                <a:spLocks noChangeArrowheads="1"/>
              </p:cNvSpPr>
              <p:nvPr/>
            </p:nvSpPr>
            <p:spPr bwMode="auto">
              <a:xfrm>
                <a:off x="2478" y="240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54" name="Line 2148"/>
              <p:cNvSpPr>
                <a:spLocks noChangeShapeType="1"/>
              </p:cNvSpPr>
              <p:nvPr/>
            </p:nvSpPr>
            <p:spPr bwMode="auto">
              <a:xfrm>
                <a:off x="1939" y="2426"/>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55" name="Freeform 2149"/>
              <p:cNvSpPr>
                <a:spLocks/>
              </p:cNvSpPr>
              <p:nvPr/>
            </p:nvSpPr>
            <p:spPr bwMode="auto">
              <a:xfrm>
                <a:off x="1802" y="2513"/>
                <a:ext cx="137" cy="110"/>
              </a:xfrm>
              <a:custGeom>
                <a:avLst/>
                <a:gdLst>
                  <a:gd name="T0" fmla="*/ 0 w 41"/>
                  <a:gd name="T1" fmla="*/ 0 h 33"/>
                  <a:gd name="T2" fmla="*/ 35039 w 41"/>
                  <a:gd name="T3" fmla="*/ 0 h 33"/>
                  <a:gd name="T4" fmla="*/ 57079 w 41"/>
                  <a:gd name="T5" fmla="*/ 21857 h 33"/>
                  <a:gd name="T6" fmla="*/ 35039 w 41"/>
                  <a:gd name="T7" fmla="*/ 45300 h 33"/>
                  <a:gd name="T8" fmla="*/ 0 w 41"/>
                  <a:gd name="T9" fmla="*/ 45300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56" name="Line 2150"/>
              <p:cNvSpPr>
                <a:spLocks noChangeShapeType="1"/>
              </p:cNvSpPr>
              <p:nvPr/>
            </p:nvSpPr>
            <p:spPr bwMode="auto">
              <a:xfrm>
                <a:off x="733" y="2566"/>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57" name="Oval 2151"/>
              <p:cNvSpPr>
                <a:spLocks noChangeArrowheads="1"/>
              </p:cNvSpPr>
              <p:nvPr/>
            </p:nvSpPr>
            <p:spPr bwMode="auto">
              <a:xfrm>
                <a:off x="2076" y="254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58" name="Oval 2152"/>
              <p:cNvSpPr>
                <a:spLocks noChangeArrowheads="1"/>
              </p:cNvSpPr>
              <p:nvPr/>
            </p:nvSpPr>
            <p:spPr bwMode="auto">
              <a:xfrm>
                <a:off x="2210" y="254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59" name="Oval 2153"/>
              <p:cNvSpPr>
                <a:spLocks noChangeArrowheads="1"/>
              </p:cNvSpPr>
              <p:nvPr/>
            </p:nvSpPr>
            <p:spPr bwMode="auto">
              <a:xfrm>
                <a:off x="2344" y="254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60" name="Oval 2154"/>
              <p:cNvSpPr>
                <a:spLocks noChangeArrowheads="1"/>
              </p:cNvSpPr>
              <p:nvPr/>
            </p:nvSpPr>
            <p:spPr bwMode="auto">
              <a:xfrm>
                <a:off x="2478" y="254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61" name="Line 2155"/>
              <p:cNvSpPr>
                <a:spLocks noChangeShapeType="1"/>
              </p:cNvSpPr>
              <p:nvPr/>
            </p:nvSpPr>
            <p:spPr bwMode="auto">
              <a:xfrm>
                <a:off x="1939" y="2566"/>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62" name="Freeform 2156"/>
              <p:cNvSpPr>
                <a:spLocks/>
              </p:cNvSpPr>
              <p:nvPr/>
            </p:nvSpPr>
            <p:spPr bwMode="auto">
              <a:xfrm>
                <a:off x="1802" y="2653"/>
                <a:ext cx="137" cy="111"/>
              </a:xfrm>
              <a:custGeom>
                <a:avLst/>
                <a:gdLst>
                  <a:gd name="T0" fmla="*/ 0 w 41"/>
                  <a:gd name="T1" fmla="*/ 0 h 33"/>
                  <a:gd name="T2" fmla="*/ 35039 w 41"/>
                  <a:gd name="T3" fmla="*/ 0 h 33"/>
                  <a:gd name="T4" fmla="*/ 57079 w 41"/>
                  <a:gd name="T5" fmla="*/ 24585 h 33"/>
                  <a:gd name="T6" fmla="*/ 35039 w 41"/>
                  <a:gd name="T7" fmla="*/ 47757 h 33"/>
                  <a:gd name="T8" fmla="*/ 0 w 41"/>
                  <a:gd name="T9" fmla="*/ 4775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63" name="Line 2157"/>
              <p:cNvSpPr>
                <a:spLocks noChangeShapeType="1"/>
              </p:cNvSpPr>
              <p:nvPr/>
            </p:nvSpPr>
            <p:spPr bwMode="auto">
              <a:xfrm>
                <a:off x="733" y="2710"/>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64" name="Oval 2158"/>
              <p:cNvSpPr>
                <a:spLocks noChangeArrowheads="1"/>
              </p:cNvSpPr>
              <p:nvPr/>
            </p:nvSpPr>
            <p:spPr bwMode="auto">
              <a:xfrm>
                <a:off x="2076" y="268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65" name="Oval 2159"/>
              <p:cNvSpPr>
                <a:spLocks noChangeArrowheads="1"/>
              </p:cNvSpPr>
              <p:nvPr/>
            </p:nvSpPr>
            <p:spPr bwMode="auto">
              <a:xfrm>
                <a:off x="2210" y="268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66" name="Oval 2160"/>
              <p:cNvSpPr>
                <a:spLocks noChangeArrowheads="1"/>
              </p:cNvSpPr>
              <p:nvPr/>
            </p:nvSpPr>
            <p:spPr bwMode="auto">
              <a:xfrm>
                <a:off x="2344" y="268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67" name="Oval 2161"/>
              <p:cNvSpPr>
                <a:spLocks noChangeArrowheads="1"/>
              </p:cNvSpPr>
              <p:nvPr/>
            </p:nvSpPr>
            <p:spPr bwMode="auto">
              <a:xfrm>
                <a:off x="2478" y="2687"/>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68" name="Line 2162"/>
              <p:cNvSpPr>
                <a:spLocks noChangeShapeType="1"/>
              </p:cNvSpPr>
              <p:nvPr/>
            </p:nvSpPr>
            <p:spPr bwMode="auto">
              <a:xfrm>
                <a:off x="1939" y="2710"/>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69" name="Freeform 2163"/>
              <p:cNvSpPr>
                <a:spLocks/>
              </p:cNvSpPr>
              <p:nvPr/>
            </p:nvSpPr>
            <p:spPr bwMode="auto">
              <a:xfrm>
                <a:off x="1802" y="2797"/>
                <a:ext cx="137" cy="108"/>
              </a:xfrm>
              <a:custGeom>
                <a:avLst/>
                <a:gdLst>
                  <a:gd name="T0" fmla="*/ 0 w 41"/>
                  <a:gd name="T1" fmla="*/ 0 h 32"/>
                  <a:gd name="T2" fmla="*/ 35039 w 41"/>
                  <a:gd name="T3" fmla="*/ 0 h 32"/>
                  <a:gd name="T4" fmla="*/ 57079 w 41"/>
                  <a:gd name="T5" fmla="*/ 23601 h 32"/>
                  <a:gd name="T6" fmla="*/ 35039 w 41"/>
                  <a:gd name="T7" fmla="*/ 47250 h 32"/>
                  <a:gd name="T8" fmla="*/ 0 w 41"/>
                  <a:gd name="T9" fmla="*/ 47250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70" name="Line 2164"/>
              <p:cNvSpPr>
                <a:spLocks noChangeShapeType="1"/>
              </p:cNvSpPr>
              <p:nvPr/>
            </p:nvSpPr>
            <p:spPr bwMode="auto">
              <a:xfrm>
                <a:off x="733" y="2851"/>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71" name="Oval 2165"/>
              <p:cNvSpPr>
                <a:spLocks noChangeArrowheads="1"/>
              </p:cNvSpPr>
              <p:nvPr/>
            </p:nvSpPr>
            <p:spPr bwMode="auto">
              <a:xfrm>
                <a:off x="2076" y="2828"/>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72" name="Oval 2166"/>
              <p:cNvSpPr>
                <a:spLocks noChangeArrowheads="1"/>
              </p:cNvSpPr>
              <p:nvPr/>
            </p:nvSpPr>
            <p:spPr bwMode="auto">
              <a:xfrm>
                <a:off x="2210" y="2828"/>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73" name="Oval 2167"/>
              <p:cNvSpPr>
                <a:spLocks noChangeArrowheads="1"/>
              </p:cNvSpPr>
              <p:nvPr/>
            </p:nvSpPr>
            <p:spPr bwMode="auto">
              <a:xfrm>
                <a:off x="2344" y="2828"/>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74" name="Oval 2168"/>
              <p:cNvSpPr>
                <a:spLocks noChangeArrowheads="1"/>
              </p:cNvSpPr>
              <p:nvPr/>
            </p:nvSpPr>
            <p:spPr bwMode="auto">
              <a:xfrm>
                <a:off x="2478" y="2828"/>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75" name="Line 2169"/>
              <p:cNvSpPr>
                <a:spLocks noChangeShapeType="1"/>
              </p:cNvSpPr>
              <p:nvPr/>
            </p:nvSpPr>
            <p:spPr bwMode="auto">
              <a:xfrm>
                <a:off x="1939" y="2851"/>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76" name="Freeform 2170"/>
              <p:cNvSpPr>
                <a:spLocks/>
              </p:cNvSpPr>
              <p:nvPr/>
            </p:nvSpPr>
            <p:spPr bwMode="auto">
              <a:xfrm>
                <a:off x="1802" y="2938"/>
                <a:ext cx="137" cy="111"/>
              </a:xfrm>
              <a:custGeom>
                <a:avLst/>
                <a:gdLst>
                  <a:gd name="T0" fmla="*/ 0 w 41"/>
                  <a:gd name="T1" fmla="*/ 0 h 33"/>
                  <a:gd name="T2" fmla="*/ 35039 w 41"/>
                  <a:gd name="T3" fmla="*/ 0 h 33"/>
                  <a:gd name="T4" fmla="*/ 57079 w 41"/>
                  <a:gd name="T5" fmla="*/ 24585 h 33"/>
                  <a:gd name="T6" fmla="*/ 35039 w 41"/>
                  <a:gd name="T7" fmla="*/ 47757 h 33"/>
                  <a:gd name="T8" fmla="*/ 0 w 41"/>
                  <a:gd name="T9" fmla="*/ 47757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8"/>
                      <a:pt x="41" y="17"/>
                    </a:cubicBezTo>
                    <a:cubicBezTo>
                      <a:pt x="41" y="26"/>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77" name="Line 2171"/>
              <p:cNvSpPr>
                <a:spLocks noChangeShapeType="1"/>
              </p:cNvSpPr>
              <p:nvPr/>
            </p:nvSpPr>
            <p:spPr bwMode="auto">
              <a:xfrm>
                <a:off x="733" y="2995"/>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78" name="Oval 2172"/>
              <p:cNvSpPr>
                <a:spLocks noChangeArrowheads="1"/>
              </p:cNvSpPr>
              <p:nvPr/>
            </p:nvSpPr>
            <p:spPr bwMode="auto">
              <a:xfrm>
                <a:off x="2076" y="2972"/>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79" name="Oval 2173"/>
              <p:cNvSpPr>
                <a:spLocks noChangeArrowheads="1"/>
              </p:cNvSpPr>
              <p:nvPr/>
            </p:nvSpPr>
            <p:spPr bwMode="auto">
              <a:xfrm>
                <a:off x="2210" y="2972"/>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0" name="Oval 2174"/>
              <p:cNvSpPr>
                <a:spLocks noChangeArrowheads="1"/>
              </p:cNvSpPr>
              <p:nvPr/>
            </p:nvSpPr>
            <p:spPr bwMode="auto">
              <a:xfrm>
                <a:off x="2344" y="2972"/>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1" name="Oval 2175"/>
              <p:cNvSpPr>
                <a:spLocks noChangeArrowheads="1"/>
              </p:cNvSpPr>
              <p:nvPr/>
            </p:nvSpPr>
            <p:spPr bwMode="auto">
              <a:xfrm>
                <a:off x="2478" y="2972"/>
                <a:ext cx="47" cy="46"/>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2" name="Line 2176"/>
              <p:cNvSpPr>
                <a:spLocks noChangeShapeType="1"/>
              </p:cNvSpPr>
              <p:nvPr/>
            </p:nvSpPr>
            <p:spPr bwMode="auto">
              <a:xfrm>
                <a:off x="1939" y="2995"/>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83" name="Freeform 2177"/>
              <p:cNvSpPr>
                <a:spLocks/>
              </p:cNvSpPr>
              <p:nvPr/>
            </p:nvSpPr>
            <p:spPr bwMode="auto">
              <a:xfrm>
                <a:off x="1802" y="3082"/>
                <a:ext cx="137" cy="107"/>
              </a:xfrm>
              <a:custGeom>
                <a:avLst/>
                <a:gdLst>
                  <a:gd name="T0" fmla="*/ 0 w 41"/>
                  <a:gd name="T1" fmla="*/ 0 h 32"/>
                  <a:gd name="T2" fmla="*/ 35039 w 41"/>
                  <a:gd name="T3" fmla="*/ 0 h 32"/>
                  <a:gd name="T4" fmla="*/ 57079 w 41"/>
                  <a:gd name="T5" fmla="*/ 22617 h 32"/>
                  <a:gd name="T6" fmla="*/ 35039 w 41"/>
                  <a:gd name="T7" fmla="*/ 44746 h 32"/>
                  <a:gd name="T8" fmla="*/ 0 w 41"/>
                  <a:gd name="T9" fmla="*/ 44746 h 32"/>
                  <a:gd name="T10" fmla="*/ 0 w 41"/>
                  <a:gd name="T11" fmla="*/ 0 h 32"/>
                  <a:gd name="T12" fmla="*/ 0 60000 65536"/>
                  <a:gd name="T13" fmla="*/ 0 60000 65536"/>
                  <a:gd name="T14" fmla="*/ 0 60000 65536"/>
                  <a:gd name="T15" fmla="*/ 0 60000 65536"/>
                  <a:gd name="T16" fmla="*/ 0 60000 65536"/>
                  <a:gd name="T17" fmla="*/ 0 60000 65536"/>
                  <a:gd name="T18" fmla="*/ 0 w 41"/>
                  <a:gd name="T19" fmla="*/ 0 h 32"/>
                  <a:gd name="T20" fmla="*/ 41 w 41"/>
                  <a:gd name="T21" fmla="*/ 32 h 32"/>
                </a:gdLst>
                <a:ahLst/>
                <a:cxnLst>
                  <a:cxn ang="T12">
                    <a:pos x="T0" y="T1"/>
                  </a:cxn>
                  <a:cxn ang="T13">
                    <a:pos x="T2" y="T3"/>
                  </a:cxn>
                  <a:cxn ang="T14">
                    <a:pos x="T4" y="T5"/>
                  </a:cxn>
                  <a:cxn ang="T15">
                    <a:pos x="T6" y="T7"/>
                  </a:cxn>
                  <a:cxn ang="T16">
                    <a:pos x="T8" y="T9"/>
                  </a:cxn>
                  <a:cxn ang="T17">
                    <a:pos x="T10" y="T11"/>
                  </a:cxn>
                </a:cxnLst>
                <a:rect l="T18" t="T19" r="T20" b="T21"/>
                <a:pathLst>
                  <a:path w="41" h="32">
                    <a:moveTo>
                      <a:pt x="0" y="0"/>
                    </a:moveTo>
                    <a:cubicBezTo>
                      <a:pt x="25" y="0"/>
                      <a:pt x="25" y="0"/>
                      <a:pt x="25" y="0"/>
                    </a:cubicBezTo>
                    <a:cubicBezTo>
                      <a:pt x="34" y="0"/>
                      <a:pt x="41" y="7"/>
                      <a:pt x="41" y="16"/>
                    </a:cubicBezTo>
                    <a:cubicBezTo>
                      <a:pt x="41" y="25"/>
                      <a:pt x="34" y="32"/>
                      <a:pt x="25" y="32"/>
                    </a:cubicBezTo>
                    <a:cubicBezTo>
                      <a:pt x="0" y="32"/>
                      <a:pt x="0" y="32"/>
                      <a:pt x="0" y="32"/>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84" name="Line 2178"/>
              <p:cNvSpPr>
                <a:spLocks noChangeShapeType="1"/>
              </p:cNvSpPr>
              <p:nvPr/>
            </p:nvSpPr>
            <p:spPr bwMode="auto">
              <a:xfrm>
                <a:off x="733" y="3136"/>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85" name="Oval 2179"/>
              <p:cNvSpPr>
                <a:spLocks noChangeArrowheads="1"/>
              </p:cNvSpPr>
              <p:nvPr/>
            </p:nvSpPr>
            <p:spPr bwMode="auto">
              <a:xfrm>
                <a:off x="2076" y="311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6" name="Oval 2180"/>
              <p:cNvSpPr>
                <a:spLocks noChangeArrowheads="1"/>
              </p:cNvSpPr>
              <p:nvPr/>
            </p:nvSpPr>
            <p:spPr bwMode="auto">
              <a:xfrm>
                <a:off x="2210" y="311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7" name="Oval 2181"/>
              <p:cNvSpPr>
                <a:spLocks noChangeArrowheads="1"/>
              </p:cNvSpPr>
              <p:nvPr/>
            </p:nvSpPr>
            <p:spPr bwMode="auto">
              <a:xfrm>
                <a:off x="2344" y="311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8" name="Oval 2182"/>
              <p:cNvSpPr>
                <a:spLocks noChangeArrowheads="1"/>
              </p:cNvSpPr>
              <p:nvPr/>
            </p:nvSpPr>
            <p:spPr bwMode="auto">
              <a:xfrm>
                <a:off x="2478" y="3112"/>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89" name="Line 2183"/>
              <p:cNvSpPr>
                <a:spLocks noChangeShapeType="1"/>
              </p:cNvSpPr>
              <p:nvPr/>
            </p:nvSpPr>
            <p:spPr bwMode="auto">
              <a:xfrm>
                <a:off x="1939" y="3136"/>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90" name="Freeform 2184"/>
              <p:cNvSpPr>
                <a:spLocks/>
              </p:cNvSpPr>
              <p:nvPr/>
            </p:nvSpPr>
            <p:spPr bwMode="auto">
              <a:xfrm>
                <a:off x="1802" y="3223"/>
                <a:ext cx="137" cy="110"/>
              </a:xfrm>
              <a:custGeom>
                <a:avLst/>
                <a:gdLst>
                  <a:gd name="T0" fmla="*/ 0 w 41"/>
                  <a:gd name="T1" fmla="*/ 0 h 33"/>
                  <a:gd name="T2" fmla="*/ 35039 w 41"/>
                  <a:gd name="T3" fmla="*/ 0 h 33"/>
                  <a:gd name="T4" fmla="*/ 57079 w 41"/>
                  <a:gd name="T5" fmla="*/ 21857 h 33"/>
                  <a:gd name="T6" fmla="*/ 35039 w 41"/>
                  <a:gd name="T7" fmla="*/ 45300 h 33"/>
                  <a:gd name="T8" fmla="*/ 0 w 41"/>
                  <a:gd name="T9" fmla="*/ 45300 h 33"/>
                  <a:gd name="T10" fmla="*/ 0 w 41"/>
                  <a:gd name="T11" fmla="*/ 0 h 33"/>
                  <a:gd name="T12" fmla="*/ 0 60000 65536"/>
                  <a:gd name="T13" fmla="*/ 0 60000 65536"/>
                  <a:gd name="T14" fmla="*/ 0 60000 65536"/>
                  <a:gd name="T15" fmla="*/ 0 60000 65536"/>
                  <a:gd name="T16" fmla="*/ 0 60000 65536"/>
                  <a:gd name="T17" fmla="*/ 0 60000 65536"/>
                  <a:gd name="T18" fmla="*/ 0 w 41"/>
                  <a:gd name="T19" fmla="*/ 0 h 33"/>
                  <a:gd name="T20" fmla="*/ 41 w 41"/>
                  <a:gd name="T21" fmla="*/ 33 h 33"/>
                </a:gdLst>
                <a:ahLst/>
                <a:cxnLst>
                  <a:cxn ang="T12">
                    <a:pos x="T0" y="T1"/>
                  </a:cxn>
                  <a:cxn ang="T13">
                    <a:pos x="T2" y="T3"/>
                  </a:cxn>
                  <a:cxn ang="T14">
                    <a:pos x="T4" y="T5"/>
                  </a:cxn>
                  <a:cxn ang="T15">
                    <a:pos x="T6" y="T7"/>
                  </a:cxn>
                  <a:cxn ang="T16">
                    <a:pos x="T8" y="T9"/>
                  </a:cxn>
                  <a:cxn ang="T17">
                    <a:pos x="T10" y="T11"/>
                  </a:cxn>
                </a:cxnLst>
                <a:rect l="T18" t="T19" r="T20" b="T21"/>
                <a:pathLst>
                  <a:path w="41" h="33">
                    <a:moveTo>
                      <a:pt x="0" y="0"/>
                    </a:moveTo>
                    <a:cubicBezTo>
                      <a:pt x="25" y="0"/>
                      <a:pt x="25" y="0"/>
                      <a:pt x="25" y="0"/>
                    </a:cubicBezTo>
                    <a:cubicBezTo>
                      <a:pt x="34" y="0"/>
                      <a:pt x="41" y="7"/>
                      <a:pt x="41" y="16"/>
                    </a:cubicBezTo>
                    <a:cubicBezTo>
                      <a:pt x="41" y="25"/>
                      <a:pt x="34" y="33"/>
                      <a:pt x="25" y="33"/>
                    </a:cubicBezTo>
                    <a:cubicBezTo>
                      <a:pt x="0" y="33"/>
                      <a:pt x="0" y="33"/>
                      <a:pt x="0" y="33"/>
                    </a:cubicBezTo>
                    <a:lnTo>
                      <a:pt x="0" y="0"/>
                    </a:ln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91" name="Line 2185"/>
              <p:cNvSpPr>
                <a:spLocks noChangeShapeType="1"/>
              </p:cNvSpPr>
              <p:nvPr/>
            </p:nvSpPr>
            <p:spPr bwMode="auto">
              <a:xfrm>
                <a:off x="733" y="3276"/>
                <a:ext cx="1069"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92" name="Oval 2186"/>
              <p:cNvSpPr>
                <a:spLocks noChangeArrowheads="1"/>
              </p:cNvSpPr>
              <p:nvPr/>
            </p:nvSpPr>
            <p:spPr bwMode="auto">
              <a:xfrm>
                <a:off x="2076" y="325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93" name="Oval 2187"/>
              <p:cNvSpPr>
                <a:spLocks noChangeArrowheads="1"/>
              </p:cNvSpPr>
              <p:nvPr/>
            </p:nvSpPr>
            <p:spPr bwMode="auto">
              <a:xfrm>
                <a:off x="2210" y="325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94" name="Oval 2188"/>
              <p:cNvSpPr>
                <a:spLocks noChangeArrowheads="1"/>
              </p:cNvSpPr>
              <p:nvPr/>
            </p:nvSpPr>
            <p:spPr bwMode="auto">
              <a:xfrm>
                <a:off x="2344" y="325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95" name="Oval 2189"/>
              <p:cNvSpPr>
                <a:spLocks noChangeArrowheads="1"/>
              </p:cNvSpPr>
              <p:nvPr/>
            </p:nvSpPr>
            <p:spPr bwMode="auto">
              <a:xfrm>
                <a:off x="2478" y="3253"/>
                <a:ext cx="47" cy="47"/>
              </a:xfrm>
              <a:prstGeom prst="ellipse">
                <a:avLst/>
              </a:prstGeom>
              <a:noFill/>
              <a:ln w="1111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596" name="Line 2190"/>
              <p:cNvSpPr>
                <a:spLocks noChangeShapeType="1"/>
              </p:cNvSpPr>
              <p:nvPr/>
            </p:nvSpPr>
            <p:spPr bwMode="auto">
              <a:xfrm>
                <a:off x="1939" y="3276"/>
                <a:ext cx="626"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97" name="Line 2191"/>
              <p:cNvSpPr>
                <a:spLocks noChangeShapeType="1"/>
              </p:cNvSpPr>
              <p:nvPr/>
            </p:nvSpPr>
            <p:spPr bwMode="auto">
              <a:xfrm>
                <a:off x="2501" y="3547"/>
                <a:ext cx="1" cy="7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598" name="Freeform 2192"/>
              <p:cNvSpPr>
                <a:spLocks/>
              </p:cNvSpPr>
              <p:nvPr/>
            </p:nvSpPr>
            <p:spPr bwMode="auto">
              <a:xfrm>
                <a:off x="2304" y="3410"/>
                <a:ext cx="124" cy="137"/>
              </a:xfrm>
              <a:custGeom>
                <a:avLst/>
                <a:gdLst>
                  <a:gd name="T0" fmla="*/ 49463 w 37"/>
                  <a:gd name="T1" fmla="*/ 0 h 41"/>
                  <a:gd name="T2" fmla="*/ 26988 w 37"/>
                  <a:gd name="T3" fmla="*/ 57079 h 41"/>
                  <a:gd name="T4" fmla="*/ 4290 w 37"/>
                  <a:gd name="T5" fmla="*/ 0 h 41"/>
                  <a:gd name="T6" fmla="*/ 26988 w 37"/>
                  <a:gd name="T7" fmla="*/ 2870 h 41"/>
                  <a:gd name="T8" fmla="*/ 49463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5" y="0"/>
                    </a:moveTo>
                    <a:cubicBezTo>
                      <a:pt x="35" y="5"/>
                      <a:pt x="37" y="31"/>
                      <a:pt x="19" y="41"/>
                    </a:cubicBezTo>
                    <a:cubicBezTo>
                      <a:pt x="0" y="31"/>
                      <a:pt x="2" y="4"/>
                      <a:pt x="3" y="0"/>
                    </a:cubicBezTo>
                    <a:cubicBezTo>
                      <a:pt x="6" y="1"/>
                      <a:pt x="12" y="2"/>
                      <a:pt x="19" y="2"/>
                    </a:cubicBezTo>
                    <a:cubicBezTo>
                      <a:pt x="26" y="2"/>
                      <a:pt x="32" y="1"/>
                      <a:pt x="35" y="0"/>
                    </a:cubicBez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599" name="Rectangle 2193"/>
              <p:cNvSpPr>
                <a:spLocks noChangeArrowheads="1"/>
              </p:cNvSpPr>
              <p:nvPr/>
            </p:nvSpPr>
            <p:spPr bwMode="auto">
              <a:xfrm>
                <a:off x="2329" y="3642"/>
                <a:ext cx="29"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f</a:t>
                </a:r>
                <a:endParaRPr lang="en-US" altLang="en-US" b="0"/>
              </a:p>
            </p:txBody>
          </p:sp>
          <p:sp>
            <p:nvSpPr>
              <p:cNvPr id="18600" name="Rectangle 2194"/>
              <p:cNvSpPr>
                <a:spLocks noChangeArrowheads="1"/>
              </p:cNvSpPr>
              <p:nvPr/>
            </p:nvSpPr>
            <p:spPr bwMode="auto">
              <a:xfrm>
                <a:off x="2365" y="3696"/>
                <a:ext cx="4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000" b="0" i="0">
                    <a:solidFill>
                      <a:srgbClr val="000000"/>
                    </a:solidFill>
                  </a:rPr>
                  <a:t>1</a:t>
                </a:r>
                <a:endParaRPr lang="en-US" altLang="en-US" b="0"/>
              </a:p>
            </p:txBody>
          </p:sp>
          <p:sp>
            <p:nvSpPr>
              <p:cNvPr id="18601" name="Line 2195"/>
              <p:cNvSpPr>
                <a:spLocks noChangeShapeType="1"/>
              </p:cNvSpPr>
              <p:nvPr/>
            </p:nvSpPr>
            <p:spPr bwMode="auto">
              <a:xfrm>
                <a:off x="2367" y="3547"/>
                <a:ext cx="1" cy="7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602" name="Freeform 2196"/>
              <p:cNvSpPr>
                <a:spLocks/>
              </p:cNvSpPr>
              <p:nvPr/>
            </p:nvSpPr>
            <p:spPr bwMode="auto">
              <a:xfrm>
                <a:off x="2173" y="3410"/>
                <a:ext cx="121" cy="137"/>
              </a:xfrm>
              <a:custGeom>
                <a:avLst/>
                <a:gdLst>
                  <a:gd name="T0" fmla="*/ 48871 w 36"/>
                  <a:gd name="T1" fmla="*/ 0 h 41"/>
                  <a:gd name="T2" fmla="*/ 26163 w 36"/>
                  <a:gd name="T3" fmla="*/ 57079 h 41"/>
                  <a:gd name="T4" fmla="*/ 3072 w 36"/>
                  <a:gd name="T5" fmla="*/ 0 h 41"/>
                  <a:gd name="T6" fmla="*/ 26163 w 36"/>
                  <a:gd name="T7" fmla="*/ 2870 h 41"/>
                  <a:gd name="T8" fmla="*/ 48871 w 36"/>
                  <a:gd name="T9" fmla="*/ 0 h 41"/>
                  <a:gd name="T10" fmla="*/ 0 60000 65536"/>
                  <a:gd name="T11" fmla="*/ 0 60000 65536"/>
                  <a:gd name="T12" fmla="*/ 0 60000 65536"/>
                  <a:gd name="T13" fmla="*/ 0 60000 65536"/>
                  <a:gd name="T14" fmla="*/ 0 60000 65536"/>
                  <a:gd name="T15" fmla="*/ 0 w 36"/>
                  <a:gd name="T16" fmla="*/ 0 h 41"/>
                  <a:gd name="T17" fmla="*/ 36 w 36"/>
                  <a:gd name="T18" fmla="*/ 41 h 41"/>
                </a:gdLst>
                <a:ahLst/>
                <a:cxnLst>
                  <a:cxn ang="T10">
                    <a:pos x="T0" y="T1"/>
                  </a:cxn>
                  <a:cxn ang="T11">
                    <a:pos x="T2" y="T3"/>
                  </a:cxn>
                  <a:cxn ang="T12">
                    <a:pos x="T4" y="T5"/>
                  </a:cxn>
                  <a:cxn ang="T13">
                    <a:pos x="T6" y="T7"/>
                  </a:cxn>
                  <a:cxn ang="T14">
                    <a:pos x="T8" y="T9"/>
                  </a:cxn>
                </a:cxnLst>
                <a:rect l="T15" t="T16" r="T17" b="T18"/>
                <a:pathLst>
                  <a:path w="36" h="41">
                    <a:moveTo>
                      <a:pt x="34" y="0"/>
                    </a:moveTo>
                    <a:cubicBezTo>
                      <a:pt x="34" y="5"/>
                      <a:pt x="36" y="31"/>
                      <a:pt x="18" y="41"/>
                    </a:cubicBezTo>
                    <a:cubicBezTo>
                      <a:pt x="0" y="31"/>
                      <a:pt x="2" y="4"/>
                      <a:pt x="2" y="0"/>
                    </a:cubicBezTo>
                    <a:cubicBezTo>
                      <a:pt x="5" y="1"/>
                      <a:pt x="11" y="2"/>
                      <a:pt x="18" y="2"/>
                    </a:cubicBezTo>
                    <a:cubicBezTo>
                      <a:pt x="25" y="2"/>
                      <a:pt x="31" y="1"/>
                      <a:pt x="34" y="0"/>
                    </a:cubicBez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603" name="Rectangle 2197"/>
              <p:cNvSpPr>
                <a:spLocks noChangeArrowheads="1"/>
              </p:cNvSpPr>
              <p:nvPr/>
            </p:nvSpPr>
            <p:spPr bwMode="auto">
              <a:xfrm>
                <a:off x="2152" y="3642"/>
                <a:ext cx="144"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NA</a:t>
                </a:r>
                <a:endParaRPr lang="en-US" altLang="en-US" b="0"/>
              </a:p>
            </p:txBody>
          </p:sp>
          <p:sp>
            <p:nvSpPr>
              <p:cNvPr id="18604" name="Line 2198"/>
              <p:cNvSpPr>
                <a:spLocks noChangeShapeType="1"/>
              </p:cNvSpPr>
              <p:nvPr/>
            </p:nvSpPr>
            <p:spPr bwMode="auto">
              <a:xfrm>
                <a:off x="2233" y="3547"/>
                <a:ext cx="1" cy="7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605" name="Freeform 2199"/>
              <p:cNvSpPr>
                <a:spLocks/>
              </p:cNvSpPr>
              <p:nvPr/>
            </p:nvSpPr>
            <p:spPr bwMode="auto">
              <a:xfrm>
                <a:off x="2039" y="3410"/>
                <a:ext cx="124" cy="137"/>
              </a:xfrm>
              <a:custGeom>
                <a:avLst/>
                <a:gdLst>
                  <a:gd name="T0" fmla="*/ 48182 w 37"/>
                  <a:gd name="T1" fmla="*/ 0 h 41"/>
                  <a:gd name="T2" fmla="*/ 25373 w 37"/>
                  <a:gd name="T3" fmla="*/ 57079 h 41"/>
                  <a:gd name="T4" fmla="*/ 2899 w 37"/>
                  <a:gd name="T5" fmla="*/ 0 h 41"/>
                  <a:gd name="T6" fmla="*/ 25373 w 37"/>
                  <a:gd name="T7" fmla="*/ 2870 h 41"/>
                  <a:gd name="T8" fmla="*/ 48182 w 37"/>
                  <a:gd name="T9" fmla="*/ 0 h 41"/>
                  <a:gd name="T10" fmla="*/ 0 60000 65536"/>
                  <a:gd name="T11" fmla="*/ 0 60000 65536"/>
                  <a:gd name="T12" fmla="*/ 0 60000 65536"/>
                  <a:gd name="T13" fmla="*/ 0 60000 65536"/>
                  <a:gd name="T14" fmla="*/ 0 60000 65536"/>
                  <a:gd name="T15" fmla="*/ 0 w 37"/>
                  <a:gd name="T16" fmla="*/ 0 h 41"/>
                  <a:gd name="T17" fmla="*/ 37 w 37"/>
                  <a:gd name="T18" fmla="*/ 41 h 41"/>
                </a:gdLst>
                <a:ahLst/>
                <a:cxnLst>
                  <a:cxn ang="T10">
                    <a:pos x="T0" y="T1"/>
                  </a:cxn>
                  <a:cxn ang="T11">
                    <a:pos x="T2" y="T3"/>
                  </a:cxn>
                  <a:cxn ang="T12">
                    <a:pos x="T4" y="T5"/>
                  </a:cxn>
                  <a:cxn ang="T13">
                    <a:pos x="T6" y="T7"/>
                  </a:cxn>
                  <a:cxn ang="T14">
                    <a:pos x="T8" y="T9"/>
                  </a:cxn>
                </a:cxnLst>
                <a:rect l="T15" t="T16" r="T17" b="T18"/>
                <a:pathLst>
                  <a:path w="37" h="41">
                    <a:moveTo>
                      <a:pt x="34" y="0"/>
                    </a:moveTo>
                    <a:cubicBezTo>
                      <a:pt x="35" y="5"/>
                      <a:pt x="37" y="31"/>
                      <a:pt x="18" y="41"/>
                    </a:cubicBezTo>
                    <a:cubicBezTo>
                      <a:pt x="0" y="31"/>
                      <a:pt x="2" y="4"/>
                      <a:pt x="2" y="0"/>
                    </a:cubicBezTo>
                    <a:cubicBezTo>
                      <a:pt x="5" y="1"/>
                      <a:pt x="11" y="2"/>
                      <a:pt x="18" y="2"/>
                    </a:cubicBezTo>
                    <a:cubicBezTo>
                      <a:pt x="25" y="2"/>
                      <a:pt x="31" y="1"/>
                      <a:pt x="34" y="0"/>
                    </a:cubicBezTo>
                    <a:close/>
                  </a:path>
                </a:pathLst>
              </a:custGeom>
              <a:noFill/>
              <a:ln w="158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18606" name="Rectangle 2200"/>
              <p:cNvSpPr>
                <a:spLocks noChangeArrowheads="1"/>
              </p:cNvSpPr>
              <p:nvPr/>
            </p:nvSpPr>
            <p:spPr bwMode="auto">
              <a:xfrm>
                <a:off x="1976" y="3642"/>
                <a:ext cx="144"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a:solidFill>
                      <a:srgbClr val="000000"/>
                    </a:solidFill>
                  </a:rPr>
                  <a:t>NA</a:t>
                </a:r>
                <a:endParaRPr lang="en-US" altLang="en-US" b="0"/>
              </a:p>
            </p:txBody>
          </p:sp>
          <p:sp>
            <p:nvSpPr>
              <p:cNvPr id="18607" name="Line 2201"/>
              <p:cNvSpPr>
                <a:spLocks noChangeShapeType="1"/>
              </p:cNvSpPr>
              <p:nvPr/>
            </p:nvSpPr>
            <p:spPr bwMode="auto">
              <a:xfrm>
                <a:off x="2100" y="3547"/>
                <a:ext cx="1" cy="74"/>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18608" name="Rectangle 2202"/>
              <p:cNvSpPr>
                <a:spLocks noChangeArrowheads="1"/>
              </p:cNvSpPr>
              <p:nvPr/>
            </p:nvSpPr>
            <p:spPr bwMode="auto">
              <a:xfrm>
                <a:off x="699" y="3481"/>
                <a:ext cx="911" cy="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300" b="0" i="0">
                    <a:solidFill>
                      <a:srgbClr val="000000"/>
                    </a:solidFill>
                  </a:rPr>
                  <a:t>: programmed node</a:t>
                </a:r>
                <a:endParaRPr lang="en-US" altLang="en-US" b="0"/>
              </a:p>
            </p:txBody>
          </p:sp>
          <p:sp>
            <p:nvSpPr>
              <p:cNvPr id="18609" name="Oval 2203"/>
              <p:cNvSpPr>
                <a:spLocks noChangeArrowheads="1"/>
              </p:cNvSpPr>
              <p:nvPr/>
            </p:nvSpPr>
            <p:spPr bwMode="auto">
              <a:xfrm>
                <a:off x="887" y="1126"/>
                <a:ext cx="41"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0" name="Oval 2204"/>
              <p:cNvSpPr>
                <a:spLocks noChangeArrowheads="1"/>
              </p:cNvSpPr>
              <p:nvPr/>
            </p:nvSpPr>
            <p:spPr bwMode="auto">
              <a:xfrm>
                <a:off x="1139" y="1116"/>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1" name="Oval 2205"/>
              <p:cNvSpPr>
                <a:spLocks noChangeArrowheads="1"/>
              </p:cNvSpPr>
              <p:nvPr/>
            </p:nvSpPr>
            <p:spPr bwMode="auto">
              <a:xfrm>
                <a:off x="887" y="1270"/>
                <a:ext cx="41"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2" name="Oval 2206"/>
              <p:cNvSpPr>
                <a:spLocks noChangeArrowheads="1"/>
              </p:cNvSpPr>
              <p:nvPr/>
            </p:nvSpPr>
            <p:spPr bwMode="auto">
              <a:xfrm>
                <a:off x="1139" y="1270"/>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3" name="Oval 2207"/>
              <p:cNvSpPr>
                <a:spLocks noChangeArrowheads="1"/>
              </p:cNvSpPr>
              <p:nvPr/>
            </p:nvSpPr>
            <p:spPr bwMode="auto">
              <a:xfrm>
                <a:off x="1390" y="1270"/>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4" name="Oval 2208"/>
              <p:cNvSpPr>
                <a:spLocks noChangeArrowheads="1"/>
              </p:cNvSpPr>
              <p:nvPr/>
            </p:nvSpPr>
            <p:spPr bwMode="auto">
              <a:xfrm>
                <a:off x="1390" y="1126"/>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5" name="Oval 2209"/>
              <p:cNvSpPr>
                <a:spLocks noChangeArrowheads="1"/>
              </p:cNvSpPr>
              <p:nvPr/>
            </p:nvSpPr>
            <p:spPr bwMode="auto">
              <a:xfrm>
                <a:off x="1390" y="169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6" name="Oval 2210"/>
              <p:cNvSpPr>
                <a:spLocks noChangeArrowheads="1"/>
              </p:cNvSpPr>
              <p:nvPr/>
            </p:nvSpPr>
            <p:spPr bwMode="auto">
              <a:xfrm>
                <a:off x="1524" y="1270"/>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7" name="Oval 2211"/>
              <p:cNvSpPr>
                <a:spLocks noChangeArrowheads="1"/>
              </p:cNvSpPr>
              <p:nvPr/>
            </p:nvSpPr>
            <p:spPr bwMode="auto">
              <a:xfrm>
                <a:off x="1524" y="155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8" name="Oval 2212"/>
              <p:cNvSpPr>
                <a:spLocks noChangeArrowheads="1"/>
              </p:cNvSpPr>
              <p:nvPr/>
            </p:nvSpPr>
            <p:spPr bwMode="auto">
              <a:xfrm>
                <a:off x="1641" y="141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19" name="Oval 2213"/>
              <p:cNvSpPr>
                <a:spLocks noChangeArrowheads="1"/>
              </p:cNvSpPr>
              <p:nvPr/>
            </p:nvSpPr>
            <p:spPr bwMode="auto">
              <a:xfrm>
                <a:off x="1641" y="1126"/>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0" name="Oval 2214"/>
              <p:cNvSpPr>
                <a:spLocks noChangeArrowheads="1"/>
              </p:cNvSpPr>
              <p:nvPr/>
            </p:nvSpPr>
            <p:spPr bwMode="auto">
              <a:xfrm>
                <a:off x="1641" y="169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1" name="Oval 2215"/>
              <p:cNvSpPr>
                <a:spLocks noChangeArrowheads="1"/>
              </p:cNvSpPr>
              <p:nvPr/>
            </p:nvSpPr>
            <p:spPr bwMode="auto">
              <a:xfrm>
                <a:off x="1276" y="141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2" name="Oval 2216"/>
              <p:cNvSpPr>
                <a:spLocks noChangeArrowheads="1"/>
              </p:cNvSpPr>
              <p:nvPr/>
            </p:nvSpPr>
            <p:spPr bwMode="auto">
              <a:xfrm>
                <a:off x="1276" y="155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3" name="Oval 2217"/>
              <p:cNvSpPr>
                <a:spLocks noChangeArrowheads="1"/>
              </p:cNvSpPr>
              <p:nvPr/>
            </p:nvSpPr>
            <p:spPr bwMode="auto">
              <a:xfrm>
                <a:off x="1139" y="141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4" name="Oval 2218"/>
              <p:cNvSpPr>
                <a:spLocks noChangeArrowheads="1"/>
              </p:cNvSpPr>
              <p:nvPr/>
            </p:nvSpPr>
            <p:spPr bwMode="auto">
              <a:xfrm>
                <a:off x="1139" y="155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5" name="Oval 2219"/>
              <p:cNvSpPr>
                <a:spLocks noChangeArrowheads="1"/>
              </p:cNvSpPr>
              <p:nvPr/>
            </p:nvSpPr>
            <p:spPr bwMode="auto">
              <a:xfrm>
                <a:off x="887" y="1411"/>
                <a:ext cx="41"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6" name="Oval 2220"/>
              <p:cNvSpPr>
                <a:spLocks noChangeArrowheads="1"/>
              </p:cNvSpPr>
              <p:nvPr/>
            </p:nvSpPr>
            <p:spPr bwMode="auto">
              <a:xfrm>
                <a:off x="887" y="1552"/>
                <a:ext cx="41"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7" name="Oval 2221"/>
              <p:cNvSpPr>
                <a:spLocks noChangeArrowheads="1"/>
              </p:cNvSpPr>
              <p:nvPr/>
            </p:nvSpPr>
            <p:spPr bwMode="auto">
              <a:xfrm>
                <a:off x="887" y="1696"/>
                <a:ext cx="41"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8" name="Oval 2222"/>
              <p:cNvSpPr>
                <a:spLocks noChangeArrowheads="1"/>
              </p:cNvSpPr>
              <p:nvPr/>
            </p:nvSpPr>
            <p:spPr bwMode="auto">
              <a:xfrm>
                <a:off x="887" y="1836"/>
                <a:ext cx="41"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29" name="Oval 2223"/>
              <p:cNvSpPr>
                <a:spLocks noChangeArrowheads="1"/>
              </p:cNvSpPr>
              <p:nvPr/>
            </p:nvSpPr>
            <p:spPr bwMode="auto">
              <a:xfrm>
                <a:off x="887" y="1980"/>
                <a:ext cx="41"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0" name="Oval 2224"/>
              <p:cNvSpPr>
                <a:spLocks noChangeArrowheads="1"/>
              </p:cNvSpPr>
              <p:nvPr/>
            </p:nvSpPr>
            <p:spPr bwMode="auto">
              <a:xfrm>
                <a:off x="887" y="2121"/>
                <a:ext cx="41"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1" name="Oval 2225"/>
              <p:cNvSpPr>
                <a:spLocks noChangeArrowheads="1"/>
              </p:cNvSpPr>
              <p:nvPr/>
            </p:nvSpPr>
            <p:spPr bwMode="auto">
              <a:xfrm>
                <a:off x="1025" y="169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2" name="Oval 2226"/>
              <p:cNvSpPr>
                <a:spLocks noChangeArrowheads="1"/>
              </p:cNvSpPr>
              <p:nvPr/>
            </p:nvSpPr>
            <p:spPr bwMode="auto">
              <a:xfrm>
                <a:off x="1025" y="1836"/>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3" name="Oval 2227"/>
              <p:cNvSpPr>
                <a:spLocks noChangeArrowheads="1"/>
              </p:cNvSpPr>
              <p:nvPr/>
            </p:nvSpPr>
            <p:spPr bwMode="auto">
              <a:xfrm>
                <a:off x="1025" y="1980"/>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4" name="Oval 2228"/>
              <p:cNvSpPr>
                <a:spLocks noChangeArrowheads="1"/>
              </p:cNvSpPr>
              <p:nvPr/>
            </p:nvSpPr>
            <p:spPr bwMode="auto">
              <a:xfrm>
                <a:off x="1025" y="212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5" name="Oval 2229"/>
              <p:cNvSpPr>
                <a:spLocks noChangeArrowheads="1"/>
              </p:cNvSpPr>
              <p:nvPr/>
            </p:nvSpPr>
            <p:spPr bwMode="auto">
              <a:xfrm>
                <a:off x="1139" y="226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6" name="Oval 2230"/>
              <p:cNvSpPr>
                <a:spLocks noChangeArrowheads="1"/>
              </p:cNvSpPr>
              <p:nvPr/>
            </p:nvSpPr>
            <p:spPr bwMode="auto">
              <a:xfrm>
                <a:off x="1390" y="226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7" name="Oval 2231"/>
              <p:cNvSpPr>
                <a:spLocks noChangeArrowheads="1"/>
              </p:cNvSpPr>
              <p:nvPr/>
            </p:nvSpPr>
            <p:spPr bwMode="auto">
              <a:xfrm>
                <a:off x="1390" y="240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8" name="Oval 2232"/>
              <p:cNvSpPr>
                <a:spLocks noChangeArrowheads="1"/>
              </p:cNvSpPr>
              <p:nvPr/>
            </p:nvSpPr>
            <p:spPr bwMode="auto">
              <a:xfrm>
                <a:off x="1276" y="254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39" name="Oval 2233"/>
              <p:cNvSpPr>
                <a:spLocks noChangeArrowheads="1"/>
              </p:cNvSpPr>
              <p:nvPr/>
            </p:nvSpPr>
            <p:spPr bwMode="auto">
              <a:xfrm>
                <a:off x="1641" y="254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0" name="Oval 2234"/>
              <p:cNvSpPr>
                <a:spLocks noChangeArrowheads="1"/>
              </p:cNvSpPr>
              <p:nvPr/>
            </p:nvSpPr>
            <p:spPr bwMode="auto">
              <a:xfrm>
                <a:off x="1641" y="283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1" name="Oval 2235"/>
              <p:cNvSpPr>
                <a:spLocks noChangeArrowheads="1"/>
              </p:cNvSpPr>
              <p:nvPr/>
            </p:nvSpPr>
            <p:spPr bwMode="auto">
              <a:xfrm>
                <a:off x="1641" y="311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2" name="Oval 2236"/>
              <p:cNvSpPr>
                <a:spLocks noChangeArrowheads="1"/>
              </p:cNvSpPr>
              <p:nvPr/>
            </p:nvSpPr>
            <p:spPr bwMode="auto">
              <a:xfrm>
                <a:off x="1641" y="226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3" name="Oval 2237"/>
              <p:cNvSpPr>
                <a:spLocks noChangeArrowheads="1"/>
              </p:cNvSpPr>
              <p:nvPr/>
            </p:nvSpPr>
            <p:spPr bwMode="auto">
              <a:xfrm>
                <a:off x="1524" y="212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4" name="Oval 2238"/>
              <p:cNvSpPr>
                <a:spLocks noChangeArrowheads="1"/>
              </p:cNvSpPr>
              <p:nvPr/>
            </p:nvSpPr>
            <p:spPr bwMode="auto">
              <a:xfrm>
                <a:off x="1276" y="212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5" name="Oval 2239"/>
              <p:cNvSpPr>
                <a:spLocks noChangeArrowheads="1"/>
              </p:cNvSpPr>
              <p:nvPr/>
            </p:nvSpPr>
            <p:spPr bwMode="auto">
              <a:xfrm>
                <a:off x="1524" y="2690"/>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6" name="Oval 2240"/>
              <p:cNvSpPr>
                <a:spLocks noChangeArrowheads="1"/>
              </p:cNvSpPr>
              <p:nvPr/>
            </p:nvSpPr>
            <p:spPr bwMode="auto">
              <a:xfrm>
                <a:off x="1524" y="240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7" name="Oval 2241"/>
              <p:cNvSpPr>
                <a:spLocks noChangeArrowheads="1"/>
              </p:cNvSpPr>
              <p:nvPr/>
            </p:nvSpPr>
            <p:spPr bwMode="auto">
              <a:xfrm>
                <a:off x="1390" y="283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8" name="Oval 2242"/>
              <p:cNvSpPr>
                <a:spLocks noChangeArrowheads="1"/>
              </p:cNvSpPr>
              <p:nvPr/>
            </p:nvSpPr>
            <p:spPr bwMode="auto">
              <a:xfrm>
                <a:off x="1390" y="2975"/>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49" name="Oval 2243"/>
              <p:cNvSpPr>
                <a:spLocks noChangeArrowheads="1"/>
              </p:cNvSpPr>
              <p:nvPr/>
            </p:nvSpPr>
            <p:spPr bwMode="auto">
              <a:xfrm>
                <a:off x="1276" y="311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0" name="Oval 2244"/>
              <p:cNvSpPr>
                <a:spLocks noChangeArrowheads="1"/>
              </p:cNvSpPr>
              <p:nvPr/>
            </p:nvSpPr>
            <p:spPr bwMode="auto">
              <a:xfrm>
                <a:off x="1276" y="325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1" name="Oval 2245"/>
              <p:cNvSpPr>
                <a:spLocks noChangeArrowheads="1"/>
              </p:cNvSpPr>
              <p:nvPr/>
            </p:nvSpPr>
            <p:spPr bwMode="auto">
              <a:xfrm>
                <a:off x="1524" y="2975"/>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2" name="Oval 2246"/>
              <p:cNvSpPr>
                <a:spLocks noChangeArrowheads="1"/>
              </p:cNvSpPr>
              <p:nvPr/>
            </p:nvSpPr>
            <p:spPr bwMode="auto">
              <a:xfrm>
                <a:off x="1524" y="325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3" name="Oval 2247"/>
              <p:cNvSpPr>
                <a:spLocks noChangeArrowheads="1"/>
              </p:cNvSpPr>
              <p:nvPr/>
            </p:nvSpPr>
            <p:spPr bwMode="auto">
              <a:xfrm>
                <a:off x="1139" y="2690"/>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4" name="Oval 2248"/>
              <p:cNvSpPr>
                <a:spLocks noChangeArrowheads="1"/>
              </p:cNvSpPr>
              <p:nvPr/>
            </p:nvSpPr>
            <p:spPr bwMode="auto">
              <a:xfrm>
                <a:off x="1276" y="2690"/>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5" name="Oval 2249"/>
              <p:cNvSpPr>
                <a:spLocks noChangeArrowheads="1"/>
              </p:cNvSpPr>
              <p:nvPr/>
            </p:nvSpPr>
            <p:spPr bwMode="auto">
              <a:xfrm>
                <a:off x="774" y="325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6" name="Oval 2250"/>
              <p:cNvSpPr>
                <a:spLocks noChangeArrowheads="1"/>
              </p:cNvSpPr>
              <p:nvPr/>
            </p:nvSpPr>
            <p:spPr bwMode="auto">
              <a:xfrm>
                <a:off x="774" y="311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7" name="Oval 2251"/>
              <p:cNvSpPr>
                <a:spLocks noChangeArrowheads="1"/>
              </p:cNvSpPr>
              <p:nvPr/>
            </p:nvSpPr>
            <p:spPr bwMode="auto">
              <a:xfrm>
                <a:off x="774" y="2975"/>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8" name="Oval 2252"/>
              <p:cNvSpPr>
                <a:spLocks noChangeArrowheads="1"/>
              </p:cNvSpPr>
              <p:nvPr/>
            </p:nvSpPr>
            <p:spPr bwMode="auto">
              <a:xfrm>
                <a:off x="774" y="283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59" name="Oval 2253"/>
              <p:cNvSpPr>
                <a:spLocks noChangeArrowheads="1"/>
              </p:cNvSpPr>
              <p:nvPr/>
            </p:nvSpPr>
            <p:spPr bwMode="auto">
              <a:xfrm>
                <a:off x="1025" y="325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60" name="Oval 2254"/>
              <p:cNvSpPr>
                <a:spLocks noChangeArrowheads="1"/>
              </p:cNvSpPr>
              <p:nvPr/>
            </p:nvSpPr>
            <p:spPr bwMode="auto">
              <a:xfrm>
                <a:off x="1025" y="311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661" name="Oval 2255"/>
              <p:cNvSpPr>
                <a:spLocks noChangeArrowheads="1"/>
              </p:cNvSpPr>
              <p:nvPr/>
            </p:nvSpPr>
            <p:spPr bwMode="auto">
              <a:xfrm>
                <a:off x="1025" y="2975"/>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pSp>
        <p:sp>
          <p:nvSpPr>
            <p:cNvPr id="18439" name="Oval 2257"/>
            <p:cNvSpPr>
              <a:spLocks noChangeArrowheads="1"/>
            </p:cNvSpPr>
            <p:nvPr/>
          </p:nvSpPr>
          <p:spPr bwMode="auto">
            <a:xfrm>
              <a:off x="1025" y="2831"/>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0" name="Oval 2258"/>
            <p:cNvSpPr>
              <a:spLocks noChangeArrowheads="1"/>
            </p:cNvSpPr>
            <p:nvPr/>
          </p:nvSpPr>
          <p:spPr bwMode="auto">
            <a:xfrm>
              <a:off x="774" y="2690"/>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1" name="Oval 2259"/>
            <p:cNvSpPr>
              <a:spLocks noChangeArrowheads="1"/>
            </p:cNvSpPr>
            <p:nvPr/>
          </p:nvSpPr>
          <p:spPr bwMode="auto">
            <a:xfrm>
              <a:off x="774" y="254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2" name="Oval 2260"/>
            <p:cNvSpPr>
              <a:spLocks noChangeArrowheads="1"/>
            </p:cNvSpPr>
            <p:nvPr/>
          </p:nvSpPr>
          <p:spPr bwMode="auto">
            <a:xfrm>
              <a:off x="774" y="240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3" name="Oval 2261"/>
            <p:cNvSpPr>
              <a:spLocks noChangeArrowheads="1"/>
            </p:cNvSpPr>
            <p:nvPr/>
          </p:nvSpPr>
          <p:spPr bwMode="auto">
            <a:xfrm>
              <a:off x="774" y="2262"/>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4" name="Oval 2262"/>
            <p:cNvSpPr>
              <a:spLocks noChangeArrowheads="1"/>
            </p:cNvSpPr>
            <p:nvPr/>
          </p:nvSpPr>
          <p:spPr bwMode="auto">
            <a:xfrm>
              <a:off x="1139" y="2399"/>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5" name="Oval 2263"/>
            <p:cNvSpPr>
              <a:spLocks noChangeArrowheads="1"/>
            </p:cNvSpPr>
            <p:nvPr/>
          </p:nvSpPr>
          <p:spPr bwMode="auto">
            <a:xfrm>
              <a:off x="1139" y="2546"/>
              <a:ext cx="40" cy="40"/>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6" name="Oval 2264"/>
            <p:cNvSpPr>
              <a:spLocks noChangeArrowheads="1"/>
            </p:cNvSpPr>
            <p:nvPr/>
          </p:nvSpPr>
          <p:spPr bwMode="auto">
            <a:xfrm>
              <a:off x="1276" y="1980"/>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7" name="Oval 2265"/>
            <p:cNvSpPr>
              <a:spLocks noChangeArrowheads="1"/>
            </p:cNvSpPr>
            <p:nvPr/>
          </p:nvSpPr>
          <p:spPr bwMode="auto">
            <a:xfrm>
              <a:off x="1390" y="1836"/>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8" name="Oval 2266"/>
            <p:cNvSpPr>
              <a:spLocks noChangeArrowheads="1"/>
            </p:cNvSpPr>
            <p:nvPr/>
          </p:nvSpPr>
          <p:spPr bwMode="auto">
            <a:xfrm>
              <a:off x="1524" y="1836"/>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49" name="Oval 2267"/>
            <p:cNvSpPr>
              <a:spLocks noChangeArrowheads="1"/>
            </p:cNvSpPr>
            <p:nvPr/>
          </p:nvSpPr>
          <p:spPr bwMode="auto">
            <a:xfrm>
              <a:off x="1641" y="1980"/>
              <a:ext cx="40" cy="41"/>
            </a:xfrm>
            <a:prstGeom prst="ellipse">
              <a:avLst/>
            </a:prstGeom>
            <a:solidFill>
              <a:srgbClr val="000000"/>
            </a:solidFill>
            <a:ln w="11113">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0" name="Oval 2268"/>
            <p:cNvSpPr>
              <a:spLocks noChangeArrowheads="1"/>
            </p:cNvSpPr>
            <p:nvPr/>
          </p:nvSpPr>
          <p:spPr bwMode="auto">
            <a:xfrm>
              <a:off x="586" y="3504"/>
              <a:ext cx="81"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1" name="Oval 2269"/>
            <p:cNvSpPr>
              <a:spLocks noChangeArrowheads="1"/>
            </p:cNvSpPr>
            <p:nvPr/>
          </p:nvSpPr>
          <p:spPr bwMode="auto">
            <a:xfrm>
              <a:off x="2461" y="1106"/>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2" name="Oval 2270"/>
            <p:cNvSpPr>
              <a:spLocks noChangeArrowheads="1"/>
            </p:cNvSpPr>
            <p:nvPr/>
          </p:nvSpPr>
          <p:spPr bwMode="auto">
            <a:xfrm>
              <a:off x="2327" y="1106"/>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3" name="Oval 2271"/>
            <p:cNvSpPr>
              <a:spLocks noChangeArrowheads="1"/>
            </p:cNvSpPr>
            <p:nvPr/>
          </p:nvSpPr>
          <p:spPr bwMode="auto">
            <a:xfrm>
              <a:off x="2461" y="1676"/>
              <a:ext cx="81"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4" name="Oval 2272"/>
            <p:cNvSpPr>
              <a:spLocks noChangeArrowheads="1"/>
            </p:cNvSpPr>
            <p:nvPr/>
          </p:nvSpPr>
          <p:spPr bwMode="auto">
            <a:xfrm>
              <a:off x="2327" y="1676"/>
              <a:ext cx="81"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5" name="Oval 2273"/>
            <p:cNvSpPr>
              <a:spLocks noChangeArrowheads="1"/>
            </p:cNvSpPr>
            <p:nvPr/>
          </p:nvSpPr>
          <p:spPr bwMode="auto">
            <a:xfrm>
              <a:off x="2461" y="1816"/>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6" name="Oval 2274"/>
            <p:cNvSpPr>
              <a:spLocks noChangeArrowheads="1"/>
            </p:cNvSpPr>
            <p:nvPr/>
          </p:nvSpPr>
          <p:spPr bwMode="auto">
            <a:xfrm>
              <a:off x="2327" y="1816"/>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7" name="Oval 2275"/>
            <p:cNvSpPr>
              <a:spLocks noChangeArrowheads="1"/>
            </p:cNvSpPr>
            <p:nvPr/>
          </p:nvSpPr>
          <p:spPr bwMode="auto">
            <a:xfrm>
              <a:off x="2461" y="1960"/>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8" name="Oval 2276"/>
            <p:cNvSpPr>
              <a:spLocks noChangeArrowheads="1"/>
            </p:cNvSpPr>
            <p:nvPr/>
          </p:nvSpPr>
          <p:spPr bwMode="auto">
            <a:xfrm>
              <a:off x="2327" y="1960"/>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59" name="Oval 2277"/>
            <p:cNvSpPr>
              <a:spLocks noChangeArrowheads="1"/>
            </p:cNvSpPr>
            <p:nvPr/>
          </p:nvSpPr>
          <p:spPr bwMode="auto">
            <a:xfrm>
              <a:off x="2461" y="2101"/>
              <a:ext cx="81"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60" name="Oval 2278"/>
            <p:cNvSpPr>
              <a:spLocks noChangeArrowheads="1"/>
            </p:cNvSpPr>
            <p:nvPr/>
          </p:nvSpPr>
          <p:spPr bwMode="auto">
            <a:xfrm>
              <a:off x="2327" y="2101"/>
              <a:ext cx="81"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18461" name="Oval 2279"/>
            <p:cNvSpPr>
              <a:spLocks noChangeArrowheads="1"/>
            </p:cNvSpPr>
            <p:nvPr/>
          </p:nvSpPr>
          <p:spPr bwMode="auto">
            <a:xfrm>
              <a:off x="2327" y="1250"/>
              <a:ext cx="81" cy="81"/>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pSp>
    </p:spTree>
    <p:extLst>
      <p:ext uri="{BB962C8B-B14F-4D97-AF65-F5344CB8AC3E}">
        <p14:creationId xmlns:p14="http://schemas.microsoft.com/office/powerpoint/2010/main" val="34580139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p:cNvSpPr>
            <a:spLocks noGrp="1" noChangeArrowheads="1"/>
          </p:cNvSpPr>
          <p:nvPr>
            <p:ph type="title"/>
          </p:nvPr>
        </p:nvSpPr>
        <p:spPr>
          <a:xfrm>
            <a:off x="2057400" y="228600"/>
            <a:ext cx="7772400" cy="1143000"/>
          </a:xfrm>
        </p:spPr>
        <p:txBody>
          <a:bodyPr/>
          <a:lstStyle/>
          <a:p>
            <a:pPr algn="ctr" eaLnBrk="1" hangingPunct="1"/>
            <a:r>
              <a:rPr lang="en-US" altLang="en-US" smtClean="0"/>
              <a:t>PAL 16R8</a:t>
            </a:r>
          </a:p>
        </p:txBody>
      </p:sp>
      <p:pic>
        <p:nvPicPr>
          <p:cNvPr id="19459" name="Picture 10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1295400"/>
            <a:ext cx="33528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28861073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050"/>
          <p:cNvSpPr>
            <a:spLocks noGrp="1" noChangeArrowheads="1"/>
          </p:cNvSpPr>
          <p:nvPr>
            <p:ph type="title"/>
          </p:nvPr>
        </p:nvSpPr>
        <p:spPr>
          <a:xfrm>
            <a:off x="2209800" y="609600"/>
            <a:ext cx="7772400" cy="609600"/>
          </a:xfrm>
        </p:spPr>
        <p:txBody>
          <a:bodyPr>
            <a:normAutofit fontScale="90000"/>
          </a:bodyPr>
          <a:lstStyle/>
          <a:p>
            <a:pPr>
              <a:defRPr/>
            </a:pPr>
            <a:r>
              <a:rPr lang="en-US" dirty="0" smtClean="0"/>
              <a:t>More Complex PAL</a:t>
            </a:r>
          </a:p>
        </p:txBody>
      </p:sp>
      <p:sp>
        <p:nvSpPr>
          <p:cNvPr id="20483" name="Text Box 2066"/>
          <p:cNvSpPr txBox="1">
            <a:spLocks noChangeArrowheads="1"/>
          </p:cNvSpPr>
          <p:nvPr/>
        </p:nvSpPr>
        <p:spPr bwMode="auto">
          <a:xfrm>
            <a:off x="2590800" y="1371600"/>
            <a:ext cx="7543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342900" indent="-342900">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pPr>
              <a:buClr>
                <a:schemeClr val="accent1"/>
              </a:buClr>
              <a:buFont typeface="Arial" panose="020B0604020202020204" pitchFamily="34" charset="0"/>
              <a:buChar char="•"/>
            </a:pPr>
            <a:r>
              <a:rPr lang="en-US" altLang="en-US" b="0" i="0"/>
              <a:t>Higher capacity devices</a:t>
            </a:r>
          </a:p>
          <a:p>
            <a:pPr>
              <a:buClr>
                <a:schemeClr val="accent1"/>
              </a:buClr>
              <a:buFont typeface="Arial" panose="020B0604020202020204" pitchFamily="34" charset="0"/>
              <a:buChar char="•"/>
            </a:pPr>
            <a:r>
              <a:rPr lang="en-US" altLang="en-US" b="0" i="0"/>
              <a:t>Single PAL architecture is not feasible</a:t>
            </a:r>
          </a:p>
          <a:p>
            <a:pPr>
              <a:buClr>
                <a:schemeClr val="accent1"/>
              </a:buClr>
              <a:buFont typeface="Arial" panose="020B0604020202020204" pitchFamily="34" charset="0"/>
              <a:buChar char="•"/>
            </a:pPr>
            <a:r>
              <a:rPr lang="en-US" altLang="en-US" b="0" i="0"/>
              <a:t>Programmable logic planes grow too quickly</a:t>
            </a:r>
          </a:p>
          <a:p>
            <a:pPr>
              <a:buClr>
                <a:schemeClr val="accent1"/>
              </a:buClr>
              <a:buFont typeface="Arial" panose="020B0604020202020204" pitchFamily="34" charset="0"/>
              <a:buChar char="•"/>
            </a:pPr>
            <a:endParaRPr lang="en-US" altLang="en-US" b="0" i="0">
              <a:solidFill>
                <a:srgbClr val="0000B6"/>
              </a:solidFill>
            </a:endParaRPr>
          </a:p>
          <a:p>
            <a:pPr>
              <a:buClr>
                <a:schemeClr val="accent1"/>
              </a:buClr>
              <a:buFont typeface="Arial" panose="020B0604020202020204" pitchFamily="34" charset="0"/>
              <a:buChar char="•"/>
            </a:pPr>
            <a:endParaRPr lang="en-US" altLang="en-US" b="0" i="0">
              <a:solidFill>
                <a:srgbClr val="0000B6"/>
              </a:solidFill>
            </a:endParaRPr>
          </a:p>
        </p:txBody>
      </p:sp>
      <p:sp>
        <p:nvSpPr>
          <p:cNvPr id="21508" name="Line 2067"/>
          <p:cNvSpPr>
            <a:spLocks noChangeShapeType="1"/>
          </p:cNvSpPr>
          <p:nvPr/>
        </p:nvSpPr>
        <p:spPr bwMode="auto">
          <a:xfrm>
            <a:off x="5410200" y="2743200"/>
            <a:ext cx="0" cy="2209800"/>
          </a:xfrm>
          <a:prstGeom prst="line">
            <a:avLst/>
          </a:prstGeom>
          <a:noFill/>
          <a:ln w="762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20485" name="Text Box 2068"/>
          <p:cNvSpPr txBox="1">
            <a:spLocks noChangeArrowheads="1"/>
          </p:cNvSpPr>
          <p:nvPr/>
        </p:nvSpPr>
        <p:spPr bwMode="auto">
          <a:xfrm>
            <a:off x="5334000" y="5029200"/>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21510" name="Text Box 2069"/>
          <p:cNvSpPr txBox="1">
            <a:spLocks noChangeArrowheads="1"/>
          </p:cNvSpPr>
          <p:nvPr/>
        </p:nvSpPr>
        <p:spPr bwMode="auto">
          <a:xfrm>
            <a:off x="2514600" y="5029201"/>
            <a:ext cx="6705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pPr>
              <a:spcBef>
                <a:spcPct val="50000"/>
              </a:spcBef>
            </a:pPr>
            <a:r>
              <a:rPr lang="en-US" altLang="en-US" b="0" i="0"/>
              <a:t>Complex Programmable Logic Device (CPLD)</a:t>
            </a:r>
          </a:p>
        </p:txBody>
      </p:sp>
      <p:sp>
        <p:nvSpPr>
          <p:cNvPr id="21511" name="Text Box 2070"/>
          <p:cNvSpPr txBox="1">
            <a:spLocks noChangeArrowheads="1"/>
          </p:cNvSpPr>
          <p:nvPr/>
        </p:nvSpPr>
        <p:spPr bwMode="auto">
          <a:xfrm>
            <a:off x="5610226" y="3324226"/>
            <a:ext cx="45243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000" b="0"/>
              <a:t>Multiple PALs integrated together</a:t>
            </a:r>
          </a:p>
        </p:txBody>
      </p:sp>
    </p:spTree>
    <p:extLst>
      <p:ext uri="{BB962C8B-B14F-4D97-AF65-F5344CB8AC3E}">
        <p14:creationId xmlns:p14="http://schemas.microsoft.com/office/powerpoint/2010/main" val="10405710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5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5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animBg="1"/>
      <p:bldP spid="21510" grpId="0"/>
      <p:bldP spid="215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eaLnBrk="1" hangingPunct="1"/>
            <a:r>
              <a:rPr lang="en-US" altLang="en-US" smtClean="0"/>
              <a:t>CPLD</a:t>
            </a:r>
          </a:p>
        </p:txBody>
      </p:sp>
      <p:grpSp>
        <p:nvGrpSpPr>
          <p:cNvPr id="21507" name="Group 6"/>
          <p:cNvGrpSpPr>
            <a:grpSpLocks noChangeAspect="1"/>
          </p:cNvGrpSpPr>
          <p:nvPr/>
        </p:nvGrpSpPr>
        <p:grpSpPr bwMode="auto">
          <a:xfrm>
            <a:off x="1828801" y="1295401"/>
            <a:ext cx="8448675" cy="4545013"/>
            <a:chOff x="192" y="816"/>
            <a:chExt cx="5322" cy="2863"/>
          </a:xfrm>
        </p:grpSpPr>
        <p:sp>
          <p:nvSpPr>
            <p:cNvPr id="21508" name="AutoShape 5"/>
            <p:cNvSpPr>
              <a:spLocks noChangeAspect="1" noChangeArrowheads="1" noTextEdit="1"/>
            </p:cNvSpPr>
            <p:nvPr/>
          </p:nvSpPr>
          <p:spPr bwMode="auto">
            <a:xfrm>
              <a:off x="192" y="816"/>
              <a:ext cx="5322" cy="2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21509"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 y="816"/>
              <a:ext cx="5329" cy="2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170443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US" altLang="en-US" b="0" i="0" dirty="0" smtClean="0"/>
          </a:p>
          <a:p>
            <a:r>
              <a:rPr lang="en-US" altLang="en-US" b="0" i="0" dirty="0" err="1" smtClean="0"/>
              <a:t>Rabaey</a:t>
            </a:r>
            <a:r>
              <a:rPr lang="en-US" altLang="en-US" b="0" i="0" dirty="0" smtClean="0"/>
              <a:t>,</a:t>
            </a:r>
            <a:r>
              <a:rPr lang="en-US" altLang="en-US" dirty="0" smtClean="0"/>
              <a:t> </a:t>
            </a:r>
            <a:r>
              <a:rPr lang="en-US" altLang="en-US" b="0" i="0" dirty="0" err="1" smtClean="0"/>
              <a:t>Chandrakasan</a:t>
            </a:r>
            <a:r>
              <a:rPr lang="en-US" altLang="en-US" dirty="0"/>
              <a:t> </a:t>
            </a:r>
            <a:r>
              <a:rPr lang="en-US" altLang="en-US" dirty="0" smtClean="0"/>
              <a:t>and </a:t>
            </a:r>
            <a:r>
              <a:rPr lang="en-US" altLang="en-US" b="0" i="0" dirty="0" smtClean="0"/>
              <a:t>Nikolic </a:t>
            </a:r>
            <a:r>
              <a:rPr lang="en-GB" dirty="0" smtClean="0"/>
              <a:t> </a:t>
            </a:r>
            <a:r>
              <a:rPr lang="en-US" altLang="en-US" dirty="0" smtClean="0"/>
              <a:t>“Digital Integrated Circuits </a:t>
            </a:r>
            <a:r>
              <a:rPr lang="en-US" altLang="en-US" sz="2000" dirty="0" smtClean="0"/>
              <a:t>A Design Perspective</a:t>
            </a:r>
            <a:r>
              <a:rPr lang="en-GB" dirty="0" smtClean="0"/>
              <a:t> “, 2002</a:t>
            </a:r>
          </a:p>
          <a:p>
            <a:endParaRPr lang="en-GB" dirty="0" smtClean="0"/>
          </a:p>
          <a:p>
            <a:r>
              <a:rPr lang="en-US" altLang="en-US" dirty="0" err="1" smtClean="0"/>
              <a:t>Haibo</a:t>
            </a:r>
            <a:r>
              <a:rPr lang="en-US" altLang="en-US" dirty="0" smtClean="0"/>
              <a:t> Wang, </a:t>
            </a:r>
            <a:r>
              <a:rPr lang="en-US" altLang="en-US" b="1" i="1" dirty="0" smtClean="0"/>
              <a:t>ECE 428   Programmable ASIC Design</a:t>
            </a:r>
            <a:r>
              <a:rPr lang="en-US" altLang="en-US" sz="4800" dirty="0" smtClean="0"/>
              <a:t>  </a:t>
            </a:r>
          </a:p>
          <a:p>
            <a:pPr marL="0" indent="0">
              <a:buNone/>
            </a:pPr>
            <a:r>
              <a:rPr lang="en-US" altLang="en-US" dirty="0" smtClean="0"/>
              <a:t>ECE Department, Southern Illinois University</a:t>
            </a:r>
          </a:p>
          <a:p>
            <a:endParaRPr lang="en-GB" dirty="0" smtClean="0"/>
          </a:p>
          <a:p>
            <a:endParaRPr lang="en-GB" dirty="0"/>
          </a:p>
        </p:txBody>
      </p:sp>
    </p:spTree>
    <p:extLst>
      <p:ext uri="{BB962C8B-B14F-4D97-AF65-F5344CB8AC3E}">
        <p14:creationId xmlns:p14="http://schemas.microsoft.com/office/powerpoint/2010/main" val="39974524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Slide Number Placeholder 3"/>
          <p:cNvSpPr>
            <a:spLocks noGrp="1"/>
          </p:cNvSpPr>
          <p:nvPr>
            <p:ph type="sldNum" sz="quarter" idx="12"/>
          </p:nvPr>
        </p:nvSpPr>
        <p:spPr/>
        <p:txBody>
          <a:bodyPr/>
          <a:lstStyle/>
          <a:p>
            <a:r>
              <a:rPr lang="en-US" altLang="en-US"/>
              <a:t>3-</a:t>
            </a:r>
            <a:fld id="{644B570D-94A3-4AD6-ABF9-AC4D6AE67C89}" type="slidenum">
              <a:rPr lang="en-US" altLang="en-US"/>
              <a:pPr/>
              <a:t>20</a:t>
            </a:fld>
            <a:endParaRPr lang="en-US" altLang="en-US"/>
          </a:p>
        </p:txBody>
      </p:sp>
      <p:sp>
        <p:nvSpPr>
          <p:cNvPr id="79874"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CPLD</a:t>
            </a:r>
          </a:p>
        </p:txBody>
      </p:sp>
      <p:sp>
        <p:nvSpPr>
          <p:cNvPr id="79875" name="Rectangle 3"/>
          <p:cNvSpPr>
            <a:spLocks noChangeArrowheads="1"/>
          </p:cNvSpPr>
          <p:nvPr/>
        </p:nvSpPr>
        <p:spPr bwMode="auto">
          <a:xfrm>
            <a:off x="2057400" y="1530350"/>
            <a:ext cx="8001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Char char="q"/>
            </a:pPr>
            <a:r>
              <a:rPr lang="en-US" altLang="en-US" sz="2200">
                <a:latin typeface="Arial" panose="020B0604020202020204" pitchFamily="34" charset="0"/>
              </a:rPr>
              <a:t>   A CPLD comprises multiple PAL-like blocks on a single</a:t>
            </a:r>
            <a:br>
              <a:rPr lang="en-US" altLang="en-US" sz="2200">
                <a:latin typeface="Arial" panose="020B0604020202020204" pitchFamily="34" charset="0"/>
              </a:rPr>
            </a:br>
            <a:r>
              <a:rPr lang="en-US" altLang="en-US" sz="2200">
                <a:latin typeface="Arial" panose="020B0604020202020204" pitchFamily="34" charset="0"/>
              </a:rPr>
              <a:t>      chip with programmable interconnect to connect the blocks</a:t>
            </a:r>
            <a:r>
              <a:rPr lang="en-US" altLang="en-US">
                <a:latin typeface="Arial" panose="020B0604020202020204" pitchFamily="34" charset="0"/>
              </a:rPr>
              <a:t>.</a:t>
            </a:r>
          </a:p>
        </p:txBody>
      </p:sp>
      <p:sp>
        <p:nvSpPr>
          <p:cNvPr id="79876" name="Rectangle 4"/>
          <p:cNvSpPr>
            <a:spLocks noChangeArrowheads="1"/>
          </p:cNvSpPr>
          <p:nvPr/>
        </p:nvSpPr>
        <p:spPr bwMode="auto">
          <a:xfrm>
            <a:off x="2057400" y="2438400"/>
            <a:ext cx="8001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Char char="q"/>
            </a:pPr>
            <a:r>
              <a:rPr lang="en-US" altLang="en-US" sz="2200">
                <a:latin typeface="Arial" panose="020B0604020202020204" pitchFamily="34" charset="0"/>
              </a:rPr>
              <a:t>   CPLD Architecture   </a:t>
            </a:r>
            <a:endParaRPr lang="en-US" altLang="en-US">
              <a:latin typeface="Arial" panose="020B0604020202020204" pitchFamily="34" charset="0"/>
            </a:endParaRPr>
          </a:p>
        </p:txBody>
      </p:sp>
      <p:grpSp>
        <p:nvGrpSpPr>
          <p:cNvPr id="79929" name="Group 57"/>
          <p:cNvGrpSpPr>
            <a:grpSpLocks/>
          </p:cNvGrpSpPr>
          <p:nvPr/>
        </p:nvGrpSpPr>
        <p:grpSpPr bwMode="auto">
          <a:xfrm>
            <a:off x="3124200" y="2971800"/>
            <a:ext cx="6019800" cy="3276600"/>
            <a:chOff x="768" y="1920"/>
            <a:chExt cx="3792" cy="2064"/>
          </a:xfrm>
        </p:grpSpPr>
        <p:sp>
          <p:nvSpPr>
            <p:cNvPr id="79928" name="Rectangle 56"/>
            <p:cNvSpPr>
              <a:spLocks noChangeArrowheads="1"/>
            </p:cNvSpPr>
            <p:nvPr/>
          </p:nvSpPr>
          <p:spPr bwMode="auto">
            <a:xfrm>
              <a:off x="768" y="1920"/>
              <a:ext cx="3792" cy="206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79" name="Rectangle 7"/>
            <p:cNvSpPr>
              <a:spLocks noChangeArrowheads="1"/>
            </p:cNvSpPr>
            <p:nvPr/>
          </p:nvSpPr>
          <p:spPr bwMode="auto">
            <a:xfrm>
              <a:off x="1680" y="2064"/>
              <a:ext cx="816"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80" name="Rectangle 8"/>
            <p:cNvSpPr>
              <a:spLocks noChangeArrowheads="1"/>
            </p:cNvSpPr>
            <p:nvPr/>
          </p:nvSpPr>
          <p:spPr bwMode="auto">
            <a:xfrm>
              <a:off x="2784" y="2064"/>
              <a:ext cx="816"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81" name="Rectangle 9"/>
            <p:cNvSpPr>
              <a:spLocks noChangeArrowheads="1"/>
            </p:cNvSpPr>
            <p:nvPr/>
          </p:nvSpPr>
          <p:spPr bwMode="auto">
            <a:xfrm>
              <a:off x="1680" y="3312"/>
              <a:ext cx="816"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82" name="Rectangle 10"/>
            <p:cNvSpPr>
              <a:spLocks noChangeArrowheads="1"/>
            </p:cNvSpPr>
            <p:nvPr/>
          </p:nvSpPr>
          <p:spPr bwMode="auto">
            <a:xfrm>
              <a:off x="2784" y="3312"/>
              <a:ext cx="816"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83" name="Rectangle 11"/>
            <p:cNvSpPr>
              <a:spLocks noChangeArrowheads="1"/>
            </p:cNvSpPr>
            <p:nvPr/>
          </p:nvSpPr>
          <p:spPr bwMode="auto">
            <a:xfrm>
              <a:off x="1680" y="2784"/>
              <a:ext cx="1968"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84" name="Rectangle 12"/>
            <p:cNvSpPr>
              <a:spLocks noChangeArrowheads="1"/>
            </p:cNvSpPr>
            <p:nvPr/>
          </p:nvSpPr>
          <p:spPr bwMode="auto">
            <a:xfrm>
              <a:off x="1008" y="2064"/>
              <a:ext cx="384" cy="62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88" name="Text Box 16"/>
            <p:cNvSpPr txBox="1">
              <a:spLocks noChangeArrowheads="1"/>
            </p:cNvSpPr>
            <p:nvPr/>
          </p:nvSpPr>
          <p:spPr bwMode="auto">
            <a:xfrm>
              <a:off x="1817" y="2112"/>
              <a:ext cx="57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a:t>PAL-like</a:t>
              </a:r>
            </a:p>
            <a:p>
              <a:pPr algn="ctr"/>
              <a:r>
                <a:rPr lang="en-US" altLang="en-US"/>
                <a:t>block</a:t>
              </a:r>
            </a:p>
          </p:txBody>
        </p:sp>
        <p:sp>
          <p:nvSpPr>
            <p:cNvPr id="79889" name="Text Box 17"/>
            <p:cNvSpPr txBox="1">
              <a:spLocks noChangeArrowheads="1"/>
            </p:cNvSpPr>
            <p:nvPr/>
          </p:nvSpPr>
          <p:spPr bwMode="auto">
            <a:xfrm>
              <a:off x="2921" y="2112"/>
              <a:ext cx="57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a:t>PAL-like</a:t>
              </a:r>
            </a:p>
            <a:p>
              <a:pPr algn="ctr"/>
              <a:r>
                <a:rPr lang="en-US" altLang="en-US"/>
                <a:t>block</a:t>
              </a:r>
            </a:p>
          </p:txBody>
        </p:sp>
        <p:sp>
          <p:nvSpPr>
            <p:cNvPr id="79890" name="Text Box 18"/>
            <p:cNvSpPr txBox="1">
              <a:spLocks noChangeArrowheads="1"/>
            </p:cNvSpPr>
            <p:nvPr/>
          </p:nvSpPr>
          <p:spPr bwMode="auto">
            <a:xfrm>
              <a:off x="1817" y="3360"/>
              <a:ext cx="57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a:t>PAL-like</a:t>
              </a:r>
            </a:p>
            <a:p>
              <a:pPr algn="ctr"/>
              <a:r>
                <a:rPr lang="en-US" altLang="en-US"/>
                <a:t>block</a:t>
              </a:r>
            </a:p>
          </p:txBody>
        </p:sp>
        <p:sp>
          <p:nvSpPr>
            <p:cNvPr id="79891" name="Text Box 19"/>
            <p:cNvSpPr txBox="1">
              <a:spLocks noChangeArrowheads="1"/>
            </p:cNvSpPr>
            <p:nvPr/>
          </p:nvSpPr>
          <p:spPr bwMode="auto">
            <a:xfrm>
              <a:off x="2921" y="3360"/>
              <a:ext cx="570" cy="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r>
                <a:rPr lang="en-US" altLang="en-US"/>
                <a:t>PAL-like</a:t>
              </a:r>
            </a:p>
            <a:p>
              <a:pPr algn="ctr"/>
              <a:r>
                <a:rPr lang="en-US" altLang="en-US"/>
                <a:t>block</a:t>
              </a:r>
            </a:p>
          </p:txBody>
        </p:sp>
        <p:sp>
          <p:nvSpPr>
            <p:cNvPr id="79892" name="Text Box 20"/>
            <p:cNvSpPr txBox="1">
              <a:spLocks noChangeArrowheads="1"/>
            </p:cNvSpPr>
            <p:nvPr/>
          </p:nvSpPr>
          <p:spPr bwMode="auto">
            <a:xfrm rot="5400000">
              <a:off x="888" y="2280"/>
              <a:ext cx="6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I/O block</a:t>
              </a:r>
            </a:p>
          </p:txBody>
        </p:sp>
        <p:sp>
          <p:nvSpPr>
            <p:cNvPr id="79893" name="Rectangle 21"/>
            <p:cNvSpPr>
              <a:spLocks noChangeArrowheads="1"/>
            </p:cNvSpPr>
            <p:nvPr/>
          </p:nvSpPr>
          <p:spPr bwMode="auto">
            <a:xfrm>
              <a:off x="1008" y="3168"/>
              <a:ext cx="384" cy="62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94" name="Text Box 22"/>
            <p:cNvSpPr txBox="1">
              <a:spLocks noChangeArrowheads="1"/>
            </p:cNvSpPr>
            <p:nvPr/>
          </p:nvSpPr>
          <p:spPr bwMode="auto">
            <a:xfrm rot="5400000">
              <a:off x="888" y="3384"/>
              <a:ext cx="6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I/O block</a:t>
              </a:r>
            </a:p>
          </p:txBody>
        </p:sp>
        <p:sp>
          <p:nvSpPr>
            <p:cNvPr id="79895" name="Rectangle 23"/>
            <p:cNvSpPr>
              <a:spLocks noChangeArrowheads="1"/>
            </p:cNvSpPr>
            <p:nvPr/>
          </p:nvSpPr>
          <p:spPr bwMode="auto">
            <a:xfrm>
              <a:off x="3888" y="2064"/>
              <a:ext cx="384" cy="62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96" name="Text Box 24"/>
            <p:cNvSpPr txBox="1">
              <a:spLocks noChangeArrowheads="1"/>
            </p:cNvSpPr>
            <p:nvPr/>
          </p:nvSpPr>
          <p:spPr bwMode="auto">
            <a:xfrm rot="5400000">
              <a:off x="3768" y="2280"/>
              <a:ext cx="6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I/O block</a:t>
              </a:r>
            </a:p>
          </p:txBody>
        </p:sp>
        <p:sp>
          <p:nvSpPr>
            <p:cNvPr id="79897" name="Rectangle 25"/>
            <p:cNvSpPr>
              <a:spLocks noChangeArrowheads="1"/>
            </p:cNvSpPr>
            <p:nvPr/>
          </p:nvSpPr>
          <p:spPr bwMode="auto">
            <a:xfrm>
              <a:off x="3888" y="3168"/>
              <a:ext cx="384" cy="62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9898" name="Text Box 26"/>
            <p:cNvSpPr txBox="1">
              <a:spLocks noChangeArrowheads="1"/>
            </p:cNvSpPr>
            <p:nvPr/>
          </p:nvSpPr>
          <p:spPr bwMode="auto">
            <a:xfrm rot="5400000">
              <a:off x="3768" y="3384"/>
              <a:ext cx="66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I/O block</a:t>
              </a:r>
            </a:p>
          </p:txBody>
        </p:sp>
        <p:sp>
          <p:nvSpPr>
            <p:cNvPr id="79899" name="Line 27"/>
            <p:cNvSpPr>
              <a:spLocks noChangeShapeType="1"/>
            </p:cNvSpPr>
            <p:nvPr/>
          </p:nvSpPr>
          <p:spPr bwMode="auto">
            <a:xfrm>
              <a:off x="1392" y="2256"/>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0" name="Line 28"/>
            <p:cNvSpPr>
              <a:spLocks noChangeShapeType="1"/>
            </p:cNvSpPr>
            <p:nvPr/>
          </p:nvSpPr>
          <p:spPr bwMode="auto">
            <a:xfrm>
              <a:off x="1392" y="2352"/>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1" name="Line 29"/>
            <p:cNvSpPr>
              <a:spLocks noChangeShapeType="1"/>
            </p:cNvSpPr>
            <p:nvPr/>
          </p:nvSpPr>
          <p:spPr bwMode="auto">
            <a:xfrm>
              <a:off x="1392" y="2448"/>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2" name="Line 30"/>
            <p:cNvSpPr>
              <a:spLocks noChangeShapeType="1"/>
            </p:cNvSpPr>
            <p:nvPr/>
          </p:nvSpPr>
          <p:spPr bwMode="auto">
            <a:xfrm>
              <a:off x="1392" y="3456"/>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3" name="Line 31"/>
            <p:cNvSpPr>
              <a:spLocks noChangeShapeType="1"/>
            </p:cNvSpPr>
            <p:nvPr/>
          </p:nvSpPr>
          <p:spPr bwMode="auto">
            <a:xfrm>
              <a:off x="1392" y="3552"/>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4" name="Line 32"/>
            <p:cNvSpPr>
              <a:spLocks noChangeShapeType="1"/>
            </p:cNvSpPr>
            <p:nvPr/>
          </p:nvSpPr>
          <p:spPr bwMode="auto">
            <a:xfrm>
              <a:off x="1392" y="3648"/>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5" name="Line 33"/>
            <p:cNvSpPr>
              <a:spLocks noChangeShapeType="1"/>
            </p:cNvSpPr>
            <p:nvPr/>
          </p:nvSpPr>
          <p:spPr bwMode="auto">
            <a:xfrm>
              <a:off x="3600" y="3456"/>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6" name="Line 34"/>
            <p:cNvSpPr>
              <a:spLocks noChangeShapeType="1"/>
            </p:cNvSpPr>
            <p:nvPr/>
          </p:nvSpPr>
          <p:spPr bwMode="auto">
            <a:xfrm>
              <a:off x="3600" y="3552"/>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7" name="Line 35"/>
            <p:cNvSpPr>
              <a:spLocks noChangeShapeType="1"/>
            </p:cNvSpPr>
            <p:nvPr/>
          </p:nvSpPr>
          <p:spPr bwMode="auto">
            <a:xfrm>
              <a:off x="3600" y="3648"/>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8" name="Line 36"/>
            <p:cNvSpPr>
              <a:spLocks noChangeShapeType="1"/>
            </p:cNvSpPr>
            <p:nvPr/>
          </p:nvSpPr>
          <p:spPr bwMode="auto">
            <a:xfrm>
              <a:off x="3600" y="2208"/>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09" name="Line 37"/>
            <p:cNvSpPr>
              <a:spLocks noChangeShapeType="1"/>
            </p:cNvSpPr>
            <p:nvPr/>
          </p:nvSpPr>
          <p:spPr bwMode="auto">
            <a:xfrm>
              <a:off x="3600" y="2304"/>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0" name="Line 38"/>
            <p:cNvSpPr>
              <a:spLocks noChangeShapeType="1"/>
            </p:cNvSpPr>
            <p:nvPr/>
          </p:nvSpPr>
          <p:spPr bwMode="auto">
            <a:xfrm>
              <a:off x="3600" y="2400"/>
              <a:ext cx="288"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1" name="Line 39"/>
            <p:cNvSpPr>
              <a:spLocks noChangeShapeType="1"/>
            </p:cNvSpPr>
            <p:nvPr/>
          </p:nvSpPr>
          <p:spPr bwMode="auto">
            <a:xfrm>
              <a:off x="1824"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2" name="Line 40"/>
            <p:cNvSpPr>
              <a:spLocks noChangeShapeType="1"/>
            </p:cNvSpPr>
            <p:nvPr/>
          </p:nvSpPr>
          <p:spPr bwMode="auto">
            <a:xfrm>
              <a:off x="1968"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3" name="Line 41"/>
            <p:cNvSpPr>
              <a:spLocks noChangeShapeType="1"/>
            </p:cNvSpPr>
            <p:nvPr/>
          </p:nvSpPr>
          <p:spPr bwMode="auto">
            <a:xfrm>
              <a:off x="2208"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4" name="Line 42"/>
            <p:cNvSpPr>
              <a:spLocks noChangeShapeType="1"/>
            </p:cNvSpPr>
            <p:nvPr/>
          </p:nvSpPr>
          <p:spPr bwMode="auto">
            <a:xfrm>
              <a:off x="2352"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5" name="Line 43"/>
            <p:cNvSpPr>
              <a:spLocks noChangeShapeType="1"/>
            </p:cNvSpPr>
            <p:nvPr/>
          </p:nvSpPr>
          <p:spPr bwMode="auto">
            <a:xfrm>
              <a:off x="1824"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6" name="Line 44"/>
            <p:cNvSpPr>
              <a:spLocks noChangeShapeType="1"/>
            </p:cNvSpPr>
            <p:nvPr/>
          </p:nvSpPr>
          <p:spPr bwMode="auto">
            <a:xfrm>
              <a:off x="1968"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7" name="Line 45"/>
            <p:cNvSpPr>
              <a:spLocks noChangeShapeType="1"/>
            </p:cNvSpPr>
            <p:nvPr/>
          </p:nvSpPr>
          <p:spPr bwMode="auto">
            <a:xfrm>
              <a:off x="2208"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8" name="Line 46"/>
            <p:cNvSpPr>
              <a:spLocks noChangeShapeType="1"/>
            </p:cNvSpPr>
            <p:nvPr/>
          </p:nvSpPr>
          <p:spPr bwMode="auto">
            <a:xfrm>
              <a:off x="2352"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19" name="Line 47"/>
            <p:cNvSpPr>
              <a:spLocks noChangeShapeType="1"/>
            </p:cNvSpPr>
            <p:nvPr/>
          </p:nvSpPr>
          <p:spPr bwMode="auto">
            <a:xfrm>
              <a:off x="2880"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0" name="Line 48"/>
            <p:cNvSpPr>
              <a:spLocks noChangeShapeType="1"/>
            </p:cNvSpPr>
            <p:nvPr/>
          </p:nvSpPr>
          <p:spPr bwMode="auto">
            <a:xfrm>
              <a:off x="3024"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1" name="Line 49"/>
            <p:cNvSpPr>
              <a:spLocks noChangeShapeType="1"/>
            </p:cNvSpPr>
            <p:nvPr/>
          </p:nvSpPr>
          <p:spPr bwMode="auto">
            <a:xfrm>
              <a:off x="3264"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2" name="Line 50"/>
            <p:cNvSpPr>
              <a:spLocks noChangeShapeType="1"/>
            </p:cNvSpPr>
            <p:nvPr/>
          </p:nvSpPr>
          <p:spPr bwMode="auto">
            <a:xfrm>
              <a:off x="3408" y="3072"/>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3" name="Line 51"/>
            <p:cNvSpPr>
              <a:spLocks noChangeShapeType="1"/>
            </p:cNvSpPr>
            <p:nvPr/>
          </p:nvSpPr>
          <p:spPr bwMode="auto">
            <a:xfrm>
              <a:off x="2880"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4" name="Line 52"/>
            <p:cNvSpPr>
              <a:spLocks noChangeShapeType="1"/>
            </p:cNvSpPr>
            <p:nvPr/>
          </p:nvSpPr>
          <p:spPr bwMode="auto">
            <a:xfrm>
              <a:off x="3024"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5" name="Line 53"/>
            <p:cNvSpPr>
              <a:spLocks noChangeShapeType="1"/>
            </p:cNvSpPr>
            <p:nvPr/>
          </p:nvSpPr>
          <p:spPr bwMode="auto">
            <a:xfrm>
              <a:off x="3264"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6" name="Line 54"/>
            <p:cNvSpPr>
              <a:spLocks noChangeShapeType="1"/>
            </p:cNvSpPr>
            <p:nvPr/>
          </p:nvSpPr>
          <p:spPr bwMode="auto">
            <a:xfrm>
              <a:off x="3408" y="2544"/>
              <a:ext cx="0"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9927" name="Text Box 55"/>
            <p:cNvSpPr txBox="1">
              <a:spLocks noChangeArrowheads="1"/>
            </p:cNvSpPr>
            <p:nvPr/>
          </p:nvSpPr>
          <p:spPr bwMode="auto">
            <a:xfrm>
              <a:off x="1824" y="2784"/>
              <a:ext cx="177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interconnect</a:t>
              </a:r>
            </a:p>
          </p:txBody>
        </p:sp>
      </p:grpSp>
    </p:spTree>
    <p:extLst>
      <p:ext uri="{BB962C8B-B14F-4D97-AF65-F5344CB8AC3E}">
        <p14:creationId xmlns:p14="http://schemas.microsoft.com/office/powerpoint/2010/main" val="3453426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Rectangle 2"/>
          <p:cNvSpPr>
            <a:spLocks noGrp="1" noChangeArrowheads="1"/>
          </p:cNvSpPr>
          <p:nvPr>
            <p:ph type="title"/>
          </p:nvPr>
        </p:nvSpPr>
        <p:spPr>
          <a:xfrm>
            <a:off x="2209800" y="457200"/>
            <a:ext cx="7772400" cy="609600"/>
          </a:xfrm>
        </p:spPr>
        <p:txBody>
          <a:bodyPr>
            <a:normAutofit fontScale="90000"/>
          </a:bodyPr>
          <a:lstStyle/>
          <a:p>
            <a:r>
              <a:rPr lang="en-US" altLang="en-US" sz="4000"/>
              <a:t>More Complex PAL</a:t>
            </a:r>
          </a:p>
        </p:txBody>
      </p:sp>
      <p:sp>
        <p:nvSpPr>
          <p:cNvPr id="414724" name="Text Box 4"/>
          <p:cNvSpPr txBox="1">
            <a:spLocks noChangeArrowheads="1"/>
          </p:cNvSpPr>
          <p:nvPr/>
        </p:nvSpPr>
        <p:spPr bwMode="auto">
          <a:xfrm>
            <a:off x="5619751" y="6415088"/>
            <a:ext cx="15018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From Smith97</a:t>
            </a:r>
          </a:p>
        </p:txBody>
      </p:sp>
      <p:pic>
        <p:nvPicPr>
          <p:cNvPr id="414728"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362200" y="1143001"/>
            <a:ext cx="7315200" cy="4187825"/>
          </a:xfrm>
          <a:noFill/>
          <a:ln/>
          <a:extLst>
            <a:ext uri="{91240B29-F687-4F45-9708-019B960494DF}">
              <a14:hiddenLine xmlns:a14="http://schemas.microsoft.com/office/drawing/2010/main" w="12700" cap="flat" cmpd="sng">
                <a:solidFill>
                  <a:schemeClr val="tx1"/>
                </a:solidFill>
                <a:prstDash val="solid"/>
                <a:miter lim="800000"/>
                <a:headEnd/>
                <a:tailEnd/>
              </a14:hiddenLine>
            </a:ext>
          </a:extLst>
        </p:spPr>
      </p:pic>
      <p:sp>
        <p:nvSpPr>
          <p:cNvPr id="414736" name="Text Box 16"/>
          <p:cNvSpPr txBox="1">
            <a:spLocks noChangeArrowheads="1"/>
          </p:cNvSpPr>
          <p:nvPr/>
        </p:nvSpPr>
        <p:spPr bwMode="auto">
          <a:xfrm>
            <a:off x="2895600" y="5562600"/>
            <a:ext cx="426187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rgbClr val="315263"/>
                </a:solidFill>
              </a:rPr>
              <a:t>i inputs, j minterms/macrocell, k macrocells</a:t>
            </a:r>
          </a:p>
        </p:txBody>
      </p:sp>
    </p:spTree>
    <p:extLst>
      <p:ext uri="{BB962C8B-B14F-4D97-AF65-F5344CB8AC3E}">
        <p14:creationId xmlns:p14="http://schemas.microsoft.com/office/powerpoint/2010/main" val="41516784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Slide Number Placeholder 3"/>
          <p:cNvSpPr>
            <a:spLocks noGrp="1"/>
          </p:cNvSpPr>
          <p:nvPr>
            <p:ph type="sldNum" sz="quarter" idx="12"/>
          </p:nvPr>
        </p:nvSpPr>
        <p:spPr/>
        <p:txBody>
          <a:bodyPr/>
          <a:lstStyle/>
          <a:p>
            <a:r>
              <a:rPr lang="en-US" altLang="en-US"/>
              <a:t>3-</a:t>
            </a:r>
            <a:fld id="{02B2C461-6E90-4613-A431-53C0A22C40BD}" type="slidenum">
              <a:rPr lang="en-US" altLang="en-US"/>
              <a:pPr/>
              <a:t>22</a:t>
            </a:fld>
            <a:endParaRPr lang="en-US" altLang="en-US"/>
          </a:p>
        </p:txBody>
      </p:sp>
      <p:sp>
        <p:nvSpPr>
          <p:cNvPr id="80898"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Altera MAX CPLD</a:t>
            </a:r>
          </a:p>
        </p:txBody>
      </p:sp>
      <p:sp>
        <p:nvSpPr>
          <p:cNvPr id="80899" name="Rectangle 3"/>
          <p:cNvSpPr>
            <a:spLocks noChangeArrowheads="1"/>
          </p:cNvSpPr>
          <p:nvPr/>
        </p:nvSpPr>
        <p:spPr bwMode="auto">
          <a:xfrm>
            <a:off x="2667000" y="2362200"/>
            <a:ext cx="2590800" cy="2438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0" name="Rectangle 4"/>
          <p:cNvSpPr>
            <a:spLocks noChangeArrowheads="1"/>
          </p:cNvSpPr>
          <p:nvPr/>
        </p:nvSpPr>
        <p:spPr bwMode="auto">
          <a:xfrm>
            <a:off x="28194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1" name="Rectangle 5"/>
          <p:cNvSpPr>
            <a:spLocks noChangeArrowheads="1"/>
          </p:cNvSpPr>
          <p:nvPr/>
        </p:nvSpPr>
        <p:spPr bwMode="auto">
          <a:xfrm>
            <a:off x="31242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2" name="Rectangle 6"/>
          <p:cNvSpPr>
            <a:spLocks noChangeArrowheads="1"/>
          </p:cNvSpPr>
          <p:nvPr/>
        </p:nvSpPr>
        <p:spPr bwMode="auto">
          <a:xfrm>
            <a:off x="34290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3" name="Rectangle 7"/>
          <p:cNvSpPr>
            <a:spLocks noChangeArrowheads="1"/>
          </p:cNvSpPr>
          <p:nvPr/>
        </p:nvSpPr>
        <p:spPr bwMode="auto">
          <a:xfrm>
            <a:off x="37338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4" name="Rectangle 8"/>
          <p:cNvSpPr>
            <a:spLocks noChangeArrowheads="1"/>
          </p:cNvSpPr>
          <p:nvPr/>
        </p:nvSpPr>
        <p:spPr bwMode="auto">
          <a:xfrm>
            <a:off x="40386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5" name="Rectangle 9"/>
          <p:cNvSpPr>
            <a:spLocks noChangeArrowheads="1"/>
          </p:cNvSpPr>
          <p:nvPr/>
        </p:nvSpPr>
        <p:spPr bwMode="auto">
          <a:xfrm>
            <a:off x="43434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6" name="Rectangle 10"/>
          <p:cNvSpPr>
            <a:spLocks noChangeArrowheads="1"/>
          </p:cNvSpPr>
          <p:nvPr/>
        </p:nvSpPr>
        <p:spPr bwMode="auto">
          <a:xfrm>
            <a:off x="46482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7" name="Rectangle 11"/>
          <p:cNvSpPr>
            <a:spLocks noChangeArrowheads="1"/>
          </p:cNvSpPr>
          <p:nvPr/>
        </p:nvSpPr>
        <p:spPr bwMode="auto">
          <a:xfrm>
            <a:off x="4953000" y="2438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8" name="Rectangle 12"/>
          <p:cNvSpPr>
            <a:spLocks noChangeArrowheads="1"/>
          </p:cNvSpPr>
          <p:nvPr/>
        </p:nvSpPr>
        <p:spPr bwMode="auto">
          <a:xfrm>
            <a:off x="28194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09" name="Rectangle 13"/>
          <p:cNvSpPr>
            <a:spLocks noChangeArrowheads="1"/>
          </p:cNvSpPr>
          <p:nvPr/>
        </p:nvSpPr>
        <p:spPr bwMode="auto">
          <a:xfrm>
            <a:off x="31242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0" name="Rectangle 14"/>
          <p:cNvSpPr>
            <a:spLocks noChangeArrowheads="1"/>
          </p:cNvSpPr>
          <p:nvPr/>
        </p:nvSpPr>
        <p:spPr bwMode="auto">
          <a:xfrm>
            <a:off x="34290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1" name="Rectangle 15"/>
          <p:cNvSpPr>
            <a:spLocks noChangeArrowheads="1"/>
          </p:cNvSpPr>
          <p:nvPr/>
        </p:nvSpPr>
        <p:spPr bwMode="auto">
          <a:xfrm>
            <a:off x="37338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2" name="Rectangle 16"/>
          <p:cNvSpPr>
            <a:spLocks noChangeArrowheads="1"/>
          </p:cNvSpPr>
          <p:nvPr/>
        </p:nvSpPr>
        <p:spPr bwMode="auto">
          <a:xfrm>
            <a:off x="40386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3" name="Rectangle 17"/>
          <p:cNvSpPr>
            <a:spLocks noChangeArrowheads="1"/>
          </p:cNvSpPr>
          <p:nvPr/>
        </p:nvSpPr>
        <p:spPr bwMode="auto">
          <a:xfrm>
            <a:off x="43434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4" name="Rectangle 18"/>
          <p:cNvSpPr>
            <a:spLocks noChangeArrowheads="1"/>
          </p:cNvSpPr>
          <p:nvPr/>
        </p:nvSpPr>
        <p:spPr bwMode="auto">
          <a:xfrm>
            <a:off x="46482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5" name="Rectangle 19"/>
          <p:cNvSpPr>
            <a:spLocks noChangeArrowheads="1"/>
          </p:cNvSpPr>
          <p:nvPr/>
        </p:nvSpPr>
        <p:spPr bwMode="auto">
          <a:xfrm>
            <a:off x="4953000" y="4572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6" name="Rectangle 20"/>
          <p:cNvSpPr>
            <a:spLocks noChangeArrowheads="1"/>
          </p:cNvSpPr>
          <p:nvPr/>
        </p:nvSpPr>
        <p:spPr bwMode="auto">
          <a:xfrm>
            <a:off x="2819400" y="42672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7" name="Rectangle 21"/>
          <p:cNvSpPr>
            <a:spLocks noChangeArrowheads="1"/>
          </p:cNvSpPr>
          <p:nvPr/>
        </p:nvSpPr>
        <p:spPr bwMode="auto">
          <a:xfrm>
            <a:off x="2819400" y="3962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8" name="Rectangle 22"/>
          <p:cNvSpPr>
            <a:spLocks noChangeArrowheads="1"/>
          </p:cNvSpPr>
          <p:nvPr/>
        </p:nvSpPr>
        <p:spPr bwMode="auto">
          <a:xfrm>
            <a:off x="2819400" y="36576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19" name="Rectangle 23"/>
          <p:cNvSpPr>
            <a:spLocks noChangeArrowheads="1"/>
          </p:cNvSpPr>
          <p:nvPr/>
        </p:nvSpPr>
        <p:spPr bwMode="auto">
          <a:xfrm>
            <a:off x="2819400" y="33528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0" name="Rectangle 24"/>
          <p:cNvSpPr>
            <a:spLocks noChangeArrowheads="1"/>
          </p:cNvSpPr>
          <p:nvPr/>
        </p:nvSpPr>
        <p:spPr bwMode="auto">
          <a:xfrm>
            <a:off x="2819400" y="3048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1" name="Rectangle 25"/>
          <p:cNvSpPr>
            <a:spLocks noChangeArrowheads="1"/>
          </p:cNvSpPr>
          <p:nvPr/>
        </p:nvSpPr>
        <p:spPr bwMode="auto">
          <a:xfrm>
            <a:off x="2819400" y="27432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2" name="Rectangle 26"/>
          <p:cNvSpPr>
            <a:spLocks noChangeArrowheads="1"/>
          </p:cNvSpPr>
          <p:nvPr/>
        </p:nvSpPr>
        <p:spPr bwMode="auto">
          <a:xfrm>
            <a:off x="4953000" y="42672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3" name="Rectangle 27"/>
          <p:cNvSpPr>
            <a:spLocks noChangeArrowheads="1"/>
          </p:cNvSpPr>
          <p:nvPr/>
        </p:nvSpPr>
        <p:spPr bwMode="auto">
          <a:xfrm>
            <a:off x="4953000" y="39624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4" name="Rectangle 28"/>
          <p:cNvSpPr>
            <a:spLocks noChangeArrowheads="1"/>
          </p:cNvSpPr>
          <p:nvPr/>
        </p:nvSpPr>
        <p:spPr bwMode="auto">
          <a:xfrm>
            <a:off x="4953000" y="36576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5" name="Rectangle 29"/>
          <p:cNvSpPr>
            <a:spLocks noChangeArrowheads="1"/>
          </p:cNvSpPr>
          <p:nvPr/>
        </p:nvSpPr>
        <p:spPr bwMode="auto">
          <a:xfrm>
            <a:off x="4953000" y="33528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6" name="Rectangle 30"/>
          <p:cNvSpPr>
            <a:spLocks noChangeArrowheads="1"/>
          </p:cNvSpPr>
          <p:nvPr/>
        </p:nvSpPr>
        <p:spPr bwMode="auto">
          <a:xfrm>
            <a:off x="4953000" y="30480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7" name="Rectangle 31"/>
          <p:cNvSpPr>
            <a:spLocks noChangeArrowheads="1"/>
          </p:cNvSpPr>
          <p:nvPr/>
        </p:nvSpPr>
        <p:spPr bwMode="auto">
          <a:xfrm>
            <a:off x="4953000" y="2743200"/>
            <a:ext cx="152400" cy="152400"/>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8" name="Rectangle 32"/>
          <p:cNvSpPr>
            <a:spLocks noChangeArrowheads="1"/>
          </p:cNvSpPr>
          <p:nvPr/>
        </p:nvSpPr>
        <p:spPr bwMode="auto">
          <a:xfrm>
            <a:off x="3810000" y="2819400"/>
            <a:ext cx="228600" cy="1524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29" name="Rectangle 33"/>
          <p:cNvSpPr>
            <a:spLocks noChangeArrowheads="1"/>
          </p:cNvSpPr>
          <p:nvPr/>
        </p:nvSpPr>
        <p:spPr bwMode="auto">
          <a:xfrm>
            <a:off x="3124200" y="2895600"/>
            <a:ext cx="457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30" name="Rectangle 34"/>
          <p:cNvSpPr>
            <a:spLocks noChangeArrowheads="1"/>
          </p:cNvSpPr>
          <p:nvPr/>
        </p:nvSpPr>
        <p:spPr bwMode="auto">
          <a:xfrm>
            <a:off x="3124200" y="3429000"/>
            <a:ext cx="457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31" name="Rectangle 35"/>
          <p:cNvSpPr>
            <a:spLocks noChangeArrowheads="1"/>
          </p:cNvSpPr>
          <p:nvPr/>
        </p:nvSpPr>
        <p:spPr bwMode="auto">
          <a:xfrm>
            <a:off x="3124200" y="3962400"/>
            <a:ext cx="457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32" name="Rectangle 36"/>
          <p:cNvSpPr>
            <a:spLocks noChangeArrowheads="1"/>
          </p:cNvSpPr>
          <p:nvPr/>
        </p:nvSpPr>
        <p:spPr bwMode="auto">
          <a:xfrm>
            <a:off x="4267200" y="2895600"/>
            <a:ext cx="457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33" name="Rectangle 37"/>
          <p:cNvSpPr>
            <a:spLocks noChangeArrowheads="1"/>
          </p:cNvSpPr>
          <p:nvPr/>
        </p:nvSpPr>
        <p:spPr bwMode="auto">
          <a:xfrm>
            <a:off x="4267200" y="3429000"/>
            <a:ext cx="457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34" name="Rectangle 38"/>
          <p:cNvSpPr>
            <a:spLocks noChangeArrowheads="1"/>
          </p:cNvSpPr>
          <p:nvPr/>
        </p:nvSpPr>
        <p:spPr bwMode="auto">
          <a:xfrm>
            <a:off x="4267200" y="3962400"/>
            <a:ext cx="457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35" name="Text Box 39"/>
          <p:cNvSpPr txBox="1">
            <a:spLocks noChangeArrowheads="1"/>
          </p:cNvSpPr>
          <p:nvPr/>
        </p:nvSpPr>
        <p:spPr bwMode="auto">
          <a:xfrm>
            <a:off x="4191001" y="3930650"/>
            <a:ext cx="5020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a:t>
            </a:r>
          </a:p>
        </p:txBody>
      </p:sp>
      <p:sp>
        <p:nvSpPr>
          <p:cNvPr id="80936" name="Text Box 40"/>
          <p:cNvSpPr txBox="1">
            <a:spLocks noChangeArrowheads="1"/>
          </p:cNvSpPr>
          <p:nvPr/>
        </p:nvSpPr>
        <p:spPr bwMode="auto">
          <a:xfrm>
            <a:off x="4191001" y="3429000"/>
            <a:ext cx="5020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a:t>
            </a:r>
          </a:p>
        </p:txBody>
      </p:sp>
      <p:sp>
        <p:nvSpPr>
          <p:cNvPr id="80937" name="Text Box 41"/>
          <p:cNvSpPr txBox="1">
            <a:spLocks noChangeArrowheads="1"/>
          </p:cNvSpPr>
          <p:nvPr/>
        </p:nvSpPr>
        <p:spPr bwMode="auto">
          <a:xfrm>
            <a:off x="4191001" y="2863850"/>
            <a:ext cx="5020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a:t>
            </a:r>
          </a:p>
        </p:txBody>
      </p:sp>
      <p:sp>
        <p:nvSpPr>
          <p:cNvPr id="80938" name="Text Box 42"/>
          <p:cNvSpPr txBox="1">
            <a:spLocks noChangeArrowheads="1"/>
          </p:cNvSpPr>
          <p:nvPr/>
        </p:nvSpPr>
        <p:spPr bwMode="auto">
          <a:xfrm>
            <a:off x="3068639" y="2895600"/>
            <a:ext cx="5020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a:t>
            </a:r>
          </a:p>
        </p:txBody>
      </p:sp>
      <p:sp>
        <p:nvSpPr>
          <p:cNvPr id="80939" name="Text Box 43"/>
          <p:cNvSpPr txBox="1">
            <a:spLocks noChangeArrowheads="1"/>
          </p:cNvSpPr>
          <p:nvPr/>
        </p:nvSpPr>
        <p:spPr bwMode="auto">
          <a:xfrm>
            <a:off x="3048001" y="3397250"/>
            <a:ext cx="5020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a:t>
            </a:r>
          </a:p>
        </p:txBody>
      </p:sp>
      <p:sp>
        <p:nvSpPr>
          <p:cNvPr id="80940" name="Text Box 44"/>
          <p:cNvSpPr txBox="1">
            <a:spLocks noChangeArrowheads="1"/>
          </p:cNvSpPr>
          <p:nvPr/>
        </p:nvSpPr>
        <p:spPr bwMode="auto">
          <a:xfrm>
            <a:off x="3068639" y="3886200"/>
            <a:ext cx="50206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a:t>
            </a:r>
          </a:p>
        </p:txBody>
      </p:sp>
      <p:sp>
        <p:nvSpPr>
          <p:cNvPr id="80941" name="Text Box 45"/>
          <p:cNvSpPr txBox="1">
            <a:spLocks noChangeArrowheads="1"/>
          </p:cNvSpPr>
          <p:nvPr/>
        </p:nvSpPr>
        <p:spPr bwMode="auto">
          <a:xfrm>
            <a:off x="2667001" y="1905000"/>
            <a:ext cx="80182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I/O Cell</a:t>
            </a:r>
          </a:p>
        </p:txBody>
      </p:sp>
      <p:sp>
        <p:nvSpPr>
          <p:cNvPr id="80942" name="Line 46"/>
          <p:cNvSpPr>
            <a:spLocks noChangeShapeType="1"/>
          </p:cNvSpPr>
          <p:nvPr/>
        </p:nvSpPr>
        <p:spPr bwMode="auto">
          <a:xfrm>
            <a:off x="2743200" y="2209800"/>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0943" name="Line 47"/>
          <p:cNvSpPr>
            <a:spLocks noChangeShapeType="1"/>
          </p:cNvSpPr>
          <p:nvPr/>
        </p:nvSpPr>
        <p:spPr bwMode="auto">
          <a:xfrm>
            <a:off x="3276600" y="2209800"/>
            <a:ext cx="22860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0944" name="Text Box 48"/>
          <p:cNvSpPr txBox="1">
            <a:spLocks noChangeArrowheads="1"/>
          </p:cNvSpPr>
          <p:nvPr/>
        </p:nvSpPr>
        <p:spPr bwMode="auto">
          <a:xfrm>
            <a:off x="2819401" y="5133976"/>
            <a:ext cx="128830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Chip-wide</a:t>
            </a:r>
          </a:p>
          <a:p>
            <a:r>
              <a:rPr lang="en-US" altLang="en-US" sz="1600"/>
              <a:t>interconnect </a:t>
            </a:r>
          </a:p>
        </p:txBody>
      </p:sp>
      <p:sp>
        <p:nvSpPr>
          <p:cNvPr id="80945" name="Line 49"/>
          <p:cNvSpPr>
            <a:spLocks noChangeShapeType="1"/>
          </p:cNvSpPr>
          <p:nvPr/>
        </p:nvSpPr>
        <p:spPr bwMode="auto">
          <a:xfrm>
            <a:off x="2971800" y="5105400"/>
            <a:ext cx="838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0946" name="Line 50"/>
          <p:cNvSpPr>
            <a:spLocks noChangeShapeType="1"/>
          </p:cNvSpPr>
          <p:nvPr/>
        </p:nvSpPr>
        <p:spPr bwMode="auto">
          <a:xfrm flipV="1">
            <a:off x="3429000" y="4343400"/>
            <a:ext cx="381000" cy="762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0947" name="Text Box 51"/>
          <p:cNvSpPr txBox="1">
            <a:spLocks noChangeArrowheads="1"/>
          </p:cNvSpPr>
          <p:nvPr/>
        </p:nvSpPr>
        <p:spPr bwMode="auto">
          <a:xfrm>
            <a:off x="4419600" y="4953000"/>
            <a:ext cx="169706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Altera MAX chip</a:t>
            </a:r>
          </a:p>
        </p:txBody>
      </p:sp>
      <p:sp>
        <p:nvSpPr>
          <p:cNvPr id="80948" name="Rectangle 52"/>
          <p:cNvSpPr>
            <a:spLocks noChangeArrowheads="1"/>
          </p:cNvSpPr>
          <p:nvPr/>
        </p:nvSpPr>
        <p:spPr bwMode="auto">
          <a:xfrm>
            <a:off x="6477000" y="2667000"/>
            <a:ext cx="3048000" cy="2057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49" name="Rectangle 53"/>
          <p:cNvSpPr>
            <a:spLocks noChangeArrowheads="1"/>
          </p:cNvSpPr>
          <p:nvPr/>
        </p:nvSpPr>
        <p:spPr bwMode="auto">
          <a:xfrm>
            <a:off x="6705600" y="2819400"/>
            <a:ext cx="990600" cy="1752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50" name="Text Box 54"/>
          <p:cNvSpPr txBox="1">
            <a:spLocks noChangeArrowheads="1"/>
          </p:cNvSpPr>
          <p:nvPr/>
        </p:nvSpPr>
        <p:spPr bwMode="auto">
          <a:xfrm>
            <a:off x="6613526" y="2254250"/>
            <a:ext cx="208422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LAB (Logic Array Block)</a:t>
            </a:r>
          </a:p>
        </p:txBody>
      </p:sp>
      <p:sp>
        <p:nvSpPr>
          <p:cNvPr id="80951" name="Text Box 55"/>
          <p:cNvSpPr txBox="1">
            <a:spLocks noChangeArrowheads="1"/>
          </p:cNvSpPr>
          <p:nvPr/>
        </p:nvSpPr>
        <p:spPr bwMode="auto">
          <a:xfrm>
            <a:off x="6934200" y="3048000"/>
            <a:ext cx="700088"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LA</a:t>
            </a:r>
          </a:p>
          <a:p>
            <a:r>
              <a:rPr lang="en-US" altLang="en-US" sz="1600"/>
              <a:t>(local </a:t>
            </a:r>
            <a:br>
              <a:rPr lang="en-US" altLang="en-US" sz="1600"/>
            </a:br>
            <a:r>
              <a:rPr lang="en-US" altLang="en-US" sz="1600"/>
              <a:t>array)</a:t>
            </a:r>
          </a:p>
        </p:txBody>
      </p:sp>
      <p:sp>
        <p:nvSpPr>
          <p:cNvPr id="80952" name="Rectangle 56"/>
          <p:cNvSpPr>
            <a:spLocks noChangeArrowheads="1"/>
          </p:cNvSpPr>
          <p:nvPr/>
        </p:nvSpPr>
        <p:spPr bwMode="auto">
          <a:xfrm>
            <a:off x="8001000" y="2895600"/>
            <a:ext cx="1219200" cy="228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53" name="Rectangle 57"/>
          <p:cNvSpPr>
            <a:spLocks noChangeArrowheads="1"/>
          </p:cNvSpPr>
          <p:nvPr/>
        </p:nvSpPr>
        <p:spPr bwMode="auto">
          <a:xfrm>
            <a:off x="8001000" y="3124200"/>
            <a:ext cx="1219200" cy="228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54" name="Rectangle 58"/>
          <p:cNvSpPr>
            <a:spLocks noChangeArrowheads="1"/>
          </p:cNvSpPr>
          <p:nvPr/>
        </p:nvSpPr>
        <p:spPr bwMode="auto">
          <a:xfrm>
            <a:off x="8001000" y="3810000"/>
            <a:ext cx="1219200" cy="228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55" name="Rectangle 59"/>
          <p:cNvSpPr>
            <a:spLocks noChangeArrowheads="1"/>
          </p:cNvSpPr>
          <p:nvPr/>
        </p:nvSpPr>
        <p:spPr bwMode="auto">
          <a:xfrm>
            <a:off x="8001000" y="4038600"/>
            <a:ext cx="1219200" cy="228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56" name="Rectangle 60"/>
          <p:cNvSpPr>
            <a:spLocks noChangeArrowheads="1"/>
          </p:cNvSpPr>
          <p:nvPr/>
        </p:nvSpPr>
        <p:spPr bwMode="auto">
          <a:xfrm>
            <a:off x="8001000" y="4267200"/>
            <a:ext cx="1219200" cy="228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0957" name="Text Box 61"/>
          <p:cNvSpPr txBox="1">
            <a:spLocks noChangeArrowheads="1"/>
          </p:cNvSpPr>
          <p:nvPr/>
        </p:nvSpPr>
        <p:spPr bwMode="auto">
          <a:xfrm rot="-5400000">
            <a:off x="8123238" y="3396733"/>
            <a:ext cx="762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cs typeface="Times New Roman" panose="02020603050405020304" pitchFamily="18" charset="0"/>
              </a:rPr>
              <a:t> • • •</a:t>
            </a:r>
          </a:p>
        </p:txBody>
      </p:sp>
      <p:sp>
        <p:nvSpPr>
          <p:cNvPr id="80958" name="Text Box 62"/>
          <p:cNvSpPr txBox="1">
            <a:spLocks noChangeArrowheads="1"/>
          </p:cNvSpPr>
          <p:nvPr/>
        </p:nvSpPr>
        <p:spPr bwMode="auto">
          <a:xfrm>
            <a:off x="7848601" y="4953000"/>
            <a:ext cx="11017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Macroccell</a:t>
            </a:r>
          </a:p>
        </p:txBody>
      </p:sp>
      <p:sp>
        <p:nvSpPr>
          <p:cNvPr id="80959" name="Line 63"/>
          <p:cNvSpPr>
            <a:spLocks noChangeShapeType="1"/>
          </p:cNvSpPr>
          <p:nvPr/>
        </p:nvSpPr>
        <p:spPr bwMode="auto">
          <a:xfrm flipV="1">
            <a:off x="8153400" y="4495800"/>
            <a:ext cx="3810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0960" name="Text Box 64"/>
          <p:cNvSpPr txBox="1">
            <a:spLocks noChangeArrowheads="1"/>
          </p:cNvSpPr>
          <p:nvPr/>
        </p:nvSpPr>
        <p:spPr bwMode="auto">
          <a:xfrm>
            <a:off x="6553201" y="5486400"/>
            <a:ext cx="31273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Ø"/>
            </a:pPr>
            <a:r>
              <a:rPr lang="en-US" altLang="en-US" sz="1600"/>
              <a:t>Each LAB contains 16 macrocells</a:t>
            </a:r>
          </a:p>
        </p:txBody>
      </p:sp>
      <p:sp>
        <p:nvSpPr>
          <p:cNvPr id="80961" name="Freeform 65"/>
          <p:cNvSpPr>
            <a:spLocks/>
          </p:cNvSpPr>
          <p:nvPr/>
        </p:nvSpPr>
        <p:spPr bwMode="auto">
          <a:xfrm>
            <a:off x="4705350" y="3771900"/>
            <a:ext cx="1733550" cy="190500"/>
          </a:xfrm>
          <a:custGeom>
            <a:avLst/>
            <a:gdLst>
              <a:gd name="T0" fmla="*/ 0 w 1092"/>
              <a:gd name="T1" fmla="*/ 120 h 120"/>
              <a:gd name="T2" fmla="*/ 384 w 1092"/>
              <a:gd name="T3" fmla="*/ 48 h 120"/>
              <a:gd name="T4" fmla="*/ 564 w 1092"/>
              <a:gd name="T5" fmla="*/ 0 h 120"/>
              <a:gd name="T6" fmla="*/ 1092 w 1092"/>
              <a:gd name="T7" fmla="*/ 12 h 120"/>
            </a:gdLst>
            <a:ahLst/>
            <a:cxnLst>
              <a:cxn ang="0">
                <a:pos x="T0" y="T1"/>
              </a:cxn>
              <a:cxn ang="0">
                <a:pos x="T2" y="T3"/>
              </a:cxn>
              <a:cxn ang="0">
                <a:pos x="T4" y="T5"/>
              </a:cxn>
              <a:cxn ang="0">
                <a:pos x="T6" y="T7"/>
              </a:cxn>
            </a:cxnLst>
            <a:rect l="0" t="0" r="r" b="b"/>
            <a:pathLst>
              <a:path w="1092" h="120">
                <a:moveTo>
                  <a:pt x="0" y="120"/>
                </a:moveTo>
                <a:cubicBezTo>
                  <a:pt x="128" y="94"/>
                  <a:pt x="255" y="66"/>
                  <a:pt x="384" y="48"/>
                </a:cubicBezTo>
                <a:cubicBezTo>
                  <a:pt x="445" y="28"/>
                  <a:pt x="501" y="13"/>
                  <a:pt x="564" y="0"/>
                </a:cubicBezTo>
                <a:cubicBezTo>
                  <a:pt x="1084" y="12"/>
                  <a:pt x="908" y="12"/>
                  <a:pt x="1092" y="12"/>
                </a:cubicBezTo>
              </a:path>
            </a:pathLst>
          </a:custGeom>
          <a:noFill/>
          <a:ln w="9525">
            <a:solidFill>
              <a:schemeClr val="folHlink"/>
            </a:solidFill>
            <a:round/>
            <a:headEnd type="none" w="med" len="med"/>
            <a:tailEnd type="triangl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extLst>
      <p:ext uri="{BB962C8B-B14F-4D97-AF65-F5344CB8AC3E}">
        <p14:creationId xmlns:p14="http://schemas.microsoft.com/office/powerpoint/2010/main" val="12404167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lide Number Placeholder 3"/>
          <p:cNvSpPr>
            <a:spLocks noGrp="1"/>
          </p:cNvSpPr>
          <p:nvPr>
            <p:ph type="sldNum" sz="quarter" idx="12"/>
          </p:nvPr>
        </p:nvSpPr>
        <p:spPr/>
        <p:txBody>
          <a:bodyPr/>
          <a:lstStyle/>
          <a:p>
            <a:r>
              <a:rPr lang="en-US" altLang="en-US"/>
              <a:t>3-</a:t>
            </a:r>
            <a:fld id="{DDF43025-ADCF-4E81-AE98-8514C9899172}" type="slidenum">
              <a:rPr lang="en-US" altLang="en-US"/>
              <a:pPr/>
              <a:t>23</a:t>
            </a:fld>
            <a:endParaRPr lang="en-US" altLang="en-US"/>
          </a:p>
        </p:txBody>
      </p:sp>
      <p:sp>
        <p:nvSpPr>
          <p:cNvPr id="81978" name="Rectangle 58"/>
          <p:cNvSpPr>
            <a:spLocks noChangeArrowheads="1"/>
          </p:cNvSpPr>
          <p:nvPr/>
        </p:nvSpPr>
        <p:spPr bwMode="auto">
          <a:xfrm>
            <a:off x="3886200" y="1905000"/>
            <a:ext cx="5486400" cy="3429000"/>
          </a:xfrm>
          <a:prstGeom prst="rect">
            <a:avLst/>
          </a:prstGeom>
          <a:solidFill>
            <a:schemeClr val="bg1"/>
          </a:solidFill>
          <a:ln w="9525">
            <a:solidFill>
              <a:schemeClr val="fo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1400"/>
          </a:p>
        </p:txBody>
      </p:sp>
      <p:sp>
        <p:nvSpPr>
          <p:cNvPr id="81922"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Macrocell of Altera MAX CPLD</a:t>
            </a:r>
          </a:p>
        </p:txBody>
      </p:sp>
      <p:sp>
        <p:nvSpPr>
          <p:cNvPr id="81923" name="Rectangle 3"/>
          <p:cNvSpPr>
            <a:spLocks noChangeArrowheads="1"/>
          </p:cNvSpPr>
          <p:nvPr/>
        </p:nvSpPr>
        <p:spPr bwMode="auto">
          <a:xfrm>
            <a:off x="2209800" y="1905000"/>
            <a:ext cx="1371600" cy="3505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24" name="Line 4"/>
          <p:cNvSpPr>
            <a:spLocks noChangeShapeType="1"/>
          </p:cNvSpPr>
          <p:nvPr/>
        </p:nvSpPr>
        <p:spPr bwMode="auto">
          <a:xfrm>
            <a:off x="2590800" y="2362200"/>
            <a:ext cx="0" cy="29718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25" name="Line 5"/>
          <p:cNvSpPr>
            <a:spLocks noChangeShapeType="1"/>
          </p:cNvSpPr>
          <p:nvPr/>
        </p:nvSpPr>
        <p:spPr bwMode="auto">
          <a:xfrm>
            <a:off x="2590800" y="2911475"/>
            <a:ext cx="45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26" name="AutoShape 6"/>
          <p:cNvSpPr>
            <a:spLocks noChangeArrowheads="1"/>
          </p:cNvSpPr>
          <p:nvPr/>
        </p:nvSpPr>
        <p:spPr bwMode="auto">
          <a:xfrm>
            <a:off x="3048000" y="2759075"/>
            <a:ext cx="304800" cy="3048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28" name="Line 8"/>
          <p:cNvSpPr>
            <a:spLocks noChangeShapeType="1"/>
          </p:cNvSpPr>
          <p:nvPr/>
        </p:nvSpPr>
        <p:spPr bwMode="auto">
          <a:xfrm>
            <a:off x="2590800" y="3444875"/>
            <a:ext cx="457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29" name="AutoShape 9"/>
          <p:cNvSpPr>
            <a:spLocks noChangeArrowheads="1"/>
          </p:cNvSpPr>
          <p:nvPr/>
        </p:nvSpPr>
        <p:spPr bwMode="auto">
          <a:xfrm>
            <a:off x="3048000" y="3292475"/>
            <a:ext cx="304800" cy="304800"/>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30" name="Line 10"/>
          <p:cNvSpPr>
            <a:spLocks noChangeShapeType="1"/>
          </p:cNvSpPr>
          <p:nvPr/>
        </p:nvSpPr>
        <p:spPr bwMode="auto">
          <a:xfrm>
            <a:off x="3352800" y="3444875"/>
            <a:ext cx="990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31" name="Line 11"/>
          <p:cNvSpPr>
            <a:spLocks noChangeShapeType="1"/>
          </p:cNvSpPr>
          <p:nvPr/>
        </p:nvSpPr>
        <p:spPr bwMode="auto">
          <a:xfrm flipV="1">
            <a:off x="2514600" y="5105400"/>
            <a:ext cx="15240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33" name="Line 13"/>
          <p:cNvSpPr>
            <a:spLocks noChangeShapeType="1"/>
          </p:cNvSpPr>
          <p:nvPr/>
        </p:nvSpPr>
        <p:spPr bwMode="auto">
          <a:xfrm flipV="1">
            <a:off x="2819400" y="3368675"/>
            <a:ext cx="762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34" name="Text Box 14"/>
          <p:cNvSpPr txBox="1">
            <a:spLocks noChangeArrowheads="1"/>
          </p:cNvSpPr>
          <p:nvPr/>
        </p:nvSpPr>
        <p:spPr bwMode="auto">
          <a:xfrm>
            <a:off x="2819400" y="3444876"/>
            <a:ext cx="2760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5</a:t>
            </a:r>
          </a:p>
        </p:txBody>
      </p:sp>
      <p:sp>
        <p:nvSpPr>
          <p:cNvPr id="81935" name="Text Box 15"/>
          <p:cNvSpPr txBox="1">
            <a:spLocks noChangeArrowheads="1"/>
          </p:cNvSpPr>
          <p:nvPr/>
        </p:nvSpPr>
        <p:spPr bwMode="auto">
          <a:xfrm>
            <a:off x="2590800" y="5029201"/>
            <a:ext cx="45878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114</a:t>
            </a:r>
          </a:p>
        </p:txBody>
      </p:sp>
      <p:sp>
        <p:nvSpPr>
          <p:cNvPr id="81936" name="Line 16"/>
          <p:cNvSpPr>
            <a:spLocks noChangeShapeType="1"/>
          </p:cNvSpPr>
          <p:nvPr/>
        </p:nvSpPr>
        <p:spPr bwMode="auto">
          <a:xfrm>
            <a:off x="2590800" y="4267200"/>
            <a:ext cx="762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37" name="Line 17"/>
          <p:cNvSpPr>
            <a:spLocks noChangeShapeType="1"/>
          </p:cNvSpPr>
          <p:nvPr/>
        </p:nvSpPr>
        <p:spPr bwMode="auto">
          <a:xfrm>
            <a:off x="2667000" y="4419600"/>
            <a:ext cx="1447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38" name="Line 18"/>
          <p:cNvSpPr>
            <a:spLocks noChangeShapeType="1"/>
          </p:cNvSpPr>
          <p:nvPr/>
        </p:nvSpPr>
        <p:spPr bwMode="auto">
          <a:xfrm>
            <a:off x="2590800" y="4572000"/>
            <a:ext cx="762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39" name="Line 19"/>
          <p:cNvSpPr>
            <a:spLocks noChangeShapeType="1"/>
          </p:cNvSpPr>
          <p:nvPr/>
        </p:nvSpPr>
        <p:spPr bwMode="auto">
          <a:xfrm>
            <a:off x="2667000" y="4724400"/>
            <a:ext cx="2057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0" name="Line 20"/>
          <p:cNvSpPr>
            <a:spLocks noChangeShapeType="1"/>
          </p:cNvSpPr>
          <p:nvPr/>
        </p:nvSpPr>
        <p:spPr bwMode="auto">
          <a:xfrm>
            <a:off x="2590800" y="4800600"/>
            <a:ext cx="762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1" name="Line 21"/>
          <p:cNvSpPr>
            <a:spLocks noChangeShapeType="1"/>
          </p:cNvSpPr>
          <p:nvPr/>
        </p:nvSpPr>
        <p:spPr bwMode="auto">
          <a:xfrm>
            <a:off x="2667000" y="4953000"/>
            <a:ext cx="6477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2" name="Oval 22"/>
          <p:cNvSpPr>
            <a:spLocks noChangeArrowheads="1"/>
          </p:cNvSpPr>
          <p:nvPr/>
        </p:nvSpPr>
        <p:spPr bwMode="auto">
          <a:xfrm>
            <a:off x="4114800" y="434340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43" name="AutoShape 23"/>
          <p:cNvSpPr>
            <a:spLocks noChangeArrowheads="1"/>
          </p:cNvSpPr>
          <p:nvPr/>
        </p:nvSpPr>
        <p:spPr bwMode="auto">
          <a:xfrm rot="-5400000">
            <a:off x="4267200" y="4267200"/>
            <a:ext cx="3048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44" name="Line 24"/>
          <p:cNvSpPr>
            <a:spLocks noChangeShapeType="1"/>
          </p:cNvSpPr>
          <p:nvPr/>
        </p:nvSpPr>
        <p:spPr bwMode="auto">
          <a:xfrm>
            <a:off x="4572000" y="4419600"/>
            <a:ext cx="60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5" name="Rectangle 25"/>
          <p:cNvSpPr>
            <a:spLocks noChangeArrowheads="1"/>
          </p:cNvSpPr>
          <p:nvPr/>
        </p:nvSpPr>
        <p:spPr bwMode="auto">
          <a:xfrm>
            <a:off x="4343400" y="3216275"/>
            <a:ext cx="6858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46" name="Line 26"/>
          <p:cNvSpPr>
            <a:spLocks noChangeShapeType="1"/>
          </p:cNvSpPr>
          <p:nvPr/>
        </p:nvSpPr>
        <p:spPr bwMode="auto">
          <a:xfrm>
            <a:off x="4495800" y="3444875"/>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7" name="Line 27"/>
          <p:cNvSpPr>
            <a:spLocks noChangeShapeType="1"/>
          </p:cNvSpPr>
          <p:nvPr/>
        </p:nvSpPr>
        <p:spPr bwMode="auto">
          <a:xfrm flipV="1">
            <a:off x="4648200" y="3368675"/>
            <a:ext cx="7620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8" name="Line 28"/>
          <p:cNvSpPr>
            <a:spLocks noChangeShapeType="1"/>
          </p:cNvSpPr>
          <p:nvPr/>
        </p:nvSpPr>
        <p:spPr bwMode="auto">
          <a:xfrm>
            <a:off x="4800600" y="3444875"/>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49" name="Line 29"/>
          <p:cNvSpPr>
            <a:spLocks noChangeShapeType="1"/>
          </p:cNvSpPr>
          <p:nvPr/>
        </p:nvSpPr>
        <p:spPr bwMode="auto">
          <a:xfrm>
            <a:off x="5029200" y="3597275"/>
            <a:ext cx="15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50" name="Line 30"/>
          <p:cNvSpPr>
            <a:spLocks noChangeShapeType="1"/>
          </p:cNvSpPr>
          <p:nvPr/>
        </p:nvSpPr>
        <p:spPr bwMode="auto">
          <a:xfrm>
            <a:off x="5181600" y="35052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51" name="Text Box 31"/>
          <p:cNvSpPr txBox="1">
            <a:spLocks noChangeArrowheads="1"/>
          </p:cNvSpPr>
          <p:nvPr/>
        </p:nvSpPr>
        <p:spPr bwMode="auto">
          <a:xfrm>
            <a:off x="4114801" y="3673475"/>
            <a:ext cx="115127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Product term</a:t>
            </a:r>
          </a:p>
          <a:p>
            <a:r>
              <a:rPr lang="en-US" altLang="en-US" sz="1400"/>
              <a:t>select</a:t>
            </a:r>
          </a:p>
        </p:txBody>
      </p:sp>
      <p:sp>
        <p:nvSpPr>
          <p:cNvPr id="81952" name="Oval 32"/>
          <p:cNvSpPr>
            <a:spLocks noChangeArrowheads="1"/>
          </p:cNvSpPr>
          <p:nvPr/>
        </p:nvSpPr>
        <p:spPr bwMode="auto">
          <a:xfrm>
            <a:off x="4114800" y="4876800"/>
            <a:ext cx="152400" cy="152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53" name="AutoShape 33"/>
          <p:cNvSpPr>
            <a:spLocks noChangeArrowheads="1"/>
          </p:cNvSpPr>
          <p:nvPr/>
        </p:nvSpPr>
        <p:spPr bwMode="auto">
          <a:xfrm rot="-5400000">
            <a:off x="4267200" y="4800600"/>
            <a:ext cx="304800" cy="304800"/>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54" name="Line 34"/>
          <p:cNvSpPr>
            <a:spLocks noChangeShapeType="1"/>
          </p:cNvSpPr>
          <p:nvPr/>
        </p:nvSpPr>
        <p:spPr bwMode="auto">
          <a:xfrm>
            <a:off x="4724400" y="4724400"/>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56" name="Line 36"/>
          <p:cNvSpPr>
            <a:spLocks noChangeShapeType="1"/>
          </p:cNvSpPr>
          <p:nvPr/>
        </p:nvSpPr>
        <p:spPr bwMode="auto">
          <a:xfrm>
            <a:off x="5029200" y="3444875"/>
            <a:ext cx="762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57" name="AutoShape 37"/>
          <p:cNvSpPr>
            <a:spLocks noChangeArrowheads="1"/>
          </p:cNvSpPr>
          <p:nvPr/>
        </p:nvSpPr>
        <p:spPr bwMode="auto">
          <a:xfrm flipH="1">
            <a:off x="6477000" y="2987675"/>
            <a:ext cx="533400" cy="5334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55" name="AutoShape 35"/>
          <p:cNvSpPr>
            <a:spLocks noChangeArrowheads="1"/>
          </p:cNvSpPr>
          <p:nvPr/>
        </p:nvSpPr>
        <p:spPr bwMode="auto">
          <a:xfrm flipH="1">
            <a:off x="5486400" y="3140075"/>
            <a:ext cx="533400" cy="533400"/>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60" name="Freeform 40"/>
          <p:cNvSpPr>
            <a:spLocks/>
          </p:cNvSpPr>
          <p:nvPr/>
        </p:nvSpPr>
        <p:spPr bwMode="auto">
          <a:xfrm>
            <a:off x="6400800" y="2987675"/>
            <a:ext cx="228600" cy="533400"/>
          </a:xfrm>
          <a:custGeom>
            <a:avLst/>
            <a:gdLst>
              <a:gd name="T0" fmla="*/ 0 w 96"/>
              <a:gd name="T1" fmla="*/ 0 h 336"/>
              <a:gd name="T2" fmla="*/ 96 w 96"/>
              <a:gd name="T3" fmla="*/ 144 h 336"/>
              <a:gd name="T4" fmla="*/ 0 w 96"/>
              <a:gd name="T5" fmla="*/ 336 h 336"/>
            </a:gdLst>
            <a:ahLst/>
            <a:cxnLst>
              <a:cxn ang="0">
                <a:pos x="T0" y="T1"/>
              </a:cxn>
              <a:cxn ang="0">
                <a:pos x="T2" y="T3"/>
              </a:cxn>
              <a:cxn ang="0">
                <a:pos x="T4" y="T5"/>
              </a:cxn>
            </a:cxnLst>
            <a:rect l="0" t="0" r="r" b="b"/>
            <a:pathLst>
              <a:path w="96" h="336">
                <a:moveTo>
                  <a:pt x="0" y="0"/>
                </a:moveTo>
                <a:cubicBezTo>
                  <a:pt x="48" y="44"/>
                  <a:pt x="96" y="88"/>
                  <a:pt x="96" y="144"/>
                </a:cubicBezTo>
                <a:cubicBezTo>
                  <a:pt x="96" y="200"/>
                  <a:pt x="16" y="304"/>
                  <a:pt x="0" y="336"/>
                </a:cubicBezTo>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61" name="Line 41"/>
          <p:cNvSpPr>
            <a:spLocks noChangeShapeType="1"/>
          </p:cNvSpPr>
          <p:nvPr/>
        </p:nvSpPr>
        <p:spPr bwMode="auto">
          <a:xfrm>
            <a:off x="6019800" y="3368675"/>
            <a:ext cx="685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62" name="Line 42"/>
          <p:cNvSpPr>
            <a:spLocks noChangeShapeType="1"/>
          </p:cNvSpPr>
          <p:nvPr/>
        </p:nvSpPr>
        <p:spPr bwMode="auto">
          <a:xfrm>
            <a:off x="6172200" y="2911475"/>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63" name="Line 43"/>
          <p:cNvSpPr>
            <a:spLocks noChangeShapeType="1"/>
          </p:cNvSpPr>
          <p:nvPr/>
        </p:nvSpPr>
        <p:spPr bwMode="auto">
          <a:xfrm>
            <a:off x="6172200" y="3140075"/>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64" name="Text Box 44"/>
          <p:cNvSpPr txBox="1">
            <a:spLocks noChangeArrowheads="1"/>
          </p:cNvSpPr>
          <p:nvPr/>
        </p:nvSpPr>
        <p:spPr bwMode="auto">
          <a:xfrm>
            <a:off x="3962400" y="2454275"/>
            <a:ext cx="130022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Programmable </a:t>
            </a:r>
          </a:p>
          <a:p>
            <a:r>
              <a:rPr lang="en-US" altLang="en-US" sz="1400"/>
              <a:t>inversion</a:t>
            </a:r>
          </a:p>
        </p:txBody>
      </p:sp>
      <p:sp>
        <p:nvSpPr>
          <p:cNvPr id="81965" name="Rectangle 45"/>
          <p:cNvSpPr>
            <a:spLocks noChangeArrowheads="1"/>
          </p:cNvSpPr>
          <p:nvPr/>
        </p:nvSpPr>
        <p:spPr bwMode="auto">
          <a:xfrm>
            <a:off x="7535863" y="2911475"/>
            <a:ext cx="609600" cy="1066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67" name="Text Box 47"/>
          <p:cNvSpPr txBox="1">
            <a:spLocks noChangeArrowheads="1"/>
          </p:cNvSpPr>
          <p:nvPr/>
        </p:nvSpPr>
        <p:spPr bwMode="auto">
          <a:xfrm>
            <a:off x="7535863" y="3063876"/>
            <a:ext cx="29527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D</a:t>
            </a:r>
          </a:p>
        </p:txBody>
      </p:sp>
      <p:sp>
        <p:nvSpPr>
          <p:cNvPr id="81968" name="Text Box 48"/>
          <p:cNvSpPr txBox="1">
            <a:spLocks noChangeArrowheads="1"/>
          </p:cNvSpPr>
          <p:nvPr/>
        </p:nvSpPr>
        <p:spPr bwMode="auto">
          <a:xfrm>
            <a:off x="7840664" y="3063875"/>
            <a:ext cx="3127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Q</a:t>
            </a:r>
          </a:p>
        </p:txBody>
      </p:sp>
      <p:sp>
        <p:nvSpPr>
          <p:cNvPr id="81969" name="Line 49"/>
          <p:cNvSpPr>
            <a:spLocks noChangeShapeType="1"/>
          </p:cNvSpPr>
          <p:nvPr/>
        </p:nvSpPr>
        <p:spPr bwMode="auto">
          <a:xfrm>
            <a:off x="8458200" y="2606675"/>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70" name="Line 50"/>
          <p:cNvSpPr>
            <a:spLocks noChangeShapeType="1"/>
          </p:cNvSpPr>
          <p:nvPr/>
        </p:nvSpPr>
        <p:spPr bwMode="auto">
          <a:xfrm>
            <a:off x="8458200" y="2606675"/>
            <a:ext cx="3810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71" name="Line 51"/>
          <p:cNvSpPr>
            <a:spLocks noChangeShapeType="1"/>
          </p:cNvSpPr>
          <p:nvPr/>
        </p:nvSpPr>
        <p:spPr bwMode="auto">
          <a:xfrm>
            <a:off x="8839200" y="2835275"/>
            <a:ext cx="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72" name="Line 52"/>
          <p:cNvSpPr>
            <a:spLocks noChangeShapeType="1"/>
          </p:cNvSpPr>
          <p:nvPr/>
        </p:nvSpPr>
        <p:spPr bwMode="auto">
          <a:xfrm flipH="1">
            <a:off x="8458200" y="3216275"/>
            <a:ext cx="3810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74" name="Line 54"/>
          <p:cNvSpPr>
            <a:spLocks noChangeShapeType="1"/>
          </p:cNvSpPr>
          <p:nvPr/>
        </p:nvSpPr>
        <p:spPr bwMode="auto">
          <a:xfrm flipV="1">
            <a:off x="7391400" y="2819400"/>
            <a:ext cx="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76" name="Text Box 56"/>
          <p:cNvSpPr txBox="1">
            <a:spLocks noChangeArrowheads="1"/>
          </p:cNvSpPr>
          <p:nvPr/>
        </p:nvSpPr>
        <p:spPr bwMode="auto">
          <a:xfrm>
            <a:off x="8458200" y="2911475"/>
            <a:ext cx="34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M</a:t>
            </a:r>
          </a:p>
        </p:txBody>
      </p:sp>
      <p:sp>
        <p:nvSpPr>
          <p:cNvPr id="81977" name="Text Box 57"/>
          <p:cNvSpPr txBox="1">
            <a:spLocks noChangeArrowheads="1"/>
          </p:cNvSpPr>
          <p:nvPr/>
        </p:nvSpPr>
        <p:spPr bwMode="auto">
          <a:xfrm>
            <a:off x="2362200" y="1981201"/>
            <a:ext cx="98732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Local Array</a:t>
            </a:r>
          </a:p>
        </p:txBody>
      </p:sp>
      <p:sp>
        <p:nvSpPr>
          <p:cNvPr id="81979" name="Line 59"/>
          <p:cNvSpPr>
            <a:spLocks noChangeShapeType="1"/>
          </p:cNvSpPr>
          <p:nvPr/>
        </p:nvSpPr>
        <p:spPr bwMode="auto">
          <a:xfrm>
            <a:off x="8839200" y="2987675"/>
            <a:ext cx="762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0" name="Line 60"/>
          <p:cNvSpPr>
            <a:spLocks noChangeShapeType="1"/>
          </p:cNvSpPr>
          <p:nvPr/>
        </p:nvSpPr>
        <p:spPr bwMode="auto">
          <a:xfrm>
            <a:off x="9144000" y="2971800"/>
            <a:ext cx="0" cy="1981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1" name="Line 61"/>
          <p:cNvSpPr>
            <a:spLocks noChangeShapeType="1"/>
          </p:cNvSpPr>
          <p:nvPr/>
        </p:nvSpPr>
        <p:spPr bwMode="auto">
          <a:xfrm>
            <a:off x="3352800" y="2895600"/>
            <a:ext cx="2819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2" name="Line 62"/>
          <p:cNvSpPr>
            <a:spLocks noChangeShapeType="1"/>
          </p:cNvSpPr>
          <p:nvPr/>
        </p:nvSpPr>
        <p:spPr bwMode="auto">
          <a:xfrm>
            <a:off x="6248400" y="3352800"/>
            <a:ext cx="0" cy="2286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3" name="Line 63"/>
          <p:cNvSpPr>
            <a:spLocks noChangeShapeType="1"/>
          </p:cNvSpPr>
          <p:nvPr/>
        </p:nvSpPr>
        <p:spPr bwMode="auto">
          <a:xfrm flipH="1">
            <a:off x="5334000" y="3276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4" name="Line 64"/>
          <p:cNvSpPr>
            <a:spLocks noChangeShapeType="1"/>
          </p:cNvSpPr>
          <p:nvPr/>
        </p:nvSpPr>
        <p:spPr bwMode="auto">
          <a:xfrm flipV="1">
            <a:off x="5334000" y="17526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5" name="Rectangle 65"/>
          <p:cNvSpPr>
            <a:spLocks noChangeArrowheads="1"/>
          </p:cNvSpPr>
          <p:nvPr/>
        </p:nvSpPr>
        <p:spPr bwMode="auto">
          <a:xfrm>
            <a:off x="6705600" y="2057400"/>
            <a:ext cx="21336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1986" name="Line 66"/>
          <p:cNvSpPr>
            <a:spLocks noChangeShapeType="1"/>
          </p:cNvSpPr>
          <p:nvPr/>
        </p:nvSpPr>
        <p:spPr bwMode="auto">
          <a:xfrm>
            <a:off x="7010400" y="3276600"/>
            <a:ext cx="533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7" name="Line 67"/>
          <p:cNvSpPr>
            <a:spLocks noChangeShapeType="1"/>
          </p:cNvSpPr>
          <p:nvPr/>
        </p:nvSpPr>
        <p:spPr bwMode="auto">
          <a:xfrm>
            <a:off x="7391400" y="2819400"/>
            <a:ext cx="1066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8" name="Line 68"/>
          <p:cNvSpPr>
            <a:spLocks noChangeShapeType="1"/>
          </p:cNvSpPr>
          <p:nvPr/>
        </p:nvSpPr>
        <p:spPr bwMode="auto">
          <a:xfrm>
            <a:off x="8153400" y="3276600"/>
            <a:ext cx="304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89" name="Line 69"/>
          <p:cNvSpPr>
            <a:spLocks noChangeShapeType="1"/>
          </p:cNvSpPr>
          <p:nvPr/>
        </p:nvSpPr>
        <p:spPr bwMode="auto">
          <a:xfrm>
            <a:off x="7543800" y="3657600"/>
            <a:ext cx="7620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0" name="Line 70"/>
          <p:cNvSpPr>
            <a:spLocks noChangeShapeType="1"/>
          </p:cNvSpPr>
          <p:nvPr/>
        </p:nvSpPr>
        <p:spPr bwMode="auto">
          <a:xfrm flipH="1">
            <a:off x="7543800" y="3733800"/>
            <a:ext cx="7620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1" name="Line 71"/>
          <p:cNvSpPr>
            <a:spLocks noChangeShapeType="1"/>
          </p:cNvSpPr>
          <p:nvPr/>
        </p:nvSpPr>
        <p:spPr bwMode="auto">
          <a:xfrm>
            <a:off x="7162800" y="2514600"/>
            <a:ext cx="0" cy="1219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2" name="Line 72"/>
          <p:cNvSpPr>
            <a:spLocks noChangeShapeType="1"/>
          </p:cNvSpPr>
          <p:nvPr/>
        </p:nvSpPr>
        <p:spPr bwMode="auto">
          <a:xfrm flipH="1">
            <a:off x="7162800" y="3733800"/>
            <a:ext cx="381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3" name="Line 73"/>
          <p:cNvSpPr>
            <a:spLocks noChangeShapeType="1"/>
          </p:cNvSpPr>
          <p:nvPr/>
        </p:nvSpPr>
        <p:spPr bwMode="auto">
          <a:xfrm>
            <a:off x="5029200" y="3276600"/>
            <a:ext cx="1524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4" name="Line 74"/>
          <p:cNvSpPr>
            <a:spLocks noChangeShapeType="1"/>
          </p:cNvSpPr>
          <p:nvPr/>
        </p:nvSpPr>
        <p:spPr bwMode="auto">
          <a:xfrm flipV="1">
            <a:off x="5181600" y="2286000"/>
            <a:ext cx="0" cy="9906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5" name="Line 75"/>
          <p:cNvSpPr>
            <a:spLocks noChangeShapeType="1"/>
          </p:cNvSpPr>
          <p:nvPr/>
        </p:nvSpPr>
        <p:spPr bwMode="auto">
          <a:xfrm>
            <a:off x="5181600" y="2286000"/>
            <a:ext cx="15240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6" name="Line 76"/>
          <p:cNvSpPr>
            <a:spLocks noChangeShapeType="1"/>
          </p:cNvSpPr>
          <p:nvPr/>
        </p:nvSpPr>
        <p:spPr bwMode="auto">
          <a:xfrm flipV="1">
            <a:off x="5791200" y="2209800"/>
            <a:ext cx="762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1998" name="Text Box 78"/>
          <p:cNvSpPr txBox="1">
            <a:spLocks noChangeArrowheads="1"/>
          </p:cNvSpPr>
          <p:nvPr/>
        </p:nvSpPr>
        <p:spPr bwMode="auto">
          <a:xfrm>
            <a:off x="5867400" y="2286001"/>
            <a:ext cx="27603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3</a:t>
            </a:r>
          </a:p>
        </p:txBody>
      </p:sp>
      <p:sp>
        <p:nvSpPr>
          <p:cNvPr id="81999" name="Text Box 79"/>
          <p:cNvSpPr txBox="1">
            <a:spLocks noChangeArrowheads="1"/>
          </p:cNvSpPr>
          <p:nvPr/>
        </p:nvSpPr>
        <p:spPr bwMode="auto">
          <a:xfrm>
            <a:off x="6705601" y="2133600"/>
            <a:ext cx="21129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Clock, clear, preset, enable</a:t>
            </a:r>
          </a:p>
        </p:txBody>
      </p:sp>
      <p:sp>
        <p:nvSpPr>
          <p:cNvPr id="82000" name="Line 80"/>
          <p:cNvSpPr>
            <a:spLocks noChangeShapeType="1"/>
          </p:cNvSpPr>
          <p:nvPr/>
        </p:nvSpPr>
        <p:spPr bwMode="auto">
          <a:xfrm>
            <a:off x="7010400" y="1676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01" name="Line 81"/>
          <p:cNvSpPr>
            <a:spLocks noChangeShapeType="1"/>
          </p:cNvSpPr>
          <p:nvPr/>
        </p:nvSpPr>
        <p:spPr bwMode="auto">
          <a:xfrm>
            <a:off x="7924800" y="16764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002" name="Text Box 82"/>
          <p:cNvSpPr txBox="1">
            <a:spLocks noChangeArrowheads="1"/>
          </p:cNvSpPr>
          <p:nvPr/>
        </p:nvSpPr>
        <p:spPr bwMode="auto">
          <a:xfrm>
            <a:off x="6248400" y="1371600"/>
            <a:ext cx="113823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System clock</a:t>
            </a:r>
          </a:p>
        </p:txBody>
      </p:sp>
      <p:sp>
        <p:nvSpPr>
          <p:cNvPr id="82003" name="Text Box 83"/>
          <p:cNvSpPr txBox="1">
            <a:spLocks noChangeArrowheads="1"/>
          </p:cNvSpPr>
          <p:nvPr/>
        </p:nvSpPr>
        <p:spPr bwMode="auto">
          <a:xfrm>
            <a:off x="7315200" y="1371601"/>
            <a:ext cx="124130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System enable</a:t>
            </a:r>
          </a:p>
        </p:txBody>
      </p:sp>
      <p:sp>
        <p:nvSpPr>
          <p:cNvPr id="82004" name="Text Box 84"/>
          <p:cNvSpPr txBox="1">
            <a:spLocks noChangeArrowheads="1"/>
          </p:cNvSpPr>
          <p:nvPr/>
        </p:nvSpPr>
        <p:spPr bwMode="auto">
          <a:xfrm>
            <a:off x="6324600" y="4267200"/>
            <a:ext cx="146046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400"/>
              <a:t>Parallel expander</a:t>
            </a:r>
          </a:p>
          <a:p>
            <a:r>
              <a:rPr lang="en-US" altLang="en-US" sz="1400"/>
              <a:t>To next macrocell</a:t>
            </a:r>
          </a:p>
        </p:txBody>
      </p:sp>
      <p:sp>
        <p:nvSpPr>
          <p:cNvPr id="82005" name="Text Box 85"/>
          <p:cNvSpPr txBox="1">
            <a:spLocks noChangeArrowheads="1"/>
          </p:cNvSpPr>
          <p:nvPr/>
        </p:nvSpPr>
        <p:spPr bwMode="auto">
          <a:xfrm>
            <a:off x="8153400" y="5410201"/>
            <a:ext cx="1162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b="1"/>
              <a:t>Macrocell</a:t>
            </a:r>
          </a:p>
        </p:txBody>
      </p:sp>
      <p:sp>
        <p:nvSpPr>
          <p:cNvPr id="82006" name="Text Box 86"/>
          <p:cNvSpPr txBox="1">
            <a:spLocks noChangeArrowheads="1"/>
          </p:cNvSpPr>
          <p:nvPr/>
        </p:nvSpPr>
        <p:spPr bwMode="auto">
          <a:xfrm>
            <a:off x="2514601" y="6019800"/>
            <a:ext cx="5591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i="1"/>
              <a:t>MAX 9000 has 33 inputs, can you explain why LA has 114 inputs?</a:t>
            </a:r>
          </a:p>
        </p:txBody>
      </p:sp>
      <p:sp>
        <p:nvSpPr>
          <p:cNvPr id="82007" name="Text Box 87"/>
          <p:cNvSpPr txBox="1">
            <a:spLocks noChangeArrowheads="1"/>
          </p:cNvSpPr>
          <p:nvPr/>
        </p:nvSpPr>
        <p:spPr bwMode="auto">
          <a:xfrm>
            <a:off x="9601200" y="2819400"/>
            <a:ext cx="551754"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OUT</a:t>
            </a:r>
          </a:p>
        </p:txBody>
      </p:sp>
    </p:spTree>
    <p:extLst>
      <p:ext uri="{BB962C8B-B14F-4D97-AF65-F5344CB8AC3E}">
        <p14:creationId xmlns:p14="http://schemas.microsoft.com/office/powerpoint/2010/main" val="1244481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09800" y="0"/>
            <a:ext cx="7772400" cy="1143000"/>
          </a:xfrm>
        </p:spPr>
        <p:txBody>
          <a:bodyPr/>
          <a:lstStyle/>
          <a:p>
            <a:pPr eaLnBrk="1" hangingPunct="1"/>
            <a:r>
              <a:rPr lang="en-US" altLang="en-US" smtClean="0"/>
              <a:t>Altera CPLD</a:t>
            </a:r>
          </a:p>
        </p:txBody>
      </p:sp>
      <p:sp>
        <p:nvSpPr>
          <p:cNvPr id="22531" name="Text Box 5"/>
          <p:cNvSpPr txBox="1">
            <a:spLocks noChangeArrowheads="1"/>
          </p:cNvSpPr>
          <p:nvPr/>
        </p:nvSpPr>
        <p:spPr bwMode="auto">
          <a:xfrm>
            <a:off x="3810000" y="5791200"/>
            <a:ext cx="162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a:solidFill>
                  <a:srgbClr val="0000B6"/>
                </a:solidFill>
              </a:rPr>
              <a:t>MAX 7000</a:t>
            </a:r>
          </a:p>
        </p:txBody>
      </p:sp>
      <p:pic>
        <p:nvPicPr>
          <p:cNvPr id="22532"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6100" y="1219200"/>
            <a:ext cx="59563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2533" name="Text Box 7"/>
          <p:cNvSpPr txBox="1">
            <a:spLocks noChangeArrowheads="1"/>
          </p:cNvSpPr>
          <p:nvPr/>
        </p:nvSpPr>
        <p:spPr bwMode="auto">
          <a:xfrm>
            <a:off x="7391400" y="16002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pPr>
              <a:spcBef>
                <a:spcPct val="50000"/>
              </a:spcBef>
            </a:pPr>
            <a:endParaRPr lang="en-US" altLang="en-US"/>
          </a:p>
        </p:txBody>
      </p:sp>
      <p:sp>
        <p:nvSpPr>
          <p:cNvPr id="22534" name="Text Box 9"/>
          <p:cNvSpPr txBox="1">
            <a:spLocks noChangeArrowheads="1"/>
          </p:cNvSpPr>
          <p:nvPr/>
        </p:nvSpPr>
        <p:spPr bwMode="auto">
          <a:xfrm>
            <a:off x="6858000" y="3886200"/>
            <a:ext cx="35814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marL="342900" indent="-342900">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pPr>
              <a:buFont typeface="Arial" panose="020B0604020202020204" pitchFamily="34" charset="0"/>
              <a:buChar char="•"/>
            </a:pPr>
            <a:r>
              <a:rPr lang="en-US" altLang="en-US" sz="2000" b="0" i="0"/>
              <a:t>Array of Logic Array Blocks (LABs) </a:t>
            </a:r>
          </a:p>
          <a:p>
            <a:pPr>
              <a:buFont typeface="Arial" panose="020B0604020202020204" pitchFamily="34" charset="0"/>
              <a:buChar char="•"/>
            </a:pPr>
            <a:r>
              <a:rPr lang="en-US" altLang="en-US" sz="2000" b="0" i="0"/>
              <a:t>Programmable Interconnect Array (PIA): Array of interconnect wires</a:t>
            </a:r>
          </a:p>
          <a:p>
            <a:pPr>
              <a:buFont typeface="Arial" panose="020B0604020202020204" pitchFamily="34" charset="0"/>
              <a:buChar char="•"/>
            </a:pPr>
            <a:r>
              <a:rPr lang="en-US" altLang="en-US" sz="2000" b="0" i="0"/>
              <a:t>LAB I/O ←PIA→ LAB I/O</a:t>
            </a:r>
          </a:p>
          <a:p>
            <a:pPr>
              <a:buFont typeface="Arial" panose="020B0604020202020204" pitchFamily="34" charset="0"/>
              <a:buChar char="•"/>
            </a:pPr>
            <a:r>
              <a:rPr lang="en-US" altLang="en-US" sz="2000" b="0" i="0"/>
              <a:t>Chip I/O ↔ PIA </a:t>
            </a:r>
          </a:p>
          <a:p>
            <a:pPr>
              <a:buFont typeface="Arial" panose="020B0604020202020204" pitchFamily="34" charset="0"/>
              <a:buChar char="•"/>
            </a:pPr>
            <a:r>
              <a:rPr lang="en-US" altLang="en-US" sz="2000" b="0" i="0"/>
              <a:t>Chip I/O ↔ LABs</a:t>
            </a:r>
            <a:endParaRPr lang="en-US" altLang="en-US" sz="2000"/>
          </a:p>
        </p:txBody>
      </p:sp>
    </p:spTree>
    <p:extLst>
      <p:ext uri="{BB962C8B-B14F-4D97-AF65-F5344CB8AC3E}">
        <p14:creationId xmlns:p14="http://schemas.microsoft.com/office/powerpoint/2010/main" val="1836055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t>MAX 7000 Macrocell</a:t>
            </a:r>
          </a:p>
        </p:txBody>
      </p:sp>
      <p:pic>
        <p:nvPicPr>
          <p:cNvPr id="2355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0" y="1447800"/>
            <a:ext cx="7391400" cy="466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40704278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AMD - CPLD</a:t>
            </a:r>
          </a:p>
        </p:txBody>
      </p:sp>
      <p:pic>
        <p:nvPicPr>
          <p:cNvPr id="2457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9801" y="1295400"/>
            <a:ext cx="7872413"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24580" name="Text Box 5"/>
          <p:cNvSpPr txBox="1">
            <a:spLocks noChangeArrowheads="1"/>
          </p:cNvSpPr>
          <p:nvPr/>
        </p:nvSpPr>
        <p:spPr bwMode="auto">
          <a:xfrm>
            <a:off x="4876801" y="5715000"/>
            <a:ext cx="2911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a:solidFill>
                  <a:srgbClr val="0000B6"/>
                </a:solidFill>
              </a:rPr>
              <a:t>AMD Mach 4 CPLD</a:t>
            </a:r>
          </a:p>
        </p:txBody>
      </p:sp>
    </p:spTree>
    <p:extLst>
      <p:ext uri="{BB962C8B-B14F-4D97-AF65-F5344CB8AC3E}">
        <p14:creationId xmlns:p14="http://schemas.microsoft.com/office/powerpoint/2010/main" val="269778298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a:xfrm>
            <a:off x="2209800" y="381000"/>
            <a:ext cx="7772400" cy="685800"/>
          </a:xfrm>
        </p:spPr>
        <p:txBody>
          <a:bodyPr>
            <a:normAutofit fontScale="90000"/>
          </a:bodyPr>
          <a:lstStyle/>
          <a:p>
            <a:r>
              <a:rPr lang="en-US" altLang="en-US" sz="4000"/>
              <a:t>Altera MAX Interconnect Architecture</a:t>
            </a:r>
          </a:p>
        </p:txBody>
      </p:sp>
      <p:sp>
        <p:nvSpPr>
          <p:cNvPr id="434182" name="AutoShape 6"/>
          <p:cNvSpPr>
            <a:spLocks noChangeAspect="1" noChangeArrowheads="1" noTextEdit="1"/>
          </p:cNvSpPr>
          <p:nvPr/>
        </p:nvSpPr>
        <p:spPr bwMode="auto">
          <a:xfrm>
            <a:off x="2286000" y="1382714"/>
            <a:ext cx="8001000" cy="3722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grpSp>
        <p:nvGrpSpPr>
          <p:cNvPr id="434384" name="Group 208"/>
          <p:cNvGrpSpPr>
            <a:grpSpLocks/>
          </p:cNvGrpSpPr>
          <p:nvPr/>
        </p:nvGrpSpPr>
        <p:grpSpPr bwMode="auto">
          <a:xfrm>
            <a:off x="2298700" y="1703388"/>
            <a:ext cx="7334250" cy="3378200"/>
            <a:chOff x="488" y="1354"/>
            <a:chExt cx="4620" cy="2128"/>
          </a:xfrm>
        </p:grpSpPr>
        <p:sp>
          <p:nvSpPr>
            <p:cNvPr id="434184" name="Rectangle 8"/>
            <p:cNvSpPr>
              <a:spLocks noChangeArrowheads="1"/>
            </p:cNvSpPr>
            <p:nvPr/>
          </p:nvSpPr>
          <p:spPr bwMode="auto">
            <a:xfrm>
              <a:off x="1161" y="1638"/>
              <a:ext cx="614" cy="1544"/>
            </a:xfrm>
            <a:prstGeom prst="rect">
              <a:avLst/>
            </a:prstGeom>
            <a:solidFill>
              <a:srgbClr val="E5E5E5"/>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34185" name="Rectangle 9"/>
            <p:cNvSpPr>
              <a:spLocks noChangeArrowheads="1"/>
            </p:cNvSpPr>
            <p:nvPr/>
          </p:nvSpPr>
          <p:spPr bwMode="auto">
            <a:xfrm>
              <a:off x="488" y="1475"/>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86" name="Rectangle 10"/>
            <p:cNvSpPr>
              <a:spLocks noChangeArrowheads="1"/>
            </p:cNvSpPr>
            <p:nvPr/>
          </p:nvSpPr>
          <p:spPr bwMode="auto">
            <a:xfrm>
              <a:off x="488" y="1592"/>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87" name="Rectangle 11"/>
            <p:cNvSpPr>
              <a:spLocks noChangeArrowheads="1"/>
            </p:cNvSpPr>
            <p:nvPr/>
          </p:nvSpPr>
          <p:spPr bwMode="auto">
            <a:xfrm>
              <a:off x="488" y="1708"/>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88" name="Rectangle 12"/>
            <p:cNvSpPr>
              <a:spLocks noChangeArrowheads="1"/>
            </p:cNvSpPr>
            <p:nvPr/>
          </p:nvSpPr>
          <p:spPr bwMode="auto">
            <a:xfrm>
              <a:off x="488" y="1829"/>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89" name="Rectangle 13"/>
            <p:cNvSpPr>
              <a:spLocks noChangeArrowheads="1"/>
            </p:cNvSpPr>
            <p:nvPr/>
          </p:nvSpPr>
          <p:spPr bwMode="auto">
            <a:xfrm>
              <a:off x="488" y="1945"/>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0" name="Rectangle 14"/>
            <p:cNvSpPr>
              <a:spLocks noChangeArrowheads="1"/>
            </p:cNvSpPr>
            <p:nvPr/>
          </p:nvSpPr>
          <p:spPr bwMode="auto">
            <a:xfrm>
              <a:off x="488" y="2066"/>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1" name="Rectangle 15"/>
            <p:cNvSpPr>
              <a:spLocks noChangeArrowheads="1"/>
            </p:cNvSpPr>
            <p:nvPr/>
          </p:nvSpPr>
          <p:spPr bwMode="auto">
            <a:xfrm>
              <a:off x="488" y="2183"/>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2" name="Rectangle 16"/>
            <p:cNvSpPr>
              <a:spLocks noChangeArrowheads="1"/>
            </p:cNvSpPr>
            <p:nvPr/>
          </p:nvSpPr>
          <p:spPr bwMode="auto">
            <a:xfrm>
              <a:off x="488" y="2299"/>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3" name="Rectangle 17"/>
            <p:cNvSpPr>
              <a:spLocks noChangeArrowheads="1"/>
            </p:cNvSpPr>
            <p:nvPr/>
          </p:nvSpPr>
          <p:spPr bwMode="auto">
            <a:xfrm>
              <a:off x="488" y="2420"/>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4" name="Rectangle 18"/>
            <p:cNvSpPr>
              <a:spLocks noChangeArrowheads="1"/>
            </p:cNvSpPr>
            <p:nvPr/>
          </p:nvSpPr>
          <p:spPr bwMode="auto">
            <a:xfrm>
              <a:off x="488" y="2537"/>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5" name="Rectangle 19"/>
            <p:cNvSpPr>
              <a:spLocks noChangeArrowheads="1"/>
            </p:cNvSpPr>
            <p:nvPr/>
          </p:nvSpPr>
          <p:spPr bwMode="auto">
            <a:xfrm>
              <a:off x="488" y="2653"/>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6" name="Rectangle 20"/>
            <p:cNvSpPr>
              <a:spLocks noChangeArrowheads="1"/>
            </p:cNvSpPr>
            <p:nvPr/>
          </p:nvSpPr>
          <p:spPr bwMode="auto">
            <a:xfrm>
              <a:off x="488" y="2774"/>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7" name="Rectangle 21"/>
            <p:cNvSpPr>
              <a:spLocks noChangeArrowheads="1"/>
            </p:cNvSpPr>
            <p:nvPr/>
          </p:nvSpPr>
          <p:spPr bwMode="auto">
            <a:xfrm>
              <a:off x="488" y="2890"/>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8" name="Rectangle 22"/>
            <p:cNvSpPr>
              <a:spLocks noChangeArrowheads="1"/>
            </p:cNvSpPr>
            <p:nvPr/>
          </p:nvSpPr>
          <p:spPr bwMode="auto">
            <a:xfrm>
              <a:off x="488" y="3011"/>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199" name="Rectangle 23"/>
            <p:cNvSpPr>
              <a:spLocks noChangeArrowheads="1"/>
            </p:cNvSpPr>
            <p:nvPr/>
          </p:nvSpPr>
          <p:spPr bwMode="auto">
            <a:xfrm>
              <a:off x="488" y="3128"/>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0" name="Rectangle 24"/>
            <p:cNvSpPr>
              <a:spLocks noChangeArrowheads="1"/>
            </p:cNvSpPr>
            <p:nvPr/>
          </p:nvSpPr>
          <p:spPr bwMode="auto">
            <a:xfrm>
              <a:off x="488" y="3244"/>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1" name="Rectangle 25"/>
            <p:cNvSpPr>
              <a:spLocks noChangeArrowheads="1"/>
            </p:cNvSpPr>
            <p:nvPr/>
          </p:nvSpPr>
          <p:spPr bwMode="auto">
            <a:xfrm>
              <a:off x="488" y="1354"/>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2" name="Rectangle 26"/>
            <p:cNvSpPr>
              <a:spLocks noChangeArrowheads="1"/>
            </p:cNvSpPr>
            <p:nvPr/>
          </p:nvSpPr>
          <p:spPr bwMode="auto">
            <a:xfrm>
              <a:off x="604" y="1354"/>
              <a:ext cx="86"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3" name="Rectangle 27"/>
            <p:cNvSpPr>
              <a:spLocks noChangeArrowheads="1"/>
            </p:cNvSpPr>
            <p:nvPr/>
          </p:nvSpPr>
          <p:spPr bwMode="auto">
            <a:xfrm>
              <a:off x="725"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4" name="Rectangle 28"/>
            <p:cNvSpPr>
              <a:spLocks noChangeArrowheads="1"/>
            </p:cNvSpPr>
            <p:nvPr/>
          </p:nvSpPr>
          <p:spPr bwMode="auto">
            <a:xfrm>
              <a:off x="842" y="1354"/>
              <a:ext cx="81"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5" name="Rectangle 29"/>
            <p:cNvSpPr>
              <a:spLocks noChangeArrowheads="1"/>
            </p:cNvSpPr>
            <p:nvPr/>
          </p:nvSpPr>
          <p:spPr bwMode="auto">
            <a:xfrm>
              <a:off x="958"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6" name="Rectangle 30"/>
            <p:cNvSpPr>
              <a:spLocks noChangeArrowheads="1"/>
            </p:cNvSpPr>
            <p:nvPr/>
          </p:nvSpPr>
          <p:spPr bwMode="auto">
            <a:xfrm>
              <a:off x="1075"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7" name="Rectangle 31"/>
            <p:cNvSpPr>
              <a:spLocks noChangeArrowheads="1"/>
            </p:cNvSpPr>
            <p:nvPr/>
          </p:nvSpPr>
          <p:spPr bwMode="auto">
            <a:xfrm>
              <a:off x="1192" y="1354"/>
              <a:ext cx="81"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8" name="Rectangle 32"/>
            <p:cNvSpPr>
              <a:spLocks noChangeArrowheads="1"/>
            </p:cNvSpPr>
            <p:nvPr/>
          </p:nvSpPr>
          <p:spPr bwMode="auto">
            <a:xfrm>
              <a:off x="1308" y="1354"/>
              <a:ext cx="86"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09" name="Rectangle 33"/>
            <p:cNvSpPr>
              <a:spLocks noChangeArrowheads="1"/>
            </p:cNvSpPr>
            <p:nvPr/>
          </p:nvSpPr>
          <p:spPr bwMode="auto">
            <a:xfrm>
              <a:off x="1425" y="1354"/>
              <a:ext cx="86"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0" name="Rectangle 34"/>
            <p:cNvSpPr>
              <a:spLocks noChangeArrowheads="1"/>
            </p:cNvSpPr>
            <p:nvPr/>
          </p:nvSpPr>
          <p:spPr bwMode="auto">
            <a:xfrm>
              <a:off x="1542" y="1354"/>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1" name="Rectangle 35"/>
            <p:cNvSpPr>
              <a:spLocks noChangeArrowheads="1"/>
            </p:cNvSpPr>
            <p:nvPr/>
          </p:nvSpPr>
          <p:spPr bwMode="auto">
            <a:xfrm>
              <a:off x="1662"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2" name="Rectangle 36"/>
            <p:cNvSpPr>
              <a:spLocks noChangeArrowheads="1"/>
            </p:cNvSpPr>
            <p:nvPr/>
          </p:nvSpPr>
          <p:spPr bwMode="auto">
            <a:xfrm>
              <a:off x="1779"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3" name="Rectangle 37"/>
            <p:cNvSpPr>
              <a:spLocks noChangeArrowheads="1"/>
            </p:cNvSpPr>
            <p:nvPr/>
          </p:nvSpPr>
          <p:spPr bwMode="auto">
            <a:xfrm>
              <a:off x="1896" y="1354"/>
              <a:ext cx="81"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4" name="Rectangle 38"/>
            <p:cNvSpPr>
              <a:spLocks noChangeArrowheads="1"/>
            </p:cNvSpPr>
            <p:nvPr/>
          </p:nvSpPr>
          <p:spPr bwMode="auto">
            <a:xfrm>
              <a:off x="2012"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5" name="Rectangle 39"/>
            <p:cNvSpPr>
              <a:spLocks noChangeArrowheads="1"/>
            </p:cNvSpPr>
            <p:nvPr/>
          </p:nvSpPr>
          <p:spPr bwMode="auto">
            <a:xfrm>
              <a:off x="2129" y="1354"/>
              <a:ext cx="82"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6" name="Rectangle 40"/>
            <p:cNvSpPr>
              <a:spLocks noChangeArrowheads="1"/>
            </p:cNvSpPr>
            <p:nvPr/>
          </p:nvSpPr>
          <p:spPr bwMode="auto">
            <a:xfrm>
              <a:off x="2246" y="1354"/>
              <a:ext cx="81"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7" name="Rectangle 41"/>
            <p:cNvSpPr>
              <a:spLocks noChangeArrowheads="1"/>
            </p:cNvSpPr>
            <p:nvPr/>
          </p:nvSpPr>
          <p:spPr bwMode="auto">
            <a:xfrm>
              <a:off x="2362" y="1354"/>
              <a:ext cx="86"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8" name="Rectangle 42"/>
            <p:cNvSpPr>
              <a:spLocks noChangeArrowheads="1"/>
            </p:cNvSpPr>
            <p:nvPr/>
          </p:nvSpPr>
          <p:spPr bwMode="auto">
            <a:xfrm>
              <a:off x="2479" y="1354"/>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19" name="Rectangle 43"/>
            <p:cNvSpPr>
              <a:spLocks noChangeArrowheads="1"/>
            </p:cNvSpPr>
            <p:nvPr/>
          </p:nvSpPr>
          <p:spPr bwMode="auto">
            <a:xfrm>
              <a:off x="488" y="3365"/>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0" name="Rectangle 44"/>
            <p:cNvSpPr>
              <a:spLocks noChangeArrowheads="1"/>
            </p:cNvSpPr>
            <p:nvPr/>
          </p:nvSpPr>
          <p:spPr bwMode="auto">
            <a:xfrm>
              <a:off x="2479" y="1475"/>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1" name="Rectangle 45"/>
            <p:cNvSpPr>
              <a:spLocks noChangeArrowheads="1"/>
            </p:cNvSpPr>
            <p:nvPr/>
          </p:nvSpPr>
          <p:spPr bwMode="auto">
            <a:xfrm>
              <a:off x="2479" y="1592"/>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2" name="Rectangle 46"/>
            <p:cNvSpPr>
              <a:spLocks noChangeArrowheads="1"/>
            </p:cNvSpPr>
            <p:nvPr/>
          </p:nvSpPr>
          <p:spPr bwMode="auto">
            <a:xfrm>
              <a:off x="2479" y="1708"/>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3" name="Rectangle 47"/>
            <p:cNvSpPr>
              <a:spLocks noChangeArrowheads="1"/>
            </p:cNvSpPr>
            <p:nvPr/>
          </p:nvSpPr>
          <p:spPr bwMode="auto">
            <a:xfrm>
              <a:off x="2479" y="1829"/>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4" name="Rectangle 48"/>
            <p:cNvSpPr>
              <a:spLocks noChangeArrowheads="1"/>
            </p:cNvSpPr>
            <p:nvPr/>
          </p:nvSpPr>
          <p:spPr bwMode="auto">
            <a:xfrm>
              <a:off x="2479" y="1945"/>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5" name="Rectangle 49"/>
            <p:cNvSpPr>
              <a:spLocks noChangeArrowheads="1"/>
            </p:cNvSpPr>
            <p:nvPr/>
          </p:nvSpPr>
          <p:spPr bwMode="auto">
            <a:xfrm>
              <a:off x="2479" y="2066"/>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6" name="Rectangle 50"/>
            <p:cNvSpPr>
              <a:spLocks noChangeArrowheads="1"/>
            </p:cNvSpPr>
            <p:nvPr/>
          </p:nvSpPr>
          <p:spPr bwMode="auto">
            <a:xfrm>
              <a:off x="2479" y="2183"/>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7" name="Rectangle 51"/>
            <p:cNvSpPr>
              <a:spLocks noChangeArrowheads="1"/>
            </p:cNvSpPr>
            <p:nvPr/>
          </p:nvSpPr>
          <p:spPr bwMode="auto">
            <a:xfrm>
              <a:off x="2479" y="2299"/>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8" name="Rectangle 52"/>
            <p:cNvSpPr>
              <a:spLocks noChangeArrowheads="1"/>
            </p:cNvSpPr>
            <p:nvPr/>
          </p:nvSpPr>
          <p:spPr bwMode="auto">
            <a:xfrm>
              <a:off x="2479" y="2420"/>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29" name="Rectangle 53"/>
            <p:cNvSpPr>
              <a:spLocks noChangeArrowheads="1"/>
            </p:cNvSpPr>
            <p:nvPr/>
          </p:nvSpPr>
          <p:spPr bwMode="auto">
            <a:xfrm>
              <a:off x="2479" y="2537"/>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0" name="Rectangle 54"/>
            <p:cNvSpPr>
              <a:spLocks noChangeArrowheads="1"/>
            </p:cNvSpPr>
            <p:nvPr/>
          </p:nvSpPr>
          <p:spPr bwMode="auto">
            <a:xfrm>
              <a:off x="2479" y="2653"/>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1" name="Rectangle 55"/>
            <p:cNvSpPr>
              <a:spLocks noChangeArrowheads="1"/>
            </p:cNvSpPr>
            <p:nvPr/>
          </p:nvSpPr>
          <p:spPr bwMode="auto">
            <a:xfrm>
              <a:off x="2479" y="2774"/>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2" name="Rectangle 56"/>
            <p:cNvSpPr>
              <a:spLocks noChangeArrowheads="1"/>
            </p:cNvSpPr>
            <p:nvPr/>
          </p:nvSpPr>
          <p:spPr bwMode="auto">
            <a:xfrm>
              <a:off x="2479" y="2890"/>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3" name="Rectangle 57"/>
            <p:cNvSpPr>
              <a:spLocks noChangeArrowheads="1"/>
            </p:cNvSpPr>
            <p:nvPr/>
          </p:nvSpPr>
          <p:spPr bwMode="auto">
            <a:xfrm>
              <a:off x="2479" y="3011"/>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4" name="Rectangle 58"/>
            <p:cNvSpPr>
              <a:spLocks noChangeArrowheads="1"/>
            </p:cNvSpPr>
            <p:nvPr/>
          </p:nvSpPr>
          <p:spPr bwMode="auto">
            <a:xfrm>
              <a:off x="2479" y="3128"/>
              <a:ext cx="85" cy="8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5" name="Rectangle 59"/>
            <p:cNvSpPr>
              <a:spLocks noChangeArrowheads="1"/>
            </p:cNvSpPr>
            <p:nvPr/>
          </p:nvSpPr>
          <p:spPr bwMode="auto">
            <a:xfrm>
              <a:off x="2479" y="3244"/>
              <a:ext cx="85" cy="86"/>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6" name="Rectangle 60"/>
            <p:cNvSpPr>
              <a:spLocks noChangeArrowheads="1"/>
            </p:cNvSpPr>
            <p:nvPr/>
          </p:nvSpPr>
          <p:spPr bwMode="auto">
            <a:xfrm>
              <a:off x="2479" y="3365"/>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7" name="Rectangle 61"/>
            <p:cNvSpPr>
              <a:spLocks noChangeArrowheads="1"/>
            </p:cNvSpPr>
            <p:nvPr/>
          </p:nvSpPr>
          <p:spPr bwMode="auto">
            <a:xfrm>
              <a:off x="604" y="3365"/>
              <a:ext cx="86"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8" name="Rectangle 62"/>
            <p:cNvSpPr>
              <a:spLocks noChangeArrowheads="1"/>
            </p:cNvSpPr>
            <p:nvPr/>
          </p:nvSpPr>
          <p:spPr bwMode="auto">
            <a:xfrm>
              <a:off x="725"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39" name="Rectangle 63"/>
            <p:cNvSpPr>
              <a:spLocks noChangeArrowheads="1"/>
            </p:cNvSpPr>
            <p:nvPr/>
          </p:nvSpPr>
          <p:spPr bwMode="auto">
            <a:xfrm>
              <a:off x="842" y="3365"/>
              <a:ext cx="81"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0" name="Rectangle 64"/>
            <p:cNvSpPr>
              <a:spLocks noChangeArrowheads="1"/>
            </p:cNvSpPr>
            <p:nvPr/>
          </p:nvSpPr>
          <p:spPr bwMode="auto">
            <a:xfrm>
              <a:off x="958"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1" name="Rectangle 65"/>
            <p:cNvSpPr>
              <a:spLocks noChangeArrowheads="1"/>
            </p:cNvSpPr>
            <p:nvPr/>
          </p:nvSpPr>
          <p:spPr bwMode="auto">
            <a:xfrm>
              <a:off x="1075"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2" name="Rectangle 66"/>
            <p:cNvSpPr>
              <a:spLocks noChangeArrowheads="1"/>
            </p:cNvSpPr>
            <p:nvPr/>
          </p:nvSpPr>
          <p:spPr bwMode="auto">
            <a:xfrm>
              <a:off x="1192" y="3365"/>
              <a:ext cx="81"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3" name="Rectangle 67"/>
            <p:cNvSpPr>
              <a:spLocks noChangeArrowheads="1"/>
            </p:cNvSpPr>
            <p:nvPr/>
          </p:nvSpPr>
          <p:spPr bwMode="auto">
            <a:xfrm>
              <a:off x="1308" y="3365"/>
              <a:ext cx="86"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4" name="Rectangle 68"/>
            <p:cNvSpPr>
              <a:spLocks noChangeArrowheads="1"/>
            </p:cNvSpPr>
            <p:nvPr/>
          </p:nvSpPr>
          <p:spPr bwMode="auto">
            <a:xfrm>
              <a:off x="1425" y="3365"/>
              <a:ext cx="86"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5" name="Rectangle 69"/>
            <p:cNvSpPr>
              <a:spLocks noChangeArrowheads="1"/>
            </p:cNvSpPr>
            <p:nvPr/>
          </p:nvSpPr>
          <p:spPr bwMode="auto">
            <a:xfrm>
              <a:off x="1542" y="3365"/>
              <a:ext cx="85"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6" name="Rectangle 70"/>
            <p:cNvSpPr>
              <a:spLocks noChangeArrowheads="1"/>
            </p:cNvSpPr>
            <p:nvPr/>
          </p:nvSpPr>
          <p:spPr bwMode="auto">
            <a:xfrm>
              <a:off x="1662"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7" name="Rectangle 71"/>
            <p:cNvSpPr>
              <a:spLocks noChangeArrowheads="1"/>
            </p:cNvSpPr>
            <p:nvPr/>
          </p:nvSpPr>
          <p:spPr bwMode="auto">
            <a:xfrm>
              <a:off x="1779"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8" name="Rectangle 72"/>
            <p:cNvSpPr>
              <a:spLocks noChangeArrowheads="1"/>
            </p:cNvSpPr>
            <p:nvPr/>
          </p:nvSpPr>
          <p:spPr bwMode="auto">
            <a:xfrm>
              <a:off x="1896" y="3365"/>
              <a:ext cx="81"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49" name="Rectangle 73"/>
            <p:cNvSpPr>
              <a:spLocks noChangeArrowheads="1"/>
            </p:cNvSpPr>
            <p:nvPr/>
          </p:nvSpPr>
          <p:spPr bwMode="auto">
            <a:xfrm>
              <a:off x="2012"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0" name="Rectangle 74"/>
            <p:cNvSpPr>
              <a:spLocks noChangeArrowheads="1"/>
            </p:cNvSpPr>
            <p:nvPr/>
          </p:nvSpPr>
          <p:spPr bwMode="auto">
            <a:xfrm>
              <a:off x="2129" y="3365"/>
              <a:ext cx="82"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1" name="Rectangle 75"/>
            <p:cNvSpPr>
              <a:spLocks noChangeArrowheads="1"/>
            </p:cNvSpPr>
            <p:nvPr/>
          </p:nvSpPr>
          <p:spPr bwMode="auto">
            <a:xfrm>
              <a:off x="2246" y="3365"/>
              <a:ext cx="81"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2" name="Rectangle 76"/>
            <p:cNvSpPr>
              <a:spLocks noChangeArrowheads="1"/>
            </p:cNvSpPr>
            <p:nvPr/>
          </p:nvSpPr>
          <p:spPr bwMode="auto">
            <a:xfrm>
              <a:off x="2362" y="3365"/>
              <a:ext cx="86" cy="8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3" name="Rectangle 77"/>
            <p:cNvSpPr>
              <a:spLocks noChangeArrowheads="1"/>
            </p:cNvSpPr>
            <p:nvPr/>
          </p:nvSpPr>
          <p:spPr bwMode="auto">
            <a:xfrm>
              <a:off x="690" y="1623"/>
              <a:ext cx="358" cy="31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4" name="Rectangle 78"/>
            <p:cNvSpPr>
              <a:spLocks noChangeArrowheads="1"/>
            </p:cNvSpPr>
            <p:nvPr/>
          </p:nvSpPr>
          <p:spPr bwMode="auto">
            <a:xfrm>
              <a:off x="1985" y="1623"/>
              <a:ext cx="393" cy="311"/>
            </a:xfrm>
            <a:prstGeom prst="rect">
              <a:avLst/>
            </a:prstGeom>
            <a:solidFill>
              <a:srgbClr val="E5E5E5"/>
            </a:solidFill>
            <a:ln w="11113">
              <a:solidFill>
                <a:srgbClr val="000000"/>
              </a:solidFill>
              <a:miter lim="800000"/>
              <a:headEnd/>
              <a:tailEnd/>
            </a:ln>
          </p:spPr>
          <p:txBody>
            <a:bodyPr/>
            <a:lstStyle/>
            <a:p>
              <a:endParaRPr lang="en-GB"/>
            </a:p>
          </p:txBody>
        </p:sp>
        <p:sp>
          <p:nvSpPr>
            <p:cNvPr id="434255" name="Freeform 79"/>
            <p:cNvSpPr>
              <a:spLocks/>
            </p:cNvSpPr>
            <p:nvPr/>
          </p:nvSpPr>
          <p:spPr bwMode="auto">
            <a:xfrm>
              <a:off x="1048" y="1778"/>
              <a:ext cx="937" cy="78"/>
            </a:xfrm>
            <a:custGeom>
              <a:avLst/>
              <a:gdLst>
                <a:gd name="T0" fmla="*/ 937 w 937"/>
                <a:gd name="T1" fmla="*/ 0 h 78"/>
                <a:gd name="T2" fmla="*/ 548 w 937"/>
                <a:gd name="T3" fmla="*/ 0 h 78"/>
                <a:gd name="T4" fmla="*/ 470 w 937"/>
                <a:gd name="T5" fmla="*/ 78 h 78"/>
                <a:gd name="T6" fmla="*/ 393 w 937"/>
                <a:gd name="T7" fmla="*/ 0 h 78"/>
                <a:gd name="T8" fmla="*/ 0 w 937"/>
                <a:gd name="T9" fmla="*/ 0 h 78"/>
              </a:gdLst>
              <a:ahLst/>
              <a:cxnLst>
                <a:cxn ang="0">
                  <a:pos x="T0" y="T1"/>
                </a:cxn>
                <a:cxn ang="0">
                  <a:pos x="T2" y="T3"/>
                </a:cxn>
                <a:cxn ang="0">
                  <a:pos x="T4" y="T5"/>
                </a:cxn>
                <a:cxn ang="0">
                  <a:pos x="T6" y="T7"/>
                </a:cxn>
                <a:cxn ang="0">
                  <a:pos x="T8" y="T9"/>
                </a:cxn>
              </a:cxnLst>
              <a:rect l="0" t="0" r="r" b="b"/>
              <a:pathLst>
                <a:path w="937" h="78">
                  <a:moveTo>
                    <a:pt x="937" y="0"/>
                  </a:moveTo>
                  <a:lnTo>
                    <a:pt x="548" y="0"/>
                  </a:lnTo>
                  <a:lnTo>
                    <a:pt x="470" y="78"/>
                  </a:lnTo>
                  <a:lnTo>
                    <a:pt x="393" y="0"/>
                  </a:lnTo>
                  <a:lnTo>
                    <a:pt x="0" y="0"/>
                  </a:lnTo>
                </a:path>
              </a:pathLst>
            </a:custGeom>
            <a:noFill/>
            <a:ln w="23813"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6" name="Rectangle 80"/>
            <p:cNvSpPr>
              <a:spLocks noChangeArrowheads="1"/>
            </p:cNvSpPr>
            <p:nvPr/>
          </p:nvSpPr>
          <p:spPr bwMode="auto">
            <a:xfrm>
              <a:off x="690" y="2859"/>
              <a:ext cx="358" cy="30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7" name="Rectangle 81"/>
            <p:cNvSpPr>
              <a:spLocks noChangeArrowheads="1"/>
            </p:cNvSpPr>
            <p:nvPr/>
          </p:nvSpPr>
          <p:spPr bwMode="auto">
            <a:xfrm>
              <a:off x="1985" y="2859"/>
              <a:ext cx="358" cy="30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8" name="Freeform 82"/>
            <p:cNvSpPr>
              <a:spLocks/>
            </p:cNvSpPr>
            <p:nvPr/>
          </p:nvSpPr>
          <p:spPr bwMode="auto">
            <a:xfrm>
              <a:off x="1048" y="2937"/>
              <a:ext cx="937" cy="74"/>
            </a:xfrm>
            <a:custGeom>
              <a:avLst/>
              <a:gdLst>
                <a:gd name="T0" fmla="*/ 0 w 937"/>
                <a:gd name="T1" fmla="*/ 74 h 74"/>
                <a:gd name="T2" fmla="*/ 393 w 937"/>
                <a:gd name="T3" fmla="*/ 74 h 74"/>
                <a:gd name="T4" fmla="*/ 470 w 937"/>
                <a:gd name="T5" fmla="*/ 0 h 74"/>
                <a:gd name="T6" fmla="*/ 548 w 937"/>
                <a:gd name="T7" fmla="*/ 74 h 74"/>
                <a:gd name="T8" fmla="*/ 937 w 937"/>
                <a:gd name="T9" fmla="*/ 74 h 74"/>
              </a:gdLst>
              <a:ahLst/>
              <a:cxnLst>
                <a:cxn ang="0">
                  <a:pos x="T0" y="T1"/>
                </a:cxn>
                <a:cxn ang="0">
                  <a:pos x="T2" y="T3"/>
                </a:cxn>
                <a:cxn ang="0">
                  <a:pos x="T4" y="T5"/>
                </a:cxn>
                <a:cxn ang="0">
                  <a:pos x="T6" y="T7"/>
                </a:cxn>
                <a:cxn ang="0">
                  <a:pos x="T8" y="T9"/>
                </a:cxn>
              </a:cxnLst>
              <a:rect l="0" t="0" r="r" b="b"/>
              <a:pathLst>
                <a:path w="937" h="74">
                  <a:moveTo>
                    <a:pt x="0" y="74"/>
                  </a:moveTo>
                  <a:lnTo>
                    <a:pt x="393" y="74"/>
                  </a:lnTo>
                  <a:lnTo>
                    <a:pt x="470" y="0"/>
                  </a:lnTo>
                  <a:lnTo>
                    <a:pt x="548" y="74"/>
                  </a:lnTo>
                  <a:lnTo>
                    <a:pt x="937" y="74"/>
                  </a:lnTo>
                </a:path>
              </a:pathLst>
            </a:custGeom>
            <a:noFill/>
            <a:ln w="23813"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59" name="Rectangle 83"/>
            <p:cNvSpPr>
              <a:spLocks noChangeArrowheads="1"/>
            </p:cNvSpPr>
            <p:nvPr/>
          </p:nvSpPr>
          <p:spPr bwMode="auto">
            <a:xfrm>
              <a:off x="690" y="2249"/>
              <a:ext cx="358" cy="31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60" name="Rectangle 84"/>
            <p:cNvSpPr>
              <a:spLocks noChangeArrowheads="1"/>
            </p:cNvSpPr>
            <p:nvPr/>
          </p:nvSpPr>
          <p:spPr bwMode="auto">
            <a:xfrm>
              <a:off x="1985" y="2249"/>
              <a:ext cx="358" cy="311"/>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61" name="Freeform 85"/>
            <p:cNvSpPr>
              <a:spLocks/>
            </p:cNvSpPr>
            <p:nvPr/>
          </p:nvSpPr>
          <p:spPr bwMode="auto">
            <a:xfrm>
              <a:off x="1048" y="2327"/>
              <a:ext cx="937" cy="77"/>
            </a:xfrm>
            <a:custGeom>
              <a:avLst/>
              <a:gdLst>
                <a:gd name="T0" fmla="*/ 0 w 937"/>
                <a:gd name="T1" fmla="*/ 77 h 77"/>
                <a:gd name="T2" fmla="*/ 393 w 937"/>
                <a:gd name="T3" fmla="*/ 77 h 77"/>
                <a:gd name="T4" fmla="*/ 470 w 937"/>
                <a:gd name="T5" fmla="*/ 0 h 77"/>
                <a:gd name="T6" fmla="*/ 548 w 937"/>
                <a:gd name="T7" fmla="*/ 77 h 77"/>
                <a:gd name="T8" fmla="*/ 937 w 937"/>
                <a:gd name="T9" fmla="*/ 77 h 77"/>
              </a:gdLst>
              <a:ahLst/>
              <a:cxnLst>
                <a:cxn ang="0">
                  <a:pos x="T0" y="T1"/>
                </a:cxn>
                <a:cxn ang="0">
                  <a:pos x="T2" y="T3"/>
                </a:cxn>
                <a:cxn ang="0">
                  <a:pos x="T4" y="T5"/>
                </a:cxn>
                <a:cxn ang="0">
                  <a:pos x="T6" y="T7"/>
                </a:cxn>
                <a:cxn ang="0">
                  <a:pos x="T8" y="T9"/>
                </a:cxn>
              </a:cxnLst>
              <a:rect l="0" t="0" r="r" b="b"/>
              <a:pathLst>
                <a:path w="937" h="77">
                  <a:moveTo>
                    <a:pt x="0" y="77"/>
                  </a:moveTo>
                  <a:lnTo>
                    <a:pt x="393" y="77"/>
                  </a:lnTo>
                  <a:lnTo>
                    <a:pt x="470" y="0"/>
                  </a:lnTo>
                  <a:lnTo>
                    <a:pt x="548" y="77"/>
                  </a:lnTo>
                  <a:lnTo>
                    <a:pt x="937" y="77"/>
                  </a:lnTo>
                </a:path>
              </a:pathLst>
            </a:custGeom>
            <a:noFill/>
            <a:ln w="23813"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62" name="Line 86"/>
            <p:cNvSpPr>
              <a:spLocks noChangeShapeType="1"/>
            </p:cNvSpPr>
            <p:nvPr/>
          </p:nvSpPr>
          <p:spPr bwMode="auto">
            <a:xfrm>
              <a:off x="1518" y="1856"/>
              <a:ext cx="1" cy="1081"/>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263" name="Freeform 87"/>
            <p:cNvSpPr>
              <a:spLocks/>
            </p:cNvSpPr>
            <p:nvPr/>
          </p:nvSpPr>
          <p:spPr bwMode="auto">
            <a:xfrm>
              <a:off x="1094" y="1592"/>
              <a:ext cx="634" cy="1314"/>
            </a:xfrm>
            <a:custGeom>
              <a:avLst/>
              <a:gdLst>
                <a:gd name="T0" fmla="*/ 0 w 634"/>
                <a:gd name="T1" fmla="*/ 1314 h 1314"/>
                <a:gd name="T2" fmla="*/ 312 w 634"/>
                <a:gd name="T3" fmla="*/ 1314 h 1314"/>
                <a:gd name="T4" fmla="*/ 312 w 634"/>
                <a:gd name="T5" fmla="*/ 0 h 1314"/>
                <a:gd name="T6" fmla="*/ 634 w 634"/>
                <a:gd name="T7" fmla="*/ 0 h 1314"/>
              </a:gdLst>
              <a:ahLst/>
              <a:cxnLst>
                <a:cxn ang="0">
                  <a:pos x="T0" y="T1"/>
                </a:cxn>
                <a:cxn ang="0">
                  <a:pos x="T2" y="T3"/>
                </a:cxn>
                <a:cxn ang="0">
                  <a:pos x="T4" y="T5"/>
                </a:cxn>
                <a:cxn ang="0">
                  <a:pos x="T6" y="T7"/>
                </a:cxn>
              </a:cxnLst>
              <a:rect l="0" t="0" r="r" b="b"/>
              <a:pathLst>
                <a:path w="634" h="1314">
                  <a:moveTo>
                    <a:pt x="0" y="1314"/>
                  </a:moveTo>
                  <a:lnTo>
                    <a:pt x="312" y="1314"/>
                  </a:lnTo>
                  <a:lnTo>
                    <a:pt x="312" y="0"/>
                  </a:lnTo>
                  <a:lnTo>
                    <a:pt x="634" y="0"/>
                  </a:lnTo>
                </a:path>
              </a:pathLst>
            </a:custGeom>
            <a:noFill/>
            <a:ln w="11113" cap="flat">
              <a:solidFill>
                <a:srgbClr val="666666"/>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64" name="Freeform 88"/>
            <p:cNvSpPr>
              <a:spLocks/>
            </p:cNvSpPr>
            <p:nvPr/>
          </p:nvSpPr>
          <p:spPr bwMode="auto">
            <a:xfrm>
              <a:off x="1705" y="1564"/>
              <a:ext cx="93" cy="59"/>
            </a:xfrm>
            <a:custGeom>
              <a:avLst/>
              <a:gdLst>
                <a:gd name="T0" fmla="*/ 4 w 24"/>
                <a:gd name="T1" fmla="*/ 7 h 15"/>
                <a:gd name="T2" fmla="*/ 0 w 24"/>
                <a:gd name="T3" fmla="*/ 0 h 15"/>
                <a:gd name="T4" fmla="*/ 0 w 24"/>
                <a:gd name="T5" fmla="*/ 0 h 15"/>
                <a:gd name="T6" fmla="*/ 12 w 24"/>
                <a:gd name="T7" fmla="*/ 4 h 15"/>
                <a:gd name="T8" fmla="*/ 24 w 24"/>
                <a:gd name="T9" fmla="*/ 7 h 15"/>
                <a:gd name="T10" fmla="*/ 12 w 24"/>
                <a:gd name="T11" fmla="*/ 10 h 15"/>
                <a:gd name="T12" fmla="*/ 0 w 24"/>
                <a:gd name="T13" fmla="*/ 15 h 15"/>
                <a:gd name="T14" fmla="*/ 0 w 24"/>
                <a:gd name="T15" fmla="*/ 14 h 15"/>
                <a:gd name="T16" fmla="*/ 4 w 24"/>
                <a:gd name="T17" fmla="*/ 7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5">
                  <a:moveTo>
                    <a:pt x="4" y="7"/>
                  </a:moveTo>
                  <a:cubicBezTo>
                    <a:pt x="0" y="0"/>
                    <a:pt x="0" y="0"/>
                    <a:pt x="0" y="0"/>
                  </a:cubicBezTo>
                  <a:cubicBezTo>
                    <a:pt x="0" y="0"/>
                    <a:pt x="0" y="0"/>
                    <a:pt x="0" y="0"/>
                  </a:cubicBezTo>
                  <a:cubicBezTo>
                    <a:pt x="12" y="4"/>
                    <a:pt x="12" y="4"/>
                    <a:pt x="12" y="4"/>
                  </a:cubicBezTo>
                  <a:cubicBezTo>
                    <a:pt x="16" y="5"/>
                    <a:pt x="20" y="6"/>
                    <a:pt x="24" y="7"/>
                  </a:cubicBezTo>
                  <a:cubicBezTo>
                    <a:pt x="20" y="8"/>
                    <a:pt x="16" y="9"/>
                    <a:pt x="12" y="10"/>
                  </a:cubicBezTo>
                  <a:cubicBezTo>
                    <a:pt x="0" y="15"/>
                    <a:pt x="0" y="15"/>
                    <a:pt x="0" y="15"/>
                  </a:cubicBezTo>
                  <a:cubicBezTo>
                    <a:pt x="0" y="14"/>
                    <a:pt x="0" y="14"/>
                    <a:pt x="0" y="14"/>
                  </a:cubicBezTo>
                  <a:lnTo>
                    <a:pt x="4" y="7"/>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265" name="Line 89"/>
            <p:cNvSpPr>
              <a:spLocks noChangeShapeType="1"/>
            </p:cNvSpPr>
            <p:nvPr/>
          </p:nvSpPr>
          <p:spPr bwMode="auto">
            <a:xfrm>
              <a:off x="1094" y="3260"/>
              <a:ext cx="774" cy="1"/>
            </a:xfrm>
            <a:prstGeom prst="line">
              <a:avLst/>
            </a:prstGeom>
            <a:noFill/>
            <a:ln w="11113">
              <a:solidFill>
                <a:srgbClr val="666666"/>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266" name="Freeform 90"/>
            <p:cNvSpPr>
              <a:spLocks/>
            </p:cNvSpPr>
            <p:nvPr/>
          </p:nvSpPr>
          <p:spPr bwMode="auto">
            <a:xfrm>
              <a:off x="1845" y="3229"/>
              <a:ext cx="93" cy="58"/>
            </a:xfrm>
            <a:custGeom>
              <a:avLst/>
              <a:gdLst>
                <a:gd name="T0" fmla="*/ 4 w 24"/>
                <a:gd name="T1" fmla="*/ 8 h 15"/>
                <a:gd name="T2" fmla="*/ 0 w 24"/>
                <a:gd name="T3" fmla="*/ 0 h 15"/>
                <a:gd name="T4" fmla="*/ 0 w 24"/>
                <a:gd name="T5" fmla="*/ 0 h 15"/>
                <a:gd name="T6" fmla="*/ 12 w 24"/>
                <a:gd name="T7" fmla="*/ 5 h 15"/>
                <a:gd name="T8" fmla="*/ 24 w 24"/>
                <a:gd name="T9" fmla="*/ 8 h 15"/>
                <a:gd name="T10" fmla="*/ 12 w 24"/>
                <a:gd name="T11" fmla="*/ 10 h 15"/>
                <a:gd name="T12" fmla="*/ 0 w 24"/>
                <a:gd name="T13" fmla="*/ 15 h 15"/>
                <a:gd name="T14" fmla="*/ 0 w 24"/>
                <a:gd name="T15" fmla="*/ 15 h 15"/>
                <a:gd name="T16" fmla="*/ 4 w 24"/>
                <a:gd name="T17" fmla="*/ 8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4" h="15">
                  <a:moveTo>
                    <a:pt x="4" y="8"/>
                  </a:moveTo>
                  <a:cubicBezTo>
                    <a:pt x="0" y="0"/>
                    <a:pt x="0" y="0"/>
                    <a:pt x="0" y="0"/>
                  </a:cubicBezTo>
                  <a:cubicBezTo>
                    <a:pt x="0" y="0"/>
                    <a:pt x="0" y="0"/>
                    <a:pt x="0" y="0"/>
                  </a:cubicBezTo>
                  <a:cubicBezTo>
                    <a:pt x="12" y="5"/>
                    <a:pt x="12" y="5"/>
                    <a:pt x="12" y="5"/>
                  </a:cubicBezTo>
                  <a:cubicBezTo>
                    <a:pt x="16" y="6"/>
                    <a:pt x="20" y="7"/>
                    <a:pt x="24" y="8"/>
                  </a:cubicBezTo>
                  <a:cubicBezTo>
                    <a:pt x="20" y="9"/>
                    <a:pt x="16" y="9"/>
                    <a:pt x="12" y="10"/>
                  </a:cubicBezTo>
                  <a:cubicBezTo>
                    <a:pt x="0" y="15"/>
                    <a:pt x="0" y="15"/>
                    <a:pt x="0" y="15"/>
                  </a:cubicBezTo>
                  <a:cubicBezTo>
                    <a:pt x="0" y="15"/>
                    <a:pt x="0" y="15"/>
                    <a:pt x="0" y="15"/>
                  </a:cubicBezTo>
                  <a:lnTo>
                    <a:pt x="4" y="8"/>
                  </a:lnTo>
                  <a:close/>
                </a:path>
              </a:pathLst>
            </a:custGeom>
            <a:solidFill>
              <a:srgbClr val="66666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267" name="Rectangle 91"/>
            <p:cNvSpPr>
              <a:spLocks noChangeArrowheads="1"/>
            </p:cNvSpPr>
            <p:nvPr/>
          </p:nvSpPr>
          <p:spPr bwMode="auto">
            <a:xfrm>
              <a:off x="2011" y="1954"/>
              <a:ext cx="26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LAB2</a:t>
              </a:r>
              <a:endParaRPr lang="en-US" altLang="en-US"/>
            </a:p>
          </p:txBody>
        </p:sp>
        <p:sp>
          <p:nvSpPr>
            <p:cNvPr id="434268" name="Rectangle 92"/>
            <p:cNvSpPr>
              <a:spLocks noChangeArrowheads="1"/>
            </p:cNvSpPr>
            <p:nvPr/>
          </p:nvSpPr>
          <p:spPr bwMode="auto">
            <a:xfrm>
              <a:off x="1540" y="2563"/>
              <a:ext cx="17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PIA</a:t>
              </a:r>
              <a:endParaRPr lang="en-US" altLang="en-US"/>
            </a:p>
          </p:txBody>
        </p:sp>
        <p:sp>
          <p:nvSpPr>
            <p:cNvPr id="434269" name="Rectangle 93"/>
            <p:cNvSpPr>
              <a:spLocks noChangeArrowheads="1"/>
            </p:cNvSpPr>
            <p:nvPr/>
          </p:nvSpPr>
          <p:spPr bwMode="auto">
            <a:xfrm>
              <a:off x="701" y="1954"/>
              <a:ext cx="26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LAB1</a:t>
              </a:r>
              <a:endParaRPr lang="en-US" altLang="en-US"/>
            </a:p>
          </p:txBody>
        </p:sp>
        <p:sp>
          <p:nvSpPr>
            <p:cNvPr id="434270" name="Rectangle 94"/>
            <p:cNvSpPr>
              <a:spLocks noChangeArrowheads="1"/>
            </p:cNvSpPr>
            <p:nvPr/>
          </p:nvSpPr>
          <p:spPr bwMode="auto">
            <a:xfrm>
              <a:off x="1995" y="3188"/>
              <a:ext cx="26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LAB6</a:t>
              </a:r>
              <a:endParaRPr lang="en-US" altLang="en-US"/>
            </a:p>
          </p:txBody>
        </p:sp>
        <p:sp>
          <p:nvSpPr>
            <p:cNvPr id="434271" name="Rectangle 95"/>
            <p:cNvSpPr>
              <a:spLocks noChangeArrowheads="1"/>
            </p:cNvSpPr>
            <p:nvPr/>
          </p:nvSpPr>
          <p:spPr bwMode="auto">
            <a:xfrm>
              <a:off x="1450" y="1411"/>
              <a:ext cx="4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t</a:t>
              </a:r>
              <a:endParaRPr lang="en-US" altLang="en-US"/>
            </a:p>
          </p:txBody>
        </p:sp>
        <p:sp>
          <p:nvSpPr>
            <p:cNvPr id="434272" name="Rectangle 96"/>
            <p:cNvSpPr>
              <a:spLocks noChangeArrowheads="1"/>
            </p:cNvSpPr>
            <p:nvPr/>
          </p:nvSpPr>
          <p:spPr bwMode="auto">
            <a:xfrm>
              <a:off x="1491" y="1473"/>
              <a:ext cx="131"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solidFill>
                    <a:srgbClr val="000000"/>
                  </a:solidFill>
                </a:rPr>
                <a:t>PIA</a:t>
              </a:r>
              <a:endParaRPr lang="en-US" altLang="en-US"/>
            </a:p>
          </p:txBody>
        </p:sp>
        <p:sp>
          <p:nvSpPr>
            <p:cNvPr id="434273" name="Rectangle 97"/>
            <p:cNvSpPr>
              <a:spLocks noChangeArrowheads="1"/>
            </p:cNvSpPr>
            <p:nvPr/>
          </p:nvSpPr>
          <p:spPr bwMode="auto">
            <a:xfrm>
              <a:off x="1450" y="3066"/>
              <a:ext cx="4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t</a:t>
              </a:r>
              <a:endParaRPr lang="en-US" altLang="en-US"/>
            </a:p>
          </p:txBody>
        </p:sp>
        <p:sp>
          <p:nvSpPr>
            <p:cNvPr id="434274" name="Rectangle 98"/>
            <p:cNvSpPr>
              <a:spLocks noChangeArrowheads="1"/>
            </p:cNvSpPr>
            <p:nvPr/>
          </p:nvSpPr>
          <p:spPr bwMode="auto">
            <a:xfrm>
              <a:off x="1491" y="3128"/>
              <a:ext cx="131"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200">
                  <a:solidFill>
                    <a:srgbClr val="000000"/>
                  </a:solidFill>
                </a:rPr>
                <a:t>PIA</a:t>
              </a:r>
              <a:endParaRPr lang="en-US" altLang="en-US"/>
            </a:p>
          </p:txBody>
        </p:sp>
        <p:sp>
          <p:nvSpPr>
            <p:cNvPr id="434275" name="Freeform 99"/>
            <p:cNvSpPr>
              <a:spLocks/>
            </p:cNvSpPr>
            <p:nvPr/>
          </p:nvSpPr>
          <p:spPr bwMode="auto">
            <a:xfrm>
              <a:off x="2024" y="1665"/>
              <a:ext cx="190" cy="230"/>
            </a:xfrm>
            <a:custGeom>
              <a:avLst/>
              <a:gdLst>
                <a:gd name="T0" fmla="*/ 49 w 49"/>
                <a:gd name="T1" fmla="*/ 0 h 59"/>
                <a:gd name="T2" fmla="*/ 0 w 49"/>
                <a:gd name="T3" fmla="*/ 0 h 59"/>
                <a:gd name="T4" fmla="*/ 0 w 49"/>
                <a:gd name="T5" fmla="*/ 59 h 59"/>
                <a:gd name="T6" fmla="*/ 49 w 49"/>
                <a:gd name="T7" fmla="*/ 59 h 59"/>
                <a:gd name="T8" fmla="*/ 49 w 49"/>
                <a:gd name="T9" fmla="*/ 0 h 59"/>
              </a:gdLst>
              <a:ahLst/>
              <a:cxnLst>
                <a:cxn ang="0">
                  <a:pos x="T0" y="T1"/>
                </a:cxn>
                <a:cxn ang="0">
                  <a:pos x="T2" y="T3"/>
                </a:cxn>
                <a:cxn ang="0">
                  <a:pos x="T4" y="T5"/>
                </a:cxn>
                <a:cxn ang="0">
                  <a:pos x="T6" y="T7"/>
                </a:cxn>
                <a:cxn ang="0">
                  <a:pos x="T8" y="T9"/>
                </a:cxn>
              </a:cxnLst>
              <a:rect l="0" t="0" r="r" b="b"/>
              <a:pathLst>
                <a:path w="49" h="59">
                  <a:moveTo>
                    <a:pt x="49" y="0"/>
                  </a:moveTo>
                  <a:cubicBezTo>
                    <a:pt x="30" y="0"/>
                    <a:pt x="9" y="0"/>
                    <a:pt x="0" y="0"/>
                  </a:cubicBezTo>
                  <a:cubicBezTo>
                    <a:pt x="0" y="13"/>
                    <a:pt x="0" y="45"/>
                    <a:pt x="0" y="59"/>
                  </a:cubicBezTo>
                  <a:cubicBezTo>
                    <a:pt x="9" y="59"/>
                    <a:pt x="30" y="59"/>
                    <a:pt x="49" y="59"/>
                  </a:cubicBezTo>
                  <a:lnTo>
                    <a:pt x="49" y="0"/>
                  </a:lnTo>
                  <a:close/>
                </a:path>
              </a:pathLst>
            </a:custGeom>
            <a:solidFill>
              <a:srgbClr val="BFBFB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276" name="Freeform 100"/>
            <p:cNvSpPr>
              <a:spLocks/>
            </p:cNvSpPr>
            <p:nvPr/>
          </p:nvSpPr>
          <p:spPr bwMode="auto">
            <a:xfrm>
              <a:off x="2261" y="1665"/>
              <a:ext cx="74" cy="230"/>
            </a:xfrm>
            <a:custGeom>
              <a:avLst/>
              <a:gdLst>
                <a:gd name="T0" fmla="*/ 0 w 19"/>
                <a:gd name="T1" fmla="*/ 0 h 59"/>
                <a:gd name="T2" fmla="*/ 0 w 19"/>
                <a:gd name="T3" fmla="*/ 59 h 59"/>
                <a:gd name="T4" fmla="*/ 19 w 19"/>
                <a:gd name="T5" fmla="*/ 59 h 59"/>
                <a:gd name="T6" fmla="*/ 19 w 19"/>
                <a:gd name="T7" fmla="*/ 0 h 59"/>
                <a:gd name="T8" fmla="*/ 0 w 19"/>
                <a:gd name="T9" fmla="*/ 0 h 59"/>
              </a:gdLst>
              <a:ahLst/>
              <a:cxnLst>
                <a:cxn ang="0">
                  <a:pos x="T0" y="T1"/>
                </a:cxn>
                <a:cxn ang="0">
                  <a:pos x="T2" y="T3"/>
                </a:cxn>
                <a:cxn ang="0">
                  <a:pos x="T4" y="T5"/>
                </a:cxn>
                <a:cxn ang="0">
                  <a:pos x="T6" y="T7"/>
                </a:cxn>
                <a:cxn ang="0">
                  <a:pos x="T8" y="T9"/>
                </a:cxn>
              </a:cxnLst>
              <a:rect l="0" t="0" r="r" b="b"/>
              <a:pathLst>
                <a:path w="19" h="59">
                  <a:moveTo>
                    <a:pt x="0" y="0"/>
                  </a:moveTo>
                  <a:cubicBezTo>
                    <a:pt x="0" y="59"/>
                    <a:pt x="0" y="59"/>
                    <a:pt x="0" y="59"/>
                  </a:cubicBezTo>
                  <a:cubicBezTo>
                    <a:pt x="8" y="59"/>
                    <a:pt x="15" y="59"/>
                    <a:pt x="19" y="59"/>
                  </a:cubicBezTo>
                  <a:cubicBezTo>
                    <a:pt x="19" y="45"/>
                    <a:pt x="19" y="13"/>
                    <a:pt x="19" y="0"/>
                  </a:cubicBezTo>
                  <a:cubicBezTo>
                    <a:pt x="15" y="0"/>
                    <a:pt x="8" y="0"/>
                    <a:pt x="0" y="0"/>
                  </a:cubicBezTo>
                  <a:close/>
                </a:path>
              </a:pathLst>
            </a:custGeom>
            <a:solidFill>
              <a:srgbClr val="99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277" name="Rectangle 101"/>
            <p:cNvSpPr>
              <a:spLocks noChangeArrowheads="1"/>
            </p:cNvSpPr>
            <p:nvPr/>
          </p:nvSpPr>
          <p:spPr bwMode="auto">
            <a:xfrm>
              <a:off x="3408"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78" name="Rectangle 102"/>
            <p:cNvSpPr>
              <a:spLocks noChangeArrowheads="1"/>
            </p:cNvSpPr>
            <p:nvPr/>
          </p:nvSpPr>
          <p:spPr bwMode="auto">
            <a:xfrm>
              <a:off x="3486" y="1413"/>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79" name="Rectangle 103"/>
            <p:cNvSpPr>
              <a:spLocks noChangeArrowheads="1"/>
            </p:cNvSpPr>
            <p:nvPr/>
          </p:nvSpPr>
          <p:spPr bwMode="auto">
            <a:xfrm>
              <a:off x="3560"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0" name="Rectangle 104"/>
            <p:cNvSpPr>
              <a:spLocks noChangeArrowheads="1"/>
            </p:cNvSpPr>
            <p:nvPr/>
          </p:nvSpPr>
          <p:spPr bwMode="auto">
            <a:xfrm>
              <a:off x="3634"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1" name="Rectangle 105"/>
            <p:cNvSpPr>
              <a:spLocks noChangeArrowheads="1"/>
            </p:cNvSpPr>
            <p:nvPr/>
          </p:nvSpPr>
          <p:spPr bwMode="auto">
            <a:xfrm>
              <a:off x="3708"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2" name="Rectangle 106"/>
            <p:cNvSpPr>
              <a:spLocks noChangeArrowheads="1"/>
            </p:cNvSpPr>
            <p:nvPr/>
          </p:nvSpPr>
          <p:spPr bwMode="auto">
            <a:xfrm>
              <a:off x="3786" y="1413"/>
              <a:ext cx="38"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3" name="Rectangle 107"/>
            <p:cNvSpPr>
              <a:spLocks noChangeArrowheads="1"/>
            </p:cNvSpPr>
            <p:nvPr/>
          </p:nvSpPr>
          <p:spPr bwMode="auto">
            <a:xfrm>
              <a:off x="3859"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4" name="Rectangle 108"/>
            <p:cNvSpPr>
              <a:spLocks noChangeArrowheads="1"/>
            </p:cNvSpPr>
            <p:nvPr/>
          </p:nvSpPr>
          <p:spPr bwMode="auto">
            <a:xfrm>
              <a:off x="3933"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5" name="Rectangle 109"/>
            <p:cNvSpPr>
              <a:spLocks noChangeArrowheads="1"/>
            </p:cNvSpPr>
            <p:nvPr/>
          </p:nvSpPr>
          <p:spPr bwMode="auto">
            <a:xfrm>
              <a:off x="4007"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6" name="Rectangle 110"/>
            <p:cNvSpPr>
              <a:spLocks noChangeArrowheads="1"/>
            </p:cNvSpPr>
            <p:nvPr/>
          </p:nvSpPr>
          <p:spPr bwMode="auto">
            <a:xfrm>
              <a:off x="4085" y="1413"/>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7" name="Rectangle 111"/>
            <p:cNvSpPr>
              <a:spLocks noChangeArrowheads="1"/>
            </p:cNvSpPr>
            <p:nvPr/>
          </p:nvSpPr>
          <p:spPr bwMode="auto">
            <a:xfrm>
              <a:off x="4159"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8" name="Rectangle 112"/>
            <p:cNvSpPr>
              <a:spLocks noChangeArrowheads="1"/>
            </p:cNvSpPr>
            <p:nvPr/>
          </p:nvSpPr>
          <p:spPr bwMode="auto">
            <a:xfrm>
              <a:off x="4233"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89" name="Rectangle 113"/>
            <p:cNvSpPr>
              <a:spLocks noChangeArrowheads="1"/>
            </p:cNvSpPr>
            <p:nvPr/>
          </p:nvSpPr>
          <p:spPr bwMode="auto">
            <a:xfrm>
              <a:off x="4307" y="1413"/>
              <a:ext cx="42"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0" name="Rectangle 114"/>
            <p:cNvSpPr>
              <a:spLocks noChangeArrowheads="1"/>
            </p:cNvSpPr>
            <p:nvPr/>
          </p:nvSpPr>
          <p:spPr bwMode="auto">
            <a:xfrm>
              <a:off x="4384" y="1413"/>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1" name="Rectangle 115"/>
            <p:cNvSpPr>
              <a:spLocks noChangeArrowheads="1"/>
            </p:cNvSpPr>
            <p:nvPr/>
          </p:nvSpPr>
          <p:spPr bwMode="auto">
            <a:xfrm>
              <a:off x="4458"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2" name="Rectangle 116"/>
            <p:cNvSpPr>
              <a:spLocks noChangeArrowheads="1"/>
            </p:cNvSpPr>
            <p:nvPr/>
          </p:nvSpPr>
          <p:spPr bwMode="auto">
            <a:xfrm>
              <a:off x="4532"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3" name="Rectangle 117"/>
            <p:cNvSpPr>
              <a:spLocks noChangeArrowheads="1"/>
            </p:cNvSpPr>
            <p:nvPr/>
          </p:nvSpPr>
          <p:spPr bwMode="auto">
            <a:xfrm>
              <a:off x="4606"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4" name="Rectangle 118"/>
            <p:cNvSpPr>
              <a:spLocks noChangeArrowheads="1"/>
            </p:cNvSpPr>
            <p:nvPr/>
          </p:nvSpPr>
          <p:spPr bwMode="auto">
            <a:xfrm>
              <a:off x="4684" y="1413"/>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5" name="Rectangle 119"/>
            <p:cNvSpPr>
              <a:spLocks noChangeArrowheads="1"/>
            </p:cNvSpPr>
            <p:nvPr/>
          </p:nvSpPr>
          <p:spPr bwMode="auto">
            <a:xfrm>
              <a:off x="4758" y="1413"/>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6" name="Rectangle 120"/>
            <p:cNvSpPr>
              <a:spLocks noChangeArrowheads="1"/>
            </p:cNvSpPr>
            <p:nvPr/>
          </p:nvSpPr>
          <p:spPr bwMode="auto">
            <a:xfrm>
              <a:off x="4832" y="1413"/>
              <a:ext cx="42"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7" name="Rectangle 121"/>
            <p:cNvSpPr>
              <a:spLocks noChangeArrowheads="1"/>
            </p:cNvSpPr>
            <p:nvPr/>
          </p:nvSpPr>
          <p:spPr bwMode="auto">
            <a:xfrm>
              <a:off x="4906" y="1413"/>
              <a:ext cx="42"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8" name="Rectangle 122"/>
            <p:cNvSpPr>
              <a:spLocks noChangeArrowheads="1"/>
            </p:cNvSpPr>
            <p:nvPr/>
          </p:nvSpPr>
          <p:spPr bwMode="auto">
            <a:xfrm>
              <a:off x="4983" y="1413"/>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299" name="Rectangle 123"/>
            <p:cNvSpPr>
              <a:spLocks noChangeArrowheads="1"/>
            </p:cNvSpPr>
            <p:nvPr/>
          </p:nvSpPr>
          <p:spPr bwMode="auto">
            <a:xfrm>
              <a:off x="3408"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0" name="Rectangle 124"/>
            <p:cNvSpPr>
              <a:spLocks noChangeArrowheads="1"/>
            </p:cNvSpPr>
            <p:nvPr/>
          </p:nvSpPr>
          <p:spPr bwMode="auto">
            <a:xfrm>
              <a:off x="3486" y="3408"/>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1" name="Rectangle 125"/>
            <p:cNvSpPr>
              <a:spLocks noChangeArrowheads="1"/>
            </p:cNvSpPr>
            <p:nvPr/>
          </p:nvSpPr>
          <p:spPr bwMode="auto">
            <a:xfrm>
              <a:off x="3560"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2" name="Rectangle 126"/>
            <p:cNvSpPr>
              <a:spLocks noChangeArrowheads="1"/>
            </p:cNvSpPr>
            <p:nvPr/>
          </p:nvSpPr>
          <p:spPr bwMode="auto">
            <a:xfrm>
              <a:off x="3634"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3" name="Rectangle 127"/>
            <p:cNvSpPr>
              <a:spLocks noChangeArrowheads="1"/>
            </p:cNvSpPr>
            <p:nvPr/>
          </p:nvSpPr>
          <p:spPr bwMode="auto">
            <a:xfrm>
              <a:off x="3708"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4" name="Rectangle 128"/>
            <p:cNvSpPr>
              <a:spLocks noChangeArrowheads="1"/>
            </p:cNvSpPr>
            <p:nvPr/>
          </p:nvSpPr>
          <p:spPr bwMode="auto">
            <a:xfrm>
              <a:off x="3786" y="3408"/>
              <a:ext cx="38"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5" name="Rectangle 129"/>
            <p:cNvSpPr>
              <a:spLocks noChangeArrowheads="1"/>
            </p:cNvSpPr>
            <p:nvPr/>
          </p:nvSpPr>
          <p:spPr bwMode="auto">
            <a:xfrm>
              <a:off x="3859"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6" name="Rectangle 130"/>
            <p:cNvSpPr>
              <a:spLocks noChangeArrowheads="1"/>
            </p:cNvSpPr>
            <p:nvPr/>
          </p:nvSpPr>
          <p:spPr bwMode="auto">
            <a:xfrm>
              <a:off x="3933"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7" name="Rectangle 131"/>
            <p:cNvSpPr>
              <a:spLocks noChangeArrowheads="1"/>
            </p:cNvSpPr>
            <p:nvPr/>
          </p:nvSpPr>
          <p:spPr bwMode="auto">
            <a:xfrm>
              <a:off x="4007"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8" name="Rectangle 132"/>
            <p:cNvSpPr>
              <a:spLocks noChangeArrowheads="1"/>
            </p:cNvSpPr>
            <p:nvPr/>
          </p:nvSpPr>
          <p:spPr bwMode="auto">
            <a:xfrm>
              <a:off x="4085" y="3408"/>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09" name="Rectangle 133"/>
            <p:cNvSpPr>
              <a:spLocks noChangeArrowheads="1"/>
            </p:cNvSpPr>
            <p:nvPr/>
          </p:nvSpPr>
          <p:spPr bwMode="auto">
            <a:xfrm>
              <a:off x="4159"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0" name="Rectangle 134"/>
            <p:cNvSpPr>
              <a:spLocks noChangeArrowheads="1"/>
            </p:cNvSpPr>
            <p:nvPr/>
          </p:nvSpPr>
          <p:spPr bwMode="auto">
            <a:xfrm>
              <a:off x="4233"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1" name="Rectangle 135"/>
            <p:cNvSpPr>
              <a:spLocks noChangeArrowheads="1"/>
            </p:cNvSpPr>
            <p:nvPr/>
          </p:nvSpPr>
          <p:spPr bwMode="auto">
            <a:xfrm>
              <a:off x="4307" y="3408"/>
              <a:ext cx="42"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2" name="Rectangle 136"/>
            <p:cNvSpPr>
              <a:spLocks noChangeArrowheads="1"/>
            </p:cNvSpPr>
            <p:nvPr/>
          </p:nvSpPr>
          <p:spPr bwMode="auto">
            <a:xfrm>
              <a:off x="4384" y="3408"/>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3" name="Rectangle 137"/>
            <p:cNvSpPr>
              <a:spLocks noChangeArrowheads="1"/>
            </p:cNvSpPr>
            <p:nvPr/>
          </p:nvSpPr>
          <p:spPr bwMode="auto">
            <a:xfrm>
              <a:off x="4458"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4" name="Rectangle 138"/>
            <p:cNvSpPr>
              <a:spLocks noChangeArrowheads="1"/>
            </p:cNvSpPr>
            <p:nvPr/>
          </p:nvSpPr>
          <p:spPr bwMode="auto">
            <a:xfrm>
              <a:off x="4532"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5" name="Rectangle 139"/>
            <p:cNvSpPr>
              <a:spLocks noChangeArrowheads="1"/>
            </p:cNvSpPr>
            <p:nvPr/>
          </p:nvSpPr>
          <p:spPr bwMode="auto">
            <a:xfrm>
              <a:off x="4606"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6" name="Rectangle 140"/>
            <p:cNvSpPr>
              <a:spLocks noChangeArrowheads="1"/>
            </p:cNvSpPr>
            <p:nvPr/>
          </p:nvSpPr>
          <p:spPr bwMode="auto">
            <a:xfrm>
              <a:off x="4684" y="3408"/>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7" name="Rectangle 141"/>
            <p:cNvSpPr>
              <a:spLocks noChangeArrowheads="1"/>
            </p:cNvSpPr>
            <p:nvPr/>
          </p:nvSpPr>
          <p:spPr bwMode="auto">
            <a:xfrm>
              <a:off x="4758" y="340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8" name="Rectangle 142"/>
            <p:cNvSpPr>
              <a:spLocks noChangeArrowheads="1"/>
            </p:cNvSpPr>
            <p:nvPr/>
          </p:nvSpPr>
          <p:spPr bwMode="auto">
            <a:xfrm>
              <a:off x="4832" y="3408"/>
              <a:ext cx="42"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19" name="Rectangle 143"/>
            <p:cNvSpPr>
              <a:spLocks noChangeArrowheads="1"/>
            </p:cNvSpPr>
            <p:nvPr/>
          </p:nvSpPr>
          <p:spPr bwMode="auto">
            <a:xfrm>
              <a:off x="4906" y="3408"/>
              <a:ext cx="42"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0" name="Rectangle 144"/>
            <p:cNvSpPr>
              <a:spLocks noChangeArrowheads="1"/>
            </p:cNvSpPr>
            <p:nvPr/>
          </p:nvSpPr>
          <p:spPr bwMode="auto">
            <a:xfrm>
              <a:off x="4983" y="3408"/>
              <a:ext cx="39"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1" name="Rectangle 145"/>
            <p:cNvSpPr>
              <a:spLocks noChangeArrowheads="1"/>
            </p:cNvSpPr>
            <p:nvPr/>
          </p:nvSpPr>
          <p:spPr bwMode="auto">
            <a:xfrm>
              <a:off x="3327" y="1382"/>
              <a:ext cx="1781" cy="2100"/>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2" name="Rectangle 146"/>
            <p:cNvSpPr>
              <a:spLocks noChangeArrowheads="1"/>
            </p:cNvSpPr>
            <p:nvPr/>
          </p:nvSpPr>
          <p:spPr bwMode="auto">
            <a:xfrm>
              <a:off x="3358" y="1471"/>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3" name="Rectangle 147"/>
            <p:cNvSpPr>
              <a:spLocks noChangeArrowheads="1"/>
            </p:cNvSpPr>
            <p:nvPr/>
          </p:nvSpPr>
          <p:spPr bwMode="auto">
            <a:xfrm>
              <a:off x="3358" y="1545"/>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4" name="Rectangle 148"/>
            <p:cNvSpPr>
              <a:spLocks noChangeArrowheads="1"/>
            </p:cNvSpPr>
            <p:nvPr/>
          </p:nvSpPr>
          <p:spPr bwMode="auto">
            <a:xfrm>
              <a:off x="3358" y="1623"/>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5" name="Rectangle 149"/>
            <p:cNvSpPr>
              <a:spLocks noChangeArrowheads="1"/>
            </p:cNvSpPr>
            <p:nvPr/>
          </p:nvSpPr>
          <p:spPr bwMode="auto">
            <a:xfrm>
              <a:off x="3358" y="1697"/>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6" name="Rectangle 150"/>
            <p:cNvSpPr>
              <a:spLocks noChangeArrowheads="1"/>
            </p:cNvSpPr>
            <p:nvPr/>
          </p:nvSpPr>
          <p:spPr bwMode="auto">
            <a:xfrm>
              <a:off x="3358" y="1770"/>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7" name="Rectangle 151"/>
            <p:cNvSpPr>
              <a:spLocks noChangeArrowheads="1"/>
            </p:cNvSpPr>
            <p:nvPr/>
          </p:nvSpPr>
          <p:spPr bwMode="auto">
            <a:xfrm>
              <a:off x="3358" y="1848"/>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8" name="Rectangle 152"/>
            <p:cNvSpPr>
              <a:spLocks noChangeArrowheads="1"/>
            </p:cNvSpPr>
            <p:nvPr/>
          </p:nvSpPr>
          <p:spPr bwMode="auto">
            <a:xfrm>
              <a:off x="3358" y="1922"/>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29" name="Rectangle 153"/>
            <p:cNvSpPr>
              <a:spLocks noChangeArrowheads="1"/>
            </p:cNvSpPr>
            <p:nvPr/>
          </p:nvSpPr>
          <p:spPr bwMode="auto">
            <a:xfrm>
              <a:off x="3358" y="1996"/>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0" name="Rectangle 154"/>
            <p:cNvSpPr>
              <a:spLocks noChangeArrowheads="1"/>
            </p:cNvSpPr>
            <p:nvPr/>
          </p:nvSpPr>
          <p:spPr bwMode="auto">
            <a:xfrm>
              <a:off x="3358" y="2074"/>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1" name="Rectangle 155"/>
            <p:cNvSpPr>
              <a:spLocks noChangeArrowheads="1"/>
            </p:cNvSpPr>
            <p:nvPr/>
          </p:nvSpPr>
          <p:spPr bwMode="auto">
            <a:xfrm>
              <a:off x="3358" y="214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2" name="Rectangle 156"/>
            <p:cNvSpPr>
              <a:spLocks noChangeArrowheads="1"/>
            </p:cNvSpPr>
            <p:nvPr/>
          </p:nvSpPr>
          <p:spPr bwMode="auto">
            <a:xfrm>
              <a:off x="3358" y="2222"/>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3" name="Rectangle 157"/>
            <p:cNvSpPr>
              <a:spLocks noChangeArrowheads="1"/>
            </p:cNvSpPr>
            <p:nvPr/>
          </p:nvSpPr>
          <p:spPr bwMode="auto">
            <a:xfrm>
              <a:off x="3358" y="2299"/>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4" name="Rectangle 158"/>
            <p:cNvSpPr>
              <a:spLocks noChangeArrowheads="1"/>
            </p:cNvSpPr>
            <p:nvPr/>
          </p:nvSpPr>
          <p:spPr bwMode="auto">
            <a:xfrm>
              <a:off x="3358" y="2373"/>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5" name="Rectangle 159"/>
            <p:cNvSpPr>
              <a:spLocks noChangeArrowheads="1"/>
            </p:cNvSpPr>
            <p:nvPr/>
          </p:nvSpPr>
          <p:spPr bwMode="auto">
            <a:xfrm>
              <a:off x="3358" y="2447"/>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6" name="Rectangle 160"/>
            <p:cNvSpPr>
              <a:spLocks noChangeArrowheads="1"/>
            </p:cNvSpPr>
            <p:nvPr/>
          </p:nvSpPr>
          <p:spPr bwMode="auto">
            <a:xfrm>
              <a:off x="3358" y="2525"/>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7" name="Rectangle 161"/>
            <p:cNvSpPr>
              <a:spLocks noChangeArrowheads="1"/>
            </p:cNvSpPr>
            <p:nvPr/>
          </p:nvSpPr>
          <p:spPr bwMode="auto">
            <a:xfrm>
              <a:off x="3358" y="2599"/>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8" name="Rectangle 162"/>
            <p:cNvSpPr>
              <a:spLocks noChangeArrowheads="1"/>
            </p:cNvSpPr>
            <p:nvPr/>
          </p:nvSpPr>
          <p:spPr bwMode="auto">
            <a:xfrm>
              <a:off x="3358" y="2677"/>
              <a:ext cx="43" cy="3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39" name="Rectangle 163"/>
            <p:cNvSpPr>
              <a:spLocks noChangeArrowheads="1"/>
            </p:cNvSpPr>
            <p:nvPr/>
          </p:nvSpPr>
          <p:spPr bwMode="auto">
            <a:xfrm>
              <a:off x="3358" y="2750"/>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0" name="Rectangle 164"/>
            <p:cNvSpPr>
              <a:spLocks noChangeArrowheads="1"/>
            </p:cNvSpPr>
            <p:nvPr/>
          </p:nvSpPr>
          <p:spPr bwMode="auto">
            <a:xfrm>
              <a:off x="3358" y="2824"/>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1" name="Rectangle 165"/>
            <p:cNvSpPr>
              <a:spLocks noChangeArrowheads="1"/>
            </p:cNvSpPr>
            <p:nvPr/>
          </p:nvSpPr>
          <p:spPr bwMode="auto">
            <a:xfrm>
              <a:off x="3358" y="2902"/>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2" name="Rectangle 166"/>
            <p:cNvSpPr>
              <a:spLocks noChangeArrowheads="1"/>
            </p:cNvSpPr>
            <p:nvPr/>
          </p:nvSpPr>
          <p:spPr bwMode="auto">
            <a:xfrm>
              <a:off x="3358" y="2976"/>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3" name="Rectangle 167"/>
            <p:cNvSpPr>
              <a:spLocks noChangeArrowheads="1"/>
            </p:cNvSpPr>
            <p:nvPr/>
          </p:nvSpPr>
          <p:spPr bwMode="auto">
            <a:xfrm>
              <a:off x="3358" y="3050"/>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4" name="Rectangle 168"/>
            <p:cNvSpPr>
              <a:spLocks noChangeArrowheads="1"/>
            </p:cNvSpPr>
            <p:nvPr/>
          </p:nvSpPr>
          <p:spPr bwMode="auto">
            <a:xfrm>
              <a:off x="3358" y="3128"/>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5" name="Rectangle 169"/>
            <p:cNvSpPr>
              <a:spLocks noChangeArrowheads="1"/>
            </p:cNvSpPr>
            <p:nvPr/>
          </p:nvSpPr>
          <p:spPr bwMode="auto">
            <a:xfrm>
              <a:off x="3358" y="3202"/>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6" name="Rectangle 170"/>
            <p:cNvSpPr>
              <a:spLocks noChangeArrowheads="1"/>
            </p:cNvSpPr>
            <p:nvPr/>
          </p:nvSpPr>
          <p:spPr bwMode="auto">
            <a:xfrm>
              <a:off x="3358" y="3275"/>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7" name="Rectangle 171"/>
            <p:cNvSpPr>
              <a:spLocks noChangeArrowheads="1"/>
            </p:cNvSpPr>
            <p:nvPr/>
          </p:nvSpPr>
          <p:spPr bwMode="auto">
            <a:xfrm>
              <a:off x="3358" y="3353"/>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8" name="Rectangle 172"/>
            <p:cNvSpPr>
              <a:spLocks noChangeArrowheads="1"/>
            </p:cNvSpPr>
            <p:nvPr/>
          </p:nvSpPr>
          <p:spPr bwMode="auto">
            <a:xfrm>
              <a:off x="5034" y="1471"/>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49" name="Rectangle 173"/>
            <p:cNvSpPr>
              <a:spLocks noChangeArrowheads="1"/>
            </p:cNvSpPr>
            <p:nvPr/>
          </p:nvSpPr>
          <p:spPr bwMode="auto">
            <a:xfrm>
              <a:off x="5034" y="1545"/>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0" name="Rectangle 174"/>
            <p:cNvSpPr>
              <a:spLocks noChangeArrowheads="1"/>
            </p:cNvSpPr>
            <p:nvPr/>
          </p:nvSpPr>
          <p:spPr bwMode="auto">
            <a:xfrm>
              <a:off x="5034" y="1623"/>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1" name="Rectangle 175"/>
            <p:cNvSpPr>
              <a:spLocks noChangeArrowheads="1"/>
            </p:cNvSpPr>
            <p:nvPr/>
          </p:nvSpPr>
          <p:spPr bwMode="auto">
            <a:xfrm>
              <a:off x="5034" y="1697"/>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2" name="Rectangle 176"/>
            <p:cNvSpPr>
              <a:spLocks noChangeArrowheads="1"/>
            </p:cNvSpPr>
            <p:nvPr/>
          </p:nvSpPr>
          <p:spPr bwMode="auto">
            <a:xfrm>
              <a:off x="5034" y="1770"/>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3" name="Rectangle 177"/>
            <p:cNvSpPr>
              <a:spLocks noChangeArrowheads="1"/>
            </p:cNvSpPr>
            <p:nvPr/>
          </p:nvSpPr>
          <p:spPr bwMode="auto">
            <a:xfrm>
              <a:off x="5034" y="1848"/>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4" name="Rectangle 178"/>
            <p:cNvSpPr>
              <a:spLocks noChangeArrowheads="1"/>
            </p:cNvSpPr>
            <p:nvPr/>
          </p:nvSpPr>
          <p:spPr bwMode="auto">
            <a:xfrm>
              <a:off x="5034" y="1922"/>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5" name="Rectangle 179"/>
            <p:cNvSpPr>
              <a:spLocks noChangeArrowheads="1"/>
            </p:cNvSpPr>
            <p:nvPr/>
          </p:nvSpPr>
          <p:spPr bwMode="auto">
            <a:xfrm>
              <a:off x="5034" y="1996"/>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6" name="Rectangle 180"/>
            <p:cNvSpPr>
              <a:spLocks noChangeArrowheads="1"/>
            </p:cNvSpPr>
            <p:nvPr/>
          </p:nvSpPr>
          <p:spPr bwMode="auto">
            <a:xfrm>
              <a:off x="5034" y="2074"/>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7" name="Rectangle 181"/>
            <p:cNvSpPr>
              <a:spLocks noChangeArrowheads="1"/>
            </p:cNvSpPr>
            <p:nvPr/>
          </p:nvSpPr>
          <p:spPr bwMode="auto">
            <a:xfrm>
              <a:off x="5034" y="2148"/>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8" name="Rectangle 182"/>
            <p:cNvSpPr>
              <a:spLocks noChangeArrowheads="1"/>
            </p:cNvSpPr>
            <p:nvPr/>
          </p:nvSpPr>
          <p:spPr bwMode="auto">
            <a:xfrm>
              <a:off x="5034" y="2222"/>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59" name="Rectangle 183"/>
            <p:cNvSpPr>
              <a:spLocks noChangeArrowheads="1"/>
            </p:cNvSpPr>
            <p:nvPr/>
          </p:nvSpPr>
          <p:spPr bwMode="auto">
            <a:xfrm>
              <a:off x="5034" y="2299"/>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0" name="Rectangle 184"/>
            <p:cNvSpPr>
              <a:spLocks noChangeArrowheads="1"/>
            </p:cNvSpPr>
            <p:nvPr/>
          </p:nvSpPr>
          <p:spPr bwMode="auto">
            <a:xfrm>
              <a:off x="5034" y="2373"/>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1" name="Rectangle 185"/>
            <p:cNvSpPr>
              <a:spLocks noChangeArrowheads="1"/>
            </p:cNvSpPr>
            <p:nvPr/>
          </p:nvSpPr>
          <p:spPr bwMode="auto">
            <a:xfrm>
              <a:off x="5034" y="2447"/>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2" name="Rectangle 186"/>
            <p:cNvSpPr>
              <a:spLocks noChangeArrowheads="1"/>
            </p:cNvSpPr>
            <p:nvPr/>
          </p:nvSpPr>
          <p:spPr bwMode="auto">
            <a:xfrm>
              <a:off x="5034" y="2525"/>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3" name="Rectangle 187"/>
            <p:cNvSpPr>
              <a:spLocks noChangeArrowheads="1"/>
            </p:cNvSpPr>
            <p:nvPr/>
          </p:nvSpPr>
          <p:spPr bwMode="auto">
            <a:xfrm>
              <a:off x="5034" y="2599"/>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4" name="Rectangle 188"/>
            <p:cNvSpPr>
              <a:spLocks noChangeArrowheads="1"/>
            </p:cNvSpPr>
            <p:nvPr/>
          </p:nvSpPr>
          <p:spPr bwMode="auto">
            <a:xfrm>
              <a:off x="5034" y="2677"/>
              <a:ext cx="43" cy="3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5" name="Rectangle 189"/>
            <p:cNvSpPr>
              <a:spLocks noChangeArrowheads="1"/>
            </p:cNvSpPr>
            <p:nvPr/>
          </p:nvSpPr>
          <p:spPr bwMode="auto">
            <a:xfrm>
              <a:off x="5034" y="2750"/>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6" name="Rectangle 190"/>
            <p:cNvSpPr>
              <a:spLocks noChangeArrowheads="1"/>
            </p:cNvSpPr>
            <p:nvPr/>
          </p:nvSpPr>
          <p:spPr bwMode="auto">
            <a:xfrm>
              <a:off x="5034" y="2824"/>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7" name="Rectangle 191"/>
            <p:cNvSpPr>
              <a:spLocks noChangeArrowheads="1"/>
            </p:cNvSpPr>
            <p:nvPr/>
          </p:nvSpPr>
          <p:spPr bwMode="auto">
            <a:xfrm>
              <a:off x="5034" y="2902"/>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8" name="Rectangle 192"/>
            <p:cNvSpPr>
              <a:spLocks noChangeArrowheads="1"/>
            </p:cNvSpPr>
            <p:nvPr/>
          </p:nvSpPr>
          <p:spPr bwMode="auto">
            <a:xfrm>
              <a:off x="5034" y="2976"/>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69" name="Rectangle 193"/>
            <p:cNvSpPr>
              <a:spLocks noChangeArrowheads="1"/>
            </p:cNvSpPr>
            <p:nvPr/>
          </p:nvSpPr>
          <p:spPr bwMode="auto">
            <a:xfrm>
              <a:off x="5034" y="3050"/>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70" name="Rectangle 194"/>
            <p:cNvSpPr>
              <a:spLocks noChangeArrowheads="1"/>
            </p:cNvSpPr>
            <p:nvPr/>
          </p:nvSpPr>
          <p:spPr bwMode="auto">
            <a:xfrm>
              <a:off x="5034" y="3128"/>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71" name="Rectangle 195"/>
            <p:cNvSpPr>
              <a:spLocks noChangeArrowheads="1"/>
            </p:cNvSpPr>
            <p:nvPr/>
          </p:nvSpPr>
          <p:spPr bwMode="auto">
            <a:xfrm>
              <a:off x="5034" y="3202"/>
              <a:ext cx="43" cy="42"/>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72" name="Rectangle 196"/>
            <p:cNvSpPr>
              <a:spLocks noChangeArrowheads="1"/>
            </p:cNvSpPr>
            <p:nvPr/>
          </p:nvSpPr>
          <p:spPr bwMode="auto">
            <a:xfrm>
              <a:off x="5034" y="3275"/>
              <a:ext cx="43" cy="4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73" name="Rectangle 197"/>
            <p:cNvSpPr>
              <a:spLocks noChangeArrowheads="1"/>
            </p:cNvSpPr>
            <p:nvPr/>
          </p:nvSpPr>
          <p:spPr bwMode="auto">
            <a:xfrm>
              <a:off x="5034" y="3353"/>
              <a:ext cx="43" cy="39"/>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74" name="Line 198"/>
            <p:cNvSpPr>
              <a:spLocks noChangeShapeType="1"/>
            </p:cNvSpPr>
            <p:nvPr/>
          </p:nvSpPr>
          <p:spPr bwMode="auto">
            <a:xfrm>
              <a:off x="3439" y="1872"/>
              <a:ext cx="1482" cy="1"/>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75" name="Line 199"/>
            <p:cNvSpPr>
              <a:spLocks noChangeShapeType="1"/>
            </p:cNvSpPr>
            <p:nvPr/>
          </p:nvSpPr>
          <p:spPr bwMode="auto">
            <a:xfrm flipV="1">
              <a:off x="3747" y="1483"/>
              <a:ext cx="1" cy="1897"/>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76" name="Line 200"/>
            <p:cNvSpPr>
              <a:spLocks noChangeShapeType="1"/>
            </p:cNvSpPr>
            <p:nvPr/>
          </p:nvSpPr>
          <p:spPr bwMode="auto">
            <a:xfrm flipV="1">
              <a:off x="4050" y="1483"/>
              <a:ext cx="1" cy="1897"/>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77" name="Line 201"/>
            <p:cNvSpPr>
              <a:spLocks noChangeShapeType="1"/>
            </p:cNvSpPr>
            <p:nvPr/>
          </p:nvSpPr>
          <p:spPr bwMode="auto">
            <a:xfrm flipV="1">
              <a:off x="4353" y="1483"/>
              <a:ext cx="1" cy="1897"/>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78" name="Line 202"/>
            <p:cNvSpPr>
              <a:spLocks noChangeShapeType="1"/>
            </p:cNvSpPr>
            <p:nvPr/>
          </p:nvSpPr>
          <p:spPr bwMode="auto">
            <a:xfrm flipV="1">
              <a:off x="4653" y="1483"/>
              <a:ext cx="1" cy="1897"/>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79" name="Line 203"/>
            <p:cNvSpPr>
              <a:spLocks noChangeShapeType="1"/>
            </p:cNvSpPr>
            <p:nvPr/>
          </p:nvSpPr>
          <p:spPr bwMode="auto">
            <a:xfrm>
              <a:off x="3439" y="2245"/>
              <a:ext cx="1482" cy="1"/>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80" name="Line 204"/>
            <p:cNvSpPr>
              <a:spLocks noChangeShapeType="1"/>
            </p:cNvSpPr>
            <p:nvPr/>
          </p:nvSpPr>
          <p:spPr bwMode="auto">
            <a:xfrm>
              <a:off x="3439" y="2618"/>
              <a:ext cx="1482" cy="1"/>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81" name="Line 205"/>
            <p:cNvSpPr>
              <a:spLocks noChangeShapeType="1"/>
            </p:cNvSpPr>
            <p:nvPr/>
          </p:nvSpPr>
          <p:spPr bwMode="auto">
            <a:xfrm>
              <a:off x="3439" y="2995"/>
              <a:ext cx="1482" cy="1"/>
            </a:xfrm>
            <a:prstGeom prst="line">
              <a:avLst/>
            </a:prstGeom>
            <a:noFill/>
            <a:ln w="238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382" name="Rectangle 206"/>
            <p:cNvSpPr>
              <a:spLocks noChangeArrowheads="1"/>
            </p:cNvSpPr>
            <p:nvPr/>
          </p:nvSpPr>
          <p:spPr bwMode="auto">
            <a:xfrm>
              <a:off x="3817" y="2315"/>
              <a:ext cx="163" cy="23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83" name="Rectangle 207"/>
            <p:cNvSpPr>
              <a:spLocks noChangeArrowheads="1"/>
            </p:cNvSpPr>
            <p:nvPr/>
          </p:nvSpPr>
          <p:spPr bwMode="auto">
            <a:xfrm>
              <a:off x="4120" y="2315"/>
              <a:ext cx="163" cy="233"/>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434385" name="Rectangle 209"/>
          <p:cNvSpPr>
            <a:spLocks noChangeArrowheads="1"/>
          </p:cNvSpPr>
          <p:nvPr/>
        </p:nvSpPr>
        <p:spPr bwMode="auto">
          <a:xfrm>
            <a:off x="7100888" y="3228975"/>
            <a:ext cx="260350" cy="36988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86" name="Rectangle 210"/>
          <p:cNvSpPr>
            <a:spLocks noChangeArrowheads="1"/>
          </p:cNvSpPr>
          <p:nvPr/>
        </p:nvSpPr>
        <p:spPr bwMode="auto">
          <a:xfrm>
            <a:off x="8545513" y="3228975"/>
            <a:ext cx="254000" cy="36988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87" name="Rectangle 211"/>
          <p:cNvSpPr>
            <a:spLocks noChangeArrowheads="1"/>
          </p:cNvSpPr>
          <p:nvPr/>
        </p:nvSpPr>
        <p:spPr bwMode="auto">
          <a:xfrm>
            <a:off x="9021763" y="3228975"/>
            <a:ext cx="258762" cy="369888"/>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88" name="Rectangle 212"/>
          <p:cNvSpPr>
            <a:spLocks noChangeArrowheads="1"/>
          </p:cNvSpPr>
          <p:nvPr/>
        </p:nvSpPr>
        <p:spPr bwMode="auto">
          <a:xfrm>
            <a:off x="7583488" y="2636839"/>
            <a:ext cx="258762" cy="36988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89" name="Rectangle 213"/>
          <p:cNvSpPr>
            <a:spLocks noChangeArrowheads="1"/>
          </p:cNvSpPr>
          <p:nvPr/>
        </p:nvSpPr>
        <p:spPr bwMode="auto">
          <a:xfrm>
            <a:off x="8064501" y="2636839"/>
            <a:ext cx="258763" cy="36988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0" name="Rectangle 214"/>
          <p:cNvSpPr>
            <a:spLocks noChangeArrowheads="1"/>
          </p:cNvSpPr>
          <p:nvPr/>
        </p:nvSpPr>
        <p:spPr bwMode="auto">
          <a:xfrm>
            <a:off x="7100888" y="2636839"/>
            <a:ext cx="260350" cy="36988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1" name="Rectangle 215"/>
          <p:cNvSpPr>
            <a:spLocks noChangeArrowheads="1"/>
          </p:cNvSpPr>
          <p:nvPr/>
        </p:nvSpPr>
        <p:spPr bwMode="auto">
          <a:xfrm>
            <a:off x="8545513" y="2636839"/>
            <a:ext cx="254000" cy="369887"/>
          </a:xfrm>
          <a:prstGeom prst="rect">
            <a:avLst/>
          </a:prstGeom>
          <a:solidFill>
            <a:srgbClr val="999999"/>
          </a:solidFill>
          <a:ln w="11113">
            <a:solidFill>
              <a:srgbClr val="666666"/>
            </a:solidFill>
            <a:miter lim="800000"/>
            <a:headEnd/>
            <a:tailEnd/>
          </a:ln>
        </p:spPr>
        <p:txBody>
          <a:bodyPr/>
          <a:lstStyle/>
          <a:p>
            <a:endParaRPr lang="en-GB"/>
          </a:p>
        </p:txBody>
      </p:sp>
      <p:sp>
        <p:nvSpPr>
          <p:cNvPr id="434392" name="Rectangle 216"/>
          <p:cNvSpPr>
            <a:spLocks noChangeArrowheads="1"/>
          </p:cNvSpPr>
          <p:nvPr/>
        </p:nvSpPr>
        <p:spPr bwMode="auto">
          <a:xfrm>
            <a:off x="9021763" y="2636839"/>
            <a:ext cx="258762" cy="36988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3" name="Rectangle 217"/>
          <p:cNvSpPr>
            <a:spLocks noChangeArrowheads="1"/>
          </p:cNvSpPr>
          <p:nvPr/>
        </p:nvSpPr>
        <p:spPr bwMode="auto">
          <a:xfrm>
            <a:off x="7583488" y="2036764"/>
            <a:ext cx="258762" cy="37782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4" name="Rectangle 218"/>
          <p:cNvSpPr>
            <a:spLocks noChangeArrowheads="1"/>
          </p:cNvSpPr>
          <p:nvPr/>
        </p:nvSpPr>
        <p:spPr bwMode="auto">
          <a:xfrm>
            <a:off x="8064501" y="2036764"/>
            <a:ext cx="258763" cy="37782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5" name="Rectangle 219"/>
          <p:cNvSpPr>
            <a:spLocks noChangeArrowheads="1"/>
          </p:cNvSpPr>
          <p:nvPr/>
        </p:nvSpPr>
        <p:spPr bwMode="auto">
          <a:xfrm>
            <a:off x="7100888" y="2036764"/>
            <a:ext cx="260350" cy="37782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6" name="Rectangle 220"/>
          <p:cNvSpPr>
            <a:spLocks noChangeArrowheads="1"/>
          </p:cNvSpPr>
          <p:nvPr/>
        </p:nvSpPr>
        <p:spPr bwMode="auto">
          <a:xfrm>
            <a:off x="8545513" y="2036764"/>
            <a:ext cx="254000" cy="37782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7" name="Rectangle 221"/>
          <p:cNvSpPr>
            <a:spLocks noChangeArrowheads="1"/>
          </p:cNvSpPr>
          <p:nvPr/>
        </p:nvSpPr>
        <p:spPr bwMode="auto">
          <a:xfrm>
            <a:off x="9021763" y="2036764"/>
            <a:ext cx="258762" cy="37782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8" name="Rectangle 222"/>
          <p:cNvSpPr>
            <a:spLocks noChangeArrowheads="1"/>
          </p:cNvSpPr>
          <p:nvPr/>
        </p:nvSpPr>
        <p:spPr bwMode="auto">
          <a:xfrm>
            <a:off x="7583488" y="3821114"/>
            <a:ext cx="258762" cy="37623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399" name="Rectangle 223"/>
          <p:cNvSpPr>
            <a:spLocks noChangeArrowheads="1"/>
          </p:cNvSpPr>
          <p:nvPr/>
        </p:nvSpPr>
        <p:spPr bwMode="auto">
          <a:xfrm>
            <a:off x="8064501" y="3821114"/>
            <a:ext cx="258763" cy="37623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0" name="Rectangle 224"/>
          <p:cNvSpPr>
            <a:spLocks noChangeArrowheads="1"/>
          </p:cNvSpPr>
          <p:nvPr/>
        </p:nvSpPr>
        <p:spPr bwMode="auto">
          <a:xfrm>
            <a:off x="7100888" y="3821114"/>
            <a:ext cx="260350" cy="37623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1" name="Rectangle 225"/>
          <p:cNvSpPr>
            <a:spLocks noChangeArrowheads="1"/>
          </p:cNvSpPr>
          <p:nvPr/>
        </p:nvSpPr>
        <p:spPr bwMode="auto">
          <a:xfrm>
            <a:off x="8545513" y="3821114"/>
            <a:ext cx="254000" cy="37623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2" name="Rectangle 226"/>
          <p:cNvSpPr>
            <a:spLocks noChangeArrowheads="1"/>
          </p:cNvSpPr>
          <p:nvPr/>
        </p:nvSpPr>
        <p:spPr bwMode="auto">
          <a:xfrm>
            <a:off x="9021763" y="3821114"/>
            <a:ext cx="258762" cy="376237"/>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3" name="Rectangle 227"/>
          <p:cNvSpPr>
            <a:spLocks noChangeArrowheads="1"/>
          </p:cNvSpPr>
          <p:nvPr/>
        </p:nvSpPr>
        <p:spPr bwMode="auto">
          <a:xfrm>
            <a:off x="7583488" y="4419601"/>
            <a:ext cx="258762" cy="37147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4" name="Rectangle 228"/>
          <p:cNvSpPr>
            <a:spLocks noChangeArrowheads="1"/>
          </p:cNvSpPr>
          <p:nvPr/>
        </p:nvSpPr>
        <p:spPr bwMode="auto">
          <a:xfrm>
            <a:off x="8064501" y="4419601"/>
            <a:ext cx="258763" cy="37147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5" name="Rectangle 229"/>
          <p:cNvSpPr>
            <a:spLocks noChangeArrowheads="1"/>
          </p:cNvSpPr>
          <p:nvPr/>
        </p:nvSpPr>
        <p:spPr bwMode="auto">
          <a:xfrm>
            <a:off x="7100888" y="4419601"/>
            <a:ext cx="260350" cy="37147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6" name="Rectangle 230"/>
          <p:cNvSpPr>
            <a:spLocks noChangeArrowheads="1"/>
          </p:cNvSpPr>
          <p:nvPr/>
        </p:nvSpPr>
        <p:spPr bwMode="auto">
          <a:xfrm>
            <a:off x="8545513" y="4419601"/>
            <a:ext cx="254000" cy="37147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7" name="Rectangle 231"/>
          <p:cNvSpPr>
            <a:spLocks noChangeArrowheads="1"/>
          </p:cNvSpPr>
          <p:nvPr/>
        </p:nvSpPr>
        <p:spPr bwMode="auto">
          <a:xfrm>
            <a:off x="9021763" y="4419601"/>
            <a:ext cx="258762" cy="371475"/>
          </a:xfrm>
          <a:prstGeom prst="rect">
            <a:avLst/>
          </a:prstGeom>
          <a:noFill/>
          <a:ln w="11113">
            <a:solidFill>
              <a:srgbClr val="999999"/>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34408" name="Line 232"/>
          <p:cNvSpPr>
            <a:spLocks noChangeShapeType="1"/>
          </p:cNvSpPr>
          <p:nvPr/>
        </p:nvSpPr>
        <p:spPr bwMode="auto">
          <a:xfrm>
            <a:off x="8829675" y="2859089"/>
            <a:ext cx="927100" cy="338137"/>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409" name="Freeform 233"/>
          <p:cNvSpPr>
            <a:spLocks/>
          </p:cNvSpPr>
          <p:nvPr/>
        </p:nvSpPr>
        <p:spPr bwMode="auto">
          <a:xfrm>
            <a:off x="8750300" y="2827338"/>
            <a:ext cx="122238" cy="74612"/>
          </a:xfrm>
          <a:custGeom>
            <a:avLst/>
            <a:gdLst>
              <a:gd name="T0" fmla="*/ 14 w 20"/>
              <a:gd name="T1" fmla="*/ 5 h 12"/>
              <a:gd name="T2" fmla="*/ 16 w 20"/>
              <a:gd name="T3" fmla="*/ 12 h 12"/>
              <a:gd name="T4" fmla="*/ 16 w 20"/>
              <a:gd name="T5" fmla="*/ 12 h 12"/>
              <a:gd name="T6" fmla="*/ 8 w 20"/>
              <a:gd name="T7" fmla="*/ 5 h 12"/>
              <a:gd name="T8" fmla="*/ 0 w 20"/>
              <a:gd name="T9" fmla="*/ 0 h 12"/>
              <a:gd name="T10" fmla="*/ 10 w 20"/>
              <a:gd name="T11" fmla="*/ 1 h 12"/>
              <a:gd name="T12" fmla="*/ 20 w 20"/>
              <a:gd name="T13" fmla="*/ 1 h 12"/>
              <a:gd name="T14" fmla="*/ 20 w 20"/>
              <a:gd name="T15" fmla="*/ 1 h 12"/>
              <a:gd name="T16" fmla="*/ 14 w 20"/>
              <a:gd name="T17" fmla="*/ 5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12">
                <a:moveTo>
                  <a:pt x="14" y="5"/>
                </a:moveTo>
                <a:cubicBezTo>
                  <a:pt x="16" y="12"/>
                  <a:pt x="16" y="12"/>
                  <a:pt x="16" y="12"/>
                </a:cubicBezTo>
                <a:cubicBezTo>
                  <a:pt x="16" y="12"/>
                  <a:pt x="16" y="12"/>
                  <a:pt x="16" y="12"/>
                </a:cubicBezTo>
                <a:cubicBezTo>
                  <a:pt x="8" y="5"/>
                  <a:pt x="8" y="5"/>
                  <a:pt x="8" y="5"/>
                </a:cubicBezTo>
                <a:cubicBezTo>
                  <a:pt x="5" y="3"/>
                  <a:pt x="2" y="2"/>
                  <a:pt x="0" y="0"/>
                </a:cubicBezTo>
                <a:cubicBezTo>
                  <a:pt x="3" y="0"/>
                  <a:pt x="6" y="1"/>
                  <a:pt x="10" y="1"/>
                </a:cubicBezTo>
                <a:cubicBezTo>
                  <a:pt x="20" y="1"/>
                  <a:pt x="20" y="1"/>
                  <a:pt x="20" y="1"/>
                </a:cubicBezTo>
                <a:cubicBezTo>
                  <a:pt x="20" y="1"/>
                  <a:pt x="20" y="1"/>
                  <a:pt x="20" y="1"/>
                </a:cubicBezTo>
                <a:lnTo>
                  <a:pt x="14"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410" name="Line 234"/>
          <p:cNvSpPr>
            <a:spLocks noChangeShapeType="1"/>
          </p:cNvSpPr>
          <p:nvPr/>
        </p:nvSpPr>
        <p:spPr bwMode="auto">
          <a:xfrm flipV="1">
            <a:off x="9336089" y="1641476"/>
            <a:ext cx="173037" cy="784225"/>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411" name="Freeform 235"/>
          <p:cNvSpPr>
            <a:spLocks/>
          </p:cNvSpPr>
          <p:nvPr/>
        </p:nvSpPr>
        <p:spPr bwMode="auto">
          <a:xfrm>
            <a:off x="9312276" y="2382839"/>
            <a:ext cx="66675" cy="130175"/>
          </a:xfrm>
          <a:custGeom>
            <a:avLst/>
            <a:gdLst>
              <a:gd name="T0" fmla="*/ 5 w 11"/>
              <a:gd name="T1" fmla="*/ 5 h 21"/>
              <a:gd name="T2" fmla="*/ 11 w 11"/>
              <a:gd name="T3" fmla="*/ 3 h 21"/>
              <a:gd name="T4" fmla="*/ 11 w 11"/>
              <a:gd name="T5" fmla="*/ 3 h 21"/>
              <a:gd name="T6" fmla="*/ 5 w 11"/>
              <a:gd name="T7" fmla="*/ 11 h 21"/>
              <a:gd name="T8" fmla="*/ 1 w 11"/>
              <a:gd name="T9" fmla="*/ 21 h 21"/>
              <a:gd name="T10" fmla="*/ 1 w 11"/>
              <a:gd name="T11" fmla="*/ 11 h 21"/>
              <a:gd name="T12" fmla="*/ 0 w 11"/>
              <a:gd name="T13" fmla="*/ 1 h 21"/>
              <a:gd name="T14" fmla="*/ 0 w 11"/>
              <a:gd name="T15" fmla="*/ 0 h 21"/>
              <a:gd name="T16" fmla="*/ 5 w 11"/>
              <a:gd name="T17" fmla="*/ 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21">
                <a:moveTo>
                  <a:pt x="5" y="5"/>
                </a:moveTo>
                <a:cubicBezTo>
                  <a:pt x="11" y="3"/>
                  <a:pt x="11" y="3"/>
                  <a:pt x="11" y="3"/>
                </a:cubicBezTo>
                <a:cubicBezTo>
                  <a:pt x="11" y="3"/>
                  <a:pt x="11" y="3"/>
                  <a:pt x="11" y="3"/>
                </a:cubicBezTo>
                <a:cubicBezTo>
                  <a:pt x="5" y="11"/>
                  <a:pt x="5" y="11"/>
                  <a:pt x="5" y="11"/>
                </a:cubicBezTo>
                <a:cubicBezTo>
                  <a:pt x="4" y="15"/>
                  <a:pt x="3" y="18"/>
                  <a:pt x="1" y="21"/>
                </a:cubicBezTo>
                <a:cubicBezTo>
                  <a:pt x="1" y="17"/>
                  <a:pt x="1" y="14"/>
                  <a:pt x="1" y="11"/>
                </a:cubicBezTo>
                <a:cubicBezTo>
                  <a:pt x="0" y="1"/>
                  <a:pt x="0" y="1"/>
                  <a:pt x="0" y="1"/>
                </a:cubicBezTo>
                <a:cubicBezTo>
                  <a:pt x="0" y="0"/>
                  <a:pt x="0" y="0"/>
                  <a:pt x="0" y="0"/>
                </a:cubicBezTo>
                <a:lnTo>
                  <a:pt x="5"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412" name="Rectangle 236"/>
          <p:cNvSpPr>
            <a:spLocks noChangeArrowheads="1"/>
          </p:cNvSpPr>
          <p:nvPr/>
        </p:nvSpPr>
        <p:spPr bwMode="auto">
          <a:xfrm>
            <a:off x="8982076" y="1382714"/>
            <a:ext cx="10265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row channel</a:t>
            </a:r>
            <a:endParaRPr lang="en-US" altLang="en-US"/>
          </a:p>
        </p:txBody>
      </p:sp>
      <p:sp>
        <p:nvSpPr>
          <p:cNvPr id="434413" name="Line 237"/>
          <p:cNvSpPr>
            <a:spLocks noChangeShapeType="1"/>
          </p:cNvSpPr>
          <p:nvPr/>
        </p:nvSpPr>
        <p:spPr bwMode="auto">
          <a:xfrm flipH="1" flipV="1">
            <a:off x="7070726" y="1641476"/>
            <a:ext cx="258763" cy="277813"/>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34414" name="Freeform 238"/>
          <p:cNvSpPr>
            <a:spLocks/>
          </p:cNvSpPr>
          <p:nvPr/>
        </p:nvSpPr>
        <p:spPr bwMode="auto">
          <a:xfrm>
            <a:off x="7286626" y="1870076"/>
            <a:ext cx="104775" cy="111125"/>
          </a:xfrm>
          <a:custGeom>
            <a:avLst/>
            <a:gdLst>
              <a:gd name="T0" fmla="*/ 6 w 17"/>
              <a:gd name="T1" fmla="*/ 7 h 18"/>
              <a:gd name="T2" fmla="*/ 8 w 17"/>
              <a:gd name="T3" fmla="*/ 0 h 18"/>
              <a:gd name="T4" fmla="*/ 8 w 17"/>
              <a:gd name="T5" fmla="*/ 0 h 18"/>
              <a:gd name="T6" fmla="*/ 12 w 17"/>
              <a:gd name="T7" fmla="*/ 10 h 18"/>
              <a:gd name="T8" fmla="*/ 17 w 17"/>
              <a:gd name="T9" fmla="*/ 18 h 18"/>
              <a:gd name="T10" fmla="*/ 9 w 17"/>
              <a:gd name="T11" fmla="*/ 13 h 18"/>
              <a:gd name="T12" fmla="*/ 0 w 17"/>
              <a:gd name="T13" fmla="*/ 8 h 18"/>
              <a:gd name="T14" fmla="*/ 0 w 17"/>
              <a:gd name="T15" fmla="*/ 8 h 18"/>
              <a:gd name="T16" fmla="*/ 6 w 17"/>
              <a:gd name="T17" fmla="*/ 7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6" y="7"/>
                </a:moveTo>
                <a:cubicBezTo>
                  <a:pt x="8" y="0"/>
                  <a:pt x="8" y="0"/>
                  <a:pt x="8" y="0"/>
                </a:cubicBezTo>
                <a:cubicBezTo>
                  <a:pt x="8" y="0"/>
                  <a:pt x="8" y="0"/>
                  <a:pt x="8" y="0"/>
                </a:cubicBezTo>
                <a:cubicBezTo>
                  <a:pt x="12" y="10"/>
                  <a:pt x="12" y="10"/>
                  <a:pt x="12" y="10"/>
                </a:cubicBezTo>
                <a:cubicBezTo>
                  <a:pt x="14" y="12"/>
                  <a:pt x="15" y="15"/>
                  <a:pt x="17" y="18"/>
                </a:cubicBezTo>
                <a:cubicBezTo>
                  <a:pt x="14" y="16"/>
                  <a:pt x="12" y="14"/>
                  <a:pt x="9" y="13"/>
                </a:cubicBezTo>
                <a:cubicBezTo>
                  <a:pt x="0" y="8"/>
                  <a:pt x="0" y="8"/>
                  <a:pt x="0" y="8"/>
                </a:cubicBezTo>
                <a:cubicBezTo>
                  <a:pt x="0" y="8"/>
                  <a:pt x="0" y="8"/>
                  <a:pt x="0" y="8"/>
                </a:cubicBezTo>
                <a:lnTo>
                  <a:pt x="6"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34415" name="Rectangle 239"/>
          <p:cNvSpPr>
            <a:spLocks noChangeArrowheads="1"/>
          </p:cNvSpPr>
          <p:nvPr/>
        </p:nvSpPr>
        <p:spPr bwMode="auto">
          <a:xfrm>
            <a:off x="6396038" y="1382714"/>
            <a:ext cx="132074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column channel</a:t>
            </a:r>
            <a:endParaRPr lang="en-US" altLang="en-US"/>
          </a:p>
        </p:txBody>
      </p:sp>
      <p:sp>
        <p:nvSpPr>
          <p:cNvPr id="434416" name="Rectangle 240"/>
          <p:cNvSpPr>
            <a:spLocks noChangeArrowheads="1"/>
          </p:cNvSpPr>
          <p:nvPr/>
        </p:nvSpPr>
        <p:spPr bwMode="auto">
          <a:xfrm>
            <a:off x="9840914" y="3079751"/>
            <a:ext cx="31739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LAB</a:t>
            </a:r>
            <a:endParaRPr lang="en-US" altLang="en-US"/>
          </a:p>
        </p:txBody>
      </p:sp>
      <p:sp>
        <p:nvSpPr>
          <p:cNvPr id="434417" name="Text Box 241"/>
          <p:cNvSpPr txBox="1">
            <a:spLocks noChangeArrowheads="1"/>
          </p:cNvSpPr>
          <p:nvPr/>
        </p:nvSpPr>
        <p:spPr bwMode="auto">
          <a:xfrm>
            <a:off x="5334001" y="6415088"/>
            <a:ext cx="1626279"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Courtesy Altera</a:t>
            </a:r>
          </a:p>
        </p:txBody>
      </p:sp>
      <p:sp>
        <p:nvSpPr>
          <p:cNvPr id="434418" name="Text Box 242"/>
          <p:cNvSpPr txBox="1">
            <a:spLocks noChangeArrowheads="1"/>
          </p:cNvSpPr>
          <p:nvPr/>
        </p:nvSpPr>
        <p:spPr bwMode="auto">
          <a:xfrm>
            <a:off x="2270126" y="5257801"/>
            <a:ext cx="1835759"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rgbClr val="315263"/>
                </a:solidFill>
              </a:rPr>
              <a:t>Array-based</a:t>
            </a:r>
          </a:p>
          <a:p>
            <a:r>
              <a:rPr lang="en-US" altLang="en-US">
                <a:solidFill>
                  <a:srgbClr val="315263"/>
                </a:solidFill>
              </a:rPr>
              <a:t>(MAX 3000-7000)</a:t>
            </a:r>
          </a:p>
        </p:txBody>
      </p:sp>
      <p:sp>
        <p:nvSpPr>
          <p:cNvPr id="434419" name="Text Box 243"/>
          <p:cNvSpPr txBox="1">
            <a:spLocks noChangeArrowheads="1"/>
          </p:cNvSpPr>
          <p:nvPr/>
        </p:nvSpPr>
        <p:spPr bwMode="auto">
          <a:xfrm>
            <a:off x="6858000" y="5257801"/>
            <a:ext cx="13388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rgbClr val="315263"/>
                </a:solidFill>
              </a:rPr>
              <a:t>Mesh-based</a:t>
            </a:r>
          </a:p>
          <a:p>
            <a:r>
              <a:rPr lang="en-US" altLang="en-US">
                <a:solidFill>
                  <a:srgbClr val="315263"/>
                </a:solidFill>
              </a:rPr>
              <a:t>(MAX 9000)</a:t>
            </a:r>
          </a:p>
        </p:txBody>
      </p:sp>
    </p:spTree>
    <p:extLst>
      <p:ext uri="{BB962C8B-B14F-4D97-AF65-F5344CB8AC3E}">
        <p14:creationId xmlns:p14="http://schemas.microsoft.com/office/powerpoint/2010/main" val="24830112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3"/>
          <p:cNvSpPr>
            <a:spLocks noGrp="1"/>
          </p:cNvSpPr>
          <p:nvPr>
            <p:ph type="sldNum" sz="quarter" idx="12"/>
          </p:nvPr>
        </p:nvSpPr>
        <p:spPr/>
        <p:txBody>
          <a:bodyPr/>
          <a:lstStyle/>
          <a:p>
            <a:r>
              <a:rPr lang="en-US" altLang="en-US"/>
              <a:t>3-</a:t>
            </a:r>
            <a:fld id="{12DD615E-BB7D-4913-9267-1B6AE13033A5}" type="slidenum">
              <a:rPr lang="en-US" altLang="en-US"/>
              <a:pPr/>
              <a:t>28</a:t>
            </a:fld>
            <a:endParaRPr lang="en-US" altLang="en-US"/>
          </a:p>
        </p:txBody>
      </p:sp>
      <p:sp>
        <p:nvSpPr>
          <p:cNvPr id="49154"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Definitions</a:t>
            </a:r>
          </a:p>
        </p:txBody>
      </p:sp>
      <p:sp>
        <p:nvSpPr>
          <p:cNvPr id="49155" name="Text Box 3"/>
          <p:cNvSpPr txBox="1">
            <a:spLocks noChangeArrowheads="1"/>
          </p:cNvSpPr>
          <p:nvPr/>
        </p:nvSpPr>
        <p:spPr bwMode="auto">
          <a:xfrm>
            <a:off x="2133600" y="1506539"/>
            <a:ext cx="5658472" cy="7694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sz="2200" dirty="0"/>
              <a:t> </a:t>
            </a:r>
            <a:r>
              <a:rPr lang="en-US" altLang="en-US" sz="2000" dirty="0">
                <a:latin typeface="Arial" panose="020B0604020202020204" pitchFamily="34" charset="0"/>
              </a:rPr>
              <a:t>P</a:t>
            </a:r>
            <a:r>
              <a:rPr lang="en-US" altLang="en-US" sz="2000" i="1" dirty="0" smtClean="0">
                <a:latin typeface="Arial" panose="020B0604020202020204" pitchFamily="34" charset="0"/>
              </a:rPr>
              <a:t>rogrammable logic devices </a:t>
            </a:r>
            <a:r>
              <a:rPr lang="en-US" altLang="en-US" sz="2000" dirty="0" smtClean="0">
                <a:latin typeface="Arial" panose="020B0604020202020204" pitchFamily="34" charset="0"/>
              </a:rPr>
              <a:t>(PLDs)</a:t>
            </a:r>
          </a:p>
          <a:p>
            <a:r>
              <a:rPr lang="en-US" altLang="en-US" sz="2000" dirty="0">
                <a:latin typeface="Arial" panose="020B0604020202020204" pitchFamily="34" charset="0"/>
              </a:rPr>
              <a:t>	</a:t>
            </a:r>
            <a:r>
              <a:rPr lang="en-US" altLang="en-US" sz="2000" dirty="0" smtClean="0">
                <a:latin typeface="Arial" panose="020B0604020202020204" pitchFamily="34" charset="0"/>
              </a:rPr>
              <a:t> (or </a:t>
            </a:r>
            <a:r>
              <a:rPr lang="en-US" altLang="en-US" sz="2200" dirty="0" smtClean="0"/>
              <a:t>Field </a:t>
            </a:r>
            <a:r>
              <a:rPr lang="en-US" altLang="en-US" sz="2200" dirty="0"/>
              <a:t>Programmable Device (FPD</a:t>
            </a:r>
            <a:r>
              <a:rPr lang="en-US" altLang="en-US" sz="2200" dirty="0" smtClean="0"/>
              <a:t>)):  </a:t>
            </a:r>
            <a:endParaRPr lang="en-US" altLang="en-US" sz="2200" dirty="0"/>
          </a:p>
        </p:txBody>
      </p:sp>
      <p:sp>
        <p:nvSpPr>
          <p:cNvPr id="49158" name="Text Box 6"/>
          <p:cNvSpPr txBox="1">
            <a:spLocks noChangeArrowheads="1"/>
          </p:cNvSpPr>
          <p:nvPr/>
        </p:nvSpPr>
        <p:spPr bwMode="auto">
          <a:xfrm>
            <a:off x="2667000" y="2133600"/>
            <a:ext cx="6629400" cy="2482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5000"/>
              </a:lnSpc>
              <a:buFontTx/>
              <a:buChar char="—"/>
            </a:pPr>
            <a:r>
              <a:rPr lang="en-US" altLang="en-US" dirty="0">
                <a:latin typeface="Arial" panose="020B0604020202020204" pitchFamily="34" charset="0"/>
              </a:rPr>
              <a:t>  a general term that refers to any type of integrated circuit used for implementing digital hardware, where the chip can be configured by the end user to realize different designs. Programming of such a device often involves placing the chip into a special programming unit, but some chips can also be configured “in-system”. </a:t>
            </a:r>
          </a:p>
          <a:p>
            <a:pPr>
              <a:lnSpc>
                <a:spcPct val="125000"/>
              </a:lnSpc>
            </a:pPr>
            <a:endParaRPr lang="en-US" altLang="en-US" dirty="0">
              <a:latin typeface="Arial" panose="020B0604020202020204" pitchFamily="34" charset="0"/>
            </a:endParaRPr>
          </a:p>
        </p:txBody>
      </p:sp>
      <p:sp>
        <p:nvSpPr>
          <p:cNvPr id="49159" name="Text Box 7"/>
          <p:cNvSpPr txBox="1">
            <a:spLocks noChangeArrowheads="1"/>
          </p:cNvSpPr>
          <p:nvPr/>
        </p:nvSpPr>
        <p:spPr bwMode="auto">
          <a:xfrm>
            <a:off x="3505201" y="5562601"/>
            <a:ext cx="602081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i="1"/>
              <a:t>Source: S. Brown and J. Rose, FPGA and CPLD Architectures: A Tutorial,</a:t>
            </a:r>
          </a:p>
          <a:p>
            <a:r>
              <a:rPr lang="en-US" altLang="en-US" sz="1600" i="1"/>
              <a:t>              IEEE Design and Test of Computer, 1996 </a:t>
            </a:r>
          </a:p>
        </p:txBody>
      </p:sp>
    </p:spTree>
    <p:extLst>
      <p:ext uri="{BB962C8B-B14F-4D97-AF65-F5344CB8AC3E}">
        <p14:creationId xmlns:p14="http://schemas.microsoft.com/office/powerpoint/2010/main" val="3846829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r>
              <a:rPr lang="en-US" altLang="en-US"/>
              <a:t>3-</a:t>
            </a:r>
            <a:fld id="{1764D481-EFED-4925-866C-A50A1CA5C288}" type="slidenum">
              <a:rPr lang="en-US" altLang="en-US"/>
              <a:pPr/>
              <a:t>29</a:t>
            </a:fld>
            <a:endParaRPr lang="en-US" altLang="en-US"/>
          </a:p>
        </p:txBody>
      </p:sp>
      <p:sp>
        <p:nvSpPr>
          <p:cNvPr id="73730"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Classifications</a:t>
            </a:r>
          </a:p>
        </p:txBody>
      </p:sp>
      <p:sp>
        <p:nvSpPr>
          <p:cNvPr id="73731" name="Text Box 3"/>
          <p:cNvSpPr txBox="1">
            <a:spLocks noChangeArrowheads="1"/>
          </p:cNvSpPr>
          <p:nvPr/>
        </p:nvSpPr>
        <p:spPr bwMode="auto">
          <a:xfrm>
            <a:off x="2286000" y="1371600"/>
            <a:ext cx="73914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 typeface="Wingdings" panose="05000000000000000000" pitchFamily="2" charset="2"/>
              <a:buChar char="q"/>
            </a:pPr>
            <a:r>
              <a:rPr lang="en-US" altLang="en-US" b="1">
                <a:latin typeface="Arial" panose="020B0604020202020204" pitchFamily="34" charset="0"/>
              </a:rPr>
              <a:t> </a:t>
            </a:r>
            <a:r>
              <a:rPr lang="en-US" altLang="en-US" b="1" i="1">
                <a:latin typeface="Arial" panose="020B0604020202020204" pitchFamily="34" charset="0"/>
              </a:rPr>
              <a:t>PLA </a:t>
            </a:r>
            <a:r>
              <a:rPr lang="en-US" altLang="en-US">
                <a:latin typeface="Arial" panose="020B0604020202020204" pitchFamily="34" charset="0"/>
              </a:rPr>
              <a:t>— a Programmable Logic Array (PLA) is a relatively</a:t>
            </a:r>
          </a:p>
          <a:p>
            <a:pPr>
              <a:buFont typeface="Wingdings" panose="05000000000000000000" pitchFamily="2" charset="2"/>
              <a:buNone/>
            </a:pPr>
            <a:r>
              <a:rPr lang="en-US" altLang="en-US">
                <a:latin typeface="Arial" panose="020B0604020202020204" pitchFamily="34" charset="0"/>
              </a:rPr>
              <a:t>                 small FPD that contains two levels of logic, an AND-</a:t>
            </a:r>
          </a:p>
          <a:p>
            <a:pPr>
              <a:buFont typeface="Wingdings" panose="05000000000000000000" pitchFamily="2" charset="2"/>
              <a:buNone/>
            </a:pPr>
            <a:r>
              <a:rPr lang="en-US" altLang="en-US">
                <a:latin typeface="Arial" panose="020B0604020202020204" pitchFamily="34" charset="0"/>
              </a:rPr>
              <a:t>                 plane and an OR-plane, where both levels are </a:t>
            </a:r>
          </a:p>
          <a:p>
            <a:pPr>
              <a:buFont typeface="Wingdings" panose="05000000000000000000" pitchFamily="2" charset="2"/>
              <a:buNone/>
            </a:pPr>
            <a:r>
              <a:rPr lang="en-US" altLang="en-US">
                <a:latin typeface="Arial" panose="020B0604020202020204" pitchFamily="34" charset="0"/>
              </a:rPr>
              <a:t>                 programmable </a:t>
            </a:r>
          </a:p>
          <a:p>
            <a:pPr>
              <a:buFont typeface="Wingdings" panose="05000000000000000000" pitchFamily="2" charset="2"/>
              <a:buNone/>
            </a:pPr>
            <a:endParaRPr lang="en-US" altLang="en-US" sz="1000">
              <a:latin typeface="Arial" panose="020B0604020202020204" pitchFamily="34" charset="0"/>
            </a:endParaRPr>
          </a:p>
          <a:p>
            <a:pPr>
              <a:buFont typeface="Wingdings" panose="05000000000000000000" pitchFamily="2" charset="2"/>
              <a:buChar char="q"/>
            </a:pPr>
            <a:r>
              <a:rPr lang="en-US" altLang="en-US" i="1">
                <a:latin typeface="Arial" panose="020B0604020202020204" pitchFamily="34" charset="0"/>
              </a:rPr>
              <a:t>  </a:t>
            </a:r>
            <a:r>
              <a:rPr lang="en-US" altLang="en-US" b="1" i="1">
                <a:latin typeface="Arial" panose="020B0604020202020204" pitchFamily="34" charset="0"/>
              </a:rPr>
              <a:t>PAL</a:t>
            </a:r>
            <a:r>
              <a:rPr lang="en-US" altLang="en-US" i="1">
                <a:latin typeface="Arial" panose="020B0604020202020204" pitchFamily="34" charset="0"/>
              </a:rPr>
              <a:t> </a:t>
            </a:r>
            <a:r>
              <a:rPr lang="en-US" altLang="en-US">
                <a:latin typeface="Arial" panose="020B0604020202020204" pitchFamily="34" charset="0"/>
              </a:rPr>
              <a:t>— a Programmable Array Logic (PAL) is a relatively</a:t>
            </a:r>
          </a:p>
          <a:p>
            <a:pPr>
              <a:buFont typeface="Wingdings" panose="05000000000000000000" pitchFamily="2" charset="2"/>
              <a:buNone/>
            </a:pPr>
            <a:r>
              <a:rPr lang="en-US" altLang="en-US">
                <a:latin typeface="Arial" panose="020B0604020202020204" pitchFamily="34" charset="0"/>
              </a:rPr>
              <a:t>                  small FPD that has a programmable AND-plane</a:t>
            </a:r>
          </a:p>
          <a:p>
            <a:pPr>
              <a:buFont typeface="Wingdings" panose="05000000000000000000" pitchFamily="2" charset="2"/>
              <a:buNone/>
            </a:pPr>
            <a:r>
              <a:rPr lang="en-US" altLang="en-US">
                <a:latin typeface="Arial" panose="020B0604020202020204" pitchFamily="34" charset="0"/>
              </a:rPr>
              <a:t>                  followed by a fixed OR-plane</a:t>
            </a:r>
          </a:p>
          <a:p>
            <a:pPr>
              <a:buFont typeface="Wingdings" panose="05000000000000000000" pitchFamily="2" charset="2"/>
              <a:buNone/>
            </a:pPr>
            <a:endParaRPr lang="en-US" altLang="en-US" sz="1000">
              <a:latin typeface="Arial" panose="020B0604020202020204" pitchFamily="34" charset="0"/>
            </a:endParaRPr>
          </a:p>
          <a:p>
            <a:pPr>
              <a:buFont typeface="Wingdings" panose="05000000000000000000" pitchFamily="2" charset="2"/>
              <a:buChar char="q"/>
            </a:pPr>
            <a:r>
              <a:rPr lang="en-US" altLang="en-US" b="1" i="1">
                <a:latin typeface="Arial" panose="020B0604020202020204" pitchFamily="34" charset="0"/>
              </a:rPr>
              <a:t> SPLD</a:t>
            </a:r>
            <a:r>
              <a:rPr lang="en-US" altLang="en-US" i="1">
                <a:latin typeface="Arial" panose="020B0604020202020204" pitchFamily="34" charset="0"/>
              </a:rPr>
              <a:t> </a:t>
            </a:r>
            <a:r>
              <a:rPr lang="en-US" altLang="en-US">
                <a:latin typeface="Arial" panose="020B0604020202020204" pitchFamily="34" charset="0"/>
              </a:rPr>
              <a:t>— refers to any type of Simple PLD, usually either a</a:t>
            </a:r>
          </a:p>
          <a:p>
            <a:pPr>
              <a:buFont typeface="Wingdings" panose="05000000000000000000" pitchFamily="2" charset="2"/>
              <a:buNone/>
            </a:pPr>
            <a:r>
              <a:rPr lang="en-US" altLang="en-US">
                <a:latin typeface="Arial" panose="020B0604020202020204" pitchFamily="34" charset="0"/>
              </a:rPr>
              <a:t>                   PLA or PAL</a:t>
            </a:r>
          </a:p>
          <a:p>
            <a:pPr>
              <a:buFont typeface="Wingdings" panose="05000000000000000000" pitchFamily="2" charset="2"/>
              <a:buNone/>
            </a:pPr>
            <a:endParaRPr lang="en-US" altLang="en-US" sz="1000" i="1">
              <a:latin typeface="Arial" panose="020B0604020202020204" pitchFamily="34" charset="0"/>
            </a:endParaRPr>
          </a:p>
          <a:p>
            <a:pPr>
              <a:buFont typeface="Wingdings" panose="05000000000000000000" pitchFamily="2" charset="2"/>
              <a:buChar char="q"/>
            </a:pPr>
            <a:r>
              <a:rPr lang="en-US" altLang="en-US" i="1">
                <a:latin typeface="Arial" panose="020B0604020202020204" pitchFamily="34" charset="0"/>
              </a:rPr>
              <a:t> </a:t>
            </a:r>
            <a:r>
              <a:rPr lang="en-US" altLang="en-US" b="1" i="1">
                <a:latin typeface="Arial" panose="020B0604020202020204" pitchFamily="34" charset="0"/>
              </a:rPr>
              <a:t>CPLD</a:t>
            </a:r>
            <a:r>
              <a:rPr lang="en-US" altLang="en-US" i="1">
                <a:latin typeface="Arial" panose="020B0604020202020204" pitchFamily="34" charset="0"/>
              </a:rPr>
              <a:t> </a:t>
            </a:r>
            <a:r>
              <a:rPr lang="en-US" altLang="en-US">
                <a:latin typeface="Arial" panose="020B0604020202020204" pitchFamily="34" charset="0"/>
              </a:rPr>
              <a:t>— a more Complex PLD that consists of an</a:t>
            </a:r>
          </a:p>
          <a:p>
            <a:pPr>
              <a:buFont typeface="Wingdings" panose="05000000000000000000" pitchFamily="2" charset="2"/>
              <a:buNone/>
            </a:pPr>
            <a:r>
              <a:rPr lang="en-US" altLang="en-US">
                <a:latin typeface="Arial" panose="020B0604020202020204" pitchFamily="34" charset="0"/>
              </a:rPr>
              <a:t>                   arrangement of multiple SPLD-like blocks on a</a:t>
            </a:r>
          </a:p>
          <a:p>
            <a:pPr>
              <a:buFont typeface="Wingdings" panose="05000000000000000000" pitchFamily="2" charset="2"/>
              <a:buNone/>
            </a:pPr>
            <a:r>
              <a:rPr lang="en-US" altLang="en-US">
                <a:latin typeface="Arial" panose="020B0604020202020204" pitchFamily="34" charset="0"/>
              </a:rPr>
              <a:t>                   single chip.</a:t>
            </a:r>
          </a:p>
          <a:p>
            <a:pPr>
              <a:buFont typeface="Wingdings" panose="05000000000000000000" pitchFamily="2" charset="2"/>
              <a:buNone/>
            </a:pPr>
            <a:endParaRPr lang="en-US" altLang="en-US" sz="1000" i="1">
              <a:latin typeface="Arial" panose="020B0604020202020204" pitchFamily="34" charset="0"/>
            </a:endParaRPr>
          </a:p>
          <a:p>
            <a:pPr>
              <a:buFont typeface="Wingdings" panose="05000000000000000000" pitchFamily="2" charset="2"/>
              <a:buChar char="q"/>
            </a:pPr>
            <a:r>
              <a:rPr lang="en-US" altLang="en-US" b="1" i="1">
                <a:latin typeface="Arial" panose="020B0604020202020204" pitchFamily="34" charset="0"/>
              </a:rPr>
              <a:t>  FPGA</a:t>
            </a:r>
            <a:r>
              <a:rPr lang="en-US" altLang="en-US" i="1">
                <a:latin typeface="Arial" panose="020B0604020202020204" pitchFamily="34" charset="0"/>
              </a:rPr>
              <a:t> </a:t>
            </a:r>
            <a:r>
              <a:rPr lang="en-US" altLang="en-US">
                <a:latin typeface="Arial" panose="020B0604020202020204" pitchFamily="34" charset="0"/>
              </a:rPr>
              <a:t>— a Field-Programmable Gate Array is an FPD</a:t>
            </a:r>
          </a:p>
          <a:p>
            <a:pPr>
              <a:buFont typeface="Wingdings" panose="05000000000000000000" pitchFamily="2" charset="2"/>
              <a:buNone/>
            </a:pPr>
            <a:r>
              <a:rPr lang="en-US" altLang="en-US">
                <a:latin typeface="Arial" panose="020B0604020202020204" pitchFamily="34" charset="0"/>
              </a:rPr>
              <a:t>                   featuring a general structure that allows very high</a:t>
            </a:r>
          </a:p>
          <a:p>
            <a:pPr>
              <a:buFont typeface="Wingdings" panose="05000000000000000000" pitchFamily="2" charset="2"/>
              <a:buNone/>
            </a:pPr>
            <a:r>
              <a:rPr lang="en-US" altLang="en-US">
                <a:latin typeface="Arial" panose="020B0604020202020204" pitchFamily="34" charset="0"/>
              </a:rPr>
              <a:t>                   logic capacity. </a:t>
            </a:r>
          </a:p>
        </p:txBody>
      </p:sp>
    </p:spTree>
    <p:extLst>
      <p:ext uri="{BB962C8B-B14F-4D97-AF65-F5344CB8AC3E}">
        <p14:creationId xmlns:p14="http://schemas.microsoft.com/office/powerpoint/2010/main" val="2656775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ASIC Design vs FPGA Design</a:t>
            </a:r>
          </a:p>
          <a:p>
            <a:endParaRPr lang="en-GB" dirty="0"/>
          </a:p>
        </p:txBody>
      </p:sp>
    </p:spTree>
    <p:extLst>
      <p:ext uri="{BB962C8B-B14F-4D97-AF65-F5344CB8AC3E}">
        <p14:creationId xmlns:p14="http://schemas.microsoft.com/office/powerpoint/2010/main" val="35618627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2240" name="Group 48"/>
          <p:cNvGrpSpPr>
            <a:grpSpLocks/>
          </p:cNvGrpSpPr>
          <p:nvPr/>
        </p:nvGrpSpPr>
        <p:grpSpPr bwMode="auto">
          <a:xfrm>
            <a:off x="2743200" y="2286000"/>
            <a:ext cx="7143750" cy="2667000"/>
            <a:chOff x="2972" y="2293"/>
            <a:chExt cx="2248" cy="974"/>
          </a:xfrm>
        </p:grpSpPr>
        <p:sp>
          <p:nvSpPr>
            <p:cNvPr id="392199" name="Rectangle 7"/>
            <p:cNvSpPr>
              <a:spLocks noChangeArrowheads="1"/>
            </p:cNvSpPr>
            <p:nvPr/>
          </p:nvSpPr>
          <p:spPr bwMode="auto">
            <a:xfrm>
              <a:off x="2997" y="2830"/>
              <a:ext cx="1024"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2200" name="Rectangle 8"/>
            <p:cNvSpPr>
              <a:spLocks noChangeArrowheads="1"/>
            </p:cNvSpPr>
            <p:nvPr/>
          </p:nvSpPr>
          <p:spPr bwMode="auto">
            <a:xfrm>
              <a:off x="2972" y="2805"/>
              <a:ext cx="1024" cy="433"/>
            </a:xfrm>
            <a:prstGeom prst="rect">
              <a:avLst/>
            </a:prstGeom>
            <a:solidFill>
              <a:srgbClr val="BFBFBF"/>
            </a:solidFill>
            <a:ln w="12700">
              <a:solidFill>
                <a:srgbClr val="000000"/>
              </a:solidFill>
              <a:miter lim="800000"/>
              <a:headEnd/>
              <a:tailEnd/>
            </a:ln>
          </p:spPr>
          <p:txBody>
            <a:bodyPr/>
            <a:lstStyle/>
            <a:p>
              <a:endParaRPr lang="en-GB"/>
            </a:p>
          </p:txBody>
        </p:sp>
        <p:sp>
          <p:nvSpPr>
            <p:cNvPr id="392201" name="Rectangle 9"/>
            <p:cNvSpPr>
              <a:spLocks noChangeArrowheads="1"/>
            </p:cNvSpPr>
            <p:nvPr/>
          </p:nvSpPr>
          <p:spPr bwMode="auto">
            <a:xfrm>
              <a:off x="4195" y="2830"/>
              <a:ext cx="1025"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2202" name="Rectangle 10"/>
            <p:cNvSpPr>
              <a:spLocks noChangeArrowheads="1"/>
            </p:cNvSpPr>
            <p:nvPr/>
          </p:nvSpPr>
          <p:spPr bwMode="auto">
            <a:xfrm>
              <a:off x="4171" y="2805"/>
              <a:ext cx="1024" cy="433"/>
            </a:xfrm>
            <a:prstGeom prst="rect">
              <a:avLst/>
            </a:prstGeom>
            <a:solidFill>
              <a:srgbClr val="BFBFBF"/>
            </a:solidFill>
            <a:ln w="12700">
              <a:solidFill>
                <a:srgbClr val="000000"/>
              </a:solidFill>
              <a:miter lim="800000"/>
              <a:headEnd/>
              <a:tailEnd/>
            </a:ln>
          </p:spPr>
          <p:txBody>
            <a:bodyPr/>
            <a:lstStyle/>
            <a:p>
              <a:endParaRPr lang="en-GB"/>
            </a:p>
          </p:txBody>
        </p:sp>
        <p:sp>
          <p:nvSpPr>
            <p:cNvPr id="392215" name="Rectangle 23"/>
            <p:cNvSpPr>
              <a:spLocks noChangeArrowheads="1"/>
            </p:cNvSpPr>
            <p:nvPr/>
          </p:nvSpPr>
          <p:spPr bwMode="auto">
            <a:xfrm>
              <a:off x="3584" y="2318"/>
              <a:ext cx="1024"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92216" name="Rectangle 24"/>
            <p:cNvSpPr>
              <a:spLocks noChangeArrowheads="1"/>
            </p:cNvSpPr>
            <p:nvPr/>
          </p:nvSpPr>
          <p:spPr bwMode="auto">
            <a:xfrm>
              <a:off x="3559" y="2293"/>
              <a:ext cx="1024" cy="266"/>
            </a:xfrm>
            <a:prstGeom prst="rect">
              <a:avLst/>
            </a:prstGeom>
            <a:solidFill>
              <a:srgbClr val="BFBFBF"/>
            </a:solidFill>
            <a:ln w="12700">
              <a:solidFill>
                <a:srgbClr val="000000"/>
              </a:solidFill>
              <a:miter lim="800000"/>
              <a:headEnd/>
              <a:tailEnd/>
            </a:ln>
          </p:spPr>
          <p:txBody>
            <a:bodyPr/>
            <a:lstStyle/>
            <a:p>
              <a:endParaRPr lang="en-US" altLang="en-US" sz="4800"/>
            </a:p>
          </p:txBody>
        </p:sp>
        <p:sp>
          <p:nvSpPr>
            <p:cNvPr id="392223" name="Rectangle 31"/>
            <p:cNvSpPr>
              <a:spLocks noChangeArrowheads="1"/>
            </p:cNvSpPr>
            <p:nvPr/>
          </p:nvSpPr>
          <p:spPr bwMode="auto">
            <a:xfrm>
              <a:off x="3128" y="2869"/>
              <a:ext cx="579"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2900">
                  <a:solidFill>
                    <a:srgbClr val="000000"/>
                  </a:solidFill>
                </a:rPr>
                <a:t>Pre-diffused</a:t>
              </a:r>
              <a:endParaRPr lang="en-US" altLang="en-US" sz="4000"/>
            </a:p>
          </p:txBody>
        </p:sp>
        <p:sp>
          <p:nvSpPr>
            <p:cNvPr id="392224" name="Rectangle 32"/>
            <p:cNvSpPr>
              <a:spLocks noChangeArrowheads="1"/>
            </p:cNvSpPr>
            <p:nvPr/>
          </p:nvSpPr>
          <p:spPr bwMode="auto">
            <a:xfrm>
              <a:off x="3073" y="3017"/>
              <a:ext cx="620"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2900">
                  <a:solidFill>
                    <a:srgbClr val="000000"/>
                  </a:solidFill>
                </a:rPr>
                <a:t>(Gate Arrays)</a:t>
              </a:r>
              <a:endParaRPr lang="en-US" altLang="en-US" sz="4000"/>
            </a:p>
          </p:txBody>
        </p:sp>
        <p:sp>
          <p:nvSpPr>
            <p:cNvPr id="392225" name="Rectangle 33"/>
            <p:cNvSpPr>
              <a:spLocks noChangeArrowheads="1"/>
            </p:cNvSpPr>
            <p:nvPr/>
          </p:nvSpPr>
          <p:spPr bwMode="auto">
            <a:xfrm>
              <a:off x="4397" y="2869"/>
              <a:ext cx="463"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2900">
                  <a:solidFill>
                    <a:srgbClr val="000000"/>
                  </a:solidFill>
                </a:rPr>
                <a:t>Pre-wired</a:t>
              </a:r>
              <a:endParaRPr lang="en-US" altLang="en-US" sz="4000"/>
            </a:p>
          </p:txBody>
        </p:sp>
        <p:sp>
          <p:nvSpPr>
            <p:cNvPr id="392226" name="Rectangle 34"/>
            <p:cNvSpPr>
              <a:spLocks noChangeArrowheads="1"/>
            </p:cNvSpPr>
            <p:nvPr/>
          </p:nvSpPr>
          <p:spPr bwMode="auto">
            <a:xfrm>
              <a:off x="4393" y="3017"/>
              <a:ext cx="398"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2900">
                  <a:solidFill>
                    <a:srgbClr val="000000"/>
                  </a:solidFill>
                </a:rPr>
                <a:t>(FPGA's)</a:t>
              </a:r>
              <a:endParaRPr lang="en-US" altLang="en-US" sz="4000"/>
            </a:p>
          </p:txBody>
        </p:sp>
        <p:sp>
          <p:nvSpPr>
            <p:cNvPr id="392227" name="Rectangle 35"/>
            <p:cNvSpPr>
              <a:spLocks noChangeArrowheads="1"/>
            </p:cNvSpPr>
            <p:nvPr/>
          </p:nvSpPr>
          <p:spPr bwMode="auto">
            <a:xfrm>
              <a:off x="3707" y="2346"/>
              <a:ext cx="572"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2900">
                  <a:solidFill>
                    <a:srgbClr val="000000"/>
                  </a:solidFill>
                </a:rPr>
                <a:t>Array-based</a:t>
              </a:r>
              <a:endParaRPr lang="en-US" altLang="en-US" sz="4000"/>
            </a:p>
          </p:txBody>
        </p:sp>
        <p:sp>
          <p:nvSpPr>
            <p:cNvPr id="392237" name="Line 45"/>
            <p:cNvSpPr>
              <a:spLocks noChangeShapeType="1"/>
            </p:cNvSpPr>
            <p:nvPr/>
          </p:nvSpPr>
          <p:spPr bwMode="auto">
            <a:xfrm flipV="1">
              <a:off x="4083" y="2584"/>
              <a:ext cx="1" cy="109"/>
            </a:xfrm>
            <a:prstGeom prst="line">
              <a:avLst/>
            </a:prstGeom>
            <a:noFill/>
            <a:ln w="127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392238" name="Freeform 46"/>
            <p:cNvSpPr>
              <a:spLocks/>
            </p:cNvSpPr>
            <p:nvPr/>
          </p:nvSpPr>
          <p:spPr bwMode="auto">
            <a:xfrm>
              <a:off x="3484" y="2693"/>
              <a:ext cx="599" cy="112"/>
            </a:xfrm>
            <a:custGeom>
              <a:avLst/>
              <a:gdLst>
                <a:gd name="T0" fmla="*/ 0 w 599"/>
                <a:gd name="T1" fmla="*/ 112 h 112"/>
                <a:gd name="T2" fmla="*/ 0 w 599"/>
                <a:gd name="T3" fmla="*/ 0 h 112"/>
                <a:gd name="T4" fmla="*/ 599 w 599"/>
                <a:gd name="T5" fmla="*/ 0 h 112"/>
              </a:gdLst>
              <a:ahLst/>
              <a:cxnLst>
                <a:cxn ang="0">
                  <a:pos x="T0" y="T1"/>
                </a:cxn>
                <a:cxn ang="0">
                  <a:pos x="T2" y="T3"/>
                </a:cxn>
                <a:cxn ang="0">
                  <a:pos x="T4" y="T5"/>
                </a:cxn>
              </a:cxnLst>
              <a:rect l="0" t="0" r="r" b="b"/>
              <a:pathLst>
                <a:path w="599" h="112">
                  <a:moveTo>
                    <a:pt x="0" y="112"/>
                  </a:moveTo>
                  <a:lnTo>
                    <a:pt x="0" y="0"/>
                  </a:lnTo>
                  <a:lnTo>
                    <a:pt x="599" y="0"/>
                  </a:lnTo>
                </a:path>
              </a:pathLst>
            </a:custGeom>
            <a:noFill/>
            <a:ln w="1270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392239" name="Freeform 47"/>
            <p:cNvSpPr>
              <a:spLocks/>
            </p:cNvSpPr>
            <p:nvPr/>
          </p:nvSpPr>
          <p:spPr bwMode="auto">
            <a:xfrm>
              <a:off x="4083" y="2693"/>
              <a:ext cx="600" cy="112"/>
            </a:xfrm>
            <a:custGeom>
              <a:avLst/>
              <a:gdLst>
                <a:gd name="T0" fmla="*/ 600 w 600"/>
                <a:gd name="T1" fmla="*/ 112 h 112"/>
                <a:gd name="T2" fmla="*/ 600 w 600"/>
                <a:gd name="T3" fmla="*/ 0 h 112"/>
                <a:gd name="T4" fmla="*/ 0 w 600"/>
                <a:gd name="T5" fmla="*/ 0 h 112"/>
              </a:gdLst>
              <a:ahLst/>
              <a:cxnLst>
                <a:cxn ang="0">
                  <a:pos x="T0" y="T1"/>
                </a:cxn>
                <a:cxn ang="0">
                  <a:pos x="T2" y="T3"/>
                </a:cxn>
                <a:cxn ang="0">
                  <a:pos x="T4" y="T5"/>
                </a:cxn>
              </a:cxnLst>
              <a:rect l="0" t="0" r="r" b="b"/>
              <a:pathLst>
                <a:path w="600" h="112">
                  <a:moveTo>
                    <a:pt x="600" y="112"/>
                  </a:moveTo>
                  <a:lnTo>
                    <a:pt x="600" y="0"/>
                  </a:lnTo>
                  <a:lnTo>
                    <a:pt x="0" y="0"/>
                  </a:lnTo>
                </a:path>
              </a:pathLst>
            </a:custGeom>
            <a:noFill/>
            <a:ln w="12700"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92241" name="Rectangle 49"/>
          <p:cNvSpPr>
            <a:spLocks noGrp="1" noChangeArrowheads="1"/>
          </p:cNvSpPr>
          <p:nvPr>
            <p:ph type="title"/>
          </p:nvPr>
        </p:nvSpPr>
        <p:spPr>
          <a:xfrm>
            <a:off x="2209800" y="381000"/>
            <a:ext cx="7772400" cy="685800"/>
          </a:xfrm>
        </p:spPr>
        <p:txBody>
          <a:bodyPr>
            <a:normAutofit fontScale="90000"/>
          </a:bodyPr>
          <a:lstStyle/>
          <a:p>
            <a:r>
              <a:rPr lang="en-US" altLang="en-US" sz="4800"/>
              <a:t>Late-Binding Implementation</a:t>
            </a:r>
          </a:p>
        </p:txBody>
      </p:sp>
    </p:spTree>
    <p:extLst>
      <p:ext uri="{BB962C8B-B14F-4D97-AF65-F5344CB8AC3E}">
        <p14:creationId xmlns:p14="http://schemas.microsoft.com/office/powerpoint/2010/main" val="22917512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1026"/>
          <p:cNvSpPr>
            <a:spLocks noGrp="1" noChangeArrowheads="1"/>
          </p:cNvSpPr>
          <p:nvPr>
            <p:ph type="title"/>
          </p:nvPr>
        </p:nvSpPr>
        <p:spPr>
          <a:xfrm>
            <a:off x="2133600" y="152400"/>
            <a:ext cx="7772400" cy="685800"/>
          </a:xfrm>
        </p:spPr>
        <p:txBody>
          <a:bodyPr>
            <a:noAutofit/>
          </a:bodyPr>
          <a:lstStyle/>
          <a:p>
            <a:r>
              <a:rPr lang="en-US" altLang="en-US" sz="4800" dirty="0">
                <a:solidFill>
                  <a:srgbClr val="0070C0"/>
                </a:solidFill>
              </a:rPr>
              <a:t>Prewired Arrays</a:t>
            </a:r>
          </a:p>
        </p:txBody>
      </p:sp>
      <p:sp>
        <p:nvSpPr>
          <p:cNvPr id="307203" name="Rectangle 1027"/>
          <p:cNvSpPr>
            <a:spLocks noGrp="1" noChangeArrowheads="1"/>
          </p:cNvSpPr>
          <p:nvPr>
            <p:ph type="body" idx="1"/>
          </p:nvPr>
        </p:nvSpPr>
        <p:spPr>
          <a:xfrm>
            <a:off x="2057400" y="990600"/>
            <a:ext cx="7543800" cy="2590800"/>
          </a:xfrm>
        </p:spPr>
        <p:txBody>
          <a:bodyPr>
            <a:normAutofit fontScale="25000" lnSpcReduction="20000"/>
          </a:bodyPr>
          <a:lstStyle/>
          <a:p>
            <a:pPr>
              <a:buFont typeface="Wingdings" panose="05000000000000000000" pitchFamily="2" charset="2"/>
              <a:buNone/>
            </a:pPr>
            <a:r>
              <a:rPr lang="en-US" altLang="en-US" sz="12800" dirty="0">
                <a:solidFill>
                  <a:srgbClr val="C66B5A"/>
                </a:solidFill>
              </a:rPr>
              <a:t>Classification of prewired arrays (or field-programmable devices):</a:t>
            </a:r>
          </a:p>
          <a:p>
            <a:r>
              <a:rPr lang="en-US" altLang="en-US" sz="11200" dirty="0"/>
              <a:t>Based on Programming Technique</a:t>
            </a:r>
          </a:p>
          <a:p>
            <a:pPr lvl="1"/>
            <a:r>
              <a:rPr lang="en-US" altLang="en-US" sz="11200" dirty="0"/>
              <a:t>Fuse-based (program-once)</a:t>
            </a:r>
          </a:p>
          <a:p>
            <a:pPr lvl="1"/>
            <a:r>
              <a:rPr lang="en-US" altLang="en-US" sz="11200" dirty="0"/>
              <a:t>Non-volatile EPROM based</a:t>
            </a:r>
          </a:p>
          <a:p>
            <a:pPr lvl="1"/>
            <a:r>
              <a:rPr lang="en-US" altLang="en-US" sz="11200" dirty="0"/>
              <a:t>RAM based</a:t>
            </a:r>
          </a:p>
          <a:p>
            <a:r>
              <a:rPr lang="en-US" altLang="en-US" sz="11200" dirty="0"/>
              <a:t>Programmable Logic Style</a:t>
            </a:r>
          </a:p>
          <a:p>
            <a:pPr lvl="1"/>
            <a:r>
              <a:rPr lang="en-US" altLang="en-US" sz="11200" dirty="0"/>
              <a:t>Array-Based</a:t>
            </a:r>
          </a:p>
          <a:p>
            <a:pPr lvl="1"/>
            <a:r>
              <a:rPr lang="en-US" altLang="en-US" sz="11200" dirty="0"/>
              <a:t>Look-up Table</a:t>
            </a:r>
          </a:p>
          <a:p>
            <a:r>
              <a:rPr lang="en-US" altLang="en-US" sz="11200" dirty="0"/>
              <a:t>Programmable Interconnect Style</a:t>
            </a:r>
          </a:p>
          <a:p>
            <a:pPr lvl="1"/>
            <a:r>
              <a:rPr lang="en-US" altLang="en-US" sz="11200" dirty="0"/>
              <a:t>Channel-routing</a:t>
            </a:r>
          </a:p>
          <a:p>
            <a:pPr lvl="1"/>
            <a:r>
              <a:rPr lang="en-US" altLang="en-US" sz="11200" dirty="0"/>
              <a:t>Mesh networks</a:t>
            </a:r>
          </a:p>
          <a:p>
            <a:pPr lvl="1"/>
            <a:endParaRPr lang="en-US" altLang="en-US" sz="11200" dirty="0"/>
          </a:p>
        </p:txBody>
      </p:sp>
    </p:spTree>
    <p:extLst>
      <p:ext uri="{BB962C8B-B14F-4D97-AF65-F5344CB8AC3E}">
        <p14:creationId xmlns:p14="http://schemas.microsoft.com/office/powerpoint/2010/main" val="6764931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ooter Placeholder 4"/>
          <p:cNvSpPr>
            <a:spLocks noGrp="1"/>
          </p:cNvSpPr>
          <p:nvPr>
            <p:ph type="ftr" sz="quarter" idx="11"/>
          </p:nvPr>
        </p:nvSpPr>
        <p:spPr/>
        <p:txBody>
          <a:bodyPr/>
          <a:lstStyle/>
          <a:p>
            <a:r>
              <a:rPr lang="en-US" altLang="en-US"/>
              <a:t>Xilinx FPGAs - </a:t>
            </a:r>
            <a:fld id="{35F2B12D-8ABC-4D02-BDB1-8048DFE3F87B}" type="slidenum">
              <a:rPr lang="en-US" altLang="en-US"/>
              <a:pPr/>
              <a:t>32</a:t>
            </a:fld>
            <a:endParaRPr lang="en-US" altLang="en-US"/>
          </a:p>
        </p:txBody>
      </p:sp>
      <p:sp>
        <p:nvSpPr>
          <p:cNvPr id="251906" name="Rectangle 2" descr="25%"/>
          <p:cNvSpPr>
            <a:spLocks noChangeArrowheads="1"/>
          </p:cNvSpPr>
          <p:nvPr/>
        </p:nvSpPr>
        <p:spPr bwMode="auto">
          <a:xfrm>
            <a:off x="8847976" y="1836740"/>
            <a:ext cx="739711" cy="213137"/>
          </a:xfrm>
          <a:prstGeom prst="rect">
            <a:avLst/>
          </a:prstGeom>
          <a:pattFill prst="pct25">
            <a:fgClr>
              <a:srgbClr val="000000"/>
            </a:fgClr>
            <a:bgClr>
              <a:srgbClr val="FFFFFF"/>
            </a:bgClr>
          </a:patt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51907" name="Line 3"/>
          <p:cNvSpPr>
            <a:spLocks noChangeShapeType="1"/>
          </p:cNvSpPr>
          <p:nvPr/>
        </p:nvSpPr>
        <p:spPr bwMode="auto">
          <a:xfrm>
            <a:off x="8540808" y="2043609"/>
            <a:ext cx="1303898" cy="0"/>
          </a:xfrm>
          <a:prstGeom prst="line">
            <a:avLst/>
          </a:prstGeom>
          <a:noFill/>
          <a:ln w="508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51908" name="Line 4"/>
          <p:cNvSpPr>
            <a:spLocks noChangeShapeType="1"/>
          </p:cNvSpPr>
          <p:nvPr/>
        </p:nvSpPr>
        <p:spPr bwMode="auto">
          <a:xfrm>
            <a:off x="8540808" y="1817934"/>
            <a:ext cx="288362" cy="0"/>
          </a:xfrm>
          <a:prstGeom prst="line">
            <a:avLst/>
          </a:prstGeom>
          <a:noFill/>
          <a:ln w="508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51909" name="Line 5"/>
          <p:cNvSpPr>
            <a:spLocks noChangeShapeType="1"/>
          </p:cNvSpPr>
          <p:nvPr/>
        </p:nvSpPr>
        <p:spPr bwMode="auto">
          <a:xfrm>
            <a:off x="8879320" y="1817934"/>
            <a:ext cx="965386" cy="0"/>
          </a:xfrm>
          <a:prstGeom prst="line">
            <a:avLst/>
          </a:prstGeom>
          <a:noFill/>
          <a:ln w="508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51910" name="Rectangle 6"/>
          <p:cNvSpPr>
            <a:spLocks noGrp="1" noChangeArrowheads="1"/>
          </p:cNvSpPr>
          <p:nvPr>
            <p:ph type="title"/>
          </p:nvPr>
        </p:nvSpPr>
        <p:spPr/>
        <p:txBody>
          <a:bodyPr/>
          <a:lstStyle/>
          <a:p>
            <a:r>
              <a:rPr lang="en-US" altLang="en-US"/>
              <a:t>Programming Technologies</a:t>
            </a:r>
          </a:p>
        </p:txBody>
      </p:sp>
      <p:sp>
        <p:nvSpPr>
          <p:cNvPr id="251911" name="Rectangle 7"/>
          <p:cNvSpPr>
            <a:spLocks noGrp="1" noChangeArrowheads="1"/>
          </p:cNvSpPr>
          <p:nvPr>
            <p:ph type="body" idx="1"/>
          </p:nvPr>
        </p:nvSpPr>
        <p:spPr/>
        <p:txBody>
          <a:bodyPr>
            <a:normAutofit lnSpcReduction="10000"/>
          </a:bodyPr>
          <a:lstStyle/>
          <a:p>
            <a:r>
              <a:rPr lang="en-US" altLang="en-US"/>
              <a:t>Fuse and anti-fuse</a:t>
            </a:r>
          </a:p>
          <a:p>
            <a:pPr lvl="1"/>
            <a:r>
              <a:rPr lang="en-US" altLang="en-US"/>
              <a:t>fuse makes or breaks link between two wires</a:t>
            </a:r>
          </a:p>
          <a:p>
            <a:pPr lvl="1"/>
            <a:r>
              <a:rPr lang="en-US" altLang="en-US"/>
              <a:t>typical connections are 50-300 ohm</a:t>
            </a:r>
          </a:p>
          <a:p>
            <a:pPr lvl="1"/>
            <a:r>
              <a:rPr lang="en-US" altLang="en-US"/>
              <a:t>one-time programmable</a:t>
            </a:r>
          </a:p>
          <a:p>
            <a:r>
              <a:rPr lang="en-US" altLang="en-US"/>
              <a:t>Flash</a:t>
            </a:r>
          </a:p>
          <a:p>
            <a:pPr lvl="1"/>
            <a:r>
              <a:rPr lang="en-US" altLang="en-US"/>
              <a:t>High density</a:t>
            </a:r>
          </a:p>
          <a:p>
            <a:pPr lvl="1"/>
            <a:r>
              <a:rPr lang="en-US" altLang="en-US"/>
              <a:t>Process issues</a:t>
            </a:r>
          </a:p>
          <a:p>
            <a:r>
              <a:rPr lang="en-US" altLang="en-US"/>
              <a:t>RAM-based</a:t>
            </a:r>
          </a:p>
          <a:p>
            <a:pPr lvl="1"/>
            <a:r>
              <a:rPr lang="en-US" altLang="en-US"/>
              <a:t>memory bit controls a switch that connects/disconnects two wires</a:t>
            </a:r>
          </a:p>
          <a:p>
            <a:pPr lvl="1"/>
            <a:r>
              <a:rPr lang="en-US" altLang="en-US"/>
              <a:t>typical connections are .5K-1K ohm</a:t>
            </a:r>
          </a:p>
          <a:p>
            <a:pPr lvl="1"/>
            <a:r>
              <a:rPr lang="en-US" altLang="en-US"/>
              <a:t>can be programmed and re-programmed easily (tested at factory)</a:t>
            </a:r>
          </a:p>
        </p:txBody>
      </p:sp>
    </p:spTree>
    <p:extLst>
      <p:ext uri="{BB962C8B-B14F-4D97-AF65-F5344CB8AC3E}">
        <p14:creationId xmlns:p14="http://schemas.microsoft.com/office/powerpoint/2010/main" val="1006766860"/>
      </p:ext>
    </p:extLst>
  </p:cSld>
  <p:clrMapOvr>
    <a:masterClrMapping/>
  </p:clrMapOvr>
  <p:transition advTm="2000"/>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Rectangle 2"/>
          <p:cNvSpPr>
            <a:spLocks noGrp="1" noChangeArrowheads="1"/>
          </p:cNvSpPr>
          <p:nvPr>
            <p:ph type="title"/>
          </p:nvPr>
        </p:nvSpPr>
        <p:spPr/>
        <p:txBody>
          <a:bodyPr/>
          <a:lstStyle/>
          <a:p>
            <a:r>
              <a:rPr lang="en-US" altLang="en-US"/>
              <a:t>Fuse-Based FPGA</a:t>
            </a:r>
          </a:p>
        </p:txBody>
      </p:sp>
      <p:sp>
        <p:nvSpPr>
          <p:cNvPr id="403465" name="AutoShape 9"/>
          <p:cNvSpPr>
            <a:spLocks noChangeAspect="1" noChangeArrowheads="1" noTextEdit="1"/>
          </p:cNvSpPr>
          <p:nvPr/>
        </p:nvSpPr>
        <p:spPr bwMode="auto">
          <a:xfrm>
            <a:off x="4114800" y="2057400"/>
            <a:ext cx="4267200" cy="306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03467" name="Line 11"/>
          <p:cNvSpPr>
            <a:spLocks noChangeShapeType="1"/>
          </p:cNvSpPr>
          <p:nvPr/>
        </p:nvSpPr>
        <p:spPr bwMode="auto">
          <a:xfrm>
            <a:off x="4367214" y="2605088"/>
            <a:ext cx="1587" cy="88900"/>
          </a:xfrm>
          <a:prstGeom prst="line">
            <a:avLst/>
          </a:prstGeom>
          <a:noFill/>
          <a:ln w="1428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03468" name="Freeform 12"/>
          <p:cNvSpPr>
            <a:spLocks/>
          </p:cNvSpPr>
          <p:nvPr/>
        </p:nvSpPr>
        <p:spPr bwMode="auto">
          <a:xfrm>
            <a:off x="4367214" y="2479676"/>
            <a:ext cx="3436937" cy="747713"/>
          </a:xfrm>
          <a:custGeom>
            <a:avLst/>
            <a:gdLst>
              <a:gd name="T0" fmla="*/ 464 w 464"/>
              <a:gd name="T1" fmla="*/ 53 h 101"/>
              <a:gd name="T2" fmla="*/ 435 w 464"/>
              <a:gd name="T3" fmla="*/ 52 h 101"/>
              <a:gd name="T4" fmla="*/ 372 w 464"/>
              <a:gd name="T5" fmla="*/ 68 h 101"/>
              <a:gd name="T6" fmla="*/ 332 w 464"/>
              <a:gd name="T7" fmla="*/ 86 h 101"/>
              <a:gd name="T8" fmla="*/ 276 w 464"/>
              <a:gd name="T9" fmla="*/ 93 h 101"/>
              <a:gd name="T10" fmla="*/ 211 w 464"/>
              <a:gd name="T11" fmla="*/ 88 h 101"/>
              <a:gd name="T12" fmla="*/ 156 w 464"/>
              <a:gd name="T13" fmla="*/ 93 h 101"/>
              <a:gd name="T14" fmla="*/ 83 w 464"/>
              <a:gd name="T15" fmla="*/ 82 h 101"/>
              <a:gd name="T16" fmla="*/ 48 w 464"/>
              <a:gd name="T17" fmla="*/ 65 h 101"/>
              <a:gd name="T18" fmla="*/ 15 w 464"/>
              <a:gd name="T19" fmla="*/ 42 h 101"/>
              <a:gd name="T20" fmla="*/ 0 w 464"/>
              <a:gd name="T21" fmla="*/ 29 h 101"/>
              <a:gd name="T22" fmla="*/ 0 w 464"/>
              <a:gd name="T23" fmla="*/ 20 h 101"/>
              <a:gd name="T24" fmla="*/ 28 w 464"/>
              <a:gd name="T25" fmla="*/ 30 h 101"/>
              <a:gd name="T26" fmla="*/ 64 w 464"/>
              <a:gd name="T27" fmla="*/ 40 h 101"/>
              <a:gd name="T28" fmla="*/ 122 w 464"/>
              <a:gd name="T29" fmla="*/ 60 h 101"/>
              <a:gd name="T30" fmla="*/ 189 w 464"/>
              <a:gd name="T31" fmla="*/ 50 h 101"/>
              <a:gd name="T32" fmla="*/ 241 w 464"/>
              <a:gd name="T33" fmla="*/ 53 h 101"/>
              <a:gd name="T34" fmla="*/ 287 w 464"/>
              <a:gd name="T35" fmla="*/ 61 h 101"/>
              <a:gd name="T36" fmla="*/ 344 w 464"/>
              <a:gd name="T37" fmla="*/ 49 h 101"/>
              <a:gd name="T38" fmla="*/ 436 w 464"/>
              <a:gd name="T39" fmla="*/ 21 h 101"/>
              <a:gd name="T40" fmla="*/ 464 w 464"/>
              <a:gd name="T41" fmla="*/ 17 h 101"/>
              <a:gd name="T42" fmla="*/ 464 w 464"/>
              <a:gd name="T43" fmla="*/ 53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464" h="101">
                <a:moveTo>
                  <a:pt x="464" y="53"/>
                </a:moveTo>
                <a:cubicBezTo>
                  <a:pt x="464" y="53"/>
                  <a:pt x="450" y="53"/>
                  <a:pt x="435" y="52"/>
                </a:cubicBezTo>
                <a:cubicBezTo>
                  <a:pt x="421" y="51"/>
                  <a:pt x="392" y="60"/>
                  <a:pt x="372" y="68"/>
                </a:cubicBezTo>
                <a:cubicBezTo>
                  <a:pt x="352" y="77"/>
                  <a:pt x="348" y="73"/>
                  <a:pt x="332" y="86"/>
                </a:cubicBezTo>
                <a:cubicBezTo>
                  <a:pt x="315" y="100"/>
                  <a:pt x="295" y="91"/>
                  <a:pt x="276" y="93"/>
                </a:cubicBezTo>
                <a:cubicBezTo>
                  <a:pt x="256" y="96"/>
                  <a:pt x="233" y="91"/>
                  <a:pt x="211" y="88"/>
                </a:cubicBezTo>
                <a:cubicBezTo>
                  <a:pt x="189" y="85"/>
                  <a:pt x="156" y="93"/>
                  <a:pt x="156" y="93"/>
                </a:cubicBezTo>
                <a:cubicBezTo>
                  <a:pt x="122" y="101"/>
                  <a:pt x="95" y="85"/>
                  <a:pt x="83" y="82"/>
                </a:cubicBezTo>
                <a:cubicBezTo>
                  <a:pt x="67" y="77"/>
                  <a:pt x="54" y="74"/>
                  <a:pt x="48" y="65"/>
                </a:cubicBezTo>
                <a:cubicBezTo>
                  <a:pt x="42" y="56"/>
                  <a:pt x="15" y="42"/>
                  <a:pt x="15" y="42"/>
                </a:cubicBezTo>
                <a:cubicBezTo>
                  <a:pt x="3" y="37"/>
                  <a:pt x="0" y="29"/>
                  <a:pt x="0" y="29"/>
                </a:cubicBezTo>
                <a:cubicBezTo>
                  <a:pt x="0" y="20"/>
                  <a:pt x="0" y="20"/>
                  <a:pt x="0" y="20"/>
                </a:cubicBezTo>
                <a:cubicBezTo>
                  <a:pt x="0" y="20"/>
                  <a:pt x="14" y="29"/>
                  <a:pt x="28" y="30"/>
                </a:cubicBezTo>
                <a:cubicBezTo>
                  <a:pt x="28" y="30"/>
                  <a:pt x="55" y="30"/>
                  <a:pt x="64" y="40"/>
                </a:cubicBezTo>
                <a:cubicBezTo>
                  <a:pt x="72" y="49"/>
                  <a:pt x="96" y="61"/>
                  <a:pt x="122" y="60"/>
                </a:cubicBezTo>
                <a:cubicBezTo>
                  <a:pt x="148" y="60"/>
                  <a:pt x="170" y="62"/>
                  <a:pt x="189" y="50"/>
                </a:cubicBezTo>
                <a:cubicBezTo>
                  <a:pt x="213" y="36"/>
                  <a:pt x="226" y="54"/>
                  <a:pt x="241" y="53"/>
                </a:cubicBezTo>
                <a:cubicBezTo>
                  <a:pt x="257" y="52"/>
                  <a:pt x="268" y="61"/>
                  <a:pt x="287" y="61"/>
                </a:cubicBezTo>
                <a:cubicBezTo>
                  <a:pt x="306" y="62"/>
                  <a:pt x="317" y="60"/>
                  <a:pt x="344" y="49"/>
                </a:cubicBezTo>
                <a:cubicBezTo>
                  <a:pt x="372" y="37"/>
                  <a:pt x="395" y="25"/>
                  <a:pt x="436" y="21"/>
                </a:cubicBezTo>
                <a:cubicBezTo>
                  <a:pt x="460" y="19"/>
                  <a:pt x="447" y="0"/>
                  <a:pt x="464" y="17"/>
                </a:cubicBezTo>
                <a:lnTo>
                  <a:pt x="464" y="53"/>
                </a:lnTo>
                <a:close/>
              </a:path>
            </a:pathLst>
          </a:custGeom>
          <a:solidFill>
            <a:srgbClr val="BFBFBF"/>
          </a:solidFill>
          <a:ln w="14288" cap="flat">
            <a:solidFill>
              <a:srgbClr val="000000"/>
            </a:solidFill>
            <a:prstDash val="solid"/>
            <a:miter lim="800000"/>
            <a:headEnd/>
            <a:tailEnd/>
          </a:ln>
        </p:spPr>
        <p:txBody>
          <a:bodyPr/>
          <a:lstStyle/>
          <a:p>
            <a:endParaRPr lang="en-GB"/>
          </a:p>
        </p:txBody>
      </p:sp>
      <p:sp>
        <p:nvSpPr>
          <p:cNvPr id="403469" name="Freeform 13"/>
          <p:cNvSpPr>
            <a:spLocks/>
          </p:cNvSpPr>
          <p:nvPr/>
        </p:nvSpPr>
        <p:spPr bwMode="auto">
          <a:xfrm>
            <a:off x="4367213" y="2768600"/>
            <a:ext cx="658812" cy="725488"/>
          </a:xfrm>
          <a:custGeom>
            <a:avLst/>
            <a:gdLst>
              <a:gd name="T0" fmla="*/ 0 w 89"/>
              <a:gd name="T1" fmla="*/ 89 h 98"/>
              <a:gd name="T2" fmla="*/ 11 w 89"/>
              <a:gd name="T3" fmla="*/ 93 h 98"/>
              <a:gd name="T4" fmla="*/ 23 w 89"/>
              <a:gd name="T5" fmla="*/ 96 h 98"/>
              <a:gd name="T6" fmla="*/ 39 w 89"/>
              <a:gd name="T7" fmla="*/ 98 h 98"/>
              <a:gd name="T8" fmla="*/ 50 w 89"/>
              <a:gd name="T9" fmla="*/ 95 h 98"/>
              <a:gd name="T10" fmla="*/ 76 w 89"/>
              <a:gd name="T11" fmla="*/ 68 h 98"/>
              <a:gd name="T12" fmla="*/ 86 w 89"/>
              <a:gd name="T13" fmla="*/ 53 h 98"/>
              <a:gd name="T14" fmla="*/ 69 w 89"/>
              <a:gd name="T15" fmla="*/ 46 h 98"/>
              <a:gd name="T16" fmla="*/ 35 w 89"/>
              <a:gd name="T17" fmla="*/ 24 h 98"/>
              <a:gd name="T18" fmla="*/ 14 w 89"/>
              <a:gd name="T19" fmla="*/ 11 h 98"/>
              <a:gd name="T20" fmla="*/ 0 w 89"/>
              <a:gd name="T21" fmla="*/ 0 h 98"/>
              <a:gd name="T22" fmla="*/ 0 w 89"/>
              <a:gd name="T23" fmla="*/ 89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89" h="98">
                <a:moveTo>
                  <a:pt x="0" y="89"/>
                </a:moveTo>
                <a:cubicBezTo>
                  <a:pt x="3" y="89"/>
                  <a:pt x="8" y="93"/>
                  <a:pt x="11" y="93"/>
                </a:cubicBezTo>
                <a:cubicBezTo>
                  <a:pt x="13" y="94"/>
                  <a:pt x="19" y="95"/>
                  <a:pt x="23" y="96"/>
                </a:cubicBezTo>
                <a:cubicBezTo>
                  <a:pt x="27" y="98"/>
                  <a:pt x="28" y="97"/>
                  <a:pt x="39" y="98"/>
                </a:cubicBezTo>
                <a:cubicBezTo>
                  <a:pt x="50" y="98"/>
                  <a:pt x="50" y="95"/>
                  <a:pt x="50" y="95"/>
                </a:cubicBezTo>
                <a:cubicBezTo>
                  <a:pt x="76" y="68"/>
                  <a:pt x="76" y="68"/>
                  <a:pt x="76" y="68"/>
                </a:cubicBezTo>
                <a:cubicBezTo>
                  <a:pt x="89" y="55"/>
                  <a:pt x="89" y="55"/>
                  <a:pt x="86" y="53"/>
                </a:cubicBezTo>
                <a:cubicBezTo>
                  <a:pt x="84" y="50"/>
                  <a:pt x="79" y="48"/>
                  <a:pt x="69" y="46"/>
                </a:cubicBezTo>
                <a:cubicBezTo>
                  <a:pt x="53" y="42"/>
                  <a:pt x="40" y="29"/>
                  <a:pt x="35" y="24"/>
                </a:cubicBezTo>
                <a:cubicBezTo>
                  <a:pt x="30" y="19"/>
                  <a:pt x="14" y="11"/>
                  <a:pt x="14" y="11"/>
                </a:cubicBezTo>
                <a:cubicBezTo>
                  <a:pt x="8" y="8"/>
                  <a:pt x="0" y="0"/>
                  <a:pt x="0" y="0"/>
                </a:cubicBezTo>
                <a:lnTo>
                  <a:pt x="0" y="89"/>
                </a:lnTo>
                <a:close/>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03470" name="Freeform 14"/>
          <p:cNvSpPr>
            <a:spLocks/>
          </p:cNvSpPr>
          <p:nvPr/>
        </p:nvSpPr>
        <p:spPr bwMode="auto">
          <a:xfrm>
            <a:off x="4989514" y="3146426"/>
            <a:ext cx="1895475" cy="481013"/>
          </a:xfrm>
          <a:custGeom>
            <a:avLst/>
            <a:gdLst>
              <a:gd name="T0" fmla="*/ 190 w 256"/>
              <a:gd name="T1" fmla="*/ 54 h 65"/>
              <a:gd name="T2" fmla="*/ 233 w 256"/>
              <a:gd name="T3" fmla="*/ 48 h 65"/>
              <a:gd name="T4" fmla="*/ 247 w 256"/>
              <a:gd name="T5" fmla="*/ 19 h 65"/>
              <a:gd name="T6" fmla="*/ 215 w 256"/>
              <a:gd name="T7" fmla="*/ 9 h 65"/>
              <a:gd name="T8" fmla="*/ 154 w 256"/>
              <a:gd name="T9" fmla="*/ 6 h 65"/>
              <a:gd name="T10" fmla="*/ 82 w 256"/>
              <a:gd name="T11" fmla="*/ 5 h 65"/>
              <a:gd name="T12" fmla="*/ 37 w 256"/>
              <a:gd name="T13" fmla="*/ 11 h 65"/>
              <a:gd name="T14" fmla="*/ 4 w 256"/>
              <a:gd name="T15" fmla="*/ 27 h 65"/>
              <a:gd name="T16" fmla="*/ 13 w 256"/>
              <a:gd name="T17" fmla="*/ 43 h 65"/>
              <a:gd name="T18" fmla="*/ 75 w 256"/>
              <a:gd name="T19" fmla="*/ 60 h 65"/>
              <a:gd name="T20" fmla="*/ 128 w 256"/>
              <a:gd name="T21" fmla="*/ 62 h 65"/>
              <a:gd name="T22" fmla="*/ 190 w 256"/>
              <a:gd name="T23" fmla="*/ 54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56" h="65">
                <a:moveTo>
                  <a:pt x="190" y="54"/>
                </a:moveTo>
                <a:cubicBezTo>
                  <a:pt x="210" y="52"/>
                  <a:pt x="229" y="52"/>
                  <a:pt x="233" y="48"/>
                </a:cubicBezTo>
                <a:cubicBezTo>
                  <a:pt x="244" y="39"/>
                  <a:pt x="256" y="31"/>
                  <a:pt x="247" y="19"/>
                </a:cubicBezTo>
                <a:cubicBezTo>
                  <a:pt x="239" y="8"/>
                  <a:pt x="215" y="9"/>
                  <a:pt x="215" y="9"/>
                </a:cubicBezTo>
                <a:cubicBezTo>
                  <a:pt x="197" y="9"/>
                  <a:pt x="178" y="10"/>
                  <a:pt x="154" y="6"/>
                </a:cubicBezTo>
                <a:cubicBezTo>
                  <a:pt x="121" y="0"/>
                  <a:pt x="99" y="2"/>
                  <a:pt x="82" y="5"/>
                </a:cubicBezTo>
                <a:cubicBezTo>
                  <a:pt x="64" y="7"/>
                  <a:pt x="65" y="11"/>
                  <a:pt x="37" y="11"/>
                </a:cubicBezTo>
                <a:cubicBezTo>
                  <a:pt x="15" y="11"/>
                  <a:pt x="7" y="22"/>
                  <a:pt x="4" y="27"/>
                </a:cubicBezTo>
                <a:cubicBezTo>
                  <a:pt x="4" y="27"/>
                  <a:pt x="0" y="30"/>
                  <a:pt x="13" y="43"/>
                </a:cubicBezTo>
                <a:cubicBezTo>
                  <a:pt x="27" y="55"/>
                  <a:pt x="44" y="55"/>
                  <a:pt x="75" y="60"/>
                </a:cubicBezTo>
                <a:cubicBezTo>
                  <a:pt x="106" y="65"/>
                  <a:pt x="112" y="64"/>
                  <a:pt x="128" y="62"/>
                </a:cubicBezTo>
                <a:cubicBezTo>
                  <a:pt x="137" y="61"/>
                  <a:pt x="164" y="56"/>
                  <a:pt x="190" y="54"/>
                </a:cubicBezTo>
                <a:close/>
              </a:path>
            </a:pathLst>
          </a:custGeom>
          <a:solidFill>
            <a:srgbClr val="E5E5E5"/>
          </a:solidFill>
          <a:ln w="14288" cap="flat">
            <a:solidFill>
              <a:srgbClr val="000000"/>
            </a:solidFill>
            <a:prstDash val="solid"/>
            <a:miter lim="800000"/>
            <a:headEnd/>
            <a:tailEnd/>
          </a:ln>
        </p:spPr>
        <p:txBody>
          <a:bodyPr/>
          <a:lstStyle/>
          <a:p>
            <a:endParaRPr lang="en-GB"/>
          </a:p>
        </p:txBody>
      </p:sp>
      <p:sp>
        <p:nvSpPr>
          <p:cNvPr id="403471" name="Line 15"/>
          <p:cNvSpPr>
            <a:spLocks noChangeShapeType="1"/>
          </p:cNvSpPr>
          <p:nvPr/>
        </p:nvSpPr>
        <p:spPr bwMode="auto">
          <a:xfrm flipV="1">
            <a:off x="7804150" y="2605088"/>
            <a:ext cx="1588" cy="266700"/>
          </a:xfrm>
          <a:prstGeom prst="line">
            <a:avLst/>
          </a:prstGeom>
          <a:noFill/>
          <a:ln w="1428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03472" name="Freeform 16"/>
          <p:cNvSpPr>
            <a:spLocks/>
          </p:cNvSpPr>
          <p:nvPr/>
        </p:nvSpPr>
        <p:spPr bwMode="auto">
          <a:xfrm>
            <a:off x="6781800" y="2894013"/>
            <a:ext cx="1022350" cy="571500"/>
          </a:xfrm>
          <a:custGeom>
            <a:avLst/>
            <a:gdLst>
              <a:gd name="T0" fmla="*/ 138 w 138"/>
              <a:gd name="T1" fmla="*/ 3 h 77"/>
              <a:gd name="T2" fmla="*/ 102 w 138"/>
              <a:gd name="T3" fmla="*/ 3 h 77"/>
              <a:gd name="T4" fmla="*/ 82 w 138"/>
              <a:gd name="T5" fmla="*/ 9 h 77"/>
              <a:gd name="T6" fmla="*/ 30 w 138"/>
              <a:gd name="T7" fmla="*/ 28 h 77"/>
              <a:gd name="T8" fmla="*/ 7 w 138"/>
              <a:gd name="T9" fmla="*/ 45 h 77"/>
              <a:gd name="T10" fmla="*/ 30 w 138"/>
              <a:gd name="T11" fmla="*/ 65 h 77"/>
              <a:gd name="T12" fmla="*/ 70 w 138"/>
              <a:gd name="T13" fmla="*/ 68 h 77"/>
              <a:gd name="T14" fmla="*/ 118 w 138"/>
              <a:gd name="T15" fmla="*/ 73 h 77"/>
              <a:gd name="T16" fmla="*/ 138 w 138"/>
              <a:gd name="T17" fmla="*/ 77 h 77"/>
              <a:gd name="T18" fmla="*/ 138 w 138"/>
              <a:gd name="T19" fmla="*/ 3 h 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8" h="77">
                <a:moveTo>
                  <a:pt x="138" y="3"/>
                </a:moveTo>
                <a:cubicBezTo>
                  <a:pt x="102" y="3"/>
                  <a:pt x="102" y="3"/>
                  <a:pt x="102" y="3"/>
                </a:cubicBezTo>
                <a:cubicBezTo>
                  <a:pt x="102" y="3"/>
                  <a:pt x="98" y="0"/>
                  <a:pt x="82" y="9"/>
                </a:cubicBezTo>
                <a:cubicBezTo>
                  <a:pt x="82" y="9"/>
                  <a:pt x="50" y="22"/>
                  <a:pt x="30" y="28"/>
                </a:cubicBezTo>
                <a:cubicBezTo>
                  <a:pt x="10" y="34"/>
                  <a:pt x="0" y="36"/>
                  <a:pt x="7" y="45"/>
                </a:cubicBezTo>
                <a:cubicBezTo>
                  <a:pt x="14" y="53"/>
                  <a:pt x="30" y="65"/>
                  <a:pt x="30" y="65"/>
                </a:cubicBezTo>
                <a:cubicBezTo>
                  <a:pt x="30" y="65"/>
                  <a:pt x="43" y="75"/>
                  <a:pt x="70" y="68"/>
                </a:cubicBezTo>
                <a:cubicBezTo>
                  <a:pt x="70" y="68"/>
                  <a:pt x="87" y="61"/>
                  <a:pt x="118" y="73"/>
                </a:cubicBezTo>
                <a:cubicBezTo>
                  <a:pt x="124" y="76"/>
                  <a:pt x="138" y="77"/>
                  <a:pt x="138" y="77"/>
                </a:cubicBezTo>
                <a:cubicBezTo>
                  <a:pt x="138" y="3"/>
                  <a:pt x="138" y="3"/>
                  <a:pt x="138" y="3"/>
                </a:cubicBez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03473" name="Freeform 17"/>
          <p:cNvSpPr>
            <a:spLocks/>
          </p:cNvSpPr>
          <p:nvPr/>
        </p:nvSpPr>
        <p:spPr bwMode="auto">
          <a:xfrm>
            <a:off x="4367214" y="3354389"/>
            <a:ext cx="3436937" cy="650875"/>
          </a:xfrm>
          <a:custGeom>
            <a:avLst/>
            <a:gdLst>
              <a:gd name="T0" fmla="*/ 88 w 464"/>
              <a:gd name="T1" fmla="*/ 1 h 88"/>
              <a:gd name="T2" fmla="*/ 76 w 464"/>
              <a:gd name="T3" fmla="*/ 17 h 88"/>
              <a:gd name="T4" fmla="*/ 46 w 464"/>
              <a:gd name="T5" fmla="*/ 23 h 88"/>
              <a:gd name="T6" fmla="*/ 0 w 464"/>
              <a:gd name="T7" fmla="*/ 25 h 88"/>
              <a:gd name="T8" fmla="*/ 0 w 464"/>
              <a:gd name="T9" fmla="*/ 88 h 88"/>
              <a:gd name="T10" fmla="*/ 464 w 464"/>
              <a:gd name="T11" fmla="*/ 88 h 88"/>
              <a:gd name="T12" fmla="*/ 464 w 464"/>
              <a:gd name="T13" fmla="*/ 22 h 88"/>
              <a:gd name="T14" fmla="*/ 413 w 464"/>
              <a:gd name="T15" fmla="*/ 13 h 88"/>
              <a:gd name="T16" fmla="*/ 350 w 464"/>
              <a:gd name="T17" fmla="*/ 16 h 88"/>
              <a:gd name="T18" fmla="*/ 334 w 464"/>
              <a:gd name="T19" fmla="*/ 0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64" h="88">
                <a:moveTo>
                  <a:pt x="88" y="1"/>
                </a:moveTo>
                <a:cubicBezTo>
                  <a:pt x="86" y="3"/>
                  <a:pt x="80" y="13"/>
                  <a:pt x="76" y="17"/>
                </a:cubicBezTo>
                <a:cubicBezTo>
                  <a:pt x="69" y="24"/>
                  <a:pt x="60" y="23"/>
                  <a:pt x="46" y="23"/>
                </a:cubicBezTo>
                <a:cubicBezTo>
                  <a:pt x="32" y="23"/>
                  <a:pt x="0" y="25"/>
                  <a:pt x="0" y="25"/>
                </a:cubicBezTo>
                <a:cubicBezTo>
                  <a:pt x="0" y="88"/>
                  <a:pt x="0" y="88"/>
                  <a:pt x="0" y="88"/>
                </a:cubicBezTo>
                <a:cubicBezTo>
                  <a:pt x="464" y="88"/>
                  <a:pt x="464" y="88"/>
                  <a:pt x="464" y="88"/>
                </a:cubicBezTo>
                <a:cubicBezTo>
                  <a:pt x="464" y="22"/>
                  <a:pt x="464" y="22"/>
                  <a:pt x="464" y="22"/>
                </a:cubicBezTo>
                <a:cubicBezTo>
                  <a:pt x="464" y="22"/>
                  <a:pt x="424" y="13"/>
                  <a:pt x="413" y="13"/>
                </a:cubicBezTo>
                <a:cubicBezTo>
                  <a:pt x="403" y="13"/>
                  <a:pt x="363" y="20"/>
                  <a:pt x="350" y="16"/>
                </a:cubicBezTo>
                <a:cubicBezTo>
                  <a:pt x="338" y="12"/>
                  <a:pt x="334" y="0"/>
                  <a:pt x="334" y="0"/>
                </a:cubicBez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03474" name="Rectangle 18"/>
          <p:cNvSpPr>
            <a:spLocks noChangeArrowheads="1"/>
          </p:cNvSpPr>
          <p:nvPr/>
        </p:nvSpPr>
        <p:spPr bwMode="auto">
          <a:xfrm>
            <a:off x="4194176" y="2047875"/>
            <a:ext cx="1894621"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900">
                <a:solidFill>
                  <a:srgbClr val="000000"/>
                </a:solidFill>
              </a:rPr>
              <a:t>antifuse polysilicon</a:t>
            </a:r>
            <a:endParaRPr lang="en-US" altLang="en-US"/>
          </a:p>
        </p:txBody>
      </p:sp>
      <p:sp>
        <p:nvSpPr>
          <p:cNvPr id="403475" name="Rectangle 19"/>
          <p:cNvSpPr>
            <a:spLocks noChangeArrowheads="1"/>
          </p:cNvSpPr>
          <p:nvPr/>
        </p:nvSpPr>
        <p:spPr bwMode="auto">
          <a:xfrm>
            <a:off x="6786563" y="2047875"/>
            <a:ext cx="1447512"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900">
                <a:solidFill>
                  <a:srgbClr val="000000"/>
                </a:solidFill>
              </a:rPr>
              <a:t>ONO dielectric</a:t>
            </a:r>
            <a:endParaRPr lang="en-US" altLang="en-US"/>
          </a:p>
        </p:txBody>
      </p:sp>
      <p:sp>
        <p:nvSpPr>
          <p:cNvPr id="403476" name="Rectangle 20"/>
          <p:cNvSpPr>
            <a:spLocks noChangeArrowheads="1"/>
          </p:cNvSpPr>
          <p:nvPr/>
        </p:nvSpPr>
        <p:spPr bwMode="auto">
          <a:xfrm>
            <a:off x="4111625" y="4248150"/>
            <a:ext cx="128240"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900">
                <a:solidFill>
                  <a:srgbClr val="000000"/>
                </a:solidFill>
              </a:rPr>
              <a:t>n</a:t>
            </a:r>
            <a:endParaRPr lang="en-US" altLang="en-US"/>
          </a:p>
        </p:txBody>
      </p:sp>
      <p:sp>
        <p:nvSpPr>
          <p:cNvPr id="403477" name="Rectangle 21"/>
          <p:cNvSpPr>
            <a:spLocks noChangeArrowheads="1"/>
          </p:cNvSpPr>
          <p:nvPr/>
        </p:nvSpPr>
        <p:spPr bwMode="auto">
          <a:xfrm>
            <a:off x="4243388" y="4284664"/>
            <a:ext cx="80150" cy="19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900" baseline="30000">
                <a:solidFill>
                  <a:srgbClr val="000000"/>
                </a:solidFill>
              </a:rPr>
              <a:t>+</a:t>
            </a:r>
          </a:p>
        </p:txBody>
      </p:sp>
      <p:sp>
        <p:nvSpPr>
          <p:cNvPr id="403478" name="Rectangle 22"/>
          <p:cNvSpPr>
            <a:spLocks noChangeArrowheads="1"/>
          </p:cNvSpPr>
          <p:nvPr/>
        </p:nvSpPr>
        <p:spPr bwMode="auto">
          <a:xfrm>
            <a:off x="4440238" y="4248150"/>
            <a:ext cx="1779526"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900">
                <a:solidFill>
                  <a:srgbClr val="000000"/>
                </a:solidFill>
                <a:latin typeface="Times Ten Roman" pitchFamily="18" charset="0"/>
              </a:rPr>
              <a:t> </a:t>
            </a:r>
            <a:r>
              <a:rPr lang="en-US" altLang="en-US" sz="1900">
                <a:solidFill>
                  <a:srgbClr val="000000"/>
                </a:solidFill>
              </a:rPr>
              <a:t>antifuse diffusion</a:t>
            </a:r>
            <a:endParaRPr lang="en-US" altLang="en-US"/>
          </a:p>
        </p:txBody>
      </p:sp>
      <p:sp>
        <p:nvSpPr>
          <p:cNvPr id="403479" name="Rectangle 23"/>
          <p:cNvSpPr>
            <a:spLocks noChangeArrowheads="1"/>
          </p:cNvSpPr>
          <p:nvPr/>
        </p:nvSpPr>
        <p:spPr bwMode="auto">
          <a:xfrm>
            <a:off x="5767388" y="4794250"/>
            <a:ext cx="123432" cy="29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900">
                <a:solidFill>
                  <a:srgbClr val="000000"/>
                </a:solidFill>
              </a:rPr>
              <a:t>2</a:t>
            </a:r>
            <a:endParaRPr lang="en-US" altLang="en-US"/>
          </a:p>
        </p:txBody>
      </p:sp>
      <p:sp>
        <p:nvSpPr>
          <p:cNvPr id="403480" name="Rectangle 24"/>
          <p:cNvSpPr>
            <a:spLocks noChangeArrowheads="1"/>
          </p:cNvSpPr>
          <p:nvPr/>
        </p:nvSpPr>
        <p:spPr bwMode="auto">
          <a:xfrm>
            <a:off x="5969000" y="4800601"/>
            <a:ext cx="44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a:solidFill>
                  <a:srgbClr val="000000"/>
                </a:solidFill>
                <a:latin typeface="MathematicalPi 1" pitchFamily="82" charset="0"/>
              </a:rPr>
              <a:t>l</a:t>
            </a:r>
            <a:endParaRPr lang="en-US" altLang="en-US"/>
          </a:p>
        </p:txBody>
      </p:sp>
      <p:sp>
        <p:nvSpPr>
          <p:cNvPr id="403481" name="Freeform 25"/>
          <p:cNvSpPr>
            <a:spLocks/>
          </p:cNvSpPr>
          <p:nvPr/>
        </p:nvSpPr>
        <p:spPr bwMode="auto">
          <a:xfrm>
            <a:off x="5159376" y="4576764"/>
            <a:ext cx="1497013" cy="117475"/>
          </a:xfrm>
          <a:custGeom>
            <a:avLst/>
            <a:gdLst>
              <a:gd name="T0" fmla="*/ 0 w 943"/>
              <a:gd name="T1" fmla="*/ 0 h 74"/>
              <a:gd name="T2" fmla="*/ 0 w 943"/>
              <a:gd name="T3" fmla="*/ 74 h 74"/>
              <a:gd name="T4" fmla="*/ 943 w 943"/>
              <a:gd name="T5" fmla="*/ 74 h 74"/>
              <a:gd name="T6" fmla="*/ 943 w 943"/>
              <a:gd name="T7" fmla="*/ 0 h 74"/>
            </a:gdLst>
            <a:ahLst/>
            <a:cxnLst>
              <a:cxn ang="0">
                <a:pos x="T0" y="T1"/>
              </a:cxn>
              <a:cxn ang="0">
                <a:pos x="T2" y="T3"/>
              </a:cxn>
              <a:cxn ang="0">
                <a:pos x="T4" y="T5"/>
              </a:cxn>
              <a:cxn ang="0">
                <a:pos x="T6" y="T7"/>
              </a:cxn>
            </a:cxnLst>
            <a:rect l="0" t="0" r="r" b="b"/>
            <a:pathLst>
              <a:path w="943" h="74">
                <a:moveTo>
                  <a:pt x="0" y="0"/>
                </a:moveTo>
                <a:lnTo>
                  <a:pt x="0" y="74"/>
                </a:lnTo>
                <a:lnTo>
                  <a:pt x="943" y="74"/>
                </a:lnTo>
                <a:lnTo>
                  <a:pt x="943" y="0"/>
                </a:lnTo>
              </a:path>
            </a:pathLst>
          </a:custGeom>
          <a:noFill/>
          <a:ln w="1428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03482" name="Line 26"/>
          <p:cNvSpPr>
            <a:spLocks noChangeShapeType="1"/>
          </p:cNvSpPr>
          <p:nvPr/>
        </p:nvSpPr>
        <p:spPr bwMode="auto">
          <a:xfrm>
            <a:off x="5129214" y="2360613"/>
            <a:ext cx="363537" cy="474662"/>
          </a:xfrm>
          <a:prstGeom prst="line">
            <a:avLst/>
          </a:prstGeom>
          <a:noFill/>
          <a:ln w="1428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03483" name="Freeform 27"/>
          <p:cNvSpPr>
            <a:spLocks/>
          </p:cNvSpPr>
          <p:nvPr/>
        </p:nvSpPr>
        <p:spPr bwMode="auto">
          <a:xfrm>
            <a:off x="5440363" y="2776538"/>
            <a:ext cx="119062" cy="139700"/>
          </a:xfrm>
          <a:custGeom>
            <a:avLst/>
            <a:gdLst>
              <a:gd name="T0" fmla="*/ 6 w 16"/>
              <a:gd name="T1" fmla="*/ 6 h 19"/>
              <a:gd name="T2" fmla="*/ 9 w 16"/>
              <a:gd name="T3" fmla="*/ 0 h 19"/>
              <a:gd name="T4" fmla="*/ 9 w 16"/>
              <a:gd name="T5" fmla="*/ 0 h 19"/>
              <a:gd name="T6" fmla="*/ 12 w 16"/>
              <a:gd name="T7" fmla="*/ 10 h 19"/>
              <a:gd name="T8" fmla="*/ 16 w 16"/>
              <a:gd name="T9" fmla="*/ 19 h 19"/>
              <a:gd name="T10" fmla="*/ 8 w 16"/>
              <a:gd name="T11" fmla="*/ 13 h 19"/>
              <a:gd name="T12" fmla="*/ 0 w 16"/>
              <a:gd name="T13" fmla="*/ 7 h 19"/>
              <a:gd name="T14" fmla="*/ 0 w 16"/>
              <a:gd name="T15" fmla="*/ 7 h 19"/>
              <a:gd name="T16" fmla="*/ 6 w 16"/>
              <a:gd name="T17" fmla="*/ 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9">
                <a:moveTo>
                  <a:pt x="6" y="6"/>
                </a:moveTo>
                <a:cubicBezTo>
                  <a:pt x="9" y="0"/>
                  <a:pt x="9" y="0"/>
                  <a:pt x="9" y="0"/>
                </a:cubicBezTo>
                <a:cubicBezTo>
                  <a:pt x="9" y="0"/>
                  <a:pt x="9" y="0"/>
                  <a:pt x="9" y="0"/>
                </a:cubicBezTo>
                <a:cubicBezTo>
                  <a:pt x="12" y="10"/>
                  <a:pt x="12" y="10"/>
                  <a:pt x="12" y="10"/>
                </a:cubicBezTo>
                <a:cubicBezTo>
                  <a:pt x="13" y="13"/>
                  <a:pt x="15" y="16"/>
                  <a:pt x="16" y="19"/>
                </a:cubicBezTo>
                <a:cubicBezTo>
                  <a:pt x="13" y="17"/>
                  <a:pt x="11" y="15"/>
                  <a:pt x="8" y="13"/>
                </a:cubicBezTo>
                <a:cubicBezTo>
                  <a:pt x="0" y="7"/>
                  <a:pt x="0" y="7"/>
                  <a:pt x="0" y="7"/>
                </a:cubicBezTo>
                <a:cubicBezTo>
                  <a:pt x="0" y="7"/>
                  <a:pt x="0" y="7"/>
                  <a:pt x="0" y="7"/>
                </a:cubicBezTo>
                <a:lnTo>
                  <a:pt x="6" y="6"/>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03484" name="Line 28"/>
          <p:cNvSpPr>
            <a:spLocks noChangeShapeType="1"/>
          </p:cNvSpPr>
          <p:nvPr/>
        </p:nvSpPr>
        <p:spPr bwMode="auto">
          <a:xfrm flipV="1">
            <a:off x="5640388" y="3702050"/>
            <a:ext cx="252412" cy="533400"/>
          </a:xfrm>
          <a:prstGeom prst="line">
            <a:avLst/>
          </a:prstGeom>
          <a:noFill/>
          <a:ln w="1428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03485" name="Freeform 29"/>
          <p:cNvSpPr>
            <a:spLocks/>
          </p:cNvSpPr>
          <p:nvPr/>
        </p:nvSpPr>
        <p:spPr bwMode="auto">
          <a:xfrm>
            <a:off x="5840414" y="3605214"/>
            <a:ext cx="96837" cy="149225"/>
          </a:xfrm>
          <a:custGeom>
            <a:avLst/>
            <a:gdLst>
              <a:gd name="T0" fmla="*/ 6 w 13"/>
              <a:gd name="T1" fmla="*/ 14 h 20"/>
              <a:gd name="T2" fmla="*/ 0 w 13"/>
              <a:gd name="T3" fmla="*/ 15 h 20"/>
              <a:gd name="T4" fmla="*/ 0 w 13"/>
              <a:gd name="T5" fmla="*/ 15 h 20"/>
              <a:gd name="T6" fmla="*/ 7 w 13"/>
              <a:gd name="T7" fmla="*/ 8 h 20"/>
              <a:gd name="T8" fmla="*/ 13 w 13"/>
              <a:gd name="T9" fmla="*/ 0 h 20"/>
              <a:gd name="T10" fmla="*/ 11 w 13"/>
              <a:gd name="T11" fmla="*/ 10 h 20"/>
              <a:gd name="T12" fmla="*/ 10 w 13"/>
              <a:gd name="T13" fmla="*/ 20 h 20"/>
              <a:gd name="T14" fmla="*/ 10 w 13"/>
              <a:gd name="T15" fmla="*/ 20 h 20"/>
              <a:gd name="T16" fmla="*/ 6 w 13"/>
              <a:gd name="T17" fmla="*/ 14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20">
                <a:moveTo>
                  <a:pt x="6" y="14"/>
                </a:moveTo>
                <a:cubicBezTo>
                  <a:pt x="0" y="15"/>
                  <a:pt x="0" y="15"/>
                  <a:pt x="0" y="15"/>
                </a:cubicBezTo>
                <a:cubicBezTo>
                  <a:pt x="0" y="15"/>
                  <a:pt x="0" y="15"/>
                  <a:pt x="0" y="15"/>
                </a:cubicBezTo>
                <a:cubicBezTo>
                  <a:pt x="7" y="8"/>
                  <a:pt x="7" y="8"/>
                  <a:pt x="7" y="8"/>
                </a:cubicBezTo>
                <a:cubicBezTo>
                  <a:pt x="9" y="5"/>
                  <a:pt x="11" y="2"/>
                  <a:pt x="13" y="0"/>
                </a:cubicBezTo>
                <a:cubicBezTo>
                  <a:pt x="12" y="3"/>
                  <a:pt x="12" y="6"/>
                  <a:pt x="11" y="10"/>
                </a:cubicBezTo>
                <a:cubicBezTo>
                  <a:pt x="10" y="20"/>
                  <a:pt x="10" y="20"/>
                  <a:pt x="10" y="20"/>
                </a:cubicBezTo>
                <a:cubicBezTo>
                  <a:pt x="10" y="20"/>
                  <a:pt x="10" y="20"/>
                  <a:pt x="10" y="20"/>
                </a:cubicBezTo>
                <a:lnTo>
                  <a:pt x="6" y="1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03486" name="Line 30"/>
          <p:cNvSpPr>
            <a:spLocks noChangeShapeType="1"/>
          </p:cNvSpPr>
          <p:nvPr/>
        </p:nvSpPr>
        <p:spPr bwMode="auto">
          <a:xfrm flipH="1">
            <a:off x="5945189" y="2413001"/>
            <a:ext cx="733425" cy="644525"/>
          </a:xfrm>
          <a:prstGeom prst="line">
            <a:avLst/>
          </a:prstGeom>
          <a:noFill/>
          <a:ln w="1428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03487" name="Freeform 31"/>
          <p:cNvSpPr>
            <a:spLocks/>
          </p:cNvSpPr>
          <p:nvPr/>
        </p:nvSpPr>
        <p:spPr bwMode="auto">
          <a:xfrm>
            <a:off x="5862639" y="2998788"/>
            <a:ext cx="141287" cy="133350"/>
          </a:xfrm>
          <a:custGeom>
            <a:avLst/>
            <a:gdLst>
              <a:gd name="T0" fmla="*/ 12 w 19"/>
              <a:gd name="T1" fmla="*/ 7 h 18"/>
              <a:gd name="T2" fmla="*/ 19 w 19"/>
              <a:gd name="T3" fmla="*/ 9 h 18"/>
              <a:gd name="T4" fmla="*/ 19 w 19"/>
              <a:gd name="T5" fmla="*/ 9 h 18"/>
              <a:gd name="T6" fmla="*/ 9 w 19"/>
              <a:gd name="T7" fmla="*/ 13 h 18"/>
              <a:gd name="T8" fmla="*/ 0 w 19"/>
              <a:gd name="T9" fmla="*/ 18 h 18"/>
              <a:gd name="T10" fmla="*/ 6 w 19"/>
              <a:gd name="T11" fmla="*/ 9 h 18"/>
              <a:gd name="T12" fmla="*/ 11 w 19"/>
              <a:gd name="T13" fmla="*/ 0 h 18"/>
              <a:gd name="T14" fmla="*/ 11 w 19"/>
              <a:gd name="T15" fmla="*/ 0 h 18"/>
              <a:gd name="T16" fmla="*/ 12 w 19"/>
              <a:gd name="T17" fmla="*/ 7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18">
                <a:moveTo>
                  <a:pt x="12" y="7"/>
                </a:moveTo>
                <a:cubicBezTo>
                  <a:pt x="19" y="9"/>
                  <a:pt x="19" y="9"/>
                  <a:pt x="19" y="9"/>
                </a:cubicBezTo>
                <a:cubicBezTo>
                  <a:pt x="19" y="9"/>
                  <a:pt x="19" y="9"/>
                  <a:pt x="19" y="9"/>
                </a:cubicBezTo>
                <a:cubicBezTo>
                  <a:pt x="9" y="13"/>
                  <a:pt x="9" y="13"/>
                  <a:pt x="9" y="13"/>
                </a:cubicBezTo>
                <a:cubicBezTo>
                  <a:pt x="6" y="14"/>
                  <a:pt x="3" y="16"/>
                  <a:pt x="0" y="18"/>
                </a:cubicBezTo>
                <a:cubicBezTo>
                  <a:pt x="2" y="15"/>
                  <a:pt x="4" y="12"/>
                  <a:pt x="6" y="9"/>
                </a:cubicBezTo>
                <a:cubicBezTo>
                  <a:pt x="11" y="0"/>
                  <a:pt x="11" y="0"/>
                  <a:pt x="11" y="0"/>
                </a:cubicBezTo>
                <a:cubicBezTo>
                  <a:pt x="11" y="0"/>
                  <a:pt x="11" y="0"/>
                  <a:pt x="11" y="0"/>
                </a:cubicBezTo>
                <a:lnTo>
                  <a:pt x="12" y="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403488" name="Text Box 32"/>
          <p:cNvSpPr txBox="1">
            <a:spLocks noChangeArrowheads="1"/>
          </p:cNvSpPr>
          <p:nvPr/>
        </p:nvSpPr>
        <p:spPr bwMode="auto">
          <a:xfrm>
            <a:off x="5619751" y="6415088"/>
            <a:ext cx="150182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From Smith97</a:t>
            </a:r>
          </a:p>
        </p:txBody>
      </p:sp>
      <p:sp>
        <p:nvSpPr>
          <p:cNvPr id="403489" name="Text Box 33"/>
          <p:cNvSpPr txBox="1">
            <a:spLocks noChangeArrowheads="1"/>
          </p:cNvSpPr>
          <p:nvPr/>
        </p:nvSpPr>
        <p:spPr bwMode="auto">
          <a:xfrm>
            <a:off x="2362200" y="5297488"/>
            <a:ext cx="48226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Open by default, closed by applying current pulse</a:t>
            </a:r>
          </a:p>
        </p:txBody>
      </p:sp>
    </p:spTree>
    <p:extLst>
      <p:ext uri="{BB962C8B-B14F-4D97-AF65-F5344CB8AC3E}">
        <p14:creationId xmlns:p14="http://schemas.microsoft.com/office/powerpoint/2010/main" val="18855939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Slide Number Placeholder 3"/>
          <p:cNvSpPr>
            <a:spLocks noGrp="1"/>
          </p:cNvSpPr>
          <p:nvPr>
            <p:ph type="sldNum" sz="quarter" idx="12"/>
          </p:nvPr>
        </p:nvSpPr>
        <p:spPr/>
        <p:txBody>
          <a:bodyPr/>
          <a:lstStyle/>
          <a:p>
            <a:r>
              <a:rPr lang="en-US" altLang="en-US"/>
              <a:t>3-</a:t>
            </a:r>
            <a:fld id="{46DA3217-5ADB-4FE2-8CD1-88A20D737636}" type="slidenum">
              <a:rPr lang="en-US" altLang="en-US"/>
              <a:pPr/>
              <a:t>34</a:t>
            </a:fld>
            <a:endParaRPr lang="en-US" altLang="en-US"/>
          </a:p>
        </p:txBody>
      </p:sp>
      <p:sp>
        <p:nvSpPr>
          <p:cNvPr id="82946"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FPGA</a:t>
            </a:r>
          </a:p>
        </p:txBody>
      </p:sp>
      <p:sp>
        <p:nvSpPr>
          <p:cNvPr id="82947" name="Rectangle 3"/>
          <p:cNvSpPr>
            <a:spLocks noChangeArrowheads="1"/>
          </p:cNvSpPr>
          <p:nvPr/>
        </p:nvSpPr>
        <p:spPr bwMode="auto">
          <a:xfrm>
            <a:off x="2057400" y="1371600"/>
            <a:ext cx="8001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Char char="q"/>
            </a:pPr>
            <a:r>
              <a:rPr lang="en-US" altLang="en-US" sz="2200">
                <a:latin typeface="Arial" panose="020B0604020202020204" pitchFamily="34" charset="0"/>
              </a:rPr>
              <a:t>  FPGA consists of an array of programmable basic logic</a:t>
            </a:r>
            <a:br>
              <a:rPr lang="en-US" altLang="en-US" sz="2200">
                <a:latin typeface="Arial" panose="020B0604020202020204" pitchFamily="34" charset="0"/>
              </a:rPr>
            </a:br>
            <a:r>
              <a:rPr lang="en-US" altLang="en-US" sz="2200">
                <a:latin typeface="Arial" panose="020B0604020202020204" pitchFamily="34" charset="0"/>
              </a:rPr>
              <a:t>     cells surrounded by programmable interconnect.</a:t>
            </a:r>
          </a:p>
        </p:txBody>
      </p:sp>
      <p:sp>
        <p:nvSpPr>
          <p:cNvPr id="82948" name="Rectangle 4"/>
          <p:cNvSpPr>
            <a:spLocks noChangeArrowheads="1"/>
          </p:cNvSpPr>
          <p:nvPr/>
        </p:nvSpPr>
        <p:spPr bwMode="auto">
          <a:xfrm>
            <a:off x="2057400" y="2362200"/>
            <a:ext cx="8001000"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Font typeface="Wingdings" panose="05000000000000000000" pitchFamily="2" charset="2"/>
              <a:buChar char="q"/>
            </a:pPr>
            <a:r>
              <a:rPr lang="en-US" altLang="en-US" sz="2200">
                <a:latin typeface="Arial" panose="020B0604020202020204" pitchFamily="34" charset="0"/>
              </a:rPr>
              <a:t>  FPGA Structure</a:t>
            </a:r>
          </a:p>
        </p:txBody>
      </p:sp>
      <p:grpSp>
        <p:nvGrpSpPr>
          <p:cNvPr id="83003" name="Group 59"/>
          <p:cNvGrpSpPr>
            <a:grpSpLocks/>
          </p:cNvGrpSpPr>
          <p:nvPr/>
        </p:nvGrpSpPr>
        <p:grpSpPr bwMode="auto">
          <a:xfrm>
            <a:off x="3962400" y="3048000"/>
            <a:ext cx="3733800" cy="3124200"/>
            <a:chOff x="1248" y="1968"/>
            <a:chExt cx="2352" cy="1968"/>
          </a:xfrm>
        </p:grpSpPr>
        <p:sp>
          <p:nvSpPr>
            <p:cNvPr id="83002" name="Rectangle 58"/>
            <p:cNvSpPr>
              <a:spLocks noChangeArrowheads="1"/>
            </p:cNvSpPr>
            <p:nvPr/>
          </p:nvSpPr>
          <p:spPr bwMode="auto">
            <a:xfrm>
              <a:off x="1248" y="1968"/>
              <a:ext cx="2352" cy="196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49" name="Rectangle 5"/>
            <p:cNvSpPr>
              <a:spLocks noChangeArrowheads="1"/>
            </p:cNvSpPr>
            <p:nvPr/>
          </p:nvSpPr>
          <p:spPr bwMode="auto">
            <a:xfrm>
              <a:off x="1728" y="2304"/>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58" name="Rectangle 14"/>
            <p:cNvSpPr>
              <a:spLocks noChangeArrowheads="1"/>
            </p:cNvSpPr>
            <p:nvPr/>
          </p:nvSpPr>
          <p:spPr bwMode="auto">
            <a:xfrm>
              <a:off x="2304" y="2304"/>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59" name="Rectangle 15"/>
            <p:cNvSpPr>
              <a:spLocks noChangeArrowheads="1"/>
            </p:cNvSpPr>
            <p:nvPr/>
          </p:nvSpPr>
          <p:spPr bwMode="auto">
            <a:xfrm>
              <a:off x="2880" y="2304"/>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0" name="Rectangle 16"/>
            <p:cNvSpPr>
              <a:spLocks noChangeArrowheads="1"/>
            </p:cNvSpPr>
            <p:nvPr/>
          </p:nvSpPr>
          <p:spPr bwMode="auto">
            <a:xfrm>
              <a:off x="1728" y="2832"/>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1" name="Rectangle 17"/>
            <p:cNvSpPr>
              <a:spLocks noChangeArrowheads="1"/>
            </p:cNvSpPr>
            <p:nvPr/>
          </p:nvSpPr>
          <p:spPr bwMode="auto">
            <a:xfrm>
              <a:off x="2304" y="2832"/>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2" name="Rectangle 18"/>
            <p:cNvSpPr>
              <a:spLocks noChangeArrowheads="1"/>
            </p:cNvSpPr>
            <p:nvPr/>
          </p:nvSpPr>
          <p:spPr bwMode="auto">
            <a:xfrm>
              <a:off x="2880" y="2832"/>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3" name="Rectangle 19"/>
            <p:cNvSpPr>
              <a:spLocks noChangeArrowheads="1"/>
            </p:cNvSpPr>
            <p:nvPr/>
          </p:nvSpPr>
          <p:spPr bwMode="auto">
            <a:xfrm>
              <a:off x="1728" y="3360"/>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4" name="Rectangle 20"/>
            <p:cNvSpPr>
              <a:spLocks noChangeArrowheads="1"/>
            </p:cNvSpPr>
            <p:nvPr/>
          </p:nvSpPr>
          <p:spPr bwMode="auto">
            <a:xfrm>
              <a:off x="2304" y="3360"/>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5" name="Rectangle 21"/>
            <p:cNvSpPr>
              <a:spLocks noChangeArrowheads="1"/>
            </p:cNvSpPr>
            <p:nvPr/>
          </p:nvSpPr>
          <p:spPr bwMode="auto">
            <a:xfrm>
              <a:off x="2880" y="3360"/>
              <a:ext cx="240" cy="24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66" name="Line 22"/>
            <p:cNvSpPr>
              <a:spLocks noChangeShapeType="1"/>
            </p:cNvSpPr>
            <p:nvPr/>
          </p:nvSpPr>
          <p:spPr bwMode="auto">
            <a:xfrm>
              <a:off x="1680" y="2640"/>
              <a:ext cx="1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67" name="Line 23"/>
            <p:cNvSpPr>
              <a:spLocks noChangeShapeType="1"/>
            </p:cNvSpPr>
            <p:nvPr/>
          </p:nvSpPr>
          <p:spPr bwMode="auto">
            <a:xfrm>
              <a:off x="1680" y="2736"/>
              <a:ext cx="1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0" name="Line 26"/>
            <p:cNvSpPr>
              <a:spLocks noChangeShapeType="1"/>
            </p:cNvSpPr>
            <p:nvPr/>
          </p:nvSpPr>
          <p:spPr bwMode="auto">
            <a:xfrm>
              <a:off x="2112" y="2256"/>
              <a:ext cx="0" cy="13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1" name="Line 27"/>
            <p:cNvSpPr>
              <a:spLocks noChangeShapeType="1"/>
            </p:cNvSpPr>
            <p:nvPr/>
          </p:nvSpPr>
          <p:spPr bwMode="auto">
            <a:xfrm>
              <a:off x="2208" y="2256"/>
              <a:ext cx="0" cy="13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2" name="Line 28"/>
            <p:cNvSpPr>
              <a:spLocks noChangeShapeType="1"/>
            </p:cNvSpPr>
            <p:nvPr/>
          </p:nvSpPr>
          <p:spPr bwMode="auto">
            <a:xfrm>
              <a:off x="2688" y="2256"/>
              <a:ext cx="0" cy="13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3" name="Line 29"/>
            <p:cNvSpPr>
              <a:spLocks noChangeShapeType="1"/>
            </p:cNvSpPr>
            <p:nvPr/>
          </p:nvSpPr>
          <p:spPr bwMode="auto">
            <a:xfrm>
              <a:off x="2784" y="2256"/>
              <a:ext cx="0" cy="134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2974" name="Rectangle 30"/>
            <p:cNvSpPr>
              <a:spLocks noChangeArrowheads="1"/>
            </p:cNvSpPr>
            <p:nvPr/>
          </p:nvSpPr>
          <p:spPr bwMode="auto">
            <a:xfrm>
              <a:off x="1344"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75" name="Rectangle 31"/>
            <p:cNvSpPr>
              <a:spLocks noChangeArrowheads="1"/>
            </p:cNvSpPr>
            <p:nvPr/>
          </p:nvSpPr>
          <p:spPr bwMode="auto">
            <a:xfrm>
              <a:off x="1632"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76" name="Rectangle 32"/>
            <p:cNvSpPr>
              <a:spLocks noChangeArrowheads="1"/>
            </p:cNvSpPr>
            <p:nvPr/>
          </p:nvSpPr>
          <p:spPr bwMode="auto">
            <a:xfrm>
              <a:off x="1920"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77" name="Rectangle 33"/>
            <p:cNvSpPr>
              <a:spLocks noChangeArrowheads="1"/>
            </p:cNvSpPr>
            <p:nvPr/>
          </p:nvSpPr>
          <p:spPr bwMode="auto">
            <a:xfrm>
              <a:off x="2208"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78" name="Rectangle 34"/>
            <p:cNvSpPr>
              <a:spLocks noChangeArrowheads="1"/>
            </p:cNvSpPr>
            <p:nvPr/>
          </p:nvSpPr>
          <p:spPr bwMode="auto">
            <a:xfrm>
              <a:off x="2496"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79" name="Rectangle 35"/>
            <p:cNvSpPr>
              <a:spLocks noChangeArrowheads="1"/>
            </p:cNvSpPr>
            <p:nvPr/>
          </p:nvSpPr>
          <p:spPr bwMode="auto">
            <a:xfrm>
              <a:off x="2784"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0" name="Rectangle 36"/>
            <p:cNvSpPr>
              <a:spLocks noChangeArrowheads="1"/>
            </p:cNvSpPr>
            <p:nvPr/>
          </p:nvSpPr>
          <p:spPr bwMode="auto">
            <a:xfrm>
              <a:off x="3072"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1" name="Rectangle 37"/>
            <p:cNvSpPr>
              <a:spLocks noChangeArrowheads="1"/>
            </p:cNvSpPr>
            <p:nvPr/>
          </p:nvSpPr>
          <p:spPr bwMode="auto">
            <a:xfrm>
              <a:off x="3360" y="201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2" name="Rectangle 38"/>
            <p:cNvSpPr>
              <a:spLocks noChangeArrowheads="1"/>
            </p:cNvSpPr>
            <p:nvPr/>
          </p:nvSpPr>
          <p:spPr bwMode="auto">
            <a:xfrm>
              <a:off x="1344"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3" name="Rectangle 39"/>
            <p:cNvSpPr>
              <a:spLocks noChangeArrowheads="1"/>
            </p:cNvSpPr>
            <p:nvPr/>
          </p:nvSpPr>
          <p:spPr bwMode="auto">
            <a:xfrm>
              <a:off x="1632"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4" name="Rectangle 40"/>
            <p:cNvSpPr>
              <a:spLocks noChangeArrowheads="1"/>
            </p:cNvSpPr>
            <p:nvPr/>
          </p:nvSpPr>
          <p:spPr bwMode="auto">
            <a:xfrm>
              <a:off x="1920"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5" name="Rectangle 41"/>
            <p:cNvSpPr>
              <a:spLocks noChangeArrowheads="1"/>
            </p:cNvSpPr>
            <p:nvPr/>
          </p:nvSpPr>
          <p:spPr bwMode="auto">
            <a:xfrm>
              <a:off x="2208"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6" name="Rectangle 42"/>
            <p:cNvSpPr>
              <a:spLocks noChangeArrowheads="1"/>
            </p:cNvSpPr>
            <p:nvPr/>
          </p:nvSpPr>
          <p:spPr bwMode="auto">
            <a:xfrm>
              <a:off x="2496"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7" name="Rectangle 43"/>
            <p:cNvSpPr>
              <a:spLocks noChangeArrowheads="1"/>
            </p:cNvSpPr>
            <p:nvPr/>
          </p:nvSpPr>
          <p:spPr bwMode="auto">
            <a:xfrm>
              <a:off x="2784"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8" name="Rectangle 44"/>
            <p:cNvSpPr>
              <a:spLocks noChangeArrowheads="1"/>
            </p:cNvSpPr>
            <p:nvPr/>
          </p:nvSpPr>
          <p:spPr bwMode="auto">
            <a:xfrm>
              <a:off x="3072"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89" name="Rectangle 45"/>
            <p:cNvSpPr>
              <a:spLocks noChangeArrowheads="1"/>
            </p:cNvSpPr>
            <p:nvPr/>
          </p:nvSpPr>
          <p:spPr bwMode="auto">
            <a:xfrm>
              <a:off x="3360" y="374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0" name="Rectangle 46"/>
            <p:cNvSpPr>
              <a:spLocks noChangeArrowheads="1"/>
            </p:cNvSpPr>
            <p:nvPr/>
          </p:nvSpPr>
          <p:spPr bwMode="auto">
            <a:xfrm>
              <a:off x="1344" y="345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1" name="Rectangle 47"/>
            <p:cNvSpPr>
              <a:spLocks noChangeArrowheads="1"/>
            </p:cNvSpPr>
            <p:nvPr/>
          </p:nvSpPr>
          <p:spPr bwMode="auto">
            <a:xfrm>
              <a:off x="1344" y="3168"/>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2" name="Rectangle 48"/>
            <p:cNvSpPr>
              <a:spLocks noChangeArrowheads="1"/>
            </p:cNvSpPr>
            <p:nvPr/>
          </p:nvSpPr>
          <p:spPr bwMode="auto">
            <a:xfrm>
              <a:off x="1344" y="2880"/>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3" name="Rectangle 49"/>
            <p:cNvSpPr>
              <a:spLocks noChangeArrowheads="1"/>
            </p:cNvSpPr>
            <p:nvPr/>
          </p:nvSpPr>
          <p:spPr bwMode="auto">
            <a:xfrm>
              <a:off x="1344" y="2592"/>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4" name="Rectangle 50"/>
            <p:cNvSpPr>
              <a:spLocks noChangeArrowheads="1"/>
            </p:cNvSpPr>
            <p:nvPr/>
          </p:nvSpPr>
          <p:spPr bwMode="auto">
            <a:xfrm>
              <a:off x="1344" y="230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5" name="Rectangle 51"/>
            <p:cNvSpPr>
              <a:spLocks noChangeArrowheads="1"/>
            </p:cNvSpPr>
            <p:nvPr/>
          </p:nvSpPr>
          <p:spPr bwMode="auto">
            <a:xfrm>
              <a:off x="3360" y="3456"/>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6" name="Rectangle 52"/>
            <p:cNvSpPr>
              <a:spLocks noChangeArrowheads="1"/>
            </p:cNvSpPr>
            <p:nvPr/>
          </p:nvSpPr>
          <p:spPr bwMode="auto">
            <a:xfrm>
              <a:off x="3360" y="3168"/>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7" name="Rectangle 53"/>
            <p:cNvSpPr>
              <a:spLocks noChangeArrowheads="1"/>
            </p:cNvSpPr>
            <p:nvPr/>
          </p:nvSpPr>
          <p:spPr bwMode="auto">
            <a:xfrm>
              <a:off x="3360" y="2880"/>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8" name="Rectangle 54"/>
            <p:cNvSpPr>
              <a:spLocks noChangeArrowheads="1"/>
            </p:cNvSpPr>
            <p:nvPr/>
          </p:nvSpPr>
          <p:spPr bwMode="auto">
            <a:xfrm>
              <a:off x="3360" y="2592"/>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2999" name="Rectangle 55"/>
            <p:cNvSpPr>
              <a:spLocks noChangeArrowheads="1"/>
            </p:cNvSpPr>
            <p:nvPr/>
          </p:nvSpPr>
          <p:spPr bwMode="auto">
            <a:xfrm>
              <a:off x="3360" y="2304"/>
              <a:ext cx="144" cy="144"/>
            </a:xfrm>
            <a:prstGeom prst="rect">
              <a:avLst/>
            </a:prstGeom>
            <a:solidFill>
              <a:schemeClr val="fo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83000" name="Line 56"/>
            <p:cNvSpPr>
              <a:spLocks noChangeShapeType="1"/>
            </p:cNvSpPr>
            <p:nvPr/>
          </p:nvSpPr>
          <p:spPr bwMode="auto">
            <a:xfrm>
              <a:off x="1680" y="3168"/>
              <a:ext cx="1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3001" name="Line 57"/>
            <p:cNvSpPr>
              <a:spLocks noChangeShapeType="1"/>
            </p:cNvSpPr>
            <p:nvPr/>
          </p:nvSpPr>
          <p:spPr bwMode="auto">
            <a:xfrm>
              <a:off x="1680" y="3264"/>
              <a:ext cx="14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83004" name="Text Box 60"/>
          <p:cNvSpPr txBox="1">
            <a:spLocks noChangeArrowheads="1"/>
          </p:cNvSpPr>
          <p:nvPr/>
        </p:nvSpPr>
        <p:spPr bwMode="auto">
          <a:xfrm>
            <a:off x="2514601" y="3733800"/>
            <a:ext cx="938077"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Logic cell</a:t>
            </a:r>
          </a:p>
        </p:txBody>
      </p:sp>
      <p:sp>
        <p:nvSpPr>
          <p:cNvPr id="83005" name="Line 61"/>
          <p:cNvSpPr>
            <a:spLocks noChangeShapeType="1"/>
          </p:cNvSpPr>
          <p:nvPr/>
        </p:nvSpPr>
        <p:spPr bwMode="auto">
          <a:xfrm flipV="1">
            <a:off x="3505200" y="3886200"/>
            <a:ext cx="1219200" cy="0"/>
          </a:xfrm>
          <a:prstGeom prst="line">
            <a:avLst/>
          </a:prstGeom>
          <a:noFill/>
          <a:ln w="9525">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3006" name="Line 62"/>
          <p:cNvSpPr>
            <a:spLocks noChangeShapeType="1"/>
          </p:cNvSpPr>
          <p:nvPr/>
        </p:nvSpPr>
        <p:spPr bwMode="auto">
          <a:xfrm flipV="1">
            <a:off x="7010400" y="3733800"/>
            <a:ext cx="1066800" cy="381000"/>
          </a:xfrm>
          <a:prstGeom prst="line">
            <a:avLst/>
          </a:prstGeom>
          <a:noFill/>
          <a:ln w="9525">
            <a:solidFill>
              <a:schemeClr val="folHlink"/>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3007" name="Text Box 63"/>
          <p:cNvSpPr txBox="1">
            <a:spLocks noChangeArrowheads="1"/>
          </p:cNvSpPr>
          <p:nvPr/>
        </p:nvSpPr>
        <p:spPr bwMode="auto">
          <a:xfrm>
            <a:off x="8077200" y="3429001"/>
            <a:ext cx="14579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Programmable </a:t>
            </a:r>
          </a:p>
          <a:p>
            <a:r>
              <a:rPr lang="en-US" altLang="en-US" sz="1600"/>
              <a:t>interconnect</a:t>
            </a:r>
          </a:p>
        </p:txBody>
      </p:sp>
      <p:sp>
        <p:nvSpPr>
          <p:cNvPr id="83008" name="Line 64"/>
          <p:cNvSpPr>
            <a:spLocks noChangeShapeType="1"/>
          </p:cNvSpPr>
          <p:nvPr/>
        </p:nvSpPr>
        <p:spPr bwMode="auto">
          <a:xfrm flipH="1">
            <a:off x="7543800" y="4876800"/>
            <a:ext cx="609600" cy="228600"/>
          </a:xfrm>
          <a:prstGeom prst="line">
            <a:avLst/>
          </a:prstGeom>
          <a:noFill/>
          <a:ln w="9525">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3009" name="Text Box 65"/>
          <p:cNvSpPr txBox="1">
            <a:spLocks noChangeArrowheads="1"/>
          </p:cNvSpPr>
          <p:nvPr/>
        </p:nvSpPr>
        <p:spPr bwMode="auto">
          <a:xfrm>
            <a:off x="8153401" y="4724400"/>
            <a:ext cx="80182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I/O Cell</a:t>
            </a:r>
          </a:p>
        </p:txBody>
      </p:sp>
    </p:spTree>
    <p:extLst>
      <p:ext uri="{BB962C8B-B14F-4D97-AF65-F5344CB8AC3E}">
        <p14:creationId xmlns:p14="http://schemas.microsoft.com/office/powerpoint/2010/main" val="1213139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Footer Placeholder 4"/>
          <p:cNvSpPr>
            <a:spLocks noGrp="1"/>
          </p:cNvSpPr>
          <p:nvPr>
            <p:ph type="ftr" sz="quarter" idx="11"/>
          </p:nvPr>
        </p:nvSpPr>
        <p:spPr/>
        <p:txBody>
          <a:bodyPr/>
          <a:lstStyle/>
          <a:p>
            <a:r>
              <a:rPr lang="en-US" altLang="en-US"/>
              <a:t>Xilinx FPGAs - </a:t>
            </a:r>
            <a:fld id="{299B2590-59FB-4B16-A1A4-5B4BB7DCE155}" type="slidenum">
              <a:rPr lang="en-US" altLang="en-US"/>
              <a:pPr/>
              <a:t>35</a:t>
            </a:fld>
            <a:endParaRPr lang="en-US" altLang="en-US"/>
          </a:p>
        </p:txBody>
      </p:sp>
      <p:grpSp>
        <p:nvGrpSpPr>
          <p:cNvPr id="248834" name="Group 2050"/>
          <p:cNvGrpSpPr>
            <a:grpSpLocks/>
          </p:cNvGrpSpPr>
          <p:nvPr/>
        </p:nvGrpSpPr>
        <p:grpSpPr bwMode="auto">
          <a:xfrm>
            <a:off x="6490931" y="1473154"/>
            <a:ext cx="3497956" cy="3497956"/>
            <a:chOff x="3172" y="940"/>
            <a:chExt cx="2232" cy="2232"/>
          </a:xfrm>
        </p:grpSpPr>
        <p:sp>
          <p:nvSpPr>
            <p:cNvPr id="248835" name="Rectangle 2051" descr="50%"/>
            <p:cNvSpPr>
              <a:spLocks noChangeArrowheads="1"/>
            </p:cNvSpPr>
            <p:nvPr/>
          </p:nvSpPr>
          <p:spPr bwMode="auto">
            <a:xfrm>
              <a:off x="3384" y="1584"/>
              <a:ext cx="1808" cy="80"/>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36" name="Rectangle 2052" descr="50%"/>
            <p:cNvSpPr>
              <a:spLocks noChangeArrowheads="1"/>
            </p:cNvSpPr>
            <p:nvPr/>
          </p:nvSpPr>
          <p:spPr bwMode="auto">
            <a:xfrm>
              <a:off x="3384" y="2016"/>
              <a:ext cx="1808" cy="80"/>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37" name="Rectangle 2053" descr="50%"/>
            <p:cNvSpPr>
              <a:spLocks noChangeArrowheads="1"/>
            </p:cNvSpPr>
            <p:nvPr/>
          </p:nvSpPr>
          <p:spPr bwMode="auto">
            <a:xfrm>
              <a:off x="3384" y="2448"/>
              <a:ext cx="1808" cy="80"/>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38" name="Rectangle 2054" descr="50%"/>
            <p:cNvSpPr>
              <a:spLocks noChangeArrowheads="1"/>
            </p:cNvSpPr>
            <p:nvPr/>
          </p:nvSpPr>
          <p:spPr bwMode="auto">
            <a:xfrm>
              <a:off x="3384" y="1152"/>
              <a:ext cx="1808" cy="80"/>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39" name="Rectangle 2055" descr="50%"/>
            <p:cNvSpPr>
              <a:spLocks noChangeArrowheads="1"/>
            </p:cNvSpPr>
            <p:nvPr/>
          </p:nvSpPr>
          <p:spPr bwMode="auto">
            <a:xfrm>
              <a:off x="3384" y="2880"/>
              <a:ext cx="1808" cy="80"/>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0" name="Rectangle 2056" descr="50%"/>
            <p:cNvSpPr>
              <a:spLocks noChangeArrowheads="1"/>
            </p:cNvSpPr>
            <p:nvPr/>
          </p:nvSpPr>
          <p:spPr bwMode="auto">
            <a:xfrm>
              <a:off x="3816" y="1152"/>
              <a:ext cx="80" cy="1808"/>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1" name="Rectangle 2057" descr="50%"/>
            <p:cNvSpPr>
              <a:spLocks noChangeArrowheads="1"/>
            </p:cNvSpPr>
            <p:nvPr/>
          </p:nvSpPr>
          <p:spPr bwMode="auto">
            <a:xfrm>
              <a:off x="3384" y="1152"/>
              <a:ext cx="80" cy="1808"/>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2" name="Rectangle 2058" descr="50%"/>
            <p:cNvSpPr>
              <a:spLocks noChangeArrowheads="1"/>
            </p:cNvSpPr>
            <p:nvPr/>
          </p:nvSpPr>
          <p:spPr bwMode="auto">
            <a:xfrm>
              <a:off x="4248" y="1152"/>
              <a:ext cx="80" cy="1808"/>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3" name="Rectangle 2059" descr="50%"/>
            <p:cNvSpPr>
              <a:spLocks noChangeArrowheads="1"/>
            </p:cNvSpPr>
            <p:nvPr/>
          </p:nvSpPr>
          <p:spPr bwMode="auto">
            <a:xfrm>
              <a:off x="4680" y="1152"/>
              <a:ext cx="80" cy="1808"/>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4" name="Rectangle 2060" descr="50%"/>
            <p:cNvSpPr>
              <a:spLocks noChangeArrowheads="1"/>
            </p:cNvSpPr>
            <p:nvPr/>
          </p:nvSpPr>
          <p:spPr bwMode="auto">
            <a:xfrm>
              <a:off x="5112" y="1152"/>
              <a:ext cx="80" cy="1808"/>
            </a:xfrm>
            <a:prstGeom prst="rect">
              <a:avLst/>
            </a:prstGeom>
            <a:pattFill prst="pct50">
              <a:fgClr>
                <a:srgbClr val="000000"/>
              </a:fgClr>
              <a:bgClr>
                <a:srgbClr val="FFFFFF"/>
              </a:bgClr>
            </a:patt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5" name="Rectangle 2061"/>
            <p:cNvSpPr>
              <a:spLocks noChangeArrowheads="1"/>
            </p:cNvSpPr>
            <p:nvPr/>
          </p:nvSpPr>
          <p:spPr bwMode="auto">
            <a:xfrm>
              <a:off x="3172"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6" name="Rectangle 2062"/>
            <p:cNvSpPr>
              <a:spLocks noChangeArrowheads="1"/>
            </p:cNvSpPr>
            <p:nvPr/>
          </p:nvSpPr>
          <p:spPr bwMode="auto">
            <a:xfrm>
              <a:off x="3388"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7" name="Rectangle 2063"/>
            <p:cNvSpPr>
              <a:spLocks noChangeArrowheads="1"/>
            </p:cNvSpPr>
            <p:nvPr/>
          </p:nvSpPr>
          <p:spPr bwMode="auto">
            <a:xfrm>
              <a:off x="3604"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8" name="Rectangle 2064"/>
            <p:cNvSpPr>
              <a:spLocks noChangeArrowheads="1"/>
            </p:cNvSpPr>
            <p:nvPr/>
          </p:nvSpPr>
          <p:spPr bwMode="auto">
            <a:xfrm>
              <a:off x="3892"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49" name="Rectangle 2065"/>
            <p:cNvSpPr>
              <a:spLocks noChangeArrowheads="1"/>
            </p:cNvSpPr>
            <p:nvPr/>
          </p:nvSpPr>
          <p:spPr bwMode="auto">
            <a:xfrm>
              <a:off x="4108"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0" name="Rectangle 2066"/>
            <p:cNvSpPr>
              <a:spLocks noChangeArrowheads="1"/>
            </p:cNvSpPr>
            <p:nvPr/>
          </p:nvSpPr>
          <p:spPr bwMode="auto">
            <a:xfrm>
              <a:off x="4324"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1" name="Rectangle 2067"/>
            <p:cNvSpPr>
              <a:spLocks noChangeArrowheads="1"/>
            </p:cNvSpPr>
            <p:nvPr/>
          </p:nvSpPr>
          <p:spPr bwMode="auto">
            <a:xfrm>
              <a:off x="4540"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2" name="Rectangle 2068"/>
            <p:cNvSpPr>
              <a:spLocks noChangeArrowheads="1"/>
            </p:cNvSpPr>
            <p:nvPr/>
          </p:nvSpPr>
          <p:spPr bwMode="auto">
            <a:xfrm>
              <a:off x="4828"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3" name="Rectangle 2069"/>
            <p:cNvSpPr>
              <a:spLocks noChangeArrowheads="1"/>
            </p:cNvSpPr>
            <p:nvPr/>
          </p:nvSpPr>
          <p:spPr bwMode="auto">
            <a:xfrm>
              <a:off x="5044"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4" name="Rectangle 2070"/>
            <p:cNvSpPr>
              <a:spLocks noChangeArrowheads="1"/>
            </p:cNvSpPr>
            <p:nvPr/>
          </p:nvSpPr>
          <p:spPr bwMode="auto">
            <a:xfrm>
              <a:off x="5260" y="94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5" name="Rectangle 2071"/>
            <p:cNvSpPr>
              <a:spLocks noChangeArrowheads="1"/>
            </p:cNvSpPr>
            <p:nvPr/>
          </p:nvSpPr>
          <p:spPr bwMode="auto">
            <a:xfrm>
              <a:off x="3172" y="1156"/>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6" name="Rectangle 2072"/>
            <p:cNvSpPr>
              <a:spLocks noChangeArrowheads="1"/>
            </p:cNvSpPr>
            <p:nvPr/>
          </p:nvSpPr>
          <p:spPr bwMode="auto">
            <a:xfrm>
              <a:off x="3172" y="1372"/>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7" name="Rectangle 2073"/>
            <p:cNvSpPr>
              <a:spLocks noChangeArrowheads="1"/>
            </p:cNvSpPr>
            <p:nvPr/>
          </p:nvSpPr>
          <p:spPr bwMode="auto">
            <a:xfrm>
              <a:off x="3172" y="166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8" name="Rectangle 2074"/>
            <p:cNvSpPr>
              <a:spLocks noChangeArrowheads="1"/>
            </p:cNvSpPr>
            <p:nvPr/>
          </p:nvSpPr>
          <p:spPr bwMode="auto">
            <a:xfrm>
              <a:off x="3172" y="1876"/>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59" name="Rectangle 2075"/>
            <p:cNvSpPr>
              <a:spLocks noChangeArrowheads="1"/>
            </p:cNvSpPr>
            <p:nvPr/>
          </p:nvSpPr>
          <p:spPr bwMode="auto">
            <a:xfrm>
              <a:off x="3172" y="2092"/>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0" name="Rectangle 2076"/>
            <p:cNvSpPr>
              <a:spLocks noChangeArrowheads="1"/>
            </p:cNvSpPr>
            <p:nvPr/>
          </p:nvSpPr>
          <p:spPr bwMode="auto">
            <a:xfrm>
              <a:off x="3172" y="230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1" name="Rectangle 2077"/>
            <p:cNvSpPr>
              <a:spLocks noChangeArrowheads="1"/>
            </p:cNvSpPr>
            <p:nvPr/>
          </p:nvSpPr>
          <p:spPr bwMode="auto">
            <a:xfrm>
              <a:off x="3172" y="2596"/>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2" name="Rectangle 2078"/>
            <p:cNvSpPr>
              <a:spLocks noChangeArrowheads="1"/>
            </p:cNvSpPr>
            <p:nvPr/>
          </p:nvSpPr>
          <p:spPr bwMode="auto">
            <a:xfrm>
              <a:off x="3172" y="2812"/>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3" name="Rectangle 2079"/>
            <p:cNvSpPr>
              <a:spLocks noChangeArrowheads="1"/>
            </p:cNvSpPr>
            <p:nvPr/>
          </p:nvSpPr>
          <p:spPr bwMode="auto">
            <a:xfrm>
              <a:off x="3172"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4" name="Rectangle 2080"/>
            <p:cNvSpPr>
              <a:spLocks noChangeArrowheads="1"/>
            </p:cNvSpPr>
            <p:nvPr/>
          </p:nvSpPr>
          <p:spPr bwMode="auto">
            <a:xfrm>
              <a:off x="3388"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5" name="Rectangle 2081"/>
            <p:cNvSpPr>
              <a:spLocks noChangeArrowheads="1"/>
            </p:cNvSpPr>
            <p:nvPr/>
          </p:nvSpPr>
          <p:spPr bwMode="auto">
            <a:xfrm>
              <a:off x="3604"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6" name="Rectangle 2082"/>
            <p:cNvSpPr>
              <a:spLocks noChangeArrowheads="1"/>
            </p:cNvSpPr>
            <p:nvPr/>
          </p:nvSpPr>
          <p:spPr bwMode="auto">
            <a:xfrm>
              <a:off x="3892"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7" name="Rectangle 2083"/>
            <p:cNvSpPr>
              <a:spLocks noChangeArrowheads="1"/>
            </p:cNvSpPr>
            <p:nvPr/>
          </p:nvSpPr>
          <p:spPr bwMode="auto">
            <a:xfrm>
              <a:off x="4108"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8" name="Rectangle 2084"/>
            <p:cNvSpPr>
              <a:spLocks noChangeArrowheads="1"/>
            </p:cNvSpPr>
            <p:nvPr/>
          </p:nvSpPr>
          <p:spPr bwMode="auto">
            <a:xfrm>
              <a:off x="4324"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69" name="Rectangle 2085"/>
            <p:cNvSpPr>
              <a:spLocks noChangeArrowheads="1"/>
            </p:cNvSpPr>
            <p:nvPr/>
          </p:nvSpPr>
          <p:spPr bwMode="auto">
            <a:xfrm>
              <a:off x="4540"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0" name="Rectangle 2086"/>
            <p:cNvSpPr>
              <a:spLocks noChangeArrowheads="1"/>
            </p:cNvSpPr>
            <p:nvPr/>
          </p:nvSpPr>
          <p:spPr bwMode="auto">
            <a:xfrm>
              <a:off x="4828"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1" name="Rectangle 2087"/>
            <p:cNvSpPr>
              <a:spLocks noChangeArrowheads="1"/>
            </p:cNvSpPr>
            <p:nvPr/>
          </p:nvSpPr>
          <p:spPr bwMode="auto">
            <a:xfrm>
              <a:off x="5044"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2" name="Rectangle 2088"/>
            <p:cNvSpPr>
              <a:spLocks noChangeArrowheads="1"/>
            </p:cNvSpPr>
            <p:nvPr/>
          </p:nvSpPr>
          <p:spPr bwMode="auto">
            <a:xfrm>
              <a:off x="5260" y="302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3" name="Rectangle 2089"/>
            <p:cNvSpPr>
              <a:spLocks noChangeArrowheads="1"/>
            </p:cNvSpPr>
            <p:nvPr/>
          </p:nvSpPr>
          <p:spPr bwMode="auto">
            <a:xfrm>
              <a:off x="5260" y="1156"/>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4" name="Rectangle 2090"/>
            <p:cNvSpPr>
              <a:spLocks noChangeArrowheads="1"/>
            </p:cNvSpPr>
            <p:nvPr/>
          </p:nvSpPr>
          <p:spPr bwMode="auto">
            <a:xfrm>
              <a:off x="5260" y="1372"/>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5" name="Rectangle 2091"/>
            <p:cNvSpPr>
              <a:spLocks noChangeArrowheads="1"/>
            </p:cNvSpPr>
            <p:nvPr/>
          </p:nvSpPr>
          <p:spPr bwMode="auto">
            <a:xfrm>
              <a:off x="5260" y="1660"/>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6" name="Rectangle 2092"/>
            <p:cNvSpPr>
              <a:spLocks noChangeArrowheads="1"/>
            </p:cNvSpPr>
            <p:nvPr/>
          </p:nvSpPr>
          <p:spPr bwMode="auto">
            <a:xfrm>
              <a:off x="5260" y="1876"/>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7" name="Rectangle 2093"/>
            <p:cNvSpPr>
              <a:spLocks noChangeArrowheads="1"/>
            </p:cNvSpPr>
            <p:nvPr/>
          </p:nvSpPr>
          <p:spPr bwMode="auto">
            <a:xfrm>
              <a:off x="5260" y="2092"/>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8" name="Rectangle 2094"/>
            <p:cNvSpPr>
              <a:spLocks noChangeArrowheads="1"/>
            </p:cNvSpPr>
            <p:nvPr/>
          </p:nvSpPr>
          <p:spPr bwMode="auto">
            <a:xfrm>
              <a:off x="5260" y="2308"/>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79" name="Rectangle 2095"/>
            <p:cNvSpPr>
              <a:spLocks noChangeArrowheads="1"/>
            </p:cNvSpPr>
            <p:nvPr/>
          </p:nvSpPr>
          <p:spPr bwMode="auto">
            <a:xfrm>
              <a:off x="5260" y="2596"/>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0" name="Rectangle 2096"/>
            <p:cNvSpPr>
              <a:spLocks noChangeArrowheads="1"/>
            </p:cNvSpPr>
            <p:nvPr/>
          </p:nvSpPr>
          <p:spPr bwMode="auto">
            <a:xfrm>
              <a:off x="5260" y="2812"/>
              <a:ext cx="144" cy="144"/>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nvGrpSpPr>
            <p:cNvPr id="248881" name="Group 2097"/>
            <p:cNvGrpSpPr>
              <a:grpSpLocks/>
            </p:cNvGrpSpPr>
            <p:nvPr/>
          </p:nvGrpSpPr>
          <p:grpSpPr bwMode="auto">
            <a:xfrm>
              <a:off x="3884" y="1220"/>
              <a:ext cx="360" cy="360"/>
              <a:chOff x="3884" y="1220"/>
              <a:chExt cx="360" cy="360"/>
            </a:xfrm>
          </p:grpSpPr>
          <p:sp>
            <p:nvSpPr>
              <p:cNvPr id="248882" name="Rectangle 2098"/>
              <p:cNvSpPr>
                <a:spLocks noChangeArrowheads="1"/>
              </p:cNvSpPr>
              <p:nvPr/>
            </p:nvSpPr>
            <p:spPr bwMode="auto">
              <a:xfrm>
                <a:off x="3964" y="1300"/>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3" name="Line 2099"/>
              <p:cNvSpPr>
                <a:spLocks noChangeShapeType="1"/>
              </p:cNvSpPr>
              <p:nvPr/>
            </p:nvSpPr>
            <p:spPr bwMode="auto">
              <a:xfrm flipV="1">
                <a:off x="4032"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4" name="Line 2100"/>
              <p:cNvSpPr>
                <a:spLocks noChangeShapeType="1"/>
              </p:cNvSpPr>
              <p:nvPr/>
            </p:nvSpPr>
            <p:spPr bwMode="auto">
              <a:xfrm flipV="1">
                <a:off x="4104"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5" name="Line 2101"/>
              <p:cNvSpPr>
                <a:spLocks noChangeShapeType="1"/>
              </p:cNvSpPr>
              <p:nvPr/>
            </p:nvSpPr>
            <p:spPr bwMode="auto">
              <a:xfrm>
                <a:off x="4180" y="1368"/>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6" name="Line 2102"/>
              <p:cNvSpPr>
                <a:spLocks noChangeShapeType="1"/>
              </p:cNvSpPr>
              <p:nvPr/>
            </p:nvSpPr>
            <p:spPr bwMode="auto">
              <a:xfrm>
                <a:off x="4180" y="144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7" name="Line 2103"/>
              <p:cNvSpPr>
                <a:spLocks noChangeShapeType="1"/>
              </p:cNvSpPr>
              <p:nvPr/>
            </p:nvSpPr>
            <p:spPr bwMode="auto">
              <a:xfrm>
                <a:off x="4104"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8" name="Line 2104"/>
              <p:cNvSpPr>
                <a:spLocks noChangeShapeType="1"/>
              </p:cNvSpPr>
              <p:nvPr/>
            </p:nvSpPr>
            <p:spPr bwMode="auto">
              <a:xfrm>
                <a:off x="4032"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89" name="Line 2105"/>
              <p:cNvSpPr>
                <a:spLocks noChangeShapeType="1"/>
              </p:cNvSpPr>
              <p:nvPr/>
            </p:nvSpPr>
            <p:spPr bwMode="auto">
              <a:xfrm flipH="1">
                <a:off x="3884" y="144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0" name="Line 2106"/>
              <p:cNvSpPr>
                <a:spLocks noChangeShapeType="1"/>
              </p:cNvSpPr>
              <p:nvPr/>
            </p:nvSpPr>
            <p:spPr bwMode="auto">
              <a:xfrm flipH="1">
                <a:off x="3884" y="1368"/>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sp>
          <p:nvSpPr>
            <p:cNvPr id="248891" name="Line 2107"/>
            <p:cNvSpPr>
              <a:spLocks noChangeShapeType="1"/>
            </p:cNvSpPr>
            <p:nvPr/>
          </p:nvSpPr>
          <p:spPr bwMode="auto">
            <a:xfrm>
              <a:off x="3960"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2" name="Line 2108"/>
            <p:cNvSpPr>
              <a:spLocks noChangeShapeType="1"/>
            </p:cNvSpPr>
            <p:nvPr/>
          </p:nvSpPr>
          <p:spPr bwMode="auto">
            <a:xfrm>
              <a:off x="4176"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3" name="Line 2109"/>
            <p:cNvSpPr>
              <a:spLocks noChangeShapeType="1"/>
            </p:cNvSpPr>
            <p:nvPr/>
          </p:nvSpPr>
          <p:spPr bwMode="auto">
            <a:xfrm>
              <a:off x="3316" y="144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4" name="Line 2110"/>
            <p:cNvSpPr>
              <a:spLocks noChangeShapeType="1"/>
            </p:cNvSpPr>
            <p:nvPr/>
          </p:nvSpPr>
          <p:spPr bwMode="auto">
            <a:xfrm>
              <a:off x="3316" y="122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5" name="Line 2111"/>
            <p:cNvSpPr>
              <a:spLocks noChangeShapeType="1"/>
            </p:cNvSpPr>
            <p:nvPr/>
          </p:nvSpPr>
          <p:spPr bwMode="auto">
            <a:xfrm>
              <a:off x="3316" y="1728"/>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6" name="Line 2112"/>
            <p:cNvSpPr>
              <a:spLocks noChangeShapeType="1"/>
            </p:cNvSpPr>
            <p:nvPr/>
          </p:nvSpPr>
          <p:spPr bwMode="auto">
            <a:xfrm>
              <a:off x="3316" y="194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7" name="Line 2113"/>
            <p:cNvSpPr>
              <a:spLocks noChangeShapeType="1"/>
            </p:cNvSpPr>
            <p:nvPr/>
          </p:nvSpPr>
          <p:spPr bwMode="auto">
            <a:xfrm>
              <a:off x="3316" y="216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8" name="Line 2114"/>
            <p:cNvSpPr>
              <a:spLocks noChangeShapeType="1"/>
            </p:cNvSpPr>
            <p:nvPr/>
          </p:nvSpPr>
          <p:spPr bwMode="auto">
            <a:xfrm>
              <a:off x="3316" y="2376"/>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899" name="Line 2115"/>
            <p:cNvSpPr>
              <a:spLocks noChangeShapeType="1"/>
            </p:cNvSpPr>
            <p:nvPr/>
          </p:nvSpPr>
          <p:spPr bwMode="auto">
            <a:xfrm>
              <a:off x="3316" y="266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0" name="Line 2116"/>
            <p:cNvSpPr>
              <a:spLocks noChangeShapeType="1"/>
            </p:cNvSpPr>
            <p:nvPr/>
          </p:nvSpPr>
          <p:spPr bwMode="auto">
            <a:xfrm>
              <a:off x="3316" y="288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1" name="Line 2117"/>
            <p:cNvSpPr>
              <a:spLocks noChangeShapeType="1"/>
            </p:cNvSpPr>
            <p:nvPr/>
          </p:nvSpPr>
          <p:spPr bwMode="auto">
            <a:xfrm flipV="1">
              <a:off x="3456"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2" name="Line 2118"/>
            <p:cNvSpPr>
              <a:spLocks noChangeShapeType="1"/>
            </p:cNvSpPr>
            <p:nvPr/>
          </p:nvSpPr>
          <p:spPr bwMode="auto">
            <a:xfrm flipV="1">
              <a:off x="3672"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3" name="Line 2119"/>
            <p:cNvSpPr>
              <a:spLocks noChangeShapeType="1"/>
            </p:cNvSpPr>
            <p:nvPr/>
          </p:nvSpPr>
          <p:spPr bwMode="auto">
            <a:xfrm flipV="1">
              <a:off x="3960"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4" name="Line 2120"/>
            <p:cNvSpPr>
              <a:spLocks noChangeShapeType="1"/>
            </p:cNvSpPr>
            <p:nvPr/>
          </p:nvSpPr>
          <p:spPr bwMode="auto">
            <a:xfrm flipV="1">
              <a:off x="4176"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5" name="Line 2121"/>
            <p:cNvSpPr>
              <a:spLocks noChangeShapeType="1"/>
            </p:cNvSpPr>
            <p:nvPr/>
          </p:nvSpPr>
          <p:spPr bwMode="auto">
            <a:xfrm flipV="1">
              <a:off x="4392"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6" name="Line 2122"/>
            <p:cNvSpPr>
              <a:spLocks noChangeShapeType="1"/>
            </p:cNvSpPr>
            <p:nvPr/>
          </p:nvSpPr>
          <p:spPr bwMode="auto">
            <a:xfrm flipV="1">
              <a:off x="4608"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7" name="Line 2123"/>
            <p:cNvSpPr>
              <a:spLocks noChangeShapeType="1"/>
            </p:cNvSpPr>
            <p:nvPr/>
          </p:nvSpPr>
          <p:spPr bwMode="auto">
            <a:xfrm flipV="1">
              <a:off x="4896"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8" name="Line 2124"/>
            <p:cNvSpPr>
              <a:spLocks noChangeShapeType="1"/>
            </p:cNvSpPr>
            <p:nvPr/>
          </p:nvSpPr>
          <p:spPr bwMode="auto">
            <a:xfrm flipV="1">
              <a:off x="5112" y="2948"/>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09" name="Line 2125"/>
            <p:cNvSpPr>
              <a:spLocks noChangeShapeType="1"/>
            </p:cNvSpPr>
            <p:nvPr/>
          </p:nvSpPr>
          <p:spPr bwMode="auto">
            <a:xfrm flipH="1">
              <a:off x="5180" y="288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0" name="Line 2126"/>
            <p:cNvSpPr>
              <a:spLocks noChangeShapeType="1"/>
            </p:cNvSpPr>
            <p:nvPr/>
          </p:nvSpPr>
          <p:spPr bwMode="auto">
            <a:xfrm flipH="1">
              <a:off x="5180" y="266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1" name="Line 2127"/>
            <p:cNvSpPr>
              <a:spLocks noChangeShapeType="1"/>
            </p:cNvSpPr>
            <p:nvPr/>
          </p:nvSpPr>
          <p:spPr bwMode="auto">
            <a:xfrm flipH="1">
              <a:off x="5180" y="2376"/>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2" name="Line 2128"/>
            <p:cNvSpPr>
              <a:spLocks noChangeShapeType="1"/>
            </p:cNvSpPr>
            <p:nvPr/>
          </p:nvSpPr>
          <p:spPr bwMode="auto">
            <a:xfrm flipH="1">
              <a:off x="5180" y="216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3" name="Line 2129"/>
            <p:cNvSpPr>
              <a:spLocks noChangeShapeType="1"/>
            </p:cNvSpPr>
            <p:nvPr/>
          </p:nvSpPr>
          <p:spPr bwMode="auto">
            <a:xfrm flipH="1">
              <a:off x="5180" y="194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4" name="Line 2130"/>
            <p:cNvSpPr>
              <a:spLocks noChangeShapeType="1"/>
            </p:cNvSpPr>
            <p:nvPr/>
          </p:nvSpPr>
          <p:spPr bwMode="auto">
            <a:xfrm flipH="1">
              <a:off x="5180" y="1728"/>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5" name="Line 2131"/>
            <p:cNvSpPr>
              <a:spLocks noChangeShapeType="1"/>
            </p:cNvSpPr>
            <p:nvPr/>
          </p:nvSpPr>
          <p:spPr bwMode="auto">
            <a:xfrm flipH="1">
              <a:off x="5180" y="144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6" name="Line 2132"/>
            <p:cNvSpPr>
              <a:spLocks noChangeShapeType="1"/>
            </p:cNvSpPr>
            <p:nvPr/>
          </p:nvSpPr>
          <p:spPr bwMode="auto">
            <a:xfrm flipH="1">
              <a:off x="5180" y="122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7" name="Line 2133"/>
            <p:cNvSpPr>
              <a:spLocks noChangeShapeType="1"/>
            </p:cNvSpPr>
            <p:nvPr/>
          </p:nvSpPr>
          <p:spPr bwMode="auto">
            <a:xfrm>
              <a:off x="5112"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8" name="Line 2134"/>
            <p:cNvSpPr>
              <a:spLocks noChangeShapeType="1"/>
            </p:cNvSpPr>
            <p:nvPr/>
          </p:nvSpPr>
          <p:spPr bwMode="auto">
            <a:xfrm>
              <a:off x="4896"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19" name="Line 2135"/>
            <p:cNvSpPr>
              <a:spLocks noChangeShapeType="1"/>
            </p:cNvSpPr>
            <p:nvPr/>
          </p:nvSpPr>
          <p:spPr bwMode="auto">
            <a:xfrm>
              <a:off x="4608"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0" name="Line 2136"/>
            <p:cNvSpPr>
              <a:spLocks noChangeShapeType="1"/>
            </p:cNvSpPr>
            <p:nvPr/>
          </p:nvSpPr>
          <p:spPr bwMode="auto">
            <a:xfrm>
              <a:off x="4392"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1" name="Line 2137"/>
            <p:cNvSpPr>
              <a:spLocks noChangeShapeType="1"/>
            </p:cNvSpPr>
            <p:nvPr/>
          </p:nvSpPr>
          <p:spPr bwMode="auto">
            <a:xfrm>
              <a:off x="3672"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2" name="Line 2138"/>
            <p:cNvSpPr>
              <a:spLocks noChangeShapeType="1"/>
            </p:cNvSpPr>
            <p:nvPr/>
          </p:nvSpPr>
          <p:spPr bwMode="auto">
            <a:xfrm>
              <a:off x="3456" y="1084"/>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nvGrpSpPr>
            <p:cNvPr id="248923" name="Group 2139"/>
            <p:cNvGrpSpPr>
              <a:grpSpLocks/>
            </p:cNvGrpSpPr>
            <p:nvPr/>
          </p:nvGrpSpPr>
          <p:grpSpPr bwMode="auto">
            <a:xfrm>
              <a:off x="3452" y="1220"/>
              <a:ext cx="360" cy="360"/>
              <a:chOff x="3452" y="1220"/>
              <a:chExt cx="360" cy="360"/>
            </a:xfrm>
          </p:grpSpPr>
          <p:sp>
            <p:nvSpPr>
              <p:cNvPr id="248924" name="Rectangle 2140"/>
              <p:cNvSpPr>
                <a:spLocks noChangeArrowheads="1"/>
              </p:cNvSpPr>
              <p:nvPr/>
            </p:nvSpPr>
            <p:spPr bwMode="auto">
              <a:xfrm>
                <a:off x="3532" y="1300"/>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5" name="Line 2141"/>
              <p:cNvSpPr>
                <a:spLocks noChangeShapeType="1"/>
              </p:cNvSpPr>
              <p:nvPr/>
            </p:nvSpPr>
            <p:spPr bwMode="auto">
              <a:xfrm flipV="1">
                <a:off x="3600"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6" name="Line 2142"/>
              <p:cNvSpPr>
                <a:spLocks noChangeShapeType="1"/>
              </p:cNvSpPr>
              <p:nvPr/>
            </p:nvSpPr>
            <p:spPr bwMode="auto">
              <a:xfrm flipV="1">
                <a:off x="3672"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7" name="Line 2143"/>
              <p:cNvSpPr>
                <a:spLocks noChangeShapeType="1"/>
              </p:cNvSpPr>
              <p:nvPr/>
            </p:nvSpPr>
            <p:spPr bwMode="auto">
              <a:xfrm>
                <a:off x="3748" y="1368"/>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8" name="Line 2144"/>
              <p:cNvSpPr>
                <a:spLocks noChangeShapeType="1"/>
              </p:cNvSpPr>
              <p:nvPr/>
            </p:nvSpPr>
            <p:spPr bwMode="auto">
              <a:xfrm>
                <a:off x="3748" y="144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29" name="Line 2145"/>
              <p:cNvSpPr>
                <a:spLocks noChangeShapeType="1"/>
              </p:cNvSpPr>
              <p:nvPr/>
            </p:nvSpPr>
            <p:spPr bwMode="auto">
              <a:xfrm>
                <a:off x="3672"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0" name="Line 2146"/>
              <p:cNvSpPr>
                <a:spLocks noChangeShapeType="1"/>
              </p:cNvSpPr>
              <p:nvPr/>
            </p:nvSpPr>
            <p:spPr bwMode="auto">
              <a:xfrm>
                <a:off x="3600"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1" name="Line 2147"/>
              <p:cNvSpPr>
                <a:spLocks noChangeShapeType="1"/>
              </p:cNvSpPr>
              <p:nvPr/>
            </p:nvSpPr>
            <p:spPr bwMode="auto">
              <a:xfrm flipH="1">
                <a:off x="3452" y="144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2" name="Line 2148"/>
              <p:cNvSpPr>
                <a:spLocks noChangeShapeType="1"/>
              </p:cNvSpPr>
              <p:nvPr/>
            </p:nvSpPr>
            <p:spPr bwMode="auto">
              <a:xfrm flipH="1">
                <a:off x="3452" y="1368"/>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33" name="Group 2149"/>
            <p:cNvGrpSpPr>
              <a:grpSpLocks/>
            </p:cNvGrpSpPr>
            <p:nvPr/>
          </p:nvGrpSpPr>
          <p:grpSpPr bwMode="auto">
            <a:xfrm>
              <a:off x="4748" y="1220"/>
              <a:ext cx="360" cy="360"/>
              <a:chOff x="4748" y="1220"/>
              <a:chExt cx="360" cy="360"/>
            </a:xfrm>
          </p:grpSpPr>
          <p:sp>
            <p:nvSpPr>
              <p:cNvPr id="248934" name="Rectangle 2150"/>
              <p:cNvSpPr>
                <a:spLocks noChangeArrowheads="1"/>
              </p:cNvSpPr>
              <p:nvPr/>
            </p:nvSpPr>
            <p:spPr bwMode="auto">
              <a:xfrm>
                <a:off x="4828" y="1300"/>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5" name="Line 2151"/>
              <p:cNvSpPr>
                <a:spLocks noChangeShapeType="1"/>
              </p:cNvSpPr>
              <p:nvPr/>
            </p:nvSpPr>
            <p:spPr bwMode="auto">
              <a:xfrm flipV="1">
                <a:off x="4896"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6" name="Line 2152"/>
              <p:cNvSpPr>
                <a:spLocks noChangeShapeType="1"/>
              </p:cNvSpPr>
              <p:nvPr/>
            </p:nvSpPr>
            <p:spPr bwMode="auto">
              <a:xfrm flipV="1">
                <a:off x="4968"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7" name="Line 2153"/>
              <p:cNvSpPr>
                <a:spLocks noChangeShapeType="1"/>
              </p:cNvSpPr>
              <p:nvPr/>
            </p:nvSpPr>
            <p:spPr bwMode="auto">
              <a:xfrm>
                <a:off x="5044" y="1368"/>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8" name="Line 2154"/>
              <p:cNvSpPr>
                <a:spLocks noChangeShapeType="1"/>
              </p:cNvSpPr>
              <p:nvPr/>
            </p:nvSpPr>
            <p:spPr bwMode="auto">
              <a:xfrm>
                <a:off x="5044" y="144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39" name="Line 2155"/>
              <p:cNvSpPr>
                <a:spLocks noChangeShapeType="1"/>
              </p:cNvSpPr>
              <p:nvPr/>
            </p:nvSpPr>
            <p:spPr bwMode="auto">
              <a:xfrm>
                <a:off x="4968"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0" name="Line 2156"/>
              <p:cNvSpPr>
                <a:spLocks noChangeShapeType="1"/>
              </p:cNvSpPr>
              <p:nvPr/>
            </p:nvSpPr>
            <p:spPr bwMode="auto">
              <a:xfrm>
                <a:off x="4896"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1" name="Line 2157"/>
              <p:cNvSpPr>
                <a:spLocks noChangeShapeType="1"/>
              </p:cNvSpPr>
              <p:nvPr/>
            </p:nvSpPr>
            <p:spPr bwMode="auto">
              <a:xfrm flipH="1">
                <a:off x="4748" y="144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2" name="Line 2158"/>
              <p:cNvSpPr>
                <a:spLocks noChangeShapeType="1"/>
              </p:cNvSpPr>
              <p:nvPr/>
            </p:nvSpPr>
            <p:spPr bwMode="auto">
              <a:xfrm flipH="1">
                <a:off x="4748" y="1368"/>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43" name="Group 2159"/>
            <p:cNvGrpSpPr>
              <a:grpSpLocks/>
            </p:cNvGrpSpPr>
            <p:nvPr/>
          </p:nvGrpSpPr>
          <p:grpSpPr bwMode="auto">
            <a:xfrm>
              <a:off x="4316" y="1220"/>
              <a:ext cx="360" cy="360"/>
              <a:chOff x="4316" y="1220"/>
              <a:chExt cx="360" cy="360"/>
            </a:xfrm>
          </p:grpSpPr>
          <p:sp>
            <p:nvSpPr>
              <p:cNvPr id="248944" name="Rectangle 2160"/>
              <p:cNvSpPr>
                <a:spLocks noChangeArrowheads="1"/>
              </p:cNvSpPr>
              <p:nvPr/>
            </p:nvSpPr>
            <p:spPr bwMode="auto">
              <a:xfrm>
                <a:off x="4396" y="1300"/>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5" name="Line 2161"/>
              <p:cNvSpPr>
                <a:spLocks noChangeShapeType="1"/>
              </p:cNvSpPr>
              <p:nvPr/>
            </p:nvSpPr>
            <p:spPr bwMode="auto">
              <a:xfrm flipV="1">
                <a:off x="4464"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6" name="Line 2162"/>
              <p:cNvSpPr>
                <a:spLocks noChangeShapeType="1"/>
              </p:cNvSpPr>
              <p:nvPr/>
            </p:nvSpPr>
            <p:spPr bwMode="auto">
              <a:xfrm flipV="1">
                <a:off x="4536" y="1220"/>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7" name="Line 2163"/>
              <p:cNvSpPr>
                <a:spLocks noChangeShapeType="1"/>
              </p:cNvSpPr>
              <p:nvPr/>
            </p:nvSpPr>
            <p:spPr bwMode="auto">
              <a:xfrm>
                <a:off x="4612" y="1368"/>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8" name="Line 2164"/>
              <p:cNvSpPr>
                <a:spLocks noChangeShapeType="1"/>
              </p:cNvSpPr>
              <p:nvPr/>
            </p:nvSpPr>
            <p:spPr bwMode="auto">
              <a:xfrm>
                <a:off x="4612" y="144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49" name="Line 2165"/>
              <p:cNvSpPr>
                <a:spLocks noChangeShapeType="1"/>
              </p:cNvSpPr>
              <p:nvPr/>
            </p:nvSpPr>
            <p:spPr bwMode="auto">
              <a:xfrm>
                <a:off x="4536"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0" name="Line 2166"/>
              <p:cNvSpPr>
                <a:spLocks noChangeShapeType="1"/>
              </p:cNvSpPr>
              <p:nvPr/>
            </p:nvSpPr>
            <p:spPr bwMode="auto">
              <a:xfrm>
                <a:off x="4464" y="1516"/>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1" name="Line 2167"/>
              <p:cNvSpPr>
                <a:spLocks noChangeShapeType="1"/>
              </p:cNvSpPr>
              <p:nvPr/>
            </p:nvSpPr>
            <p:spPr bwMode="auto">
              <a:xfrm flipH="1">
                <a:off x="4316" y="144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2" name="Line 2168"/>
              <p:cNvSpPr>
                <a:spLocks noChangeShapeType="1"/>
              </p:cNvSpPr>
              <p:nvPr/>
            </p:nvSpPr>
            <p:spPr bwMode="auto">
              <a:xfrm flipH="1">
                <a:off x="4316" y="1368"/>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53" name="Group 2169"/>
            <p:cNvGrpSpPr>
              <a:grpSpLocks/>
            </p:cNvGrpSpPr>
            <p:nvPr/>
          </p:nvGrpSpPr>
          <p:grpSpPr bwMode="auto">
            <a:xfrm>
              <a:off x="3884" y="1652"/>
              <a:ext cx="360" cy="360"/>
              <a:chOff x="3884" y="1652"/>
              <a:chExt cx="360" cy="360"/>
            </a:xfrm>
          </p:grpSpPr>
          <p:sp>
            <p:nvSpPr>
              <p:cNvPr id="248954" name="Rectangle 2170"/>
              <p:cNvSpPr>
                <a:spLocks noChangeArrowheads="1"/>
              </p:cNvSpPr>
              <p:nvPr/>
            </p:nvSpPr>
            <p:spPr bwMode="auto">
              <a:xfrm>
                <a:off x="3964" y="1732"/>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5" name="Line 2171"/>
              <p:cNvSpPr>
                <a:spLocks noChangeShapeType="1"/>
              </p:cNvSpPr>
              <p:nvPr/>
            </p:nvSpPr>
            <p:spPr bwMode="auto">
              <a:xfrm flipV="1">
                <a:off x="4032"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6" name="Line 2172"/>
              <p:cNvSpPr>
                <a:spLocks noChangeShapeType="1"/>
              </p:cNvSpPr>
              <p:nvPr/>
            </p:nvSpPr>
            <p:spPr bwMode="auto">
              <a:xfrm flipV="1">
                <a:off x="4104"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7" name="Line 2173"/>
              <p:cNvSpPr>
                <a:spLocks noChangeShapeType="1"/>
              </p:cNvSpPr>
              <p:nvPr/>
            </p:nvSpPr>
            <p:spPr bwMode="auto">
              <a:xfrm>
                <a:off x="4180" y="180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8" name="Line 2174"/>
              <p:cNvSpPr>
                <a:spLocks noChangeShapeType="1"/>
              </p:cNvSpPr>
              <p:nvPr/>
            </p:nvSpPr>
            <p:spPr bwMode="auto">
              <a:xfrm>
                <a:off x="4180" y="187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59" name="Line 2175"/>
              <p:cNvSpPr>
                <a:spLocks noChangeShapeType="1"/>
              </p:cNvSpPr>
              <p:nvPr/>
            </p:nvSpPr>
            <p:spPr bwMode="auto">
              <a:xfrm>
                <a:off x="4104"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0" name="Line 2176"/>
              <p:cNvSpPr>
                <a:spLocks noChangeShapeType="1"/>
              </p:cNvSpPr>
              <p:nvPr/>
            </p:nvSpPr>
            <p:spPr bwMode="auto">
              <a:xfrm>
                <a:off x="4032"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1" name="Line 2177"/>
              <p:cNvSpPr>
                <a:spLocks noChangeShapeType="1"/>
              </p:cNvSpPr>
              <p:nvPr/>
            </p:nvSpPr>
            <p:spPr bwMode="auto">
              <a:xfrm flipH="1">
                <a:off x="3884" y="187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2" name="Line 2178"/>
              <p:cNvSpPr>
                <a:spLocks noChangeShapeType="1"/>
              </p:cNvSpPr>
              <p:nvPr/>
            </p:nvSpPr>
            <p:spPr bwMode="auto">
              <a:xfrm flipH="1">
                <a:off x="3884" y="180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63" name="Group 2179"/>
            <p:cNvGrpSpPr>
              <a:grpSpLocks/>
            </p:cNvGrpSpPr>
            <p:nvPr/>
          </p:nvGrpSpPr>
          <p:grpSpPr bwMode="auto">
            <a:xfrm>
              <a:off x="3452" y="1652"/>
              <a:ext cx="360" cy="360"/>
              <a:chOff x="3452" y="1652"/>
              <a:chExt cx="360" cy="360"/>
            </a:xfrm>
          </p:grpSpPr>
          <p:sp>
            <p:nvSpPr>
              <p:cNvPr id="248964" name="Rectangle 2180"/>
              <p:cNvSpPr>
                <a:spLocks noChangeArrowheads="1"/>
              </p:cNvSpPr>
              <p:nvPr/>
            </p:nvSpPr>
            <p:spPr bwMode="auto">
              <a:xfrm>
                <a:off x="3532" y="1732"/>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5" name="Line 2181"/>
              <p:cNvSpPr>
                <a:spLocks noChangeShapeType="1"/>
              </p:cNvSpPr>
              <p:nvPr/>
            </p:nvSpPr>
            <p:spPr bwMode="auto">
              <a:xfrm flipV="1">
                <a:off x="3600"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6" name="Line 2182"/>
              <p:cNvSpPr>
                <a:spLocks noChangeShapeType="1"/>
              </p:cNvSpPr>
              <p:nvPr/>
            </p:nvSpPr>
            <p:spPr bwMode="auto">
              <a:xfrm flipV="1">
                <a:off x="3672"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7" name="Line 2183"/>
              <p:cNvSpPr>
                <a:spLocks noChangeShapeType="1"/>
              </p:cNvSpPr>
              <p:nvPr/>
            </p:nvSpPr>
            <p:spPr bwMode="auto">
              <a:xfrm>
                <a:off x="3748" y="180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8" name="Line 2184"/>
              <p:cNvSpPr>
                <a:spLocks noChangeShapeType="1"/>
              </p:cNvSpPr>
              <p:nvPr/>
            </p:nvSpPr>
            <p:spPr bwMode="auto">
              <a:xfrm>
                <a:off x="3748" y="187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69" name="Line 2185"/>
              <p:cNvSpPr>
                <a:spLocks noChangeShapeType="1"/>
              </p:cNvSpPr>
              <p:nvPr/>
            </p:nvSpPr>
            <p:spPr bwMode="auto">
              <a:xfrm>
                <a:off x="3672"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0" name="Line 2186"/>
              <p:cNvSpPr>
                <a:spLocks noChangeShapeType="1"/>
              </p:cNvSpPr>
              <p:nvPr/>
            </p:nvSpPr>
            <p:spPr bwMode="auto">
              <a:xfrm>
                <a:off x="3600"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1" name="Line 2187"/>
              <p:cNvSpPr>
                <a:spLocks noChangeShapeType="1"/>
              </p:cNvSpPr>
              <p:nvPr/>
            </p:nvSpPr>
            <p:spPr bwMode="auto">
              <a:xfrm flipH="1">
                <a:off x="3452" y="187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2" name="Line 2188"/>
              <p:cNvSpPr>
                <a:spLocks noChangeShapeType="1"/>
              </p:cNvSpPr>
              <p:nvPr/>
            </p:nvSpPr>
            <p:spPr bwMode="auto">
              <a:xfrm flipH="1">
                <a:off x="3452" y="180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73" name="Group 2189"/>
            <p:cNvGrpSpPr>
              <a:grpSpLocks/>
            </p:cNvGrpSpPr>
            <p:nvPr/>
          </p:nvGrpSpPr>
          <p:grpSpPr bwMode="auto">
            <a:xfrm>
              <a:off x="4748" y="1652"/>
              <a:ext cx="360" cy="360"/>
              <a:chOff x="4748" y="1652"/>
              <a:chExt cx="360" cy="360"/>
            </a:xfrm>
          </p:grpSpPr>
          <p:sp>
            <p:nvSpPr>
              <p:cNvPr id="248974" name="Rectangle 2190"/>
              <p:cNvSpPr>
                <a:spLocks noChangeArrowheads="1"/>
              </p:cNvSpPr>
              <p:nvPr/>
            </p:nvSpPr>
            <p:spPr bwMode="auto">
              <a:xfrm>
                <a:off x="4828" y="1732"/>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5" name="Line 2191"/>
              <p:cNvSpPr>
                <a:spLocks noChangeShapeType="1"/>
              </p:cNvSpPr>
              <p:nvPr/>
            </p:nvSpPr>
            <p:spPr bwMode="auto">
              <a:xfrm flipV="1">
                <a:off x="4896"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6" name="Line 2192"/>
              <p:cNvSpPr>
                <a:spLocks noChangeShapeType="1"/>
              </p:cNvSpPr>
              <p:nvPr/>
            </p:nvSpPr>
            <p:spPr bwMode="auto">
              <a:xfrm flipV="1">
                <a:off x="4968"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7" name="Line 2193"/>
              <p:cNvSpPr>
                <a:spLocks noChangeShapeType="1"/>
              </p:cNvSpPr>
              <p:nvPr/>
            </p:nvSpPr>
            <p:spPr bwMode="auto">
              <a:xfrm>
                <a:off x="5044" y="180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8" name="Line 2194"/>
              <p:cNvSpPr>
                <a:spLocks noChangeShapeType="1"/>
              </p:cNvSpPr>
              <p:nvPr/>
            </p:nvSpPr>
            <p:spPr bwMode="auto">
              <a:xfrm>
                <a:off x="5044" y="187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79" name="Line 2195"/>
              <p:cNvSpPr>
                <a:spLocks noChangeShapeType="1"/>
              </p:cNvSpPr>
              <p:nvPr/>
            </p:nvSpPr>
            <p:spPr bwMode="auto">
              <a:xfrm>
                <a:off x="4968"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0" name="Line 2196"/>
              <p:cNvSpPr>
                <a:spLocks noChangeShapeType="1"/>
              </p:cNvSpPr>
              <p:nvPr/>
            </p:nvSpPr>
            <p:spPr bwMode="auto">
              <a:xfrm>
                <a:off x="4896"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1" name="Line 2197"/>
              <p:cNvSpPr>
                <a:spLocks noChangeShapeType="1"/>
              </p:cNvSpPr>
              <p:nvPr/>
            </p:nvSpPr>
            <p:spPr bwMode="auto">
              <a:xfrm flipH="1">
                <a:off x="4748" y="187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2" name="Line 2198"/>
              <p:cNvSpPr>
                <a:spLocks noChangeShapeType="1"/>
              </p:cNvSpPr>
              <p:nvPr/>
            </p:nvSpPr>
            <p:spPr bwMode="auto">
              <a:xfrm flipH="1">
                <a:off x="4748" y="180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83" name="Group 2199"/>
            <p:cNvGrpSpPr>
              <a:grpSpLocks/>
            </p:cNvGrpSpPr>
            <p:nvPr/>
          </p:nvGrpSpPr>
          <p:grpSpPr bwMode="auto">
            <a:xfrm>
              <a:off x="4316" y="1652"/>
              <a:ext cx="360" cy="360"/>
              <a:chOff x="4316" y="1652"/>
              <a:chExt cx="360" cy="360"/>
            </a:xfrm>
          </p:grpSpPr>
          <p:sp>
            <p:nvSpPr>
              <p:cNvPr id="248984" name="Rectangle 2200"/>
              <p:cNvSpPr>
                <a:spLocks noChangeArrowheads="1"/>
              </p:cNvSpPr>
              <p:nvPr/>
            </p:nvSpPr>
            <p:spPr bwMode="auto">
              <a:xfrm>
                <a:off x="4396" y="1732"/>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5" name="Line 2201"/>
              <p:cNvSpPr>
                <a:spLocks noChangeShapeType="1"/>
              </p:cNvSpPr>
              <p:nvPr/>
            </p:nvSpPr>
            <p:spPr bwMode="auto">
              <a:xfrm flipV="1">
                <a:off x="4464"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6" name="Line 2202"/>
              <p:cNvSpPr>
                <a:spLocks noChangeShapeType="1"/>
              </p:cNvSpPr>
              <p:nvPr/>
            </p:nvSpPr>
            <p:spPr bwMode="auto">
              <a:xfrm flipV="1">
                <a:off x="4536" y="1652"/>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7" name="Line 2203"/>
              <p:cNvSpPr>
                <a:spLocks noChangeShapeType="1"/>
              </p:cNvSpPr>
              <p:nvPr/>
            </p:nvSpPr>
            <p:spPr bwMode="auto">
              <a:xfrm>
                <a:off x="4612" y="1800"/>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8" name="Line 2204"/>
              <p:cNvSpPr>
                <a:spLocks noChangeShapeType="1"/>
              </p:cNvSpPr>
              <p:nvPr/>
            </p:nvSpPr>
            <p:spPr bwMode="auto">
              <a:xfrm>
                <a:off x="4612" y="187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89" name="Line 2205"/>
              <p:cNvSpPr>
                <a:spLocks noChangeShapeType="1"/>
              </p:cNvSpPr>
              <p:nvPr/>
            </p:nvSpPr>
            <p:spPr bwMode="auto">
              <a:xfrm>
                <a:off x="4536"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0" name="Line 2206"/>
              <p:cNvSpPr>
                <a:spLocks noChangeShapeType="1"/>
              </p:cNvSpPr>
              <p:nvPr/>
            </p:nvSpPr>
            <p:spPr bwMode="auto">
              <a:xfrm>
                <a:off x="4464" y="1948"/>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1" name="Line 2207"/>
              <p:cNvSpPr>
                <a:spLocks noChangeShapeType="1"/>
              </p:cNvSpPr>
              <p:nvPr/>
            </p:nvSpPr>
            <p:spPr bwMode="auto">
              <a:xfrm flipH="1">
                <a:off x="4316" y="187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2" name="Line 2208"/>
              <p:cNvSpPr>
                <a:spLocks noChangeShapeType="1"/>
              </p:cNvSpPr>
              <p:nvPr/>
            </p:nvSpPr>
            <p:spPr bwMode="auto">
              <a:xfrm flipH="1">
                <a:off x="4316" y="1800"/>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8993" name="Group 2209"/>
            <p:cNvGrpSpPr>
              <a:grpSpLocks/>
            </p:cNvGrpSpPr>
            <p:nvPr/>
          </p:nvGrpSpPr>
          <p:grpSpPr bwMode="auto">
            <a:xfrm>
              <a:off x="3884" y="2084"/>
              <a:ext cx="360" cy="360"/>
              <a:chOff x="3884" y="2084"/>
              <a:chExt cx="360" cy="360"/>
            </a:xfrm>
          </p:grpSpPr>
          <p:sp>
            <p:nvSpPr>
              <p:cNvPr id="248994" name="Rectangle 2210"/>
              <p:cNvSpPr>
                <a:spLocks noChangeArrowheads="1"/>
              </p:cNvSpPr>
              <p:nvPr/>
            </p:nvSpPr>
            <p:spPr bwMode="auto">
              <a:xfrm>
                <a:off x="3964" y="2164"/>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5" name="Line 2211"/>
              <p:cNvSpPr>
                <a:spLocks noChangeShapeType="1"/>
              </p:cNvSpPr>
              <p:nvPr/>
            </p:nvSpPr>
            <p:spPr bwMode="auto">
              <a:xfrm flipV="1">
                <a:off x="4032"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6" name="Line 2212"/>
              <p:cNvSpPr>
                <a:spLocks noChangeShapeType="1"/>
              </p:cNvSpPr>
              <p:nvPr/>
            </p:nvSpPr>
            <p:spPr bwMode="auto">
              <a:xfrm flipV="1">
                <a:off x="4104"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7" name="Line 2213"/>
              <p:cNvSpPr>
                <a:spLocks noChangeShapeType="1"/>
              </p:cNvSpPr>
              <p:nvPr/>
            </p:nvSpPr>
            <p:spPr bwMode="auto">
              <a:xfrm>
                <a:off x="4180" y="223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8" name="Line 2214"/>
              <p:cNvSpPr>
                <a:spLocks noChangeShapeType="1"/>
              </p:cNvSpPr>
              <p:nvPr/>
            </p:nvSpPr>
            <p:spPr bwMode="auto">
              <a:xfrm>
                <a:off x="4180" y="230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8999" name="Line 2215"/>
              <p:cNvSpPr>
                <a:spLocks noChangeShapeType="1"/>
              </p:cNvSpPr>
              <p:nvPr/>
            </p:nvSpPr>
            <p:spPr bwMode="auto">
              <a:xfrm>
                <a:off x="4104"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0" name="Line 2216"/>
              <p:cNvSpPr>
                <a:spLocks noChangeShapeType="1"/>
              </p:cNvSpPr>
              <p:nvPr/>
            </p:nvSpPr>
            <p:spPr bwMode="auto">
              <a:xfrm>
                <a:off x="4032"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1" name="Line 2217"/>
              <p:cNvSpPr>
                <a:spLocks noChangeShapeType="1"/>
              </p:cNvSpPr>
              <p:nvPr/>
            </p:nvSpPr>
            <p:spPr bwMode="auto">
              <a:xfrm flipH="1">
                <a:off x="3884" y="230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2" name="Line 2218"/>
              <p:cNvSpPr>
                <a:spLocks noChangeShapeType="1"/>
              </p:cNvSpPr>
              <p:nvPr/>
            </p:nvSpPr>
            <p:spPr bwMode="auto">
              <a:xfrm flipH="1">
                <a:off x="3884" y="223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03" name="Group 2219"/>
            <p:cNvGrpSpPr>
              <a:grpSpLocks/>
            </p:cNvGrpSpPr>
            <p:nvPr/>
          </p:nvGrpSpPr>
          <p:grpSpPr bwMode="auto">
            <a:xfrm>
              <a:off x="3452" y="2084"/>
              <a:ext cx="360" cy="360"/>
              <a:chOff x="3452" y="2084"/>
              <a:chExt cx="360" cy="360"/>
            </a:xfrm>
          </p:grpSpPr>
          <p:sp>
            <p:nvSpPr>
              <p:cNvPr id="249004" name="Rectangle 2220"/>
              <p:cNvSpPr>
                <a:spLocks noChangeArrowheads="1"/>
              </p:cNvSpPr>
              <p:nvPr/>
            </p:nvSpPr>
            <p:spPr bwMode="auto">
              <a:xfrm>
                <a:off x="3532" y="2164"/>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5" name="Line 2221"/>
              <p:cNvSpPr>
                <a:spLocks noChangeShapeType="1"/>
              </p:cNvSpPr>
              <p:nvPr/>
            </p:nvSpPr>
            <p:spPr bwMode="auto">
              <a:xfrm flipV="1">
                <a:off x="3600"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6" name="Line 2222"/>
              <p:cNvSpPr>
                <a:spLocks noChangeShapeType="1"/>
              </p:cNvSpPr>
              <p:nvPr/>
            </p:nvSpPr>
            <p:spPr bwMode="auto">
              <a:xfrm flipV="1">
                <a:off x="3672"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7" name="Line 2223"/>
              <p:cNvSpPr>
                <a:spLocks noChangeShapeType="1"/>
              </p:cNvSpPr>
              <p:nvPr/>
            </p:nvSpPr>
            <p:spPr bwMode="auto">
              <a:xfrm>
                <a:off x="3748" y="223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8" name="Line 2224"/>
              <p:cNvSpPr>
                <a:spLocks noChangeShapeType="1"/>
              </p:cNvSpPr>
              <p:nvPr/>
            </p:nvSpPr>
            <p:spPr bwMode="auto">
              <a:xfrm>
                <a:off x="3748" y="230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09" name="Line 2225"/>
              <p:cNvSpPr>
                <a:spLocks noChangeShapeType="1"/>
              </p:cNvSpPr>
              <p:nvPr/>
            </p:nvSpPr>
            <p:spPr bwMode="auto">
              <a:xfrm>
                <a:off x="3672"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0" name="Line 2226"/>
              <p:cNvSpPr>
                <a:spLocks noChangeShapeType="1"/>
              </p:cNvSpPr>
              <p:nvPr/>
            </p:nvSpPr>
            <p:spPr bwMode="auto">
              <a:xfrm>
                <a:off x="3600"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1" name="Line 2227"/>
              <p:cNvSpPr>
                <a:spLocks noChangeShapeType="1"/>
              </p:cNvSpPr>
              <p:nvPr/>
            </p:nvSpPr>
            <p:spPr bwMode="auto">
              <a:xfrm flipH="1">
                <a:off x="3452" y="230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2" name="Line 2228"/>
              <p:cNvSpPr>
                <a:spLocks noChangeShapeType="1"/>
              </p:cNvSpPr>
              <p:nvPr/>
            </p:nvSpPr>
            <p:spPr bwMode="auto">
              <a:xfrm flipH="1">
                <a:off x="3452" y="223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13" name="Group 2229"/>
            <p:cNvGrpSpPr>
              <a:grpSpLocks/>
            </p:cNvGrpSpPr>
            <p:nvPr/>
          </p:nvGrpSpPr>
          <p:grpSpPr bwMode="auto">
            <a:xfrm>
              <a:off x="4748" y="2084"/>
              <a:ext cx="360" cy="360"/>
              <a:chOff x="4748" y="2084"/>
              <a:chExt cx="360" cy="360"/>
            </a:xfrm>
          </p:grpSpPr>
          <p:sp>
            <p:nvSpPr>
              <p:cNvPr id="249014" name="Rectangle 2230"/>
              <p:cNvSpPr>
                <a:spLocks noChangeArrowheads="1"/>
              </p:cNvSpPr>
              <p:nvPr/>
            </p:nvSpPr>
            <p:spPr bwMode="auto">
              <a:xfrm>
                <a:off x="4828" y="2164"/>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5" name="Line 2231"/>
              <p:cNvSpPr>
                <a:spLocks noChangeShapeType="1"/>
              </p:cNvSpPr>
              <p:nvPr/>
            </p:nvSpPr>
            <p:spPr bwMode="auto">
              <a:xfrm flipV="1">
                <a:off x="4896"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6" name="Line 2232"/>
              <p:cNvSpPr>
                <a:spLocks noChangeShapeType="1"/>
              </p:cNvSpPr>
              <p:nvPr/>
            </p:nvSpPr>
            <p:spPr bwMode="auto">
              <a:xfrm flipV="1">
                <a:off x="4968"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7" name="Line 2233"/>
              <p:cNvSpPr>
                <a:spLocks noChangeShapeType="1"/>
              </p:cNvSpPr>
              <p:nvPr/>
            </p:nvSpPr>
            <p:spPr bwMode="auto">
              <a:xfrm>
                <a:off x="5044" y="223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8" name="Line 2234"/>
              <p:cNvSpPr>
                <a:spLocks noChangeShapeType="1"/>
              </p:cNvSpPr>
              <p:nvPr/>
            </p:nvSpPr>
            <p:spPr bwMode="auto">
              <a:xfrm>
                <a:off x="5044" y="230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19" name="Line 2235"/>
              <p:cNvSpPr>
                <a:spLocks noChangeShapeType="1"/>
              </p:cNvSpPr>
              <p:nvPr/>
            </p:nvSpPr>
            <p:spPr bwMode="auto">
              <a:xfrm>
                <a:off x="4968"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0" name="Line 2236"/>
              <p:cNvSpPr>
                <a:spLocks noChangeShapeType="1"/>
              </p:cNvSpPr>
              <p:nvPr/>
            </p:nvSpPr>
            <p:spPr bwMode="auto">
              <a:xfrm>
                <a:off x="4896"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1" name="Line 2237"/>
              <p:cNvSpPr>
                <a:spLocks noChangeShapeType="1"/>
              </p:cNvSpPr>
              <p:nvPr/>
            </p:nvSpPr>
            <p:spPr bwMode="auto">
              <a:xfrm flipH="1">
                <a:off x="4748" y="230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2" name="Line 2238"/>
              <p:cNvSpPr>
                <a:spLocks noChangeShapeType="1"/>
              </p:cNvSpPr>
              <p:nvPr/>
            </p:nvSpPr>
            <p:spPr bwMode="auto">
              <a:xfrm flipH="1">
                <a:off x="4748" y="223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23" name="Group 2239"/>
            <p:cNvGrpSpPr>
              <a:grpSpLocks/>
            </p:cNvGrpSpPr>
            <p:nvPr/>
          </p:nvGrpSpPr>
          <p:grpSpPr bwMode="auto">
            <a:xfrm>
              <a:off x="4316" y="2084"/>
              <a:ext cx="360" cy="360"/>
              <a:chOff x="4316" y="2084"/>
              <a:chExt cx="360" cy="360"/>
            </a:xfrm>
          </p:grpSpPr>
          <p:sp>
            <p:nvSpPr>
              <p:cNvPr id="249024" name="Rectangle 2240"/>
              <p:cNvSpPr>
                <a:spLocks noChangeArrowheads="1"/>
              </p:cNvSpPr>
              <p:nvPr/>
            </p:nvSpPr>
            <p:spPr bwMode="auto">
              <a:xfrm>
                <a:off x="4396" y="2164"/>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5" name="Line 2241"/>
              <p:cNvSpPr>
                <a:spLocks noChangeShapeType="1"/>
              </p:cNvSpPr>
              <p:nvPr/>
            </p:nvSpPr>
            <p:spPr bwMode="auto">
              <a:xfrm flipV="1">
                <a:off x="4464"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6" name="Line 2242"/>
              <p:cNvSpPr>
                <a:spLocks noChangeShapeType="1"/>
              </p:cNvSpPr>
              <p:nvPr/>
            </p:nvSpPr>
            <p:spPr bwMode="auto">
              <a:xfrm flipV="1">
                <a:off x="4536" y="2084"/>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7" name="Line 2243"/>
              <p:cNvSpPr>
                <a:spLocks noChangeShapeType="1"/>
              </p:cNvSpPr>
              <p:nvPr/>
            </p:nvSpPr>
            <p:spPr bwMode="auto">
              <a:xfrm>
                <a:off x="4612" y="2232"/>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8" name="Line 2244"/>
              <p:cNvSpPr>
                <a:spLocks noChangeShapeType="1"/>
              </p:cNvSpPr>
              <p:nvPr/>
            </p:nvSpPr>
            <p:spPr bwMode="auto">
              <a:xfrm>
                <a:off x="4612" y="230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29" name="Line 2245"/>
              <p:cNvSpPr>
                <a:spLocks noChangeShapeType="1"/>
              </p:cNvSpPr>
              <p:nvPr/>
            </p:nvSpPr>
            <p:spPr bwMode="auto">
              <a:xfrm>
                <a:off x="4536"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0" name="Line 2246"/>
              <p:cNvSpPr>
                <a:spLocks noChangeShapeType="1"/>
              </p:cNvSpPr>
              <p:nvPr/>
            </p:nvSpPr>
            <p:spPr bwMode="auto">
              <a:xfrm>
                <a:off x="4464" y="2380"/>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1" name="Line 2247"/>
              <p:cNvSpPr>
                <a:spLocks noChangeShapeType="1"/>
              </p:cNvSpPr>
              <p:nvPr/>
            </p:nvSpPr>
            <p:spPr bwMode="auto">
              <a:xfrm flipH="1">
                <a:off x="4316" y="230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2" name="Line 2248"/>
              <p:cNvSpPr>
                <a:spLocks noChangeShapeType="1"/>
              </p:cNvSpPr>
              <p:nvPr/>
            </p:nvSpPr>
            <p:spPr bwMode="auto">
              <a:xfrm flipH="1">
                <a:off x="4316" y="2232"/>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33" name="Group 2249"/>
            <p:cNvGrpSpPr>
              <a:grpSpLocks/>
            </p:cNvGrpSpPr>
            <p:nvPr/>
          </p:nvGrpSpPr>
          <p:grpSpPr bwMode="auto">
            <a:xfrm>
              <a:off x="3884" y="2516"/>
              <a:ext cx="360" cy="360"/>
              <a:chOff x="3884" y="2516"/>
              <a:chExt cx="360" cy="360"/>
            </a:xfrm>
          </p:grpSpPr>
          <p:sp>
            <p:nvSpPr>
              <p:cNvPr id="249034" name="Rectangle 2250"/>
              <p:cNvSpPr>
                <a:spLocks noChangeArrowheads="1"/>
              </p:cNvSpPr>
              <p:nvPr/>
            </p:nvSpPr>
            <p:spPr bwMode="auto">
              <a:xfrm>
                <a:off x="3964" y="2596"/>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5" name="Line 2251"/>
              <p:cNvSpPr>
                <a:spLocks noChangeShapeType="1"/>
              </p:cNvSpPr>
              <p:nvPr/>
            </p:nvSpPr>
            <p:spPr bwMode="auto">
              <a:xfrm flipV="1">
                <a:off x="4032"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6" name="Line 2252"/>
              <p:cNvSpPr>
                <a:spLocks noChangeShapeType="1"/>
              </p:cNvSpPr>
              <p:nvPr/>
            </p:nvSpPr>
            <p:spPr bwMode="auto">
              <a:xfrm flipV="1">
                <a:off x="4104"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7" name="Line 2253"/>
              <p:cNvSpPr>
                <a:spLocks noChangeShapeType="1"/>
              </p:cNvSpPr>
              <p:nvPr/>
            </p:nvSpPr>
            <p:spPr bwMode="auto">
              <a:xfrm>
                <a:off x="4180" y="266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8" name="Line 2254"/>
              <p:cNvSpPr>
                <a:spLocks noChangeShapeType="1"/>
              </p:cNvSpPr>
              <p:nvPr/>
            </p:nvSpPr>
            <p:spPr bwMode="auto">
              <a:xfrm>
                <a:off x="4180" y="2736"/>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39" name="Line 2255"/>
              <p:cNvSpPr>
                <a:spLocks noChangeShapeType="1"/>
              </p:cNvSpPr>
              <p:nvPr/>
            </p:nvSpPr>
            <p:spPr bwMode="auto">
              <a:xfrm>
                <a:off x="4104"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0" name="Line 2256"/>
              <p:cNvSpPr>
                <a:spLocks noChangeShapeType="1"/>
              </p:cNvSpPr>
              <p:nvPr/>
            </p:nvSpPr>
            <p:spPr bwMode="auto">
              <a:xfrm>
                <a:off x="4032"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1" name="Line 2257"/>
              <p:cNvSpPr>
                <a:spLocks noChangeShapeType="1"/>
              </p:cNvSpPr>
              <p:nvPr/>
            </p:nvSpPr>
            <p:spPr bwMode="auto">
              <a:xfrm flipH="1">
                <a:off x="3884" y="2736"/>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2" name="Line 2258"/>
              <p:cNvSpPr>
                <a:spLocks noChangeShapeType="1"/>
              </p:cNvSpPr>
              <p:nvPr/>
            </p:nvSpPr>
            <p:spPr bwMode="auto">
              <a:xfrm flipH="1">
                <a:off x="3884" y="266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43" name="Group 2259"/>
            <p:cNvGrpSpPr>
              <a:grpSpLocks/>
            </p:cNvGrpSpPr>
            <p:nvPr/>
          </p:nvGrpSpPr>
          <p:grpSpPr bwMode="auto">
            <a:xfrm>
              <a:off x="3452" y="2516"/>
              <a:ext cx="360" cy="360"/>
              <a:chOff x="3452" y="2516"/>
              <a:chExt cx="360" cy="360"/>
            </a:xfrm>
          </p:grpSpPr>
          <p:sp>
            <p:nvSpPr>
              <p:cNvPr id="249044" name="Rectangle 2260"/>
              <p:cNvSpPr>
                <a:spLocks noChangeArrowheads="1"/>
              </p:cNvSpPr>
              <p:nvPr/>
            </p:nvSpPr>
            <p:spPr bwMode="auto">
              <a:xfrm>
                <a:off x="3532" y="2596"/>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5" name="Line 2261"/>
              <p:cNvSpPr>
                <a:spLocks noChangeShapeType="1"/>
              </p:cNvSpPr>
              <p:nvPr/>
            </p:nvSpPr>
            <p:spPr bwMode="auto">
              <a:xfrm flipV="1">
                <a:off x="3600"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6" name="Line 2262"/>
              <p:cNvSpPr>
                <a:spLocks noChangeShapeType="1"/>
              </p:cNvSpPr>
              <p:nvPr/>
            </p:nvSpPr>
            <p:spPr bwMode="auto">
              <a:xfrm flipV="1">
                <a:off x="3672"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7" name="Line 2263"/>
              <p:cNvSpPr>
                <a:spLocks noChangeShapeType="1"/>
              </p:cNvSpPr>
              <p:nvPr/>
            </p:nvSpPr>
            <p:spPr bwMode="auto">
              <a:xfrm>
                <a:off x="3748" y="266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8" name="Line 2264"/>
              <p:cNvSpPr>
                <a:spLocks noChangeShapeType="1"/>
              </p:cNvSpPr>
              <p:nvPr/>
            </p:nvSpPr>
            <p:spPr bwMode="auto">
              <a:xfrm>
                <a:off x="3748" y="2736"/>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49" name="Line 2265"/>
              <p:cNvSpPr>
                <a:spLocks noChangeShapeType="1"/>
              </p:cNvSpPr>
              <p:nvPr/>
            </p:nvSpPr>
            <p:spPr bwMode="auto">
              <a:xfrm>
                <a:off x="3672"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0" name="Line 2266"/>
              <p:cNvSpPr>
                <a:spLocks noChangeShapeType="1"/>
              </p:cNvSpPr>
              <p:nvPr/>
            </p:nvSpPr>
            <p:spPr bwMode="auto">
              <a:xfrm>
                <a:off x="3600"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1" name="Line 2267"/>
              <p:cNvSpPr>
                <a:spLocks noChangeShapeType="1"/>
              </p:cNvSpPr>
              <p:nvPr/>
            </p:nvSpPr>
            <p:spPr bwMode="auto">
              <a:xfrm flipH="1">
                <a:off x="3452" y="2736"/>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2" name="Line 2268"/>
              <p:cNvSpPr>
                <a:spLocks noChangeShapeType="1"/>
              </p:cNvSpPr>
              <p:nvPr/>
            </p:nvSpPr>
            <p:spPr bwMode="auto">
              <a:xfrm flipH="1">
                <a:off x="3452" y="266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53" name="Group 2269"/>
            <p:cNvGrpSpPr>
              <a:grpSpLocks/>
            </p:cNvGrpSpPr>
            <p:nvPr/>
          </p:nvGrpSpPr>
          <p:grpSpPr bwMode="auto">
            <a:xfrm>
              <a:off x="4748" y="2516"/>
              <a:ext cx="360" cy="360"/>
              <a:chOff x="4748" y="2516"/>
              <a:chExt cx="360" cy="360"/>
            </a:xfrm>
          </p:grpSpPr>
          <p:sp>
            <p:nvSpPr>
              <p:cNvPr id="249054" name="Rectangle 2270"/>
              <p:cNvSpPr>
                <a:spLocks noChangeArrowheads="1"/>
              </p:cNvSpPr>
              <p:nvPr/>
            </p:nvSpPr>
            <p:spPr bwMode="auto">
              <a:xfrm>
                <a:off x="4828" y="2596"/>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5" name="Line 2271"/>
              <p:cNvSpPr>
                <a:spLocks noChangeShapeType="1"/>
              </p:cNvSpPr>
              <p:nvPr/>
            </p:nvSpPr>
            <p:spPr bwMode="auto">
              <a:xfrm flipV="1">
                <a:off x="4896"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6" name="Line 2272"/>
              <p:cNvSpPr>
                <a:spLocks noChangeShapeType="1"/>
              </p:cNvSpPr>
              <p:nvPr/>
            </p:nvSpPr>
            <p:spPr bwMode="auto">
              <a:xfrm flipV="1">
                <a:off x="4968"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7" name="Line 2273"/>
              <p:cNvSpPr>
                <a:spLocks noChangeShapeType="1"/>
              </p:cNvSpPr>
              <p:nvPr/>
            </p:nvSpPr>
            <p:spPr bwMode="auto">
              <a:xfrm>
                <a:off x="5044" y="266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8" name="Line 2274"/>
              <p:cNvSpPr>
                <a:spLocks noChangeShapeType="1"/>
              </p:cNvSpPr>
              <p:nvPr/>
            </p:nvSpPr>
            <p:spPr bwMode="auto">
              <a:xfrm>
                <a:off x="5044" y="2736"/>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59" name="Line 2275"/>
              <p:cNvSpPr>
                <a:spLocks noChangeShapeType="1"/>
              </p:cNvSpPr>
              <p:nvPr/>
            </p:nvSpPr>
            <p:spPr bwMode="auto">
              <a:xfrm>
                <a:off x="4968"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0" name="Line 2276"/>
              <p:cNvSpPr>
                <a:spLocks noChangeShapeType="1"/>
              </p:cNvSpPr>
              <p:nvPr/>
            </p:nvSpPr>
            <p:spPr bwMode="auto">
              <a:xfrm>
                <a:off x="4896"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1" name="Line 2277"/>
              <p:cNvSpPr>
                <a:spLocks noChangeShapeType="1"/>
              </p:cNvSpPr>
              <p:nvPr/>
            </p:nvSpPr>
            <p:spPr bwMode="auto">
              <a:xfrm flipH="1">
                <a:off x="4748" y="2736"/>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2" name="Line 2278"/>
              <p:cNvSpPr>
                <a:spLocks noChangeShapeType="1"/>
              </p:cNvSpPr>
              <p:nvPr/>
            </p:nvSpPr>
            <p:spPr bwMode="auto">
              <a:xfrm flipH="1">
                <a:off x="4748" y="266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nvGrpSpPr>
            <p:cNvPr id="249063" name="Group 2279"/>
            <p:cNvGrpSpPr>
              <a:grpSpLocks/>
            </p:cNvGrpSpPr>
            <p:nvPr/>
          </p:nvGrpSpPr>
          <p:grpSpPr bwMode="auto">
            <a:xfrm>
              <a:off x="4316" y="2516"/>
              <a:ext cx="360" cy="360"/>
              <a:chOff x="4316" y="2516"/>
              <a:chExt cx="360" cy="360"/>
            </a:xfrm>
          </p:grpSpPr>
          <p:sp>
            <p:nvSpPr>
              <p:cNvPr id="249064" name="Rectangle 2280"/>
              <p:cNvSpPr>
                <a:spLocks noChangeArrowheads="1"/>
              </p:cNvSpPr>
              <p:nvPr/>
            </p:nvSpPr>
            <p:spPr bwMode="auto">
              <a:xfrm>
                <a:off x="4396" y="2596"/>
                <a:ext cx="216" cy="216"/>
              </a:xfrm>
              <a:prstGeom prst="rect">
                <a:avLst/>
              </a:prstGeom>
              <a:solidFill>
                <a:srgbClr val="FFFFFF"/>
              </a:solidFill>
              <a:ln w="12700">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5" name="Line 2281"/>
              <p:cNvSpPr>
                <a:spLocks noChangeShapeType="1"/>
              </p:cNvSpPr>
              <p:nvPr/>
            </p:nvSpPr>
            <p:spPr bwMode="auto">
              <a:xfrm flipV="1">
                <a:off x="4464"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6" name="Line 2282"/>
              <p:cNvSpPr>
                <a:spLocks noChangeShapeType="1"/>
              </p:cNvSpPr>
              <p:nvPr/>
            </p:nvSpPr>
            <p:spPr bwMode="auto">
              <a:xfrm flipV="1">
                <a:off x="4536" y="2516"/>
                <a:ext cx="0" cy="8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7" name="Line 2283"/>
              <p:cNvSpPr>
                <a:spLocks noChangeShapeType="1"/>
              </p:cNvSpPr>
              <p:nvPr/>
            </p:nvSpPr>
            <p:spPr bwMode="auto">
              <a:xfrm>
                <a:off x="4612" y="2664"/>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8" name="Line 2284"/>
              <p:cNvSpPr>
                <a:spLocks noChangeShapeType="1"/>
              </p:cNvSpPr>
              <p:nvPr/>
            </p:nvSpPr>
            <p:spPr bwMode="auto">
              <a:xfrm>
                <a:off x="4612" y="2736"/>
                <a:ext cx="64"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69" name="Line 2285"/>
              <p:cNvSpPr>
                <a:spLocks noChangeShapeType="1"/>
              </p:cNvSpPr>
              <p:nvPr/>
            </p:nvSpPr>
            <p:spPr bwMode="auto">
              <a:xfrm>
                <a:off x="4536"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70" name="Line 2286"/>
              <p:cNvSpPr>
                <a:spLocks noChangeShapeType="1"/>
              </p:cNvSpPr>
              <p:nvPr/>
            </p:nvSpPr>
            <p:spPr bwMode="auto">
              <a:xfrm>
                <a:off x="4464" y="2812"/>
                <a:ext cx="0" cy="64"/>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71" name="Line 2287"/>
              <p:cNvSpPr>
                <a:spLocks noChangeShapeType="1"/>
              </p:cNvSpPr>
              <p:nvPr/>
            </p:nvSpPr>
            <p:spPr bwMode="auto">
              <a:xfrm flipH="1">
                <a:off x="4316" y="2736"/>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72" name="Line 2288"/>
              <p:cNvSpPr>
                <a:spLocks noChangeShapeType="1"/>
              </p:cNvSpPr>
              <p:nvPr/>
            </p:nvSpPr>
            <p:spPr bwMode="auto">
              <a:xfrm flipH="1">
                <a:off x="4316" y="2664"/>
                <a:ext cx="80" cy="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grpSp>
      </p:grpSp>
      <p:sp>
        <p:nvSpPr>
          <p:cNvPr id="249073" name="Rectangle 2289"/>
          <p:cNvSpPr>
            <a:spLocks noChangeArrowheads="1"/>
          </p:cNvSpPr>
          <p:nvPr/>
        </p:nvSpPr>
        <p:spPr bwMode="auto">
          <a:xfrm>
            <a:off x="1820721" y="4939766"/>
            <a:ext cx="8550559" cy="1103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806" tIns="26643" rIns="18806" bIns="26643"/>
          <a:lstStyle>
            <a:lvl1pPr algn="l">
              <a:tabLst>
                <a:tab pos="457200" algn="l"/>
                <a:tab pos="914400" algn="l"/>
                <a:tab pos="1371600" algn="l"/>
              </a:tabLst>
              <a:defRPr sz="2400">
                <a:solidFill>
                  <a:schemeClr val="tx1"/>
                </a:solidFill>
                <a:latin typeface="Times New Roman" panose="02020603050405020304" pitchFamily="18" charset="0"/>
              </a:defRPr>
            </a:lvl1pPr>
            <a:lvl2pPr algn="l">
              <a:tabLst>
                <a:tab pos="457200" algn="l"/>
                <a:tab pos="914400" algn="l"/>
                <a:tab pos="1371600" algn="l"/>
              </a:tabLst>
              <a:defRPr sz="2400">
                <a:solidFill>
                  <a:schemeClr val="tx1"/>
                </a:solidFill>
                <a:latin typeface="Times New Roman" panose="02020603050405020304" pitchFamily="18" charset="0"/>
              </a:defRPr>
            </a:lvl2pPr>
            <a:lvl3pPr algn="l">
              <a:tabLst>
                <a:tab pos="457200" algn="l"/>
                <a:tab pos="914400" algn="l"/>
                <a:tab pos="1371600" algn="l"/>
              </a:tabLst>
              <a:defRPr sz="2400">
                <a:solidFill>
                  <a:schemeClr val="tx1"/>
                </a:solidFill>
                <a:latin typeface="Times New Roman" panose="02020603050405020304" pitchFamily="18" charset="0"/>
              </a:defRPr>
            </a:lvl3pPr>
            <a:lvl4pPr algn="l">
              <a:tabLst>
                <a:tab pos="457200" algn="l"/>
                <a:tab pos="914400" algn="l"/>
                <a:tab pos="1371600" algn="l"/>
              </a:tabLst>
              <a:defRPr sz="2400">
                <a:solidFill>
                  <a:schemeClr val="tx1"/>
                </a:solidFill>
                <a:latin typeface="Times New Roman" panose="02020603050405020304" pitchFamily="18" charset="0"/>
              </a:defRPr>
            </a:lvl4pPr>
            <a:lvl5pPr algn="l">
              <a:tabLst>
                <a:tab pos="457200" algn="l"/>
                <a:tab pos="914400" algn="l"/>
                <a:tab pos="1371600" algn="l"/>
              </a:tabLst>
              <a:defRPr sz="2400">
                <a:solidFill>
                  <a:schemeClr val="tx1"/>
                </a:solidFill>
                <a:latin typeface="Times New Roman" panose="02020603050405020304" pitchFamily="18" charset="0"/>
              </a:defRPr>
            </a:lvl5pPr>
            <a:lvl6pPr eaLnBrk="0" fontAlgn="base" hangingPunct="0">
              <a:spcBef>
                <a:spcPct val="0"/>
              </a:spcBef>
              <a:spcAft>
                <a:spcPct val="0"/>
              </a:spcAft>
              <a:tabLst>
                <a:tab pos="457200" algn="l"/>
                <a:tab pos="914400" algn="l"/>
                <a:tab pos="1371600" algn="l"/>
              </a:tabLst>
              <a:defRPr sz="2400">
                <a:solidFill>
                  <a:schemeClr val="tx1"/>
                </a:solidFill>
                <a:latin typeface="Times New Roman" panose="02020603050405020304" pitchFamily="18" charset="0"/>
              </a:defRPr>
            </a:lvl6pPr>
            <a:lvl7pPr eaLnBrk="0" fontAlgn="base" hangingPunct="0">
              <a:spcBef>
                <a:spcPct val="0"/>
              </a:spcBef>
              <a:spcAft>
                <a:spcPct val="0"/>
              </a:spcAft>
              <a:tabLst>
                <a:tab pos="457200" algn="l"/>
                <a:tab pos="914400" algn="l"/>
                <a:tab pos="1371600" algn="l"/>
              </a:tabLst>
              <a:defRPr sz="2400">
                <a:solidFill>
                  <a:schemeClr val="tx1"/>
                </a:solidFill>
                <a:latin typeface="Times New Roman" panose="02020603050405020304" pitchFamily="18" charset="0"/>
              </a:defRPr>
            </a:lvl7pPr>
            <a:lvl8pPr eaLnBrk="0" fontAlgn="base" hangingPunct="0">
              <a:spcBef>
                <a:spcPct val="0"/>
              </a:spcBef>
              <a:spcAft>
                <a:spcPct val="0"/>
              </a:spcAft>
              <a:tabLst>
                <a:tab pos="457200" algn="l"/>
                <a:tab pos="914400" algn="l"/>
                <a:tab pos="1371600" algn="l"/>
              </a:tabLst>
              <a:defRPr sz="2400">
                <a:solidFill>
                  <a:schemeClr val="tx1"/>
                </a:solidFill>
                <a:latin typeface="Times New Roman" panose="02020603050405020304" pitchFamily="18" charset="0"/>
              </a:defRPr>
            </a:lvl8pPr>
            <a:lvl9pPr eaLnBrk="0" fontAlgn="base" hangingPunct="0">
              <a:spcBef>
                <a:spcPct val="0"/>
              </a:spcBef>
              <a:spcAft>
                <a:spcPct val="0"/>
              </a:spcAft>
              <a:tabLst>
                <a:tab pos="457200" algn="l"/>
                <a:tab pos="914400" algn="l"/>
                <a:tab pos="1371600" algn="l"/>
              </a:tabLst>
              <a:defRPr sz="2400">
                <a:solidFill>
                  <a:schemeClr val="tx1"/>
                </a:solidFill>
                <a:latin typeface="Times New Roman" panose="02020603050405020304" pitchFamily="18" charset="0"/>
              </a:defRPr>
            </a:lvl9pPr>
          </a:lstStyle>
          <a:p>
            <a:pPr>
              <a:lnSpc>
                <a:spcPts val="2172"/>
              </a:lnSpc>
              <a:spcBef>
                <a:spcPts val="592"/>
              </a:spcBef>
            </a:pPr>
            <a:endParaRPr lang="en-US" altLang="en-US" sz="1777" b="1">
              <a:solidFill>
                <a:srgbClr val="000000"/>
              </a:solidFill>
              <a:latin typeface="Arial" panose="020B0604020202020204" pitchFamily="34" charset="0"/>
            </a:endParaRPr>
          </a:p>
        </p:txBody>
      </p:sp>
      <p:sp>
        <p:nvSpPr>
          <p:cNvPr id="249074" name="Rectangle 2290"/>
          <p:cNvSpPr>
            <a:spLocks noGrp="1" noChangeArrowheads="1"/>
          </p:cNvSpPr>
          <p:nvPr>
            <p:ph type="title"/>
          </p:nvPr>
        </p:nvSpPr>
        <p:spPr/>
        <p:txBody>
          <a:bodyPr/>
          <a:lstStyle/>
          <a:p>
            <a:r>
              <a:rPr lang="en-US" altLang="en-US"/>
              <a:t>Field-Programmable Gate Arrays</a:t>
            </a:r>
          </a:p>
        </p:txBody>
      </p:sp>
      <p:sp>
        <p:nvSpPr>
          <p:cNvPr id="249075" name="Rectangle 2291"/>
          <p:cNvSpPr>
            <a:spLocks noGrp="1" noChangeArrowheads="1"/>
          </p:cNvSpPr>
          <p:nvPr>
            <p:ph type="body" idx="1"/>
          </p:nvPr>
        </p:nvSpPr>
        <p:spPr>
          <a:xfrm>
            <a:off x="1977439" y="1553081"/>
            <a:ext cx="8494141" cy="4457073"/>
          </a:xfrm>
        </p:spPr>
        <p:txBody>
          <a:bodyPr>
            <a:normAutofit fontScale="92500" lnSpcReduction="10000"/>
          </a:bodyPr>
          <a:lstStyle/>
          <a:p>
            <a:pPr>
              <a:lnSpc>
                <a:spcPct val="120000"/>
              </a:lnSpc>
            </a:pPr>
            <a:r>
              <a:rPr lang="en-US" altLang="en-US" sz="1580"/>
              <a:t>Logic blocks</a:t>
            </a:r>
          </a:p>
          <a:p>
            <a:pPr lvl="1">
              <a:lnSpc>
                <a:spcPct val="120000"/>
              </a:lnSpc>
            </a:pPr>
            <a:r>
              <a:rPr lang="en-US" altLang="en-US" sz="1580"/>
              <a:t>to implement combinational</a:t>
            </a:r>
            <a:br>
              <a:rPr lang="en-US" altLang="en-US" sz="1580"/>
            </a:br>
            <a:r>
              <a:rPr lang="en-US" altLang="en-US" sz="1580"/>
              <a:t>and sequential logic</a:t>
            </a:r>
          </a:p>
          <a:p>
            <a:pPr>
              <a:lnSpc>
                <a:spcPct val="120000"/>
              </a:lnSpc>
            </a:pPr>
            <a:r>
              <a:rPr lang="en-US" altLang="en-US" sz="1580"/>
              <a:t>Interconnect</a:t>
            </a:r>
          </a:p>
          <a:p>
            <a:pPr lvl="1">
              <a:lnSpc>
                <a:spcPct val="120000"/>
              </a:lnSpc>
            </a:pPr>
            <a:r>
              <a:rPr lang="en-US" altLang="en-US" sz="1580"/>
              <a:t>wires to connect inputs and</a:t>
            </a:r>
            <a:br>
              <a:rPr lang="en-US" altLang="en-US" sz="1580"/>
            </a:br>
            <a:r>
              <a:rPr lang="en-US" altLang="en-US" sz="1580"/>
              <a:t>outputs to logic blocks</a:t>
            </a:r>
          </a:p>
          <a:p>
            <a:pPr>
              <a:lnSpc>
                <a:spcPct val="120000"/>
              </a:lnSpc>
            </a:pPr>
            <a:r>
              <a:rPr lang="en-US" altLang="en-US" sz="1580"/>
              <a:t>I/O blocks</a:t>
            </a:r>
          </a:p>
          <a:p>
            <a:pPr lvl="1">
              <a:lnSpc>
                <a:spcPct val="120000"/>
              </a:lnSpc>
            </a:pPr>
            <a:r>
              <a:rPr lang="en-US" altLang="en-US" sz="1580"/>
              <a:t>special logic blocks at periphery</a:t>
            </a:r>
            <a:br>
              <a:rPr lang="en-US" altLang="en-US" sz="1580"/>
            </a:br>
            <a:r>
              <a:rPr lang="en-US" altLang="en-US" sz="1580"/>
              <a:t>of device for external connections</a:t>
            </a:r>
            <a:br>
              <a:rPr lang="en-US" altLang="en-US" sz="1580"/>
            </a:br>
            <a:endParaRPr lang="en-US" altLang="en-US" sz="1580"/>
          </a:p>
          <a:p>
            <a:pPr>
              <a:lnSpc>
                <a:spcPct val="120000"/>
              </a:lnSpc>
            </a:pPr>
            <a:r>
              <a:rPr lang="en-US" altLang="en-US" sz="1580"/>
              <a:t>Key questions:</a:t>
            </a:r>
          </a:p>
          <a:p>
            <a:pPr lvl="1">
              <a:lnSpc>
                <a:spcPct val="120000"/>
              </a:lnSpc>
            </a:pPr>
            <a:r>
              <a:rPr lang="en-US" altLang="en-US" sz="1580"/>
              <a:t>how to make logic blocks programmable?</a:t>
            </a:r>
          </a:p>
          <a:p>
            <a:pPr lvl="1">
              <a:lnSpc>
                <a:spcPct val="120000"/>
              </a:lnSpc>
            </a:pPr>
            <a:r>
              <a:rPr lang="en-US" altLang="en-US" sz="1580"/>
              <a:t>how to connect the wires?</a:t>
            </a:r>
          </a:p>
          <a:p>
            <a:pPr lvl="1">
              <a:lnSpc>
                <a:spcPct val="120000"/>
              </a:lnSpc>
            </a:pPr>
            <a:r>
              <a:rPr lang="en-US" altLang="en-US" sz="1580" i="1"/>
              <a:t>after the chip has been fabbed</a:t>
            </a:r>
            <a:r>
              <a:rPr lang="en-US" altLang="en-US" sz="1580"/>
              <a:t> </a:t>
            </a:r>
          </a:p>
          <a:p>
            <a:pPr>
              <a:lnSpc>
                <a:spcPct val="120000"/>
              </a:lnSpc>
            </a:pPr>
            <a:endParaRPr lang="en-US" altLang="en-US" sz="1580"/>
          </a:p>
        </p:txBody>
      </p:sp>
      <p:sp>
        <p:nvSpPr>
          <p:cNvPr id="249076" name="Line 2292"/>
          <p:cNvSpPr>
            <a:spLocks noChangeShapeType="1"/>
          </p:cNvSpPr>
          <p:nvPr/>
        </p:nvSpPr>
        <p:spPr bwMode="auto">
          <a:xfrm flipV="1">
            <a:off x="3550892" y="3385119"/>
            <a:ext cx="3084219" cy="376124"/>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77" name="Line 2293"/>
          <p:cNvSpPr>
            <a:spLocks noChangeShapeType="1"/>
          </p:cNvSpPr>
          <p:nvPr/>
        </p:nvSpPr>
        <p:spPr bwMode="auto">
          <a:xfrm flipV="1">
            <a:off x="3776567" y="2557645"/>
            <a:ext cx="3234669" cy="225675"/>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
        <p:nvSpPr>
          <p:cNvPr id="249078" name="Line 2294"/>
          <p:cNvSpPr>
            <a:spLocks noChangeShapeType="1"/>
          </p:cNvSpPr>
          <p:nvPr/>
        </p:nvSpPr>
        <p:spPr bwMode="auto">
          <a:xfrm>
            <a:off x="3701342" y="1805397"/>
            <a:ext cx="4137367" cy="451349"/>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sz="1777"/>
          </a:p>
        </p:txBody>
      </p:sp>
    </p:spTree>
    <p:extLst>
      <p:ext uri="{BB962C8B-B14F-4D97-AF65-F5344CB8AC3E}">
        <p14:creationId xmlns:p14="http://schemas.microsoft.com/office/powerpoint/2010/main" val="1705595546"/>
      </p:ext>
    </p:extLst>
  </p:cSld>
  <p:clrMapOvr>
    <a:masterClrMapping/>
  </p:clrMapOvr>
  <p:transition advTm="2000"/>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mtClean="0"/>
              <a:t>FPGAs</a:t>
            </a:r>
          </a:p>
        </p:txBody>
      </p:sp>
      <p:pic>
        <p:nvPicPr>
          <p:cNvPr id="25603"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1752600"/>
            <a:ext cx="4724400" cy="366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pic>
        <p:nvPicPr>
          <p:cNvPr id="2560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828801"/>
            <a:ext cx="4343400" cy="358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Tree>
    <p:extLst>
      <p:ext uri="{BB962C8B-B14F-4D97-AF65-F5344CB8AC3E}">
        <p14:creationId xmlns:p14="http://schemas.microsoft.com/office/powerpoint/2010/main" val="40582383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a:xfrm>
            <a:off x="1752600" y="381000"/>
            <a:ext cx="8610600" cy="1143000"/>
          </a:xfrm>
        </p:spPr>
        <p:txBody>
          <a:bodyPr>
            <a:normAutofit fontScale="90000"/>
          </a:bodyPr>
          <a:lstStyle/>
          <a:p>
            <a:pPr>
              <a:defRPr/>
            </a:pPr>
            <a:r>
              <a:rPr lang="en-US" dirty="0" smtClean="0"/>
              <a:t>2-input MUX as programmable logic block</a:t>
            </a:r>
          </a:p>
        </p:txBody>
      </p:sp>
      <p:sp>
        <p:nvSpPr>
          <p:cNvPr id="26627" name="AutoShape 6"/>
          <p:cNvSpPr>
            <a:spLocks noChangeAspect="1" noChangeArrowheads="1" noTextEdit="1"/>
          </p:cNvSpPr>
          <p:nvPr/>
        </p:nvSpPr>
        <p:spPr bwMode="auto">
          <a:xfrm>
            <a:off x="2895600" y="1905000"/>
            <a:ext cx="60198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6628" name="Freeform 8"/>
          <p:cNvSpPr>
            <a:spLocks/>
          </p:cNvSpPr>
          <p:nvPr/>
        </p:nvSpPr>
        <p:spPr bwMode="auto">
          <a:xfrm>
            <a:off x="3438526" y="2725738"/>
            <a:ext cx="773113" cy="1751012"/>
          </a:xfrm>
          <a:custGeom>
            <a:avLst/>
            <a:gdLst>
              <a:gd name="T0" fmla="*/ 0 w 333"/>
              <a:gd name="T1" fmla="*/ 2147483647 h 822"/>
              <a:gd name="T2" fmla="*/ 2147483647 w 333"/>
              <a:gd name="T3" fmla="*/ 2147483647 h 822"/>
              <a:gd name="T4" fmla="*/ 2147483647 w 333"/>
              <a:gd name="T5" fmla="*/ 2147483647 h 822"/>
              <a:gd name="T6" fmla="*/ 0 w 333"/>
              <a:gd name="T7" fmla="*/ 0 h 822"/>
              <a:gd name="T8" fmla="*/ 0 w 333"/>
              <a:gd name="T9" fmla="*/ 2147483647 h 822"/>
              <a:gd name="T10" fmla="*/ 0 60000 65536"/>
              <a:gd name="T11" fmla="*/ 0 60000 65536"/>
              <a:gd name="T12" fmla="*/ 0 60000 65536"/>
              <a:gd name="T13" fmla="*/ 0 60000 65536"/>
              <a:gd name="T14" fmla="*/ 0 60000 65536"/>
              <a:gd name="T15" fmla="*/ 0 w 333"/>
              <a:gd name="T16" fmla="*/ 0 h 822"/>
              <a:gd name="T17" fmla="*/ 333 w 333"/>
              <a:gd name="T18" fmla="*/ 822 h 822"/>
            </a:gdLst>
            <a:ahLst/>
            <a:cxnLst>
              <a:cxn ang="T10">
                <a:pos x="T0" y="T1"/>
              </a:cxn>
              <a:cxn ang="T11">
                <a:pos x="T2" y="T3"/>
              </a:cxn>
              <a:cxn ang="T12">
                <a:pos x="T4" y="T5"/>
              </a:cxn>
              <a:cxn ang="T13">
                <a:pos x="T6" y="T7"/>
              </a:cxn>
              <a:cxn ang="T14">
                <a:pos x="T8" y="T9"/>
              </a:cxn>
            </a:cxnLst>
            <a:rect l="T15" t="T16" r="T17" b="T18"/>
            <a:pathLst>
              <a:path w="333" h="822">
                <a:moveTo>
                  <a:pt x="0" y="822"/>
                </a:moveTo>
                <a:lnTo>
                  <a:pt x="333" y="662"/>
                </a:lnTo>
                <a:lnTo>
                  <a:pt x="333" y="161"/>
                </a:lnTo>
                <a:lnTo>
                  <a:pt x="0" y="0"/>
                </a:lnTo>
                <a:lnTo>
                  <a:pt x="0" y="822"/>
                </a:lnTo>
                <a:close/>
              </a:path>
            </a:pathLst>
          </a:custGeom>
          <a:noFill/>
          <a:ln w="7938">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26629" name="Line 9"/>
          <p:cNvSpPr>
            <a:spLocks noChangeShapeType="1"/>
          </p:cNvSpPr>
          <p:nvPr/>
        </p:nvSpPr>
        <p:spPr bwMode="auto">
          <a:xfrm flipH="1">
            <a:off x="4211639" y="3602039"/>
            <a:ext cx="377825"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30" name="Rectangle 10"/>
          <p:cNvSpPr>
            <a:spLocks noChangeArrowheads="1"/>
          </p:cNvSpPr>
          <p:nvPr/>
        </p:nvSpPr>
        <p:spPr bwMode="auto">
          <a:xfrm>
            <a:off x="4648201" y="3505201"/>
            <a:ext cx="123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F</a:t>
            </a:r>
            <a:endParaRPr lang="en-US" altLang="en-US" sz="1600" b="0"/>
          </a:p>
        </p:txBody>
      </p:sp>
      <p:sp>
        <p:nvSpPr>
          <p:cNvPr id="26631" name="Line 11"/>
          <p:cNvSpPr>
            <a:spLocks noChangeShapeType="1"/>
          </p:cNvSpPr>
          <p:nvPr/>
        </p:nvSpPr>
        <p:spPr bwMode="auto">
          <a:xfrm flipH="1">
            <a:off x="3060701" y="3235325"/>
            <a:ext cx="377825"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32" name="Rectangle 12"/>
          <p:cNvSpPr>
            <a:spLocks noChangeArrowheads="1"/>
          </p:cNvSpPr>
          <p:nvPr/>
        </p:nvSpPr>
        <p:spPr bwMode="auto">
          <a:xfrm>
            <a:off x="2897188" y="3144839"/>
            <a:ext cx="13625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A</a:t>
            </a:r>
            <a:endParaRPr lang="en-US" altLang="en-US" sz="1600" b="0"/>
          </a:p>
        </p:txBody>
      </p:sp>
      <p:sp>
        <p:nvSpPr>
          <p:cNvPr id="26633" name="Rectangle 13"/>
          <p:cNvSpPr>
            <a:spLocks noChangeArrowheads="1"/>
          </p:cNvSpPr>
          <p:nvPr/>
        </p:nvSpPr>
        <p:spPr bwMode="auto">
          <a:xfrm>
            <a:off x="3538538" y="3144839"/>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34" name="Line 14"/>
          <p:cNvSpPr>
            <a:spLocks noChangeShapeType="1"/>
          </p:cNvSpPr>
          <p:nvPr/>
        </p:nvSpPr>
        <p:spPr bwMode="auto">
          <a:xfrm flipH="1">
            <a:off x="3060701" y="3929064"/>
            <a:ext cx="377825" cy="3175"/>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35" name="Line 15"/>
          <p:cNvSpPr>
            <a:spLocks noChangeShapeType="1"/>
          </p:cNvSpPr>
          <p:nvPr/>
        </p:nvSpPr>
        <p:spPr bwMode="auto">
          <a:xfrm>
            <a:off x="3829050" y="4306888"/>
            <a:ext cx="1588" cy="34766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36" name="Rectangle 16"/>
          <p:cNvSpPr>
            <a:spLocks noChangeArrowheads="1"/>
          </p:cNvSpPr>
          <p:nvPr/>
        </p:nvSpPr>
        <p:spPr bwMode="auto">
          <a:xfrm>
            <a:off x="2901950" y="3833814"/>
            <a:ext cx="13493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B</a:t>
            </a:r>
            <a:endParaRPr lang="en-US" altLang="en-US" sz="1600" b="0"/>
          </a:p>
        </p:txBody>
      </p:sp>
      <p:sp>
        <p:nvSpPr>
          <p:cNvPr id="26637" name="Rectangle 17"/>
          <p:cNvSpPr>
            <a:spLocks noChangeArrowheads="1"/>
          </p:cNvSpPr>
          <p:nvPr/>
        </p:nvSpPr>
        <p:spPr bwMode="auto">
          <a:xfrm>
            <a:off x="3776663" y="4684714"/>
            <a:ext cx="13625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S</a:t>
            </a:r>
            <a:endParaRPr lang="en-US" altLang="en-US" sz="1600" b="0"/>
          </a:p>
        </p:txBody>
      </p:sp>
      <p:sp>
        <p:nvSpPr>
          <p:cNvPr id="26638" name="Rectangle 18"/>
          <p:cNvSpPr>
            <a:spLocks noChangeArrowheads="1"/>
          </p:cNvSpPr>
          <p:nvPr/>
        </p:nvSpPr>
        <p:spPr bwMode="auto">
          <a:xfrm>
            <a:off x="3538538" y="3833814"/>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39" name="Rectangle 29"/>
          <p:cNvSpPr>
            <a:spLocks noChangeArrowheads="1"/>
          </p:cNvSpPr>
          <p:nvPr/>
        </p:nvSpPr>
        <p:spPr bwMode="auto">
          <a:xfrm>
            <a:off x="8607426" y="2360614"/>
            <a:ext cx="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sz="1600" b="0"/>
          </a:p>
        </p:txBody>
      </p:sp>
      <p:grpSp>
        <p:nvGrpSpPr>
          <p:cNvPr id="26640" name="Group 77"/>
          <p:cNvGrpSpPr>
            <a:grpSpLocks/>
          </p:cNvGrpSpPr>
          <p:nvPr/>
        </p:nvGrpSpPr>
        <p:grpSpPr bwMode="auto">
          <a:xfrm>
            <a:off x="6553201" y="1916114"/>
            <a:ext cx="2124075" cy="3419475"/>
            <a:chOff x="3462" y="1207"/>
            <a:chExt cx="1187" cy="2154"/>
          </a:xfrm>
        </p:grpSpPr>
        <p:sp>
          <p:nvSpPr>
            <p:cNvPr id="26641" name="Line 19"/>
            <p:cNvSpPr>
              <a:spLocks noChangeShapeType="1"/>
            </p:cNvSpPr>
            <p:nvPr/>
          </p:nvSpPr>
          <p:spPr bwMode="auto">
            <a:xfrm>
              <a:off x="3462" y="1207"/>
              <a:ext cx="1187"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42" name="Line 20"/>
            <p:cNvSpPr>
              <a:spLocks noChangeShapeType="1"/>
            </p:cNvSpPr>
            <p:nvPr/>
          </p:nvSpPr>
          <p:spPr bwMode="auto">
            <a:xfrm flipV="1">
              <a:off x="4266" y="1207"/>
              <a:ext cx="1" cy="2146"/>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43" name="Line 21"/>
            <p:cNvSpPr>
              <a:spLocks noChangeShapeType="1"/>
            </p:cNvSpPr>
            <p:nvPr/>
          </p:nvSpPr>
          <p:spPr bwMode="auto">
            <a:xfrm flipH="1">
              <a:off x="3462" y="1654"/>
              <a:ext cx="1187"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44" name="Line 22"/>
            <p:cNvSpPr>
              <a:spLocks noChangeShapeType="1"/>
            </p:cNvSpPr>
            <p:nvPr/>
          </p:nvSpPr>
          <p:spPr bwMode="auto">
            <a:xfrm flipH="1">
              <a:off x="3462" y="3353"/>
              <a:ext cx="1187" cy="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45" name="Line 23"/>
            <p:cNvSpPr>
              <a:spLocks noChangeShapeType="1"/>
            </p:cNvSpPr>
            <p:nvPr/>
          </p:nvSpPr>
          <p:spPr bwMode="auto">
            <a:xfrm>
              <a:off x="3462" y="1428"/>
              <a:ext cx="804" cy="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46" name="Rectangle 24"/>
            <p:cNvSpPr>
              <a:spLocks noChangeArrowheads="1"/>
            </p:cNvSpPr>
            <p:nvPr/>
          </p:nvSpPr>
          <p:spPr bwMode="auto">
            <a:xfrm>
              <a:off x="3525" y="1250"/>
              <a:ext cx="75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i="0">
                  <a:solidFill>
                    <a:srgbClr val="000000"/>
                  </a:solidFill>
                </a:rPr>
                <a:t>Configuration</a:t>
              </a:r>
              <a:endParaRPr lang="en-US" altLang="en-US" sz="1600" b="0"/>
            </a:p>
          </p:txBody>
        </p:sp>
        <p:sp>
          <p:nvSpPr>
            <p:cNvPr id="26647" name="Rectangle 25"/>
            <p:cNvSpPr>
              <a:spLocks noChangeArrowheads="1"/>
            </p:cNvSpPr>
            <p:nvPr/>
          </p:nvSpPr>
          <p:spPr bwMode="auto">
            <a:xfrm>
              <a:off x="3554" y="1468"/>
              <a:ext cx="8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a:solidFill>
                    <a:srgbClr val="000000"/>
                  </a:solidFill>
                </a:rPr>
                <a:t>A</a:t>
              </a:r>
              <a:endParaRPr lang="en-US" altLang="en-US" sz="1600" b="0"/>
            </a:p>
          </p:txBody>
        </p:sp>
        <p:sp>
          <p:nvSpPr>
            <p:cNvPr id="26648" name="Rectangle 26"/>
            <p:cNvSpPr>
              <a:spLocks noChangeArrowheads="1"/>
            </p:cNvSpPr>
            <p:nvPr/>
          </p:nvSpPr>
          <p:spPr bwMode="auto">
            <a:xfrm>
              <a:off x="3823" y="1468"/>
              <a:ext cx="82"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a:solidFill>
                    <a:srgbClr val="000000"/>
                  </a:solidFill>
                </a:rPr>
                <a:t>B</a:t>
              </a:r>
              <a:endParaRPr lang="en-US" altLang="en-US" sz="1600" b="0"/>
            </a:p>
          </p:txBody>
        </p:sp>
        <p:sp>
          <p:nvSpPr>
            <p:cNvPr id="26649" name="Rectangle 27"/>
            <p:cNvSpPr>
              <a:spLocks noChangeArrowheads="1"/>
            </p:cNvSpPr>
            <p:nvPr/>
          </p:nvSpPr>
          <p:spPr bwMode="auto">
            <a:xfrm>
              <a:off x="4096" y="1468"/>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a:solidFill>
                    <a:srgbClr val="000000"/>
                  </a:solidFill>
                </a:rPr>
                <a:t>S</a:t>
              </a:r>
              <a:endParaRPr lang="en-US" altLang="en-US" sz="1600" b="0"/>
            </a:p>
          </p:txBody>
        </p:sp>
        <p:sp>
          <p:nvSpPr>
            <p:cNvPr id="26650" name="Rectangle 28"/>
            <p:cNvSpPr>
              <a:spLocks noChangeArrowheads="1"/>
            </p:cNvSpPr>
            <p:nvPr/>
          </p:nvSpPr>
          <p:spPr bwMode="auto">
            <a:xfrm>
              <a:off x="4361" y="1468"/>
              <a:ext cx="137"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a:solidFill>
                    <a:srgbClr val="000000"/>
                  </a:solidFill>
                </a:rPr>
                <a:t>F=</a:t>
              </a:r>
              <a:endParaRPr lang="en-US" altLang="en-US" sz="1600" b="0"/>
            </a:p>
          </p:txBody>
        </p:sp>
        <p:sp>
          <p:nvSpPr>
            <p:cNvPr id="26651" name="Rectangle 30"/>
            <p:cNvSpPr>
              <a:spLocks noChangeArrowheads="1"/>
            </p:cNvSpPr>
            <p:nvPr/>
          </p:nvSpPr>
          <p:spPr bwMode="auto">
            <a:xfrm>
              <a:off x="3568" y="1666"/>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52" name="Rectangle 31"/>
            <p:cNvSpPr>
              <a:spLocks noChangeArrowheads="1"/>
            </p:cNvSpPr>
            <p:nvPr/>
          </p:nvSpPr>
          <p:spPr bwMode="auto">
            <a:xfrm>
              <a:off x="3834" y="1666"/>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53" name="Rectangle 32"/>
            <p:cNvSpPr>
              <a:spLocks noChangeArrowheads="1"/>
            </p:cNvSpPr>
            <p:nvPr/>
          </p:nvSpPr>
          <p:spPr bwMode="auto">
            <a:xfrm>
              <a:off x="4099" y="1666"/>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54" name="Rectangle 33"/>
            <p:cNvSpPr>
              <a:spLocks noChangeArrowheads="1"/>
            </p:cNvSpPr>
            <p:nvPr/>
          </p:nvSpPr>
          <p:spPr bwMode="auto">
            <a:xfrm>
              <a:off x="4429" y="1666"/>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55" name="Rectangle 34"/>
            <p:cNvSpPr>
              <a:spLocks noChangeArrowheads="1"/>
            </p:cNvSpPr>
            <p:nvPr/>
          </p:nvSpPr>
          <p:spPr bwMode="auto">
            <a:xfrm>
              <a:off x="3568" y="1836"/>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56" name="Rectangle 35"/>
            <p:cNvSpPr>
              <a:spLocks noChangeArrowheads="1"/>
            </p:cNvSpPr>
            <p:nvPr/>
          </p:nvSpPr>
          <p:spPr bwMode="auto">
            <a:xfrm>
              <a:off x="3820" y="1836"/>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57" name="Rectangle 36"/>
            <p:cNvSpPr>
              <a:spLocks noChangeArrowheads="1"/>
            </p:cNvSpPr>
            <p:nvPr/>
          </p:nvSpPr>
          <p:spPr bwMode="auto">
            <a:xfrm>
              <a:off x="4099" y="1836"/>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58" name="Rectangle 37"/>
            <p:cNvSpPr>
              <a:spLocks noChangeArrowheads="1"/>
            </p:cNvSpPr>
            <p:nvPr/>
          </p:nvSpPr>
          <p:spPr bwMode="auto">
            <a:xfrm>
              <a:off x="4413" y="1836"/>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59" name="Rectangle 38"/>
            <p:cNvSpPr>
              <a:spLocks noChangeArrowheads="1"/>
            </p:cNvSpPr>
            <p:nvPr/>
          </p:nvSpPr>
          <p:spPr bwMode="auto">
            <a:xfrm>
              <a:off x="3568" y="2008"/>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60" name="Rectangle 39"/>
            <p:cNvSpPr>
              <a:spLocks noChangeArrowheads="1"/>
            </p:cNvSpPr>
            <p:nvPr/>
          </p:nvSpPr>
          <p:spPr bwMode="auto">
            <a:xfrm>
              <a:off x="3823" y="2008"/>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61" name="Rectangle 40"/>
            <p:cNvSpPr>
              <a:spLocks noChangeArrowheads="1"/>
            </p:cNvSpPr>
            <p:nvPr/>
          </p:nvSpPr>
          <p:spPr bwMode="auto">
            <a:xfrm>
              <a:off x="4099" y="2008"/>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62" name="Rectangle 41"/>
            <p:cNvSpPr>
              <a:spLocks noChangeArrowheads="1"/>
            </p:cNvSpPr>
            <p:nvPr/>
          </p:nvSpPr>
          <p:spPr bwMode="auto">
            <a:xfrm>
              <a:off x="4418" y="2008"/>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63" name="Rectangle 42"/>
            <p:cNvSpPr>
              <a:spLocks noChangeArrowheads="1"/>
            </p:cNvSpPr>
            <p:nvPr/>
          </p:nvSpPr>
          <p:spPr bwMode="auto">
            <a:xfrm>
              <a:off x="3568" y="2181"/>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64" name="Rectangle 43"/>
            <p:cNvSpPr>
              <a:spLocks noChangeArrowheads="1"/>
            </p:cNvSpPr>
            <p:nvPr/>
          </p:nvSpPr>
          <p:spPr bwMode="auto">
            <a:xfrm>
              <a:off x="3823" y="2181"/>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65" name="Rectangle 44"/>
            <p:cNvSpPr>
              <a:spLocks noChangeArrowheads="1"/>
            </p:cNvSpPr>
            <p:nvPr/>
          </p:nvSpPr>
          <p:spPr bwMode="auto">
            <a:xfrm>
              <a:off x="4084" y="2181"/>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66" name="Rectangle 45"/>
            <p:cNvSpPr>
              <a:spLocks noChangeArrowheads="1"/>
            </p:cNvSpPr>
            <p:nvPr/>
          </p:nvSpPr>
          <p:spPr bwMode="auto">
            <a:xfrm>
              <a:off x="4374" y="2181"/>
              <a:ext cx="15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XY</a:t>
              </a:r>
              <a:endParaRPr lang="en-US" altLang="en-US" sz="1600" b="0"/>
            </a:p>
          </p:txBody>
        </p:sp>
        <p:sp>
          <p:nvSpPr>
            <p:cNvPr id="26667" name="Rectangle 46"/>
            <p:cNvSpPr>
              <a:spLocks noChangeArrowheads="1"/>
            </p:cNvSpPr>
            <p:nvPr/>
          </p:nvSpPr>
          <p:spPr bwMode="auto">
            <a:xfrm>
              <a:off x="3554" y="2350"/>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68" name="Rectangle 47"/>
            <p:cNvSpPr>
              <a:spLocks noChangeArrowheads="1"/>
            </p:cNvSpPr>
            <p:nvPr/>
          </p:nvSpPr>
          <p:spPr bwMode="auto">
            <a:xfrm>
              <a:off x="3834" y="2350"/>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69" name="Rectangle 48"/>
            <p:cNvSpPr>
              <a:spLocks noChangeArrowheads="1"/>
            </p:cNvSpPr>
            <p:nvPr/>
          </p:nvSpPr>
          <p:spPr bwMode="auto">
            <a:xfrm>
              <a:off x="4087" y="2350"/>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70" name="Rectangle 49"/>
            <p:cNvSpPr>
              <a:spLocks noChangeArrowheads="1"/>
            </p:cNvSpPr>
            <p:nvPr/>
          </p:nvSpPr>
          <p:spPr bwMode="auto">
            <a:xfrm>
              <a:off x="3557" y="2522"/>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71" name="Rectangle 50"/>
            <p:cNvSpPr>
              <a:spLocks noChangeArrowheads="1"/>
            </p:cNvSpPr>
            <p:nvPr/>
          </p:nvSpPr>
          <p:spPr bwMode="auto">
            <a:xfrm>
              <a:off x="3834" y="2522"/>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72" name="Rectangle 51"/>
            <p:cNvSpPr>
              <a:spLocks noChangeArrowheads="1"/>
            </p:cNvSpPr>
            <p:nvPr/>
          </p:nvSpPr>
          <p:spPr bwMode="auto">
            <a:xfrm>
              <a:off x="4084" y="2522"/>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73" name="Rectangle 52"/>
            <p:cNvSpPr>
              <a:spLocks noChangeArrowheads="1"/>
            </p:cNvSpPr>
            <p:nvPr/>
          </p:nvSpPr>
          <p:spPr bwMode="auto">
            <a:xfrm>
              <a:off x="3557" y="2693"/>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74" name="Rectangle 53"/>
            <p:cNvSpPr>
              <a:spLocks noChangeArrowheads="1"/>
            </p:cNvSpPr>
            <p:nvPr/>
          </p:nvSpPr>
          <p:spPr bwMode="auto">
            <a:xfrm>
              <a:off x="3834" y="2693"/>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75" name="Rectangle 54"/>
            <p:cNvSpPr>
              <a:spLocks noChangeArrowheads="1"/>
            </p:cNvSpPr>
            <p:nvPr/>
          </p:nvSpPr>
          <p:spPr bwMode="auto">
            <a:xfrm>
              <a:off x="4084" y="2693"/>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76" name="Rectangle 55"/>
            <p:cNvSpPr>
              <a:spLocks noChangeArrowheads="1"/>
            </p:cNvSpPr>
            <p:nvPr/>
          </p:nvSpPr>
          <p:spPr bwMode="auto">
            <a:xfrm>
              <a:off x="4304" y="2693"/>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77" name="Rectangle 56"/>
            <p:cNvSpPr>
              <a:spLocks noChangeArrowheads="1"/>
            </p:cNvSpPr>
            <p:nvPr/>
          </p:nvSpPr>
          <p:spPr bwMode="auto">
            <a:xfrm>
              <a:off x="4418" y="2709"/>
              <a:ext cx="6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a:t>
              </a:r>
              <a:endParaRPr lang="en-US" altLang="en-US" sz="1600" b="0"/>
            </a:p>
          </p:txBody>
        </p:sp>
        <p:sp>
          <p:nvSpPr>
            <p:cNvPr id="26678" name="Rectangle 57"/>
            <p:cNvSpPr>
              <a:spLocks noChangeArrowheads="1"/>
            </p:cNvSpPr>
            <p:nvPr/>
          </p:nvSpPr>
          <p:spPr bwMode="auto">
            <a:xfrm>
              <a:off x="4510" y="2693"/>
              <a:ext cx="107"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 Y</a:t>
              </a:r>
              <a:endParaRPr lang="en-US" altLang="en-US" sz="1600" b="0"/>
            </a:p>
          </p:txBody>
        </p:sp>
        <p:sp>
          <p:nvSpPr>
            <p:cNvPr id="26679" name="Rectangle 58"/>
            <p:cNvSpPr>
              <a:spLocks noChangeArrowheads="1"/>
            </p:cNvSpPr>
            <p:nvPr/>
          </p:nvSpPr>
          <p:spPr bwMode="auto">
            <a:xfrm>
              <a:off x="3568" y="2865"/>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80" name="Rectangle 59"/>
            <p:cNvSpPr>
              <a:spLocks noChangeArrowheads="1"/>
            </p:cNvSpPr>
            <p:nvPr/>
          </p:nvSpPr>
          <p:spPr bwMode="auto">
            <a:xfrm>
              <a:off x="3834" y="2865"/>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81" name="Rectangle 60"/>
            <p:cNvSpPr>
              <a:spLocks noChangeArrowheads="1"/>
            </p:cNvSpPr>
            <p:nvPr/>
          </p:nvSpPr>
          <p:spPr bwMode="auto">
            <a:xfrm>
              <a:off x="4084" y="2865"/>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82" name="Rectangle 61"/>
            <p:cNvSpPr>
              <a:spLocks noChangeArrowheads="1"/>
            </p:cNvSpPr>
            <p:nvPr/>
          </p:nvSpPr>
          <p:spPr bwMode="auto">
            <a:xfrm>
              <a:off x="3568" y="3035"/>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83" name="Rectangle 62"/>
            <p:cNvSpPr>
              <a:spLocks noChangeArrowheads="1"/>
            </p:cNvSpPr>
            <p:nvPr/>
          </p:nvSpPr>
          <p:spPr bwMode="auto">
            <a:xfrm>
              <a:off x="3834" y="3035"/>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0</a:t>
              </a:r>
              <a:endParaRPr lang="en-US" altLang="en-US" sz="1600" b="0"/>
            </a:p>
          </p:txBody>
        </p:sp>
        <p:sp>
          <p:nvSpPr>
            <p:cNvPr id="26684" name="Rectangle 63"/>
            <p:cNvSpPr>
              <a:spLocks noChangeArrowheads="1"/>
            </p:cNvSpPr>
            <p:nvPr/>
          </p:nvSpPr>
          <p:spPr bwMode="auto">
            <a:xfrm>
              <a:off x="4087" y="3035"/>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85" name="Rectangle 64"/>
            <p:cNvSpPr>
              <a:spLocks noChangeArrowheads="1"/>
            </p:cNvSpPr>
            <p:nvPr/>
          </p:nvSpPr>
          <p:spPr bwMode="auto">
            <a:xfrm>
              <a:off x="3568" y="3207"/>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86" name="Rectangle 65"/>
            <p:cNvSpPr>
              <a:spLocks noChangeArrowheads="1"/>
            </p:cNvSpPr>
            <p:nvPr/>
          </p:nvSpPr>
          <p:spPr bwMode="auto">
            <a:xfrm>
              <a:off x="3834" y="3207"/>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87" name="Rectangle 66"/>
            <p:cNvSpPr>
              <a:spLocks noChangeArrowheads="1"/>
            </p:cNvSpPr>
            <p:nvPr/>
          </p:nvSpPr>
          <p:spPr bwMode="auto">
            <a:xfrm>
              <a:off x="4099" y="3207"/>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88" name="Rectangle 67"/>
            <p:cNvSpPr>
              <a:spLocks noChangeArrowheads="1"/>
            </p:cNvSpPr>
            <p:nvPr/>
          </p:nvSpPr>
          <p:spPr bwMode="auto">
            <a:xfrm>
              <a:off x="4429" y="3207"/>
              <a:ext cx="63"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i="0">
                  <a:solidFill>
                    <a:srgbClr val="000000"/>
                  </a:solidFill>
                </a:rPr>
                <a:t>1</a:t>
              </a:r>
              <a:endParaRPr lang="en-US" altLang="en-US" sz="1600" b="0"/>
            </a:p>
          </p:txBody>
        </p:sp>
        <p:sp>
          <p:nvSpPr>
            <p:cNvPr id="26689" name="Rectangle 68"/>
            <p:cNvSpPr>
              <a:spLocks noChangeArrowheads="1"/>
            </p:cNvSpPr>
            <p:nvPr/>
          </p:nvSpPr>
          <p:spPr bwMode="auto">
            <a:xfrm>
              <a:off x="4374" y="2350"/>
              <a:ext cx="15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XY</a:t>
              </a:r>
              <a:endParaRPr lang="en-US" altLang="en-US" sz="1600" b="0"/>
            </a:p>
          </p:txBody>
        </p:sp>
        <p:sp>
          <p:nvSpPr>
            <p:cNvPr id="26690" name="Line 69"/>
            <p:cNvSpPr>
              <a:spLocks noChangeShapeType="1"/>
            </p:cNvSpPr>
            <p:nvPr/>
          </p:nvSpPr>
          <p:spPr bwMode="auto">
            <a:xfrm>
              <a:off x="4473" y="2355"/>
              <a:ext cx="76"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91" name="Rectangle 70"/>
            <p:cNvSpPr>
              <a:spLocks noChangeArrowheads="1"/>
            </p:cNvSpPr>
            <p:nvPr/>
          </p:nvSpPr>
          <p:spPr bwMode="auto">
            <a:xfrm>
              <a:off x="4374" y="2522"/>
              <a:ext cx="151"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XY</a:t>
              </a:r>
              <a:endParaRPr lang="en-US" altLang="en-US" sz="1600" b="0"/>
            </a:p>
          </p:txBody>
        </p:sp>
        <p:sp>
          <p:nvSpPr>
            <p:cNvPr id="26692" name="Line 71"/>
            <p:cNvSpPr>
              <a:spLocks noChangeShapeType="1"/>
            </p:cNvSpPr>
            <p:nvPr/>
          </p:nvSpPr>
          <p:spPr bwMode="auto">
            <a:xfrm>
              <a:off x="4393" y="2529"/>
              <a:ext cx="80"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93" name="Rectangle 72"/>
            <p:cNvSpPr>
              <a:spLocks noChangeArrowheads="1"/>
            </p:cNvSpPr>
            <p:nvPr/>
          </p:nvSpPr>
          <p:spPr bwMode="auto">
            <a:xfrm>
              <a:off x="4413" y="2865"/>
              <a:ext cx="7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X</a:t>
              </a:r>
              <a:endParaRPr lang="en-US" altLang="en-US" sz="1600" b="0"/>
            </a:p>
          </p:txBody>
        </p:sp>
        <p:sp>
          <p:nvSpPr>
            <p:cNvPr id="26694" name="Line 73"/>
            <p:cNvSpPr>
              <a:spLocks noChangeShapeType="1"/>
            </p:cNvSpPr>
            <p:nvPr/>
          </p:nvSpPr>
          <p:spPr bwMode="auto">
            <a:xfrm>
              <a:off x="4431" y="2871"/>
              <a:ext cx="80" cy="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6695" name="Rectangle 74"/>
            <p:cNvSpPr>
              <a:spLocks noChangeArrowheads="1"/>
            </p:cNvSpPr>
            <p:nvPr/>
          </p:nvSpPr>
          <p:spPr bwMode="auto">
            <a:xfrm>
              <a:off x="4418" y="3035"/>
              <a:ext cx="76"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600" b="0">
                  <a:solidFill>
                    <a:srgbClr val="000000"/>
                  </a:solidFill>
                </a:rPr>
                <a:t>Y</a:t>
              </a:r>
              <a:endParaRPr lang="en-US" altLang="en-US" sz="1600" b="0"/>
            </a:p>
          </p:txBody>
        </p:sp>
        <p:sp>
          <p:nvSpPr>
            <p:cNvPr id="26696" name="Line 75"/>
            <p:cNvSpPr>
              <a:spLocks noChangeShapeType="1"/>
            </p:cNvSpPr>
            <p:nvPr/>
          </p:nvSpPr>
          <p:spPr bwMode="auto">
            <a:xfrm>
              <a:off x="4428" y="3039"/>
              <a:ext cx="76"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grpSp>
    </p:spTree>
    <p:extLst>
      <p:ext uri="{BB962C8B-B14F-4D97-AF65-F5344CB8AC3E}">
        <p14:creationId xmlns:p14="http://schemas.microsoft.com/office/powerpoint/2010/main" val="167414607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828800" y="762000"/>
            <a:ext cx="8458200" cy="762000"/>
          </a:xfrm>
        </p:spPr>
        <p:txBody>
          <a:bodyPr/>
          <a:lstStyle/>
          <a:p>
            <a:pPr eaLnBrk="1" hangingPunct="1"/>
            <a:r>
              <a:rPr lang="en-US" altLang="en-US" sz="3600"/>
              <a:t>Implementing Logic functions with LUTs</a:t>
            </a:r>
          </a:p>
        </p:txBody>
      </p:sp>
      <p:sp>
        <p:nvSpPr>
          <p:cNvPr id="27651" name="Rectangle 3"/>
          <p:cNvSpPr>
            <a:spLocks noGrp="1" noChangeArrowheads="1"/>
          </p:cNvSpPr>
          <p:nvPr>
            <p:ph sz="quarter" idx="1"/>
          </p:nvPr>
        </p:nvSpPr>
        <p:spPr>
          <a:xfrm>
            <a:off x="2209800" y="2133600"/>
            <a:ext cx="7772400" cy="4114800"/>
          </a:xfrm>
        </p:spPr>
        <p:txBody>
          <a:bodyPr/>
          <a:lstStyle/>
          <a:p>
            <a:pPr eaLnBrk="1" hangingPunct="1"/>
            <a:r>
              <a:rPr lang="en-US" altLang="en-US" sz="2400">
                <a:latin typeface="Arial" panose="020B0604020202020204" pitchFamily="34" charset="0"/>
                <a:cs typeface="Arial" panose="020B0604020202020204" pitchFamily="34" charset="0"/>
              </a:rPr>
              <a:t>Each logic block</a:t>
            </a:r>
            <a:r>
              <a:rPr lang="en-US" altLang="en-US" smtClean="0">
                <a:latin typeface="Arial" panose="020B0604020202020204" pitchFamily="34" charset="0"/>
                <a:cs typeface="Arial" panose="020B0604020202020204" pitchFamily="34" charset="0"/>
              </a:rPr>
              <a:t> </a:t>
            </a:r>
            <a:r>
              <a:rPr lang="en-US" altLang="en-US" sz="2400">
                <a:latin typeface="Arial" panose="020B0604020202020204" pitchFamily="34" charset="0"/>
                <a:cs typeface="Arial" panose="020B0604020202020204" pitchFamily="34" charset="0"/>
              </a:rPr>
              <a:t>in an FPGA has a small number of inputs and outputs</a:t>
            </a:r>
          </a:p>
          <a:p>
            <a:pPr eaLnBrk="1" hangingPunct="1"/>
            <a:r>
              <a:rPr lang="en-US" altLang="en-US" sz="2400">
                <a:latin typeface="Arial" panose="020B0604020202020204" pitchFamily="34" charset="0"/>
                <a:cs typeface="Arial" panose="020B0604020202020204" pitchFamily="34" charset="0"/>
              </a:rPr>
              <a:t>The most commonly used logic block is a </a:t>
            </a:r>
            <a:r>
              <a:rPr lang="en-US" altLang="en-US" sz="2400" i="1">
                <a:latin typeface="Arial" panose="020B0604020202020204" pitchFamily="34" charset="0"/>
                <a:cs typeface="Arial" panose="020B0604020202020204" pitchFamily="34" charset="0"/>
              </a:rPr>
              <a:t>lookup table (LUT), which contains storage cells that are used to implement a small logic function</a:t>
            </a:r>
          </a:p>
          <a:p>
            <a:pPr eaLnBrk="1" hangingPunct="1"/>
            <a:endParaRPr lang="en-US" altLang="en-US" i="1"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768916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ChangeArrowheads="1"/>
          </p:cNvSpPr>
          <p:nvPr>
            <p:ph type="title"/>
          </p:nvPr>
        </p:nvSpPr>
        <p:spPr>
          <a:xfrm>
            <a:off x="2133600" y="457200"/>
            <a:ext cx="7772400" cy="685800"/>
          </a:xfrm>
        </p:spPr>
        <p:txBody>
          <a:bodyPr>
            <a:normAutofit fontScale="90000"/>
          </a:bodyPr>
          <a:lstStyle/>
          <a:p>
            <a:pPr>
              <a:defRPr/>
            </a:pPr>
            <a:r>
              <a:rPr lang="en-US" smtClean="0"/>
              <a:t>Two-input LUT</a:t>
            </a:r>
          </a:p>
        </p:txBody>
      </p:sp>
      <p:sp>
        <p:nvSpPr>
          <p:cNvPr id="28675" name="Rectangle 10"/>
          <p:cNvSpPr>
            <a:spLocks noChangeArrowheads="1"/>
          </p:cNvSpPr>
          <p:nvPr/>
        </p:nvSpPr>
        <p:spPr bwMode="auto">
          <a:xfrm>
            <a:off x="1524001" y="3079107"/>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graphicFrame>
        <p:nvGraphicFramePr>
          <p:cNvPr id="28676" name="Object 9"/>
          <p:cNvGraphicFramePr>
            <a:graphicFrameLocks noChangeAspect="1"/>
          </p:cNvGraphicFramePr>
          <p:nvPr/>
        </p:nvGraphicFramePr>
        <p:xfrm>
          <a:off x="4495800" y="5029200"/>
          <a:ext cx="3352800" cy="782638"/>
        </p:xfrm>
        <a:graphic>
          <a:graphicData uri="http://schemas.openxmlformats.org/presentationml/2006/ole">
            <mc:AlternateContent xmlns:mc="http://schemas.openxmlformats.org/markup-compatibility/2006">
              <mc:Choice xmlns:v="urn:schemas-microsoft-com:vml" Requires="v">
                <p:oleObj spid="_x0000_s1034" name="Equation" r:id="rId3" imgW="1016000" imgH="241300" progId="Equation.3">
                  <p:embed/>
                </p:oleObj>
              </mc:Choice>
              <mc:Fallback>
                <p:oleObj name="Equation" r:id="rId3" imgW="1016000" imgH="2413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5800" y="5029200"/>
                        <a:ext cx="3352800" cy="78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28677" name="Group 10"/>
          <p:cNvGrpSpPr>
            <a:grpSpLocks noChangeAspect="1"/>
          </p:cNvGrpSpPr>
          <p:nvPr/>
        </p:nvGrpSpPr>
        <p:grpSpPr bwMode="auto">
          <a:xfrm>
            <a:off x="2209800" y="1981200"/>
            <a:ext cx="3581400" cy="2679700"/>
            <a:chOff x="432" y="1248"/>
            <a:chExt cx="2256" cy="1688"/>
          </a:xfrm>
        </p:grpSpPr>
        <p:sp>
          <p:nvSpPr>
            <p:cNvPr id="28681" name="AutoShape 9"/>
            <p:cNvSpPr>
              <a:spLocks noChangeAspect="1" noChangeArrowheads="1" noTextEdit="1"/>
            </p:cNvSpPr>
            <p:nvPr/>
          </p:nvSpPr>
          <p:spPr bwMode="auto">
            <a:xfrm>
              <a:off x="432" y="1248"/>
              <a:ext cx="2256" cy="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28682" name="Picture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2" y="1248"/>
              <a:ext cx="2260" cy="1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4" name="Group 14"/>
          <p:cNvGrpSpPr>
            <a:grpSpLocks noChangeAspect="1"/>
          </p:cNvGrpSpPr>
          <p:nvPr/>
        </p:nvGrpSpPr>
        <p:grpSpPr bwMode="auto">
          <a:xfrm>
            <a:off x="6324600" y="1905000"/>
            <a:ext cx="3905250" cy="2801938"/>
            <a:chOff x="3024" y="1200"/>
            <a:chExt cx="2460" cy="1765"/>
          </a:xfrm>
        </p:grpSpPr>
        <p:sp>
          <p:nvSpPr>
            <p:cNvPr id="28679" name="AutoShape 13"/>
            <p:cNvSpPr>
              <a:spLocks noChangeAspect="1" noChangeArrowheads="1" noTextEdit="1"/>
            </p:cNvSpPr>
            <p:nvPr/>
          </p:nvSpPr>
          <p:spPr bwMode="auto">
            <a:xfrm>
              <a:off x="3024" y="1200"/>
              <a:ext cx="2460" cy="1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pic>
          <p:nvPicPr>
            <p:cNvPr id="2868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4" y="1200"/>
              <a:ext cx="2464" cy="1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5175499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133600" y="457200"/>
            <a:ext cx="7772400" cy="762000"/>
          </a:xfrm>
        </p:spPr>
        <p:txBody>
          <a:bodyPr/>
          <a:lstStyle/>
          <a:p>
            <a:pPr eaLnBrk="1" hangingPunct="1"/>
            <a:r>
              <a:rPr lang="en-US" altLang="en-US" smtClean="0"/>
              <a:t>Implementation Choices</a:t>
            </a:r>
          </a:p>
        </p:txBody>
      </p:sp>
      <p:grpSp>
        <p:nvGrpSpPr>
          <p:cNvPr id="8195" name="Group 3"/>
          <p:cNvGrpSpPr>
            <a:grpSpLocks noChangeAspect="1"/>
          </p:cNvGrpSpPr>
          <p:nvPr/>
        </p:nvGrpSpPr>
        <p:grpSpPr bwMode="auto">
          <a:xfrm>
            <a:off x="2514600" y="1981201"/>
            <a:ext cx="7315200" cy="3211513"/>
            <a:chOff x="624" y="1248"/>
            <a:chExt cx="4608" cy="2023"/>
          </a:xfrm>
        </p:grpSpPr>
        <p:sp>
          <p:nvSpPr>
            <p:cNvPr id="8196" name="AutoShape 4"/>
            <p:cNvSpPr>
              <a:spLocks noChangeAspect="1" noChangeArrowheads="1" noTextEdit="1"/>
            </p:cNvSpPr>
            <p:nvPr/>
          </p:nvSpPr>
          <p:spPr bwMode="auto">
            <a:xfrm>
              <a:off x="624" y="1248"/>
              <a:ext cx="4608" cy="2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8197" name="Rectangle 5"/>
            <p:cNvSpPr>
              <a:spLocks noChangeArrowheads="1"/>
            </p:cNvSpPr>
            <p:nvPr/>
          </p:nvSpPr>
          <p:spPr bwMode="auto">
            <a:xfrm>
              <a:off x="2997" y="2830"/>
              <a:ext cx="1024"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198" name="Rectangle 6"/>
            <p:cNvSpPr>
              <a:spLocks noChangeArrowheads="1"/>
            </p:cNvSpPr>
            <p:nvPr/>
          </p:nvSpPr>
          <p:spPr bwMode="auto">
            <a:xfrm>
              <a:off x="2972" y="2805"/>
              <a:ext cx="1024" cy="433"/>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199" name="Rectangle 7"/>
            <p:cNvSpPr>
              <a:spLocks noChangeArrowheads="1"/>
            </p:cNvSpPr>
            <p:nvPr/>
          </p:nvSpPr>
          <p:spPr bwMode="auto">
            <a:xfrm>
              <a:off x="4195" y="2830"/>
              <a:ext cx="1025"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0" name="Rectangle 8"/>
            <p:cNvSpPr>
              <a:spLocks noChangeArrowheads="1"/>
            </p:cNvSpPr>
            <p:nvPr/>
          </p:nvSpPr>
          <p:spPr bwMode="auto">
            <a:xfrm>
              <a:off x="4171" y="2805"/>
              <a:ext cx="1024" cy="433"/>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1" name="Rectangle 9"/>
            <p:cNvSpPr>
              <a:spLocks noChangeArrowheads="1"/>
            </p:cNvSpPr>
            <p:nvPr/>
          </p:nvSpPr>
          <p:spPr bwMode="auto">
            <a:xfrm>
              <a:off x="1540" y="1290"/>
              <a:ext cx="2701"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2" name="Rectangle 10"/>
            <p:cNvSpPr>
              <a:spLocks noChangeArrowheads="1"/>
            </p:cNvSpPr>
            <p:nvPr/>
          </p:nvSpPr>
          <p:spPr bwMode="auto">
            <a:xfrm>
              <a:off x="1511" y="1265"/>
              <a:ext cx="2705" cy="266"/>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3" name="Rectangle 11"/>
            <p:cNvSpPr>
              <a:spLocks noChangeArrowheads="1"/>
            </p:cNvSpPr>
            <p:nvPr/>
          </p:nvSpPr>
          <p:spPr bwMode="auto">
            <a:xfrm>
              <a:off x="1261" y="1806"/>
              <a:ext cx="1024"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4" name="Rectangle 12"/>
            <p:cNvSpPr>
              <a:spLocks noChangeArrowheads="1"/>
            </p:cNvSpPr>
            <p:nvPr/>
          </p:nvSpPr>
          <p:spPr bwMode="auto">
            <a:xfrm>
              <a:off x="1236" y="1781"/>
              <a:ext cx="1024" cy="266"/>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5" name="Rectangle 13"/>
            <p:cNvSpPr>
              <a:spLocks noChangeArrowheads="1"/>
            </p:cNvSpPr>
            <p:nvPr/>
          </p:nvSpPr>
          <p:spPr bwMode="auto">
            <a:xfrm>
              <a:off x="1261" y="2318"/>
              <a:ext cx="1024"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6" name="Rectangle 14"/>
            <p:cNvSpPr>
              <a:spLocks noChangeArrowheads="1"/>
            </p:cNvSpPr>
            <p:nvPr/>
          </p:nvSpPr>
          <p:spPr bwMode="auto">
            <a:xfrm>
              <a:off x="1236" y="2293"/>
              <a:ext cx="1024" cy="266"/>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7" name="Rectangle 15"/>
            <p:cNvSpPr>
              <a:spLocks noChangeArrowheads="1"/>
            </p:cNvSpPr>
            <p:nvPr/>
          </p:nvSpPr>
          <p:spPr bwMode="auto">
            <a:xfrm>
              <a:off x="670" y="2830"/>
              <a:ext cx="1024"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8" name="Rectangle 16"/>
            <p:cNvSpPr>
              <a:spLocks noChangeArrowheads="1"/>
            </p:cNvSpPr>
            <p:nvPr/>
          </p:nvSpPr>
          <p:spPr bwMode="auto">
            <a:xfrm>
              <a:off x="641" y="2805"/>
              <a:ext cx="1024" cy="433"/>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09" name="Rectangle 17"/>
            <p:cNvSpPr>
              <a:spLocks noChangeArrowheads="1"/>
            </p:cNvSpPr>
            <p:nvPr/>
          </p:nvSpPr>
          <p:spPr bwMode="auto">
            <a:xfrm>
              <a:off x="1869" y="2830"/>
              <a:ext cx="1024"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10" name="Rectangle 18"/>
            <p:cNvSpPr>
              <a:spLocks noChangeArrowheads="1"/>
            </p:cNvSpPr>
            <p:nvPr/>
          </p:nvSpPr>
          <p:spPr bwMode="auto">
            <a:xfrm>
              <a:off x="1844" y="2805"/>
              <a:ext cx="1019" cy="433"/>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11" name="Rectangle 19"/>
            <p:cNvSpPr>
              <a:spLocks noChangeArrowheads="1"/>
            </p:cNvSpPr>
            <p:nvPr/>
          </p:nvSpPr>
          <p:spPr bwMode="auto">
            <a:xfrm>
              <a:off x="2435" y="1806"/>
              <a:ext cx="1024"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12" name="Rectangle 20"/>
            <p:cNvSpPr>
              <a:spLocks noChangeArrowheads="1"/>
            </p:cNvSpPr>
            <p:nvPr/>
          </p:nvSpPr>
          <p:spPr bwMode="auto">
            <a:xfrm>
              <a:off x="2406" y="1781"/>
              <a:ext cx="1024" cy="266"/>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13" name="Rectangle 21"/>
            <p:cNvSpPr>
              <a:spLocks noChangeArrowheads="1"/>
            </p:cNvSpPr>
            <p:nvPr/>
          </p:nvSpPr>
          <p:spPr bwMode="auto">
            <a:xfrm>
              <a:off x="3584" y="2318"/>
              <a:ext cx="1024"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14" name="Rectangle 22"/>
            <p:cNvSpPr>
              <a:spLocks noChangeArrowheads="1"/>
            </p:cNvSpPr>
            <p:nvPr/>
          </p:nvSpPr>
          <p:spPr bwMode="auto">
            <a:xfrm>
              <a:off x="3559" y="2293"/>
              <a:ext cx="1024" cy="266"/>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8215" name="Rectangle 23"/>
            <p:cNvSpPr>
              <a:spLocks noChangeArrowheads="1"/>
            </p:cNvSpPr>
            <p:nvPr/>
          </p:nvSpPr>
          <p:spPr bwMode="auto">
            <a:xfrm>
              <a:off x="1523" y="1835"/>
              <a:ext cx="47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Custom</a:t>
              </a:r>
              <a:endParaRPr lang="en-US" altLang="en-US" b="0"/>
            </a:p>
          </p:txBody>
        </p:sp>
        <p:sp>
          <p:nvSpPr>
            <p:cNvPr id="8216" name="Rectangle 24"/>
            <p:cNvSpPr>
              <a:spLocks noChangeArrowheads="1"/>
            </p:cNvSpPr>
            <p:nvPr/>
          </p:nvSpPr>
          <p:spPr bwMode="auto">
            <a:xfrm>
              <a:off x="730" y="2869"/>
              <a:ext cx="903"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Standard Cells</a:t>
              </a:r>
              <a:endParaRPr lang="en-US" altLang="en-US" b="0"/>
            </a:p>
          </p:txBody>
        </p:sp>
        <p:sp>
          <p:nvSpPr>
            <p:cNvPr id="8217" name="Rectangle 25"/>
            <p:cNvSpPr>
              <a:spLocks noChangeArrowheads="1"/>
            </p:cNvSpPr>
            <p:nvPr/>
          </p:nvSpPr>
          <p:spPr bwMode="auto">
            <a:xfrm>
              <a:off x="708" y="3017"/>
              <a:ext cx="92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Compiled Cells</a:t>
              </a:r>
              <a:endParaRPr lang="en-US" altLang="en-US" b="0"/>
            </a:p>
          </p:txBody>
        </p:sp>
        <p:sp>
          <p:nvSpPr>
            <p:cNvPr id="8218" name="Rectangle 26"/>
            <p:cNvSpPr>
              <a:spLocks noChangeArrowheads="1"/>
            </p:cNvSpPr>
            <p:nvPr/>
          </p:nvSpPr>
          <p:spPr bwMode="auto">
            <a:xfrm>
              <a:off x="2002" y="2944"/>
              <a:ext cx="191"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Ma</a:t>
              </a:r>
              <a:endParaRPr lang="en-US" altLang="en-US" b="0"/>
            </a:p>
          </p:txBody>
        </p:sp>
        <p:sp>
          <p:nvSpPr>
            <p:cNvPr id="8219" name="Rectangle 27"/>
            <p:cNvSpPr>
              <a:spLocks noChangeArrowheads="1"/>
            </p:cNvSpPr>
            <p:nvPr/>
          </p:nvSpPr>
          <p:spPr bwMode="auto">
            <a:xfrm>
              <a:off x="2195" y="2944"/>
              <a:ext cx="53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cro Cells</a:t>
              </a:r>
              <a:endParaRPr lang="en-US" altLang="en-US" b="0"/>
            </a:p>
          </p:txBody>
        </p:sp>
        <p:sp>
          <p:nvSpPr>
            <p:cNvPr id="8220" name="Rectangle 28"/>
            <p:cNvSpPr>
              <a:spLocks noChangeArrowheads="1"/>
            </p:cNvSpPr>
            <p:nvPr/>
          </p:nvSpPr>
          <p:spPr bwMode="auto">
            <a:xfrm>
              <a:off x="1441" y="2346"/>
              <a:ext cx="657"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Cell-based</a:t>
              </a:r>
              <a:endParaRPr lang="en-US" altLang="en-US" b="0"/>
            </a:p>
          </p:txBody>
        </p:sp>
        <p:sp>
          <p:nvSpPr>
            <p:cNvPr id="8221" name="Rectangle 29"/>
            <p:cNvSpPr>
              <a:spLocks noChangeArrowheads="1"/>
            </p:cNvSpPr>
            <p:nvPr/>
          </p:nvSpPr>
          <p:spPr bwMode="auto">
            <a:xfrm>
              <a:off x="3128" y="2869"/>
              <a:ext cx="740"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Pre-diffused</a:t>
              </a:r>
              <a:endParaRPr lang="en-US" altLang="en-US" b="0"/>
            </a:p>
          </p:txBody>
        </p:sp>
        <p:sp>
          <p:nvSpPr>
            <p:cNvPr id="8222" name="Rectangle 30"/>
            <p:cNvSpPr>
              <a:spLocks noChangeArrowheads="1"/>
            </p:cNvSpPr>
            <p:nvPr/>
          </p:nvSpPr>
          <p:spPr bwMode="auto">
            <a:xfrm>
              <a:off x="3073" y="3017"/>
              <a:ext cx="817"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(Gate Arrays)</a:t>
              </a:r>
              <a:endParaRPr lang="en-US" altLang="en-US" b="0"/>
            </a:p>
          </p:txBody>
        </p:sp>
        <p:sp>
          <p:nvSpPr>
            <p:cNvPr id="8223" name="Rectangle 31"/>
            <p:cNvSpPr>
              <a:spLocks noChangeArrowheads="1"/>
            </p:cNvSpPr>
            <p:nvPr/>
          </p:nvSpPr>
          <p:spPr bwMode="auto">
            <a:xfrm>
              <a:off x="4397" y="2869"/>
              <a:ext cx="588"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Pre-wired</a:t>
              </a:r>
              <a:endParaRPr lang="en-US" altLang="en-US" b="0"/>
            </a:p>
          </p:txBody>
        </p:sp>
        <p:sp>
          <p:nvSpPr>
            <p:cNvPr id="8224" name="Rectangle 32"/>
            <p:cNvSpPr>
              <a:spLocks noChangeArrowheads="1"/>
            </p:cNvSpPr>
            <p:nvPr/>
          </p:nvSpPr>
          <p:spPr bwMode="auto">
            <a:xfrm>
              <a:off x="4393" y="3017"/>
              <a:ext cx="53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(FPGAs)</a:t>
              </a:r>
              <a:endParaRPr lang="en-US" altLang="en-US" b="0"/>
            </a:p>
          </p:txBody>
        </p:sp>
        <p:sp>
          <p:nvSpPr>
            <p:cNvPr id="8225" name="Rectangle 33"/>
            <p:cNvSpPr>
              <a:spLocks noChangeArrowheads="1"/>
            </p:cNvSpPr>
            <p:nvPr/>
          </p:nvSpPr>
          <p:spPr bwMode="auto">
            <a:xfrm>
              <a:off x="3707" y="2346"/>
              <a:ext cx="749"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Array-based</a:t>
              </a:r>
              <a:endParaRPr lang="en-US" altLang="en-US" b="0"/>
            </a:p>
          </p:txBody>
        </p:sp>
        <p:sp>
          <p:nvSpPr>
            <p:cNvPr id="8226" name="Rectangle 34"/>
            <p:cNvSpPr>
              <a:spLocks noChangeArrowheads="1"/>
            </p:cNvSpPr>
            <p:nvPr/>
          </p:nvSpPr>
          <p:spPr bwMode="auto">
            <a:xfrm>
              <a:off x="2568" y="1835"/>
              <a:ext cx="756"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Semicustom</a:t>
              </a:r>
              <a:endParaRPr lang="en-US" altLang="en-US" b="0"/>
            </a:p>
          </p:txBody>
        </p:sp>
        <p:sp>
          <p:nvSpPr>
            <p:cNvPr id="8227" name="Rectangle 35"/>
            <p:cNvSpPr>
              <a:spLocks noChangeArrowheads="1"/>
            </p:cNvSpPr>
            <p:nvPr/>
          </p:nvSpPr>
          <p:spPr bwMode="auto">
            <a:xfrm>
              <a:off x="1600" y="1320"/>
              <a:ext cx="2554" cy="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1700" b="0" i="0">
                  <a:solidFill>
                    <a:srgbClr val="000000"/>
                  </a:solidFill>
                </a:rPr>
                <a:t>Digital Circuit Implementation Approaches</a:t>
              </a:r>
              <a:endParaRPr lang="en-US" altLang="en-US" b="0"/>
            </a:p>
          </p:txBody>
        </p:sp>
        <p:sp>
          <p:nvSpPr>
            <p:cNvPr id="8228" name="Line 36"/>
            <p:cNvSpPr>
              <a:spLocks noChangeShapeType="1"/>
            </p:cNvSpPr>
            <p:nvPr/>
          </p:nvSpPr>
          <p:spPr bwMode="auto">
            <a:xfrm>
              <a:off x="2888" y="1556"/>
              <a:ext cx="1" cy="113"/>
            </a:xfrm>
            <a:prstGeom prst="line">
              <a:avLst/>
            </a:prstGeom>
            <a:noFill/>
            <a:ln w="127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8229" name="Freeform 37"/>
            <p:cNvSpPr>
              <a:spLocks/>
            </p:cNvSpPr>
            <p:nvPr/>
          </p:nvSpPr>
          <p:spPr bwMode="auto">
            <a:xfrm>
              <a:off x="1748" y="1669"/>
              <a:ext cx="1203" cy="112"/>
            </a:xfrm>
            <a:custGeom>
              <a:avLst/>
              <a:gdLst>
                <a:gd name="T0" fmla="*/ 0 w 1203"/>
                <a:gd name="T1" fmla="*/ 112 h 112"/>
                <a:gd name="T2" fmla="*/ 0 w 1203"/>
                <a:gd name="T3" fmla="*/ 0 h 112"/>
                <a:gd name="T4" fmla="*/ 1203 w 1203"/>
                <a:gd name="T5" fmla="*/ 0 h 112"/>
                <a:gd name="T6" fmla="*/ 1203 w 1203"/>
                <a:gd name="T7" fmla="*/ 112 h 112"/>
                <a:gd name="T8" fmla="*/ 0 60000 65536"/>
                <a:gd name="T9" fmla="*/ 0 60000 65536"/>
                <a:gd name="T10" fmla="*/ 0 60000 65536"/>
                <a:gd name="T11" fmla="*/ 0 60000 65536"/>
                <a:gd name="T12" fmla="*/ 0 w 1203"/>
                <a:gd name="T13" fmla="*/ 0 h 112"/>
                <a:gd name="T14" fmla="*/ 1203 w 1203"/>
                <a:gd name="T15" fmla="*/ 112 h 112"/>
              </a:gdLst>
              <a:ahLst/>
              <a:cxnLst>
                <a:cxn ang="T8">
                  <a:pos x="T0" y="T1"/>
                </a:cxn>
                <a:cxn ang="T9">
                  <a:pos x="T2" y="T3"/>
                </a:cxn>
                <a:cxn ang="T10">
                  <a:pos x="T4" y="T5"/>
                </a:cxn>
                <a:cxn ang="T11">
                  <a:pos x="T6" y="T7"/>
                </a:cxn>
              </a:cxnLst>
              <a:rect l="T12" t="T13" r="T14" b="T15"/>
              <a:pathLst>
                <a:path w="1203" h="112">
                  <a:moveTo>
                    <a:pt x="0" y="112"/>
                  </a:moveTo>
                  <a:lnTo>
                    <a:pt x="0" y="0"/>
                  </a:lnTo>
                  <a:lnTo>
                    <a:pt x="1203" y="0"/>
                  </a:lnTo>
                  <a:lnTo>
                    <a:pt x="1203" y="112"/>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230" name="Line 38"/>
            <p:cNvSpPr>
              <a:spLocks noChangeShapeType="1"/>
            </p:cNvSpPr>
            <p:nvPr/>
          </p:nvSpPr>
          <p:spPr bwMode="auto">
            <a:xfrm flipV="1">
              <a:off x="2918" y="2072"/>
              <a:ext cx="1" cy="109"/>
            </a:xfrm>
            <a:prstGeom prst="line">
              <a:avLst/>
            </a:prstGeom>
            <a:noFill/>
            <a:ln w="127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8231" name="Freeform 39"/>
            <p:cNvSpPr>
              <a:spLocks/>
            </p:cNvSpPr>
            <p:nvPr/>
          </p:nvSpPr>
          <p:spPr bwMode="auto">
            <a:xfrm>
              <a:off x="1752" y="2181"/>
              <a:ext cx="2331" cy="112"/>
            </a:xfrm>
            <a:custGeom>
              <a:avLst/>
              <a:gdLst>
                <a:gd name="T0" fmla="*/ 0 w 2331"/>
                <a:gd name="T1" fmla="*/ 112 h 112"/>
                <a:gd name="T2" fmla="*/ 0 w 2331"/>
                <a:gd name="T3" fmla="*/ 0 h 112"/>
                <a:gd name="T4" fmla="*/ 2331 w 2331"/>
                <a:gd name="T5" fmla="*/ 0 h 112"/>
                <a:gd name="T6" fmla="*/ 2331 w 2331"/>
                <a:gd name="T7" fmla="*/ 112 h 112"/>
                <a:gd name="T8" fmla="*/ 0 60000 65536"/>
                <a:gd name="T9" fmla="*/ 0 60000 65536"/>
                <a:gd name="T10" fmla="*/ 0 60000 65536"/>
                <a:gd name="T11" fmla="*/ 0 60000 65536"/>
                <a:gd name="T12" fmla="*/ 0 w 2331"/>
                <a:gd name="T13" fmla="*/ 0 h 112"/>
                <a:gd name="T14" fmla="*/ 2331 w 2331"/>
                <a:gd name="T15" fmla="*/ 112 h 112"/>
              </a:gdLst>
              <a:ahLst/>
              <a:cxnLst>
                <a:cxn ang="T8">
                  <a:pos x="T0" y="T1"/>
                </a:cxn>
                <a:cxn ang="T9">
                  <a:pos x="T2" y="T3"/>
                </a:cxn>
                <a:cxn ang="T10">
                  <a:pos x="T4" y="T5"/>
                </a:cxn>
                <a:cxn ang="T11">
                  <a:pos x="T6" y="T7"/>
                </a:cxn>
              </a:cxnLst>
              <a:rect l="T12" t="T13" r="T14" b="T15"/>
              <a:pathLst>
                <a:path w="2331" h="112">
                  <a:moveTo>
                    <a:pt x="0" y="112"/>
                  </a:moveTo>
                  <a:lnTo>
                    <a:pt x="0" y="0"/>
                  </a:lnTo>
                  <a:lnTo>
                    <a:pt x="2331" y="0"/>
                  </a:lnTo>
                  <a:lnTo>
                    <a:pt x="2331" y="112"/>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232" name="Line 40"/>
            <p:cNvSpPr>
              <a:spLocks noChangeShapeType="1"/>
            </p:cNvSpPr>
            <p:nvPr/>
          </p:nvSpPr>
          <p:spPr bwMode="auto">
            <a:xfrm flipV="1">
              <a:off x="1752" y="2584"/>
              <a:ext cx="1" cy="109"/>
            </a:xfrm>
            <a:prstGeom prst="line">
              <a:avLst/>
            </a:prstGeom>
            <a:noFill/>
            <a:ln w="127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8233" name="Freeform 41"/>
            <p:cNvSpPr>
              <a:spLocks/>
            </p:cNvSpPr>
            <p:nvPr/>
          </p:nvSpPr>
          <p:spPr bwMode="auto">
            <a:xfrm>
              <a:off x="1153" y="2693"/>
              <a:ext cx="599" cy="112"/>
            </a:xfrm>
            <a:custGeom>
              <a:avLst/>
              <a:gdLst>
                <a:gd name="T0" fmla="*/ 0 w 599"/>
                <a:gd name="T1" fmla="*/ 112 h 112"/>
                <a:gd name="T2" fmla="*/ 0 w 599"/>
                <a:gd name="T3" fmla="*/ 0 h 112"/>
                <a:gd name="T4" fmla="*/ 599 w 599"/>
                <a:gd name="T5" fmla="*/ 0 h 112"/>
                <a:gd name="T6" fmla="*/ 0 60000 65536"/>
                <a:gd name="T7" fmla="*/ 0 60000 65536"/>
                <a:gd name="T8" fmla="*/ 0 60000 65536"/>
                <a:gd name="T9" fmla="*/ 0 w 599"/>
                <a:gd name="T10" fmla="*/ 0 h 112"/>
                <a:gd name="T11" fmla="*/ 599 w 599"/>
                <a:gd name="T12" fmla="*/ 112 h 112"/>
              </a:gdLst>
              <a:ahLst/>
              <a:cxnLst>
                <a:cxn ang="T6">
                  <a:pos x="T0" y="T1"/>
                </a:cxn>
                <a:cxn ang="T7">
                  <a:pos x="T2" y="T3"/>
                </a:cxn>
                <a:cxn ang="T8">
                  <a:pos x="T4" y="T5"/>
                </a:cxn>
              </a:cxnLst>
              <a:rect l="T9" t="T10" r="T11" b="T12"/>
              <a:pathLst>
                <a:path w="599" h="112">
                  <a:moveTo>
                    <a:pt x="0" y="112"/>
                  </a:moveTo>
                  <a:lnTo>
                    <a:pt x="0" y="0"/>
                  </a:lnTo>
                  <a:lnTo>
                    <a:pt x="599" y="0"/>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234" name="Freeform 42"/>
            <p:cNvSpPr>
              <a:spLocks/>
            </p:cNvSpPr>
            <p:nvPr/>
          </p:nvSpPr>
          <p:spPr bwMode="auto">
            <a:xfrm>
              <a:off x="1752" y="2693"/>
              <a:ext cx="599" cy="112"/>
            </a:xfrm>
            <a:custGeom>
              <a:avLst/>
              <a:gdLst>
                <a:gd name="T0" fmla="*/ 599 w 599"/>
                <a:gd name="T1" fmla="*/ 112 h 112"/>
                <a:gd name="T2" fmla="*/ 599 w 599"/>
                <a:gd name="T3" fmla="*/ 0 h 112"/>
                <a:gd name="T4" fmla="*/ 0 w 599"/>
                <a:gd name="T5" fmla="*/ 0 h 112"/>
                <a:gd name="T6" fmla="*/ 0 60000 65536"/>
                <a:gd name="T7" fmla="*/ 0 60000 65536"/>
                <a:gd name="T8" fmla="*/ 0 60000 65536"/>
                <a:gd name="T9" fmla="*/ 0 w 599"/>
                <a:gd name="T10" fmla="*/ 0 h 112"/>
                <a:gd name="T11" fmla="*/ 599 w 599"/>
                <a:gd name="T12" fmla="*/ 112 h 112"/>
              </a:gdLst>
              <a:ahLst/>
              <a:cxnLst>
                <a:cxn ang="T6">
                  <a:pos x="T0" y="T1"/>
                </a:cxn>
                <a:cxn ang="T7">
                  <a:pos x="T2" y="T3"/>
                </a:cxn>
                <a:cxn ang="T8">
                  <a:pos x="T4" y="T5"/>
                </a:cxn>
              </a:cxnLst>
              <a:rect l="T9" t="T10" r="T11" b="T12"/>
              <a:pathLst>
                <a:path w="599" h="112">
                  <a:moveTo>
                    <a:pt x="599" y="112"/>
                  </a:moveTo>
                  <a:lnTo>
                    <a:pt x="599" y="0"/>
                  </a:lnTo>
                  <a:lnTo>
                    <a:pt x="0" y="0"/>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235" name="Line 43"/>
            <p:cNvSpPr>
              <a:spLocks noChangeShapeType="1"/>
            </p:cNvSpPr>
            <p:nvPr/>
          </p:nvSpPr>
          <p:spPr bwMode="auto">
            <a:xfrm flipV="1">
              <a:off x="4083" y="2584"/>
              <a:ext cx="1" cy="109"/>
            </a:xfrm>
            <a:prstGeom prst="line">
              <a:avLst/>
            </a:prstGeom>
            <a:noFill/>
            <a:ln w="127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8236" name="Freeform 44"/>
            <p:cNvSpPr>
              <a:spLocks/>
            </p:cNvSpPr>
            <p:nvPr/>
          </p:nvSpPr>
          <p:spPr bwMode="auto">
            <a:xfrm>
              <a:off x="3484" y="2693"/>
              <a:ext cx="599" cy="112"/>
            </a:xfrm>
            <a:custGeom>
              <a:avLst/>
              <a:gdLst>
                <a:gd name="T0" fmla="*/ 0 w 599"/>
                <a:gd name="T1" fmla="*/ 112 h 112"/>
                <a:gd name="T2" fmla="*/ 0 w 599"/>
                <a:gd name="T3" fmla="*/ 0 h 112"/>
                <a:gd name="T4" fmla="*/ 599 w 599"/>
                <a:gd name="T5" fmla="*/ 0 h 112"/>
                <a:gd name="T6" fmla="*/ 0 60000 65536"/>
                <a:gd name="T7" fmla="*/ 0 60000 65536"/>
                <a:gd name="T8" fmla="*/ 0 60000 65536"/>
                <a:gd name="T9" fmla="*/ 0 w 599"/>
                <a:gd name="T10" fmla="*/ 0 h 112"/>
                <a:gd name="T11" fmla="*/ 599 w 599"/>
                <a:gd name="T12" fmla="*/ 112 h 112"/>
              </a:gdLst>
              <a:ahLst/>
              <a:cxnLst>
                <a:cxn ang="T6">
                  <a:pos x="T0" y="T1"/>
                </a:cxn>
                <a:cxn ang="T7">
                  <a:pos x="T2" y="T3"/>
                </a:cxn>
                <a:cxn ang="T8">
                  <a:pos x="T4" y="T5"/>
                </a:cxn>
              </a:cxnLst>
              <a:rect l="T9" t="T10" r="T11" b="T12"/>
              <a:pathLst>
                <a:path w="599" h="112">
                  <a:moveTo>
                    <a:pt x="0" y="112"/>
                  </a:moveTo>
                  <a:lnTo>
                    <a:pt x="0" y="0"/>
                  </a:lnTo>
                  <a:lnTo>
                    <a:pt x="599" y="0"/>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8237" name="Freeform 45"/>
            <p:cNvSpPr>
              <a:spLocks/>
            </p:cNvSpPr>
            <p:nvPr/>
          </p:nvSpPr>
          <p:spPr bwMode="auto">
            <a:xfrm>
              <a:off x="4083" y="2693"/>
              <a:ext cx="600" cy="112"/>
            </a:xfrm>
            <a:custGeom>
              <a:avLst/>
              <a:gdLst>
                <a:gd name="T0" fmla="*/ 600 w 600"/>
                <a:gd name="T1" fmla="*/ 112 h 112"/>
                <a:gd name="T2" fmla="*/ 600 w 600"/>
                <a:gd name="T3" fmla="*/ 0 h 112"/>
                <a:gd name="T4" fmla="*/ 0 w 600"/>
                <a:gd name="T5" fmla="*/ 0 h 112"/>
                <a:gd name="T6" fmla="*/ 0 60000 65536"/>
                <a:gd name="T7" fmla="*/ 0 60000 65536"/>
                <a:gd name="T8" fmla="*/ 0 60000 65536"/>
                <a:gd name="T9" fmla="*/ 0 w 600"/>
                <a:gd name="T10" fmla="*/ 0 h 112"/>
                <a:gd name="T11" fmla="*/ 600 w 600"/>
                <a:gd name="T12" fmla="*/ 112 h 112"/>
              </a:gdLst>
              <a:ahLst/>
              <a:cxnLst>
                <a:cxn ang="T6">
                  <a:pos x="T0" y="T1"/>
                </a:cxn>
                <a:cxn ang="T7">
                  <a:pos x="T2" y="T3"/>
                </a:cxn>
                <a:cxn ang="T8">
                  <a:pos x="T4" y="T5"/>
                </a:cxn>
              </a:cxnLst>
              <a:rect l="T9" t="T10" r="T11" b="T12"/>
              <a:pathLst>
                <a:path w="600" h="112">
                  <a:moveTo>
                    <a:pt x="600" y="112"/>
                  </a:moveTo>
                  <a:lnTo>
                    <a:pt x="600" y="0"/>
                  </a:lnTo>
                  <a:lnTo>
                    <a:pt x="0" y="0"/>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Tree>
    <p:extLst>
      <p:ext uri="{BB962C8B-B14F-4D97-AF65-F5344CB8AC3E}">
        <p14:creationId xmlns:p14="http://schemas.microsoft.com/office/powerpoint/2010/main" val="391600647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t>LUT-Based Logic Cell</a:t>
            </a:r>
          </a:p>
        </p:txBody>
      </p:sp>
      <p:grpSp>
        <p:nvGrpSpPr>
          <p:cNvPr id="29699" name="Group 6"/>
          <p:cNvGrpSpPr>
            <a:grpSpLocks noChangeAspect="1"/>
          </p:cNvGrpSpPr>
          <p:nvPr/>
        </p:nvGrpSpPr>
        <p:grpSpPr bwMode="auto">
          <a:xfrm>
            <a:off x="2286000" y="1905001"/>
            <a:ext cx="7543800" cy="3984625"/>
            <a:chOff x="480" y="1200"/>
            <a:chExt cx="4752" cy="2510"/>
          </a:xfrm>
        </p:grpSpPr>
        <p:sp>
          <p:nvSpPr>
            <p:cNvPr id="29700" name="AutoShape 5"/>
            <p:cNvSpPr>
              <a:spLocks noChangeAspect="1" noChangeArrowheads="1" noTextEdit="1"/>
            </p:cNvSpPr>
            <p:nvPr/>
          </p:nvSpPr>
          <p:spPr bwMode="auto">
            <a:xfrm>
              <a:off x="480" y="1200"/>
              <a:ext cx="4752" cy="2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29701" name="Rectangle 7"/>
            <p:cNvSpPr>
              <a:spLocks noChangeArrowheads="1"/>
            </p:cNvSpPr>
            <p:nvPr/>
          </p:nvSpPr>
          <p:spPr bwMode="auto">
            <a:xfrm>
              <a:off x="3495" y="1432"/>
              <a:ext cx="1290" cy="1778"/>
            </a:xfrm>
            <a:prstGeom prst="rect">
              <a:avLst/>
            </a:prstGeom>
            <a:solidFill>
              <a:srgbClr val="E5E5E5"/>
            </a:solidFill>
            <a:ln w="15875">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IN" altLang="en-US"/>
            </a:p>
          </p:txBody>
        </p:sp>
        <p:sp>
          <p:nvSpPr>
            <p:cNvPr id="29702" name="Rectangle 8"/>
            <p:cNvSpPr>
              <a:spLocks noChangeArrowheads="1"/>
            </p:cNvSpPr>
            <p:nvPr/>
          </p:nvSpPr>
          <p:spPr bwMode="auto">
            <a:xfrm>
              <a:off x="2199" y="1965"/>
              <a:ext cx="25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Out</a:t>
              </a:r>
              <a:endParaRPr lang="en-US" altLang="en-US"/>
            </a:p>
          </p:txBody>
        </p:sp>
        <p:sp>
          <p:nvSpPr>
            <p:cNvPr id="29703" name="Rectangle 9"/>
            <p:cNvSpPr>
              <a:spLocks noChangeArrowheads="1"/>
            </p:cNvSpPr>
            <p:nvPr/>
          </p:nvSpPr>
          <p:spPr bwMode="auto">
            <a:xfrm>
              <a:off x="1367" y="3479"/>
              <a:ext cx="217"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ln1</a:t>
              </a:r>
              <a:endParaRPr lang="en-US" altLang="en-US"/>
            </a:p>
          </p:txBody>
        </p:sp>
        <p:sp>
          <p:nvSpPr>
            <p:cNvPr id="29704" name="Rectangle 10"/>
            <p:cNvSpPr>
              <a:spLocks noChangeArrowheads="1"/>
            </p:cNvSpPr>
            <p:nvPr/>
          </p:nvSpPr>
          <p:spPr bwMode="auto">
            <a:xfrm>
              <a:off x="1683" y="3479"/>
              <a:ext cx="217"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ln2</a:t>
              </a:r>
              <a:endParaRPr lang="en-US" altLang="en-US"/>
            </a:p>
          </p:txBody>
        </p:sp>
        <p:sp>
          <p:nvSpPr>
            <p:cNvPr id="29705" name="Freeform 11"/>
            <p:cNvSpPr>
              <a:spLocks/>
            </p:cNvSpPr>
            <p:nvPr/>
          </p:nvSpPr>
          <p:spPr bwMode="auto">
            <a:xfrm>
              <a:off x="1417" y="1221"/>
              <a:ext cx="442" cy="1673"/>
            </a:xfrm>
            <a:custGeom>
              <a:avLst/>
              <a:gdLst>
                <a:gd name="T0" fmla="*/ 442 w 442"/>
                <a:gd name="T1" fmla="*/ 1268 h 1673"/>
                <a:gd name="T2" fmla="*/ 0 w 442"/>
                <a:gd name="T3" fmla="*/ 1673 h 1673"/>
                <a:gd name="T4" fmla="*/ 0 w 442"/>
                <a:gd name="T5" fmla="*/ 0 h 1673"/>
                <a:gd name="T6" fmla="*/ 442 w 442"/>
                <a:gd name="T7" fmla="*/ 411 h 1673"/>
                <a:gd name="T8" fmla="*/ 442 w 442"/>
                <a:gd name="T9" fmla="*/ 1268 h 1673"/>
                <a:gd name="T10" fmla="*/ 0 60000 65536"/>
                <a:gd name="T11" fmla="*/ 0 60000 65536"/>
                <a:gd name="T12" fmla="*/ 0 60000 65536"/>
                <a:gd name="T13" fmla="*/ 0 60000 65536"/>
                <a:gd name="T14" fmla="*/ 0 60000 65536"/>
                <a:gd name="T15" fmla="*/ 0 w 442"/>
                <a:gd name="T16" fmla="*/ 0 h 1673"/>
                <a:gd name="T17" fmla="*/ 442 w 442"/>
                <a:gd name="T18" fmla="*/ 1673 h 1673"/>
              </a:gdLst>
              <a:ahLst/>
              <a:cxnLst>
                <a:cxn ang="T10">
                  <a:pos x="T0" y="T1"/>
                </a:cxn>
                <a:cxn ang="T11">
                  <a:pos x="T2" y="T3"/>
                </a:cxn>
                <a:cxn ang="T12">
                  <a:pos x="T4" y="T5"/>
                </a:cxn>
                <a:cxn ang="T13">
                  <a:pos x="T6" y="T7"/>
                </a:cxn>
                <a:cxn ang="T14">
                  <a:pos x="T8" y="T9"/>
                </a:cxn>
              </a:cxnLst>
              <a:rect l="T15" t="T16" r="T17" b="T18"/>
              <a:pathLst>
                <a:path w="442" h="1673">
                  <a:moveTo>
                    <a:pt x="442" y="1268"/>
                  </a:moveTo>
                  <a:lnTo>
                    <a:pt x="0" y="1673"/>
                  </a:lnTo>
                  <a:lnTo>
                    <a:pt x="0" y="0"/>
                  </a:lnTo>
                  <a:lnTo>
                    <a:pt x="442" y="411"/>
                  </a:lnTo>
                  <a:lnTo>
                    <a:pt x="442" y="1268"/>
                  </a:lnTo>
                  <a:close/>
                </a:path>
              </a:pathLst>
            </a:custGeom>
            <a:solidFill>
              <a:srgbClr val="E5E5E5"/>
            </a:solidFill>
            <a:ln w="15875" cap="flat">
              <a:solidFill>
                <a:srgbClr val="000000"/>
              </a:solidFill>
              <a:prstDash val="solid"/>
              <a:miter lim="800000"/>
              <a:headEnd/>
              <a:tailEnd/>
            </a:ln>
          </p:spPr>
          <p:txBody>
            <a:bodyPr/>
            <a:lstStyle/>
            <a:p>
              <a:endParaRPr lang="en-GB"/>
            </a:p>
          </p:txBody>
        </p:sp>
        <p:sp>
          <p:nvSpPr>
            <p:cNvPr id="29706" name="Line 12"/>
            <p:cNvSpPr>
              <a:spLocks noChangeShapeType="1"/>
            </p:cNvSpPr>
            <p:nvPr/>
          </p:nvSpPr>
          <p:spPr bwMode="auto">
            <a:xfrm>
              <a:off x="1859" y="2058"/>
              <a:ext cx="279"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07" name="Line 13"/>
            <p:cNvSpPr>
              <a:spLocks noChangeShapeType="1"/>
            </p:cNvSpPr>
            <p:nvPr/>
          </p:nvSpPr>
          <p:spPr bwMode="auto">
            <a:xfrm>
              <a:off x="2827" y="1842"/>
              <a:ext cx="668"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08" name="Line 14"/>
            <p:cNvSpPr>
              <a:spLocks noChangeShapeType="1"/>
            </p:cNvSpPr>
            <p:nvPr/>
          </p:nvSpPr>
          <p:spPr bwMode="auto">
            <a:xfrm>
              <a:off x="2827" y="2800"/>
              <a:ext cx="668"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09" name="Line 15"/>
            <p:cNvSpPr>
              <a:spLocks noChangeShapeType="1"/>
            </p:cNvSpPr>
            <p:nvPr/>
          </p:nvSpPr>
          <p:spPr bwMode="auto">
            <a:xfrm>
              <a:off x="4785" y="2321"/>
              <a:ext cx="426"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0" name="Rectangle 16"/>
            <p:cNvSpPr>
              <a:spLocks noChangeArrowheads="1"/>
            </p:cNvSpPr>
            <p:nvPr/>
          </p:nvSpPr>
          <p:spPr bwMode="auto">
            <a:xfrm>
              <a:off x="490" y="1221"/>
              <a:ext cx="427" cy="1673"/>
            </a:xfrm>
            <a:prstGeom prst="rect">
              <a:avLst/>
            </a:prstGeom>
            <a:solidFill>
              <a:srgbClr val="E5E5E5"/>
            </a:solidFill>
            <a:ln w="15875">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IN" altLang="en-US"/>
            </a:p>
          </p:txBody>
        </p:sp>
        <p:sp>
          <p:nvSpPr>
            <p:cNvPr id="29711" name="Rectangle 17"/>
            <p:cNvSpPr>
              <a:spLocks noChangeArrowheads="1"/>
            </p:cNvSpPr>
            <p:nvPr/>
          </p:nvSpPr>
          <p:spPr bwMode="auto">
            <a:xfrm>
              <a:off x="480" y="2960"/>
              <a:ext cx="667"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b="0" i="0">
                  <a:solidFill>
                    <a:srgbClr val="000000"/>
                  </a:solidFill>
                  <a:latin typeface="Times Ten Roman" pitchFamily="18" charset="0"/>
                </a:rPr>
                <a:t>Memory</a:t>
              </a:r>
              <a:endParaRPr lang="en-US" altLang="en-US"/>
            </a:p>
          </p:txBody>
        </p:sp>
        <p:sp>
          <p:nvSpPr>
            <p:cNvPr id="29712" name="Line 18"/>
            <p:cNvSpPr>
              <a:spLocks noChangeShapeType="1"/>
            </p:cNvSpPr>
            <p:nvPr/>
          </p:nvSpPr>
          <p:spPr bwMode="auto">
            <a:xfrm>
              <a:off x="917" y="1432"/>
              <a:ext cx="500"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3" name="Line 19"/>
            <p:cNvSpPr>
              <a:spLocks noChangeShapeType="1"/>
            </p:cNvSpPr>
            <p:nvPr/>
          </p:nvSpPr>
          <p:spPr bwMode="auto">
            <a:xfrm>
              <a:off x="917" y="2684"/>
              <a:ext cx="500"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4" name="Line 20"/>
            <p:cNvSpPr>
              <a:spLocks noChangeShapeType="1"/>
            </p:cNvSpPr>
            <p:nvPr/>
          </p:nvSpPr>
          <p:spPr bwMode="auto">
            <a:xfrm>
              <a:off x="917" y="2268"/>
              <a:ext cx="500"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5" name="Line 21"/>
            <p:cNvSpPr>
              <a:spLocks noChangeShapeType="1"/>
            </p:cNvSpPr>
            <p:nvPr/>
          </p:nvSpPr>
          <p:spPr bwMode="auto">
            <a:xfrm>
              <a:off x="917" y="1853"/>
              <a:ext cx="500"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6" name="Line 22"/>
            <p:cNvSpPr>
              <a:spLocks noChangeShapeType="1"/>
            </p:cNvSpPr>
            <p:nvPr/>
          </p:nvSpPr>
          <p:spPr bwMode="auto">
            <a:xfrm flipV="1">
              <a:off x="1753" y="2689"/>
              <a:ext cx="1" cy="753"/>
            </a:xfrm>
            <a:prstGeom prst="line">
              <a:avLst/>
            </a:prstGeom>
            <a:noFill/>
            <a:ln w="333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7" name="Freeform 23"/>
            <p:cNvSpPr>
              <a:spLocks/>
            </p:cNvSpPr>
            <p:nvPr/>
          </p:nvSpPr>
          <p:spPr bwMode="auto">
            <a:xfrm>
              <a:off x="1711" y="2584"/>
              <a:ext cx="84" cy="142"/>
            </a:xfrm>
            <a:custGeom>
              <a:avLst/>
              <a:gdLst>
                <a:gd name="T0" fmla="*/ 6090 w 16"/>
                <a:gd name="T1" fmla="*/ 16872 h 27"/>
                <a:gd name="T2" fmla="*/ 0 w 16"/>
                <a:gd name="T3" fmla="*/ 20664 h 27"/>
                <a:gd name="T4" fmla="*/ 0 w 16"/>
                <a:gd name="T5" fmla="*/ 20664 h 27"/>
                <a:gd name="T6" fmla="*/ 3775 w 16"/>
                <a:gd name="T7" fmla="*/ 10760 h 27"/>
                <a:gd name="T8" fmla="*/ 6090 w 16"/>
                <a:gd name="T9" fmla="*/ 0 h 27"/>
                <a:gd name="T10" fmla="*/ 8405 w 16"/>
                <a:gd name="T11" fmla="*/ 10760 h 27"/>
                <a:gd name="T12" fmla="*/ 12154 w 16"/>
                <a:gd name="T13" fmla="*/ 20664 h 27"/>
                <a:gd name="T14" fmla="*/ 12154 w 16"/>
                <a:gd name="T15" fmla="*/ 20664 h 27"/>
                <a:gd name="T16" fmla="*/ 6090 w 16"/>
                <a:gd name="T17" fmla="*/ 16872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
                <a:gd name="T28" fmla="*/ 0 h 27"/>
                <a:gd name="T29" fmla="*/ 16 w 16"/>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 h="27">
                  <a:moveTo>
                    <a:pt x="8" y="22"/>
                  </a:moveTo>
                  <a:cubicBezTo>
                    <a:pt x="0" y="27"/>
                    <a:pt x="0" y="27"/>
                    <a:pt x="0" y="27"/>
                  </a:cubicBezTo>
                  <a:cubicBezTo>
                    <a:pt x="0" y="27"/>
                    <a:pt x="0" y="27"/>
                    <a:pt x="0" y="27"/>
                  </a:cubicBezTo>
                  <a:cubicBezTo>
                    <a:pt x="5" y="14"/>
                    <a:pt x="5" y="14"/>
                    <a:pt x="5" y="14"/>
                  </a:cubicBezTo>
                  <a:cubicBezTo>
                    <a:pt x="6" y="9"/>
                    <a:pt x="7" y="5"/>
                    <a:pt x="8" y="0"/>
                  </a:cubicBezTo>
                  <a:cubicBezTo>
                    <a:pt x="9" y="5"/>
                    <a:pt x="10" y="9"/>
                    <a:pt x="11" y="14"/>
                  </a:cubicBezTo>
                  <a:cubicBezTo>
                    <a:pt x="16" y="27"/>
                    <a:pt x="16" y="27"/>
                    <a:pt x="16" y="27"/>
                  </a:cubicBezTo>
                  <a:cubicBezTo>
                    <a:pt x="16" y="27"/>
                    <a:pt x="16" y="27"/>
                    <a:pt x="16" y="27"/>
                  </a:cubicBezTo>
                  <a:lnTo>
                    <a:pt x="8"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9718" name="Line 24"/>
            <p:cNvSpPr>
              <a:spLocks noChangeShapeType="1"/>
            </p:cNvSpPr>
            <p:nvPr/>
          </p:nvSpPr>
          <p:spPr bwMode="auto">
            <a:xfrm flipV="1">
              <a:off x="1522" y="2905"/>
              <a:ext cx="1" cy="537"/>
            </a:xfrm>
            <a:prstGeom prst="line">
              <a:avLst/>
            </a:prstGeom>
            <a:noFill/>
            <a:ln w="333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19" name="Freeform 25"/>
            <p:cNvSpPr>
              <a:spLocks/>
            </p:cNvSpPr>
            <p:nvPr/>
          </p:nvSpPr>
          <p:spPr bwMode="auto">
            <a:xfrm>
              <a:off x="1480" y="2800"/>
              <a:ext cx="84" cy="142"/>
            </a:xfrm>
            <a:custGeom>
              <a:avLst/>
              <a:gdLst>
                <a:gd name="T0" fmla="*/ 6090 w 16"/>
                <a:gd name="T1" fmla="*/ 16872 h 27"/>
                <a:gd name="T2" fmla="*/ 0 w 16"/>
                <a:gd name="T3" fmla="*/ 20664 h 27"/>
                <a:gd name="T4" fmla="*/ 0 w 16"/>
                <a:gd name="T5" fmla="*/ 19943 h 27"/>
                <a:gd name="T6" fmla="*/ 3775 w 16"/>
                <a:gd name="T7" fmla="*/ 9903 h 27"/>
                <a:gd name="T8" fmla="*/ 6090 w 16"/>
                <a:gd name="T9" fmla="*/ 0 h 27"/>
                <a:gd name="T10" fmla="*/ 8405 w 16"/>
                <a:gd name="T11" fmla="*/ 9903 h 27"/>
                <a:gd name="T12" fmla="*/ 12154 w 16"/>
                <a:gd name="T13" fmla="*/ 19943 h 27"/>
                <a:gd name="T14" fmla="*/ 12154 w 16"/>
                <a:gd name="T15" fmla="*/ 20664 h 27"/>
                <a:gd name="T16" fmla="*/ 6090 w 16"/>
                <a:gd name="T17" fmla="*/ 16872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6"/>
                <a:gd name="T28" fmla="*/ 0 h 27"/>
                <a:gd name="T29" fmla="*/ 16 w 16"/>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6" h="27">
                  <a:moveTo>
                    <a:pt x="8" y="22"/>
                  </a:moveTo>
                  <a:cubicBezTo>
                    <a:pt x="0" y="27"/>
                    <a:pt x="0" y="27"/>
                    <a:pt x="0" y="27"/>
                  </a:cubicBezTo>
                  <a:cubicBezTo>
                    <a:pt x="0" y="26"/>
                    <a:pt x="0" y="26"/>
                    <a:pt x="0" y="26"/>
                  </a:cubicBezTo>
                  <a:cubicBezTo>
                    <a:pt x="5" y="13"/>
                    <a:pt x="5" y="13"/>
                    <a:pt x="5" y="13"/>
                  </a:cubicBezTo>
                  <a:cubicBezTo>
                    <a:pt x="6" y="9"/>
                    <a:pt x="7" y="4"/>
                    <a:pt x="8" y="0"/>
                  </a:cubicBezTo>
                  <a:cubicBezTo>
                    <a:pt x="9" y="4"/>
                    <a:pt x="10" y="9"/>
                    <a:pt x="11" y="13"/>
                  </a:cubicBezTo>
                  <a:cubicBezTo>
                    <a:pt x="16" y="26"/>
                    <a:pt x="16" y="26"/>
                    <a:pt x="16" y="26"/>
                  </a:cubicBezTo>
                  <a:cubicBezTo>
                    <a:pt x="16" y="27"/>
                    <a:pt x="16" y="27"/>
                    <a:pt x="16" y="27"/>
                  </a:cubicBezTo>
                  <a:lnTo>
                    <a:pt x="8" y="22"/>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29720" name="Line 26"/>
            <p:cNvSpPr>
              <a:spLocks noChangeShapeType="1"/>
            </p:cNvSpPr>
            <p:nvPr/>
          </p:nvSpPr>
          <p:spPr bwMode="auto">
            <a:xfrm>
              <a:off x="4137" y="1568"/>
              <a:ext cx="1" cy="1568"/>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21" name="Line 27"/>
            <p:cNvSpPr>
              <a:spLocks noChangeShapeType="1"/>
            </p:cNvSpPr>
            <p:nvPr/>
          </p:nvSpPr>
          <p:spPr bwMode="auto">
            <a:xfrm>
              <a:off x="3564" y="1900"/>
              <a:ext cx="1152" cy="1"/>
            </a:xfrm>
            <a:prstGeom prst="line">
              <a:avLst/>
            </a:prstGeom>
            <a:noFill/>
            <a:ln w="15875">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29722" name="Rectangle 28"/>
            <p:cNvSpPr>
              <a:spLocks noChangeArrowheads="1"/>
            </p:cNvSpPr>
            <p:nvPr/>
          </p:nvSpPr>
          <p:spPr bwMode="auto">
            <a:xfrm>
              <a:off x="3711" y="1655"/>
              <a:ext cx="141"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In</a:t>
              </a:r>
              <a:endParaRPr lang="en-US" altLang="en-US"/>
            </a:p>
          </p:txBody>
        </p:sp>
        <p:sp>
          <p:nvSpPr>
            <p:cNvPr id="29723" name="Rectangle 29"/>
            <p:cNvSpPr>
              <a:spLocks noChangeArrowheads="1"/>
            </p:cNvSpPr>
            <p:nvPr/>
          </p:nvSpPr>
          <p:spPr bwMode="auto">
            <a:xfrm>
              <a:off x="4331" y="1655"/>
              <a:ext cx="254"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Out</a:t>
              </a:r>
              <a:endParaRPr lang="en-US" altLang="en-US"/>
            </a:p>
          </p:txBody>
        </p:sp>
        <p:sp>
          <p:nvSpPr>
            <p:cNvPr id="29724" name="Rectangle 30"/>
            <p:cNvSpPr>
              <a:spLocks noChangeArrowheads="1"/>
            </p:cNvSpPr>
            <p:nvPr/>
          </p:nvSpPr>
          <p:spPr bwMode="auto">
            <a:xfrm>
              <a:off x="3706" y="1984"/>
              <a:ext cx="170"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00</a:t>
              </a:r>
              <a:endParaRPr lang="en-US" altLang="en-US"/>
            </a:p>
          </p:txBody>
        </p:sp>
        <p:sp>
          <p:nvSpPr>
            <p:cNvPr id="29725" name="Rectangle 31"/>
            <p:cNvSpPr>
              <a:spLocks noChangeArrowheads="1"/>
            </p:cNvSpPr>
            <p:nvPr/>
          </p:nvSpPr>
          <p:spPr bwMode="auto">
            <a:xfrm>
              <a:off x="4416" y="1984"/>
              <a:ext cx="96"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0</a:t>
              </a:r>
              <a:endParaRPr lang="en-US" altLang="en-US"/>
            </a:p>
          </p:txBody>
        </p:sp>
        <p:sp>
          <p:nvSpPr>
            <p:cNvPr id="29726" name="Rectangle 32"/>
            <p:cNvSpPr>
              <a:spLocks noChangeArrowheads="1"/>
            </p:cNvSpPr>
            <p:nvPr/>
          </p:nvSpPr>
          <p:spPr bwMode="auto">
            <a:xfrm>
              <a:off x="3706" y="2314"/>
              <a:ext cx="170"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01</a:t>
              </a:r>
              <a:endParaRPr lang="en-US" altLang="en-US"/>
            </a:p>
          </p:txBody>
        </p:sp>
        <p:sp>
          <p:nvSpPr>
            <p:cNvPr id="29727" name="Rectangle 33"/>
            <p:cNvSpPr>
              <a:spLocks noChangeArrowheads="1"/>
            </p:cNvSpPr>
            <p:nvPr/>
          </p:nvSpPr>
          <p:spPr bwMode="auto">
            <a:xfrm>
              <a:off x="4434" y="2314"/>
              <a:ext cx="85"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1</a:t>
              </a:r>
              <a:endParaRPr lang="en-US" altLang="en-US"/>
            </a:p>
          </p:txBody>
        </p:sp>
        <p:sp>
          <p:nvSpPr>
            <p:cNvPr id="29728" name="Rectangle 34"/>
            <p:cNvSpPr>
              <a:spLocks noChangeArrowheads="1"/>
            </p:cNvSpPr>
            <p:nvPr/>
          </p:nvSpPr>
          <p:spPr bwMode="auto">
            <a:xfrm>
              <a:off x="3706" y="2643"/>
              <a:ext cx="170"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10</a:t>
              </a:r>
              <a:endParaRPr lang="en-US" altLang="en-US"/>
            </a:p>
          </p:txBody>
        </p:sp>
        <p:sp>
          <p:nvSpPr>
            <p:cNvPr id="29729" name="Rectangle 35"/>
            <p:cNvSpPr>
              <a:spLocks noChangeArrowheads="1"/>
            </p:cNvSpPr>
            <p:nvPr/>
          </p:nvSpPr>
          <p:spPr bwMode="auto">
            <a:xfrm>
              <a:off x="4434" y="2643"/>
              <a:ext cx="85"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1</a:t>
              </a:r>
              <a:endParaRPr lang="en-US" altLang="en-US"/>
            </a:p>
          </p:txBody>
        </p:sp>
        <p:sp>
          <p:nvSpPr>
            <p:cNvPr id="29730" name="Rectangle 36"/>
            <p:cNvSpPr>
              <a:spLocks noChangeArrowheads="1"/>
            </p:cNvSpPr>
            <p:nvPr/>
          </p:nvSpPr>
          <p:spPr bwMode="auto">
            <a:xfrm>
              <a:off x="3706" y="2974"/>
              <a:ext cx="163"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11</a:t>
              </a:r>
              <a:endParaRPr lang="en-US" altLang="en-US"/>
            </a:p>
          </p:txBody>
        </p:sp>
        <p:sp>
          <p:nvSpPr>
            <p:cNvPr id="29731" name="Rectangle 37"/>
            <p:cNvSpPr>
              <a:spLocks noChangeArrowheads="1"/>
            </p:cNvSpPr>
            <p:nvPr/>
          </p:nvSpPr>
          <p:spPr bwMode="auto">
            <a:xfrm>
              <a:off x="4434" y="2974"/>
              <a:ext cx="85" cy="2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100" b="0" i="0">
                  <a:solidFill>
                    <a:srgbClr val="000000"/>
                  </a:solidFill>
                  <a:latin typeface="Times Ten Roman" pitchFamily="18" charset="0"/>
                </a:rPr>
                <a:t>0</a:t>
              </a:r>
              <a:endParaRPr lang="en-US" altLang="en-US"/>
            </a:p>
          </p:txBody>
        </p:sp>
      </p:grpSp>
    </p:spTree>
    <p:extLst>
      <p:ext uri="{BB962C8B-B14F-4D97-AF65-F5344CB8AC3E}">
        <p14:creationId xmlns:p14="http://schemas.microsoft.com/office/powerpoint/2010/main" val="166627882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Rectangle 2"/>
          <p:cNvSpPr>
            <a:spLocks noGrp="1" noChangeArrowheads="1"/>
          </p:cNvSpPr>
          <p:nvPr>
            <p:ph type="title"/>
          </p:nvPr>
        </p:nvSpPr>
        <p:spPr/>
        <p:txBody>
          <a:bodyPr/>
          <a:lstStyle/>
          <a:p>
            <a:r>
              <a:rPr lang="en-US" altLang="en-US" sz="4000"/>
              <a:t>2-input mux </a:t>
            </a:r>
            <a:br>
              <a:rPr lang="en-US" altLang="en-US" sz="4000"/>
            </a:br>
            <a:r>
              <a:rPr lang="en-US" altLang="en-US" sz="4000"/>
              <a:t>as programmable logic block</a:t>
            </a:r>
          </a:p>
        </p:txBody>
      </p:sp>
      <p:sp>
        <p:nvSpPr>
          <p:cNvPr id="416774" name="AutoShape 6"/>
          <p:cNvSpPr>
            <a:spLocks noChangeAspect="1" noChangeArrowheads="1" noTextEdit="1"/>
          </p:cNvSpPr>
          <p:nvPr/>
        </p:nvSpPr>
        <p:spPr bwMode="auto">
          <a:xfrm>
            <a:off x="2895600" y="1905000"/>
            <a:ext cx="60198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416776" name="Freeform 8"/>
          <p:cNvSpPr>
            <a:spLocks/>
          </p:cNvSpPr>
          <p:nvPr/>
        </p:nvSpPr>
        <p:spPr bwMode="auto">
          <a:xfrm>
            <a:off x="3438526" y="2725738"/>
            <a:ext cx="773113" cy="1751012"/>
          </a:xfrm>
          <a:custGeom>
            <a:avLst/>
            <a:gdLst>
              <a:gd name="T0" fmla="*/ 0 w 333"/>
              <a:gd name="T1" fmla="*/ 822 h 822"/>
              <a:gd name="T2" fmla="*/ 333 w 333"/>
              <a:gd name="T3" fmla="*/ 662 h 822"/>
              <a:gd name="T4" fmla="*/ 333 w 333"/>
              <a:gd name="T5" fmla="*/ 161 h 822"/>
              <a:gd name="T6" fmla="*/ 0 w 333"/>
              <a:gd name="T7" fmla="*/ 0 h 822"/>
              <a:gd name="T8" fmla="*/ 0 w 333"/>
              <a:gd name="T9" fmla="*/ 822 h 822"/>
            </a:gdLst>
            <a:ahLst/>
            <a:cxnLst>
              <a:cxn ang="0">
                <a:pos x="T0" y="T1"/>
              </a:cxn>
              <a:cxn ang="0">
                <a:pos x="T2" y="T3"/>
              </a:cxn>
              <a:cxn ang="0">
                <a:pos x="T4" y="T5"/>
              </a:cxn>
              <a:cxn ang="0">
                <a:pos x="T6" y="T7"/>
              </a:cxn>
              <a:cxn ang="0">
                <a:pos x="T8" y="T9"/>
              </a:cxn>
            </a:cxnLst>
            <a:rect l="0" t="0" r="r" b="b"/>
            <a:pathLst>
              <a:path w="333" h="822">
                <a:moveTo>
                  <a:pt x="0" y="822"/>
                </a:moveTo>
                <a:lnTo>
                  <a:pt x="333" y="662"/>
                </a:lnTo>
                <a:lnTo>
                  <a:pt x="333" y="161"/>
                </a:lnTo>
                <a:lnTo>
                  <a:pt x="0" y="0"/>
                </a:lnTo>
                <a:lnTo>
                  <a:pt x="0" y="822"/>
                </a:lnTo>
                <a:close/>
              </a:path>
            </a:pathLst>
          </a:custGeom>
          <a:noFill/>
          <a:ln w="7938" cap="flat">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6777" name="Line 9"/>
          <p:cNvSpPr>
            <a:spLocks noChangeShapeType="1"/>
          </p:cNvSpPr>
          <p:nvPr/>
        </p:nvSpPr>
        <p:spPr bwMode="auto">
          <a:xfrm flipH="1">
            <a:off x="4211639" y="3602039"/>
            <a:ext cx="377825" cy="1587"/>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78" name="Rectangle 10"/>
          <p:cNvSpPr>
            <a:spLocks noChangeArrowheads="1"/>
          </p:cNvSpPr>
          <p:nvPr/>
        </p:nvSpPr>
        <p:spPr bwMode="auto">
          <a:xfrm>
            <a:off x="4613275" y="3413126"/>
            <a:ext cx="9457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F</a:t>
            </a:r>
            <a:endParaRPr lang="en-US" altLang="en-US" sz="1600"/>
          </a:p>
        </p:txBody>
      </p:sp>
      <p:sp>
        <p:nvSpPr>
          <p:cNvPr id="416779" name="Line 11"/>
          <p:cNvSpPr>
            <a:spLocks noChangeShapeType="1"/>
          </p:cNvSpPr>
          <p:nvPr/>
        </p:nvSpPr>
        <p:spPr bwMode="auto">
          <a:xfrm flipH="1">
            <a:off x="3060701" y="3235325"/>
            <a:ext cx="377825" cy="1588"/>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80" name="Rectangle 12"/>
          <p:cNvSpPr>
            <a:spLocks noChangeArrowheads="1"/>
          </p:cNvSpPr>
          <p:nvPr/>
        </p:nvSpPr>
        <p:spPr bwMode="auto">
          <a:xfrm>
            <a:off x="2897188" y="3144839"/>
            <a:ext cx="11862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A</a:t>
            </a:r>
            <a:endParaRPr lang="en-US" altLang="en-US" sz="1600"/>
          </a:p>
        </p:txBody>
      </p:sp>
      <p:sp>
        <p:nvSpPr>
          <p:cNvPr id="416781" name="Rectangle 13"/>
          <p:cNvSpPr>
            <a:spLocks noChangeArrowheads="1"/>
          </p:cNvSpPr>
          <p:nvPr/>
        </p:nvSpPr>
        <p:spPr bwMode="auto">
          <a:xfrm>
            <a:off x="3538538" y="3144839"/>
            <a:ext cx="10419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782" name="Line 14"/>
          <p:cNvSpPr>
            <a:spLocks noChangeShapeType="1"/>
          </p:cNvSpPr>
          <p:nvPr/>
        </p:nvSpPr>
        <p:spPr bwMode="auto">
          <a:xfrm flipH="1">
            <a:off x="3060701" y="3929064"/>
            <a:ext cx="377825" cy="3175"/>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83" name="Line 15"/>
          <p:cNvSpPr>
            <a:spLocks noChangeShapeType="1"/>
          </p:cNvSpPr>
          <p:nvPr/>
        </p:nvSpPr>
        <p:spPr bwMode="auto">
          <a:xfrm>
            <a:off x="3829050" y="4306888"/>
            <a:ext cx="1588" cy="34766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84" name="Rectangle 16"/>
          <p:cNvSpPr>
            <a:spLocks noChangeArrowheads="1"/>
          </p:cNvSpPr>
          <p:nvPr/>
        </p:nvSpPr>
        <p:spPr bwMode="auto">
          <a:xfrm>
            <a:off x="2901950" y="3833814"/>
            <a:ext cx="11221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a:t>
            </a:r>
            <a:endParaRPr lang="en-US" altLang="en-US" sz="1600"/>
          </a:p>
        </p:txBody>
      </p:sp>
      <p:sp>
        <p:nvSpPr>
          <p:cNvPr id="416785" name="Rectangle 17"/>
          <p:cNvSpPr>
            <a:spLocks noChangeArrowheads="1"/>
          </p:cNvSpPr>
          <p:nvPr/>
        </p:nvSpPr>
        <p:spPr bwMode="auto">
          <a:xfrm>
            <a:off x="3776663" y="4684714"/>
            <a:ext cx="9457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a:t>
            </a:r>
            <a:endParaRPr lang="en-US" altLang="en-US" sz="1600"/>
          </a:p>
        </p:txBody>
      </p:sp>
      <p:sp>
        <p:nvSpPr>
          <p:cNvPr id="416786" name="Rectangle 18"/>
          <p:cNvSpPr>
            <a:spLocks noChangeArrowheads="1"/>
          </p:cNvSpPr>
          <p:nvPr/>
        </p:nvSpPr>
        <p:spPr bwMode="auto">
          <a:xfrm>
            <a:off x="3538538" y="3833814"/>
            <a:ext cx="10419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797" name="Rectangle 29"/>
          <p:cNvSpPr>
            <a:spLocks noChangeArrowheads="1"/>
          </p:cNvSpPr>
          <p:nvPr/>
        </p:nvSpPr>
        <p:spPr bwMode="auto">
          <a:xfrm>
            <a:off x="8607426" y="2360614"/>
            <a:ext cx="6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altLang="en-US" sz="1600"/>
          </a:p>
        </p:txBody>
      </p:sp>
      <p:grpSp>
        <p:nvGrpSpPr>
          <p:cNvPr id="416845" name="Group 77"/>
          <p:cNvGrpSpPr>
            <a:grpSpLocks/>
          </p:cNvGrpSpPr>
          <p:nvPr/>
        </p:nvGrpSpPr>
        <p:grpSpPr bwMode="auto">
          <a:xfrm>
            <a:off x="6553201" y="1916114"/>
            <a:ext cx="2124075" cy="3421063"/>
            <a:chOff x="3462" y="1207"/>
            <a:chExt cx="1187" cy="2155"/>
          </a:xfrm>
        </p:grpSpPr>
        <p:sp>
          <p:nvSpPr>
            <p:cNvPr id="416787" name="Line 19"/>
            <p:cNvSpPr>
              <a:spLocks noChangeShapeType="1"/>
            </p:cNvSpPr>
            <p:nvPr/>
          </p:nvSpPr>
          <p:spPr bwMode="auto">
            <a:xfrm>
              <a:off x="3462" y="1207"/>
              <a:ext cx="1187"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88" name="Line 20"/>
            <p:cNvSpPr>
              <a:spLocks noChangeShapeType="1"/>
            </p:cNvSpPr>
            <p:nvPr/>
          </p:nvSpPr>
          <p:spPr bwMode="auto">
            <a:xfrm flipV="1">
              <a:off x="4266" y="1207"/>
              <a:ext cx="1" cy="2146"/>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89" name="Line 21"/>
            <p:cNvSpPr>
              <a:spLocks noChangeShapeType="1"/>
            </p:cNvSpPr>
            <p:nvPr/>
          </p:nvSpPr>
          <p:spPr bwMode="auto">
            <a:xfrm flipH="1">
              <a:off x="3462" y="1654"/>
              <a:ext cx="1187" cy="1"/>
            </a:xfrm>
            <a:prstGeom prst="line">
              <a:avLst/>
            </a:prstGeom>
            <a:noFill/>
            <a:ln w="11113">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90" name="Line 22"/>
            <p:cNvSpPr>
              <a:spLocks noChangeShapeType="1"/>
            </p:cNvSpPr>
            <p:nvPr/>
          </p:nvSpPr>
          <p:spPr bwMode="auto">
            <a:xfrm flipH="1">
              <a:off x="3462" y="3353"/>
              <a:ext cx="1187" cy="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91" name="Line 23"/>
            <p:cNvSpPr>
              <a:spLocks noChangeShapeType="1"/>
            </p:cNvSpPr>
            <p:nvPr/>
          </p:nvSpPr>
          <p:spPr bwMode="auto">
            <a:xfrm>
              <a:off x="3462" y="1428"/>
              <a:ext cx="804" cy="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792" name="Rectangle 24"/>
            <p:cNvSpPr>
              <a:spLocks noChangeArrowheads="1"/>
            </p:cNvSpPr>
            <p:nvPr/>
          </p:nvSpPr>
          <p:spPr bwMode="auto">
            <a:xfrm>
              <a:off x="3525" y="1250"/>
              <a:ext cx="63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Configuration</a:t>
              </a:r>
              <a:endParaRPr lang="en-US" altLang="en-US" sz="1600"/>
            </a:p>
          </p:txBody>
        </p:sp>
        <p:sp>
          <p:nvSpPr>
            <p:cNvPr id="416793" name="Rectangle 25"/>
            <p:cNvSpPr>
              <a:spLocks noChangeArrowheads="1"/>
            </p:cNvSpPr>
            <p:nvPr/>
          </p:nvSpPr>
          <p:spPr bwMode="auto">
            <a:xfrm>
              <a:off x="3554" y="1468"/>
              <a:ext cx="6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A</a:t>
              </a:r>
              <a:endParaRPr lang="en-US" altLang="en-US" sz="1600"/>
            </a:p>
          </p:txBody>
        </p:sp>
        <p:sp>
          <p:nvSpPr>
            <p:cNvPr id="416794" name="Rectangle 26"/>
            <p:cNvSpPr>
              <a:spLocks noChangeArrowheads="1"/>
            </p:cNvSpPr>
            <p:nvPr/>
          </p:nvSpPr>
          <p:spPr bwMode="auto">
            <a:xfrm>
              <a:off x="3823" y="1468"/>
              <a:ext cx="6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B</a:t>
              </a:r>
              <a:endParaRPr lang="en-US" altLang="en-US" sz="1600"/>
            </a:p>
          </p:txBody>
        </p:sp>
        <p:sp>
          <p:nvSpPr>
            <p:cNvPr id="416795" name="Rectangle 27"/>
            <p:cNvSpPr>
              <a:spLocks noChangeArrowheads="1"/>
            </p:cNvSpPr>
            <p:nvPr/>
          </p:nvSpPr>
          <p:spPr bwMode="auto">
            <a:xfrm>
              <a:off x="4096" y="1468"/>
              <a:ext cx="53"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S</a:t>
              </a:r>
              <a:endParaRPr lang="en-US" altLang="en-US" sz="1600"/>
            </a:p>
          </p:txBody>
        </p:sp>
        <p:sp>
          <p:nvSpPr>
            <p:cNvPr id="416796" name="Rectangle 28"/>
            <p:cNvSpPr>
              <a:spLocks noChangeArrowheads="1"/>
            </p:cNvSpPr>
            <p:nvPr/>
          </p:nvSpPr>
          <p:spPr bwMode="auto">
            <a:xfrm>
              <a:off x="4361" y="1468"/>
              <a:ext cx="110"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F=</a:t>
              </a:r>
              <a:endParaRPr lang="en-US" altLang="en-US" sz="1600"/>
            </a:p>
          </p:txBody>
        </p:sp>
        <p:sp>
          <p:nvSpPr>
            <p:cNvPr id="416798" name="Rectangle 30"/>
            <p:cNvSpPr>
              <a:spLocks noChangeArrowheads="1"/>
            </p:cNvSpPr>
            <p:nvPr/>
          </p:nvSpPr>
          <p:spPr bwMode="auto">
            <a:xfrm>
              <a:off x="3568" y="1666"/>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799" name="Rectangle 31"/>
            <p:cNvSpPr>
              <a:spLocks noChangeArrowheads="1"/>
            </p:cNvSpPr>
            <p:nvPr/>
          </p:nvSpPr>
          <p:spPr bwMode="auto">
            <a:xfrm>
              <a:off x="3834" y="1666"/>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00" name="Rectangle 32"/>
            <p:cNvSpPr>
              <a:spLocks noChangeArrowheads="1"/>
            </p:cNvSpPr>
            <p:nvPr/>
          </p:nvSpPr>
          <p:spPr bwMode="auto">
            <a:xfrm>
              <a:off x="4099" y="1666"/>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01" name="Rectangle 33"/>
            <p:cNvSpPr>
              <a:spLocks noChangeArrowheads="1"/>
            </p:cNvSpPr>
            <p:nvPr/>
          </p:nvSpPr>
          <p:spPr bwMode="auto">
            <a:xfrm>
              <a:off x="4429" y="1666"/>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02" name="Rectangle 34"/>
            <p:cNvSpPr>
              <a:spLocks noChangeArrowheads="1"/>
            </p:cNvSpPr>
            <p:nvPr/>
          </p:nvSpPr>
          <p:spPr bwMode="auto">
            <a:xfrm>
              <a:off x="3568" y="1836"/>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03" name="Rectangle 35"/>
            <p:cNvSpPr>
              <a:spLocks noChangeArrowheads="1"/>
            </p:cNvSpPr>
            <p:nvPr/>
          </p:nvSpPr>
          <p:spPr bwMode="auto">
            <a:xfrm>
              <a:off x="3820" y="1836"/>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04" name="Rectangle 36"/>
            <p:cNvSpPr>
              <a:spLocks noChangeArrowheads="1"/>
            </p:cNvSpPr>
            <p:nvPr/>
          </p:nvSpPr>
          <p:spPr bwMode="auto">
            <a:xfrm>
              <a:off x="4099" y="1836"/>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05" name="Rectangle 37"/>
            <p:cNvSpPr>
              <a:spLocks noChangeArrowheads="1"/>
            </p:cNvSpPr>
            <p:nvPr/>
          </p:nvSpPr>
          <p:spPr bwMode="auto">
            <a:xfrm>
              <a:off x="4413" y="1836"/>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06" name="Rectangle 38"/>
            <p:cNvSpPr>
              <a:spLocks noChangeArrowheads="1"/>
            </p:cNvSpPr>
            <p:nvPr/>
          </p:nvSpPr>
          <p:spPr bwMode="auto">
            <a:xfrm>
              <a:off x="3568" y="2008"/>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07" name="Rectangle 39"/>
            <p:cNvSpPr>
              <a:spLocks noChangeArrowheads="1"/>
            </p:cNvSpPr>
            <p:nvPr/>
          </p:nvSpPr>
          <p:spPr bwMode="auto">
            <a:xfrm>
              <a:off x="3823" y="2008"/>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08" name="Rectangle 40"/>
            <p:cNvSpPr>
              <a:spLocks noChangeArrowheads="1"/>
            </p:cNvSpPr>
            <p:nvPr/>
          </p:nvSpPr>
          <p:spPr bwMode="auto">
            <a:xfrm>
              <a:off x="4099" y="2008"/>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09" name="Rectangle 41"/>
            <p:cNvSpPr>
              <a:spLocks noChangeArrowheads="1"/>
            </p:cNvSpPr>
            <p:nvPr/>
          </p:nvSpPr>
          <p:spPr bwMode="auto">
            <a:xfrm>
              <a:off x="4418" y="2008"/>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10" name="Rectangle 42"/>
            <p:cNvSpPr>
              <a:spLocks noChangeArrowheads="1"/>
            </p:cNvSpPr>
            <p:nvPr/>
          </p:nvSpPr>
          <p:spPr bwMode="auto">
            <a:xfrm>
              <a:off x="3568" y="2181"/>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11" name="Rectangle 43"/>
            <p:cNvSpPr>
              <a:spLocks noChangeArrowheads="1"/>
            </p:cNvSpPr>
            <p:nvPr/>
          </p:nvSpPr>
          <p:spPr bwMode="auto">
            <a:xfrm>
              <a:off x="3823" y="2181"/>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12" name="Rectangle 44"/>
            <p:cNvSpPr>
              <a:spLocks noChangeArrowheads="1"/>
            </p:cNvSpPr>
            <p:nvPr/>
          </p:nvSpPr>
          <p:spPr bwMode="auto">
            <a:xfrm>
              <a:off x="4084" y="2181"/>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13" name="Rectangle 45"/>
            <p:cNvSpPr>
              <a:spLocks noChangeArrowheads="1"/>
            </p:cNvSpPr>
            <p:nvPr/>
          </p:nvSpPr>
          <p:spPr bwMode="auto">
            <a:xfrm>
              <a:off x="4374" y="2181"/>
              <a:ext cx="11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XY</a:t>
              </a:r>
              <a:endParaRPr lang="en-US" altLang="en-US" sz="1600"/>
            </a:p>
          </p:txBody>
        </p:sp>
        <p:sp>
          <p:nvSpPr>
            <p:cNvPr id="416814" name="Rectangle 46"/>
            <p:cNvSpPr>
              <a:spLocks noChangeArrowheads="1"/>
            </p:cNvSpPr>
            <p:nvPr/>
          </p:nvSpPr>
          <p:spPr bwMode="auto">
            <a:xfrm>
              <a:off x="3554" y="2350"/>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15" name="Rectangle 47"/>
            <p:cNvSpPr>
              <a:spLocks noChangeArrowheads="1"/>
            </p:cNvSpPr>
            <p:nvPr/>
          </p:nvSpPr>
          <p:spPr bwMode="auto">
            <a:xfrm>
              <a:off x="3834" y="2350"/>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16" name="Rectangle 48"/>
            <p:cNvSpPr>
              <a:spLocks noChangeArrowheads="1"/>
            </p:cNvSpPr>
            <p:nvPr/>
          </p:nvSpPr>
          <p:spPr bwMode="auto">
            <a:xfrm>
              <a:off x="4087" y="2350"/>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17" name="Rectangle 49"/>
            <p:cNvSpPr>
              <a:spLocks noChangeArrowheads="1"/>
            </p:cNvSpPr>
            <p:nvPr/>
          </p:nvSpPr>
          <p:spPr bwMode="auto">
            <a:xfrm>
              <a:off x="3557" y="2522"/>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18" name="Rectangle 50"/>
            <p:cNvSpPr>
              <a:spLocks noChangeArrowheads="1"/>
            </p:cNvSpPr>
            <p:nvPr/>
          </p:nvSpPr>
          <p:spPr bwMode="auto">
            <a:xfrm>
              <a:off x="3834" y="2522"/>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19" name="Rectangle 51"/>
            <p:cNvSpPr>
              <a:spLocks noChangeArrowheads="1"/>
            </p:cNvSpPr>
            <p:nvPr/>
          </p:nvSpPr>
          <p:spPr bwMode="auto">
            <a:xfrm>
              <a:off x="4084" y="2522"/>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20" name="Rectangle 52"/>
            <p:cNvSpPr>
              <a:spLocks noChangeArrowheads="1"/>
            </p:cNvSpPr>
            <p:nvPr/>
          </p:nvSpPr>
          <p:spPr bwMode="auto">
            <a:xfrm>
              <a:off x="3557" y="2693"/>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21" name="Rectangle 53"/>
            <p:cNvSpPr>
              <a:spLocks noChangeArrowheads="1"/>
            </p:cNvSpPr>
            <p:nvPr/>
          </p:nvSpPr>
          <p:spPr bwMode="auto">
            <a:xfrm>
              <a:off x="3834" y="2693"/>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22" name="Rectangle 54"/>
            <p:cNvSpPr>
              <a:spLocks noChangeArrowheads="1"/>
            </p:cNvSpPr>
            <p:nvPr/>
          </p:nvSpPr>
          <p:spPr bwMode="auto">
            <a:xfrm>
              <a:off x="4084" y="2693"/>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23" name="Rectangle 55"/>
            <p:cNvSpPr>
              <a:spLocks noChangeArrowheads="1"/>
            </p:cNvSpPr>
            <p:nvPr/>
          </p:nvSpPr>
          <p:spPr bwMode="auto">
            <a:xfrm>
              <a:off x="4304" y="2693"/>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24" name="Rectangle 56"/>
            <p:cNvSpPr>
              <a:spLocks noChangeArrowheads="1"/>
            </p:cNvSpPr>
            <p:nvPr/>
          </p:nvSpPr>
          <p:spPr bwMode="auto">
            <a:xfrm>
              <a:off x="4418" y="2709"/>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25" name="Rectangle 57"/>
            <p:cNvSpPr>
              <a:spLocks noChangeArrowheads="1"/>
            </p:cNvSpPr>
            <p:nvPr/>
          </p:nvSpPr>
          <p:spPr bwMode="auto">
            <a:xfrm>
              <a:off x="4510" y="2693"/>
              <a:ext cx="8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 Y</a:t>
              </a:r>
              <a:endParaRPr lang="en-US" altLang="en-US" sz="1600"/>
            </a:p>
          </p:txBody>
        </p:sp>
        <p:sp>
          <p:nvSpPr>
            <p:cNvPr id="416826" name="Rectangle 58"/>
            <p:cNvSpPr>
              <a:spLocks noChangeArrowheads="1"/>
            </p:cNvSpPr>
            <p:nvPr/>
          </p:nvSpPr>
          <p:spPr bwMode="auto">
            <a:xfrm>
              <a:off x="3568" y="2865"/>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27" name="Rectangle 59"/>
            <p:cNvSpPr>
              <a:spLocks noChangeArrowheads="1"/>
            </p:cNvSpPr>
            <p:nvPr/>
          </p:nvSpPr>
          <p:spPr bwMode="auto">
            <a:xfrm>
              <a:off x="3834" y="2865"/>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28" name="Rectangle 60"/>
            <p:cNvSpPr>
              <a:spLocks noChangeArrowheads="1"/>
            </p:cNvSpPr>
            <p:nvPr/>
          </p:nvSpPr>
          <p:spPr bwMode="auto">
            <a:xfrm>
              <a:off x="4084" y="2865"/>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29" name="Rectangle 61"/>
            <p:cNvSpPr>
              <a:spLocks noChangeArrowheads="1"/>
            </p:cNvSpPr>
            <p:nvPr/>
          </p:nvSpPr>
          <p:spPr bwMode="auto">
            <a:xfrm>
              <a:off x="3568" y="3035"/>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30" name="Rectangle 62"/>
            <p:cNvSpPr>
              <a:spLocks noChangeArrowheads="1"/>
            </p:cNvSpPr>
            <p:nvPr/>
          </p:nvSpPr>
          <p:spPr bwMode="auto">
            <a:xfrm>
              <a:off x="3834" y="3035"/>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0</a:t>
              </a:r>
              <a:endParaRPr lang="en-US" altLang="en-US" sz="1600"/>
            </a:p>
          </p:txBody>
        </p:sp>
        <p:sp>
          <p:nvSpPr>
            <p:cNvPr id="416831" name="Rectangle 63"/>
            <p:cNvSpPr>
              <a:spLocks noChangeArrowheads="1"/>
            </p:cNvSpPr>
            <p:nvPr/>
          </p:nvSpPr>
          <p:spPr bwMode="auto">
            <a:xfrm>
              <a:off x="4087" y="3035"/>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32" name="Rectangle 64"/>
            <p:cNvSpPr>
              <a:spLocks noChangeArrowheads="1"/>
            </p:cNvSpPr>
            <p:nvPr/>
          </p:nvSpPr>
          <p:spPr bwMode="auto">
            <a:xfrm>
              <a:off x="3568" y="3207"/>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33" name="Rectangle 65"/>
            <p:cNvSpPr>
              <a:spLocks noChangeArrowheads="1"/>
            </p:cNvSpPr>
            <p:nvPr/>
          </p:nvSpPr>
          <p:spPr bwMode="auto">
            <a:xfrm>
              <a:off x="3834" y="3207"/>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34" name="Rectangle 66"/>
            <p:cNvSpPr>
              <a:spLocks noChangeArrowheads="1"/>
            </p:cNvSpPr>
            <p:nvPr/>
          </p:nvSpPr>
          <p:spPr bwMode="auto">
            <a:xfrm>
              <a:off x="4099" y="3207"/>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35" name="Rectangle 67"/>
            <p:cNvSpPr>
              <a:spLocks noChangeArrowheads="1"/>
            </p:cNvSpPr>
            <p:nvPr/>
          </p:nvSpPr>
          <p:spPr bwMode="auto">
            <a:xfrm>
              <a:off x="4429" y="3207"/>
              <a:ext cx="58"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1</a:t>
              </a:r>
              <a:endParaRPr lang="en-US" altLang="en-US" sz="1600"/>
            </a:p>
          </p:txBody>
        </p:sp>
        <p:sp>
          <p:nvSpPr>
            <p:cNvPr id="416836" name="Rectangle 68"/>
            <p:cNvSpPr>
              <a:spLocks noChangeArrowheads="1"/>
            </p:cNvSpPr>
            <p:nvPr/>
          </p:nvSpPr>
          <p:spPr bwMode="auto">
            <a:xfrm>
              <a:off x="4374" y="2350"/>
              <a:ext cx="11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XY</a:t>
              </a:r>
              <a:endParaRPr lang="en-US" altLang="en-US" sz="1600"/>
            </a:p>
          </p:txBody>
        </p:sp>
        <p:sp>
          <p:nvSpPr>
            <p:cNvPr id="416837" name="Line 69"/>
            <p:cNvSpPr>
              <a:spLocks noChangeShapeType="1"/>
            </p:cNvSpPr>
            <p:nvPr/>
          </p:nvSpPr>
          <p:spPr bwMode="auto">
            <a:xfrm>
              <a:off x="4473" y="2355"/>
              <a:ext cx="76"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838" name="Rectangle 70"/>
            <p:cNvSpPr>
              <a:spLocks noChangeArrowheads="1"/>
            </p:cNvSpPr>
            <p:nvPr/>
          </p:nvSpPr>
          <p:spPr bwMode="auto">
            <a:xfrm>
              <a:off x="4374" y="2522"/>
              <a:ext cx="115"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XY</a:t>
              </a:r>
              <a:endParaRPr lang="en-US" altLang="en-US" sz="1600"/>
            </a:p>
          </p:txBody>
        </p:sp>
        <p:sp>
          <p:nvSpPr>
            <p:cNvPr id="416839" name="Line 71"/>
            <p:cNvSpPr>
              <a:spLocks noChangeShapeType="1"/>
            </p:cNvSpPr>
            <p:nvPr/>
          </p:nvSpPr>
          <p:spPr bwMode="auto">
            <a:xfrm>
              <a:off x="4393" y="2529"/>
              <a:ext cx="80"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840" name="Rectangle 72"/>
            <p:cNvSpPr>
              <a:spLocks noChangeArrowheads="1"/>
            </p:cNvSpPr>
            <p:nvPr/>
          </p:nvSpPr>
          <p:spPr bwMode="auto">
            <a:xfrm>
              <a:off x="4413" y="2865"/>
              <a:ext cx="5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X</a:t>
              </a:r>
              <a:endParaRPr lang="en-US" altLang="en-US" sz="1600"/>
            </a:p>
          </p:txBody>
        </p:sp>
        <p:sp>
          <p:nvSpPr>
            <p:cNvPr id="416841" name="Line 73"/>
            <p:cNvSpPr>
              <a:spLocks noChangeShapeType="1"/>
            </p:cNvSpPr>
            <p:nvPr/>
          </p:nvSpPr>
          <p:spPr bwMode="auto">
            <a:xfrm>
              <a:off x="4431" y="2871"/>
              <a:ext cx="80" cy="2"/>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416842" name="Rectangle 74"/>
            <p:cNvSpPr>
              <a:spLocks noChangeArrowheads="1"/>
            </p:cNvSpPr>
            <p:nvPr/>
          </p:nvSpPr>
          <p:spPr bwMode="auto">
            <a:xfrm>
              <a:off x="4418" y="3035"/>
              <a:ext cx="56"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altLang="en-US" sz="1600">
                  <a:solidFill>
                    <a:srgbClr val="000000"/>
                  </a:solidFill>
                </a:rPr>
                <a:t>Y</a:t>
              </a:r>
              <a:endParaRPr lang="en-US" altLang="en-US" sz="1600"/>
            </a:p>
          </p:txBody>
        </p:sp>
        <p:sp>
          <p:nvSpPr>
            <p:cNvPr id="416843" name="Line 75"/>
            <p:cNvSpPr>
              <a:spLocks noChangeShapeType="1"/>
            </p:cNvSpPr>
            <p:nvPr/>
          </p:nvSpPr>
          <p:spPr bwMode="auto">
            <a:xfrm>
              <a:off x="4428" y="3039"/>
              <a:ext cx="76" cy="1"/>
            </a:xfrm>
            <a:prstGeom prst="line">
              <a:avLst/>
            </a:prstGeom>
            <a:noFill/>
            <a:ln w="7938">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grpSp>
    </p:spTree>
    <p:extLst>
      <p:ext uri="{BB962C8B-B14F-4D97-AF65-F5344CB8AC3E}">
        <p14:creationId xmlns:p14="http://schemas.microsoft.com/office/powerpoint/2010/main" val="33316626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en-US" altLang="en-US" sz="4000"/>
              <a:t>Logic Cell of Actel Fuse-Based FPGA</a:t>
            </a:r>
          </a:p>
        </p:txBody>
      </p:sp>
      <p:pic>
        <p:nvPicPr>
          <p:cNvPr id="418820"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4419600" y="1905000"/>
            <a:ext cx="3005138" cy="3962400"/>
          </a:xfrm>
          <a:noFill/>
          <a:ln/>
          <a:extLst>
            <a:ext uri="{91240B29-F687-4F45-9708-019B960494DF}">
              <a14:hiddenLine xmlns:a14="http://schemas.microsoft.com/office/drawing/2010/main" w="12700" cap="flat" cmpd="sng">
                <a:solidFill>
                  <a:schemeClr val="tx1"/>
                </a:solidFill>
                <a:prstDash val="solid"/>
                <a:miter lim="800000"/>
                <a:headEnd/>
                <a:tailEnd/>
              </a14:hiddenLine>
            </a:ext>
          </a:extLst>
        </p:spPr>
      </p:pic>
    </p:spTree>
    <p:extLst>
      <p:ext uri="{BB962C8B-B14F-4D97-AF65-F5344CB8AC3E}">
        <p14:creationId xmlns:p14="http://schemas.microsoft.com/office/powerpoint/2010/main" val="3097800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0866" name="Rectangle 2"/>
          <p:cNvSpPr>
            <a:spLocks noGrp="1" noChangeArrowheads="1"/>
          </p:cNvSpPr>
          <p:nvPr>
            <p:ph type="title"/>
          </p:nvPr>
        </p:nvSpPr>
        <p:spPr/>
        <p:txBody>
          <a:bodyPr/>
          <a:lstStyle/>
          <a:p>
            <a:r>
              <a:rPr lang="en-US" altLang="en-US"/>
              <a:t>Look-up Table Based Logic Cell</a:t>
            </a:r>
          </a:p>
        </p:txBody>
      </p:sp>
      <p:pic>
        <p:nvPicPr>
          <p:cNvPr id="420907" name="Picture 4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33600" y="1828801"/>
            <a:ext cx="7543800" cy="3984625"/>
          </a:xfrm>
          <a:noFill/>
          <a:ln/>
          <a:extLst>
            <a:ext uri="{91240B29-F687-4F45-9708-019B960494DF}">
              <a14:hiddenLine xmlns:a14="http://schemas.microsoft.com/office/drawing/2010/main" w="12700" cap="flat" cmpd="sng">
                <a:solidFill>
                  <a:schemeClr val="tx1"/>
                </a:solidFill>
                <a:prstDash val="solid"/>
                <a:miter lim="800000"/>
                <a:headEnd/>
                <a:tailEnd/>
              </a14:hiddenLine>
            </a:ext>
          </a:extLst>
        </p:spPr>
      </p:pic>
    </p:spTree>
    <p:extLst>
      <p:ext uri="{BB962C8B-B14F-4D97-AF65-F5344CB8AC3E}">
        <p14:creationId xmlns:p14="http://schemas.microsoft.com/office/powerpoint/2010/main" val="4034054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ide Number Placeholder 3"/>
          <p:cNvSpPr>
            <a:spLocks noGrp="1"/>
          </p:cNvSpPr>
          <p:nvPr>
            <p:ph type="sldNum" sz="quarter" idx="12"/>
          </p:nvPr>
        </p:nvSpPr>
        <p:spPr/>
        <p:txBody>
          <a:bodyPr/>
          <a:lstStyle/>
          <a:p>
            <a:r>
              <a:rPr lang="en-US" altLang="en-US"/>
              <a:t>3-</a:t>
            </a:r>
            <a:fld id="{EBCE67C5-C869-4129-A5E5-09F7E72CFBB8}" type="slidenum">
              <a:rPr lang="en-US" altLang="en-US"/>
              <a:pPr/>
              <a:t>5</a:t>
            </a:fld>
            <a:endParaRPr lang="en-US" altLang="en-US"/>
          </a:p>
        </p:txBody>
      </p:sp>
      <p:sp>
        <p:nvSpPr>
          <p:cNvPr id="83970"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FPGA </a:t>
            </a:r>
            <a:r>
              <a:rPr lang="en-US" altLang="en-US" sz="3200" b="1" i="1"/>
              <a:t>v.s. </a:t>
            </a:r>
            <a:r>
              <a:rPr lang="en-US" altLang="en-US" sz="3200"/>
              <a:t>CPLD</a:t>
            </a:r>
          </a:p>
        </p:txBody>
      </p:sp>
      <p:sp>
        <p:nvSpPr>
          <p:cNvPr id="83971" name="Text Box 3"/>
          <p:cNvSpPr txBox="1">
            <a:spLocks noChangeArrowheads="1"/>
          </p:cNvSpPr>
          <p:nvPr/>
        </p:nvSpPr>
        <p:spPr bwMode="auto">
          <a:xfrm>
            <a:off x="2057401" y="1371600"/>
            <a:ext cx="190182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a:t>
            </a:r>
            <a:r>
              <a:rPr lang="en-US" altLang="en-US" sz="2200"/>
              <a:t>Capacitance</a:t>
            </a:r>
          </a:p>
        </p:txBody>
      </p:sp>
      <p:graphicFrame>
        <p:nvGraphicFramePr>
          <p:cNvPr id="83998" name="Group 30"/>
          <p:cNvGraphicFramePr>
            <a:graphicFrameLocks noGrp="1"/>
          </p:cNvGraphicFramePr>
          <p:nvPr/>
        </p:nvGraphicFramePr>
        <p:xfrm>
          <a:off x="2971800" y="1905000"/>
          <a:ext cx="6096000" cy="776288"/>
        </p:xfrm>
        <a:graphic>
          <a:graphicData uri="http://schemas.openxmlformats.org/drawingml/2006/table">
            <a:tbl>
              <a:tblPr/>
              <a:tblGrid>
                <a:gridCol w="1524000"/>
                <a:gridCol w="1524000"/>
                <a:gridCol w="1524000"/>
                <a:gridCol w="1524000"/>
              </a:tblGrid>
              <a:tr h="3810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anose="02020603050405020304" pitchFamily="18" charset="0"/>
                      </a:endParaRPr>
                    </a:p>
                  </a:txBody>
                  <a:tcPr marL="0" marR="0" marT="0" marB="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SPLDs</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CPLDs</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FPGAs</a:t>
                      </a:r>
                    </a:p>
                  </a:txBody>
                  <a:tcPr marL="0" marR="0"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528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Equivalent gates</a:t>
                      </a:r>
                    </a:p>
                  </a:txBody>
                  <a:tcPr marL="0" marR="0" marT="0" marB="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0 ~ 200</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200 ~ 12,000</a:t>
                      </a:r>
                    </a:p>
                  </a:txBody>
                  <a:tcPr marL="0" marR="0" marT="0" marB="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1600" b="0" i="0" u="none" strike="noStrike" cap="none" normalizeH="0" baseline="0" smtClean="0">
                          <a:ln>
                            <a:noFill/>
                          </a:ln>
                          <a:solidFill>
                            <a:schemeClr val="tx1"/>
                          </a:solidFill>
                          <a:effectLst/>
                          <a:latin typeface="Times New Roman" panose="02020603050405020304" pitchFamily="18" charset="0"/>
                        </a:rPr>
                        <a:t>1000 ~ 1,000,000</a:t>
                      </a:r>
                    </a:p>
                  </a:txBody>
                  <a:tcPr marL="0" marR="0" marT="0" marB="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3999" name="Text Box 31"/>
          <p:cNvSpPr txBox="1">
            <a:spLocks noChangeArrowheads="1"/>
          </p:cNvSpPr>
          <p:nvPr/>
        </p:nvSpPr>
        <p:spPr bwMode="auto">
          <a:xfrm>
            <a:off x="2057401" y="2971800"/>
            <a:ext cx="1965325" cy="427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buFont typeface="Wingdings" panose="05000000000000000000" pitchFamily="2" charset="2"/>
              <a:buChar char="q"/>
            </a:pPr>
            <a:r>
              <a:rPr lang="en-US" altLang="en-US"/>
              <a:t>  </a:t>
            </a:r>
            <a:r>
              <a:rPr lang="en-US" altLang="en-US" sz="2200"/>
              <a:t>Applications</a:t>
            </a:r>
          </a:p>
        </p:txBody>
      </p:sp>
      <p:sp>
        <p:nvSpPr>
          <p:cNvPr id="84000" name="Line 32"/>
          <p:cNvSpPr>
            <a:spLocks noChangeShapeType="1"/>
          </p:cNvSpPr>
          <p:nvPr/>
        </p:nvSpPr>
        <p:spPr bwMode="auto">
          <a:xfrm>
            <a:off x="2743200" y="3581400"/>
            <a:ext cx="6629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4001" name="Line 33"/>
          <p:cNvSpPr>
            <a:spLocks noChangeShapeType="1"/>
          </p:cNvSpPr>
          <p:nvPr/>
        </p:nvSpPr>
        <p:spPr bwMode="auto">
          <a:xfrm>
            <a:off x="2743200" y="4038600"/>
            <a:ext cx="6629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4002" name="Line 34"/>
          <p:cNvSpPr>
            <a:spLocks noChangeShapeType="1"/>
          </p:cNvSpPr>
          <p:nvPr/>
        </p:nvSpPr>
        <p:spPr bwMode="auto">
          <a:xfrm>
            <a:off x="5943600" y="3581400"/>
            <a:ext cx="0" cy="2514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4003" name="Text Box 35"/>
          <p:cNvSpPr txBox="1">
            <a:spLocks noChangeArrowheads="1"/>
          </p:cNvSpPr>
          <p:nvPr/>
        </p:nvSpPr>
        <p:spPr bwMode="auto">
          <a:xfrm>
            <a:off x="3733800" y="3641725"/>
            <a:ext cx="7569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CPLDs</a:t>
            </a:r>
          </a:p>
        </p:txBody>
      </p:sp>
      <p:sp>
        <p:nvSpPr>
          <p:cNvPr id="84004" name="Text Box 36"/>
          <p:cNvSpPr txBox="1">
            <a:spLocks noChangeArrowheads="1"/>
          </p:cNvSpPr>
          <p:nvPr/>
        </p:nvSpPr>
        <p:spPr bwMode="auto">
          <a:xfrm>
            <a:off x="6915151" y="3657600"/>
            <a:ext cx="77777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FPGAs</a:t>
            </a:r>
          </a:p>
        </p:txBody>
      </p:sp>
      <p:sp>
        <p:nvSpPr>
          <p:cNvPr id="84005" name="Text Box 37"/>
          <p:cNvSpPr txBox="1">
            <a:spLocks noChangeArrowheads="1"/>
          </p:cNvSpPr>
          <p:nvPr/>
        </p:nvSpPr>
        <p:spPr bwMode="auto">
          <a:xfrm>
            <a:off x="2590801" y="4098926"/>
            <a:ext cx="3222625"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buFontTx/>
              <a:buAutoNum type="arabicPeriod"/>
            </a:pPr>
            <a:r>
              <a:rPr lang="en-US" altLang="en-US" sz="1500"/>
              <a:t>Implement random glue logics or </a:t>
            </a:r>
            <a:br>
              <a:rPr lang="en-US" altLang="en-US" sz="1500"/>
            </a:br>
            <a:r>
              <a:rPr lang="en-US" altLang="en-US" sz="1500"/>
              <a:t>Replace circuits previously </a:t>
            </a:r>
            <a:br>
              <a:rPr lang="en-US" altLang="en-US" sz="1500"/>
            </a:br>
            <a:r>
              <a:rPr lang="en-US" altLang="en-US" sz="1500"/>
              <a:t>implemented by multiple SPLDs</a:t>
            </a:r>
          </a:p>
          <a:p>
            <a:pPr>
              <a:buFontTx/>
              <a:buAutoNum type="arabicPeriod"/>
            </a:pPr>
            <a:r>
              <a:rPr lang="en-US" altLang="en-US" sz="1500"/>
              <a:t>Circuits that can exploit wide </a:t>
            </a:r>
            <a:br>
              <a:rPr lang="en-US" altLang="en-US" sz="1500"/>
            </a:br>
            <a:r>
              <a:rPr lang="en-US" altLang="en-US" sz="1500"/>
              <a:t>AND/OR gates, and do not need </a:t>
            </a:r>
            <a:br>
              <a:rPr lang="en-US" altLang="en-US" sz="1500"/>
            </a:br>
            <a:r>
              <a:rPr lang="en-US" altLang="en-US" sz="1500"/>
              <a:t>a very large number of flip-flops </a:t>
            </a:r>
            <a:br>
              <a:rPr lang="en-US" altLang="en-US" sz="1500"/>
            </a:br>
            <a:r>
              <a:rPr lang="en-US" altLang="en-US" sz="1500"/>
              <a:t>are good candidates for </a:t>
            </a:r>
            <a:br>
              <a:rPr lang="en-US" altLang="en-US" sz="1500"/>
            </a:br>
            <a:r>
              <a:rPr lang="en-US" altLang="en-US" sz="1500"/>
              <a:t>implementation in CPLDs.</a:t>
            </a:r>
          </a:p>
        </p:txBody>
      </p:sp>
      <p:sp>
        <p:nvSpPr>
          <p:cNvPr id="84006" name="Rectangle 38"/>
          <p:cNvSpPr>
            <a:spLocks noChangeArrowheads="1"/>
          </p:cNvSpPr>
          <p:nvPr/>
        </p:nvSpPr>
        <p:spPr bwMode="auto">
          <a:xfrm>
            <a:off x="5943600" y="4267201"/>
            <a:ext cx="3733800" cy="157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defRPr sz="2400">
                <a:solidFill>
                  <a:schemeClr val="tx1"/>
                </a:solidFill>
                <a:latin typeface="Times New Roman" panose="02020603050405020304" pitchFamily="18" charset="0"/>
              </a:defRPr>
            </a:lvl1pPr>
            <a:lvl2pPr marL="914400" indent="-457200">
              <a:defRPr sz="2400">
                <a:solidFill>
                  <a:schemeClr val="tx1"/>
                </a:solidFill>
                <a:latin typeface="Times New Roman" panose="02020603050405020304" pitchFamily="18" charset="0"/>
              </a:defRPr>
            </a:lvl2pPr>
            <a:lvl3pPr marL="1371600" indent="-457200">
              <a:defRPr sz="2400">
                <a:solidFill>
                  <a:schemeClr val="tx1"/>
                </a:solidFill>
                <a:latin typeface="Times New Roman" panose="02020603050405020304" pitchFamily="18" charset="0"/>
              </a:defRPr>
            </a:lvl3pPr>
            <a:lvl4pPr marL="1828800" indent="-457200">
              <a:defRPr sz="2400">
                <a:solidFill>
                  <a:schemeClr val="tx1"/>
                </a:solidFill>
                <a:latin typeface="Times New Roman" panose="02020603050405020304" pitchFamily="18" charset="0"/>
              </a:defRPr>
            </a:lvl4pPr>
            <a:lvl5pPr marL="2286000" indent="-457200">
              <a:defRPr sz="2400">
                <a:solidFill>
                  <a:schemeClr val="tx1"/>
                </a:solidFill>
                <a:latin typeface="Times New Roman" panose="02020603050405020304" pitchFamily="18" charset="0"/>
              </a:defRPr>
            </a:lvl5pPr>
            <a:lvl6pPr marL="2743200" indent="-457200" fontAlgn="base">
              <a:spcBef>
                <a:spcPct val="0"/>
              </a:spcBef>
              <a:spcAft>
                <a:spcPct val="0"/>
              </a:spcAft>
              <a:defRPr sz="2400">
                <a:solidFill>
                  <a:schemeClr val="tx1"/>
                </a:solidFill>
                <a:latin typeface="Times New Roman" panose="02020603050405020304" pitchFamily="18" charset="0"/>
              </a:defRPr>
            </a:lvl6pPr>
            <a:lvl7pPr marL="3200400" indent="-457200" fontAlgn="base">
              <a:spcBef>
                <a:spcPct val="0"/>
              </a:spcBef>
              <a:spcAft>
                <a:spcPct val="0"/>
              </a:spcAft>
              <a:defRPr sz="2400">
                <a:solidFill>
                  <a:schemeClr val="tx1"/>
                </a:solidFill>
                <a:latin typeface="Times New Roman" panose="02020603050405020304" pitchFamily="18" charset="0"/>
              </a:defRPr>
            </a:lvl7pPr>
            <a:lvl8pPr marL="3657600" indent="-457200" fontAlgn="base">
              <a:spcBef>
                <a:spcPct val="0"/>
              </a:spcBef>
              <a:spcAft>
                <a:spcPct val="0"/>
              </a:spcAft>
              <a:defRPr sz="2400">
                <a:solidFill>
                  <a:schemeClr val="tx1"/>
                </a:solidFill>
                <a:latin typeface="Times New Roman" panose="02020603050405020304" pitchFamily="18" charset="0"/>
              </a:defRPr>
            </a:lvl8pPr>
            <a:lvl9pPr marL="4114800" indent="-457200" fontAlgn="base">
              <a:spcBef>
                <a:spcPct val="0"/>
              </a:spcBef>
              <a:spcAft>
                <a:spcPct val="0"/>
              </a:spcAft>
              <a:defRPr sz="2400">
                <a:solidFill>
                  <a:schemeClr val="tx1"/>
                </a:solidFill>
                <a:latin typeface="Times New Roman" panose="02020603050405020304" pitchFamily="18" charset="0"/>
              </a:defRPr>
            </a:lvl9pPr>
          </a:lstStyle>
          <a:p>
            <a:pPr>
              <a:spcBef>
                <a:spcPct val="50000"/>
              </a:spcBef>
              <a:buFontTx/>
              <a:buAutoNum type="arabicPeriod"/>
            </a:pPr>
            <a:r>
              <a:rPr lang="en-US" altLang="en-US" sz="1500"/>
              <a:t>FPGAs can be used in various applications: prototyping, FPGA-based computers, on-site hardware re-configuration, DSP, logic emulation, network components, etc.</a:t>
            </a:r>
          </a:p>
          <a:p>
            <a:pPr>
              <a:spcBef>
                <a:spcPct val="50000"/>
              </a:spcBef>
            </a:pPr>
            <a:endParaRPr lang="en-US" altLang="en-US" sz="1500"/>
          </a:p>
        </p:txBody>
      </p:sp>
    </p:spTree>
    <p:extLst>
      <p:ext uri="{BB962C8B-B14F-4D97-AF65-F5344CB8AC3E}">
        <p14:creationId xmlns:p14="http://schemas.microsoft.com/office/powerpoint/2010/main" val="2527168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2057400" y="228600"/>
            <a:ext cx="7772400" cy="685800"/>
          </a:xfrm>
        </p:spPr>
        <p:txBody>
          <a:bodyPr/>
          <a:lstStyle/>
          <a:p>
            <a:r>
              <a:rPr lang="en-US" altLang="en-US" sz="4000"/>
              <a:t>Cell-based Design (or standard cells)</a:t>
            </a:r>
            <a:endParaRPr lang="en-US" altLang="en-US"/>
          </a:p>
        </p:txBody>
      </p:sp>
      <p:sp>
        <p:nvSpPr>
          <p:cNvPr id="288773" name="Text Box 5"/>
          <p:cNvSpPr txBox="1">
            <a:spLocks noChangeArrowheads="1"/>
          </p:cNvSpPr>
          <p:nvPr/>
        </p:nvSpPr>
        <p:spPr bwMode="auto">
          <a:xfrm>
            <a:off x="7924801" y="4114800"/>
            <a:ext cx="2225675"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600">
                <a:solidFill>
                  <a:srgbClr val="000082"/>
                </a:solidFill>
              </a:rPr>
              <a:t>Routing channel </a:t>
            </a:r>
          </a:p>
          <a:p>
            <a:r>
              <a:rPr lang="en-US" altLang="en-US" sz="1600">
                <a:solidFill>
                  <a:srgbClr val="000082"/>
                </a:solidFill>
              </a:rPr>
              <a:t>requirements are</a:t>
            </a:r>
          </a:p>
          <a:p>
            <a:r>
              <a:rPr lang="en-US" altLang="en-US" sz="1600">
                <a:solidFill>
                  <a:srgbClr val="000082"/>
                </a:solidFill>
              </a:rPr>
              <a:t>reduced by presence</a:t>
            </a:r>
          </a:p>
          <a:p>
            <a:r>
              <a:rPr lang="en-US" altLang="en-US" sz="1600">
                <a:solidFill>
                  <a:srgbClr val="000082"/>
                </a:solidFill>
              </a:rPr>
              <a:t>of more interconnect</a:t>
            </a:r>
          </a:p>
          <a:p>
            <a:r>
              <a:rPr lang="en-US" altLang="en-US" sz="1600">
                <a:solidFill>
                  <a:srgbClr val="000082"/>
                </a:solidFill>
              </a:rPr>
              <a:t>layers</a:t>
            </a:r>
            <a:endParaRPr lang="en-US" altLang="en-US">
              <a:solidFill>
                <a:srgbClr val="000082"/>
              </a:solidFill>
            </a:endParaRPr>
          </a:p>
        </p:txBody>
      </p:sp>
      <p:pic>
        <p:nvPicPr>
          <p:cNvPr id="288823" name="Picture 5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14600" y="1219200"/>
            <a:ext cx="5791200" cy="4656138"/>
          </a:xfrm>
          <a:noFill/>
          <a:ln/>
          <a:extLs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076846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a:xfrm>
            <a:off x="2286000" y="381000"/>
            <a:ext cx="7772400" cy="685800"/>
          </a:xfrm>
        </p:spPr>
        <p:txBody>
          <a:bodyPr/>
          <a:lstStyle/>
          <a:p>
            <a:r>
              <a:rPr lang="en-US" altLang="en-US" sz="4000"/>
              <a:t>Standard Cell - Example</a:t>
            </a:r>
          </a:p>
        </p:txBody>
      </p:sp>
      <p:sp>
        <p:nvSpPr>
          <p:cNvPr id="368643" name="Text Box 3"/>
          <p:cNvSpPr txBox="1">
            <a:spLocks noChangeArrowheads="1"/>
          </p:cNvSpPr>
          <p:nvPr/>
        </p:nvSpPr>
        <p:spPr bwMode="auto">
          <a:xfrm>
            <a:off x="6232525" y="4379914"/>
            <a:ext cx="272869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solidFill>
                  <a:srgbClr val="000082"/>
                </a:solidFill>
              </a:rPr>
              <a:t>3-input NAND cell</a:t>
            </a:r>
          </a:p>
          <a:p>
            <a:r>
              <a:rPr lang="en-US" altLang="en-US">
                <a:solidFill>
                  <a:srgbClr val="000082"/>
                </a:solidFill>
              </a:rPr>
              <a:t>(from ST Microelectronics):</a:t>
            </a:r>
          </a:p>
          <a:p>
            <a:r>
              <a:rPr lang="en-US" altLang="en-US">
                <a:solidFill>
                  <a:srgbClr val="000082"/>
                </a:solidFill>
              </a:rPr>
              <a:t>C = Load capacitance</a:t>
            </a:r>
          </a:p>
          <a:p>
            <a:r>
              <a:rPr lang="en-US" altLang="en-US">
                <a:solidFill>
                  <a:srgbClr val="000082"/>
                </a:solidFill>
              </a:rPr>
              <a:t>T = input rise/fall time</a:t>
            </a:r>
          </a:p>
        </p:txBody>
      </p:sp>
      <p:pic>
        <p:nvPicPr>
          <p:cNvPr id="368644" name="Picture 4" descr="nd3l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1" y="1295401"/>
            <a:ext cx="2659063" cy="4619625"/>
          </a:xfrm>
          <a:prstGeom prst="rect">
            <a:avLst/>
          </a:prstGeom>
          <a:noFill/>
          <a:extLst>
            <a:ext uri="{909E8E84-426E-40DD-AFC4-6F175D3DCCD1}">
              <a14:hiddenFill xmlns:a14="http://schemas.microsoft.com/office/drawing/2010/main">
                <a:solidFill>
                  <a:srgbClr val="FFFFFF"/>
                </a:solidFill>
              </a14:hiddenFill>
            </a:ext>
          </a:extLst>
        </p:spPr>
      </p:pic>
      <p:pic>
        <p:nvPicPr>
          <p:cNvPr id="368645"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l="5624" t="23438" r="3751" b="20313"/>
          <a:stretch>
            <a:fillRect/>
          </a:stretch>
        </p:blipFill>
        <p:spPr bwMode="auto">
          <a:xfrm>
            <a:off x="5867400" y="1676401"/>
            <a:ext cx="4267200" cy="2119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0585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48"/>
          <p:cNvGrpSpPr>
            <a:grpSpLocks/>
          </p:cNvGrpSpPr>
          <p:nvPr/>
        </p:nvGrpSpPr>
        <p:grpSpPr bwMode="auto">
          <a:xfrm>
            <a:off x="2743200" y="2286000"/>
            <a:ext cx="7143750" cy="2667000"/>
            <a:chOff x="2972" y="2293"/>
            <a:chExt cx="2248" cy="974"/>
          </a:xfrm>
        </p:grpSpPr>
        <p:sp>
          <p:nvSpPr>
            <p:cNvPr id="9220" name="Rectangle 7"/>
            <p:cNvSpPr>
              <a:spLocks noChangeArrowheads="1"/>
            </p:cNvSpPr>
            <p:nvPr/>
          </p:nvSpPr>
          <p:spPr bwMode="auto">
            <a:xfrm>
              <a:off x="2997" y="2830"/>
              <a:ext cx="1024"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9221" name="Rectangle 8"/>
            <p:cNvSpPr>
              <a:spLocks noChangeArrowheads="1"/>
            </p:cNvSpPr>
            <p:nvPr/>
          </p:nvSpPr>
          <p:spPr bwMode="auto">
            <a:xfrm>
              <a:off x="2972" y="2805"/>
              <a:ext cx="1024" cy="433"/>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9222" name="Rectangle 9"/>
            <p:cNvSpPr>
              <a:spLocks noChangeArrowheads="1"/>
            </p:cNvSpPr>
            <p:nvPr/>
          </p:nvSpPr>
          <p:spPr bwMode="auto">
            <a:xfrm>
              <a:off x="4195" y="2830"/>
              <a:ext cx="1025" cy="43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9223" name="Rectangle 10"/>
            <p:cNvSpPr>
              <a:spLocks noChangeArrowheads="1"/>
            </p:cNvSpPr>
            <p:nvPr/>
          </p:nvSpPr>
          <p:spPr bwMode="auto">
            <a:xfrm>
              <a:off x="4171" y="2805"/>
              <a:ext cx="1024" cy="433"/>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9224" name="Rectangle 23"/>
            <p:cNvSpPr>
              <a:spLocks noChangeArrowheads="1"/>
            </p:cNvSpPr>
            <p:nvPr/>
          </p:nvSpPr>
          <p:spPr bwMode="auto">
            <a:xfrm>
              <a:off x="3584" y="2318"/>
              <a:ext cx="1024" cy="2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a:p>
          </p:txBody>
        </p:sp>
        <p:sp>
          <p:nvSpPr>
            <p:cNvPr id="9225" name="Rectangle 24"/>
            <p:cNvSpPr>
              <a:spLocks noChangeArrowheads="1"/>
            </p:cNvSpPr>
            <p:nvPr/>
          </p:nvSpPr>
          <p:spPr bwMode="auto">
            <a:xfrm>
              <a:off x="3559" y="2293"/>
              <a:ext cx="1024" cy="266"/>
            </a:xfrm>
            <a:prstGeom prst="rect">
              <a:avLst/>
            </a:prstGeom>
            <a:solidFill>
              <a:srgbClr val="BFBFBF"/>
            </a:solidFill>
            <a:ln w="12700">
              <a:solidFill>
                <a:srgbClr val="000000"/>
              </a:solidFill>
              <a:miter lim="800000"/>
              <a:headEnd/>
              <a:tailEnd/>
            </a:ln>
          </p:spPr>
          <p:txBody>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endParaRPr lang="en-US" altLang="en-US" sz="4800" b="0"/>
            </a:p>
          </p:txBody>
        </p:sp>
        <p:sp>
          <p:nvSpPr>
            <p:cNvPr id="9226" name="Rectangle 31"/>
            <p:cNvSpPr>
              <a:spLocks noChangeArrowheads="1"/>
            </p:cNvSpPr>
            <p:nvPr/>
          </p:nvSpPr>
          <p:spPr bwMode="auto">
            <a:xfrm>
              <a:off x="3128" y="2869"/>
              <a:ext cx="628"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900" b="0" i="0">
                  <a:solidFill>
                    <a:srgbClr val="000000"/>
                  </a:solidFill>
                </a:rPr>
                <a:t>Pre-diffused</a:t>
              </a:r>
              <a:endParaRPr lang="en-US" altLang="en-US" sz="4000" b="0"/>
            </a:p>
          </p:txBody>
        </p:sp>
        <p:sp>
          <p:nvSpPr>
            <p:cNvPr id="9227" name="Rectangle 32"/>
            <p:cNvSpPr>
              <a:spLocks noChangeArrowheads="1"/>
            </p:cNvSpPr>
            <p:nvPr/>
          </p:nvSpPr>
          <p:spPr bwMode="auto">
            <a:xfrm>
              <a:off x="3073" y="3017"/>
              <a:ext cx="695"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900" b="0" i="0">
                  <a:solidFill>
                    <a:srgbClr val="000000"/>
                  </a:solidFill>
                </a:rPr>
                <a:t>(Gate Arrays)</a:t>
              </a:r>
              <a:endParaRPr lang="en-US" altLang="en-US" sz="4000" b="0"/>
            </a:p>
          </p:txBody>
        </p:sp>
        <p:sp>
          <p:nvSpPr>
            <p:cNvPr id="9228" name="Rectangle 33"/>
            <p:cNvSpPr>
              <a:spLocks noChangeArrowheads="1"/>
            </p:cNvSpPr>
            <p:nvPr/>
          </p:nvSpPr>
          <p:spPr bwMode="auto">
            <a:xfrm>
              <a:off x="4397" y="2869"/>
              <a:ext cx="501"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900" b="0" i="0">
                  <a:solidFill>
                    <a:srgbClr val="000000"/>
                  </a:solidFill>
                </a:rPr>
                <a:t>Pre-wired</a:t>
              </a:r>
              <a:endParaRPr lang="en-US" altLang="en-US" sz="4000" b="0"/>
            </a:p>
          </p:txBody>
        </p:sp>
        <p:sp>
          <p:nvSpPr>
            <p:cNvPr id="9229" name="Rectangle 34"/>
            <p:cNvSpPr>
              <a:spLocks noChangeArrowheads="1"/>
            </p:cNvSpPr>
            <p:nvPr/>
          </p:nvSpPr>
          <p:spPr bwMode="auto">
            <a:xfrm>
              <a:off x="4393" y="3017"/>
              <a:ext cx="455"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900" b="0" i="0">
                  <a:solidFill>
                    <a:srgbClr val="000000"/>
                  </a:solidFill>
                </a:rPr>
                <a:t>(FPGAs)</a:t>
              </a:r>
              <a:endParaRPr lang="en-US" altLang="en-US" sz="4000" b="0"/>
            </a:p>
          </p:txBody>
        </p:sp>
        <p:sp>
          <p:nvSpPr>
            <p:cNvPr id="9230" name="Rectangle 35"/>
            <p:cNvSpPr>
              <a:spLocks noChangeArrowheads="1"/>
            </p:cNvSpPr>
            <p:nvPr/>
          </p:nvSpPr>
          <p:spPr bwMode="auto">
            <a:xfrm>
              <a:off x="3707" y="2346"/>
              <a:ext cx="637" cy="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i="1">
                  <a:solidFill>
                    <a:schemeClr val="tx1"/>
                  </a:solidFill>
                  <a:latin typeface="Arial" panose="020B0604020202020204" pitchFamily="34" charset="0"/>
                </a:defRPr>
              </a:lvl1pPr>
              <a:lvl2pPr marL="742950" indent="-285750">
                <a:defRPr sz="2400" b="1" i="1">
                  <a:solidFill>
                    <a:schemeClr val="tx1"/>
                  </a:solidFill>
                  <a:latin typeface="Arial" panose="020B0604020202020204" pitchFamily="34" charset="0"/>
                </a:defRPr>
              </a:lvl2pPr>
              <a:lvl3pPr marL="1143000" indent="-228600">
                <a:defRPr sz="2400" b="1" i="1">
                  <a:solidFill>
                    <a:schemeClr val="tx1"/>
                  </a:solidFill>
                  <a:latin typeface="Arial" panose="020B0604020202020204" pitchFamily="34" charset="0"/>
                </a:defRPr>
              </a:lvl3pPr>
              <a:lvl4pPr marL="1600200" indent="-228600">
                <a:defRPr sz="2400" b="1" i="1">
                  <a:solidFill>
                    <a:schemeClr val="tx1"/>
                  </a:solidFill>
                  <a:latin typeface="Arial" panose="020B0604020202020204" pitchFamily="34" charset="0"/>
                </a:defRPr>
              </a:lvl4pPr>
              <a:lvl5pPr marL="2057400" indent="-228600">
                <a:defRPr sz="2400" b="1" i="1">
                  <a:solidFill>
                    <a:schemeClr val="tx1"/>
                  </a:solidFill>
                  <a:latin typeface="Arial" panose="020B0604020202020204" pitchFamily="34" charset="0"/>
                </a:defRPr>
              </a:lvl5pPr>
              <a:lvl6pPr marL="2514600" indent="-228600" eaLnBrk="0" fontAlgn="base" hangingPunct="0">
                <a:spcBef>
                  <a:spcPct val="0"/>
                </a:spcBef>
                <a:spcAft>
                  <a:spcPct val="0"/>
                </a:spcAft>
                <a:defRPr sz="2400" b="1" i="1">
                  <a:solidFill>
                    <a:schemeClr val="tx1"/>
                  </a:solidFill>
                  <a:latin typeface="Arial" panose="020B0604020202020204" pitchFamily="34" charset="0"/>
                </a:defRPr>
              </a:lvl6pPr>
              <a:lvl7pPr marL="2971800" indent="-228600" eaLnBrk="0" fontAlgn="base" hangingPunct="0">
                <a:spcBef>
                  <a:spcPct val="0"/>
                </a:spcBef>
                <a:spcAft>
                  <a:spcPct val="0"/>
                </a:spcAft>
                <a:defRPr sz="2400" b="1" i="1">
                  <a:solidFill>
                    <a:schemeClr val="tx1"/>
                  </a:solidFill>
                  <a:latin typeface="Arial" panose="020B0604020202020204" pitchFamily="34" charset="0"/>
                </a:defRPr>
              </a:lvl7pPr>
              <a:lvl8pPr marL="3429000" indent="-228600" eaLnBrk="0" fontAlgn="base" hangingPunct="0">
                <a:spcBef>
                  <a:spcPct val="0"/>
                </a:spcBef>
                <a:spcAft>
                  <a:spcPct val="0"/>
                </a:spcAft>
                <a:defRPr sz="2400" b="1" i="1">
                  <a:solidFill>
                    <a:schemeClr val="tx1"/>
                  </a:solidFill>
                  <a:latin typeface="Arial" panose="020B0604020202020204" pitchFamily="34" charset="0"/>
                </a:defRPr>
              </a:lvl8pPr>
              <a:lvl9pPr marL="3886200" indent="-228600" eaLnBrk="0" fontAlgn="base" hangingPunct="0">
                <a:spcBef>
                  <a:spcPct val="0"/>
                </a:spcBef>
                <a:spcAft>
                  <a:spcPct val="0"/>
                </a:spcAft>
                <a:defRPr sz="2400" b="1" i="1">
                  <a:solidFill>
                    <a:schemeClr val="tx1"/>
                  </a:solidFill>
                  <a:latin typeface="Arial" panose="020B0604020202020204" pitchFamily="34" charset="0"/>
                </a:defRPr>
              </a:lvl9pPr>
            </a:lstStyle>
            <a:p>
              <a:r>
                <a:rPr lang="en-US" altLang="en-US" sz="2900" b="0" i="0">
                  <a:solidFill>
                    <a:srgbClr val="000000"/>
                  </a:solidFill>
                </a:rPr>
                <a:t>Array-based</a:t>
              </a:r>
              <a:endParaRPr lang="en-US" altLang="en-US" sz="4000" b="0"/>
            </a:p>
          </p:txBody>
        </p:sp>
        <p:sp>
          <p:nvSpPr>
            <p:cNvPr id="9231" name="Line 45"/>
            <p:cNvSpPr>
              <a:spLocks noChangeShapeType="1"/>
            </p:cNvSpPr>
            <p:nvPr/>
          </p:nvSpPr>
          <p:spPr bwMode="auto">
            <a:xfrm flipV="1">
              <a:off x="4083" y="2584"/>
              <a:ext cx="1" cy="109"/>
            </a:xfrm>
            <a:prstGeom prst="line">
              <a:avLst/>
            </a:prstGeom>
            <a:noFill/>
            <a:ln w="127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GB"/>
            </a:p>
          </p:txBody>
        </p:sp>
        <p:sp>
          <p:nvSpPr>
            <p:cNvPr id="9232" name="Freeform 46"/>
            <p:cNvSpPr>
              <a:spLocks/>
            </p:cNvSpPr>
            <p:nvPr/>
          </p:nvSpPr>
          <p:spPr bwMode="auto">
            <a:xfrm>
              <a:off x="3484" y="2693"/>
              <a:ext cx="599" cy="112"/>
            </a:xfrm>
            <a:custGeom>
              <a:avLst/>
              <a:gdLst>
                <a:gd name="T0" fmla="*/ 0 w 599"/>
                <a:gd name="T1" fmla="*/ 112 h 112"/>
                <a:gd name="T2" fmla="*/ 0 w 599"/>
                <a:gd name="T3" fmla="*/ 0 h 112"/>
                <a:gd name="T4" fmla="*/ 599 w 599"/>
                <a:gd name="T5" fmla="*/ 0 h 112"/>
                <a:gd name="T6" fmla="*/ 0 60000 65536"/>
                <a:gd name="T7" fmla="*/ 0 60000 65536"/>
                <a:gd name="T8" fmla="*/ 0 60000 65536"/>
                <a:gd name="T9" fmla="*/ 0 w 599"/>
                <a:gd name="T10" fmla="*/ 0 h 112"/>
                <a:gd name="T11" fmla="*/ 599 w 599"/>
                <a:gd name="T12" fmla="*/ 112 h 112"/>
              </a:gdLst>
              <a:ahLst/>
              <a:cxnLst>
                <a:cxn ang="T6">
                  <a:pos x="T0" y="T1"/>
                </a:cxn>
                <a:cxn ang="T7">
                  <a:pos x="T2" y="T3"/>
                </a:cxn>
                <a:cxn ang="T8">
                  <a:pos x="T4" y="T5"/>
                </a:cxn>
              </a:cxnLst>
              <a:rect l="T9" t="T10" r="T11" b="T12"/>
              <a:pathLst>
                <a:path w="599" h="112">
                  <a:moveTo>
                    <a:pt x="0" y="112"/>
                  </a:moveTo>
                  <a:lnTo>
                    <a:pt x="0" y="0"/>
                  </a:lnTo>
                  <a:lnTo>
                    <a:pt x="599" y="0"/>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9233" name="Freeform 47"/>
            <p:cNvSpPr>
              <a:spLocks/>
            </p:cNvSpPr>
            <p:nvPr/>
          </p:nvSpPr>
          <p:spPr bwMode="auto">
            <a:xfrm>
              <a:off x="4083" y="2693"/>
              <a:ext cx="600" cy="112"/>
            </a:xfrm>
            <a:custGeom>
              <a:avLst/>
              <a:gdLst>
                <a:gd name="T0" fmla="*/ 600 w 600"/>
                <a:gd name="T1" fmla="*/ 112 h 112"/>
                <a:gd name="T2" fmla="*/ 600 w 600"/>
                <a:gd name="T3" fmla="*/ 0 h 112"/>
                <a:gd name="T4" fmla="*/ 0 w 600"/>
                <a:gd name="T5" fmla="*/ 0 h 112"/>
                <a:gd name="T6" fmla="*/ 0 60000 65536"/>
                <a:gd name="T7" fmla="*/ 0 60000 65536"/>
                <a:gd name="T8" fmla="*/ 0 60000 65536"/>
                <a:gd name="T9" fmla="*/ 0 w 600"/>
                <a:gd name="T10" fmla="*/ 0 h 112"/>
                <a:gd name="T11" fmla="*/ 600 w 600"/>
                <a:gd name="T12" fmla="*/ 112 h 112"/>
              </a:gdLst>
              <a:ahLst/>
              <a:cxnLst>
                <a:cxn ang="T6">
                  <a:pos x="T0" y="T1"/>
                </a:cxn>
                <a:cxn ang="T7">
                  <a:pos x="T2" y="T3"/>
                </a:cxn>
                <a:cxn ang="T8">
                  <a:pos x="T4" y="T5"/>
                </a:cxn>
              </a:cxnLst>
              <a:rect l="T9" t="T10" r="T11" b="T12"/>
              <a:pathLst>
                <a:path w="600" h="112">
                  <a:moveTo>
                    <a:pt x="600" y="112"/>
                  </a:moveTo>
                  <a:lnTo>
                    <a:pt x="600" y="0"/>
                  </a:lnTo>
                  <a:lnTo>
                    <a:pt x="0" y="0"/>
                  </a:lnTo>
                </a:path>
              </a:pathLst>
            </a:cu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grpSp>
      <p:sp>
        <p:nvSpPr>
          <p:cNvPr id="392241" name="Rectangle 49"/>
          <p:cNvSpPr>
            <a:spLocks noGrp="1" noChangeArrowheads="1"/>
          </p:cNvSpPr>
          <p:nvPr>
            <p:ph type="title"/>
          </p:nvPr>
        </p:nvSpPr>
        <p:spPr>
          <a:xfrm>
            <a:off x="2209800" y="381000"/>
            <a:ext cx="7772400" cy="685800"/>
          </a:xfrm>
        </p:spPr>
        <p:txBody>
          <a:bodyPr>
            <a:normAutofit fontScale="90000"/>
          </a:bodyPr>
          <a:lstStyle/>
          <a:p>
            <a:pPr>
              <a:defRPr/>
            </a:pPr>
            <a:r>
              <a:rPr lang="en-US" sz="4800"/>
              <a:t>Late-Binding Implementation</a:t>
            </a:r>
          </a:p>
        </p:txBody>
      </p:sp>
    </p:spTree>
    <p:extLst>
      <p:ext uri="{BB962C8B-B14F-4D97-AF65-F5344CB8AC3E}">
        <p14:creationId xmlns:p14="http://schemas.microsoft.com/office/powerpoint/2010/main" val="296325111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lide Number Placeholder 3"/>
          <p:cNvSpPr>
            <a:spLocks noGrp="1"/>
          </p:cNvSpPr>
          <p:nvPr>
            <p:ph type="sldNum" sz="quarter" idx="12"/>
          </p:nvPr>
        </p:nvSpPr>
        <p:spPr/>
        <p:txBody>
          <a:bodyPr/>
          <a:lstStyle/>
          <a:p>
            <a:r>
              <a:rPr lang="en-US" altLang="en-US"/>
              <a:t>3-</a:t>
            </a:r>
            <a:fld id="{6000443E-8088-4377-9AEB-3D4CB26DD57E}" type="slidenum">
              <a:rPr lang="en-US" altLang="en-US"/>
              <a:pPr/>
              <a:t>9</a:t>
            </a:fld>
            <a:endParaRPr lang="en-US" altLang="en-US"/>
          </a:p>
        </p:txBody>
      </p:sp>
      <p:sp>
        <p:nvSpPr>
          <p:cNvPr id="74754" name="Text Box 2"/>
          <p:cNvSpPr txBox="1">
            <a:spLocks noChangeArrowheads="1"/>
          </p:cNvSpPr>
          <p:nvPr/>
        </p:nvSpPr>
        <p:spPr bwMode="auto">
          <a:xfrm>
            <a:off x="2057400" y="457200"/>
            <a:ext cx="80772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altLang="en-US" sz="3200"/>
              <a:t>PLA</a:t>
            </a:r>
          </a:p>
        </p:txBody>
      </p:sp>
      <p:grpSp>
        <p:nvGrpSpPr>
          <p:cNvPr id="75083" name="Group 331"/>
          <p:cNvGrpSpPr>
            <a:grpSpLocks/>
          </p:cNvGrpSpPr>
          <p:nvPr/>
        </p:nvGrpSpPr>
        <p:grpSpPr bwMode="auto">
          <a:xfrm>
            <a:off x="1981201" y="1352551"/>
            <a:ext cx="7807325" cy="4826001"/>
            <a:chOff x="288" y="852"/>
            <a:chExt cx="4918" cy="3040"/>
          </a:xfrm>
        </p:grpSpPr>
        <p:sp>
          <p:nvSpPr>
            <p:cNvPr id="74996" name="AutoShape 244"/>
            <p:cNvSpPr>
              <a:spLocks noChangeArrowheads="1"/>
            </p:cNvSpPr>
            <p:nvPr/>
          </p:nvSpPr>
          <p:spPr bwMode="auto">
            <a:xfrm flipH="1" flipV="1">
              <a:off x="288" y="1620"/>
              <a:ext cx="1368" cy="1384"/>
            </a:xfrm>
            <a:prstGeom prst="wedgeRoundRectCallout">
              <a:avLst>
                <a:gd name="adj1" fmla="val -69083"/>
                <a:gd name="adj2" fmla="val 58306"/>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a:lstStyle/>
            <a:p>
              <a:pPr algn="ctr"/>
              <a:endParaRPr lang="en-US" altLang="en-US" sz="1600"/>
            </a:p>
          </p:txBody>
        </p:sp>
        <p:sp>
          <p:nvSpPr>
            <p:cNvPr id="75080" name="Oval 328"/>
            <p:cNvSpPr>
              <a:spLocks noChangeArrowheads="1"/>
            </p:cNvSpPr>
            <p:nvPr/>
          </p:nvSpPr>
          <p:spPr bwMode="auto">
            <a:xfrm>
              <a:off x="452" y="2040"/>
              <a:ext cx="132" cy="13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771" name="Line 19"/>
            <p:cNvSpPr>
              <a:spLocks noChangeShapeType="1"/>
            </p:cNvSpPr>
            <p:nvPr/>
          </p:nvSpPr>
          <p:spPr bwMode="auto">
            <a:xfrm>
              <a:off x="1812" y="2228"/>
              <a:ext cx="1692" cy="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772" name="Line 20"/>
            <p:cNvSpPr>
              <a:spLocks noChangeShapeType="1"/>
            </p:cNvSpPr>
            <p:nvPr/>
          </p:nvSpPr>
          <p:spPr bwMode="auto">
            <a:xfrm>
              <a:off x="1824" y="1952"/>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773" name="Line 21"/>
            <p:cNvSpPr>
              <a:spLocks noChangeShapeType="1"/>
            </p:cNvSpPr>
            <p:nvPr/>
          </p:nvSpPr>
          <p:spPr bwMode="auto">
            <a:xfrm>
              <a:off x="1828" y="1704"/>
              <a:ext cx="16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774" name="Line 22"/>
            <p:cNvSpPr>
              <a:spLocks noChangeShapeType="1"/>
            </p:cNvSpPr>
            <p:nvPr/>
          </p:nvSpPr>
          <p:spPr bwMode="auto">
            <a:xfrm>
              <a:off x="1840" y="1416"/>
              <a:ext cx="168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07" name="AutoShape 55"/>
            <p:cNvSpPr>
              <a:spLocks noChangeArrowheads="1"/>
            </p:cNvSpPr>
            <p:nvPr/>
          </p:nvSpPr>
          <p:spPr bwMode="auto">
            <a:xfrm>
              <a:off x="1912" y="2512"/>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08" name="AutoShape 56"/>
            <p:cNvSpPr>
              <a:spLocks noChangeArrowheads="1"/>
            </p:cNvSpPr>
            <p:nvPr/>
          </p:nvSpPr>
          <p:spPr bwMode="auto">
            <a:xfrm>
              <a:off x="2296" y="2512"/>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09" name="Oval 57"/>
            <p:cNvSpPr>
              <a:spLocks noChangeArrowheads="1"/>
            </p:cNvSpPr>
            <p:nvPr/>
          </p:nvSpPr>
          <p:spPr bwMode="auto">
            <a:xfrm>
              <a:off x="2372" y="2416"/>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10" name="Line 58"/>
            <p:cNvSpPr>
              <a:spLocks noChangeShapeType="1"/>
            </p:cNvSpPr>
            <p:nvPr/>
          </p:nvSpPr>
          <p:spPr bwMode="auto">
            <a:xfrm>
              <a:off x="2024" y="270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11" name="Line 59"/>
            <p:cNvSpPr>
              <a:spLocks noChangeShapeType="1"/>
            </p:cNvSpPr>
            <p:nvPr/>
          </p:nvSpPr>
          <p:spPr bwMode="auto">
            <a:xfrm>
              <a:off x="2032" y="2800"/>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12" name="Line 60"/>
            <p:cNvSpPr>
              <a:spLocks noChangeShapeType="1"/>
            </p:cNvSpPr>
            <p:nvPr/>
          </p:nvSpPr>
          <p:spPr bwMode="auto">
            <a:xfrm>
              <a:off x="2416" y="2704"/>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13" name="Line 61"/>
            <p:cNvSpPr>
              <a:spLocks noChangeShapeType="1"/>
            </p:cNvSpPr>
            <p:nvPr/>
          </p:nvSpPr>
          <p:spPr bwMode="auto">
            <a:xfrm flipH="1">
              <a:off x="2232" y="2808"/>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14" name="Line 62"/>
            <p:cNvSpPr>
              <a:spLocks noChangeShapeType="1"/>
            </p:cNvSpPr>
            <p:nvPr/>
          </p:nvSpPr>
          <p:spPr bwMode="auto">
            <a:xfrm flipV="1">
              <a:off x="2032" y="1216"/>
              <a:ext cx="0" cy="1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15" name="Line 63"/>
            <p:cNvSpPr>
              <a:spLocks noChangeShapeType="1"/>
            </p:cNvSpPr>
            <p:nvPr/>
          </p:nvSpPr>
          <p:spPr bwMode="auto">
            <a:xfrm flipH="1" flipV="1">
              <a:off x="2432" y="1216"/>
              <a:ext cx="0" cy="1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4816" name="Group 64"/>
            <p:cNvGrpSpPr>
              <a:grpSpLocks/>
            </p:cNvGrpSpPr>
            <p:nvPr/>
          </p:nvGrpSpPr>
          <p:grpSpPr bwMode="auto">
            <a:xfrm>
              <a:off x="1976" y="1352"/>
              <a:ext cx="112" cy="112"/>
              <a:chOff x="2008" y="3016"/>
              <a:chExt cx="112" cy="112"/>
            </a:xfrm>
          </p:grpSpPr>
          <p:sp>
            <p:nvSpPr>
              <p:cNvPr id="74817" name="Oval 65"/>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18" name="Line 66"/>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19" name="Line 67"/>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20" name="Group 68"/>
            <p:cNvGrpSpPr>
              <a:grpSpLocks/>
            </p:cNvGrpSpPr>
            <p:nvPr/>
          </p:nvGrpSpPr>
          <p:grpSpPr bwMode="auto">
            <a:xfrm>
              <a:off x="2376" y="1352"/>
              <a:ext cx="112" cy="112"/>
              <a:chOff x="2008" y="3016"/>
              <a:chExt cx="112" cy="112"/>
            </a:xfrm>
          </p:grpSpPr>
          <p:sp>
            <p:nvSpPr>
              <p:cNvPr id="74821" name="Oval 69"/>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22" name="Line 70"/>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23" name="Line 71"/>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24" name="Group 72"/>
            <p:cNvGrpSpPr>
              <a:grpSpLocks/>
            </p:cNvGrpSpPr>
            <p:nvPr/>
          </p:nvGrpSpPr>
          <p:grpSpPr bwMode="auto">
            <a:xfrm>
              <a:off x="2384" y="1632"/>
              <a:ext cx="112" cy="112"/>
              <a:chOff x="2008" y="3016"/>
              <a:chExt cx="112" cy="112"/>
            </a:xfrm>
          </p:grpSpPr>
          <p:sp>
            <p:nvSpPr>
              <p:cNvPr id="74825" name="Oval 73"/>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26" name="Line 74"/>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27" name="Line 75"/>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28" name="Group 76"/>
            <p:cNvGrpSpPr>
              <a:grpSpLocks/>
            </p:cNvGrpSpPr>
            <p:nvPr/>
          </p:nvGrpSpPr>
          <p:grpSpPr bwMode="auto">
            <a:xfrm>
              <a:off x="1976" y="1640"/>
              <a:ext cx="112" cy="112"/>
              <a:chOff x="2008" y="3016"/>
              <a:chExt cx="112" cy="112"/>
            </a:xfrm>
          </p:grpSpPr>
          <p:sp>
            <p:nvSpPr>
              <p:cNvPr id="74829" name="Oval 77"/>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30" name="Line 78"/>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31" name="Line 79"/>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32" name="Group 80"/>
            <p:cNvGrpSpPr>
              <a:grpSpLocks/>
            </p:cNvGrpSpPr>
            <p:nvPr/>
          </p:nvGrpSpPr>
          <p:grpSpPr bwMode="auto">
            <a:xfrm>
              <a:off x="1976" y="1880"/>
              <a:ext cx="112" cy="112"/>
              <a:chOff x="2008" y="3016"/>
              <a:chExt cx="112" cy="112"/>
            </a:xfrm>
          </p:grpSpPr>
          <p:sp>
            <p:nvSpPr>
              <p:cNvPr id="74833" name="Oval 81"/>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34" name="Line 82"/>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35" name="Line 83"/>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36" name="Group 84"/>
            <p:cNvGrpSpPr>
              <a:grpSpLocks/>
            </p:cNvGrpSpPr>
            <p:nvPr/>
          </p:nvGrpSpPr>
          <p:grpSpPr bwMode="auto">
            <a:xfrm>
              <a:off x="2376" y="1880"/>
              <a:ext cx="112" cy="112"/>
              <a:chOff x="2008" y="3016"/>
              <a:chExt cx="112" cy="112"/>
            </a:xfrm>
          </p:grpSpPr>
          <p:sp>
            <p:nvSpPr>
              <p:cNvPr id="74837" name="Oval 85"/>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38" name="Line 86"/>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39" name="Line 87"/>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40" name="Group 88"/>
            <p:cNvGrpSpPr>
              <a:grpSpLocks/>
            </p:cNvGrpSpPr>
            <p:nvPr/>
          </p:nvGrpSpPr>
          <p:grpSpPr bwMode="auto">
            <a:xfrm>
              <a:off x="2384" y="2160"/>
              <a:ext cx="112" cy="112"/>
              <a:chOff x="2008" y="3016"/>
              <a:chExt cx="112" cy="112"/>
            </a:xfrm>
          </p:grpSpPr>
          <p:sp>
            <p:nvSpPr>
              <p:cNvPr id="74841" name="Oval 89"/>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42" name="Line 90"/>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43" name="Line 91"/>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44" name="Group 92"/>
            <p:cNvGrpSpPr>
              <a:grpSpLocks/>
            </p:cNvGrpSpPr>
            <p:nvPr/>
          </p:nvGrpSpPr>
          <p:grpSpPr bwMode="auto">
            <a:xfrm>
              <a:off x="1976" y="2168"/>
              <a:ext cx="112" cy="112"/>
              <a:chOff x="2008" y="3016"/>
              <a:chExt cx="112" cy="112"/>
            </a:xfrm>
          </p:grpSpPr>
          <p:sp>
            <p:nvSpPr>
              <p:cNvPr id="74845" name="Oval 93"/>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46" name="Line 94"/>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47" name="Line 95"/>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4848" name="AutoShape 96"/>
            <p:cNvSpPr>
              <a:spLocks noChangeArrowheads="1"/>
            </p:cNvSpPr>
            <p:nvPr/>
          </p:nvSpPr>
          <p:spPr bwMode="auto">
            <a:xfrm>
              <a:off x="2760" y="2520"/>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49" name="AutoShape 97"/>
            <p:cNvSpPr>
              <a:spLocks noChangeArrowheads="1"/>
            </p:cNvSpPr>
            <p:nvPr/>
          </p:nvSpPr>
          <p:spPr bwMode="auto">
            <a:xfrm>
              <a:off x="3144" y="2520"/>
              <a:ext cx="240" cy="192"/>
            </a:xfrm>
            <a:prstGeom prst="triangle">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50" name="Oval 98"/>
            <p:cNvSpPr>
              <a:spLocks noChangeArrowheads="1"/>
            </p:cNvSpPr>
            <p:nvPr/>
          </p:nvSpPr>
          <p:spPr bwMode="auto">
            <a:xfrm>
              <a:off x="3220" y="2424"/>
              <a:ext cx="96" cy="96"/>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51" name="Line 99"/>
            <p:cNvSpPr>
              <a:spLocks noChangeShapeType="1"/>
            </p:cNvSpPr>
            <p:nvPr/>
          </p:nvSpPr>
          <p:spPr bwMode="auto">
            <a:xfrm>
              <a:off x="2872" y="2712"/>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52" name="Line 100"/>
            <p:cNvSpPr>
              <a:spLocks noChangeShapeType="1"/>
            </p:cNvSpPr>
            <p:nvPr/>
          </p:nvSpPr>
          <p:spPr bwMode="auto">
            <a:xfrm>
              <a:off x="2880" y="2808"/>
              <a:ext cx="38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53" name="Line 101"/>
            <p:cNvSpPr>
              <a:spLocks noChangeShapeType="1"/>
            </p:cNvSpPr>
            <p:nvPr/>
          </p:nvSpPr>
          <p:spPr bwMode="auto">
            <a:xfrm>
              <a:off x="3264" y="2712"/>
              <a:ext cx="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54" name="Line 102"/>
            <p:cNvSpPr>
              <a:spLocks noChangeShapeType="1"/>
            </p:cNvSpPr>
            <p:nvPr/>
          </p:nvSpPr>
          <p:spPr bwMode="auto">
            <a:xfrm flipH="1">
              <a:off x="3080" y="2816"/>
              <a:ext cx="0"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55" name="Line 103"/>
            <p:cNvSpPr>
              <a:spLocks noChangeShapeType="1"/>
            </p:cNvSpPr>
            <p:nvPr/>
          </p:nvSpPr>
          <p:spPr bwMode="auto">
            <a:xfrm flipV="1">
              <a:off x="2880" y="1224"/>
              <a:ext cx="0" cy="1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56" name="Line 104"/>
            <p:cNvSpPr>
              <a:spLocks noChangeShapeType="1"/>
            </p:cNvSpPr>
            <p:nvPr/>
          </p:nvSpPr>
          <p:spPr bwMode="auto">
            <a:xfrm flipH="1" flipV="1">
              <a:off x="3280" y="1224"/>
              <a:ext cx="0" cy="1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4857" name="Group 105"/>
            <p:cNvGrpSpPr>
              <a:grpSpLocks/>
            </p:cNvGrpSpPr>
            <p:nvPr/>
          </p:nvGrpSpPr>
          <p:grpSpPr bwMode="auto">
            <a:xfrm>
              <a:off x="2824" y="1360"/>
              <a:ext cx="112" cy="112"/>
              <a:chOff x="2008" y="3016"/>
              <a:chExt cx="112" cy="112"/>
            </a:xfrm>
          </p:grpSpPr>
          <p:sp>
            <p:nvSpPr>
              <p:cNvPr id="74858" name="Oval 106"/>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59" name="Line 107"/>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60" name="Line 108"/>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61" name="Group 109"/>
            <p:cNvGrpSpPr>
              <a:grpSpLocks/>
            </p:cNvGrpSpPr>
            <p:nvPr/>
          </p:nvGrpSpPr>
          <p:grpSpPr bwMode="auto">
            <a:xfrm>
              <a:off x="3224" y="1360"/>
              <a:ext cx="112" cy="112"/>
              <a:chOff x="2008" y="3016"/>
              <a:chExt cx="112" cy="112"/>
            </a:xfrm>
          </p:grpSpPr>
          <p:sp>
            <p:nvSpPr>
              <p:cNvPr id="74862" name="Oval 110"/>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63" name="Line 111"/>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64" name="Line 112"/>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65" name="Group 113"/>
            <p:cNvGrpSpPr>
              <a:grpSpLocks/>
            </p:cNvGrpSpPr>
            <p:nvPr/>
          </p:nvGrpSpPr>
          <p:grpSpPr bwMode="auto">
            <a:xfrm>
              <a:off x="3232" y="1640"/>
              <a:ext cx="112" cy="112"/>
              <a:chOff x="2008" y="3016"/>
              <a:chExt cx="112" cy="112"/>
            </a:xfrm>
          </p:grpSpPr>
          <p:sp>
            <p:nvSpPr>
              <p:cNvPr id="74866" name="Oval 114"/>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67" name="Line 115"/>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68" name="Line 116"/>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69" name="Group 117"/>
            <p:cNvGrpSpPr>
              <a:grpSpLocks/>
            </p:cNvGrpSpPr>
            <p:nvPr/>
          </p:nvGrpSpPr>
          <p:grpSpPr bwMode="auto">
            <a:xfrm>
              <a:off x="2824" y="1648"/>
              <a:ext cx="112" cy="112"/>
              <a:chOff x="2008" y="3016"/>
              <a:chExt cx="112" cy="112"/>
            </a:xfrm>
          </p:grpSpPr>
          <p:sp>
            <p:nvSpPr>
              <p:cNvPr id="74870" name="Oval 118"/>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71" name="Line 119"/>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72" name="Line 120"/>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73" name="Group 121"/>
            <p:cNvGrpSpPr>
              <a:grpSpLocks/>
            </p:cNvGrpSpPr>
            <p:nvPr/>
          </p:nvGrpSpPr>
          <p:grpSpPr bwMode="auto">
            <a:xfrm>
              <a:off x="2824" y="1888"/>
              <a:ext cx="112" cy="112"/>
              <a:chOff x="2008" y="3016"/>
              <a:chExt cx="112" cy="112"/>
            </a:xfrm>
          </p:grpSpPr>
          <p:sp>
            <p:nvSpPr>
              <p:cNvPr id="74874" name="Oval 122"/>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75" name="Line 123"/>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76" name="Line 124"/>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77" name="Group 125"/>
            <p:cNvGrpSpPr>
              <a:grpSpLocks/>
            </p:cNvGrpSpPr>
            <p:nvPr/>
          </p:nvGrpSpPr>
          <p:grpSpPr bwMode="auto">
            <a:xfrm>
              <a:off x="3224" y="1888"/>
              <a:ext cx="112" cy="112"/>
              <a:chOff x="2008" y="3016"/>
              <a:chExt cx="112" cy="112"/>
            </a:xfrm>
          </p:grpSpPr>
          <p:sp>
            <p:nvSpPr>
              <p:cNvPr id="74878" name="Oval 126"/>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79" name="Line 127"/>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80" name="Line 128"/>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81" name="Group 129"/>
            <p:cNvGrpSpPr>
              <a:grpSpLocks/>
            </p:cNvGrpSpPr>
            <p:nvPr/>
          </p:nvGrpSpPr>
          <p:grpSpPr bwMode="auto">
            <a:xfrm>
              <a:off x="3232" y="2168"/>
              <a:ext cx="112" cy="112"/>
              <a:chOff x="2008" y="3016"/>
              <a:chExt cx="112" cy="112"/>
            </a:xfrm>
          </p:grpSpPr>
          <p:sp>
            <p:nvSpPr>
              <p:cNvPr id="74882" name="Oval 130"/>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83" name="Line 131"/>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84" name="Line 132"/>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885" name="Group 133"/>
            <p:cNvGrpSpPr>
              <a:grpSpLocks/>
            </p:cNvGrpSpPr>
            <p:nvPr/>
          </p:nvGrpSpPr>
          <p:grpSpPr bwMode="auto">
            <a:xfrm>
              <a:off x="2824" y="2176"/>
              <a:ext cx="112" cy="112"/>
              <a:chOff x="2008" y="3016"/>
              <a:chExt cx="112" cy="112"/>
            </a:xfrm>
          </p:grpSpPr>
          <p:sp>
            <p:nvSpPr>
              <p:cNvPr id="74886" name="Oval 134"/>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87" name="Line 135"/>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88" name="Line 136"/>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4889" name="AutoShape 137"/>
            <p:cNvSpPr>
              <a:spLocks noChangeArrowheads="1"/>
            </p:cNvSpPr>
            <p:nvPr/>
          </p:nvSpPr>
          <p:spPr bwMode="auto">
            <a:xfrm>
              <a:off x="3512" y="1312"/>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90" name="AutoShape 138"/>
            <p:cNvSpPr>
              <a:spLocks noChangeArrowheads="1"/>
            </p:cNvSpPr>
            <p:nvPr/>
          </p:nvSpPr>
          <p:spPr bwMode="auto">
            <a:xfrm>
              <a:off x="3512" y="1592"/>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91" name="AutoShape 139"/>
            <p:cNvSpPr>
              <a:spLocks noChangeArrowheads="1"/>
            </p:cNvSpPr>
            <p:nvPr/>
          </p:nvSpPr>
          <p:spPr bwMode="auto">
            <a:xfrm>
              <a:off x="3512" y="1856"/>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92" name="AutoShape 140"/>
            <p:cNvSpPr>
              <a:spLocks noChangeArrowheads="1"/>
            </p:cNvSpPr>
            <p:nvPr/>
          </p:nvSpPr>
          <p:spPr bwMode="auto">
            <a:xfrm>
              <a:off x="3512" y="2144"/>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93" name="Line 141"/>
            <p:cNvSpPr>
              <a:spLocks noChangeShapeType="1"/>
            </p:cNvSpPr>
            <p:nvPr/>
          </p:nvSpPr>
          <p:spPr bwMode="auto">
            <a:xfrm>
              <a:off x="3720" y="1408"/>
              <a:ext cx="14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94" name="Line 142"/>
            <p:cNvSpPr>
              <a:spLocks noChangeShapeType="1"/>
            </p:cNvSpPr>
            <p:nvPr/>
          </p:nvSpPr>
          <p:spPr bwMode="auto">
            <a:xfrm>
              <a:off x="3720" y="1696"/>
              <a:ext cx="14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95" name="Line 143"/>
            <p:cNvSpPr>
              <a:spLocks noChangeShapeType="1"/>
            </p:cNvSpPr>
            <p:nvPr/>
          </p:nvSpPr>
          <p:spPr bwMode="auto">
            <a:xfrm>
              <a:off x="3720" y="1952"/>
              <a:ext cx="14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96" name="Line 144"/>
            <p:cNvSpPr>
              <a:spLocks noChangeShapeType="1"/>
            </p:cNvSpPr>
            <p:nvPr/>
          </p:nvSpPr>
          <p:spPr bwMode="auto">
            <a:xfrm>
              <a:off x="3720" y="2240"/>
              <a:ext cx="14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97" name="Line 145"/>
            <p:cNvSpPr>
              <a:spLocks noChangeShapeType="1"/>
            </p:cNvSpPr>
            <p:nvPr/>
          </p:nvSpPr>
          <p:spPr bwMode="auto">
            <a:xfrm flipH="1">
              <a:off x="3992" y="1304"/>
              <a:ext cx="0" cy="12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898" name="AutoShape 146"/>
            <p:cNvSpPr>
              <a:spLocks noChangeArrowheads="1"/>
            </p:cNvSpPr>
            <p:nvPr/>
          </p:nvSpPr>
          <p:spPr bwMode="auto">
            <a:xfrm rot="-5400000">
              <a:off x="3912" y="2416"/>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899" name="Line 147"/>
            <p:cNvSpPr>
              <a:spLocks noChangeShapeType="1"/>
            </p:cNvSpPr>
            <p:nvPr/>
          </p:nvSpPr>
          <p:spPr bwMode="auto">
            <a:xfrm>
              <a:off x="3992" y="2624"/>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4900" name="Group 148"/>
            <p:cNvGrpSpPr>
              <a:grpSpLocks/>
            </p:cNvGrpSpPr>
            <p:nvPr/>
          </p:nvGrpSpPr>
          <p:grpSpPr bwMode="auto">
            <a:xfrm>
              <a:off x="3936" y="1368"/>
              <a:ext cx="112" cy="112"/>
              <a:chOff x="2008" y="3016"/>
              <a:chExt cx="112" cy="112"/>
            </a:xfrm>
          </p:grpSpPr>
          <p:sp>
            <p:nvSpPr>
              <p:cNvPr id="74901" name="Oval 149"/>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02" name="Line 150"/>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03" name="Line 151"/>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04" name="Group 152"/>
            <p:cNvGrpSpPr>
              <a:grpSpLocks/>
            </p:cNvGrpSpPr>
            <p:nvPr/>
          </p:nvGrpSpPr>
          <p:grpSpPr bwMode="auto">
            <a:xfrm>
              <a:off x="3936" y="1656"/>
              <a:ext cx="112" cy="112"/>
              <a:chOff x="2008" y="3016"/>
              <a:chExt cx="112" cy="112"/>
            </a:xfrm>
          </p:grpSpPr>
          <p:sp>
            <p:nvSpPr>
              <p:cNvPr id="74905" name="Oval 153"/>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06" name="Line 154"/>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07" name="Line 155"/>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08" name="Group 156"/>
            <p:cNvGrpSpPr>
              <a:grpSpLocks/>
            </p:cNvGrpSpPr>
            <p:nvPr/>
          </p:nvGrpSpPr>
          <p:grpSpPr bwMode="auto">
            <a:xfrm>
              <a:off x="3936" y="1896"/>
              <a:ext cx="112" cy="112"/>
              <a:chOff x="2008" y="3016"/>
              <a:chExt cx="112" cy="112"/>
            </a:xfrm>
          </p:grpSpPr>
          <p:sp>
            <p:nvSpPr>
              <p:cNvPr id="74909" name="Oval 157"/>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10" name="Line 158"/>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11" name="Line 159"/>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12" name="Group 160"/>
            <p:cNvGrpSpPr>
              <a:grpSpLocks/>
            </p:cNvGrpSpPr>
            <p:nvPr/>
          </p:nvGrpSpPr>
          <p:grpSpPr bwMode="auto">
            <a:xfrm>
              <a:off x="3936" y="2184"/>
              <a:ext cx="112" cy="112"/>
              <a:chOff x="2008" y="3016"/>
              <a:chExt cx="112" cy="112"/>
            </a:xfrm>
          </p:grpSpPr>
          <p:sp>
            <p:nvSpPr>
              <p:cNvPr id="74913" name="Oval 161"/>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14" name="Line 162"/>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15" name="Line 163"/>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4916" name="Line 164"/>
            <p:cNvSpPr>
              <a:spLocks noChangeShapeType="1"/>
            </p:cNvSpPr>
            <p:nvPr/>
          </p:nvSpPr>
          <p:spPr bwMode="auto">
            <a:xfrm flipH="1">
              <a:off x="4344" y="1296"/>
              <a:ext cx="0" cy="12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17" name="AutoShape 165"/>
            <p:cNvSpPr>
              <a:spLocks noChangeArrowheads="1"/>
            </p:cNvSpPr>
            <p:nvPr/>
          </p:nvSpPr>
          <p:spPr bwMode="auto">
            <a:xfrm rot="-5400000">
              <a:off x="4264" y="2408"/>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18" name="Line 166"/>
            <p:cNvSpPr>
              <a:spLocks noChangeShapeType="1"/>
            </p:cNvSpPr>
            <p:nvPr/>
          </p:nvSpPr>
          <p:spPr bwMode="auto">
            <a:xfrm>
              <a:off x="4344" y="2616"/>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4919" name="Group 167"/>
            <p:cNvGrpSpPr>
              <a:grpSpLocks/>
            </p:cNvGrpSpPr>
            <p:nvPr/>
          </p:nvGrpSpPr>
          <p:grpSpPr bwMode="auto">
            <a:xfrm>
              <a:off x="4288" y="1360"/>
              <a:ext cx="112" cy="112"/>
              <a:chOff x="2008" y="3016"/>
              <a:chExt cx="112" cy="112"/>
            </a:xfrm>
          </p:grpSpPr>
          <p:sp>
            <p:nvSpPr>
              <p:cNvPr id="74920" name="Oval 168"/>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21" name="Line 169"/>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22" name="Line 170"/>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23" name="Group 171"/>
            <p:cNvGrpSpPr>
              <a:grpSpLocks/>
            </p:cNvGrpSpPr>
            <p:nvPr/>
          </p:nvGrpSpPr>
          <p:grpSpPr bwMode="auto">
            <a:xfrm>
              <a:off x="4288" y="1648"/>
              <a:ext cx="112" cy="112"/>
              <a:chOff x="2008" y="3016"/>
              <a:chExt cx="112" cy="112"/>
            </a:xfrm>
          </p:grpSpPr>
          <p:sp>
            <p:nvSpPr>
              <p:cNvPr id="74924" name="Oval 172"/>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25" name="Line 173"/>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26" name="Line 174"/>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27" name="Group 175"/>
            <p:cNvGrpSpPr>
              <a:grpSpLocks/>
            </p:cNvGrpSpPr>
            <p:nvPr/>
          </p:nvGrpSpPr>
          <p:grpSpPr bwMode="auto">
            <a:xfrm>
              <a:off x="4288" y="1888"/>
              <a:ext cx="112" cy="112"/>
              <a:chOff x="2008" y="3016"/>
              <a:chExt cx="112" cy="112"/>
            </a:xfrm>
          </p:grpSpPr>
          <p:sp>
            <p:nvSpPr>
              <p:cNvPr id="74928" name="Oval 176"/>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29" name="Line 177"/>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30" name="Line 178"/>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31" name="Group 179"/>
            <p:cNvGrpSpPr>
              <a:grpSpLocks/>
            </p:cNvGrpSpPr>
            <p:nvPr/>
          </p:nvGrpSpPr>
          <p:grpSpPr bwMode="auto">
            <a:xfrm>
              <a:off x="4288" y="2176"/>
              <a:ext cx="112" cy="112"/>
              <a:chOff x="2008" y="3016"/>
              <a:chExt cx="112" cy="112"/>
            </a:xfrm>
          </p:grpSpPr>
          <p:sp>
            <p:nvSpPr>
              <p:cNvPr id="74932" name="Oval 180"/>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33" name="Line 181"/>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34" name="Line 182"/>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4935" name="Line 183"/>
            <p:cNvSpPr>
              <a:spLocks noChangeShapeType="1"/>
            </p:cNvSpPr>
            <p:nvPr/>
          </p:nvSpPr>
          <p:spPr bwMode="auto">
            <a:xfrm flipH="1">
              <a:off x="4672" y="1296"/>
              <a:ext cx="0" cy="12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36" name="AutoShape 184"/>
            <p:cNvSpPr>
              <a:spLocks noChangeArrowheads="1"/>
            </p:cNvSpPr>
            <p:nvPr/>
          </p:nvSpPr>
          <p:spPr bwMode="auto">
            <a:xfrm rot="-5400000">
              <a:off x="4592" y="2408"/>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37" name="Line 185"/>
            <p:cNvSpPr>
              <a:spLocks noChangeShapeType="1"/>
            </p:cNvSpPr>
            <p:nvPr/>
          </p:nvSpPr>
          <p:spPr bwMode="auto">
            <a:xfrm>
              <a:off x="4672" y="2616"/>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4938" name="Group 186"/>
            <p:cNvGrpSpPr>
              <a:grpSpLocks/>
            </p:cNvGrpSpPr>
            <p:nvPr/>
          </p:nvGrpSpPr>
          <p:grpSpPr bwMode="auto">
            <a:xfrm>
              <a:off x="4616" y="1360"/>
              <a:ext cx="112" cy="112"/>
              <a:chOff x="2008" y="3016"/>
              <a:chExt cx="112" cy="112"/>
            </a:xfrm>
          </p:grpSpPr>
          <p:sp>
            <p:nvSpPr>
              <p:cNvPr id="74939" name="Oval 187"/>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40" name="Line 188"/>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41" name="Line 189"/>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42" name="Group 190"/>
            <p:cNvGrpSpPr>
              <a:grpSpLocks/>
            </p:cNvGrpSpPr>
            <p:nvPr/>
          </p:nvGrpSpPr>
          <p:grpSpPr bwMode="auto">
            <a:xfrm>
              <a:off x="4616" y="1648"/>
              <a:ext cx="112" cy="112"/>
              <a:chOff x="2008" y="3016"/>
              <a:chExt cx="112" cy="112"/>
            </a:xfrm>
          </p:grpSpPr>
          <p:sp>
            <p:nvSpPr>
              <p:cNvPr id="74943" name="Oval 191"/>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44" name="Line 192"/>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45" name="Line 193"/>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46" name="Group 194"/>
            <p:cNvGrpSpPr>
              <a:grpSpLocks/>
            </p:cNvGrpSpPr>
            <p:nvPr/>
          </p:nvGrpSpPr>
          <p:grpSpPr bwMode="auto">
            <a:xfrm>
              <a:off x="4616" y="1888"/>
              <a:ext cx="112" cy="112"/>
              <a:chOff x="2008" y="3016"/>
              <a:chExt cx="112" cy="112"/>
            </a:xfrm>
          </p:grpSpPr>
          <p:sp>
            <p:nvSpPr>
              <p:cNvPr id="74947" name="Oval 195"/>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48" name="Line 196"/>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49" name="Line 197"/>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50" name="Group 198"/>
            <p:cNvGrpSpPr>
              <a:grpSpLocks/>
            </p:cNvGrpSpPr>
            <p:nvPr/>
          </p:nvGrpSpPr>
          <p:grpSpPr bwMode="auto">
            <a:xfrm>
              <a:off x="4616" y="2176"/>
              <a:ext cx="112" cy="112"/>
              <a:chOff x="2008" y="3016"/>
              <a:chExt cx="112" cy="112"/>
            </a:xfrm>
          </p:grpSpPr>
          <p:sp>
            <p:nvSpPr>
              <p:cNvPr id="74951" name="Oval 199"/>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52" name="Line 200"/>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53" name="Line 201"/>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4954" name="Line 202"/>
            <p:cNvSpPr>
              <a:spLocks noChangeShapeType="1"/>
            </p:cNvSpPr>
            <p:nvPr/>
          </p:nvSpPr>
          <p:spPr bwMode="auto">
            <a:xfrm flipH="1">
              <a:off x="5024" y="1288"/>
              <a:ext cx="0" cy="120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55" name="AutoShape 203"/>
            <p:cNvSpPr>
              <a:spLocks noChangeArrowheads="1"/>
            </p:cNvSpPr>
            <p:nvPr/>
          </p:nvSpPr>
          <p:spPr bwMode="auto">
            <a:xfrm rot="-5400000">
              <a:off x="4944" y="2400"/>
              <a:ext cx="184" cy="23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56" name="Line 204"/>
            <p:cNvSpPr>
              <a:spLocks noChangeShapeType="1"/>
            </p:cNvSpPr>
            <p:nvPr/>
          </p:nvSpPr>
          <p:spPr bwMode="auto">
            <a:xfrm>
              <a:off x="5024" y="2608"/>
              <a:ext cx="0" cy="21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nvGrpSpPr>
            <p:cNvPr id="74957" name="Group 205"/>
            <p:cNvGrpSpPr>
              <a:grpSpLocks/>
            </p:cNvGrpSpPr>
            <p:nvPr/>
          </p:nvGrpSpPr>
          <p:grpSpPr bwMode="auto">
            <a:xfrm>
              <a:off x="4968" y="1352"/>
              <a:ext cx="112" cy="112"/>
              <a:chOff x="2008" y="3016"/>
              <a:chExt cx="112" cy="112"/>
            </a:xfrm>
          </p:grpSpPr>
          <p:sp>
            <p:nvSpPr>
              <p:cNvPr id="74958" name="Oval 206"/>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59" name="Line 207"/>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60" name="Line 208"/>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61" name="Group 209"/>
            <p:cNvGrpSpPr>
              <a:grpSpLocks/>
            </p:cNvGrpSpPr>
            <p:nvPr/>
          </p:nvGrpSpPr>
          <p:grpSpPr bwMode="auto">
            <a:xfrm>
              <a:off x="4968" y="1640"/>
              <a:ext cx="112" cy="112"/>
              <a:chOff x="2008" y="3016"/>
              <a:chExt cx="112" cy="112"/>
            </a:xfrm>
          </p:grpSpPr>
          <p:sp>
            <p:nvSpPr>
              <p:cNvPr id="74962" name="Oval 210"/>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63" name="Line 211"/>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64" name="Line 212"/>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65" name="Group 213"/>
            <p:cNvGrpSpPr>
              <a:grpSpLocks/>
            </p:cNvGrpSpPr>
            <p:nvPr/>
          </p:nvGrpSpPr>
          <p:grpSpPr bwMode="auto">
            <a:xfrm>
              <a:off x="4968" y="1880"/>
              <a:ext cx="112" cy="112"/>
              <a:chOff x="2008" y="3016"/>
              <a:chExt cx="112" cy="112"/>
            </a:xfrm>
          </p:grpSpPr>
          <p:sp>
            <p:nvSpPr>
              <p:cNvPr id="74966" name="Oval 214"/>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67" name="Line 215"/>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68" name="Line 216"/>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74969" name="Group 217"/>
            <p:cNvGrpSpPr>
              <a:grpSpLocks/>
            </p:cNvGrpSpPr>
            <p:nvPr/>
          </p:nvGrpSpPr>
          <p:grpSpPr bwMode="auto">
            <a:xfrm>
              <a:off x="4968" y="2168"/>
              <a:ext cx="112" cy="112"/>
              <a:chOff x="2008" y="3016"/>
              <a:chExt cx="112" cy="112"/>
            </a:xfrm>
          </p:grpSpPr>
          <p:sp>
            <p:nvSpPr>
              <p:cNvPr id="74970" name="Oval 218"/>
              <p:cNvSpPr>
                <a:spLocks noChangeArrowheads="1"/>
              </p:cNvSpPr>
              <p:nvPr/>
            </p:nvSpPr>
            <p:spPr bwMode="auto">
              <a:xfrm>
                <a:off x="2008" y="3016"/>
                <a:ext cx="112" cy="112"/>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71" name="Line 219"/>
              <p:cNvSpPr>
                <a:spLocks noChangeShapeType="1"/>
              </p:cNvSpPr>
              <p:nvPr/>
            </p:nvSpPr>
            <p:spPr bwMode="auto">
              <a:xfrm flipH="1">
                <a:off x="2024" y="30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72" name="Line 220"/>
              <p:cNvSpPr>
                <a:spLocks noChangeShapeType="1"/>
              </p:cNvSpPr>
              <p:nvPr/>
            </p:nvSpPr>
            <p:spPr bwMode="auto">
              <a:xfrm>
                <a:off x="2016" y="30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sp>
          <p:nvSpPr>
            <p:cNvPr id="74973" name="Text Box 221"/>
            <p:cNvSpPr txBox="1">
              <a:spLocks noChangeArrowheads="1"/>
            </p:cNvSpPr>
            <p:nvPr/>
          </p:nvSpPr>
          <p:spPr bwMode="auto">
            <a:xfrm>
              <a:off x="1886" y="852"/>
              <a:ext cx="16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AND Plane</a:t>
              </a:r>
            </a:p>
          </p:txBody>
        </p:sp>
        <p:sp>
          <p:nvSpPr>
            <p:cNvPr id="74976" name="Text Box 224"/>
            <p:cNvSpPr txBox="1">
              <a:spLocks noChangeArrowheads="1"/>
            </p:cNvSpPr>
            <p:nvPr/>
          </p:nvSpPr>
          <p:spPr bwMode="auto">
            <a:xfrm>
              <a:off x="2258" y="2835"/>
              <a:ext cx="18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74977" name="Text Box 225"/>
            <p:cNvSpPr txBox="1">
              <a:spLocks noChangeArrowheads="1"/>
            </p:cNvSpPr>
            <p:nvPr/>
          </p:nvSpPr>
          <p:spPr bwMode="auto">
            <a:xfrm>
              <a:off x="3122" y="2859"/>
              <a:ext cx="17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74978" name="Text Box 226"/>
            <p:cNvSpPr txBox="1">
              <a:spLocks noChangeArrowheads="1"/>
            </p:cNvSpPr>
            <p:nvPr/>
          </p:nvSpPr>
          <p:spPr bwMode="auto">
            <a:xfrm>
              <a:off x="3878" y="2835"/>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O1</a:t>
              </a:r>
            </a:p>
          </p:txBody>
        </p:sp>
        <p:sp>
          <p:nvSpPr>
            <p:cNvPr id="74979" name="Text Box 227"/>
            <p:cNvSpPr txBox="1">
              <a:spLocks noChangeArrowheads="1"/>
            </p:cNvSpPr>
            <p:nvPr/>
          </p:nvSpPr>
          <p:spPr bwMode="auto">
            <a:xfrm>
              <a:off x="4226" y="2835"/>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O2</a:t>
              </a:r>
            </a:p>
          </p:txBody>
        </p:sp>
        <p:sp>
          <p:nvSpPr>
            <p:cNvPr id="74980" name="Text Box 228"/>
            <p:cNvSpPr txBox="1">
              <a:spLocks noChangeArrowheads="1"/>
            </p:cNvSpPr>
            <p:nvPr/>
          </p:nvSpPr>
          <p:spPr bwMode="auto">
            <a:xfrm>
              <a:off x="4562" y="2835"/>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O3</a:t>
              </a:r>
            </a:p>
          </p:txBody>
        </p:sp>
        <p:sp>
          <p:nvSpPr>
            <p:cNvPr id="74982" name="Text Box 230"/>
            <p:cNvSpPr txBox="1">
              <a:spLocks noChangeArrowheads="1"/>
            </p:cNvSpPr>
            <p:nvPr/>
          </p:nvSpPr>
          <p:spPr bwMode="auto">
            <a:xfrm>
              <a:off x="4886" y="2835"/>
              <a:ext cx="2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O4</a:t>
              </a:r>
            </a:p>
          </p:txBody>
        </p:sp>
        <p:sp>
          <p:nvSpPr>
            <p:cNvPr id="74985" name="AutoShape 233"/>
            <p:cNvSpPr>
              <a:spLocks/>
            </p:cNvSpPr>
            <p:nvPr/>
          </p:nvSpPr>
          <p:spPr bwMode="auto">
            <a:xfrm rot="-5400000">
              <a:off x="2694" y="318"/>
              <a:ext cx="216" cy="1704"/>
            </a:xfrm>
            <a:prstGeom prst="rightBrace">
              <a:avLst>
                <a:gd name="adj1" fmla="val 65741"/>
                <a:gd name="adj2" fmla="val 50000"/>
              </a:avLst>
            </a:pr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4986" name="Line 234"/>
            <p:cNvSpPr>
              <a:spLocks noChangeShapeType="1"/>
            </p:cNvSpPr>
            <p:nvPr/>
          </p:nvSpPr>
          <p:spPr bwMode="auto">
            <a:xfrm>
              <a:off x="352" y="2452"/>
              <a:ext cx="3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87" name="Line 235"/>
            <p:cNvSpPr>
              <a:spLocks noChangeShapeType="1"/>
            </p:cNvSpPr>
            <p:nvPr/>
          </p:nvSpPr>
          <p:spPr bwMode="auto">
            <a:xfrm>
              <a:off x="520" y="2296"/>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90" name="Line 238"/>
            <p:cNvSpPr>
              <a:spLocks noChangeShapeType="1"/>
            </p:cNvSpPr>
            <p:nvPr/>
          </p:nvSpPr>
          <p:spPr bwMode="auto">
            <a:xfrm flipH="1">
              <a:off x="478" y="240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91" name="Line 239"/>
            <p:cNvSpPr>
              <a:spLocks noChangeShapeType="1"/>
            </p:cNvSpPr>
            <p:nvPr/>
          </p:nvSpPr>
          <p:spPr bwMode="auto">
            <a:xfrm>
              <a:off x="470" y="240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92" name="Line 240"/>
            <p:cNvSpPr>
              <a:spLocks noChangeShapeType="1"/>
            </p:cNvSpPr>
            <p:nvPr/>
          </p:nvSpPr>
          <p:spPr bwMode="auto">
            <a:xfrm>
              <a:off x="352" y="2812"/>
              <a:ext cx="3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93" name="Line 241"/>
            <p:cNvSpPr>
              <a:spLocks noChangeShapeType="1"/>
            </p:cNvSpPr>
            <p:nvPr/>
          </p:nvSpPr>
          <p:spPr bwMode="auto">
            <a:xfrm>
              <a:off x="520" y="2656"/>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4998" name="Text Box 246"/>
            <p:cNvSpPr txBox="1">
              <a:spLocks noChangeArrowheads="1"/>
            </p:cNvSpPr>
            <p:nvPr/>
          </p:nvSpPr>
          <p:spPr bwMode="auto">
            <a:xfrm>
              <a:off x="350" y="1683"/>
              <a:ext cx="120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Programmable Node</a:t>
              </a:r>
            </a:p>
          </p:txBody>
        </p:sp>
        <p:sp>
          <p:nvSpPr>
            <p:cNvPr id="74999" name="AutoShape 247"/>
            <p:cNvSpPr>
              <a:spLocks/>
            </p:cNvSpPr>
            <p:nvPr/>
          </p:nvSpPr>
          <p:spPr bwMode="auto">
            <a:xfrm rot="-5400000">
              <a:off x="4416" y="528"/>
              <a:ext cx="132" cy="1344"/>
            </a:xfrm>
            <a:prstGeom prst="rightBrace">
              <a:avLst>
                <a:gd name="adj1" fmla="val 84848"/>
                <a:gd name="adj2" fmla="val 50000"/>
              </a:avLst>
            </a:prstGeom>
            <a:noFill/>
            <a:ln w="9525">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000" name="Text Box 248"/>
            <p:cNvSpPr txBox="1">
              <a:spLocks noChangeArrowheads="1"/>
            </p:cNvSpPr>
            <p:nvPr/>
          </p:nvSpPr>
          <p:spPr bwMode="auto">
            <a:xfrm>
              <a:off x="3650" y="876"/>
              <a:ext cx="155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Programmable OR Plane</a:t>
              </a:r>
            </a:p>
          </p:txBody>
        </p:sp>
        <p:sp>
          <p:nvSpPr>
            <p:cNvPr id="75001" name="Text Box 249"/>
            <p:cNvSpPr txBox="1">
              <a:spLocks noChangeArrowheads="1"/>
            </p:cNvSpPr>
            <p:nvPr/>
          </p:nvSpPr>
          <p:spPr bwMode="auto">
            <a:xfrm>
              <a:off x="846" y="2355"/>
              <a:ext cx="552"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Connect</a:t>
              </a:r>
            </a:p>
          </p:txBody>
        </p:sp>
        <p:sp>
          <p:nvSpPr>
            <p:cNvPr id="75002" name="Text Box 250"/>
            <p:cNvSpPr txBox="1">
              <a:spLocks noChangeArrowheads="1"/>
            </p:cNvSpPr>
            <p:nvPr/>
          </p:nvSpPr>
          <p:spPr bwMode="auto">
            <a:xfrm>
              <a:off x="810" y="2699"/>
              <a:ext cx="69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Disconnect</a:t>
              </a:r>
            </a:p>
          </p:txBody>
        </p:sp>
        <p:sp>
          <p:nvSpPr>
            <p:cNvPr id="75003" name="Line 251"/>
            <p:cNvSpPr>
              <a:spLocks noChangeShapeType="1"/>
            </p:cNvSpPr>
            <p:nvPr/>
          </p:nvSpPr>
          <p:spPr bwMode="auto">
            <a:xfrm>
              <a:off x="568" y="3480"/>
              <a:ext cx="8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10" name="Line 258"/>
            <p:cNvSpPr>
              <a:spLocks noChangeShapeType="1"/>
            </p:cNvSpPr>
            <p:nvPr/>
          </p:nvSpPr>
          <p:spPr bwMode="auto">
            <a:xfrm flipH="1">
              <a:off x="796" y="3432"/>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11" name="Line 259"/>
            <p:cNvSpPr>
              <a:spLocks noChangeShapeType="1"/>
            </p:cNvSpPr>
            <p:nvPr/>
          </p:nvSpPr>
          <p:spPr bwMode="auto">
            <a:xfrm>
              <a:off x="788" y="3432"/>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14" name="Line 262"/>
            <p:cNvSpPr>
              <a:spLocks noChangeShapeType="1"/>
            </p:cNvSpPr>
            <p:nvPr/>
          </p:nvSpPr>
          <p:spPr bwMode="auto">
            <a:xfrm flipH="1">
              <a:off x="1016" y="3440"/>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15" name="Line 263"/>
            <p:cNvSpPr>
              <a:spLocks noChangeShapeType="1"/>
            </p:cNvSpPr>
            <p:nvPr/>
          </p:nvSpPr>
          <p:spPr bwMode="auto">
            <a:xfrm>
              <a:off x="1008" y="3440"/>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0" name="AutoShape 268"/>
            <p:cNvSpPr>
              <a:spLocks noChangeArrowheads="1"/>
            </p:cNvSpPr>
            <p:nvPr/>
          </p:nvSpPr>
          <p:spPr bwMode="auto">
            <a:xfrm>
              <a:off x="1400" y="3376"/>
              <a:ext cx="200" cy="208"/>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023" name="Line 271"/>
            <p:cNvSpPr>
              <a:spLocks noChangeShapeType="1"/>
            </p:cNvSpPr>
            <p:nvPr/>
          </p:nvSpPr>
          <p:spPr bwMode="auto">
            <a:xfrm>
              <a:off x="664" y="3328"/>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4" name="Line 272"/>
            <p:cNvSpPr>
              <a:spLocks noChangeShapeType="1"/>
            </p:cNvSpPr>
            <p:nvPr/>
          </p:nvSpPr>
          <p:spPr bwMode="auto">
            <a:xfrm>
              <a:off x="840" y="3328"/>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5" name="Line 273"/>
            <p:cNvSpPr>
              <a:spLocks noChangeShapeType="1"/>
            </p:cNvSpPr>
            <p:nvPr/>
          </p:nvSpPr>
          <p:spPr bwMode="auto">
            <a:xfrm>
              <a:off x="1056" y="3332"/>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6" name="Line 274"/>
            <p:cNvSpPr>
              <a:spLocks noChangeShapeType="1"/>
            </p:cNvSpPr>
            <p:nvPr/>
          </p:nvSpPr>
          <p:spPr bwMode="auto">
            <a:xfrm>
              <a:off x="1224" y="3332"/>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7" name="Line 275"/>
            <p:cNvSpPr>
              <a:spLocks noChangeShapeType="1"/>
            </p:cNvSpPr>
            <p:nvPr/>
          </p:nvSpPr>
          <p:spPr bwMode="auto">
            <a:xfrm>
              <a:off x="1596" y="3472"/>
              <a:ext cx="1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28" name="Text Box 276"/>
            <p:cNvSpPr txBox="1">
              <a:spLocks noChangeArrowheads="1"/>
            </p:cNvSpPr>
            <p:nvPr/>
          </p:nvSpPr>
          <p:spPr bwMode="auto">
            <a:xfrm>
              <a:off x="566" y="3675"/>
              <a:ext cx="18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75029" name="Text Box 277"/>
            <p:cNvSpPr txBox="1">
              <a:spLocks noChangeArrowheads="1"/>
            </p:cNvSpPr>
            <p:nvPr/>
          </p:nvSpPr>
          <p:spPr bwMode="auto">
            <a:xfrm>
              <a:off x="750" y="3675"/>
              <a:ext cx="18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75030" name="Text Box 278"/>
            <p:cNvSpPr txBox="1">
              <a:spLocks noChangeArrowheads="1"/>
            </p:cNvSpPr>
            <p:nvPr/>
          </p:nvSpPr>
          <p:spPr bwMode="auto">
            <a:xfrm>
              <a:off x="958" y="3679"/>
              <a:ext cx="17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75031" name="Text Box 279"/>
            <p:cNvSpPr txBox="1">
              <a:spLocks noChangeArrowheads="1"/>
            </p:cNvSpPr>
            <p:nvPr/>
          </p:nvSpPr>
          <p:spPr bwMode="auto">
            <a:xfrm>
              <a:off x="1130" y="3679"/>
              <a:ext cx="17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75032" name="Line 280"/>
            <p:cNvSpPr>
              <a:spLocks noChangeShapeType="1"/>
            </p:cNvSpPr>
            <p:nvPr/>
          </p:nvSpPr>
          <p:spPr bwMode="auto">
            <a:xfrm>
              <a:off x="808" y="3732"/>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33" name="Line 281"/>
            <p:cNvSpPr>
              <a:spLocks noChangeShapeType="1"/>
            </p:cNvSpPr>
            <p:nvPr/>
          </p:nvSpPr>
          <p:spPr bwMode="auto">
            <a:xfrm>
              <a:off x="1180" y="3728"/>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35" name="AutoShape 283"/>
            <p:cNvSpPr>
              <a:spLocks noChangeArrowheads="1"/>
            </p:cNvSpPr>
            <p:nvPr/>
          </p:nvSpPr>
          <p:spPr bwMode="auto">
            <a:xfrm>
              <a:off x="2164" y="3324"/>
              <a:ext cx="312" cy="324"/>
            </a:xfrm>
            <a:prstGeom prst="flowChartDelay">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036" name="Line 284"/>
            <p:cNvSpPr>
              <a:spLocks noChangeShapeType="1"/>
            </p:cNvSpPr>
            <p:nvPr/>
          </p:nvSpPr>
          <p:spPr bwMode="auto">
            <a:xfrm>
              <a:off x="1976" y="3400"/>
              <a:ext cx="184"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37" name="Line 285"/>
            <p:cNvSpPr>
              <a:spLocks noChangeShapeType="1"/>
            </p:cNvSpPr>
            <p:nvPr/>
          </p:nvSpPr>
          <p:spPr bwMode="auto">
            <a:xfrm>
              <a:off x="1976" y="3556"/>
              <a:ext cx="184"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38" name="Line 286"/>
            <p:cNvSpPr>
              <a:spLocks noChangeShapeType="1"/>
            </p:cNvSpPr>
            <p:nvPr/>
          </p:nvSpPr>
          <p:spPr bwMode="auto">
            <a:xfrm>
              <a:off x="2480" y="3468"/>
              <a:ext cx="1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39" name="Text Box 287"/>
            <p:cNvSpPr txBox="1">
              <a:spLocks noChangeArrowheads="1"/>
            </p:cNvSpPr>
            <p:nvPr/>
          </p:nvSpPr>
          <p:spPr bwMode="auto">
            <a:xfrm>
              <a:off x="1818" y="3295"/>
              <a:ext cx="183"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a:t>
              </a:r>
            </a:p>
          </p:txBody>
        </p:sp>
        <p:sp>
          <p:nvSpPr>
            <p:cNvPr id="75040" name="Line 288"/>
            <p:cNvSpPr>
              <a:spLocks noChangeShapeType="1"/>
            </p:cNvSpPr>
            <p:nvPr/>
          </p:nvSpPr>
          <p:spPr bwMode="auto">
            <a:xfrm>
              <a:off x="1876" y="3352"/>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41" name="Text Box 289"/>
            <p:cNvSpPr txBox="1">
              <a:spLocks noChangeArrowheads="1"/>
            </p:cNvSpPr>
            <p:nvPr/>
          </p:nvSpPr>
          <p:spPr bwMode="auto">
            <a:xfrm>
              <a:off x="1822" y="3451"/>
              <a:ext cx="17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Y</a:t>
              </a:r>
            </a:p>
          </p:txBody>
        </p:sp>
        <p:sp>
          <p:nvSpPr>
            <p:cNvPr id="75042" name="Line 290"/>
            <p:cNvSpPr>
              <a:spLocks noChangeShapeType="1"/>
            </p:cNvSpPr>
            <p:nvPr/>
          </p:nvSpPr>
          <p:spPr bwMode="auto">
            <a:xfrm>
              <a:off x="3136" y="3396"/>
              <a:ext cx="8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45" name="Line 293"/>
            <p:cNvSpPr>
              <a:spLocks noChangeShapeType="1"/>
            </p:cNvSpPr>
            <p:nvPr/>
          </p:nvSpPr>
          <p:spPr bwMode="auto">
            <a:xfrm flipH="1">
              <a:off x="3192" y="3348"/>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46" name="Line 294"/>
            <p:cNvSpPr>
              <a:spLocks noChangeShapeType="1"/>
            </p:cNvSpPr>
            <p:nvPr/>
          </p:nvSpPr>
          <p:spPr bwMode="auto">
            <a:xfrm>
              <a:off x="3184" y="3348"/>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49" name="Line 297"/>
            <p:cNvSpPr>
              <a:spLocks noChangeShapeType="1"/>
            </p:cNvSpPr>
            <p:nvPr/>
          </p:nvSpPr>
          <p:spPr bwMode="auto">
            <a:xfrm flipH="1">
              <a:off x="3584" y="3356"/>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0" name="Line 298"/>
            <p:cNvSpPr>
              <a:spLocks noChangeShapeType="1"/>
            </p:cNvSpPr>
            <p:nvPr/>
          </p:nvSpPr>
          <p:spPr bwMode="auto">
            <a:xfrm>
              <a:off x="3576" y="3356"/>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2" name="Line 300"/>
            <p:cNvSpPr>
              <a:spLocks noChangeShapeType="1"/>
            </p:cNvSpPr>
            <p:nvPr/>
          </p:nvSpPr>
          <p:spPr bwMode="auto">
            <a:xfrm>
              <a:off x="3232" y="3244"/>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3" name="Line 301"/>
            <p:cNvSpPr>
              <a:spLocks noChangeShapeType="1"/>
            </p:cNvSpPr>
            <p:nvPr/>
          </p:nvSpPr>
          <p:spPr bwMode="auto">
            <a:xfrm>
              <a:off x="3408" y="3244"/>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4" name="Line 302"/>
            <p:cNvSpPr>
              <a:spLocks noChangeShapeType="1"/>
            </p:cNvSpPr>
            <p:nvPr/>
          </p:nvSpPr>
          <p:spPr bwMode="auto">
            <a:xfrm>
              <a:off x="3624" y="3248"/>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5" name="Line 303"/>
            <p:cNvSpPr>
              <a:spLocks noChangeShapeType="1"/>
            </p:cNvSpPr>
            <p:nvPr/>
          </p:nvSpPr>
          <p:spPr bwMode="auto">
            <a:xfrm>
              <a:off x="3792" y="3248"/>
              <a:ext cx="0" cy="36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6" name="Line 304"/>
            <p:cNvSpPr>
              <a:spLocks noChangeShapeType="1"/>
            </p:cNvSpPr>
            <p:nvPr/>
          </p:nvSpPr>
          <p:spPr bwMode="auto">
            <a:xfrm>
              <a:off x="4068" y="3388"/>
              <a:ext cx="164"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57" name="Text Box 305"/>
            <p:cNvSpPr txBox="1">
              <a:spLocks noChangeArrowheads="1"/>
            </p:cNvSpPr>
            <p:nvPr/>
          </p:nvSpPr>
          <p:spPr bwMode="auto">
            <a:xfrm>
              <a:off x="3090" y="3591"/>
              <a:ext cx="24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XY</a:t>
              </a:r>
            </a:p>
          </p:txBody>
        </p:sp>
        <p:sp>
          <p:nvSpPr>
            <p:cNvPr id="75059" name="Text Box 307"/>
            <p:cNvSpPr txBox="1">
              <a:spLocks noChangeArrowheads="1"/>
            </p:cNvSpPr>
            <p:nvPr/>
          </p:nvSpPr>
          <p:spPr bwMode="auto">
            <a:xfrm>
              <a:off x="3526" y="3595"/>
              <a:ext cx="24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XY</a:t>
              </a:r>
            </a:p>
          </p:txBody>
        </p:sp>
        <p:sp>
          <p:nvSpPr>
            <p:cNvPr id="75061" name="Line 309"/>
            <p:cNvSpPr>
              <a:spLocks noChangeShapeType="1"/>
            </p:cNvSpPr>
            <p:nvPr/>
          </p:nvSpPr>
          <p:spPr bwMode="auto">
            <a:xfrm>
              <a:off x="3240" y="3644"/>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62" name="Line 310"/>
            <p:cNvSpPr>
              <a:spLocks noChangeShapeType="1"/>
            </p:cNvSpPr>
            <p:nvPr/>
          </p:nvSpPr>
          <p:spPr bwMode="auto">
            <a:xfrm>
              <a:off x="3576" y="3644"/>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65" name="Line 313"/>
            <p:cNvSpPr>
              <a:spLocks noChangeShapeType="1"/>
            </p:cNvSpPr>
            <p:nvPr/>
          </p:nvSpPr>
          <p:spPr bwMode="auto">
            <a:xfrm>
              <a:off x="4652" y="3340"/>
              <a:ext cx="184"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66" name="Line 314"/>
            <p:cNvSpPr>
              <a:spLocks noChangeShapeType="1"/>
            </p:cNvSpPr>
            <p:nvPr/>
          </p:nvSpPr>
          <p:spPr bwMode="auto">
            <a:xfrm>
              <a:off x="4660" y="3496"/>
              <a:ext cx="184" cy="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67" name="Line 315"/>
            <p:cNvSpPr>
              <a:spLocks noChangeShapeType="1"/>
            </p:cNvSpPr>
            <p:nvPr/>
          </p:nvSpPr>
          <p:spPr bwMode="auto">
            <a:xfrm>
              <a:off x="4996" y="3408"/>
              <a:ext cx="17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68" name="Text Box 316"/>
            <p:cNvSpPr txBox="1">
              <a:spLocks noChangeArrowheads="1"/>
            </p:cNvSpPr>
            <p:nvPr/>
          </p:nvSpPr>
          <p:spPr bwMode="auto">
            <a:xfrm>
              <a:off x="4398" y="3235"/>
              <a:ext cx="24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XY</a:t>
              </a:r>
            </a:p>
          </p:txBody>
        </p:sp>
        <p:sp>
          <p:nvSpPr>
            <p:cNvPr id="75069" name="Line 317"/>
            <p:cNvSpPr>
              <a:spLocks noChangeShapeType="1"/>
            </p:cNvSpPr>
            <p:nvPr/>
          </p:nvSpPr>
          <p:spPr bwMode="auto">
            <a:xfrm>
              <a:off x="4540" y="3292"/>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70" name="Text Box 318"/>
            <p:cNvSpPr txBox="1">
              <a:spLocks noChangeArrowheads="1"/>
            </p:cNvSpPr>
            <p:nvPr/>
          </p:nvSpPr>
          <p:spPr bwMode="auto">
            <a:xfrm>
              <a:off x="4402" y="3391"/>
              <a:ext cx="246"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XY</a:t>
              </a:r>
            </a:p>
          </p:txBody>
        </p:sp>
        <p:sp>
          <p:nvSpPr>
            <p:cNvPr id="75071" name="AutoShape 319"/>
            <p:cNvSpPr>
              <a:spLocks noChangeArrowheads="1"/>
            </p:cNvSpPr>
            <p:nvPr/>
          </p:nvSpPr>
          <p:spPr bwMode="auto">
            <a:xfrm flipH="1">
              <a:off x="3904" y="3308"/>
              <a:ext cx="160" cy="172"/>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072" name="Line 320"/>
            <p:cNvSpPr>
              <a:spLocks noChangeShapeType="1"/>
            </p:cNvSpPr>
            <p:nvPr/>
          </p:nvSpPr>
          <p:spPr bwMode="auto">
            <a:xfrm>
              <a:off x="4452" y="3444"/>
              <a:ext cx="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73" name="AutoShape 321"/>
            <p:cNvSpPr>
              <a:spLocks noChangeArrowheads="1"/>
            </p:cNvSpPr>
            <p:nvPr/>
          </p:nvSpPr>
          <p:spPr bwMode="auto">
            <a:xfrm flipH="1">
              <a:off x="4800" y="3304"/>
              <a:ext cx="192" cy="228"/>
            </a:xfrm>
            <a:prstGeom prst="moon">
              <a:avLst>
                <a:gd name="adj" fmla="val 50000"/>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75076" name="Line 324"/>
            <p:cNvSpPr>
              <a:spLocks noChangeShapeType="1"/>
            </p:cNvSpPr>
            <p:nvPr/>
          </p:nvSpPr>
          <p:spPr bwMode="auto">
            <a:xfrm>
              <a:off x="352" y="2112"/>
              <a:ext cx="3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77" name="Line 325"/>
            <p:cNvSpPr>
              <a:spLocks noChangeShapeType="1"/>
            </p:cNvSpPr>
            <p:nvPr/>
          </p:nvSpPr>
          <p:spPr bwMode="auto">
            <a:xfrm>
              <a:off x="520" y="1956"/>
              <a:ext cx="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78" name="Line 326"/>
            <p:cNvSpPr>
              <a:spLocks noChangeShapeType="1"/>
            </p:cNvSpPr>
            <p:nvPr/>
          </p:nvSpPr>
          <p:spPr bwMode="auto">
            <a:xfrm flipH="1">
              <a:off x="478" y="2064"/>
              <a:ext cx="88" cy="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79" name="Line 327"/>
            <p:cNvSpPr>
              <a:spLocks noChangeShapeType="1"/>
            </p:cNvSpPr>
            <p:nvPr/>
          </p:nvSpPr>
          <p:spPr bwMode="auto">
            <a:xfrm>
              <a:off x="470" y="2064"/>
              <a:ext cx="88" cy="8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5081" name="Text Box 329"/>
            <p:cNvSpPr txBox="1">
              <a:spLocks noChangeArrowheads="1"/>
            </p:cNvSpPr>
            <p:nvPr/>
          </p:nvSpPr>
          <p:spPr bwMode="auto">
            <a:xfrm>
              <a:off x="694" y="2027"/>
              <a:ext cx="989" cy="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Un-programmed</a:t>
              </a:r>
            </a:p>
          </p:txBody>
        </p:sp>
      </p:grpSp>
    </p:spTree>
    <p:extLst>
      <p:ext uri="{BB962C8B-B14F-4D97-AF65-F5344CB8AC3E}">
        <p14:creationId xmlns:p14="http://schemas.microsoft.com/office/powerpoint/2010/main" val="6212857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1337</TotalTime>
  <Words>1262</Words>
  <Application>Microsoft Office PowerPoint</Application>
  <PresentationFormat>Widescreen</PresentationFormat>
  <Paragraphs>518</Paragraphs>
  <Slides>43</Slides>
  <Notes>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43</vt:i4>
      </vt:variant>
    </vt:vector>
  </HeadingPairs>
  <TitlesOfParts>
    <vt:vector size="52" baseType="lpstr">
      <vt:lpstr>Arial</vt:lpstr>
      <vt:lpstr>Calibri</vt:lpstr>
      <vt:lpstr>Calibri Light</vt:lpstr>
      <vt:lpstr>MathematicalPi 1</vt:lpstr>
      <vt:lpstr>Times New Roman</vt:lpstr>
      <vt:lpstr>Times Ten Roman</vt:lpstr>
      <vt:lpstr>Wingdings</vt:lpstr>
      <vt:lpstr>Office Theme</vt:lpstr>
      <vt:lpstr>Equation</vt:lpstr>
      <vt:lpstr>FPGA  CPLD  Internal  Structures</vt:lpstr>
      <vt:lpstr>PowerPoint Presentation</vt:lpstr>
      <vt:lpstr>PowerPoint Presentation</vt:lpstr>
      <vt:lpstr>Implementation Choices</vt:lpstr>
      <vt:lpstr>PowerPoint Presentation</vt:lpstr>
      <vt:lpstr>Cell-based Design (or standard cells)</vt:lpstr>
      <vt:lpstr>Standard Cell - Example</vt:lpstr>
      <vt:lpstr>Late-Binding Implementation</vt:lpstr>
      <vt:lpstr>PowerPoint Presentation</vt:lpstr>
      <vt:lpstr>PowerPoint Presentation</vt:lpstr>
      <vt:lpstr>PowerPoint Presentation</vt:lpstr>
      <vt:lpstr>PowerPoint Presentation</vt:lpstr>
      <vt:lpstr>PowerPoint Presentation</vt:lpstr>
      <vt:lpstr>Array-Based Programmable Logic</vt:lpstr>
      <vt:lpstr>Implementing functions with PLA</vt:lpstr>
      <vt:lpstr>Programming a PROM</vt:lpstr>
      <vt:lpstr>PAL 16R8</vt:lpstr>
      <vt:lpstr>More Complex PAL</vt:lpstr>
      <vt:lpstr>CPLD</vt:lpstr>
      <vt:lpstr>PowerPoint Presentation</vt:lpstr>
      <vt:lpstr>More Complex PAL</vt:lpstr>
      <vt:lpstr>PowerPoint Presentation</vt:lpstr>
      <vt:lpstr>PowerPoint Presentation</vt:lpstr>
      <vt:lpstr>Altera CPLD</vt:lpstr>
      <vt:lpstr>MAX 7000 Macrocell</vt:lpstr>
      <vt:lpstr>AMD - CPLD</vt:lpstr>
      <vt:lpstr>Altera MAX Interconnect Architecture</vt:lpstr>
      <vt:lpstr>PowerPoint Presentation</vt:lpstr>
      <vt:lpstr>PowerPoint Presentation</vt:lpstr>
      <vt:lpstr>Late-Binding Implementation</vt:lpstr>
      <vt:lpstr>Prewired Arrays</vt:lpstr>
      <vt:lpstr>Programming Technologies</vt:lpstr>
      <vt:lpstr>Fuse-Based FPGA</vt:lpstr>
      <vt:lpstr>PowerPoint Presentation</vt:lpstr>
      <vt:lpstr>Field-Programmable Gate Arrays</vt:lpstr>
      <vt:lpstr>FPGAs</vt:lpstr>
      <vt:lpstr>2-input MUX as programmable logic block</vt:lpstr>
      <vt:lpstr>Implementing Logic functions with LUTs</vt:lpstr>
      <vt:lpstr>Two-input LUT</vt:lpstr>
      <vt:lpstr>LUT-Based Logic Cell</vt:lpstr>
      <vt:lpstr>2-input mux  as programmable logic block</vt:lpstr>
      <vt:lpstr>Logic Cell of Actel Fuse-Based FPGA</vt:lpstr>
      <vt:lpstr>Look-up Table Based Logic Cell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on Chip FPGA  CPLD  Internal  Structures &amp;</dc:title>
  <dc:creator>Parviz Keshavarzi</dc:creator>
  <cp:lastModifiedBy>Parviz Keshavarzi</cp:lastModifiedBy>
  <cp:revision>16</cp:revision>
  <dcterms:created xsi:type="dcterms:W3CDTF">2017-02-19T16:09:14Z</dcterms:created>
  <dcterms:modified xsi:type="dcterms:W3CDTF">2020-05-10T19:29:07Z</dcterms:modified>
</cp:coreProperties>
</file>